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96" r:id="rId3"/>
    <p:sldId id="267" r:id="rId4"/>
    <p:sldId id="272" r:id="rId5"/>
    <p:sldId id="273" r:id="rId6"/>
    <p:sldId id="274"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49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showGuides="1">
      <p:cViewPr varScale="1">
        <p:scale>
          <a:sx n="121" d="100"/>
          <a:sy n="121" d="100"/>
        </p:scale>
        <p:origin x="1904" y="176"/>
      </p:cViewPr>
      <p:guideLst>
        <p:guide orient="horz" pos="3491"/>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FA1AA-BAB3-4B42-A9A7-BE6C92EDB739}" type="datetimeFigureOut">
              <a:rPr lang="en-US" smtClean="0"/>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B28A8-0FC1-1647-BDBE-A9F1102623A4}" type="slidenum">
              <a:rPr lang="en-US" smtClean="0"/>
              <a:t>‹#›</a:t>
            </a:fld>
            <a:endParaRPr lang="en-US"/>
          </a:p>
        </p:txBody>
      </p:sp>
    </p:spTree>
    <p:extLst>
      <p:ext uri="{BB962C8B-B14F-4D97-AF65-F5344CB8AC3E}">
        <p14:creationId xmlns:p14="http://schemas.microsoft.com/office/powerpoint/2010/main" val="1135992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48A8617-DED6-EE42-9DDD-6683EE54A6C6}" type="slidenum">
              <a:rPr lang="en-US" sz="1200"/>
              <a:pPr/>
              <a:t>5</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3D2882F-0B1A-594A-AA60-550B69EF51AA}"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48D125-0825-BF45-B9DC-F3A5577D9D1C}" type="slidenum">
              <a:rPr lang="en-US"/>
              <a:pPr>
                <a:defRPr/>
              </a:pPr>
              <a:t>‹#›</a:t>
            </a:fld>
            <a:endParaRPr lang="en-US"/>
          </a:p>
        </p:txBody>
      </p:sp>
    </p:spTree>
    <p:extLst>
      <p:ext uri="{BB962C8B-B14F-4D97-AF65-F5344CB8AC3E}">
        <p14:creationId xmlns:p14="http://schemas.microsoft.com/office/powerpoint/2010/main" val="21477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8E7AED-35FC-0B4B-B818-09F28B897ECC}"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EA66F6-DD59-144B-9526-FFAB6200BDAD}" type="slidenum">
              <a:rPr lang="en-US"/>
              <a:pPr>
                <a:defRPr/>
              </a:pPr>
              <a:t>‹#›</a:t>
            </a:fld>
            <a:endParaRPr lang="en-US"/>
          </a:p>
        </p:txBody>
      </p:sp>
    </p:spTree>
    <p:extLst>
      <p:ext uri="{BB962C8B-B14F-4D97-AF65-F5344CB8AC3E}">
        <p14:creationId xmlns:p14="http://schemas.microsoft.com/office/powerpoint/2010/main" val="260040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26BA2A-F819-3640-A331-4423819AD649}"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4BEAF3-76C6-D544-B6E5-444A30A97012}" type="slidenum">
              <a:rPr lang="en-US"/>
              <a:pPr>
                <a:defRPr/>
              </a:pPr>
              <a:t>‹#›</a:t>
            </a:fld>
            <a:endParaRPr lang="en-US"/>
          </a:p>
        </p:txBody>
      </p:sp>
    </p:spTree>
    <p:extLst>
      <p:ext uri="{BB962C8B-B14F-4D97-AF65-F5344CB8AC3E}">
        <p14:creationId xmlns:p14="http://schemas.microsoft.com/office/powerpoint/2010/main" val="343170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9EBACC-464C-5D49-9CC1-D4D94D04A8C4}"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D0EA8F-F2E2-914F-BD27-2A5A5ECB5CDA}" type="slidenum">
              <a:rPr lang="en-US"/>
              <a:pPr>
                <a:defRPr/>
              </a:pPr>
              <a:t>‹#›</a:t>
            </a:fld>
            <a:endParaRPr lang="en-US"/>
          </a:p>
        </p:txBody>
      </p:sp>
    </p:spTree>
    <p:extLst>
      <p:ext uri="{BB962C8B-B14F-4D97-AF65-F5344CB8AC3E}">
        <p14:creationId xmlns:p14="http://schemas.microsoft.com/office/powerpoint/2010/main" val="307638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0E40D3-A3BF-A443-9A1C-92A912D214C2}"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B16E30-2052-8247-8D0B-83243C4B8B7D}" type="slidenum">
              <a:rPr lang="en-US"/>
              <a:pPr>
                <a:defRPr/>
              </a:pPr>
              <a:t>‹#›</a:t>
            </a:fld>
            <a:endParaRPr lang="en-US"/>
          </a:p>
        </p:txBody>
      </p:sp>
    </p:spTree>
    <p:extLst>
      <p:ext uri="{BB962C8B-B14F-4D97-AF65-F5344CB8AC3E}">
        <p14:creationId xmlns:p14="http://schemas.microsoft.com/office/powerpoint/2010/main" val="229550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C37666-7129-B145-BF1A-1529C7FE5544}"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FBBF36-D4A7-3E4B-8F9B-6B97E753E426}" type="slidenum">
              <a:rPr lang="en-US"/>
              <a:pPr>
                <a:defRPr/>
              </a:pPr>
              <a:t>‹#›</a:t>
            </a:fld>
            <a:endParaRPr lang="en-US"/>
          </a:p>
        </p:txBody>
      </p:sp>
    </p:spTree>
    <p:extLst>
      <p:ext uri="{BB962C8B-B14F-4D97-AF65-F5344CB8AC3E}">
        <p14:creationId xmlns:p14="http://schemas.microsoft.com/office/powerpoint/2010/main" val="125439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890988-E4AA-DA44-A540-41E8DA8019E4}" type="datetimeFigureOut">
              <a:rPr lang="en-US"/>
              <a:pPr>
                <a:defRPr/>
              </a:pPr>
              <a:t>1/14/21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D4A303-3F18-A140-99F4-A040E17A7429}" type="slidenum">
              <a:rPr lang="en-US"/>
              <a:pPr>
                <a:defRPr/>
              </a:pPr>
              <a:t>‹#›</a:t>
            </a:fld>
            <a:endParaRPr lang="en-US"/>
          </a:p>
        </p:txBody>
      </p:sp>
    </p:spTree>
    <p:extLst>
      <p:ext uri="{BB962C8B-B14F-4D97-AF65-F5344CB8AC3E}">
        <p14:creationId xmlns:p14="http://schemas.microsoft.com/office/powerpoint/2010/main" val="17022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73666E9-0E7A-7A4A-A1F2-0D103F7F2F40}" type="datetimeFigureOut">
              <a:rPr lang="en-US"/>
              <a:pPr>
                <a:defRPr/>
              </a:pPr>
              <a:t>1/14/21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3611B1-12F7-8944-9213-84850B17E392}" type="slidenum">
              <a:rPr lang="en-US"/>
              <a:pPr>
                <a:defRPr/>
              </a:pPr>
              <a:t>‹#›</a:t>
            </a:fld>
            <a:endParaRPr lang="en-US"/>
          </a:p>
        </p:txBody>
      </p:sp>
    </p:spTree>
    <p:extLst>
      <p:ext uri="{BB962C8B-B14F-4D97-AF65-F5344CB8AC3E}">
        <p14:creationId xmlns:p14="http://schemas.microsoft.com/office/powerpoint/2010/main" val="25061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F5D8C1-0D6E-4747-BF65-E0D0A51608C5}" type="datetimeFigureOut">
              <a:rPr lang="en-US"/>
              <a:pPr>
                <a:defRPr/>
              </a:pPr>
              <a:t>1/14/21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174534-C4CC-E14F-8BFC-7EC0DEFF8079}" type="slidenum">
              <a:rPr lang="en-US"/>
              <a:pPr>
                <a:defRPr/>
              </a:pPr>
              <a:t>‹#›</a:t>
            </a:fld>
            <a:endParaRPr lang="en-US"/>
          </a:p>
        </p:txBody>
      </p:sp>
    </p:spTree>
    <p:extLst>
      <p:ext uri="{BB962C8B-B14F-4D97-AF65-F5344CB8AC3E}">
        <p14:creationId xmlns:p14="http://schemas.microsoft.com/office/powerpoint/2010/main" val="277335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FD1A9A-AE5F-C547-8F84-DD0AA18E9170}"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42ADAD-6915-B545-AFB6-A025D81922B1}" type="slidenum">
              <a:rPr lang="en-US"/>
              <a:pPr>
                <a:defRPr/>
              </a:pPr>
              <a:t>‹#›</a:t>
            </a:fld>
            <a:endParaRPr lang="en-US"/>
          </a:p>
        </p:txBody>
      </p:sp>
    </p:spTree>
    <p:extLst>
      <p:ext uri="{BB962C8B-B14F-4D97-AF65-F5344CB8AC3E}">
        <p14:creationId xmlns:p14="http://schemas.microsoft.com/office/powerpoint/2010/main" val="300220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DAE4F0-E11B-504D-B690-5CB809A39E19}"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C4C2ED-2E2D-9F4D-B7D3-F2654750061D}" type="slidenum">
              <a:rPr lang="en-US"/>
              <a:pPr>
                <a:defRPr/>
              </a:pPr>
              <a:t>‹#›</a:t>
            </a:fld>
            <a:endParaRPr lang="en-US"/>
          </a:p>
        </p:txBody>
      </p:sp>
    </p:spTree>
    <p:extLst>
      <p:ext uri="{BB962C8B-B14F-4D97-AF65-F5344CB8AC3E}">
        <p14:creationId xmlns:p14="http://schemas.microsoft.com/office/powerpoint/2010/main" val="32161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3743BD05-59A0-3947-8D38-FA53AF6898B5}" type="datetimeFigureOut">
              <a:rPr lang="en-US"/>
              <a:pPr>
                <a:defRPr/>
              </a:pPr>
              <a:t>1/14/21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99C95311-EA1D-D740-BC5A-9199D8E3716C}" type="slidenum">
              <a:rPr lang="en-US"/>
              <a:pPr>
                <a:defRPr/>
              </a:pPr>
              <a:t>‹#›</a:t>
            </a:fld>
            <a:endParaRPr lang="en-US"/>
          </a:p>
        </p:txBody>
      </p:sp>
      <p:pic>
        <p:nvPicPr>
          <p:cNvPr id="8" name="Picture 4">
            <a:extLst>
              <a:ext uri="{FF2B5EF4-FFF2-40B4-BE49-F238E27FC236}">
                <a16:creationId xmlns:a16="http://schemas.microsoft.com/office/drawing/2014/main" id="{3E11DD48-2EB0-0740-A69E-C719C4F317B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724828" cy="660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399306" y="0"/>
            <a:ext cx="599702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pic>
        <p:nvPicPr>
          <p:cNvPr id="28" name="Picture 27"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503" y="136692"/>
            <a:ext cx="717657" cy="477569"/>
          </a:xfrm>
          <a:prstGeom prst="rect">
            <a:avLst/>
          </a:prstGeom>
        </p:spPr>
      </p:pic>
      <p:sp>
        <p:nvSpPr>
          <p:cNvPr id="15" name="Rectangle 14"/>
          <p:cNvSpPr/>
          <p:nvPr/>
        </p:nvSpPr>
        <p:spPr>
          <a:xfrm>
            <a:off x="823310" y="1973485"/>
            <a:ext cx="7497379" cy="3216265"/>
          </a:xfrm>
          <a:prstGeom prst="rect">
            <a:avLst/>
          </a:prstGeom>
        </p:spPr>
        <p:txBody>
          <a:bodyPr wrap="square">
            <a:spAutoFit/>
          </a:bodyPr>
          <a:lstStyle/>
          <a:p>
            <a:pPr algn="ctr"/>
            <a:r>
              <a:rPr lang="en-US" sz="4000" dirty="0">
                <a:latin typeface="Garamond"/>
                <a:cs typeface="Garamond"/>
              </a:rPr>
              <a:t>A Cultural Theory of Copyright</a:t>
            </a:r>
          </a:p>
          <a:p>
            <a:pPr algn="ctr"/>
            <a:endParaRPr lang="en-US" dirty="0">
              <a:latin typeface="Garamond"/>
              <a:cs typeface="Garamond"/>
            </a:endParaRPr>
          </a:p>
          <a:p>
            <a:pPr algn="ctr"/>
            <a:endParaRPr lang="en-US" dirty="0">
              <a:latin typeface="Garamond"/>
              <a:cs typeface="Garamond"/>
            </a:endParaRPr>
          </a:p>
          <a:p>
            <a:pPr algn="ctr">
              <a:lnSpc>
                <a:spcPct val="150000"/>
              </a:lnSpc>
              <a:spcBef>
                <a:spcPts val="600"/>
              </a:spcBef>
            </a:pPr>
            <a:r>
              <a:rPr lang="en-US" dirty="0">
                <a:latin typeface="Garamond"/>
                <a:cs typeface="Garamond"/>
              </a:rPr>
              <a:t>Professor William W. Fisher III</a:t>
            </a:r>
            <a:br>
              <a:rPr lang="en-US" dirty="0">
                <a:latin typeface="Garamond"/>
                <a:cs typeface="Garamond"/>
              </a:rPr>
            </a:br>
            <a:r>
              <a:rPr lang="en-US" dirty="0" err="1">
                <a:latin typeface="Garamond"/>
                <a:cs typeface="Garamond"/>
              </a:rPr>
              <a:t>WilmerHale</a:t>
            </a:r>
            <a:r>
              <a:rPr lang="en-US" dirty="0">
                <a:latin typeface="Garamond"/>
                <a:cs typeface="Garamond"/>
              </a:rPr>
              <a:t> Professor of Intellectual Property Law</a:t>
            </a:r>
          </a:p>
          <a:p>
            <a:pPr algn="ctr"/>
            <a:r>
              <a:rPr lang="en-US" dirty="0">
                <a:latin typeface="Garamond"/>
                <a:cs typeface="Garamond"/>
              </a:rPr>
              <a:t>Harvard Law School</a:t>
            </a:r>
          </a:p>
          <a:p>
            <a:pPr algn="ctr"/>
            <a:endParaRPr lang="en-US" sz="1600" dirty="0">
              <a:latin typeface="Garamond"/>
              <a:cs typeface="Garamond"/>
            </a:endParaRPr>
          </a:p>
          <a:p>
            <a:pPr algn="ctr"/>
            <a:endParaRPr lang="en-US" sz="1600" dirty="0">
              <a:latin typeface="Garamond"/>
              <a:cs typeface="Garamond"/>
            </a:endParaRPr>
          </a:p>
          <a:p>
            <a:pPr algn="ctr"/>
            <a:r>
              <a:rPr lang="en-US" dirty="0">
                <a:latin typeface="Garamond"/>
                <a:cs typeface="Garamond"/>
              </a:rPr>
              <a:t>April 4, 2013</a:t>
            </a:r>
          </a:p>
        </p:txBody>
      </p:sp>
      <p:sp>
        <p:nvSpPr>
          <p:cNvPr id="2" name="TextBox 1"/>
          <p:cNvSpPr txBox="1"/>
          <p:nvPr/>
        </p:nvSpPr>
        <p:spPr>
          <a:xfrm>
            <a:off x="208643" y="2449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7345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10th lecture in the </a:t>
            </a:r>
            <a:r>
              <a:rPr lang="en-US" sz="1800" dirty="0" err="1"/>
              <a:t>CopyrightX</a:t>
            </a:r>
            <a:r>
              <a:rPr lang="en-US" sz="1800" dirty="0"/>
              <a:t> lecture series. A recording of the lecture itself is available at http://</a:t>
            </a:r>
            <a:r>
              <a:rPr lang="en-US" sz="1800" dirty="0" err="1"/>
              <a:t>ipxcourses.org</a:t>
            </a:r>
            <a:r>
              <a:rPr lang="en-US" sz="1800" dirty="0"/>
              <a:t>/lectures/.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388869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47B305F-7B25-FA4E-8F25-1DCD1FAA8AAC}" type="datetime4">
              <a:rPr lang="en-US" smtClean="0"/>
              <a:pPr/>
              <a:t>January 14, 2021</a:t>
            </a:fld>
            <a:endParaRPr lang="en-US"/>
          </a:p>
        </p:txBody>
      </p:sp>
      <p:sp>
        <p:nvSpPr>
          <p:cNvPr id="6" name="Oval 5"/>
          <p:cNvSpPr/>
          <p:nvPr/>
        </p:nvSpPr>
        <p:spPr bwMode="auto">
          <a:xfrm>
            <a:off x="381000" y="2133600"/>
            <a:ext cx="5867400" cy="2590800"/>
          </a:xfrm>
          <a:prstGeom prst="ellipse">
            <a:avLst/>
          </a:prstGeom>
          <a:gradFill flip="none" rotWithShape="1">
            <a:gsLst>
              <a:gs pos="0">
                <a:srgbClr val="008000"/>
              </a:gs>
              <a:gs pos="100000">
                <a:srgbClr val="FFFFFF"/>
              </a:gs>
            </a:gsLst>
            <a:lin ang="10800000" scaled="0"/>
            <a:tileRect/>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Oval 6"/>
          <p:cNvSpPr/>
          <p:nvPr/>
        </p:nvSpPr>
        <p:spPr bwMode="auto">
          <a:xfrm>
            <a:off x="2895600" y="2133600"/>
            <a:ext cx="6019800" cy="2590800"/>
          </a:xfrm>
          <a:prstGeom prst="ellipse">
            <a:avLst/>
          </a:prstGeom>
          <a:gradFill flip="none" rotWithShape="1">
            <a:gsLst>
              <a:gs pos="0">
                <a:srgbClr val="660066">
                  <a:alpha val="81000"/>
                </a:srgbClr>
              </a:gs>
              <a:gs pos="100000">
                <a:srgbClr val="FFFFFF">
                  <a:alpha val="81000"/>
                </a:srgbClr>
              </a:gs>
            </a:gsLst>
            <a:lin ang="0" scaled="1"/>
            <a:tileRect/>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8" name="Oval 7"/>
          <p:cNvSpPr/>
          <p:nvPr/>
        </p:nvSpPr>
        <p:spPr bwMode="auto">
          <a:xfrm>
            <a:off x="2971800" y="228600"/>
            <a:ext cx="3200400" cy="4114800"/>
          </a:xfrm>
          <a:prstGeom prst="ellipse">
            <a:avLst/>
          </a:prstGeom>
          <a:gradFill flip="none" rotWithShape="1">
            <a:gsLst>
              <a:gs pos="0">
                <a:srgbClr val="FF0000">
                  <a:alpha val="81000"/>
                </a:srgbClr>
              </a:gs>
              <a:gs pos="100000">
                <a:srgbClr val="FFFFFF">
                  <a:alpha val="81000"/>
                </a:srgbClr>
              </a:gs>
            </a:gsLst>
            <a:lin ang="16200000" scaled="0"/>
            <a:tileRect/>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TextBox 11"/>
          <p:cNvSpPr txBox="1"/>
          <p:nvPr/>
        </p:nvSpPr>
        <p:spPr>
          <a:xfrm>
            <a:off x="3974157" y="533400"/>
            <a:ext cx="1195685" cy="707886"/>
          </a:xfrm>
          <a:prstGeom prst="rect">
            <a:avLst/>
          </a:prstGeom>
          <a:noFill/>
        </p:spPr>
        <p:txBody>
          <a:bodyPr wrap="none" rtlCol="0">
            <a:spAutoFit/>
          </a:bodyPr>
          <a:lstStyle/>
          <a:p>
            <a:r>
              <a:rPr lang="en-US" sz="2000" dirty="0"/>
              <a:t>Socially </a:t>
            </a:r>
          </a:p>
          <a:p>
            <a:r>
              <a:rPr lang="en-US" sz="2000" dirty="0"/>
              <a:t>beneficial</a:t>
            </a:r>
          </a:p>
        </p:txBody>
      </p:sp>
      <p:sp>
        <p:nvSpPr>
          <p:cNvPr id="13" name="TextBox 12"/>
          <p:cNvSpPr txBox="1"/>
          <p:nvPr/>
        </p:nvSpPr>
        <p:spPr>
          <a:xfrm>
            <a:off x="609600" y="3151257"/>
            <a:ext cx="1056700" cy="400110"/>
          </a:xfrm>
          <a:prstGeom prst="rect">
            <a:avLst/>
          </a:prstGeom>
          <a:noFill/>
        </p:spPr>
        <p:txBody>
          <a:bodyPr wrap="none" rtlCol="0">
            <a:spAutoFit/>
          </a:bodyPr>
          <a:lstStyle/>
          <a:p>
            <a:r>
              <a:rPr lang="en-US" sz="2000" dirty="0"/>
              <a:t>Creative</a:t>
            </a:r>
          </a:p>
        </p:txBody>
      </p:sp>
      <p:sp>
        <p:nvSpPr>
          <p:cNvPr id="14" name="TextBox 13"/>
          <p:cNvSpPr txBox="1"/>
          <p:nvPr/>
        </p:nvSpPr>
        <p:spPr>
          <a:xfrm>
            <a:off x="7467600" y="2971800"/>
            <a:ext cx="1119918" cy="707886"/>
          </a:xfrm>
          <a:prstGeom prst="rect">
            <a:avLst/>
          </a:prstGeom>
          <a:noFill/>
        </p:spPr>
        <p:txBody>
          <a:bodyPr wrap="none" rtlCol="0">
            <a:spAutoFit/>
          </a:bodyPr>
          <a:lstStyle/>
          <a:p>
            <a:r>
              <a:rPr lang="en-US" sz="2000" dirty="0"/>
              <a:t>Different</a:t>
            </a:r>
          </a:p>
          <a:p>
            <a:r>
              <a:rPr lang="en-US" sz="2000" dirty="0"/>
              <a:t>Purpose</a:t>
            </a:r>
          </a:p>
        </p:txBody>
      </p:sp>
      <p:sp>
        <p:nvSpPr>
          <p:cNvPr id="18" name="Oval 17"/>
          <p:cNvSpPr/>
          <p:nvPr/>
        </p:nvSpPr>
        <p:spPr bwMode="auto">
          <a:xfrm>
            <a:off x="3276600" y="1828800"/>
            <a:ext cx="2590800" cy="4800600"/>
          </a:xfrm>
          <a:prstGeom prst="ellipse">
            <a:avLst/>
          </a:prstGeom>
          <a:gradFill flip="none" rotWithShape="1">
            <a:gsLst>
              <a:gs pos="0">
                <a:srgbClr val="FF6600">
                  <a:alpha val="75000"/>
                </a:srgbClr>
              </a:gs>
              <a:gs pos="100000">
                <a:srgbClr val="FFFFFF">
                  <a:alpha val="75000"/>
                </a:srgbClr>
              </a:gs>
            </a:gsLst>
            <a:lin ang="5400000" scaled="0"/>
            <a:tileRect/>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Oval 18"/>
          <p:cNvSpPr/>
          <p:nvPr/>
        </p:nvSpPr>
        <p:spPr bwMode="auto">
          <a:xfrm>
            <a:off x="3657600" y="2895600"/>
            <a:ext cx="1828800" cy="10668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TextBox 19"/>
          <p:cNvSpPr txBox="1"/>
          <p:nvPr/>
        </p:nvSpPr>
        <p:spPr>
          <a:xfrm>
            <a:off x="3851290" y="2895600"/>
            <a:ext cx="1441420" cy="400110"/>
          </a:xfrm>
          <a:prstGeom prst="rect">
            <a:avLst/>
          </a:prstGeom>
          <a:noFill/>
        </p:spPr>
        <p:txBody>
          <a:bodyPr wrap="none" rtlCol="0">
            <a:spAutoFit/>
          </a:bodyPr>
          <a:lstStyle/>
          <a:p>
            <a:r>
              <a:rPr lang="en-US" sz="2000" dirty="0"/>
              <a:t>Critical of </a:t>
            </a:r>
            <a:r>
              <a:rPr lang="en-US" sz="2000" dirty="0" err="1"/>
              <a:t>π</a:t>
            </a:r>
            <a:endParaRPr lang="en-US" sz="2000" dirty="0"/>
          </a:p>
        </p:txBody>
      </p:sp>
      <p:sp>
        <p:nvSpPr>
          <p:cNvPr id="21" name="Oval 20"/>
          <p:cNvSpPr/>
          <p:nvPr/>
        </p:nvSpPr>
        <p:spPr bwMode="auto">
          <a:xfrm>
            <a:off x="3810000" y="3276600"/>
            <a:ext cx="1524000" cy="457200"/>
          </a:xfrm>
          <a:prstGeom prst="ellipse">
            <a:avLst/>
          </a:prstGeom>
          <a:solidFill>
            <a:srgbClr val="3366FF"/>
          </a:solidFill>
          <a:ln w="2857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Parody</a:t>
            </a:r>
          </a:p>
        </p:txBody>
      </p:sp>
      <p:sp>
        <p:nvSpPr>
          <p:cNvPr id="15" name="TextBox 14"/>
          <p:cNvSpPr txBox="1"/>
          <p:nvPr/>
        </p:nvSpPr>
        <p:spPr>
          <a:xfrm>
            <a:off x="3974157" y="5562600"/>
            <a:ext cx="1595058" cy="707886"/>
          </a:xfrm>
          <a:prstGeom prst="rect">
            <a:avLst/>
          </a:prstGeom>
          <a:noFill/>
        </p:spPr>
        <p:txBody>
          <a:bodyPr wrap="none" rtlCol="0">
            <a:spAutoFit/>
          </a:bodyPr>
          <a:lstStyle/>
          <a:p>
            <a:r>
              <a:rPr lang="en-US" sz="2000" dirty="0"/>
              <a:t>Physical</a:t>
            </a:r>
          </a:p>
          <a:p>
            <a:r>
              <a:rPr lang="en-US" sz="2000" dirty="0"/>
              <a:t>modifications</a:t>
            </a:r>
          </a:p>
        </p:txBody>
      </p:sp>
      <p:sp>
        <p:nvSpPr>
          <p:cNvPr id="17" name="TextBox 16"/>
          <p:cNvSpPr txBox="1"/>
          <p:nvPr/>
        </p:nvSpPr>
        <p:spPr>
          <a:xfrm>
            <a:off x="6553200" y="997803"/>
            <a:ext cx="2434754" cy="830997"/>
          </a:xfrm>
          <a:prstGeom prst="rect">
            <a:avLst/>
          </a:prstGeom>
          <a:noFill/>
        </p:spPr>
        <p:txBody>
          <a:bodyPr wrap="none" rtlCol="0">
            <a:spAutoFit/>
          </a:bodyPr>
          <a:lstStyle/>
          <a:p>
            <a:r>
              <a:rPr lang="en-US" sz="1600" i="1" dirty="0">
                <a:solidFill>
                  <a:srgbClr val="008000"/>
                </a:solidFill>
                <a:latin typeface="Arial"/>
              </a:rPr>
              <a:t>Kelly (2003);</a:t>
            </a:r>
          </a:p>
          <a:p>
            <a:r>
              <a:rPr lang="en-US" sz="1600" i="1" dirty="0">
                <a:solidFill>
                  <a:srgbClr val="008000"/>
                </a:solidFill>
                <a:latin typeface="Arial"/>
              </a:rPr>
              <a:t>Perfect 10 (2007);</a:t>
            </a:r>
          </a:p>
          <a:p>
            <a:r>
              <a:rPr lang="en-US" sz="1600" i="1" dirty="0">
                <a:solidFill>
                  <a:srgbClr val="008000"/>
                </a:solidFill>
                <a:latin typeface="Arial"/>
              </a:rPr>
              <a:t>AV (2009); White (2013)</a:t>
            </a:r>
          </a:p>
        </p:txBody>
      </p:sp>
      <p:sp>
        <p:nvSpPr>
          <p:cNvPr id="22" name="TextBox 21"/>
          <p:cNvSpPr txBox="1"/>
          <p:nvPr/>
        </p:nvSpPr>
        <p:spPr>
          <a:xfrm>
            <a:off x="914400" y="990600"/>
            <a:ext cx="1796157" cy="338554"/>
          </a:xfrm>
          <a:prstGeom prst="rect">
            <a:avLst/>
          </a:prstGeom>
          <a:noFill/>
        </p:spPr>
        <p:txBody>
          <a:bodyPr wrap="none" rtlCol="0">
            <a:spAutoFit/>
          </a:bodyPr>
          <a:lstStyle/>
          <a:p>
            <a:r>
              <a:rPr lang="en-US" sz="1600" i="1" dirty="0" err="1">
                <a:solidFill>
                  <a:srgbClr val="008000"/>
                </a:solidFill>
                <a:latin typeface="Arial"/>
              </a:rPr>
              <a:t>Connectix</a:t>
            </a:r>
            <a:r>
              <a:rPr lang="en-US" sz="1600" i="1" dirty="0">
                <a:solidFill>
                  <a:srgbClr val="008000"/>
                </a:solidFill>
                <a:latin typeface="Arial"/>
              </a:rPr>
              <a:t> (2000)</a:t>
            </a:r>
          </a:p>
        </p:txBody>
      </p:sp>
      <p:sp>
        <p:nvSpPr>
          <p:cNvPr id="23" name="Oval 22"/>
          <p:cNvSpPr/>
          <p:nvPr/>
        </p:nvSpPr>
        <p:spPr bwMode="auto">
          <a:xfrm>
            <a:off x="5715000" y="22860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25" name="Straight Arrow Connector 24"/>
          <p:cNvCxnSpPr>
            <a:endCxn id="23" idx="7"/>
          </p:cNvCxnSpPr>
          <p:nvPr/>
        </p:nvCxnSpPr>
        <p:spPr bwMode="auto">
          <a:xfrm rot="10800000" flipV="1">
            <a:off x="5845082" y="1600200"/>
            <a:ext cx="784318" cy="7081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26" name="TextBox 25"/>
          <p:cNvSpPr txBox="1"/>
          <p:nvPr/>
        </p:nvSpPr>
        <p:spPr>
          <a:xfrm>
            <a:off x="1752600" y="76200"/>
            <a:ext cx="2112149" cy="830997"/>
          </a:xfrm>
          <a:prstGeom prst="rect">
            <a:avLst/>
          </a:prstGeom>
          <a:noFill/>
        </p:spPr>
        <p:txBody>
          <a:bodyPr wrap="none" rtlCol="0">
            <a:spAutoFit/>
          </a:bodyPr>
          <a:lstStyle/>
          <a:p>
            <a:r>
              <a:rPr lang="en-US" sz="1600" i="1" dirty="0" err="1">
                <a:solidFill>
                  <a:srgbClr val="FF0000"/>
                </a:solidFill>
                <a:latin typeface="Arial"/>
              </a:rPr>
              <a:t>Videopipeline</a:t>
            </a:r>
            <a:r>
              <a:rPr lang="en-US" sz="1600" i="1" dirty="0">
                <a:solidFill>
                  <a:srgbClr val="FF0000"/>
                </a:solidFill>
                <a:latin typeface="Arial"/>
              </a:rPr>
              <a:t> (2008)</a:t>
            </a:r>
          </a:p>
          <a:p>
            <a:r>
              <a:rPr lang="en-US" sz="1600" i="1" dirty="0">
                <a:solidFill>
                  <a:srgbClr val="FF0000"/>
                </a:solidFill>
                <a:latin typeface="Arial"/>
              </a:rPr>
              <a:t>Friedman (2011);</a:t>
            </a:r>
          </a:p>
          <a:p>
            <a:r>
              <a:rPr lang="en-US" sz="1600" i="1" dirty="0" err="1">
                <a:solidFill>
                  <a:srgbClr val="FF0000"/>
                </a:solidFill>
                <a:latin typeface="Arial"/>
              </a:rPr>
              <a:t>Cariou</a:t>
            </a:r>
            <a:r>
              <a:rPr lang="en-US" sz="1600" i="1" dirty="0">
                <a:solidFill>
                  <a:srgbClr val="FF0000"/>
                </a:solidFill>
                <a:latin typeface="Arial"/>
              </a:rPr>
              <a:t> (2011)</a:t>
            </a:r>
          </a:p>
        </p:txBody>
      </p:sp>
      <p:sp>
        <p:nvSpPr>
          <p:cNvPr id="27" name="Oval 26"/>
          <p:cNvSpPr/>
          <p:nvPr/>
        </p:nvSpPr>
        <p:spPr bwMode="auto">
          <a:xfrm>
            <a:off x="4038600" y="37338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9" name="Oval 28"/>
          <p:cNvSpPr/>
          <p:nvPr/>
        </p:nvSpPr>
        <p:spPr bwMode="auto">
          <a:xfrm>
            <a:off x="3886200" y="22860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33" name="Straight Arrow Connector 32"/>
          <p:cNvCxnSpPr>
            <a:endCxn id="29" idx="1"/>
          </p:cNvCxnSpPr>
          <p:nvPr/>
        </p:nvCxnSpPr>
        <p:spPr bwMode="auto">
          <a:xfrm rot="16200000" flipH="1">
            <a:off x="2705100" y="1104900"/>
            <a:ext cx="1470118" cy="9367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37" name="TextBox 36"/>
          <p:cNvSpPr txBox="1"/>
          <p:nvPr/>
        </p:nvSpPr>
        <p:spPr>
          <a:xfrm>
            <a:off x="7391400" y="4724400"/>
            <a:ext cx="1807479" cy="1077218"/>
          </a:xfrm>
          <a:prstGeom prst="rect">
            <a:avLst/>
          </a:prstGeom>
          <a:noFill/>
        </p:spPr>
        <p:txBody>
          <a:bodyPr wrap="none" rtlCol="0">
            <a:spAutoFit/>
          </a:bodyPr>
          <a:lstStyle/>
          <a:p>
            <a:r>
              <a:rPr lang="en-US" sz="1600" i="1" dirty="0">
                <a:solidFill>
                  <a:srgbClr val="008000"/>
                </a:solidFill>
                <a:latin typeface="Arial"/>
              </a:rPr>
              <a:t>Campbell (1994);</a:t>
            </a:r>
          </a:p>
          <a:p>
            <a:r>
              <a:rPr lang="en-US" sz="1600" i="1" dirty="0" err="1">
                <a:solidFill>
                  <a:srgbClr val="008000"/>
                </a:solidFill>
                <a:latin typeface="Arial"/>
              </a:rPr>
              <a:t>Leibovitz</a:t>
            </a:r>
            <a:r>
              <a:rPr lang="en-US" sz="1600" i="1" dirty="0">
                <a:solidFill>
                  <a:srgbClr val="008000"/>
                </a:solidFill>
                <a:latin typeface="Arial"/>
              </a:rPr>
              <a:t> (1998);</a:t>
            </a:r>
          </a:p>
          <a:p>
            <a:r>
              <a:rPr lang="en-US" sz="1600" i="1" dirty="0" err="1">
                <a:solidFill>
                  <a:srgbClr val="008000"/>
                </a:solidFill>
                <a:latin typeface="Arial"/>
              </a:rPr>
              <a:t>Suntrust</a:t>
            </a:r>
            <a:r>
              <a:rPr lang="en-US" sz="1600" i="1" dirty="0">
                <a:solidFill>
                  <a:srgbClr val="008000"/>
                </a:solidFill>
                <a:latin typeface="Arial"/>
              </a:rPr>
              <a:t> (2001);</a:t>
            </a:r>
          </a:p>
          <a:p>
            <a:r>
              <a:rPr lang="en-US" sz="1600" i="1" dirty="0">
                <a:solidFill>
                  <a:srgbClr val="008000"/>
                </a:solidFill>
                <a:latin typeface="Arial"/>
              </a:rPr>
              <a:t>Mattel (2003)</a:t>
            </a:r>
          </a:p>
        </p:txBody>
      </p:sp>
      <p:sp>
        <p:nvSpPr>
          <p:cNvPr id="38" name="TextBox 37"/>
          <p:cNvSpPr txBox="1"/>
          <p:nvPr/>
        </p:nvSpPr>
        <p:spPr>
          <a:xfrm>
            <a:off x="5867400" y="5943600"/>
            <a:ext cx="1511123" cy="338554"/>
          </a:xfrm>
          <a:prstGeom prst="rect">
            <a:avLst/>
          </a:prstGeom>
          <a:noFill/>
        </p:spPr>
        <p:txBody>
          <a:bodyPr wrap="none" rtlCol="0">
            <a:spAutoFit/>
          </a:bodyPr>
          <a:lstStyle/>
          <a:p>
            <a:r>
              <a:rPr lang="en-US" sz="1600" i="1" dirty="0">
                <a:solidFill>
                  <a:srgbClr val="008000"/>
                </a:solidFill>
                <a:latin typeface="Arial"/>
              </a:rPr>
              <a:t>Blanch (2006)</a:t>
            </a:r>
          </a:p>
        </p:txBody>
      </p:sp>
      <p:sp>
        <p:nvSpPr>
          <p:cNvPr id="39" name="Oval 38"/>
          <p:cNvSpPr/>
          <p:nvPr/>
        </p:nvSpPr>
        <p:spPr bwMode="auto">
          <a:xfrm>
            <a:off x="4953000" y="34290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0" name="Oval 39"/>
          <p:cNvSpPr/>
          <p:nvPr/>
        </p:nvSpPr>
        <p:spPr bwMode="auto">
          <a:xfrm>
            <a:off x="4572000" y="38100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41" name="Straight Arrow Connector 40"/>
          <p:cNvCxnSpPr/>
          <p:nvPr/>
        </p:nvCxnSpPr>
        <p:spPr bwMode="auto">
          <a:xfrm rot="10800000">
            <a:off x="5105400" y="3505200"/>
            <a:ext cx="2362200" cy="1371600"/>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cxnSp>
        <p:nvCxnSpPr>
          <p:cNvPr id="44" name="Straight Arrow Connector 43"/>
          <p:cNvCxnSpPr>
            <a:endCxn id="40" idx="4"/>
          </p:cNvCxnSpPr>
          <p:nvPr/>
        </p:nvCxnSpPr>
        <p:spPr bwMode="auto">
          <a:xfrm rot="16200000" flipV="1">
            <a:off x="4343400" y="4267200"/>
            <a:ext cx="2057400" cy="1447800"/>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47" name="TextBox 46"/>
          <p:cNvSpPr txBox="1"/>
          <p:nvPr/>
        </p:nvSpPr>
        <p:spPr>
          <a:xfrm>
            <a:off x="7086600" y="1752600"/>
            <a:ext cx="1624937" cy="338554"/>
          </a:xfrm>
          <a:prstGeom prst="rect">
            <a:avLst/>
          </a:prstGeom>
          <a:noFill/>
        </p:spPr>
        <p:txBody>
          <a:bodyPr wrap="none" rtlCol="0">
            <a:spAutoFit/>
          </a:bodyPr>
          <a:lstStyle/>
          <a:p>
            <a:r>
              <a:rPr lang="en-US" sz="1600" i="1" dirty="0">
                <a:solidFill>
                  <a:srgbClr val="008000"/>
                </a:solidFill>
                <a:latin typeface="Arial"/>
              </a:rPr>
              <a:t>Graham (2006)</a:t>
            </a:r>
          </a:p>
        </p:txBody>
      </p:sp>
      <p:sp>
        <p:nvSpPr>
          <p:cNvPr id="48" name="TextBox 47"/>
          <p:cNvSpPr txBox="1"/>
          <p:nvPr/>
        </p:nvSpPr>
        <p:spPr>
          <a:xfrm>
            <a:off x="152400" y="1371600"/>
            <a:ext cx="1602194" cy="338554"/>
          </a:xfrm>
          <a:prstGeom prst="rect">
            <a:avLst/>
          </a:prstGeom>
          <a:noFill/>
        </p:spPr>
        <p:txBody>
          <a:bodyPr wrap="none" rtlCol="0">
            <a:spAutoFit/>
          </a:bodyPr>
          <a:lstStyle/>
          <a:p>
            <a:r>
              <a:rPr lang="en-US" sz="1600" i="1" dirty="0">
                <a:solidFill>
                  <a:srgbClr val="FF0000"/>
                </a:solidFill>
                <a:latin typeface="Arial"/>
              </a:rPr>
              <a:t>Gaylord (2010)</a:t>
            </a:r>
          </a:p>
        </p:txBody>
      </p:sp>
      <p:sp>
        <p:nvSpPr>
          <p:cNvPr id="49" name="TextBox 48"/>
          <p:cNvSpPr txBox="1"/>
          <p:nvPr/>
        </p:nvSpPr>
        <p:spPr>
          <a:xfrm>
            <a:off x="7519063" y="2133600"/>
            <a:ext cx="1476859" cy="338554"/>
          </a:xfrm>
          <a:prstGeom prst="rect">
            <a:avLst/>
          </a:prstGeom>
          <a:noFill/>
        </p:spPr>
        <p:txBody>
          <a:bodyPr wrap="none" rtlCol="0">
            <a:spAutoFit/>
          </a:bodyPr>
          <a:lstStyle/>
          <a:p>
            <a:r>
              <a:rPr lang="en-US" sz="1600" i="1" dirty="0">
                <a:solidFill>
                  <a:srgbClr val="008000"/>
                </a:solidFill>
                <a:latin typeface="Arial"/>
              </a:rPr>
              <a:t>Nunez (2006)</a:t>
            </a:r>
          </a:p>
        </p:txBody>
      </p:sp>
      <p:sp>
        <p:nvSpPr>
          <p:cNvPr id="50" name="Oval 49"/>
          <p:cNvSpPr/>
          <p:nvPr/>
        </p:nvSpPr>
        <p:spPr bwMode="auto">
          <a:xfrm>
            <a:off x="5943600" y="24384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51" name="Oval 50"/>
          <p:cNvSpPr/>
          <p:nvPr/>
        </p:nvSpPr>
        <p:spPr bwMode="auto">
          <a:xfrm>
            <a:off x="7086600" y="28956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52" name="Straight Arrow Connector 51"/>
          <p:cNvCxnSpPr>
            <a:stCxn id="47" idx="1"/>
            <a:endCxn id="50" idx="7"/>
          </p:cNvCxnSpPr>
          <p:nvPr/>
        </p:nvCxnSpPr>
        <p:spPr bwMode="auto">
          <a:xfrm rot="10800000" flipV="1">
            <a:off x="6073682" y="1921876"/>
            <a:ext cx="1012918" cy="538841"/>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cxnSp>
        <p:nvCxnSpPr>
          <p:cNvPr id="53" name="Straight Arrow Connector 52"/>
          <p:cNvCxnSpPr>
            <a:endCxn id="51" idx="7"/>
          </p:cNvCxnSpPr>
          <p:nvPr/>
        </p:nvCxnSpPr>
        <p:spPr bwMode="auto">
          <a:xfrm rot="10800000" flipV="1">
            <a:off x="7216682" y="2438400"/>
            <a:ext cx="708118" cy="4795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59" name="Oval 58"/>
          <p:cNvSpPr/>
          <p:nvPr/>
        </p:nvSpPr>
        <p:spPr bwMode="auto">
          <a:xfrm>
            <a:off x="3200400" y="23622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60" name="Straight Arrow Connector 59"/>
          <p:cNvCxnSpPr>
            <a:endCxn id="59" idx="1"/>
          </p:cNvCxnSpPr>
          <p:nvPr/>
        </p:nvCxnSpPr>
        <p:spPr bwMode="auto">
          <a:xfrm>
            <a:off x="1600200" y="1600200"/>
            <a:ext cx="1622518" cy="7843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63" name="Oval 62"/>
          <p:cNvSpPr/>
          <p:nvPr/>
        </p:nvSpPr>
        <p:spPr bwMode="auto">
          <a:xfrm>
            <a:off x="3429000" y="34290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4" name="TextBox 63"/>
          <p:cNvSpPr txBox="1"/>
          <p:nvPr/>
        </p:nvSpPr>
        <p:spPr>
          <a:xfrm>
            <a:off x="228600" y="4724400"/>
            <a:ext cx="1545187" cy="338554"/>
          </a:xfrm>
          <a:prstGeom prst="rect">
            <a:avLst/>
          </a:prstGeom>
          <a:noFill/>
        </p:spPr>
        <p:txBody>
          <a:bodyPr wrap="none" rtlCol="0">
            <a:spAutoFit/>
          </a:bodyPr>
          <a:lstStyle/>
          <a:p>
            <a:r>
              <a:rPr lang="en-US" sz="1600" i="1" dirty="0">
                <a:solidFill>
                  <a:srgbClr val="FF0000"/>
                </a:solidFill>
                <a:latin typeface="Arial"/>
              </a:rPr>
              <a:t>Rogers (1992)</a:t>
            </a:r>
          </a:p>
        </p:txBody>
      </p:sp>
      <p:cxnSp>
        <p:nvCxnSpPr>
          <p:cNvPr id="65" name="Straight Arrow Connector 64"/>
          <p:cNvCxnSpPr>
            <a:endCxn id="63" idx="3"/>
          </p:cNvCxnSpPr>
          <p:nvPr/>
        </p:nvCxnSpPr>
        <p:spPr bwMode="auto">
          <a:xfrm flipV="1">
            <a:off x="1600200" y="3559082"/>
            <a:ext cx="1851118" cy="12415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68" name="Oval 67"/>
          <p:cNvSpPr/>
          <p:nvPr/>
        </p:nvSpPr>
        <p:spPr bwMode="auto">
          <a:xfrm>
            <a:off x="4495800" y="25908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9" name="TextBox 68"/>
          <p:cNvSpPr txBox="1"/>
          <p:nvPr/>
        </p:nvSpPr>
        <p:spPr>
          <a:xfrm>
            <a:off x="5334000" y="76200"/>
            <a:ext cx="1438588" cy="338554"/>
          </a:xfrm>
          <a:prstGeom prst="rect">
            <a:avLst/>
          </a:prstGeom>
          <a:noFill/>
        </p:spPr>
        <p:txBody>
          <a:bodyPr wrap="none" rtlCol="0">
            <a:spAutoFit/>
          </a:bodyPr>
          <a:lstStyle/>
          <a:p>
            <a:r>
              <a:rPr lang="en-US" sz="1600" i="1" dirty="0" err="1">
                <a:latin typeface="Arial"/>
              </a:rPr>
              <a:t>Fairey</a:t>
            </a:r>
            <a:r>
              <a:rPr lang="en-US" sz="1600" i="1" dirty="0">
                <a:latin typeface="Arial"/>
              </a:rPr>
              <a:t> (2011)</a:t>
            </a:r>
          </a:p>
        </p:txBody>
      </p:sp>
      <p:cxnSp>
        <p:nvCxnSpPr>
          <p:cNvPr id="70" name="Straight Arrow Connector 69"/>
          <p:cNvCxnSpPr>
            <a:endCxn id="68" idx="0"/>
          </p:cNvCxnSpPr>
          <p:nvPr/>
        </p:nvCxnSpPr>
        <p:spPr bwMode="auto">
          <a:xfrm rot="5400000">
            <a:off x="4000500" y="952500"/>
            <a:ext cx="2209800" cy="1066800"/>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73" name="Oval 72"/>
          <p:cNvSpPr/>
          <p:nvPr/>
        </p:nvSpPr>
        <p:spPr bwMode="auto">
          <a:xfrm>
            <a:off x="3124200" y="25146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4" name="TextBox 73"/>
          <p:cNvSpPr txBox="1"/>
          <p:nvPr/>
        </p:nvSpPr>
        <p:spPr>
          <a:xfrm>
            <a:off x="76200" y="1828800"/>
            <a:ext cx="1636558" cy="338554"/>
          </a:xfrm>
          <a:prstGeom prst="rect">
            <a:avLst/>
          </a:prstGeom>
          <a:noFill/>
        </p:spPr>
        <p:txBody>
          <a:bodyPr wrap="none" rtlCol="0">
            <a:spAutoFit/>
          </a:bodyPr>
          <a:lstStyle/>
          <a:p>
            <a:r>
              <a:rPr lang="en-US" sz="1600" i="1" dirty="0">
                <a:solidFill>
                  <a:srgbClr val="FF0000"/>
                </a:solidFill>
                <a:latin typeface="Arial"/>
              </a:rPr>
              <a:t>Salinger (2010)</a:t>
            </a:r>
          </a:p>
        </p:txBody>
      </p:sp>
      <p:cxnSp>
        <p:nvCxnSpPr>
          <p:cNvPr id="76" name="Straight Arrow Connector 75"/>
          <p:cNvCxnSpPr>
            <a:endCxn id="73" idx="1"/>
          </p:cNvCxnSpPr>
          <p:nvPr/>
        </p:nvCxnSpPr>
        <p:spPr bwMode="auto">
          <a:xfrm>
            <a:off x="1600200" y="2057400"/>
            <a:ext cx="1546318" cy="4795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79" name="Oval 78"/>
          <p:cNvSpPr/>
          <p:nvPr/>
        </p:nvSpPr>
        <p:spPr bwMode="auto">
          <a:xfrm>
            <a:off x="4343400" y="38100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80" name="TextBox 79"/>
          <p:cNvSpPr txBox="1"/>
          <p:nvPr/>
        </p:nvSpPr>
        <p:spPr>
          <a:xfrm>
            <a:off x="2362200" y="6096000"/>
            <a:ext cx="1568431" cy="338554"/>
          </a:xfrm>
          <a:prstGeom prst="rect">
            <a:avLst/>
          </a:prstGeom>
          <a:noFill/>
        </p:spPr>
        <p:txBody>
          <a:bodyPr wrap="none" rtlCol="0">
            <a:spAutoFit/>
          </a:bodyPr>
          <a:lstStyle/>
          <a:p>
            <a:r>
              <a:rPr lang="en-US" sz="1600" i="1" dirty="0">
                <a:solidFill>
                  <a:srgbClr val="008000"/>
                </a:solidFill>
                <a:latin typeface="Arial"/>
              </a:rPr>
              <a:t>Lennon (2008)</a:t>
            </a:r>
          </a:p>
        </p:txBody>
      </p:sp>
      <p:cxnSp>
        <p:nvCxnSpPr>
          <p:cNvPr id="81" name="Straight Arrow Connector 80"/>
          <p:cNvCxnSpPr>
            <a:endCxn id="79" idx="4"/>
          </p:cNvCxnSpPr>
          <p:nvPr/>
        </p:nvCxnSpPr>
        <p:spPr bwMode="auto">
          <a:xfrm rot="5400000" flipH="1" flipV="1">
            <a:off x="2628900" y="4381500"/>
            <a:ext cx="2209800" cy="1371600"/>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61" name="TextBox 60"/>
          <p:cNvSpPr txBox="1"/>
          <p:nvPr/>
        </p:nvSpPr>
        <p:spPr>
          <a:xfrm>
            <a:off x="533400" y="5257800"/>
            <a:ext cx="2161041" cy="338554"/>
          </a:xfrm>
          <a:prstGeom prst="rect">
            <a:avLst/>
          </a:prstGeom>
          <a:noFill/>
        </p:spPr>
        <p:txBody>
          <a:bodyPr wrap="none" rtlCol="0">
            <a:spAutoFit/>
          </a:bodyPr>
          <a:lstStyle/>
          <a:p>
            <a:r>
              <a:rPr lang="en-US" sz="1600" i="1" dirty="0">
                <a:solidFill>
                  <a:srgbClr val="FF0000"/>
                </a:solidFill>
                <a:latin typeface="Arial"/>
              </a:rPr>
              <a:t>Free Republic (2000)</a:t>
            </a:r>
          </a:p>
        </p:txBody>
      </p:sp>
      <p:cxnSp>
        <p:nvCxnSpPr>
          <p:cNvPr id="62" name="Straight Arrow Connector 61"/>
          <p:cNvCxnSpPr>
            <a:endCxn id="27" idx="3"/>
          </p:cNvCxnSpPr>
          <p:nvPr/>
        </p:nvCxnSpPr>
        <p:spPr bwMode="auto">
          <a:xfrm flipV="1">
            <a:off x="2362200" y="3863882"/>
            <a:ext cx="1698718" cy="14701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77" name="Oval 76"/>
          <p:cNvSpPr/>
          <p:nvPr/>
        </p:nvSpPr>
        <p:spPr bwMode="auto">
          <a:xfrm>
            <a:off x="5105400" y="22098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8" name="TextBox 77"/>
          <p:cNvSpPr txBox="1"/>
          <p:nvPr/>
        </p:nvSpPr>
        <p:spPr>
          <a:xfrm>
            <a:off x="6248400" y="533400"/>
            <a:ext cx="1776921" cy="338554"/>
          </a:xfrm>
          <a:prstGeom prst="rect">
            <a:avLst/>
          </a:prstGeom>
          <a:noFill/>
        </p:spPr>
        <p:txBody>
          <a:bodyPr wrap="none" rtlCol="0">
            <a:spAutoFit/>
          </a:bodyPr>
          <a:lstStyle/>
          <a:p>
            <a:r>
              <a:rPr lang="en-US" sz="1600" i="1" dirty="0">
                <a:solidFill>
                  <a:srgbClr val="FF0000"/>
                </a:solidFill>
                <a:latin typeface="Arial"/>
              </a:rPr>
              <a:t>Dr. Seuss (1997)</a:t>
            </a:r>
          </a:p>
        </p:txBody>
      </p:sp>
      <p:cxnSp>
        <p:nvCxnSpPr>
          <p:cNvPr id="82" name="Straight Arrow Connector 81"/>
          <p:cNvCxnSpPr>
            <a:endCxn id="77" idx="7"/>
          </p:cNvCxnSpPr>
          <p:nvPr/>
        </p:nvCxnSpPr>
        <p:spPr bwMode="auto">
          <a:xfrm rot="5400000">
            <a:off x="5159282" y="914400"/>
            <a:ext cx="1393918" cy="12415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88" name="Oval 87"/>
          <p:cNvSpPr/>
          <p:nvPr/>
        </p:nvSpPr>
        <p:spPr bwMode="auto">
          <a:xfrm>
            <a:off x="3429000" y="22098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89" name="Straight Arrow Connector 88"/>
          <p:cNvCxnSpPr>
            <a:endCxn id="88" idx="1"/>
          </p:cNvCxnSpPr>
          <p:nvPr/>
        </p:nvCxnSpPr>
        <p:spPr bwMode="auto">
          <a:xfrm>
            <a:off x="2209800" y="1295400"/>
            <a:ext cx="1241518" cy="9367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92" name="TextBox 91"/>
          <p:cNvSpPr txBox="1"/>
          <p:nvPr/>
        </p:nvSpPr>
        <p:spPr>
          <a:xfrm>
            <a:off x="76200" y="2286000"/>
            <a:ext cx="1339702" cy="584776"/>
          </a:xfrm>
          <a:prstGeom prst="rect">
            <a:avLst/>
          </a:prstGeom>
          <a:noFill/>
        </p:spPr>
        <p:txBody>
          <a:bodyPr wrap="none" rtlCol="0">
            <a:spAutoFit/>
          </a:bodyPr>
          <a:lstStyle/>
          <a:p>
            <a:r>
              <a:rPr lang="en-US" sz="1600" i="1" dirty="0">
                <a:solidFill>
                  <a:srgbClr val="FF0000"/>
                </a:solidFill>
                <a:latin typeface="Arial"/>
              </a:rPr>
              <a:t>Castle Rock </a:t>
            </a:r>
          </a:p>
          <a:p>
            <a:r>
              <a:rPr lang="en-US" sz="1600" i="1" dirty="0">
                <a:solidFill>
                  <a:srgbClr val="FF0000"/>
                </a:solidFill>
                <a:latin typeface="Arial"/>
              </a:rPr>
              <a:t>(1998)</a:t>
            </a:r>
          </a:p>
        </p:txBody>
      </p:sp>
      <p:sp>
        <p:nvSpPr>
          <p:cNvPr id="93" name="Oval 92"/>
          <p:cNvSpPr/>
          <p:nvPr/>
        </p:nvSpPr>
        <p:spPr bwMode="auto">
          <a:xfrm>
            <a:off x="3048000" y="27432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96" name="Straight Arrow Connector 95"/>
          <p:cNvCxnSpPr>
            <a:endCxn id="93" idx="2"/>
          </p:cNvCxnSpPr>
          <p:nvPr/>
        </p:nvCxnSpPr>
        <p:spPr bwMode="auto">
          <a:xfrm>
            <a:off x="1295400" y="2514600"/>
            <a:ext cx="1752600" cy="304800"/>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Tree>
    <p:extLst>
      <p:ext uri="{BB962C8B-B14F-4D97-AF65-F5344CB8AC3E}">
        <p14:creationId xmlns:p14="http://schemas.microsoft.com/office/powerpoint/2010/main" val="429090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sz="3600" dirty="0"/>
              <a:t>Justice Blackmun, dissenting</a:t>
            </a:r>
          </a:p>
        </p:txBody>
      </p:sp>
      <p:sp>
        <p:nvSpPr>
          <p:cNvPr id="5" name="Content Placeholder 4"/>
          <p:cNvSpPr>
            <a:spLocks noGrp="1"/>
          </p:cNvSpPr>
          <p:nvPr>
            <p:ph idx="1"/>
          </p:nvPr>
        </p:nvSpPr>
        <p:spPr>
          <a:xfrm>
            <a:off x="228600" y="1143000"/>
            <a:ext cx="8458200" cy="5059363"/>
          </a:xfrm>
        </p:spPr>
        <p:txBody>
          <a:bodyPr/>
          <a:lstStyle/>
          <a:p>
            <a:pPr marL="0" indent="0">
              <a:buNone/>
            </a:pPr>
            <a:r>
              <a:rPr lang="en-US" sz="2400" dirty="0"/>
              <a:t>“The situations in which fair use is most commonly recognized are listed in section 107 itself; fair use may be found when a work is used ‘for purposes such as criticism, comment, news reporting, teaching, . . . scholarship, or research.’ …  Each of these uses … reflects a common theme: each is a </a:t>
            </a:r>
            <a:r>
              <a:rPr lang="en-US" sz="2400" i="1" dirty="0"/>
              <a:t>productive</a:t>
            </a:r>
            <a:r>
              <a:rPr lang="en-US" sz="2400" dirty="0"/>
              <a:t> use, resulting in some added benefit to the public beyond that produced by the first author’s work. The fair use doctrine, in other words, permits works to be used for ‘socially laudable purposes.’  I am aware of no case in which the reproduction of a copyrighted work for the sole benefit of the user has been held to be fair use.” </a:t>
            </a:r>
          </a:p>
        </p:txBody>
      </p:sp>
      <p:sp>
        <p:nvSpPr>
          <p:cNvPr id="3" name="Date Placeholder 2"/>
          <p:cNvSpPr>
            <a:spLocks noGrp="1"/>
          </p:cNvSpPr>
          <p:nvPr>
            <p:ph type="dt" sz="half" idx="10"/>
          </p:nvPr>
        </p:nvSpPr>
        <p:spPr/>
        <p:txBody>
          <a:bodyPr/>
          <a:lstStyle/>
          <a:p>
            <a:fld id="{547B305F-7B25-FA4E-8F25-1DCD1FAA8AAC}" type="datetime4">
              <a:rPr lang="en-US" smtClean="0"/>
              <a:pPr/>
              <a:t>January 14, 2021</a:t>
            </a:fld>
            <a:endParaRPr lang="en-US"/>
          </a:p>
        </p:txBody>
      </p:sp>
    </p:spTree>
    <p:extLst>
      <p:ext uri="{BB962C8B-B14F-4D97-AF65-F5344CB8AC3E}">
        <p14:creationId xmlns:p14="http://schemas.microsoft.com/office/powerpoint/2010/main" val="186654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VD-Regions_with_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1275"/>
            <a:ext cx="9144000" cy="4233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1515268" y="334351"/>
            <a:ext cx="61134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latin typeface="Arial" charset="0"/>
              </a:rPr>
              <a:t>DVD Regional Coding  -- source:  Wikipedia</a:t>
            </a:r>
          </a:p>
        </p:txBody>
      </p:sp>
    </p:spTree>
    <p:extLst>
      <p:ext uri="{BB962C8B-B14F-4D97-AF65-F5344CB8AC3E}">
        <p14:creationId xmlns:p14="http://schemas.microsoft.com/office/powerpoint/2010/main" val="84780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76338"/>
            <a:ext cx="9144000" cy="450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299" name="Text Box 268"/>
          <p:cNvSpPr txBox="1">
            <a:spLocks noChangeArrowheads="1"/>
          </p:cNvSpPr>
          <p:nvPr/>
        </p:nvSpPr>
        <p:spPr bwMode="auto">
          <a:xfrm>
            <a:off x="1771650" y="177800"/>
            <a:ext cx="559911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a:latin typeface="Arial" charset="0"/>
              </a:rPr>
              <a:t>Blu-ray Regional Playback Control</a:t>
            </a:r>
          </a:p>
        </p:txBody>
      </p:sp>
    </p:spTree>
    <p:extLst>
      <p:ext uri="{BB962C8B-B14F-4D97-AF65-F5344CB8AC3E}">
        <p14:creationId xmlns:p14="http://schemas.microsoft.com/office/powerpoint/2010/main" val="2885607905"/>
      </p:ext>
    </p:extLst>
  </p:cSld>
  <p:clrMapOvr>
    <a:masterClrMapping/>
  </p:clrMapOvr>
</p:sld>
</file>

<file path=ppt/theme/theme1.xml><?xml version="1.0" encoding="utf-8"?>
<a:theme xmlns:a="http://schemas.openxmlformats.org/drawingml/2006/main" name="Ed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EdX.pot</Template>
  <TotalTime>3413</TotalTime>
  <Words>376</Words>
  <Application>Microsoft Macintosh PowerPoint</Application>
  <PresentationFormat>On-screen Show (4:3)</PresentationFormat>
  <Paragraphs>50</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Garamond</vt:lpstr>
      <vt:lpstr>Times</vt:lpstr>
      <vt:lpstr>Times New Roman</vt:lpstr>
      <vt:lpstr>EdX</vt:lpstr>
      <vt:lpstr>PowerPoint Presentation</vt:lpstr>
      <vt:lpstr>PowerPoint Presentation</vt:lpstr>
      <vt:lpstr>PowerPoint Presentation</vt:lpstr>
      <vt:lpstr>Justice Blackmun, dissenting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William Fisher</dc:creator>
  <cp:lastModifiedBy>Terry Fisher</cp:lastModifiedBy>
  <cp:revision>10</cp:revision>
  <dcterms:created xsi:type="dcterms:W3CDTF">2013-01-23T23:44:23Z</dcterms:created>
  <dcterms:modified xsi:type="dcterms:W3CDTF">2021-01-14T22:50:27Z</dcterms:modified>
</cp:coreProperties>
</file>