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96" r:id="rId2"/>
    <p:sldId id="298" r:id="rId3"/>
    <p:sldId id="263" r:id="rId4"/>
    <p:sldId id="271" r:id="rId5"/>
    <p:sldId id="268" r:id="rId6"/>
    <p:sldId id="283" r:id="rId7"/>
    <p:sldId id="288"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7">
          <p15:clr>
            <a:srgbClr val="A4A3A4"/>
          </p15:clr>
        </p15:guide>
        <p15:guide id="2" pos="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21" d="100"/>
          <a:sy n="121" d="100"/>
        </p:scale>
        <p:origin x="1904" y="176"/>
      </p:cViewPr>
      <p:guideLst>
        <p:guide orient="horz" pos="317"/>
        <p:guide pos="1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FA1AA-BAB3-4B42-A9A7-BE6C92EDB739}"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B28A8-0FC1-1647-BDBE-A9F1102623A4}" type="slidenum">
              <a:rPr lang="en-US" smtClean="0"/>
              <a:t>‹#›</a:t>
            </a:fld>
            <a:endParaRPr lang="en-US"/>
          </a:p>
        </p:txBody>
      </p:sp>
    </p:spTree>
    <p:extLst>
      <p:ext uri="{BB962C8B-B14F-4D97-AF65-F5344CB8AC3E}">
        <p14:creationId xmlns:p14="http://schemas.microsoft.com/office/powerpoint/2010/main" val="1135992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0B75BDA-E7B1-5947-825F-5F182BF1C4D6}" type="slidenum">
              <a:rPr lang="en-US" sz="1200"/>
              <a:pPr/>
              <a:t>3</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A86355B-6089-9F49-973D-979D28983F8E}" type="slidenum">
              <a:rPr lang="en-US" sz="1200"/>
              <a:pPr/>
              <a:t>6</a:t>
            </a:fld>
            <a:endParaRPr lang="en-US" sz="1200"/>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3D2882F-0B1A-594A-AA60-550B69EF51AA}"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48D125-0825-BF45-B9DC-F3A5577D9D1C}" type="slidenum">
              <a:rPr lang="en-US"/>
              <a:pPr>
                <a:defRPr/>
              </a:pPr>
              <a:t>‹#›</a:t>
            </a:fld>
            <a:endParaRPr lang="en-US"/>
          </a:p>
        </p:txBody>
      </p:sp>
    </p:spTree>
    <p:extLst>
      <p:ext uri="{BB962C8B-B14F-4D97-AF65-F5344CB8AC3E}">
        <p14:creationId xmlns:p14="http://schemas.microsoft.com/office/powerpoint/2010/main" val="21477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8E7AED-35FC-0B4B-B818-09F28B897EC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A66F6-DD59-144B-9526-FFAB6200BDAD}" type="slidenum">
              <a:rPr lang="en-US"/>
              <a:pPr>
                <a:defRPr/>
              </a:pPr>
              <a:t>‹#›</a:t>
            </a:fld>
            <a:endParaRPr lang="en-US"/>
          </a:p>
        </p:txBody>
      </p:sp>
    </p:spTree>
    <p:extLst>
      <p:ext uri="{BB962C8B-B14F-4D97-AF65-F5344CB8AC3E}">
        <p14:creationId xmlns:p14="http://schemas.microsoft.com/office/powerpoint/2010/main" val="260040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26BA2A-F819-3640-A331-4423819AD64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4BEAF3-76C6-D544-B6E5-444A30A97012}" type="slidenum">
              <a:rPr lang="en-US"/>
              <a:pPr>
                <a:defRPr/>
              </a:pPr>
              <a:t>‹#›</a:t>
            </a:fld>
            <a:endParaRPr lang="en-US"/>
          </a:p>
        </p:txBody>
      </p:sp>
    </p:spTree>
    <p:extLst>
      <p:ext uri="{BB962C8B-B14F-4D97-AF65-F5344CB8AC3E}">
        <p14:creationId xmlns:p14="http://schemas.microsoft.com/office/powerpoint/2010/main" val="343170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EBACC-464C-5D49-9CC1-D4D94D04A8C4}"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0EA8F-F2E2-914F-BD27-2A5A5ECB5CDA}" type="slidenum">
              <a:rPr lang="en-US"/>
              <a:pPr>
                <a:defRPr/>
              </a:pPr>
              <a:t>‹#›</a:t>
            </a:fld>
            <a:endParaRPr lang="en-US"/>
          </a:p>
        </p:txBody>
      </p:sp>
    </p:spTree>
    <p:extLst>
      <p:ext uri="{BB962C8B-B14F-4D97-AF65-F5344CB8AC3E}">
        <p14:creationId xmlns:p14="http://schemas.microsoft.com/office/powerpoint/2010/main" val="307638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0E40D3-A3BF-A443-9A1C-92A912D214C2}"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16E30-2052-8247-8D0B-83243C4B8B7D}" type="slidenum">
              <a:rPr lang="en-US"/>
              <a:pPr>
                <a:defRPr/>
              </a:pPr>
              <a:t>‹#›</a:t>
            </a:fld>
            <a:endParaRPr lang="en-US"/>
          </a:p>
        </p:txBody>
      </p:sp>
    </p:spTree>
    <p:extLst>
      <p:ext uri="{BB962C8B-B14F-4D97-AF65-F5344CB8AC3E}">
        <p14:creationId xmlns:p14="http://schemas.microsoft.com/office/powerpoint/2010/main" val="229550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C37666-7129-B145-BF1A-1529C7FE5544}"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FBBF36-D4A7-3E4B-8F9B-6B97E753E426}" type="slidenum">
              <a:rPr lang="en-US"/>
              <a:pPr>
                <a:defRPr/>
              </a:pPr>
              <a:t>‹#›</a:t>
            </a:fld>
            <a:endParaRPr lang="en-US"/>
          </a:p>
        </p:txBody>
      </p:sp>
    </p:spTree>
    <p:extLst>
      <p:ext uri="{BB962C8B-B14F-4D97-AF65-F5344CB8AC3E}">
        <p14:creationId xmlns:p14="http://schemas.microsoft.com/office/powerpoint/2010/main" val="125439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890988-E4AA-DA44-A540-41E8DA8019E4}"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D4A303-3F18-A140-99F4-A040E17A7429}" type="slidenum">
              <a:rPr lang="en-US"/>
              <a:pPr>
                <a:defRPr/>
              </a:pPr>
              <a:t>‹#›</a:t>
            </a:fld>
            <a:endParaRPr lang="en-US"/>
          </a:p>
        </p:txBody>
      </p:sp>
    </p:spTree>
    <p:extLst>
      <p:ext uri="{BB962C8B-B14F-4D97-AF65-F5344CB8AC3E}">
        <p14:creationId xmlns:p14="http://schemas.microsoft.com/office/powerpoint/2010/main" val="17022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73666E9-0E7A-7A4A-A1F2-0D103F7F2F40}"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3611B1-12F7-8944-9213-84850B17E392}" type="slidenum">
              <a:rPr lang="en-US"/>
              <a:pPr>
                <a:defRPr/>
              </a:pPr>
              <a:t>‹#›</a:t>
            </a:fld>
            <a:endParaRPr lang="en-US"/>
          </a:p>
        </p:txBody>
      </p:sp>
    </p:spTree>
    <p:extLst>
      <p:ext uri="{BB962C8B-B14F-4D97-AF65-F5344CB8AC3E}">
        <p14:creationId xmlns:p14="http://schemas.microsoft.com/office/powerpoint/2010/main" val="25061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F5D8C1-0D6E-4747-BF65-E0D0A51608C5}"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174534-C4CC-E14F-8BFC-7EC0DEFF8079}" type="slidenum">
              <a:rPr lang="en-US"/>
              <a:pPr>
                <a:defRPr/>
              </a:pPr>
              <a:t>‹#›</a:t>
            </a:fld>
            <a:endParaRPr lang="en-US"/>
          </a:p>
        </p:txBody>
      </p:sp>
    </p:spTree>
    <p:extLst>
      <p:ext uri="{BB962C8B-B14F-4D97-AF65-F5344CB8AC3E}">
        <p14:creationId xmlns:p14="http://schemas.microsoft.com/office/powerpoint/2010/main" val="27733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FD1A9A-AE5F-C547-8F84-DD0AA18E9170}"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2ADAD-6915-B545-AFB6-A025D81922B1}" type="slidenum">
              <a:rPr lang="en-US"/>
              <a:pPr>
                <a:defRPr/>
              </a:pPr>
              <a:t>‹#›</a:t>
            </a:fld>
            <a:endParaRPr lang="en-US"/>
          </a:p>
        </p:txBody>
      </p:sp>
    </p:spTree>
    <p:extLst>
      <p:ext uri="{BB962C8B-B14F-4D97-AF65-F5344CB8AC3E}">
        <p14:creationId xmlns:p14="http://schemas.microsoft.com/office/powerpoint/2010/main" val="30022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DAE4F0-E11B-504D-B690-5CB809A39E19}"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4C2ED-2E2D-9F4D-B7D3-F2654750061D}" type="slidenum">
              <a:rPr lang="en-US"/>
              <a:pPr>
                <a:defRPr/>
              </a:pPr>
              <a:t>‹#›</a:t>
            </a:fld>
            <a:endParaRPr lang="en-US"/>
          </a:p>
        </p:txBody>
      </p:sp>
    </p:spTree>
    <p:extLst>
      <p:ext uri="{BB962C8B-B14F-4D97-AF65-F5344CB8AC3E}">
        <p14:creationId xmlns:p14="http://schemas.microsoft.com/office/powerpoint/2010/main" val="3216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743BD05-59A0-3947-8D38-FA53AF6898B5}"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9C95311-EA1D-D740-BC5A-9199D8E3716C}" type="slidenum">
              <a:rPr lang="en-US"/>
              <a:pPr>
                <a:defRPr/>
              </a:pPr>
              <a:t>‹#›</a:t>
            </a:fld>
            <a:endParaRPr lang="en-US"/>
          </a:p>
        </p:txBody>
      </p:sp>
      <p:pic>
        <p:nvPicPr>
          <p:cNvPr id="8"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1"/>
            <a:ext cx="685799" cy="624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err="1">
                <a:latin typeface="Calibri" charset="0"/>
              </a:rPr>
              <a:t>CopyrightX</a:t>
            </a:r>
            <a:r>
              <a:rPr lang="en-US" dirty="0">
                <a:latin typeface="Calibri" charset="0"/>
              </a:rPr>
              <a:t> Lecture 12:</a:t>
            </a:r>
            <a:br>
              <a:rPr lang="en-US" dirty="0">
                <a:latin typeface="Calibri" charset="0"/>
              </a:rPr>
            </a:br>
            <a:r>
              <a:rPr lang="en-US" dirty="0">
                <a:latin typeface="Calibri" charset="0"/>
              </a:rPr>
              <a:t>Remedies</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April 18, 2013</a:t>
            </a:r>
          </a:p>
        </p:txBody>
      </p:sp>
    </p:spTree>
    <p:extLst>
      <p:ext uri="{BB962C8B-B14F-4D97-AF65-F5344CB8AC3E}">
        <p14:creationId xmlns:p14="http://schemas.microsoft.com/office/powerpoint/2010/main" val="315884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12th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224080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Ranges of Statutory Damages</a:t>
            </a:r>
          </a:p>
        </p:txBody>
      </p:sp>
      <p:sp>
        <p:nvSpPr>
          <p:cNvPr id="14339" name="Line 4"/>
          <p:cNvSpPr>
            <a:spLocks noChangeShapeType="1"/>
          </p:cNvSpPr>
          <p:nvPr/>
        </p:nvSpPr>
        <p:spPr bwMode="auto">
          <a:xfrm>
            <a:off x="3048000" y="2514600"/>
            <a:ext cx="0" cy="2286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0" name="Line 5"/>
          <p:cNvSpPr>
            <a:spLocks noChangeShapeType="1"/>
          </p:cNvSpPr>
          <p:nvPr/>
        </p:nvSpPr>
        <p:spPr bwMode="auto">
          <a:xfrm>
            <a:off x="990600" y="2514600"/>
            <a:ext cx="0" cy="3124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1" name="Line 6"/>
          <p:cNvSpPr>
            <a:spLocks noChangeShapeType="1"/>
          </p:cNvSpPr>
          <p:nvPr/>
        </p:nvSpPr>
        <p:spPr bwMode="auto">
          <a:xfrm>
            <a:off x="8001000" y="2514600"/>
            <a:ext cx="0" cy="3124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2" name="Line 7"/>
          <p:cNvSpPr>
            <a:spLocks noChangeShapeType="1"/>
          </p:cNvSpPr>
          <p:nvPr/>
        </p:nvSpPr>
        <p:spPr bwMode="auto">
          <a:xfrm>
            <a:off x="6019800" y="2514600"/>
            <a:ext cx="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3" name="Text Box 8"/>
          <p:cNvSpPr txBox="1">
            <a:spLocks noChangeArrowheads="1"/>
          </p:cNvSpPr>
          <p:nvPr/>
        </p:nvSpPr>
        <p:spPr bwMode="auto">
          <a:xfrm>
            <a:off x="609600" y="2057400"/>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$200</a:t>
            </a:r>
          </a:p>
        </p:txBody>
      </p:sp>
      <p:sp>
        <p:nvSpPr>
          <p:cNvPr id="14344" name="Text Box 9"/>
          <p:cNvSpPr txBox="1">
            <a:spLocks noChangeArrowheads="1"/>
          </p:cNvSpPr>
          <p:nvPr/>
        </p:nvSpPr>
        <p:spPr bwMode="auto">
          <a:xfrm>
            <a:off x="2590800" y="2057400"/>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$750</a:t>
            </a:r>
          </a:p>
        </p:txBody>
      </p:sp>
      <p:sp>
        <p:nvSpPr>
          <p:cNvPr id="14345" name="Text Box 10"/>
          <p:cNvSpPr txBox="1">
            <a:spLocks noChangeArrowheads="1"/>
          </p:cNvSpPr>
          <p:nvPr/>
        </p:nvSpPr>
        <p:spPr bwMode="auto">
          <a:xfrm>
            <a:off x="5410200" y="2057400"/>
            <a:ext cx="1285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$30,000</a:t>
            </a:r>
          </a:p>
        </p:txBody>
      </p:sp>
      <p:sp>
        <p:nvSpPr>
          <p:cNvPr id="14346" name="Text Box 11"/>
          <p:cNvSpPr txBox="1">
            <a:spLocks noChangeArrowheads="1"/>
          </p:cNvSpPr>
          <p:nvPr/>
        </p:nvSpPr>
        <p:spPr bwMode="auto">
          <a:xfrm>
            <a:off x="7315200" y="2057400"/>
            <a:ext cx="14557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$150,000</a:t>
            </a:r>
          </a:p>
        </p:txBody>
      </p:sp>
      <p:sp>
        <p:nvSpPr>
          <p:cNvPr id="14347" name="Text Box 12"/>
          <p:cNvSpPr txBox="1">
            <a:spLocks noChangeArrowheads="1"/>
          </p:cNvSpPr>
          <p:nvPr/>
        </p:nvSpPr>
        <p:spPr bwMode="auto">
          <a:xfrm>
            <a:off x="3946525" y="2819400"/>
            <a:ext cx="1250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Regular</a:t>
            </a:r>
          </a:p>
        </p:txBody>
      </p:sp>
      <p:sp>
        <p:nvSpPr>
          <p:cNvPr id="14348" name="Line 13"/>
          <p:cNvSpPr>
            <a:spLocks noChangeShapeType="1"/>
          </p:cNvSpPr>
          <p:nvPr/>
        </p:nvSpPr>
        <p:spPr bwMode="auto">
          <a:xfrm flipH="1">
            <a:off x="3124200" y="3048000"/>
            <a:ext cx="838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4349" name="Line 14"/>
          <p:cNvSpPr>
            <a:spLocks noChangeShapeType="1"/>
          </p:cNvSpPr>
          <p:nvPr/>
        </p:nvSpPr>
        <p:spPr bwMode="auto">
          <a:xfrm>
            <a:off x="5181600" y="30480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4350" name="Text Box 18"/>
          <p:cNvSpPr txBox="1">
            <a:spLocks noChangeArrowheads="1"/>
          </p:cNvSpPr>
          <p:nvPr/>
        </p:nvSpPr>
        <p:spPr bwMode="auto">
          <a:xfrm>
            <a:off x="5486400" y="3810000"/>
            <a:ext cx="996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Willful</a:t>
            </a:r>
          </a:p>
        </p:txBody>
      </p:sp>
      <p:sp>
        <p:nvSpPr>
          <p:cNvPr id="14351" name="Line 19"/>
          <p:cNvSpPr>
            <a:spLocks noChangeShapeType="1"/>
          </p:cNvSpPr>
          <p:nvPr/>
        </p:nvSpPr>
        <p:spPr bwMode="auto">
          <a:xfrm flipH="1">
            <a:off x="3124200" y="4038600"/>
            <a:ext cx="2378075"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4352" name="Line 20"/>
          <p:cNvSpPr>
            <a:spLocks noChangeShapeType="1"/>
          </p:cNvSpPr>
          <p:nvPr/>
        </p:nvSpPr>
        <p:spPr bwMode="auto">
          <a:xfrm>
            <a:off x="6721475" y="4038600"/>
            <a:ext cx="1203325"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4353" name="Line 21"/>
          <p:cNvSpPr>
            <a:spLocks noChangeShapeType="1"/>
          </p:cNvSpPr>
          <p:nvPr/>
        </p:nvSpPr>
        <p:spPr bwMode="auto">
          <a:xfrm>
            <a:off x="6019800" y="4419600"/>
            <a:ext cx="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54" name="Text Box 22"/>
          <p:cNvSpPr txBox="1">
            <a:spLocks noChangeArrowheads="1"/>
          </p:cNvSpPr>
          <p:nvPr/>
        </p:nvSpPr>
        <p:spPr bwMode="auto">
          <a:xfrm>
            <a:off x="2514600" y="4953000"/>
            <a:ext cx="13541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FF00"/>
                </a:solidFill>
              </a:rPr>
              <a:t>Innocent</a:t>
            </a:r>
          </a:p>
        </p:txBody>
      </p:sp>
      <p:sp>
        <p:nvSpPr>
          <p:cNvPr id="14355" name="Line 23"/>
          <p:cNvSpPr>
            <a:spLocks noChangeShapeType="1"/>
          </p:cNvSpPr>
          <p:nvPr/>
        </p:nvSpPr>
        <p:spPr bwMode="auto">
          <a:xfrm flipH="1">
            <a:off x="1143000" y="5181600"/>
            <a:ext cx="1447800" cy="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4356" name="Line 24"/>
          <p:cNvSpPr>
            <a:spLocks noChangeShapeType="1"/>
          </p:cNvSpPr>
          <p:nvPr/>
        </p:nvSpPr>
        <p:spPr bwMode="auto">
          <a:xfrm>
            <a:off x="3810000" y="5181600"/>
            <a:ext cx="2133600" cy="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5961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a:t>
            </a:r>
          </a:p>
        </p:txBody>
      </p:sp>
      <p:sp>
        <p:nvSpPr>
          <p:cNvPr id="3" name="Content Placeholder 2"/>
          <p:cNvSpPr>
            <a:spLocks noGrp="1"/>
          </p:cNvSpPr>
          <p:nvPr>
            <p:ph idx="1"/>
          </p:nvPr>
        </p:nvSpPr>
        <p:spPr/>
        <p:txBody>
          <a:bodyPr/>
          <a:lstStyle/>
          <a:p>
            <a:pPr marL="514350" indent="-514350">
              <a:buFont typeface="+mj-lt"/>
              <a:buAutoNum type="arabicParenR"/>
            </a:pPr>
            <a:r>
              <a:rPr lang="en-US" dirty="0"/>
              <a:t>Compensation</a:t>
            </a:r>
          </a:p>
          <a:p>
            <a:pPr marL="514350" indent="-514350">
              <a:buFont typeface="+mj-lt"/>
              <a:buAutoNum type="arabicParenR"/>
            </a:pPr>
            <a:r>
              <a:rPr lang="en-US" dirty="0"/>
              <a:t>Avoid Unjust Enrichment</a:t>
            </a:r>
          </a:p>
          <a:p>
            <a:pPr marL="514350" indent="-514350">
              <a:buFont typeface="+mj-lt"/>
              <a:buAutoNum type="arabicParenR"/>
            </a:pPr>
            <a:r>
              <a:rPr lang="en-US" dirty="0"/>
              <a:t>Deterrence</a:t>
            </a:r>
          </a:p>
          <a:p>
            <a:pPr marL="514350" indent="-514350">
              <a:buFont typeface="+mj-lt"/>
              <a:buAutoNum type="arabicParenR"/>
            </a:pPr>
            <a:r>
              <a:rPr lang="en-US" dirty="0"/>
              <a:t>Punishment</a:t>
            </a:r>
          </a:p>
          <a:p>
            <a:pPr marL="514350" indent="-514350">
              <a:buFont typeface="+mj-lt"/>
              <a:buAutoNum type="arabicParenR"/>
            </a:pPr>
            <a:r>
              <a:rPr lang="en-US" dirty="0"/>
              <a:t>Maintain the balance between private rights and the public interest</a:t>
            </a:r>
          </a:p>
        </p:txBody>
      </p:sp>
    </p:spTree>
    <p:extLst>
      <p:ext uri="{BB962C8B-B14F-4D97-AF65-F5344CB8AC3E}">
        <p14:creationId xmlns:p14="http://schemas.microsoft.com/office/powerpoint/2010/main" val="386921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628"/>
            <a:ext cx="8229600" cy="735435"/>
          </a:xfrm>
        </p:spPr>
        <p:txBody>
          <a:bodyPr/>
          <a:lstStyle/>
          <a:p>
            <a:r>
              <a:rPr lang="en-US" sz="3600" dirty="0"/>
              <a:t>Thomas-</a:t>
            </a:r>
            <a:r>
              <a:rPr lang="en-US" sz="3600" dirty="0" err="1"/>
              <a:t>Rasset</a:t>
            </a:r>
            <a:r>
              <a:rPr lang="en-US" sz="3600" dirty="0"/>
              <a:t> (CA8 2012)</a:t>
            </a:r>
          </a:p>
        </p:txBody>
      </p:sp>
      <p:sp>
        <p:nvSpPr>
          <p:cNvPr id="3" name="Content Placeholder 2"/>
          <p:cNvSpPr>
            <a:spLocks noGrp="1"/>
          </p:cNvSpPr>
          <p:nvPr>
            <p:ph idx="1"/>
          </p:nvPr>
        </p:nvSpPr>
        <p:spPr>
          <a:xfrm>
            <a:off x="304799" y="900149"/>
            <a:ext cx="8725447" cy="5660329"/>
          </a:xfrm>
        </p:spPr>
        <p:txBody>
          <a:bodyPr/>
          <a:lstStyle/>
          <a:p>
            <a:pPr marL="0" indent="0">
              <a:buNone/>
            </a:pPr>
            <a:r>
              <a:rPr lang="en-US" sz="2800" dirty="0"/>
              <a:t>“Applying the </a:t>
            </a:r>
            <a:r>
              <a:rPr lang="en-US" sz="2800" i="1" dirty="0"/>
              <a:t>Williams</a:t>
            </a:r>
            <a:r>
              <a:rPr lang="en-US" sz="2800" dirty="0"/>
              <a:t> standard, we conclude that an award of $9,250 per each of twenty-four works is not ‘so severe and oppressive as to be wholly disproportioned to the offense and obviously unreasonable.’  Congress, exercising its ‘wide latitude of discretion,’ set a statutory damages range for willful copyright infringement of $750 to $150,000 per infringed work. 17 U.S.C. 504(c). The award here is toward the lower end of this broad range. As in </a:t>
            </a:r>
            <a:r>
              <a:rPr lang="en-US" sz="2800" i="1" dirty="0"/>
              <a:t>Williams</a:t>
            </a:r>
            <a:r>
              <a:rPr lang="en-US" sz="2800" dirty="0"/>
              <a:t>, ‘the interests of the public, the numberless opportunities for committing the offense, and the need for securing uniform adherence to [federal law]’ support the constitutionality of the award.” </a:t>
            </a:r>
          </a:p>
        </p:txBody>
      </p:sp>
    </p:spTree>
    <p:extLst>
      <p:ext uri="{BB962C8B-B14F-4D97-AF65-F5344CB8AC3E}">
        <p14:creationId xmlns:p14="http://schemas.microsoft.com/office/powerpoint/2010/main" val="188284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914400"/>
          </a:xfrm>
        </p:spPr>
        <p:txBody>
          <a:bodyPr/>
          <a:lstStyle/>
          <a:p>
            <a:pPr eaLnBrk="1" hangingPunct="1"/>
            <a:r>
              <a:rPr lang="en-US">
                <a:latin typeface="Arial" charset="0"/>
                <a:ea typeface="ＭＳ Ｐゴシック" charset="0"/>
                <a:cs typeface="ＭＳ Ｐゴシック" charset="0"/>
              </a:rPr>
              <a:t>506(a)</a:t>
            </a:r>
          </a:p>
        </p:txBody>
      </p:sp>
      <p:sp>
        <p:nvSpPr>
          <p:cNvPr id="16387" name="Rectangle 3"/>
          <p:cNvSpPr>
            <a:spLocks noGrp="1" noChangeArrowheads="1"/>
          </p:cNvSpPr>
          <p:nvPr>
            <p:ph type="body" idx="1"/>
          </p:nvPr>
        </p:nvSpPr>
        <p:spPr>
          <a:xfrm>
            <a:off x="0" y="762000"/>
            <a:ext cx="6019800" cy="6096000"/>
          </a:xfrm>
        </p:spPr>
        <p:txBody>
          <a:bodyPr/>
          <a:lstStyle/>
          <a:p>
            <a:pPr marL="533400" indent="-533400" eaLnBrk="1" hangingPunct="1">
              <a:buFontTx/>
              <a:buAutoNum type="arabicParenBoth"/>
            </a:pPr>
            <a:r>
              <a:rPr lang="en-US" sz="2000" dirty="0">
                <a:latin typeface="Verdana" charset="0"/>
                <a:ea typeface="ＭＳ Ｐゴシック" charset="0"/>
                <a:cs typeface="ＭＳ Ｐゴシック" charset="0"/>
              </a:rPr>
              <a:t>In general. Any person who willfully infringes a copyright shall be punished as provided under section </a:t>
            </a:r>
            <a:r>
              <a:rPr lang="en-US" sz="2000" u="sng" dirty="0">
                <a:solidFill>
                  <a:srgbClr val="FF0000"/>
                </a:solidFill>
                <a:latin typeface="Verdana" charset="0"/>
                <a:ea typeface="ＭＳ Ｐゴシック" charset="0"/>
                <a:cs typeface="ＭＳ Ｐゴシック" charset="0"/>
              </a:rPr>
              <a:t>2319 of title 18</a:t>
            </a:r>
            <a:r>
              <a:rPr lang="en-US" sz="2000" dirty="0">
                <a:latin typeface="Verdana" charset="0"/>
                <a:ea typeface="ＭＳ Ｐゴシック" charset="0"/>
                <a:cs typeface="ＭＳ Ｐゴシック" charset="0"/>
              </a:rPr>
              <a:t>, if the infringement was committed-- </a:t>
            </a:r>
          </a:p>
          <a:p>
            <a:pPr marL="533400" indent="-533400" eaLnBrk="1" hangingPunct="1">
              <a:buFontTx/>
              <a:buAutoNum type="alphaUcParenBoth"/>
            </a:pPr>
            <a:r>
              <a:rPr lang="en-US" sz="2000" dirty="0">
                <a:latin typeface="Verdana" charset="0"/>
                <a:ea typeface="ＭＳ Ｐゴシック" charset="0"/>
                <a:cs typeface="ＭＳ Ｐゴシック" charset="0"/>
              </a:rPr>
              <a:t>for purposes of commercial advantage or private financial gain;</a:t>
            </a:r>
          </a:p>
          <a:p>
            <a:pPr marL="533400" indent="-533400" eaLnBrk="1" hangingPunct="1">
              <a:buFontTx/>
              <a:buAutoNum type="alphaUcParenBoth"/>
            </a:pPr>
            <a:r>
              <a:rPr lang="en-US" sz="2000" dirty="0">
                <a:latin typeface="Verdana" charset="0"/>
                <a:ea typeface="ＭＳ Ｐゴシック" charset="0"/>
                <a:cs typeface="ＭＳ Ｐゴシック" charset="0"/>
              </a:rPr>
              <a:t>by the reproduction or distribution, including by electronic means, during any 180-day period, of 1 or more copies or </a:t>
            </a:r>
            <a:r>
              <a:rPr lang="en-US" sz="2000" dirty="0" err="1">
                <a:latin typeface="Verdana" charset="0"/>
                <a:ea typeface="ＭＳ Ｐゴシック" charset="0"/>
                <a:cs typeface="ＭＳ Ｐゴシック" charset="0"/>
              </a:rPr>
              <a:t>phonorecords</a:t>
            </a:r>
            <a:r>
              <a:rPr lang="en-US" sz="2000" dirty="0">
                <a:latin typeface="Verdana" charset="0"/>
                <a:ea typeface="ＭＳ Ｐゴシック" charset="0"/>
                <a:cs typeface="ＭＳ Ｐゴシック" charset="0"/>
              </a:rPr>
              <a:t> of 1 or more copyrighted works, which have a total retail value of more than $ 1,000; or</a:t>
            </a:r>
          </a:p>
          <a:p>
            <a:pPr marL="533400" indent="-533400" eaLnBrk="1" hangingPunct="1">
              <a:buFontTx/>
              <a:buAutoNum type="alphaUcParenBoth"/>
            </a:pPr>
            <a:r>
              <a:rPr lang="en-US" sz="2000" dirty="0">
                <a:latin typeface="Verdana" charset="0"/>
                <a:ea typeface="ＭＳ Ｐゴシック" charset="0"/>
                <a:cs typeface="ＭＳ Ｐゴシック" charset="0"/>
              </a:rPr>
              <a:t>by the distribution of a work being prepared for commercial distribution, by making it available on a computer network accessible to members of the public, if such person knew or should have known that the work was intended for commercial distribution.</a:t>
            </a:r>
          </a:p>
        </p:txBody>
      </p:sp>
      <p:sp>
        <p:nvSpPr>
          <p:cNvPr id="16388" name="Text Box 4"/>
          <p:cNvSpPr txBox="1">
            <a:spLocks noChangeArrowheads="1"/>
          </p:cNvSpPr>
          <p:nvPr/>
        </p:nvSpPr>
        <p:spPr bwMode="auto">
          <a:xfrm>
            <a:off x="6172200" y="1600200"/>
            <a:ext cx="2801938"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0000"/>
                </a:solidFill>
              </a:rPr>
              <a:t>Up to 5 years, if at least</a:t>
            </a:r>
          </a:p>
          <a:p>
            <a:r>
              <a:rPr lang="en-US" sz="1800" dirty="0">
                <a:solidFill>
                  <a:srgbClr val="FF0000"/>
                </a:solidFill>
              </a:rPr>
              <a:t>10 copies with retail value</a:t>
            </a:r>
          </a:p>
          <a:p>
            <a:r>
              <a:rPr lang="en-US" sz="1800" dirty="0">
                <a:solidFill>
                  <a:srgbClr val="FF0000"/>
                </a:solidFill>
              </a:rPr>
              <a:t>of $2500;</a:t>
            </a:r>
          </a:p>
          <a:p>
            <a:r>
              <a:rPr lang="en-US" sz="1800" dirty="0">
                <a:solidFill>
                  <a:srgbClr val="FF0000"/>
                </a:solidFill>
              </a:rPr>
              <a:t>Up to 1 year otherwise</a:t>
            </a:r>
          </a:p>
        </p:txBody>
      </p:sp>
      <p:sp>
        <p:nvSpPr>
          <p:cNvPr id="16389" name="Text Box 5"/>
          <p:cNvSpPr txBox="1">
            <a:spLocks noChangeArrowheads="1"/>
          </p:cNvSpPr>
          <p:nvPr/>
        </p:nvSpPr>
        <p:spPr bwMode="auto">
          <a:xfrm>
            <a:off x="6172200" y="3048000"/>
            <a:ext cx="2801938"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0000"/>
                </a:solidFill>
              </a:rPr>
              <a:t>Up to 3 years, if at least</a:t>
            </a:r>
          </a:p>
          <a:p>
            <a:r>
              <a:rPr lang="en-US" sz="1800" dirty="0">
                <a:solidFill>
                  <a:srgbClr val="FF0000"/>
                </a:solidFill>
              </a:rPr>
              <a:t>10 copies with retail value</a:t>
            </a:r>
          </a:p>
          <a:p>
            <a:r>
              <a:rPr lang="en-US" sz="1800" dirty="0">
                <a:solidFill>
                  <a:srgbClr val="FF0000"/>
                </a:solidFill>
              </a:rPr>
              <a:t>of $2500;</a:t>
            </a:r>
          </a:p>
          <a:p>
            <a:r>
              <a:rPr lang="en-US" sz="1800" dirty="0">
                <a:solidFill>
                  <a:srgbClr val="FF0000"/>
                </a:solidFill>
              </a:rPr>
              <a:t>Up to 1 year otherwise</a:t>
            </a:r>
          </a:p>
        </p:txBody>
      </p:sp>
      <p:sp>
        <p:nvSpPr>
          <p:cNvPr id="16390" name="Text Box 6"/>
          <p:cNvSpPr txBox="1">
            <a:spLocks noChangeArrowheads="1"/>
          </p:cNvSpPr>
          <p:nvPr/>
        </p:nvSpPr>
        <p:spPr bwMode="auto">
          <a:xfrm>
            <a:off x="6172200" y="4722813"/>
            <a:ext cx="25710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0000"/>
                </a:solidFill>
              </a:rPr>
              <a:t>Up to 5 years if for </a:t>
            </a:r>
          </a:p>
          <a:p>
            <a:r>
              <a:rPr lang="en-US" sz="1800" dirty="0">
                <a:solidFill>
                  <a:srgbClr val="FF0000"/>
                </a:solidFill>
              </a:rPr>
              <a:t>commercial advantage; </a:t>
            </a:r>
          </a:p>
          <a:p>
            <a:r>
              <a:rPr lang="en-US" sz="1800" dirty="0">
                <a:solidFill>
                  <a:srgbClr val="FF0000"/>
                </a:solidFill>
              </a:rPr>
              <a:t>up to 3 years otherwise</a:t>
            </a:r>
          </a:p>
        </p:txBody>
      </p:sp>
      <p:sp>
        <p:nvSpPr>
          <p:cNvPr id="16391" name="Line 8"/>
          <p:cNvSpPr>
            <a:spLocks noChangeShapeType="1"/>
          </p:cNvSpPr>
          <p:nvPr/>
        </p:nvSpPr>
        <p:spPr bwMode="auto">
          <a:xfrm>
            <a:off x="5867400" y="2362200"/>
            <a:ext cx="3048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6392" name="Line 9"/>
          <p:cNvSpPr>
            <a:spLocks noChangeShapeType="1"/>
          </p:cNvSpPr>
          <p:nvPr/>
        </p:nvSpPr>
        <p:spPr bwMode="auto">
          <a:xfrm>
            <a:off x="5867400" y="3657600"/>
            <a:ext cx="3048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6393" name="Line 10"/>
          <p:cNvSpPr>
            <a:spLocks noChangeShapeType="1"/>
          </p:cNvSpPr>
          <p:nvPr/>
        </p:nvSpPr>
        <p:spPr bwMode="auto">
          <a:xfrm>
            <a:off x="5867400" y="4876800"/>
            <a:ext cx="304800" cy="0"/>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2375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of Criminal Copyright</a:t>
            </a:r>
          </a:p>
        </p:txBody>
      </p:sp>
      <p:sp>
        <p:nvSpPr>
          <p:cNvPr id="3" name="Content Placeholder 2"/>
          <p:cNvSpPr>
            <a:spLocks noGrp="1"/>
          </p:cNvSpPr>
          <p:nvPr>
            <p:ph idx="1"/>
          </p:nvPr>
        </p:nvSpPr>
        <p:spPr>
          <a:xfrm>
            <a:off x="457199" y="1600200"/>
            <a:ext cx="8413043" cy="4525963"/>
          </a:xfrm>
        </p:spPr>
        <p:txBody>
          <a:bodyPr/>
          <a:lstStyle/>
          <a:p>
            <a:r>
              <a:rPr lang="en-US" dirty="0"/>
              <a:t>1997:  No Electronic Theft Act</a:t>
            </a:r>
          </a:p>
          <a:p>
            <a:r>
              <a:rPr lang="en-US" dirty="0"/>
              <a:t>1998:  Digital Millennium Copyright Act</a:t>
            </a:r>
          </a:p>
          <a:p>
            <a:r>
              <a:rPr lang="en-US" dirty="0"/>
              <a:t>2004:  Anti-Counterfeiting Amendments Act</a:t>
            </a:r>
          </a:p>
          <a:p>
            <a:r>
              <a:rPr lang="en-US" dirty="0"/>
              <a:t>2005:  Family Entertainment and Copyright Act</a:t>
            </a:r>
          </a:p>
          <a:p>
            <a:r>
              <a:rPr lang="en-US" dirty="0"/>
              <a:t>2008:  Pro-IP Act</a:t>
            </a:r>
          </a:p>
          <a:p>
            <a:r>
              <a:rPr lang="en-US" dirty="0"/>
              <a:t>2011:  ACTA</a:t>
            </a:r>
          </a:p>
        </p:txBody>
      </p:sp>
    </p:spTree>
    <p:extLst>
      <p:ext uri="{BB962C8B-B14F-4D97-AF65-F5344CB8AC3E}">
        <p14:creationId xmlns:p14="http://schemas.microsoft.com/office/powerpoint/2010/main" val="3942849449"/>
      </p:ext>
    </p:extLst>
  </p:cSld>
  <p:clrMapOvr>
    <a:masterClrMapping/>
  </p:clrMapOvr>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20801</TotalTime>
  <Words>500</Words>
  <Application>Microsoft Macintosh PowerPoint</Application>
  <PresentationFormat>On-screen Show (4:3)</PresentationFormat>
  <Paragraphs>47</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EdX</vt:lpstr>
      <vt:lpstr>CopyrightX Lecture 12: Remedies  Selected Illustrations </vt:lpstr>
      <vt:lpstr>PowerPoint Presentation</vt:lpstr>
      <vt:lpstr>Ranges of Statutory Damages</vt:lpstr>
      <vt:lpstr>Purposes</vt:lpstr>
      <vt:lpstr>Thomas-Rasset (CA8 2012)</vt:lpstr>
      <vt:lpstr>506(a)</vt:lpstr>
      <vt:lpstr>The Growth of Criminal 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78</cp:revision>
  <dcterms:created xsi:type="dcterms:W3CDTF">2013-01-23T23:44:23Z</dcterms:created>
  <dcterms:modified xsi:type="dcterms:W3CDTF">2021-01-14T22:47:36Z</dcterms:modified>
</cp:coreProperties>
</file>