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7"/>
  </p:notesMasterIdLst>
  <p:handoutMasterIdLst>
    <p:handoutMasterId r:id="rId8"/>
  </p:handoutMasterIdLst>
  <p:sldIdLst>
    <p:sldId id="274" r:id="rId2"/>
    <p:sldId id="324" r:id="rId3"/>
    <p:sldId id="311" r:id="rId4"/>
    <p:sldId id="315" r:id="rId5"/>
    <p:sldId id="318" r:id="rId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457200" rtl="0" eaLnBrk="1" latinLnBrk="0" hangingPunct="1">
      <a:defRPr sz="2400" kern="1200">
        <a:solidFill>
          <a:schemeClr val="tx1"/>
        </a:solidFill>
        <a:latin typeface="Times New Roman" charset="0"/>
        <a:ea typeface="+mn-ea"/>
        <a:cs typeface="+mn-cs"/>
      </a:defRPr>
    </a:lvl6pPr>
    <a:lvl7pPr marL="2743200" algn="l" defTabSz="457200" rtl="0" eaLnBrk="1" latinLnBrk="0" hangingPunct="1">
      <a:defRPr sz="2400" kern="1200">
        <a:solidFill>
          <a:schemeClr val="tx1"/>
        </a:solidFill>
        <a:latin typeface="Times New Roman" charset="0"/>
        <a:ea typeface="+mn-ea"/>
        <a:cs typeface="+mn-cs"/>
      </a:defRPr>
    </a:lvl7pPr>
    <a:lvl8pPr marL="3200400" algn="l" defTabSz="457200" rtl="0" eaLnBrk="1" latinLnBrk="0" hangingPunct="1">
      <a:defRPr sz="2400" kern="1200">
        <a:solidFill>
          <a:schemeClr val="tx1"/>
        </a:solidFill>
        <a:latin typeface="Times New Roman" charset="0"/>
        <a:ea typeface="+mn-ea"/>
        <a:cs typeface="+mn-cs"/>
      </a:defRPr>
    </a:lvl8pPr>
    <a:lvl9pPr marL="3657600" algn="l" defTabSz="4572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864">
          <p15:clr>
            <a:srgbClr val="A4A3A4"/>
          </p15:clr>
        </p15:guide>
        <p15:guide id="2" pos="30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CC99FF"/>
    <a:srgbClr val="FF99FF"/>
    <a:srgbClr val="FFFFFF"/>
    <a:srgbClr val="6600FF"/>
    <a:srgbClr val="2DB72D"/>
    <a:srgbClr val="FF00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13"/>
    <p:restoredTop sz="94613"/>
  </p:normalViewPr>
  <p:slideViewPr>
    <p:cSldViewPr showGuides="1">
      <p:cViewPr varScale="1">
        <p:scale>
          <a:sx n="193" d="100"/>
          <a:sy n="193" d="100"/>
        </p:scale>
        <p:origin x="208" y="464"/>
      </p:cViewPr>
      <p:guideLst>
        <p:guide orient="horz" pos="864"/>
        <p:guide pos="302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205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t>Click to edit Master notes styles</a:t>
            </a:r>
          </a:p>
          <a:p>
            <a:pPr lvl="1"/>
            <a:r>
              <a:rPr lang="en-US"/>
              <a:t>Second Level</a:t>
            </a:r>
          </a:p>
          <a:p>
            <a:pPr lvl="2"/>
            <a:r>
              <a:rPr lang="en-US"/>
              <a:t>Third Level</a:t>
            </a:r>
          </a:p>
          <a:p>
            <a:pPr lvl="3"/>
            <a:r>
              <a:rPr lang="en-US"/>
              <a:t>Fourth Level</a:t>
            </a:r>
          </a:p>
          <a:p>
            <a:pPr lvl="4"/>
            <a:r>
              <a:rPr lang="en-US"/>
              <a:t>Fifth Level</a:t>
            </a:r>
          </a:p>
        </p:txBody>
      </p:sp>
      <p:sp>
        <p:nvSpPr>
          <p:cNvPr id="2051" name="Rectangle 3"/>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ffectLst/>
        </p:spPr>
      </p:sp>
    </p:spTree>
    <p:extLst>
      <p:ext uri="{BB962C8B-B14F-4D97-AF65-F5344CB8AC3E}">
        <p14:creationId xmlns:p14="http://schemas.microsoft.com/office/powerpoint/2010/main" val="12345519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a:xfrm>
            <a:off x="1150938" y="692150"/>
            <a:ext cx="4556125" cy="3416300"/>
          </a:xfrm>
          <a:ln/>
        </p:spPr>
      </p:sp>
      <p:sp>
        <p:nvSpPr>
          <p:cNvPr id="218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ChangeArrowheads="1" noTextEdit="1"/>
          </p:cNvSpPr>
          <p:nvPr>
            <p:ph type="sldImg"/>
          </p:nvPr>
        </p:nvSpPr>
        <p:spPr>
          <a:xfrm>
            <a:off x="1150938" y="692150"/>
            <a:ext cx="4556125" cy="3416300"/>
          </a:xfrm>
          <a:ln/>
        </p:spPr>
      </p:sp>
      <p:sp>
        <p:nvSpPr>
          <p:cNvPr id="573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smtClean="0"/>
            </a:lvl1pPr>
          </a:lstStyle>
          <a:p>
            <a:fld id="{547B305F-7B25-FA4E-8F25-1DCD1FAA8AAC}" type="datetime4">
              <a:rPr lang="en-US"/>
              <a:pPr/>
              <a:t>January 14, 2021</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fld id="{547B305F-7B25-FA4E-8F25-1DCD1FAA8AAC}" type="datetime4">
              <a:rPr lang="en-US"/>
              <a:pPr/>
              <a:t>January 14, 2021</a:t>
            </a:fld>
            <a:endParaRPr lang="en-US"/>
          </a:p>
        </p:txBody>
      </p:sp>
      <p:sp>
        <p:nvSpPr>
          <p:cNvPr id="5" name="Footer Placeholder 4"/>
          <p:cNvSpPr>
            <a:spLocks noGrp="1"/>
          </p:cNvSpPr>
          <p:nvPr>
            <p:ph type="ftr" sz="quarter" idx="11"/>
          </p:nvPr>
        </p:nvSpPr>
        <p:spPr>
          <a:xfrm>
            <a:off x="1600200" y="6686550"/>
            <a:ext cx="5943600" cy="171450"/>
          </a:xfrm>
          <a:prstGeom prst="rect">
            <a:avLst/>
          </a:prstGeom>
        </p:spPr>
        <p:txBody>
          <a:bodyPr/>
          <a:lstStyle>
            <a:lvl1pPr>
              <a:defRPr smtClean="0"/>
            </a:lvl1pPr>
          </a:lstStyle>
          <a:p>
            <a:r>
              <a:rPr lang="en-US"/>
              <a:t>© 2008, William Fisher.  This work is licensed under the Creative Commons Attribution-NonCommercial-ShareAlike 2.5 License.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fld id="{547B305F-7B25-FA4E-8F25-1DCD1FAA8AAC}" type="datetime4">
              <a:rPr lang="en-US"/>
              <a:pPr/>
              <a:t>January 14, 2021</a:t>
            </a:fld>
            <a:endParaRPr lang="en-US"/>
          </a:p>
        </p:txBody>
      </p:sp>
      <p:sp>
        <p:nvSpPr>
          <p:cNvPr id="5" name="Footer Placeholder 4"/>
          <p:cNvSpPr>
            <a:spLocks noGrp="1"/>
          </p:cNvSpPr>
          <p:nvPr>
            <p:ph type="ftr" sz="quarter" idx="11"/>
          </p:nvPr>
        </p:nvSpPr>
        <p:spPr>
          <a:xfrm>
            <a:off x="1600200" y="6686550"/>
            <a:ext cx="5943600" cy="171450"/>
          </a:xfrm>
          <a:prstGeom prst="rect">
            <a:avLst/>
          </a:prstGeom>
        </p:spPr>
        <p:txBody>
          <a:bodyPr/>
          <a:lstStyle>
            <a:lvl1pPr>
              <a:defRPr smtClean="0"/>
            </a:lvl1pPr>
          </a:lstStyle>
          <a:p>
            <a:r>
              <a:rPr lang="en-US"/>
              <a:t>© 2008, William Fisher.  This work is licensed under the Creative Commons Attribution-NonCommercial-ShareAlike 2.5 License.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fld id="{547B305F-7B25-FA4E-8F25-1DCD1FAA8AAC}" type="datetime4">
              <a:rPr lang="en-US"/>
              <a:pPr/>
              <a:t>January 14, 2021</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fld id="{547B305F-7B25-FA4E-8F25-1DCD1FAA8AAC}" type="datetime4">
              <a:rPr lang="en-US"/>
              <a:pPr/>
              <a:t>January 14, 2021</a:t>
            </a:fld>
            <a:endParaRPr lang="en-US"/>
          </a:p>
        </p:txBody>
      </p:sp>
      <p:sp>
        <p:nvSpPr>
          <p:cNvPr id="5" name="Footer Placeholder 4"/>
          <p:cNvSpPr>
            <a:spLocks noGrp="1"/>
          </p:cNvSpPr>
          <p:nvPr>
            <p:ph type="ftr" sz="quarter" idx="11"/>
          </p:nvPr>
        </p:nvSpPr>
        <p:spPr>
          <a:xfrm>
            <a:off x="1600200" y="6686550"/>
            <a:ext cx="5943600" cy="171450"/>
          </a:xfrm>
          <a:prstGeom prst="rect">
            <a:avLst/>
          </a:prstGeom>
        </p:spPr>
        <p:txBody>
          <a:bodyPr/>
          <a:lstStyle>
            <a:lvl1pPr>
              <a:defRPr smtClean="0"/>
            </a:lvl1pPr>
          </a:lstStyle>
          <a:p>
            <a:r>
              <a:rPr lang="en-US"/>
              <a:t>© 2008, William Fisher.  This work is licensed under the Creative Commons Attribution-NonCommercial-ShareAlike 2.5 License.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mtClean="0"/>
            </a:lvl1pPr>
          </a:lstStyle>
          <a:p>
            <a:fld id="{547B305F-7B25-FA4E-8F25-1DCD1FAA8AAC}" type="datetime4">
              <a:rPr lang="en-US"/>
              <a:pPr/>
              <a:t>January 14, 2021</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mtClean="0"/>
            </a:lvl1pPr>
          </a:lstStyle>
          <a:p>
            <a:fld id="{547B305F-7B25-FA4E-8F25-1DCD1FAA8AAC}" type="datetime4">
              <a:rPr lang="en-US"/>
              <a:pPr/>
              <a:t>January 14, 2021</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smtClean="0"/>
            </a:lvl1pPr>
          </a:lstStyle>
          <a:p>
            <a:fld id="{547B305F-7B25-FA4E-8F25-1DCD1FAA8AAC}" type="datetime4">
              <a:rPr lang="en-US"/>
              <a:pPr/>
              <a:t>January 14, 2021</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fld id="{547B305F-7B25-FA4E-8F25-1DCD1FAA8AAC}" type="datetime4">
              <a:rPr lang="en-US"/>
              <a:pPr/>
              <a:t>January 14, 2021</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vl1pPr>
          </a:lstStyle>
          <a:p>
            <a:fld id="{547B305F-7B25-FA4E-8F25-1DCD1FAA8AAC}" type="datetime4">
              <a:rPr lang="en-US"/>
              <a:pPr/>
              <a:t>January 14, 2021</a:t>
            </a:fld>
            <a:endParaRPr lang="en-US"/>
          </a:p>
        </p:txBody>
      </p:sp>
      <p:sp>
        <p:nvSpPr>
          <p:cNvPr id="6" name="Footer Placeholder 5"/>
          <p:cNvSpPr>
            <a:spLocks noGrp="1"/>
          </p:cNvSpPr>
          <p:nvPr>
            <p:ph type="ftr" sz="quarter" idx="11"/>
          </p:nvPr>
        </p:nvSpPr>
        <p:spPr>
          <a:xfrm>
            <a:off x="1600200" y="6686550"/>
            <a:ext cx="5943600" cy="171450"/>
          </a:xfrm>
          <a:prstGeom prst="rect">
            <a:avLst/>
          </a:prstGeom>
        </p:spPr>
        <p:txBody>
          <a:bodyPr/>
          <a:lstStyle>
            <a:lvl1pPr>
              <a:defRPr smtClean="0"/>
            </a:lvl1pPr>
          </a:lstStyle>
          <a:p>
            <a:r>
              <a:rPr lang="en-US"/>
              <a:t>© 2008, William Fisher.  This work is licensed under the Creative Commons Attribution-NonCommercial-ShareAlike 2.5 License.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vl1pPr>
          </a:lstStyle>
          <a:p>
            <a:fld id="{547B305F-7B25-FA4E-8F25-1DCD1FAA8AAC}" type="datetime4">
              <a:rPr lang="en-US"/>
              <a:pPr/>
              <a:t>January 14, 2021</a:t>
            </a:fld>
            <a:endParaRPr lang="en-US"/>
          </a:p>
        </p:txBody>
      </p:sp>
      <p:sp>
        <p:nvSpPr>
          <p:cNvPr id="6" name="Footer Placeholder 5"/>
          <p:cNvSpPr>
            <a:spLocks noGrp="1"/>
          </p:cNvSpPr>
          <p:nvPr>
            <p:ph type="ftr" sz="quarter" idx="11"/>
          </p:nvPr>
        </p:nvSpPr>
        <p:spPr>
          <a:xfrm>
            <a:off x="1600200" y="6686550"/>
            <a:ext cx="5943600" cy="171450"/>
          </a:xfrm>
          <a:prstGeom prst="rect">
            <a:avLst/>
          </a:prstGeom>
        </p:spPr>
        <p:txBody>
          <a:bodyPr/>
          <a:lstStyle>
            <a:lvl1pPr>
              <a:defRPr smtClean="0"/>
            </a:lvl1pPr>
          </a:lstStyle>
          <a:p>
            <a:r>
              <a:rPr lang="en-US" dirty="0"/>
              <a:t>© 2010, William Fisher.  This work is licensed under the Creative Commons Attribution-</a:t>
            </a:r>
            <a:r>
              <a:rPr lang="en-US" dirty="0" err="1"/>
              <a:t>NonCommercial-ShareAlike</a:t>
            </a:r>
            <a:r>
              <a:rPr lang="en-US" dirty="0"/>
              <a:t> 2.5 License.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497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4980" name="Rectangle 4"/>
          <p:cNvSpPr>
            <a:spLocks noGrp="1" noChangeArrowheads="1"/>
          </p:cNvSpPr>
          <p:nvPr>
            <p:ph type="dt" sz="half" idx="2"/>
          </p:nvPr>
        </p:nvSpPr>
        <p:spPr bwMode="auto">
          <a:xfrm>
            <a:off x="8077200" y="0"/>
            <a:ext cx="10668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mn-lt"/>
                <a:ea typeface="+mn-ea"/>
                <a:cs typeface="+mn-cs"/>
              </a:defRPr>
            </a:lvl1pPr>
          </a:lstStyle>
          <a:p>
            <a:fld id="{547B305F-7B25-FA4E-8F25-1DCD1FAA8AAC}" type="datetime4">
              <a:rPr lang="en-US"/>
              <a:pPr/>
              <a:t>January 14, 2021</a:t>
            </a:fld>
            <a:endParaRPr lang="en-US"/>
          </a:p>
        </p:txBody>
      </p:sp>
      <p:pic>
        <p:nvPicPr>
          <p:cNvPr id="6" name="Picture 4">
            <a:extLst>
              <a:ext uri="{FF2B5EF4-FFF2-40B4-BE49-F238E27FC236}">
                <a16:creationId xmlns:a16="http://schemas.microsoft.com/office/drawing/2014/main" id="{0D3EBC59-C8F5-C24A-A3A7-E142D73E9302}"/>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21026"/>
            <a:ext cx="724828" cy="6605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sldNum="0" hdr="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Arial" charset="0"/>
          <a:cs typeface="Arial" charset="0"/>
        </a:defRPr>
      </a:lvl2pPr>
      <a:lvl3pPr algn="ctr" rtl="0" eaLnBrk="1" fontAlgn="base" hangingPunct="1">
        <a:spcBef>
          <a:spcPct val="0"/>
        </a:spcBef>
        <a:spcAft>
          <a:spcPct val="0"/>
        </a:spcAft>
        <a:defRPr sz="4400">
          <a:solidFill>
            <a:schemeClr val="tx2"/>
          </a:solidFill>
          <a:latin typeface="Arial" charset="0"/>
          <a:ea typeface="Arial" charset="0"/>
          <a:cs typeface="Arial" charset="0"/>
        </a:defRPr>
      </a:lvl3pPr>
      <a:lvl4pPr algn="ctr" rtl="0" eaLnBrk="1" fontAlgn="base" hangingPunct="1">
        <a:spcBef>
          <a:spcPct val="0"/>
        </a:spcBef>
        <a:spcAft>
          <a:spcPct val="0"/>
        </a:spcAft>
        <a:defRPr sz="4400">
          <a:solidFill>
            <a:schemeClr val="tx2"/>
          </a:solidFill>
          <a:latin typeface="Arial" charset="0"/>
          <a:ea typeface="Arial" charset="0"/>
          <a:cs typeface="Arial" charset="0"/>
        </a:defRPr>
      </a:lvl4pPr>
      <a:lvl5pPr algn="ctr" rtl="0" eaLnBrk="1" fontAlgn="base" hangingPunct="1">
        <a:spcBef>
          <a:spcPct val="0"/>
        </a:spcBef>
        <a:spcAft>
          <a:spcPct val="0"/>
        </a:spcAft>
        <a:defRPr sz="4400">
          <a:solidFill>
            <a:schemeClr val="tx2"/>
          </a:solidFill>
          <a:latin typeface="Arial" charset="0"/>
          <a:ea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ea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ea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ea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a:solidFill>
            <a:schemeClr val="tx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47B305F-7B25-FA4E-8F25-1DCD1FAA8AAC}" type="datetime4">
              <a:rPr lang="en-US"/>
              <a:pPr/>
              <a:t>January 14, 2021</a:t>
            </a:fld>
            <a:endParaRPr lang="en-US"/>
          </a:p>
        </p:txBody>
      </p:sp>
      <p:sp>
        <p:nvSpPr>
          <p:cNvPr id="32770" name="Rectangle 2"/>
          <p:cNvSpPr>
            <a:spLocks noGrp="1" noChangeArrowheads="1"/>
          </p:cNvSpPr>
          <p:nvPr>
            <p:ph type="title"/>
          </p:nvPr>
        </p:nvSpPr>
        <p:spPr>
          <a:xfrm>
            <a:off x="838200" y="2819400"/>
            <a:ext cx="7772400" cy="1181100"/>
          </a:xfrm>
        </p:spPr>
        <p:txBody>
          <a:bodyPr/>
          <a:lstStyle/>
          <a:p>
            <a:r>
              <a:rPr kumimoji="1" lang="en-US" sz="4800" dirty="0"/>
              <a:t>Theories of Copyright: Fairness and Personality</a:t>
            </a:r>
            <a:br>
              <a:rPr kumimoji="1" lang="en-US" sz="4800" dirty="0"/>
            </a:br>
            <a:br>
              <a:rPr kumimoji="1" lang="en-US" dirty="0"/>
            </a:br>
            <a:br>
              <a:rPr kumimoji="1" lang="en-US" sz="2800" dirty="0"/>
            </a:br>
            <a:r>
              <a:rPr kumimoji="1" lang="en-US" sz="2800" dirty="0"/>
              <a:t>William Fisher</a:t>
            </a:r>
            <a:endParaRPr kumimoji="1"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D6463-D7E0-0142-9782-BF04CB86A009}"/>
              </a:ext>
            </a:extLst>
          </p:cNvPr>
          <p:cNvSpPr>
            <a:spLocks noGrp="1"/>
          </p:cNvSpPr>
          <p:nvPr>
            <p:ph idx="1"/>
          </p:nvPr>
        </p:nvSpPr>
        <p:spPr/>
        <p:txBody>
          <a:bodyPr>
            <a:normAutofit/>
          </a:bodyPr>
          <a:lstStyle/>
          <a:p>
            <a:pPr marL="0" indent="0">
              <a:buNone/>
            </a:pPr>
            <a:r>
              <a:rPr lang="en-US" sz="1800" dirty="0"/>
              <a:t>The following images appear in the background of the second lecture in the </a:t>
            </a:r>
            <a:r>
              <a:rPr lang="en-US" sz="1800" dirty="0" err="1"/>
              <a:t>CopyrightX</a:t>
            </a:r>
            <a:r>
              <a:rPr lang="en-US" sz="1800" dirty="0"/>
              <a:t> lecture series. A recording of the lecture itself is available at http://</a:t>
            </a:r>
            <a:r>
              <a:rPr lang="en-US" sz="1800" dirty="0" err="1"/>
              <a:t>ipxcourses.org</a:t>
            </a:r>
            <a:r>
              <a:rPr lang="en-US" sz="1800" dirty="0"/>
              <a:t>/lectures/. Removed from their original context, the images will not make much sense. The function of this collection of images is to enable persons who have already watched the lecture to review the material it contains. </a:t>
            </a:r>
          </a:p>
          <a:p>
            <a:pPr marL="0" indent="0">
              <a:buNone/>
            </a:pPr>
            <a:endParaRPr lang="en-US" sz="1800" dirty="0"/>
          </a:p>
          <a:p>
            <a:pPr marL="0" indent="0">
              <a:buNone/>
            </a:pPr>
            <a:r>
              <a:rPr lang="en-US" sz="1800" dirty="0"/>
              <a:t>The terms on which these materials may be used or modified are available at http://</a:t>
            </a:r>
            <a:r>
              <a:rPr lang="en-US" sz="1800" dirty="0" err="1"/>
              <a:t>ipxcourses.org</a:t>
            </a:r>
            <a:r>
              <a:rPr lang="en-US" sz="1800" dirty="0"/>
              <a:t>. </a:t>
            </a:r>
          </a:p>
          <a:p>
            <a:endParaRPr lang="en-US" sz="1800" dirty="0"/>
          </a:p>
        </p:txBody>
      </p:sp>
    </p:spTree>
    <p:extLst>
      <p:ext uri="{BB962C8B-B14F-4D97-AF65-F5344CB8AC3E}">
        <p14:creationId xmlns:p14="http://schemas.microsoft.com/office/powerpoint/2010/main" val="2892683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7B305F-7B25-FA4E-8F25-1DCD1FAA8AAC}" type="datetime4">
              <a:rPr lang="en-US" smtClean="0"/>
              <a:pPr/>
              <a:t>January 14, 2021</a:t>
            </a:fld>
            <a:endParaRPr lang="en-US"/>
          </a:p>
        </p:txBody>
      </p:sp>
      <p:pic>
        <p:nvPicPr>
          <p:cNvPr id="4" name="Picture 3"/>
          <p:cNvPicPr>
            <a:picLocks noChangeAspect="1"/>
          </p:cNvPicPr>
          <p:nvPr/>
        </p:nvPicPr>
        <p:blipFill>
          <a:blip r:embed="rId2"/>
          <a:stretch>
            <a:fillRect/>
          </a:stretch>
        </p:blipFill>
        <p:spPr>
          <a:xfrm>
            <a:off x="152400" y="0"/>
            <a:ext cx="8737600" cy="6553200"/>
          </a:xfrm>
          <a:prstGeom prst="rect">
            <a:avLst/>
          </a:prstGeom>
        </p:spPr>
      </p:pic>
      <p:sp>
        <p:nvSpPr>
          <p:cNvPr id="5" name="TextBox 4"/>
          <p:cNvSpPr txBox="1"/>
          <p:nvPr/>
        </p:nvSpPr>
        <p:spPr>
          <a:xfrm>
            <a:off x="2425591" y="6550223"/>
            <a:ext cx="4750018" cy="307777"/>
          </a:xfrm>
          <a:prstGeom prst="rect">
            <a:avLst/>
          </a:prstGeom>
          <a:noFill/>
        </p:spPr>
        <p:txBody>
          <a:bodyPr wrap="none" rtlCol="0">
            <a:spAutoFit/>
          </a:bodyPr>
          <a:lstStyle/>
          <a:p>
            <a:r>
              <a:rPr lang="en-US" sz="1400" dirty="0"/>
              <a:t>Source:  http://</a:t>
            </a:r>
            <a:r>
              <a:rPr lang="en-US" sz="1400" dirty="0" err="1"/>
              <a:t>commons.wikimedia.org</a:t>
            </a:r>
            <a:r>
              <a:rPr lang="en-US" sz="1400" dirty="0"/>
              <a:t>/wiki/</a:t>
            </a:r>
            <a:r>
              <a:rPr lang="en-US" sz="1400" dirty="0" err="1"/>
              <a:t>File:Berlinhbf.jpg</a:t>
            </a:r>
            <a:endParaRPr lang="en-US" sz="1400" dirty="0"/>
          </a:p>
        </p:txBody>
      </p:sp>
    </p:spTree>
    <p:extLst>
      <p:ext uri="{BB962C8B-B14F-4D97-AF65-F5344CB8AC3E}">
        <p14:creationId xmlns:p14="http://schemas.microsoft.com/office/powerpoint/2010/main" val="905915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7B305F-7B25-FA4E-8F25-1DCD1FAA8AAC}" type="datetime4">
              <a:rPr lang="en-US" smtClean="0"/>
              <a:pPr/>
              <a:t>January 14, 2021</a:t>
            </a:fld>
            <a:endParaRPr lang="en-US"/>
          </a:p>
        </p:txBody>
      </p:sp>
      <p:pic>
        <p:nvPicPr>
          <p:cNvPr id="3" name="Picture 2"/>
          <p:cNvPicPr>
            <a:picLocks noChangeAspect="1"/>
          </p:cNvPicPr>
          <p:nvPr/>
        </p:nvPicPr>
        <p:blipFill>
          <a:blip r:embed="rId2"/>
          <a:stretch>
            <a:fillRect/>
          </a:stretch>
        </p:blipFill>
        <p:spPr>
          <a:xfrm>
            <a:off x="152400" y="0"/>
            <a:ext cx="8839200" cy="6629400"/>
          </a:xfrm>
          <a:prstGeom prst="rect">
            <a:avLst/>
          </a:prstGeom>
        </p:spPr>
      </p:pic>
      <p:sp>
        <p:nvSpPr>
          <p:cNvPr id="4" name="TextBox 3"/>
          <p:cNvSpPr txBox="1"/>
          <p:nvPr/>
        </p:nvSpPr>
        <p:spPr>
          <a:xfrm>
            <a:off x="152400" y="6573067"/>
            <a:ext cx="8905002" cy="307777"/>
          </a:xfrm>
          <a:prstGeom prst="rect">
            <a:avLst/>
          </a:prstGeom>
          <a:noFill/>
        </p:spPr>
        <p:txBody>
          <a:bodyPr wrap="none" rtlCol="0">
            <a:spAutoFit/>
          </a:bodyPr>
          <a:lstStyle/>
          <a:p>
            <a:r>
              <a:rPr lang="en-US" sz="1400" dirty="0"/>
              <a:t>Source:  http://</a:t>
            </a:r>
            <a:r>
              <a:rPr lang="en-US" sz="1400" dirty="0" err="1"/>
              <a:t>gocanada.about.com</a:t>
            </a:r>
            <a:r>
              <a:rPr lang="en-US" sz="1400" dirty="0"/>
              <a:t>/od/canadiancities1/</a:t>
            </a:r>
            <a:r>
              <a:rPr lang="en-US" sz="1400" dirty="0" err="1"/>
              <a:t>ig</a:t>
            </a:r>
            <a:r>
              <a:rPr lang="en-US" sz="1400" dirty="0"/>
              <a:t>/Toronto-Picture-Gallery/Canada-Geese--by-Michael-</a:t>
            </a:r>
            <a:r>
              <a:rPr lang="en-US" sz="1400" dirty="0" err="1"/>
              <a:t>Snow.htm</a:t>
            </a:r>
            <a:endParaRPr lang="en-US" sz="1400" dirty="0"/>
          </a:p>
        </p:txBody>
      </p:sp>
    </p:spTree>
    <p:extLst>
      <p:ext uri="{BB962C8B-B14F-4D97-AF65-F5344CB8AC3E}">
        <p14:creationId xmlns:p14="http://schemas.microsoft.com/office/powerpoint/2010/main" val="599608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samsung ad compari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6988" y="-3175"/>
            <a:ext cx="9088437"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0214394"/>
      </p:ext>
    </p:extLst>
  </p:cSld>
  <p:clrMapOvr>
    <a:masterClrMapping/>
  </p:clrMapOvr>
</p:sld>
</file>

<file path=ppt/theme/theme1.xml><?xml version="1.0" encoding="utf-8"?>
<a:theme xmlns:a="http://schemas.openxmlformats.org/drawingml/2006/main" name="HLS2013">
  <a:themeElements>
    <a:clrScheme name="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anda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HLS2013.potx</Template>
  <TotalTime>13459</TotalTime>
  <Pages>9</Pages>
  <Words>147</Words>
  <Application>Microsoft Macintosh PowerPoint</Application>
  <PresentationFormat>On-screen Show (4:3)</PresentationFormat>
  <Paragraphs>9</Paragraphs>
  <Slides>5</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vt:i4>
      </vt:variant>
    </vt:vector>
  </HeadingPairs>
  <TitlesOfParts>
    <vt:vector size="8" baseType="lpstr">
      <vt:lpstr>Arial</vt:lpstr>
      <vt:lpstr>Times New Roman</vt:lpstr>
      <vt:lpstr>HLS2013</vt:lpstr>
      <vt:lpstr>Theories of Copyright: Fairness and Personality   William Fisher</vt:lpstr>
      <vt:lpstr>PowerPoint Presentation</vt:lpstr>
      <vt:lpstr>PowerPoint Presentation</vt:lpstr>
      <vt:lpstr>PowerPoint Presentation</vt:lpstr>
      <vt:lpstr>PowerPoint Presentation</vt:lpstr>
    </vt:vector>
  </TitlesOfParts>
  <Company>Harvard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William Fisher</dc:title>
  <dc:subject/>
  <dc:creator>Berkman Center</dc:creator>
  <cp:keywords/>
  <dc:description/>
  <cp:lastModifiedBy>Terry Fisher</cp:lastModifiedBy>
  <cp:revision>44</cp:revision>
  <cp:lastPrinted>2009-04-22T19:24:48Z</cp:lastPrinted>
  <dcterms:created xsi:type="dcterms:W3CDTF">2010-01-10T15:22:40Z</dcterms:created>
  <dcterms:modified xsi:type="dcterms:W3CDTF">2021-01-14T15:01:45Z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2</vt:i4>
  </property>
  <property fmtid="{D5CDD505-2E9C-101B-9397-08002B2CF9AE}" pid="4" name="Compression">
    <vt:i4>80</vt:i4>
  </property>
  <property fmtid="{D5CDD505-2E9C-101B-9397-08002B2CF9AE}" pid="5" name="ScreenSize">
    <vt:i4>1</vt:i4>
  </property>
  <property fmtid="{D5CDD505-2E9C-101B-9397-08002B2CF9AE}" pid="6" name="ScreenUsage">
    <vt:i4>2</vt:i4>
  </property>
  <property fmtid="{D5CDD505-2E9C-101B-9397-08002B2CF9AE}" pid="7" name="MailAddress">
    <vt:lpwstr>tfisher@law.harvard.edu</vt:lpwstr>
  </property>
  <property fmtid="{D5CDD505-2E9C-101B-9397-08002B2CF9AE}" pid="8" name="HomePage">
    <vt:lpwstr/>
  </property>
  <property fmtid="{D5CDD505-2E9C-101B-9397-08002B2CF9AE}" pid="9" name="Other">
    <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d:\intprop\homepage</vt:lpwstr>
  </property>
</Properties>
</file>