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96" r:id="rId3"/>
    <p:sldId id="273" r:id="rId4"/>
    <p:sldId id="320" r:id="rId5"/>
    <p:sldId id="302" r:id="rId6"/>
    <p:sldId id="303" r:id="rId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87F0A6-8592-2246-9658-63378643AEEE}" type="datetimeFigureOut">
              <a:rPr lang="en-US" smtClean="0"/>
              <a:t>1/14/21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627356-2CA7-3545-A89A-A63885918B15}" type="slidenum">
              <a:rPr lang="en-US" smtClean="0"/>
              <a:t>‹#›</a:t>
            </a:fld>
            <a:endParaRPr lang="en-US"/>
          </a:p>
        </p:txBody>
      </p:sp>
    </p:spTree>
    <p:extLst>
      <p:ext uri="{BB962C8B-B14F-4D97-AF65-F5344CB8AC3E}">
        <p14:creationId xmlns:p14="http://schemas.microsoft.com/office/powerpoint/2010/main" val="8115334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p:cNvSpPr>
          <p:nvPr>
            <p:ph type="sldImg"/>
          </p:nvPr>
        </p:nvSpPr>
        <p:spPr bwMode="auto">
          <a:xfrm>
            <a:off x="1154113" y="719138"/>
            <a:ext cx="4551362" cy="3413125"/>
          </a:xfrm>
          <a:prstGeom prst="rect">
            <a:avLst/>
          </a:prstGeom>
          <a:solidFill>
            <a:srgbClr val="FFFFFF"/>
          </a:solidFill>
          <a:ln>
            <a:solidFill>
              <a:srgbClr val="000000"/>
            </a:solidFill>
            <a:miter lim="800000"/>
            <a:headEnd/>
            <a:tailEnd/>
          </a:ln>
        </p:spPr>
      </p:sp>
      <p:sp>
        <p:nvSpPr>
          <p:cNvPr id="174083" name="Rectangle 3"/>
          <p:cNvSpPr>
            <a:spLocks noGrp="1" noChangeArrowheads="1"/>
          </p:cNvSpPr>
          <p:nvPr>
            <p:ph type="body" idx="1"/>
          </p:nvPr>
        </p:nvSpPr>
        <p:spPr bwMode="auto">
          <a:xfrm>
            <a:off x="914400" y="4368800"/>
            <a:ext cx="5029200" cy="40640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p:cNvSpPr>
          <p:nvPr>
            <p:ph type="sldImg"/>
          </p:nvPr>
        </p:nvSpPr>
        <p:spPr bwMode="auto">
          <a:xfrm>
            <a:off x="1154113" y="719138"/>
            <a:ext cx="4551362" cy="3413125"/>
          </a:xfrm>
          <a:prstGeom prst="rect">
            <a:avLst/>
          </a:prstGeom>
          <a:solidFill>
            <a:srgbClr val="FFFFFF"/>
          </a:solidFill>
          <a:ln>
            <a:solidFill>
              <a:srgbClr val="000000"/>
            </a:solidFill>
            <a:miter lim="800000"/>
            <a:headEnd/>
            <a:tailEnd/>
          </a:ln>
        </p:spPr>
      </p:sp>
      <p:sp>
        <p:nvSpPr>
          <p:cNvPr id="176131" name="Rectangle 3"/>
          <p:cNvSpPr>
            <a:spLocks noGrp="1" noChangeArrowheads="1"/>
          </p:cNvSpPr>
          <p:nvPr>
            <p:ph type="body" idx="1"/>
          </p:nvPr>
        </p:nvSpPr>
        <p:spPr bwMode="auto">
          <a:xfrm>
            <a:off x="914400" y="4368800"/>
            <a:ext cx="5029200" cy="40640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D0F7382-CE8C-6D41-9CE0-A29885124F73}"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7D40E3-9347-434F-BA7E-3201169E11DF}" type="slidenum">
              <a:rPr lang="en-US"/>
              <a:pPr>
                <a:defRPr/>
              </a:pPr>
              <a:t>‹#›</a:t>
            </a:fld>
            <a:endParaRPr lang="en-US"/>
          </a:p>
        </p:txBody>
      </p:sp>
    </p:spTree>
    <p:extLst>
      <p:ext uri="{BB962C8B-B14F-4D97-AF65-F5344CB8AC3E}">
        <p14:creationId xmlns:p14="http://schemas.microsoft.com/office/powerpoint/2010/main" val="858725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334266-CD75-CA43-A4CD-CAD341EFEE0E}"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F48178-143E-BD40-9E48-0959DCB229EA}" type="slidenum">
              <a:rPr lang="en-US"/>
              <a:pPr>
                <a:defRPr/>
              </a:pPr>
              <a:t>‹#›</a:t>
            </a:fld>
            <a:endParaRPr lang="en-US"/>
          </a:p>
        </p:txBody>
      </p:sp>
    </p:spTree>
    <p:extLst>
      <p:ext uri="{BB962C8B-B14F-4D97-AF65-F5344CB8AC3E}">
        <p14:creationId xmlns:p14="http://schemas.microsoft.com/office/powerpoint/2010/main" val="3328811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4503B74-D10F-1A46-87FC-EA8C824E0E97}"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498061-C58B-9842-95BC-AB6CE8978FD3}" type="slidenum">
              <a:rPr lang="en-US"/>
              <a:pPr>
                <a:defRPr/>
              </a:pPr>
              <a:t>‹#›</a:t>
            </a:fld>
            <a:endParaRPr lang="en-US"/>
          </a:p>
        </p:txBody>
      </p:sp>
    </p:spTree>
    <p:extLst>
      <p:ext uri="{BB962C8B-B14F-4D97-AF65-F5344CB8AC3E}">
        <p14:creationId xmlns:p14="http://schemas.microsoft.com/office/powerpoint/2010/main" val="771428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3FFCC13-A69E-7E49-BD5E-781D8C2C2581}"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2E6B41-16BB-5B42-AADB-1F11E497BF70}" type="slidenum">
              <a:rPr lang="en-US"/>
              <a:pPr>
                <a:defRPr/>
              </a:pPr>
              <a:t>‹#›</a:t>
            </a:fld>
            <a:endParaRPr lang="en-US"/>
          </a:p>
        </p:txBody>
      </p:sp>
    </p:spTree>
    <p:extLst>
      <p:ext uri="{BB962C8B-B14F-4D97-AF65-F5344CB8AC3E}">
        <p14:creationId xmlns:p14="http://schemas.microsoft.com/office/powerpoint/2010/main" val="298738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3159BEA-49C5-D244-B939-37753A8CECC9}"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DB026A-87A7-8346-8376-38E4BE50AC67}" type="slidenum">
              <a:rPr lang="en-US"/>
              <a:pPr>
                <a:defRPr/>
              </a:pPr>
              <a:t>‹#›</a:t>
            </a:fld>
            <a:endParaRPr lang="en-US"/>
          </a:p>
        </p:txBody>
      </p:sp>
    </p:spTree>
    <p:extLst>
      <p:ext uri="{BB962C8B-B14F-4D97-AF65-F5344CB8AC3E}">
        <p14:creationId xmlns:p14="http://schemas.microsoft.com/office/powerpoint/2010/main" val="3323730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BB499E2-140D-DC40-A77D-0D81265D47C0}" type="datetimeFigureOut">
              <a:rPr lang="en-US"/>
              <a:pPr>
                <a:defRPr/>
              </a:pPr>
              <a:t>1/14/21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BF9220-EB76-4A4C-BFC0-DE156E1F95B1}" type="slidenum">
              <a:rPr lang="en-US"/>
              <a:pPr>
                <a:defRPr/>
              </a:pPr>
              <a:t>‹#›</a:t>
            </a:fld>
            <a:endParaRPr lang="en-US"/>
          </a:p>
        </p:txBody>
      </p:sp>
    </p:spTree>
    <p:extLst>
      <p:ext uri="{BB962C8B-B14F-4D97-AF65-F5344CB8AC3E}">
        <p14:creationId xmlns:p14="http://schemas.microsoft.com/office/powerpoint/2010/main" val="2654537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BD195CF-4A04-6946-81F3-FA0CDBE73DAF}" type="datetimeFigureOut">
              <a:rPr lang="en-US"/>
              <a:pPr>
                <a:defRPr/>
              </a:pPr>
              <a:t>1/14/21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5E2DF6C-450D-4C46-A1C4-3C3A81CC1A22}" type="slidenum">
              <a:rPr lang="en-US"/>
              <a:pPr>
                <a:defRPr/>
              </a:pPr>
              <a:t>‹#›</a:t>
            </a:fld>
            <a:endParaRPr lang="en-US"/>
          </a:p>
        </p:txBody>
      </p:sp>
    </p:spTree>
    <p:extLst>
      <p:ext uri="{BB962C8B-B14F-4D97-AF65-F5344CB8AC3E}">
        <p14:creationId xmlns:p14="http://schemas.microsoft.com/office/powerpoint/2010/main" val="1001799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329CB6A-5E69-A24C-9115-6338719EE305}" type="datetimeFigureOut">
              <a:rPr lang="en-US"/>
              <a:pPr>
                <a:defRPr/>
              </a:pPr>
              <a:t>1/14/21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29804B1-5122-0242-B68E-512180E8232F}" type="slidenum">
              <a:rPr lang="en-US"/>
              <a:pPr>
                <a:defRPr/>
              </a:pPr>
              <a:t>‹#›</a:t>
            </a:fld>
            <a:endParaRPr lang="en-US"/>
          </a:p>
        </p:txBody>
      </p:sp>
    </p:spTree>
    <p:extLst>
      <p:ext uri="{BB962C8B-B14F-4D97-AF65-F5344CB8AC3E}">
        <p14:creationId xmlns:p14="http://schemas.microsoft.com/office/powerpoint/2010/main" val="156064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1FBA16-397D-6B43-80A0-EE2EA35C6F92}" type="datetimeFigureOut">
              <a:rPr lang="en-US"/>
              <a:pPr>
                <a:defRPr/>
              </a:pPr>
              <a:t>1/14/21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DDE8A37-2991-7C4D-A491-7D8CF76A5943}" type="slidenum">
              <a:rPr lang="en-US"/>
              <a:pPr>
                <a:defRPr/>
              </a:pPr>
              <a:t>‹#›</a:t>
            </a:fld>
            <a:endParaRPr lang="en-US"/>
          </a:p>
        </p:txBody>
      </p:sp>
    </p:spTree>
    <p:extLst>
      <p:ext uri="{BB962C8B-B14F-4D97-AF65-F5344CB8AC3E}">
        <p14:creationId xmlns:p14="http://schemas.microsoft.com/office/powerpoint/2010/main" val="220656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D42296-4F69-CF48-A0BA-F75EE930BE98}" type="datetimeFigureOut">
              <a:rPr lang="en-US"/>
              <a:pPr>
                <a:defRPr/>
              </a:pPr>
              <a:t>1/14/21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9E75AE-D359-5B47-A24D-29B7EF6DF7F6}" type="slidenum">
              <a:rPr lang="en-US"/>
              <a:pPr>
                <a:defRPr/>
              </a:pPr>
              <a:t>‹#›</a:t>
            </a:fld>
            <a:endParaRPr lang="en-US"/>
          </a:p>
        </p:txBody>
      </p:sp>
    </p:spTree>
    <p:extLst>
      <p:ext uri="{BB962C8B-B14F-4D97-AF65-F5344CB8AC3E}">
        <p14:creationId xmlns:p14="http://schemas.microsoft.com/office/powerpoint/2010/main" val="374049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E6F36F8-4A39-BE48-BDD5-0B884C761BEF}" type="datetimeFigureOut">
              <a:rPr lang="en-US"/>
              <a:pPr>
                <a:defRPr/>
              </a:pPr>
              <a:t>1/14/21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169C4F-1168-0F48-9BF7-6A60A4F782C4}" type="slidenum">
              <a:rPr lang="en-US"/>
              <a:pPr>
                <a:defRPr/>
              </a:pPr>
              <a:t>‹#›</a:t>
            </a:fld>
            <a:endParaRPr lang="en-US"/>
          </a:p>
        </p:txBody>
      </p:sp>
    </p:spTree>
    <p:extLst>
      <p:ext uri="{BB962C8B-B14F-4D97-AF65-F5344CB8AC3E}">
        <p14:creationId xmlns:p14="http://schemas.microsoft.com/office/powerpoint/2010/main" val="2325603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FAF60F0-8B46-1B40-B7F0-374BABD8AD15}" type="datetimeFigureOut">
              <a:rPr lang="en-US"/>
              <a:pPr>
                <a:defRPr/>
              </a:pPr>
              <a:t>1/14/21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838E81C0-AB9F-C74B-AD01-342290302220}" type="slidenum">
              <a:rPr lang="en-US"/>
              <a:pPr>
                <a:defRPr/>
              </a:pPr>
              <a:t>‹#›</a:t>
            </a:fld>
            <a:endParaRPr lang="en-US"/>
          </a:p>
        </p:txBody>
      </p:sp>
      <p:pic>
        <p:nvPicPr>
          <p:cNvPr id="8" name="Picture 4">
            <a:extLst>
              <a:ext uri="{FF2B5EF4-FFF2-40B4-BE49-F238E27FC236}">
                <a16:creationId xmlns:a16="http://schemas.microsoft.com/office/drawing/2014/main" id="{9583A532-7888-554C-BA32-700FD24DF8B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724828" cy="660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p:cNvSpPr>
            <a:spLocks noGrp="1"/>
          </p:cNvSpPr>
          <p:nvPr>
            <p:ph type="ctrTitle"/>
          </p:nvPr>
        </p:nvSpPr>
        <p:spPr>
          <a:xfrm>
            <a:off x="685800" y="1580930"/>
            <a:ext cx="7772400" cy="1470025"/>
          </a:xfrm>
        </p:spPr>
        <p:txBody>
          <a:bodyPr/>
          <a:lstStyle/>
          <a:p>
            <a:r>
              <a:rPr lang="en-US" dirty="0" err="1">
                <a:latin typeface="Calibri" charset="0"/>
              </a:rPr>
              <a:t>CopyrightX</a:t>
            </a:r>
            <a:r>
              <a:rPr lang="en-US" dirty="0">
                <a:latin typeface="Calibri" charset="0"/>
              </a:rPr>
              <a:t> Lecture 5:</a:t>
            </a:r>
            <a:br>
              <a:rPr lang="en-US" dirty="0">
                <a:latin typeface="Calibri" charset="0"/>
              </a:rPr>
            </a:br>
            <a:r>
              <a:rPr lang="en-US" dirty="0">
                <a:latin typeface="Calibri" charset="0"/>
              </a:rPr>
              <a:t>Authorship</a:t>
            </a:r>
            <a:br>
              <a:rPr lang="en-US" dirty="0">
                <a:latin typeface="Calibri" charset="0"/>
              </a:rPr>
            </a:br>
            <a:br>
              <a:rPr lang="en-US" dirty="0">
                <a:latin typeface="Calibri" charset="0"/>
              </a:rPr>
            </a:br>
            <a:r>
              <a:rPr lang="en-US" sz="3600" dirty="0">
                <a:latin typeface="Calibri" charset="0"/>
              </a:rPr>
              <a:t>Selected Illustrations</a:t>
            </a:r>
          </a:p>
        </p:txBody>
      </p:sp>
      <p:sp>
        <p:nvSpPr>
          <p:cNvPr id="3" name="Subtitle 2"/>
          <p:cNvSpPr>
            <a:spLocks noGrp="1"/>
          </p:cNvSpPr>
          <p:nvPr>
            <p:ph type="subTitle" idx="1"/>
          </p:nvPr>
        </p:nvSpPr>
        <p:spPr>
          <a:xfrm>
            <a:off x="1371600" y="4655493"/>
            <a:ext cx="6400800" cy="1752600"/>
          </a:xfrm>
        </p:spPr>
        <p:txBody>
          <a:bodyPr rtlCol="0">
            <a:normAutofit/>
          </a:bodyPr>
          <a:lstStyle/>
          <a:p>
            <a:pPr fontAlgn="auto">
              <a:spcAft>
                <a:spcPts val="0"/>
              </a:spcAft>
              <a:buFont typeface="Arial"/>
              <a:buNone/>
              <a:defRPr/>
            </a:pPr>
            <a:r>
              <a:rPr lang="en-US" dirty="0">
                <a:ea typeface="+mn-ea"/>
                <a:cs typeface="+mn-cs"/>
              </a:rPr>
              <a:t>William Fisher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D6463-D7E0-0142-9782-BF04CB86A009}"/>
              </a:ext>
            </a:extLst>
          </p:cNvPr>
          <p:cNvSpPr>
            <a:spLocks noGrp="1"/>
          </p:cNvSpPr>
          <p:nvPr>
            <p:ph idx="1"/>
          </p:nvPr>
        </p:nvSpPr>
        <p:spPr/>
        <p:txBody>
          <a:bodyPr>
            <a:normAutofit/>
          </a:bodyPr>
          <a:lstStyle/>
          <a:p>
            <a:pPr marL="0" indent="0">
              <a:buNone/>
            </a:pPr>
            <a:r>
              <a:rPr lang="en-US" sz="1800" dirty="0"/>
              <a:t>The following images appear in the background of the 5th lecture in the </a:t>
            </a:r>
            <a:r>
              <a:rPr lang="en-US" sz="1800" dirty="0" err="1"/>
              <a:t>CopyrightX</a:t>
            </a:r>
            <a:r>
              <a:rPr lang="en-US" sz="1800" dirty="0"/>
              <a:t> lecture series. A recording of the lecture itself is available at http://</a:t>
            </a:r>
            <a:r>
              <a:rPr lang="en-US" sz="1800" dirty="0" err="1"/>
              <a:t>ipxcourses.org</a:t>
            </a:r>
            <a:r>
              <a:rPr lang="en-US" sz="1800" dirty="0"/>
              <a:t>/lectures/. Removed from their original context, the images will not make much sense. The function of this collection of images is to enable persons who have already watched the lecture to review the material it contains. </a:t>
            </a:r>
          </a:p>
          <a:p>
            <a:pPr marL="0" indent="0">
              <a:buNone/>
            </a:pPr>
            <a:endParaRPr lang="en-US" sz="1800" dirty="0"/>
          </a:p>
          <a:p>
            <a:pPr marL="0" indent="0">
              <a:buNone/>
            </a:pPr>
            <a:r>
              <a:rPr lang="en-US" sz="1800" dirty="0"/>
              <a:t>The terms on which these materials may be used or modified are available at http://</a:t>
            </a:r>
            <a:r>
              <a:rPr lang="en-US" sz="1800" dirty="0" err="1"/>
              <a:t>ipxcourses.org</a:t>
            </a:r>
            <a:r>
              <a:rPr lang="en-US" sz="1800" dirty="0"/>
              <a:t>. </a:t>
            </a:r>
          </a:p>
          <a:p>
            <a:endParaRPr lang="en-US" sz="1800" dirty="0"/>
          </a:p>
        </p:txBody>
      </p:sp>
    </p:spTree>
    <p:extLst>
      <p:ext uri="{BB962C8B-B14F-4D97-AF65-F5344CB8AC3E}">
        <p14:creationId xmlns:p14="http://schemas.microsoft.com/office/powerpoint/2010/main" val="1195176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Date Placeholder 2"/>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09EE5B6-030E-EA45-BBC2-96D9ED302442}" type="datetime4">
              <a:rPr lang="en-US" sz="1000">
                <a:latin typeface="Arial" charset="0"/>
              </a:rPr>
              <a:pPr/>
              <a:t>January 14, 2021</a:t>
            </a:fld>
            <a:endParaRPr lang="en-US" sz="1000">
              <a:latin typeface="Arial" charset="0"/>
            </a:endParaRPr>
          </a:p>
        </p:txBody>
      </p:sp>
      <p:sp>
        <p:nvSpPr>
          <p:cNvPr id="55299" name="Rectangle 2"/>
          <p:cNvSpPr>
            <a:spLocks noGrp="1" noChangeArrowheads="1"/>
          </p:cNvSpPr>
          <p:nvPr>
            <p:ph type="title"/>
          </p:nvPr>
        </p:nvSpPr>
        <p:spPr>
          <a:xfrm>
            <a:off x="457200" y="274638"/>
            <a:ext cx="8229600" cy="838200"/>
          </a:xfrm>
        </p:spPr>
        <p:txBody>
          <a:bodyPr/>
          <a:lstStyle/>
          <a:p>
            <a:pPr eaLnBrk="1" hangingPunct="1"/>
            <a:r>
              <a:rPr kumimoji="1" lang="en-US">
                <a:latin typeface="Arial" charset="0"/>
              </a:rPr>
              <a:t>Facts of Thomson</a:t>
            </a:r>
          </a:p>
        </p:txBody>
      </p:sp>
      <p:sp>
        <p:nvSpPr>
          <p:cNvPr id="55300" name="AutoShape 3"/>
          <p:cNvSpPr>
            <a:spLocks noChangeArrowheads="1"/>
          </p:cNvSpPr>
          <p:nvPr/>
        </p:nvSpPr>
        <p:spPr bwMode="auto">
          <a:xfrm>
            <a:off x="625475" y="3768725"/>
            <a:ext cx="1752600" cy="685800"/>
          </a:xfrm>
          <a:prstGeom prst="roundRect">
            <a:avLst>
              <a:gd name="adj" fmla="val 16667"/>
            </a:avLst>
          </a:prstGeom>
          <a:solidFill>
            <a:srgbClr val="FFFFFF"/>
          </a:solidFill>
          <a:ln w="12700">
            <a:solidFill>
              <a:schemeClr val="tx1"/>
            </a:solidFill>
            <a:round/>
            <a:headEnd/>
            <a:tailEnd/>
          </a:ln>
        </p:spPr>
        <p:txBody>
          <a:bodyPr wrap="none" anchor="ctr"/>
          <a:lstStyle/>
          <a:p>
            <a:pPr algn="ctr"/>
            <a:r>
              <a:rPr lang="en-US" sz="3200"/>
              <a:t>Aronson</a:t>
            </a:r>
          </a:p>
        </p:txBody>
      </p:sp>
      <p:sp>
        <p:nvSpPr>
          <p:cNvPr id="55301" name="AutoShape 4"/>
          <p:cNvSpPr>
            <a:spLocks noChangeArrowheads="1"/>
          </p:cNvSpPr>
          <p:nvPr/>
        </p:nvSpPr>
        <p:spPr bwMode="auto">
          <a:xfrm>
            <a:off x="3292475" y="3768725"/>
            <a:ext cx="1600200" cy="685800"/>
          </a:xfrm>
          <a:prstGeom prst="roundRect">
            <a:avLst>
              <a:gd name="adj" fmla="val 16667"/>
            </a:avLst>
          </a:prstGeom>
          <a:solidFill>
            <a:srgbClr val="FFFFFF"/>
          </a:solidFill>
          <a:ln w="12700">
            <a:solidFill>
              <a:schemeClr val="tx1"/>
            </a:solidFill>
            <a:round/>
            <a:headEnd/>
            <a:tailEnd/>
          </a:ln>
        </p:spPr>
        <p:txBody>
          <a:bodyPr wrap="none" anchor="ctr"/>
          <a:lstStyle/>
          <a:p>
            <a:pPr algn="ctr"/>
            <a:r>
              <a:rPr lang="en-US" sz="3200"/>
              <a:t>Larson</a:t>
            </a:r>
          </a:p>
        </p:txBody>
      </p:sp>
      <p:sp>
        <p:nvSpPr>
          <p:cNvPr id="55302" name="AutoShape 5"/>
          <p:cNvSpPr>
            <a:spLocks noChangeArrowheads="1"/>
          </p:cNvSpPr>
          <p:nvPr/>
        </p:nvSpPr>
        <p:spPr bwMode="auto">
          <a:xfrm>
            <a:off x="5959475" y="2778125"/>
            <a:ext cx="1828800" cy="685800"/>
          </a:xfrm>
          <a:prstGeom prst="roundRect">
            <a:avLst>
              <a:gd name="adj" fmla="val 16667"/>
            </a:avLst>
          </a:prstGeom>
          <a:solidFill>
            <a:srgbClr val="FFFFFF"/>
          </a:solidFill>
          <a:ln w="12700">
            <a:solidFill>
              <a:schemeClr val="tx1"/>
            </a:solidFill>
            <a:round/>
            <a:headEnd/>
            <a:tailEnd/>
          </a:ln>
        </p:spPr>
        <p:txBody>
          <a:bodyPr wrap="none" anchor="ctr"/>
          <a:lstStyle/>
          <a:p>
            <a:pPr algn="ctr"/>
            <a:r>
              <a:rPr lang="en-US" sz="3200"/>
              <a:t>NYTW</a:t>
            </a:r>
          </a:p>
        </p:txBody>
      </p:sp>
      <p:sp>
        <p:nvSpPr>
          <p:cNvPr id="55303" name="AutoShape 6"/>
          <p:cNvSpPr>
            <a:spLocks noChangeArrowheads="1"/>
          </p:cNvSpPr>
          <p:nvPr/>
        </p:nvSpPr>
        <p:spPr bwMode="auto">
          <a:xfrm>
            <a:off x="5959475" y="4835525"/>
            <a:ext cx="1905000" cy="685800"/>
          </a:xfrm>
          <a:prstGeom prst="roundRect">
            <a:avLst>
              <a:gd name="adj" fmla="val 16667"/>
            </a:avLst>
          </a:prstGeom>
          <a:solidFill>
            <a:srgbClr val="FFFFFF"/>
          </a:solidFill>
          <a:ln w="12700">
            <a:solidFill>
              <a:schemeClr val="tx1"/>
            </a:solidFill>
            <a:round/>
            <a:headEnd/>
            <a:tailEnd/>
          </a:ln>
        </p:spPr>
        <p:txBody>
          <a:bodyPr wrap="none" anchor="ctr"/>
          <a:lstStyle/>
          <a:p>
            <a:pPr algn="ctr"/>
            <a:r>
              <a:rPr lang="en-US" sz="3200"/>
              <a:t>Thomson</a:t>
            </a:r>
          </a:p>
        </p:txBody>
      </p:sp>
      <p:sp>
        <p:nvSpPr>
          <p:cNvPr id="55304" name="Line 7"/>
          <p:cNvSpPr>
            <a:spLocks noChangeShapeType="1"/>
          </p:cNvSpPr>
          <p:nvPr/>
        </p:nvSpPr>
        <p:spPr bwMode="auto">
          <a:xfrm>
            <a:off x="2378075" y="4073525"/>
            <a:ext cx="914400" cy="0"/>
          </a:xfrm>
          <a:prstGeom prst="line">
            <a:avLst/>
          </a:prstGeom>
          <a:noFill/>
          <a:ln w="5715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5305" name="Line 8"/>
          <p:cNvSpPr>
            <a:spLocks noChangeShapeType="1"/>
          </p:cNvSpPr>
          <p:nvPr/>
        </p:nvSpPr>
        <p:spPr bwMode="auto">
          <a:xfrm>
            <a:off x="6645275" y="3463925"/>
            <a:ext cx="0" cy="1371600"/>
          </a:xfrm>
          <a:prstGeom prst="line">
            <a:avLst/>
          </a:prstGeom>
          <a:noFill/>
          <a:ln w="38100">
            <a:solidFill>
              <a:srgbClr val="6699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5306" name="Line 9"/>
          <p:cNvSpPr>
            <a:spLocks noChangeShapeType="1"/>
          </p:cNvSpPr>
          <p:nvPr/>
        </p:nvSpPr>
        <p:spPr bwMode="auto">
          <a:xfrm>
            <a:off x="7026275" y="3540125"/>
            <a:ext cx="0" cy="1219200"/>
          </a:xfrm>
          <a:prstGeom prst="line">
            <a:avLst/>
          </a:prstGeom>
          <a:noFill/>
          <a:ln w="12700">
            <a:solidFill>
              <a:srgbClr val="3333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5307" name="Text Box 10"/>
          <p:cNvSpPr txBox="1">
            <a:spLocks noChangeArrowheads="1"/>
          </p:cNvSpPr>
          <p:nvPr/>
        </p:nvSpPr>
        <p:spPr bwMode="auto">
          <a:xfrm>
            <a:off x="6858000" y="3810000"/>
            <a:ext cx="107315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a:solidFill>
                  <a:srgbClr val="3333FF"/>
                </a:solidFill>
              </a:rPr>
              <a:t>$2000</a:t>
            </a:r>
          </a:p>
        </p:txBody>
      </p:sp>
      <p:sp>
        <p:nvSpPr>
          <p:cNvPr id="55308" name="Line 11"/>
          <p:cNvSpPr>
            <a:spLocks noChangeShapeType="1"/>
          </p:cNvSpPr>
          <p:nvPr/>
        </p:nvSpPr>
        <p:spPr bwMode="auto">
          <a:xfrm flipV="1">
            <a:off x="4892675" y="3387725"/>
            <a:ext cx="1066800" cy="457200"/>
          </a:xfrm>
          <a:prstGeom prst="line">
            <a:avLst/>
          </a:prstGeom>
          <a:noFill/>
          <a:ln w="3810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5309" name="Text Box 12"/>
          <p:cNvSpPr txBox="1">
            <a:spLocks noChangeArrowheads="1"/>
          </p:cNvSpPr>
          <p:nvPr/>
        </p:nvSpPr>
        <p:spPr bwMode="auto">
          <a:xfrm>
            <a:off x="6340475" y="3921125"/>
            <a:ext cx="304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a:solidFill>
                  <a:srgbClr val="669900"/>
                </a:solidFill>
              </a:rPr>
              <a:t>K</a:t>
            </a:r>
          </a:p>
        </p:txBody>
      </p:sp>
      <p:sp>
        <p:nvSpPr>
          <p:cNvPr id="55310" name="Line 13"/>
          <p:cNvSpPr>
            <a:spLocks noChangeShapeType="1"/>
          </p:cNvSpPr>
          <p:nvPr/>
        </p:nvSpPr>
        <p:spPr bwMode="auto">
          <a:xfrm flipH="1" flipV="1">
            <a:off x="4283075" y="4530725"/>
            <a:ext cx="1676400" cy="685800"/>
          </a:xfrm>
          <a:prstGeom prst="line">
            <a:avLst/>
          </a:prstGeom>
          <a:noFill/>
          <a:ln w="12700">
            <a:solidFill>
              <a:srgbClr val="CC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5311" name="Text Box 14"/>
          <p:cNvSpPr txBox="1">
            <a:spLocks noChangeArrowheads="1"/>
          </p:cNvSpPr>
          <p:nvPr/>
        </p:nvSpPr>
        <p:spPr bwMode="auto">
          <a:xfrm>
            <a:off x="2971800" y="4876800"/>
            <a:ext cx="2011363"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ja-JP" altLang="en-US">
                <a:solidFill>
                  <a:srgbClr val="CC0000"/>
                </a:solidFill>
              </a:rPr>
              <a:t>“</a:t>
            </a:r>
            <a:r>
              <a:rPr lang="en-US" altLang="ja-JP">
                <a:solidFill>
                  <a:srgbClr val="CC0000"/>
                </a:solidFill>
              </a:rPr>
              <a:t>dramaturgical</a:t>
            </a:r>
          </a:p>
          <a:p>
            <a:r>
              <a:rPr lang="en-US">
                <a:solidFill>
                  <a:srgbClr val="CC0000"/>
                </a:solidFill>
              </a:rPr>
              <a:t>assistance</a:t>
            </a:r>
            <a:r>
              <a:rPr lang="ja-JP" altLang="en-US">
                <a:solidFill>
                  <a:srgbClr val="CC0000"/>
                </a:solidFill>
              </a:rPr>
              <a:t>”</a:t>
            </a:r>
            <a:endParaRPr lang="en-US">
              <a:solidFill>
                <a:srgbClr val="CC0000"/>
              </a:solidFill>
            </a:endParaRPr>
          </a:p>
        </p:txBody>
      </p:sp>
      <p:sp>
        <p:nvSpPr>
          <p:cNvPr id="55312" name="AutoShape 15"/>
          <p:cNvSpPr>
            <a:spLocks noChangeArrowheads="1"/>
          </p:cNvSpPr>
          <p:nvPr/>
        </p:nvSpPr>
        <p:spPr bwMode="auto">
          <a:xfrm>
            <a:off x="3352800" y="2209800"/>
            <a:ext cx="1066800" cy="685800"/>
          </a:xfrm>
          <a:prstGeom prst="roundRect">
            <a:avLst>
              <a:gd name="adj" fmla="val 16667"/>
            </a:avLst>
          </a:prstGeom>
          <a:solidFill>
            <a:srgbClr val="FFFFFF"/>
          </a:solidFill>
          <a:ln w="12700">
            <a:solidFill>
              <a:schemeClr val="tx1"/>
            </a:solidFill>
            <a:round/>
            <a:headEnd/>
            <a:tailEnd/>
          </a:ln>
        </p:spPr>
        <p:txBody>
          <a:bodyPr wrap="none" anchor="ctr"/>
          <a:lstStyle/>
          <a:p>
            <a:pPr algn="ctr"/>
            <a:r>
              <a:rPr lang="en-US" sz="3200" dirty="0"/>
              <a:t>Greif</a:t>
            </a:r>
          </a:p>
        </p:txBody>
      </p:sp>
      <p:sp>
        <p:nvSpPr>
          <p:cNvPr id="55313" name="AutoShape 16"/>
          <p:cNvSpPr>
            <a:spLocks noChangeArrowheads="1"/>
          </p:cNvSpPr>
          <p:nvPr/>
        </p:nvSpPr>
        <p:spPr bwMode="auto">
          <a:xfrm>
            <a:off x="4572000" y="1752600"/>
            <a:ext cx="1295400" cy="685800"/>
          </a:xfrm>
          <a:prstGeom prst="roundRect">
            <a:avLst>
              <a:gd name="adj" fmla="val 16667"/>
            </a:avLst>
          </a:prstGeom>
          <a:solidFill>
            <a:srgbClr val="FFFFFF"/>
          </a:solidFill>
          <a:ln w="12700">
            <a:solidFill>
              <a:schemeClr val="tx1"/>
            </a:solidFill>
            <a:round/>
            <a:headEnd/>
            <a:tailEnd/>
          </a:ln>
        </p:spPr>
        <p:txBody>
          <a:bodyPr wrap="none" anchor="ctr"/>
          <a:lstStyle/>
          <a:p>
            <a:pPr algn="ctr"/>
            <a:r>
              <a:rPr lang="en-US" sz="3200"/>
              <a:t>Nicola</a:t>
            </a:r>
          </a:p>
        </p:txBody>
      </p:sp>
      <p:sp>
        <p:nvSpPr>
          <p:cNvPr id="55314" name="Line 17"/>
          <p:cNvSpPr>
            <a:spLocks noChangeShapeType="1"/>
          </p:cNvSpPr>
          <p:nvPr/>
        </p:nvSpPr>
        <p:spPr bwMode="auto">
          <a:xfrm flipH="1" flipV="1">
            <a:off x="5791200" y="2438400"/>
            <a:ext cx="228600" cy="381000"/>
          </a:xfrm>
          <a:prstGeom prst="line">
            <a:avLst/>
          </a:prstGeom>
          <a:noFill/>
          <a:ln w="38100">
            <a:solidFill>
              <a:srgbClr val="6699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5315" name="Line 18"/>
          <p:cNvSpPr>
            <a:spLocks noChangeShapeType="1"/>
          </p:cNvSpPr>
          <p:nvPr/>
        </p:nvSpPr>
        <p:spPr bwMode="auto">
          <a:xfrm>
            <a:off x="4419600" y="2743200"/>
            <a:ext cx="1524000" cy="304800"/>
          </a:xfrm>
          <a:prstGeom prst="line">
            <a:avLst/>
          </a:prstGeom>
          <a:noFill/>
          <a:ln w="38100">
            <a:solidFill>
              <a:srgbClr val="6699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5316" name="Line 19"/>
          <p:cNvSpPr>
            <a:spLocks noChangeShapeType="1"/>
          </p:cNvSpPr>
          <p:nvPr/>
        </p:nvSpPr>
        <p:spPr bwMode="auto">
          <a:xfrm>
            <a:off x="3657600" y="3657600"/>
            <a:ext cx="914400" cy="9144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5317" name="Line 20"/>
          <p:cNvSpPr>
            <a:spLocks noChangeShapeType="1"/>
          </p:cNvSpPr>
          <p:nvPr/>
        </p:nvSpPr>
        <p:spPr bwMode="auto">
          <a:xfrm flipH="1">
            <a:off x="3733800" y="3657600"/>
            <a:ext cx="609600" cy="9906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5318" name="AutoShape 21"/>
          <p:cNvSpPr>
            <a:spLocks noChangeArrowheads="1"/>
          </p:cNvSpPr>
          <p:nvPr/>
        </p:nvSpPr>
        <p:spPr bwMode="auto">
          <a:xfrm>
            <a:off x="609600" y="5486400"/>
            <a:ext cx="1752600" cy="1066800"/>
          </a:xfrm>
          <a:prstGeom prst="roundRect">
            <a:avLst>
              <a:gd name="adj" fmla="val 16667"/>
            </a:avLst>
          </a:prstGeom>
          <a:solidFill>
            <a:srgbClr val="FFFFFF"/>
          </a:solidFill>
          <a:ln w="12700">
            <a:solidFill>
              <a:schemeClr val="tx1"/>
            </a:solidFill>
            <a:round/>
            <a:headEnd/>
            <a:tailEnd/>
          </a:ln>
        </p:spPr>
        <p:txBody>
          <a:bodyPr wrap="none" anchor="ctr"/>
          <a:lstStyle/>
          <a:p>
            <a:pPr algn="ctr"/>
            <a:r>
              <a:rPr lang="en-US" sz="3200"/>
              <a:t>Larson</a:t>
            </a:r>
          </a:p>
          <a:p>
            <a:pPr algn="ctr"/>
            <a:r>
              <a:rPr lang="en-US" sz="3200"/>
              <a:t>heirs</a:t>
            </a:r>
          </a:p>
        </p:txBody>
      </p:sp>
      <p:sp>
        <p:nvSpPr>
          <p:cNvPr id="55319" name="AutoShape 22"/>
          <p:cNvSpPr>
            <a:spLocks noChangeArrowheads="1"/>
          </p:cNvSpPr>
          <p:nvPr/>
        </p:nvSpPr>
        <p:spPr bwMode="auto">
          <a:xfrm>
            <a:off x="6858000" y="609600"/>
            <a:ext cx="1981200" cy="1143000"/>
          </a:xfrm>
          <a:prstGeom prst="roundRect">
            <a:avLst>
              <a:gd name="adj" fmla="val 16667"/>
            </a:avLst>
          </a:prstGeom>
          <a:solidFill>
            <a:srgbClr val="FFFFFF"/>
          </a:solidFill>
          <a:ln w="12700">
            <a:solidFill>
              <a:schemeClr val="tx1"/>
            </a:solidFill>
            <a:round/>
            <a:headEnd/>
            <a:tailEnd/>
          </a:ln>
        </p:spPr>
        <p:txBody>
          <a:bodyPr wrap="none" anchor="ctr"/>
          <a:lstStyle/>
          <a:p>
            <a:pPr algn="ctr"/>
            <a:r>
              <a:rPr lang="en-US" sz="3200"/>
              <a:t>Broadway</a:t>
            </a:r>
          </a:p>
          <a:p>
            <a:pPr algn="ctr"/>
            <a:r>
              <a:rPr lang="en-US" sz="3200"/>
              <a:t>producers</a:t>
            </a:r>
          </a:p>
        </p:txBody>
      </p:sp>
      <p:sp>
        <p:nvSpPr>
          <p:cNvPr id="55320" name="Line 23"/>
          <p:cNvSpPr>
            <a:spLocks noChangeShapeType="1"/>
          </p:cNvSpPr>
          <p:nvPr/>
        </p:nvSpPr>
        <p:spPr bwMode="auto">
          <a:xfrm flipH="1">
            <a:off x="2286000" y="4419600"/>
            <a:ext cx="1066800" cy="10668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5321" name="Freeform 24"/>
          <p:cNvSpPr>
            <a:spLocks/>
          </p:cNvSpPr>
          <p:nvPr/>
        </p:nvSpPr>
        <p:spPr bwMode="auto">
          <a:xfrm>
            <a:off x="7924800" y="1752600"/>
            <a:ext cx="711200" cy="3276600"/>
          </a:xfrm>
          <a:custGeom>
            <a:avLst/>
            <a:gdLst>
              <a:gd name="T0" fmla="*/ 2147483647 w 448"/>
              <a:gd name="T1" fmla="*/ 0 h 2064"/>
              <a:gd name="T2" fmla="*/ 2147483647 w 448"/>
              <a:gd name="T3" fmla="*/ 2147483647 h 2064"/>
              <a:gd name="T4" fmla="*/ 0 w 448"/>
              <a:gd name="T5" fmla="*/ 2147483647 h 2064"/>
              <a:gd name="T6" fmla="*/ 0 60000 65536"/>
              <a:gd name="T7" fmla="*/ 0 60000 65536"/>
              <a:gd name="T8" fmla="*/ 0 60000 65536"/>
              <a:gd name="T9" fmla="*/ 0 w 448"/>
              <a:gd name="T10" fmla="*/ 0 h 2064"/>
              <a:gd name="T11" fmla="*/ 448 w 448"/>
              <a:gd name="T12" fmla="*/ 2064 h 2064"/>
            </a:gdLst>
            <a:ahLst/>
            <a:cxnLst>
              <a:cxn ang="T6">
                <a:pos x="T0" y="T1"/>
              </a:cxn>
              <a:cxn ang="T7">
                <a:pos x="T2" y="T3"/>
              </a:cxn>
              <a:cxn ang="T8">
                <a:pos x="T4" y="T5"/>
              </a:cxn>
            </a:cxnLst>
            <a:rect l="T9" t="T10" r="T11" b="T12"/>
            <a:pathLst>
              <a:path w="448" h="2064">
                <a:moveTo>
                  <a:pt x="384" y="0"/>
                </a:moveTo>
                <a:cubicBezTo>
                  <a:pt x="416" y="644"/>
                  <a:pt x="448" y="1288"/>
                  <a:pt x="384" y="1632"/>
                </a:cubicBezTo>
                <a:cubicBezTo>
                  <a:pt x="320" y="1976"/>
                  <a:pt x="64" y="1992"/>
                  <a:pt x="0" y="2064"/>
                </a:cubicBezTo>
              </a:path>
            </a:pathLst>
          </a:custGeom>
          <a:noFill/>
          <a:ln w="12700">
            <a:solidFill>
              <a:srgbClr val="3333FF"/>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5322" name="Text Box 25"/>
          <p:cNvSpPr txBox="1">
            <a:spLocks noChangeArrowheads="1"/>
          </p:cNvSpPr>
          <p:nvPr/>
        </p:nvSpPr>
        <p:spPr bwMode="auto">
          <a:xfrm>
            <a:off x="7543800" y="1981200"/>
            <a:ext cx="133985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a:solidFill>
                  <a:srgbClr val="3333FF"/>
                </a:solidFill>
              </a:rPr>
              <a:t>$10,000</a:t>
            </a:r>
          </a:p>
        </p:txBody>
      </p:sp>
      <p:sp>
        <p:nvSpPr>
          <p:cNvPr id="55323" name="Line 26"/>
          <p:cNvSpPr>
            <a:spLocks noChangeShapeType="1"/>
          </p:cNvSpPr>
          <p:nvPr/>
        </p:nvSpPr>
        <p:spPr bwMode="auto">
          <a:xfrm flipH="1">
            <a:off x="2438400" y="5562600"/>
            <a:ext cx="3505200" cy="685800"/>
          </a:xfrm>
          <a:prstGeom prst="line">
            <a:avLst/>
          </a:prstGeom>
          <a:noFill/>
          <a:ln w="57150" cap="rnd">
            <a:solidFill>
              <a:srgbClr val="3333FF"/>
            </a:solidFill>
            <a:prstDash val="sysDot"/>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5324" name="Text Box 27"/>
          <p:cNvSpPr txBox="1">
            <a:spLocks noChangeArrowheads="1"/>
          </p:cNvSpPr>
          <p:nvPr/>
        </p:nvSpPr>
        <p:spPr bwMode="auto">
          <a:xfrm>
            <a:off x="4251325" y="5434013"/>
            <a:ext cx="4318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4400">
                <a:solidFill>
                  <a:srgbClr val="3333FF"/>
                </a:solidFill>
              </a:rPr>
              <a:t>?</a:t>
            </a:r>
          </a:p>
        </p:txBody>
      </p:sp>
    </p:spTree>
    <p:extLst>
      <p:ext uri="{BB962C8B-B14F-4D97-AF65-F5344CB8AC3E}">
        <p14:creationId xmlns:p14="http://schemas.microsoft.com/office/powerpoint/2010/main" val="1735257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Wordsworth, “Essay, Supplementary to the Preface” (1815)</a:t>
            </a:r>
          </a:p>
        </p:txBody>
      </p:sp>
      <p:sp>
        <p:nvSpPr>
          <p:cNvPr id="4" name="Content Placeholder 3"/>
          <p:cNvSpPr>
            <a:spLocks noGrp="1"/>
          </p:cNvSpPr>
          <p:nvPr>
            <p:ph idx="1"/>
          </p:nvPr>
        </p:nvSpPr>
        <p:spPr>
          <a:xfrm>
            <a:off x="221343" y="1535567"/>
            <a:ext cx="8229600" cy="4525963"/>
          </a:xfrm>
        </p:spPr>
        <p:txBody>
          <a:bodyPr/>
          <a:lstStyle/>
          <a:p>
            <a:pPr marL="0" indent="0">
              <a:buNone/>
            </a:pPr>
            <a:r>
              <a:rPr lang="en-US" sz="2400" dirty="0"/>
              <a:t>“Of genius the only proof is, the act of doing well what is worthy to be done, and what was never done before: Of genius in the fine arts, the only infallible sign is the widening the sphere of human sensibility, for the delight, honor, and benefit of human nature. Genius is the introduction of a new element into the intellectual universe: or, if that be not allowed, it is the application of powers to objects on which they had not before been exercised, or the employment of them in such a manner as to produce effects hitherto unknown.”</a:t>
            </a:r>
          </a:p>
          <a:p>
            <a:r>
              <a:rPr lang="en-US" sz="2400" dirty="0"/>
              <a:t>Source:  Martha </a:t>
            </a:r>
            <a:r>
              <a:rPr lang="en-US" sz="2400" dirty="0" err="1"/>
              <a:t>Woodmansee</a:t>
            </a:r>
            <a:r>
              <a:rPr lang="en-US" sz="2400" dirty="0"/>
              <a:t>, “On the Author Effect,” 10 </a:t>
            </a:r>
            <a:r>
              <a:rPr lang="en-US" sz="2400" i="1" dirty="0"/>
              <a:t>Cardozo Arts &amp; Entertainment Law Journal </a:t>
            </a:r>
            <a:r>
              <a:rPr lang="en-US" sz="2400" dirty="0"/>
              <a:t>279 (1992)</a:t>
            </a:r>
          </a:p>
        </p:txBody>
      </p:sp>
    </p:spTree>
    <p:extLst>
      <p:ext uri="{BB962C8B-B14F-4D97-AF65-F5344CB8AC3E}">
        <p14:creationId xmlns:p14="http://schemas.microsoft.com/office/powerpoint/2010/main" val="2666734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D369D14-87FB-3545-80AA-D2F36C1EB49A}" type="datetime4">
              <a:rPr lang="en-US"/>
              <a:pPr/>
              <a:t>January 14, 2021</a:t>
            </a:fld>
            <a:endParaRPr lang="en-US"/>
          </a:p>
        </p:txBody>
      </p:sp>
      <p:sp>
        <p:nvSpPr>
          <p:cNvPr id="173058" name="Rectangle 2"/>
          <p:cNvSpPr>
            <a:spLocks noGrp="1" noChangeArrowheads="1"/>
          </p:cNvSpPr>
          <p:nvPr>
            <p:ph type="title"/>
          </p:nvPr>
        </p:nvSpPr>
        <p:spPr>
          <a:xfrm>
            <a:off x="533400" y="0"/>
            <a:ext cx="7848600" cy="914400"/>
          </a:xfrm>
          <a:noFill/>
          <a:ln/>
        </p:spPr>
        <p:txBody>
          <a:bodyPr lIns="90488" tIns="44450" rIns="90488" bIns="44450"/>
          <a:lstStyle/>
          <a:p>
            <a:r>
              <a:rPr kumimoji="1" lang="en-US" sz="3200" dirty="0"/>
              <a:t>CCNV Factors</a:t>
            </a:r>
          </a:p>
        </p:txBody>
      </p:sp>
      <p:sp>
        <p:nvSpPr>
          <p:cNvPr id="173059" name="Rectangle 3"/>
          <p:cNvSpPr>
            <a:spLocks noGrp="1" noChangeArrowheads="1"/>
          </p:cNvSpPr>
          <p:nvPr>
            <p:ph type="body" idx="1"/>
          </p:nvPr>
        </p:nvSpPr>
        <p:spPr>
          <a:xfrm>
            <a:off x="533400" y="990600"/>
            <a:ext cx="7772400" cy="5486400"/>
          </a:xfrm>
          <a:noFill/>
          <a:ln/>
        </p:spPr>
        <p:txBody>
          <a:bodyPr lIns="90488" tIns="44450" rIns="90488" bIns="44450"/>
          <a:lstStyle/>
          <a:p>
            <a:r>
              <a:rPr kumimoji="1" lang="en-US" sz="2000" dirty="0"/>
              <a:t>Hiring party’s right to control</a:t>
            </a:r>
          </a:p>
          <a:p>
            <a:r>
              <a:rPr kumimoji="1" lang="en-US" sz="2000" dirty="0"/>
              <a:t>Skill required</a:t>
            </a:r>
          </a:p>
          <a:p>
            <a:r>
              <a:rPr kumimoji="1" lang="en-US" sz="2000" dirty="0"/>
              <a:t>Source of the tools</a:t>
            </a:r>
          </a:p>
          <a:p>
            <a:r>
              <a:rPr kumimoji="1" lang="en-US" sz="2000" dirty="0"/>
              <a:t>Location of the labor</a:t>
            </a:r>
          </a:p>
          <a:p>
            <a:r>
              <a:rPr kumimoji="1" lang="en-US" sz="2000" dirty="0"/>
              <a:t>Duration of the relationship</a:t>
            </a:r>
          </a:p>
          <a:p>
            <a:r>
              <a:rPr kumimoji="1" lang="en-US" sz="2000" dirty="0"/>
              <a:t>Right to assign additional projects</a:t>
            </a:r>
          </a:p>
          <a:p>
            <a:r>
              <a:rPr kumimoji="1" lang="en-US" sz="2000" dirty="0"/>
              <a:t>Control over hours of work</a:t>
            </a:r>
          </a:p>
          <a:p>
            <a:r>
              <a:rPr kumimoji="1" lang="en-US" sz="2000" dirty="0"/>
              <a:t>Method of payment</a:t>
            </a:r>
          </a:p>
          <a:p>
            <a:r>
              <a:rPr kumimoji="1" lang="en-US" sz="2000" dirty="0"/>
              <a:t>Right to hire assistants</a:t>
            </a:r>
          </a:p>
          <a:p>
            <a:r>
              <a:rPr kumimoji="1" lang="en-US" sz="2000" dirty="0"/>
              <a:t>Business of the hiring party</a:t>
            </a:r>
          </a:p>
          <a:p>
            <a:r>
              <a:rPr kumimoji="1" lang="en-US" sz="2000" dirty="0"/>
              <a:t>Employee benefits</a:t>
            </a:r>
          </a:p>
          <a:p>
            <a:r>
              <a:rPr kumimoji="1" lang="en-US" sz="2000" dirty="0"/>
              <a:t>Tax treatment</a:t>
            </a:r>
          </a:p>
        </p:txBody>
      </p:sp>
      <p:sp>
        <p:nvSpPr>
          <p:cNvPr id="6" name="Text Box 4"/>
          <p:cNvSpPr txBox="1">
            <a:spLocks noChangeArrowheads="1"/>
          </p:cNvSpPr>
          <p:nvPr/>
        </p:nvSpPr>
        <p:spPr bwMode="auto">
          <a:xfrm>
            <a:off x="5638800" y="914400"/>
            <a:ext cx="3103734" cy="4570482"/>
          </a:xfrm>
          <a:prstGeom prst="rect">
            <a:avLst/>
          </a:prstGeom>
          <a:noFill/>
          <a:ln w="12700">
            <a:noFill/>
            <a:miter lim="800000"/>
            <a:headEnd/>
            <a:tailEnd/>
          </a:ln>
          <a:effectLst/>
        </p:spPr>
        <p:txBody>
          <a:bodyPr wrap="square">
            <a:prstTxWarp prst="textNoShape">
              <a:avLst/>
            </a:prstTxWarp>
            <a:spAutoFit/>
          </a:bodyPr>
          <a:lstStyle/>
          <a:p>
            <a:pPr>
              <a:spcBef>
                <a:spcPts val="900"/>
              </a:spcBef>
            </a:pPr>
            <a:r>
              <a:rPr lang="en-US" dirty="0">
                <a:solidFill>
                  <a:srgbClr val="3333FF"/>
                </a:solidFill>
              </a:rPr>
              <a:t>CCNV controls</a:t>
            </a:r>
            <a:endParaRPr lang="en-US" dirty="0"/>
          </a:p>
          <a:p>
            <a:pPr>
              <a:spcBef>
                <a:spcPts val="900"/>
              </a:spcBef>
            </a:pPr>
            <a:r>
              <a:rPr lang="en-US" dirty="0">
                <a:solidFill>
                  <a:srgbClr val="990033"/>
                </a:solidFill>
              </a:rPr>
              <a:t>Reid is sculptor</a:t>
            </a:r>
          </a:p>
          <a:p>
            <a:pPr>
              <a:spcBef>
                <a:spcPts val="900"/>
              </a:spcBef>
            </a:pPr>
            <a:r>
              <a:rPr lang="en-US" dirty="0">
                <a:solidFill>
                  <a:srgbClr val="990033"/>
                </a:solidFill>
              </a:rPr>
              <a:t>Reid has own tools</a:t>
            </a:r>
          </a:p>
          <a:p>
            <a:pPr>
              <a:spcBef>
                <a:spcPts val="900"/>
              </a:spcBef>
            </a:pPr>
            <a:r>
              <a:rPr lang="en-US" dirty="0">
                <a:solidFill>
                  <a:srgbClr val="990033"/>
                </a:solidFill>
              </a:rPr>
              <a:t>Reid uses own workshop</a:t>
            </a:r>
          </a:p>
          <a:p>
            <a:pPr>
              <a:spcBef>
                <a:spcPts val="900"/>
              </a:spcBef>
            </a:pPr>
            <a:r>
              <a:rPr lang="en-US" dirty="0">
                <a:solidFill>
                  <a:srgbClr val="990033"/>
                </a:solidFill>
              </a:rPr>
              <a:t>2 months</a:t>
            </a:r>
          </a:p>
          <a:p>
            <a:pPr>
              <a:spcBef>
                <a:spcPts val="900"/>
              </a:spcBef>
            </a:pPr>
            <a:r>
              <a:rPr lang="en-US" dirty="0">
                <a:solidFill>
                  <a:srgbClr val="990033"/>
                </a:solidFill>
              </a:rPr>
              <a:t>no right to assign more work</a:t>
            </a:r>
          </a:p>
          <a:p>
            <a:pPr>
              <a:spcBef>
                <a:spcPts val="900"/>
              </a:spcBef>
            </a:pPr>
            <a:r>
              <a:rPr lang="en-US" dirty="0">
                <a:solidFill>
                  <a:srgbClr val="990033"/>
                </a:solidFill>
              </a:rPr>
              <a:t>no control</a:t>
            </a:r>
          </a:p>
          <a:p>
            <a:pPr>
              <a:spcBef>
                <a:spcPts val="900"/>
              </a:spcBef>
            </a:pPr>
            <a:r>
              <a:rPr lang="en-US" dirty="0">
                <a:solidFill>
                  <a:srgbClr val="990033"/>
                </a:solidFill>
              </a:rPr>
              <a:t>flat sum</a:t>
            </a:r>
          </a:p>
          <a:p>
            <a:pPr>
              <a:spcBef>
                <a:spcPts val="900"/>
              </a:spcBef>
            </a:pPr>
            <a:r>
              <a:rPr lang="en-US" dirty="0">
                <a:solidFill>
                  <a:srgbClr val="990033"/>
                </a:solidFill>
              </a:rPr>
              <a:t>Reid had total discretion</a:t>
            </a:r>
          </a:p>
          <a:p>
            <a:pPr>
              <a:spcBef>
                <a:spcPts val="900"/>
              </a:spcBef>
            </a:pPr>
            <a:r>
              <a:rPr lang="en-US" dirty="0">
                <a:solidFill>
                  <a:srgbClr val="990033"/>
                </a:solidFill>
              </a:rPr>
              <a:t>CCNV is not in sculpture business</a:t>
            </a:r>
          </a:p>
          <a:p>
            <a:pPr>
              <a:spcBef>
                <a:spcPts val="900"/>
              </a:spcBef>
            </a:pPr>
            <a:r>
              <a:rPr lang="en-US" dirty="0">
                <a:solidFill>
                  <a:srgbClr val="990033"/>
                </a:solidFill>
              </a:rPr>
              <a:t>no payroll or SS taxes</a:t>
            </a:r>
            <a:endParaRPr lang="en-US" dirty="0"/>
          </a:p>
        </p:txBody>
      </p:sp>
      <p:sp>
        <p:nvSpPr>
          <p:cNvPr id="7" name="Line 6"/>
          <p:cNvSpPr>
            <a:spLocks noChangeShapeType="1"/>
          </p:cNvSpPr>
          <p:nvPr/>
        </p:nvSpPr>
        <p:spPr bwMode="auto">
          <a:xfrm>
            <a:off x="2590800" y="5226896"/>
            <a:ext cx="3048000" cy="64416"/>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9" name="Line 6"/>
          <p:cNvSpPr>
            <a:spLocks noChangeShapeType="1"/>
          </p:cNvSpPr>
          <p:nvPr/>
        </p:nvSpPr>
        <p:spPr bwMode="auto">
          <a:xfrm flipV="1">
            <a:off x="3048000" y="1905000"/>
            <a:ext cx="2590800" cy="762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10" name="Line 6"/>
          <p:cNvSpPr>
            <a:spLocks noChangeShapeType="1"/>
          </p:cNvSpPr>
          <p:nvPr/>
        </p:nvSpPr>
        <p:spPr bwMode="auto">
          <a:xfrm flipV="1">
            <a:off x="3200400" y="2245356"/>
            <a:ext cx="2438400" cy="73617"/>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11" name="Line 6"/>
          <p:cNvSpPr>
            <a:spLocks noChangeShapeType="1"/>
          </p:cNvSpPr>
          <p:nvPr/>
        </p:nvSpPr>
        <p:spPr bwMode="auto">
          <a:xfrm flipV="1">
            <a:off x="4527712" y="3064360"/>
            <a:ext cx="1111088"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12" name="Line 6"/>
          <p:cNvSpPr>
            <a:spLocks noChangeShapeType="1"/>
          </p:cNvSpPr>
          <p:nvPr/>
        </p:nvSpPr>
        <p:spPr bwMode="auto">
          <a:xfrm>
            <a:off x="3810000" y="3414046"/>
            <a:ext cx="1828800" cy="64416"/>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13" name="Line 6"/>
          <p:cNvSpPr>
            <a:spLocks noChangeShapeType="1"/>
          </p:cNvSpPr>
          <p:nvPr/>
        </p:nvSpPr>
        <p:spPr bwMode="auto">
          <a:xfrm>
            <a:off x="3200400" y="3782138"/>
            <a:ext cx="2438400" cy="73618"/>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14" name="Line 6"/>
          <p:cNvSpPr>
            <a:spLocks noChangeShapeType="1"/>
          </p:cNvSpPr>
          <p:nvPr/>
        </p:nvSpPr>
        <p:spPr bwMode="auto">
          <a:xfrm>
            <a:off x="3352800" y="4141025"/>
            <a:ext cx="2286000" cy="73619"/>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15" name="Line 6"/>
          <p:cNvSpPr>
            <a:spLocks noChangeShapeType="1"/>
          </p:cNvSpPr>
          <p:nvPr/>
        </p:nvSpPr>
        <p:spPr bwMode="auto">
          <a:xfrm>
            <a:off x="2972461" y="4923220"/>
            <a:ext cx="2666339" cy="303676"/>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16" name="Line 6"/>
          <p:cNvSpPr>
            <a:spLocks noChangeShapeType="1"/>
          </p:cNvSpPr>
          <p:nvPr/>
        </p:nvSpPr>
        <p:spPr bwMode="auto">
          <a:xfrm>
            <a:off x="3810000" y="4545926"/>
            <a:ext cx="1828800" cy="128831"/>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17" name="Line 6"/>
          <p:cNvSpPr>
            <a:spLocks noChangeShapeType="1"/>
          </p:cNvSpPr>
          <p:nvPr/>
        </p:nvSpPr>
        <p:spPr bwMode="auto">
          <a:xfrm flipV="1">
            <a:off x="4114800" y="1150286"/>
            <a:ext cx="1600200" cy="73618"/>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18" name="Line 6"/>
          <p:cNvSpPr>
            <a:spLocks noChangeShapeType="1"/>
          </p:cNvSpPr>
          <p:nvPr/>
        </p:nvSpPr>
        <p:spPr bwMode="auto">
          <a:xfrm flipV="1">
            <a:off x="2401896" y="1509174"/>
            <a:ext cx="3313104" cy="91026"/>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19" name="Text Box 17"/>
          <p:cNvSpPr txBox="1">
            <a:spLocks noChangeArrowheads="1"/>
          </p:cNvSpPr>
          <p:nvPr/>
        </p:nvSpPr>
        <p:spPr bwMode="auto">
          <a:xfrm>
            <a:off x="1804835" y="5689642"/>
            <a:ext cx="4967288" cy="366713"/>
          </a:xfrm>
          <a:prstGeom prst="rect">
            <a:avLst/>
          </a:prstGeom>
          <a:noFill/>
          <a:ln w="12700">
            <a:noFill/>
            <a:miter lim="800000"/>
            <a:headEnd/>
            <a:tailEnd/>
          </a:ln>
          <a:effectLst/>
        </p:spPr>
        <p:txBody>
          <a:bodyPr wrap="none">
            <a:prstTxWarp prst="textNoShape">
              <a:avLst/>
            </a:prstTxWarp>
            <a:spAutoFit/>
          </a:bodyPr>
          <a:lstStyle/>
          <a:p>
            <a:r>
              <a:rPr lang="en-US" sz="1800" dirty="0">
                <a:solidFill>
                  <a:srgbClr val="CC0000"/>
                </a:solidFill>
              </a:rPr>
              <a:t>Red = favors “employee”;</a:t>
            </a:r>
            <a:r>
              <a:rPr lang="en-US" sz="1800" dirty="0"/>
              <a:t> </a:t>
            </a:r>
            <a:r>
              <a:rPr lang="en-US" sz="1800" dirty="0">
                <a:solidFill>
                  <a:srgbClr val="3333FF"/>
                </a:solidFill>
              </a:rPr>
              <a:t>blue = favors “employer”</a:t>
            </a:r>
            <a:endParaRPr lang="en-US" sz="1800" dirty="0"/>
          </a:p>
        </p:txBody>
      </p:sp>
    </p:spTree>
    <p:extLst>
      <p:ext uri="{BB962C8B-B14F-4D97-AF65-F5344CB8AC3E}">
        <p14:creationId xmlns:p14="http://schemas.microsoft.com/office/powerpoint/2010/main" val="168883958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7D369D14-87FB-3545-80AA-D2F36C1EB49A}" type="datetime4">
              <a:rPr lang="en-US"/>
              <a:pPr/>
              <a:t>January 14, 2021</a:t>
            </a:fld>
            <a:endParaRPr lang="en-US"/>
          </a:p>
        </p:txBody>
      </p:sp>
      <p:sp>
        <p:nvSpPr>
          <p:cNvPr id="175106" name="Rectangle 2"/>
          <p:cNvSpPr>
            <a:spLocks noGrp="1" noChangeArrowheads="1"/>
          </p:cNvSpPr>
          <p:nvPr>
            <p:ph type="title"/>
          </p:nvPr>
        </p:nvSpPr>
        <p:spPr>
          <a:xfrm>
            <a:off x="533400" y="0"/>
            <a:ext cx="7848600" cy="914400"/>
          </a:xfrm>
          <a:noFill/>
          <a:ln/>
        </p:spPr>
        <p:txBody>
          <a:bodyPr lIns="90488" tIns="44450" rIns="90488" bIns="44450"/>
          <a:lstStyle/>
          <a:p>
            <a:r>
              <a:rPr kumimoji="1" lang="en-US" sz="3200" dirty="0"/>
              <a:t>CCNV Factors</a:t>
            </a:r>
          </a:p>
        </p:txBody>
      </p:sp>
      <p:sp>
        <p:nvSpPr>
          <p:cNvPr id="175107" name="Rectangle 3"/>
          <p:cNvSpPr>
            <a:spLocks noGrp="1" noChangeArrowheads="1"/>
          </p:cNvSpPr>
          <p:nvPr>
            <p:ph type="body" idx="1"/>
          </p:nvPr>
        </p:nvSpPr>
        <p:spPr>
          <a:xfrm>
            <a:off x="533400" y="990600"/>
            <a:ext cx="7772400" cy="5486400"/>
          </a:xfrm>
          <a:noFill/>
          <a:ln/>
        </p:spPr>
        <p:txBody>
          <a:bodyPr lIns="90488" tIns="44450" rIns="90488" bIns="44450"/>
          <a:lstStyle/>
          <a:p>
            <a:r>
              <a:rPr kumimoji="1" lang="en-US" sz="2000">
                <a:solidFill>
                  <a:srgbClr val="CC0000"/>
                </a:solidFill>
              </a:rPr>
              <a:t>Hiring party’s right to control</a:t>
            </a:r>
            <a:endParaRPr kumimoji="1" lang="en-US" sz="2000"/>
          </a:p>
          <a:p>
            <a:r>
              <a:rPr kumimoji="1" lang="en-US" sz="2000">
                <a:solidFill>
                  <a:srgbClr val="CC0000"/>
                </a:solidFill>
              </a:rPr>
              <a:t>Skill required</a:t>
            </a:r>
            <a:endParaRPr kumimoji="1" lang="en-US" sz="2000"/>
          </a:p>
          <a:p>
            <a:r>
              <a:rPr kumimoji="1" lang="en-US" sz="2000"/>
              <a:t>Source of the tools</a:t>
            </a:r>
          </a:p>
          <a:p>
            <a:r>
              <a:rPr kumimoji="1" lang="en-US" sz="2000"/>
              <a:t>Location of the labor</a:t>
            </a:r>
          </a:p>
          <a:p>
            <a:r>
              <a:rPr kumimoji="1" lang="en-US" sz="2000"/>
              <a:t>Duration of the relationship</a:t>
            </a:r>
          </a:p>
          <a:p>
            <a:r>
              <a:rPr kumimoji="1" lang="en-US" sz="2000">
                <a:solidFill>
                  <a:srgbClr val="CC0000"/>
                </a:solidFill>
              </a:rPr>
              <a:t>Right to assign additional projects</a:t>
            </a:r>
            <a:endParaRPr kumimoji="1" lang="en-US" sz="2000"/>
          </a:p>
          <a:p>
            <a:r>
              <a:rPr kumimoji="1" lang="en-US" sz="2000"/>
              <a:t>Control over hours of work</a:t>
            </a:r>
          </a:p>
          <a:p>
            <a:r>
              <a:rPr kumimoji="1" lang="en-US" sz="2000"/>
              <a:t>Method of payment</a:t>
            </a:r>
          </a:p>
          <a:p>
            <a:r>
              <a:rPr kumimoji="1" lang="en-US" sz="2000"/>
              <a:t>Right to hire assistants</a:t>
            </a:r>
          </a:p>
          <a:p>
            <a:r>
              <a:rPr kumimoji="1" lang="en-US" sz="2000"/>
              <a:t>Business of the hiring party</a:t>
            </a:r>
          </a:p>
          <a:p>
            <a:r>
              <a:rPr kumimoji="1" lang="en-US" sz="2000">
                <a:solidFill>
                  <a:srgbClr val="CC0000"/>
                </a:solidFill>
              </a:rPr>
              <a:t>Employee benefits</a:t>
            </a:r>
            <a:endParaRPr kumimoji="1" lang="en-US" sz="2000"/>
          </a:p>
          <a:p>
            <a:r>
              <a:rPr kumimoji="1" lang="en-US" sz="2000">
                <a:solidFill>
                  <a:srgbClr val="CC0000"/>
                </a:solidFill>
              </a:rPr>
              <a:t>Tax treatment</a:t>
            </a:r>
            <a:endParaRPr kumimoji="1" lang="en-US" sz="2000"/>
          </a:p>
        </p:txBody>
      </p:sp>
      <p:sp>
        <p:nvSpPr>
          <p:cNvPr id="175108" name="Text Box 4"/>
          <p:cNvSpPr txBox="1">
            <a:spLocks noChangeArrowheads="1"/>
          </p:cNvSpPr>
          <p:nvPr/>
        </p:nvSpPr>
        <p:spPr bwMode="auto">
          <a:xfrm>
            <a:off x="3565525" y="5538788"/>
            <a:ext cx="4570413" cy="457200"/>
          </a:xfrm>
          <a:prstGeom prst="rect">
            <a:avLst/>
          </a:prstGeom>
          <a:noFill/>
          <a:ln w="12700">
            <a:noFill/>
            <a:miter lim="800000"/>
            <a:headEnd/>
            <a:tailEnd/>
          </a:ln>
          <a:effectLst/>
        </p:spPr>
        <p:txBody>
          <a:bodyPr wrap="none">
            <a:prstTxWarp prst="textNoShape">
              <a:avLst/>
            </a:prstTxWarp>
            <a:spAutoFit/>
          </a:bodyPr>
          <a:lstStyle/>
          <a:p>
            <a:r>
              <a:rPr lang="en-US">
                <a:solidFill>
                  <a:srgbClr val="CC0000"/>
                </a:solidFill>
              </a:rPr>
              <a:t>Aymes v. Bonelli (CA2 1992) gloss</a:t>
            </a:r>
          </a:p>
        </p:txBody>
      </p:sp>
    </p:spTree>
    <p:extLst>
      <p:ext uri="{BB962C8B-B14F-4D97-AF65-F5344CB8AC3E}">
        <p14:creationId xmlns:p14="http://schemas.microsoft.com/office/powerpoint/2010/main" val="167672543"/>
      </p:ext>
    </p:extLst>
  </p:cSld>
  <p:clrMapOvr>
    <a:masterClrMapping/>
  </p:clrMapOvr>
  <p:transition/>
</p:sld>
</file>

<file path=ppt/theme/theme1.xml><?xml version="1.0" encoding="utf-8"?>
<a:theme xmlns:a="http://schemas.openxmlformats.org/drawingml/2006/main" name="Ed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EdX.pot</Template>
  <TotalTime>3847</TotalTime>
  <Words>433</Words>
  <Application>Microsoft Macintosh PowerPoint</Application>
  <PresentationFormat>On-screen Show (4:3)</PresentationFormat>
  <Paragraphs>67</Paragraphs>
  <Slides>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EdX</vt:lpstr>
      <vt:lpstr>CopyrightX Lecture 5: Authorship  Selected Illustrations</vt:lpstr>
      <vt:lpstr>PowerPoint Presentation</vt:lpstr>
      <vt:lpstr>Facts of Thomson</vt:lpstr>
      <vt:lpstr>Wordsworth, “Essay, Supplementary to the Preface” (1815)</vt:lpstr>
      <vt:lpstr>CCNV Factors</vt:lpstr>
      <vt:lpstr>CCNV Factors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William Fisher</dc:creator>
  <cp:lastModifiedBy>Terry Fisher</cp:lastModifiedBy>
  <cp:revision>22</cp:revision>
  <dcterms:created xsi:type="dcterms:W3CDTF">2013-01-23T23:44:23Z</dcterms:created>
  <dcterms:modified xsi:type="dcterms:W3CDTF">2021-01-14T22:41:40Z</dcterms:modified>
</cp:coreProperties>
</file>