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96" r:id="rId3"/>
    <p:sldId id="413" r:id="rId4"/>
    <p:sldId id="260" r:id="rId5"/>
    <p:sldId id="262" r:id="rId6"/>
    <p:sldId id="268" r:id="rId7"/>
    <p:sldId id="280" r:id="rId8"/>
    <p:sldId id="285" r:id="rId9"/>
    <p:sldId id="295" r:id="rId10"/>
    <p:sldId id="301" r:id="rId11"/>
    <p:sldId id="311" r:id="rId12"/>
    <p:sldId id="313" r:id="rId13"/>
    <p:sldId id="435" r:id="rId14"/>
    <p:sldId id="317" r:id="rId15"/>
    <p:sldId id="319" r:id="rId16"/>
    <p:sldId id="512" r:id="rId17"/>
    <p:sldId id="525" r:id="rId18"/>
    <p:sldId id="334" r:id="rId19"/>
    <p:sldId id="341" r:id="rId20"/>
    <p:sldId id="348" r:id="rId21"/>
    <p:sldId id="351" r:id="rId22"/>
    <p:sldId id="353"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07">
          <p15:clr>
            <a:srgbClr val="A4A3A4"/>
          </p15:clr>
        </p15:guide>
        <p15:guide id="2" pos="2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1507"/>
        <p:guide pos="28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71516-DC27-574D-9A41-CED1F7C848AB}"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F41AB-D03C-BF40-853B-7D4CE0C998D9}" type="slidenum">
              <a:rPr lang="en-US" smtClean="0"/>
              <a:t>‹#›</a:t>
            </a:fld>
            <a:endParaRPr lang="en-US"/>
          </a:p>
        </p:txBody>
      </p:sp>
    </p:spTree>
    <p:extLst>
      <p:ext uri="{BB962C8B-B14F-4D97-AF65-F5344CB8AC3E}">
        <p14:creationId xmlns:p14="http://schemas.microsoft.com/office/powerpoint/2010/main" val="2497727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F4DA8C29-4AB6-4242-A1FA-393F8DCA6D51}" type="slidenum">
              <a:rPr lang="en-US"/>
              <a:pPr/>
              <a:t>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E4ECCE9-DD04-D240-9128-EE8D5D7B8440}" type="slidenum">
              <a:rPr lang="en-US" sz="1200"/>
              <a:pPr eaLnBrk="1" hangingPunct="1"/>
              <a:t>12</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EEA2888-6248-A246-9368-100CD235B2CC}" type="slidenum">
              <a:rPr lang="en-US" sz="1200"/>
              <a:pPr eaLnBrk="1" hangingPunct="1"/>
              <a:t>13</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041B130-9F0D-BE4E-87DA-DE0B559A3A88}" type="slidenum">
              <a:rPr lang="en-US" sz="1200"/>
              <a:pPr eaLnBrk="1" hangingPunct="1"/>
              <a:t>14</a:t>
            </a:fld>
            <a:endParaRPr lang="en-US" sz="1200"/>
          </a:p>
        </p:txBody>
      </p:sp>
      <p:sp>
        <p:nvSpPr>
          <p:cNvPr id="103427" name="Rectangle 1026"/>
          <p:cNvSpPr>
            <a:spLocks noGrp="1" noRot="1" noChangeAspect="1" noChangeArrowheads="1"/>
          </p:cNvSpPr>
          <p:nvPr>
            <p:ph type="sldImg"/>
          </p:nvPr>
        </p:nvSpPr>
        <p:spPr>
          <a:solidFill>
            <a:srgbClr val="FFFFFF"/>
          </a:solidFill>
          <a:ln/>
        </p:spPr>
      </p:sp>
      <p:sp>
        <p:nvSpPr>
          <p:cNvPr id="10342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5641424-D86E-074D-89D5-6714738551F4}" type="slidenum">
              <a:rPr lang="en-US" sz="1200"/>
              <a:pPr eaLnBrk="1" hangingPunct="1"/>
              <a:t>15</a:t>
            </a:fld>
            <a:endParaRPr lang="en-US" sz="1200"/>
          </a:p>
        </p:txBody>
      </p:sp>
      <p:sp>
        <p:nvSpPr>
          <p:cNvPr id="107523" name="Rectangle 1026"/>
          <p:cNvSpPr>
            <a:spLocks noGrp="1" noRot="1" noChangeAspect="1" noChangeArrowheads="1"/>
          </p:cNvSpPr>
          <p:nvPr>
            <p:ph type="sldImg"/>
          </p:nvPr>
        </p:nvSpPr>
        <p:spPr>
          <a:solidFill>
            <a:srgbClr val="FFFFFF"/>
          </a:solidFill>
          <a:ln/>
        </p:spPr>
      </p:sp>
      <p:sp>
        <p:nvSpPr>
          <p:cNvPr id="10752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7A46D93-EF86-194E-9ABA-FFD35081504E}" type="slidenum">
              <a:rPr lang="en-US" sz="1200"/>
              <a:pPr eaLnBrk="1" hangingPunct="1"/>
              <a:t>16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7A46D93-EF86-194E-9ABA-FFD35081504E}" type="slidenum">
              <a:rPr lang="en-US" sz="1200"/>
              <a:pPr eaLnBrk="1" hangingPunct="1"/>
              <a:t>17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2172AFF-FD29-DD4E-871B-E2EACE64DBD3}" type="slidenum">
              <a:rPr lang="en-US" sz="1200"/>
              <a:pPr eaLnBrk="1" hangingPunct="1"/>
              <a:t>18</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8D0C7CB-3BD0-C74A-8574-DD45D2E2C7AF}" type="slidenum">
              <a:rPr lang="en-US" sz="1200"/>
              <a:pPr eaLnBrk="1" hangingPunct="1"/>
              <a:t>19</a:t>
            </a:fld>
            <a:endParaRPr lang="en-US" sz="1200"/>
          </a:p>
        </p:txBody>
      </p:sp>
      <p:sp>
        <p:nvSpPr>
          <p:cNvPr id="58371" name="Rectangle 1026"/>
          <p:cNvSpPr>
            <a:spLocks noGrp="1" noRot="1" noChangeAspect="1" noChangeArrowheads="1"/>
          </p:cNvSpPr>
          <p:nvPr>
            <p:ph type="sldImg"/>
          </p:nvPr>
        </p:nvSpPr>
        <p:spPr>
          <a:solidFill>
            <a:srgbClr val="FFFFFF"/>
          </a:solidFill>
          <a:ln/>
        </p:spPr>
      </p:sp>
      <p:sp>
        <p:nvSpPr>
          <p:cNvPr id="58372"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B9500F-C24F-6A41-9976-3EC993A1E9BE}" type="slidenum">
              <a:rPr lang="en-US" sz="1200"/>
              <a:pPr eaLnBrk="1" hangingPunct="1"/>
              <a:t>20</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B4DD7B7-5099-CE40-8CB8-72A52D7C95FF}" type="slidenum">
              <a:rPr lang="en-US" sz="1200"/>
              <a:pPr eaLnBrk="1" hangingPunct="1"/>
              <a:t>21</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D609DEC4-4C74-8044-8DDC-C9C4E6B23A1E}" type="slidenum">
              <a:rPr lang="en-US"/>
              <a:pPr/>
              <a:t>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0A045A4-DA6A-D24A-B1C1-8541791E4B5B}" type="slidenum">
              <a:rPr lang="en-US" sz="1200"/>
              <a:pPr eaLnBrk="1" hangingPunct="1"/>
              <a:t>22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1083ABA-EEB7-304D-8332-3607ED75FCC0}" type="slidenum">
              <a:rPr lang="en-US"/>
              <a:pPr/>
              <a:t>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2AE935F-DA7F-164B-8D9F-E1DFFEE4D475}"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987D7F-D83F-2547-8647-86261B79E7D7}" type="slidenum">
              <a:rPr lang="en-US" sz="1200"/>
              <a:pPr eaLnBrk="1" hangingPunct="1"/>
              <a:t>7</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11E5192-4850-EC46-BB71-458166B41C98}" type="slidenum">
              <a:rPr lang="en-US" sz="1200"/>
              <a:pPr eaLnBrk="1" hangingPunct="1"/>
              <a:t>8</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5E5C49A-C987-4947-A9BA-2C5A4D2D83E2}" type="slidenum">
              <a:rPr lang="en-US" sz="1200"/>
              <a:pPr eaLnBrk="1" hangingPunct="1"/>
              <a:t>9</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1856876-D339-0642-A8A8-4A5A3D71AFD6}" type="slidenum">
              <a:rPr lang="en-US" sz="1200"/>
              <a:pPr eaLnBrk="1" hangingPunct="1"/>
              <a:t>10</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D988D2-59C5-7841-9545-DE6DF14141C6}" type="slidenum">
              <a:rPr lang="en-US" sz="1200"/>
              <a:pPr eaLnBrk="1" hangingPunct="1"/>
              <a:t>11</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437AB63-2443-A147-B5E6-876B5811BB13}"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589018-6969-D04D-8AD3-BD240B775105}" type="slidenum">
              <a:rPr lang="en-US"/>
              <a:pPr>
                <a:defRPr/>
              </a:pPr>
              <a:t>‹#›</a:t>
            </a:fld>
            <a:endParaRPr lang="en-US"/>
          </a:p>
        </p:txBody>
      </p:sp>
    </p:spTree>
    <p:extLst>
      <p:ext uri="{BB962C8B-B14F-4D97-AF65-F5344CB8AC3E}">
        <p14:creationId xmlns:p14="http://schemas.microsoft.com/office/powerpoint/2010/main" val="424795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D27E5C-49F7-D24D-8F60-BFCA6489BD5F}"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F9D3B6-5485-A644-920F-0A2C1AAE4CE6}" type="slidenum">
              <a:rPr lang="en-US"/>
              <a:pPr>
                <a:defRPr/>
              </a:pPr>
              <a:t>‹#›</a:t>
            </a:fld>
            <a:endParaRPr lang="en-US"/>
          </a:p>
        </p:txBody>
      </p:sp>
    </p:spTree>
    <p:extLst>
      <p:ext uri="{BB962C8B-B14F-4D97-AF65-F5344CB8AC3E}">
        <p14:creationId xmlns:p14="http://schemas.microsoft.com/office/powerpoint/2010/main" val="19513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7419F1-3C25-EB4D-88CC-44588EDBC3A1}"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AFB8C1-F446-AB48-A0EE-0DB6CD690116}" type="slidenum">
              <a:rPr lang="en-US"/>
              <a:pPr>
                <a:defRPr/>
              </a:pPr>
              <a:t>‹#›</a:t>
            </a:fld>
            <a:endParaRPr lang="en-US"/>
          </a:p>
        </p:txBody>
      </p:sp>
    </p:spTree>
    <p:extLst>
      <p:ext uri="{BB962C8B-B14F-4D97-AF65-F5344CB8AC3E}">
        <p14:creationId xmlns:p14="http://schemas.microsoft.com/office/powerpoint/2010/main" val="239541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smtClean="0"/>
            </a:lvl1pPr>
          </a:lstStyle>
          <a:p>
            <a:fld id="{64E290AB-92B4-B040-A31E-82EC3BCDAC91}" type="slidenum">
              <a:rPr lang="en-US"/>
              <a:pPr/>
              <a:t>‹#›</a:t>
            </a:fld>
            <a:endParaRPr lang="en-US"/>
          </a:p>
        </p:txBody>
      </p:sp>
    </p:spTree>
    <p:extLst>
      <p:ext uri="{BB962C8B-B14F-4D97-AF65-F5344CB8AC3E}">
        <p14:creationId xmlns:p14="http://schemas.microsoft.com/office/powerpoint/2010/main" val="306898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3BC25E-775D-9142-A8E8-C69D96CDE07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A544F-F399-D24A-B5C7-8B863B1FFFA6}" type="slidenum">
              <a:rPr lang="en-US"/>
              <a:pPr>
                <a:defRPr/>
              </a:pPr>
              <a:t>‹#›</a:t>
            </a:fld>
            <a:endParaRPr lang="en-US"/>
          </a:p>
        </p:txBody>
      </p:sp>
    </p:spTree>
    <p:extLst>
      <p:ext uri="{BB962C8B-B14F-4D97-AF65-F5344CB8AC3E}">
        <p14:creationId xmlns:p14="http://schemas.microsoft.com/office/powerpoint/2010/main" val="29217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DD32E3-877B-7842-8624-54F22BEC44EC}" type="datetimeFigureOut">
              <a:rPr lang="en-US"/>
              <a:pPr>
                <a:defRPr/>
              </a:pPr>
              <a:t>1/14/21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8FAAA-63EB-774D-AE8D-A95EA81034E0}" type="slidenum">
              <a:rPr lang="en-US"/>
              <a:pPr>
                <a:defRPr/>
              </a:pPr>
              <a:t>‹#›</a:t>
            </a:fld>
            <a:endParaRPr lang="en-US"/>
          </a:p>
        </p:txBody>
      </p:sp>
    </p:spTree>
    <p:extLst>
      <p:ext uri="{BB962C8B-B14F-4D97-AF65-F5344CB8AC3E}">
        <p14:creationId xmlns:p14="http://schemas.microsoft.com/office/powerpoint/2010/main" val="80621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4D2E97-C7E9-8F4A-8958-5C0FDCC49EC9}"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28919D-2C2E-BD4D-9C79-18B480772D9C}" type="slidenum">
              <a:rPr lang="en-US"/>
              <a:pPr>
                <a:defRPr/>
              </a:pPr>
              <a:t>‹#›</a:t>
            </a:fld>
            <a:endParaRPr lang="en-US"/>
          </a:p>
        </p:txBody>
      </p:sp>
    </p:spTree>
    <p:extLst>
      <p:ext uri="{BB962C8B-B14F-4D97-AF65-F5344CB8AC3E}">
        <p14:creationId xmlns:p14="http://schemas.microsoft.com/office/powerpoint/2010/main" val="315015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B7C7C89-D5A6-A140-A2F2-3AC5A66B4962}" type="datetimeFigureOut">
              <a:rPr lang="en-US"/>
              <a:pPr>
                <a:defRPr/>
              </a:pPr>
              <a:t>1/14/21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55495F-2A25-7C41-8A3E-25C067D5B7AA}" type="slidenum">
              <a:rPr lang="en-US"/>
              <a:pPr>
                <a:defRPr/>
              </a:pPr>
              <a:t>‹#›</a:t>
            </a:fld>
            <a:endParaRPr lang="en-US"/>
          </a:p>
        </p:txBody>
      </p:sp>
    </p:spTree>
    <p:extLst>
      <p:ext uri="{BB962C8B-B14F-4D97-AF65-F5344CB8AC3E}">
        <p14:creationId xmlns:p14="http://schemas.microsoft.com/office/powerpoint/2010/main" val="415180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551B245-5655-A440-A046-68364A06520A}" type="datetimeFigureOut">
              <a:rPr lang="en-US"/>
              <a:pPr>
                <a:defRPr/>
              </a:pPr>
              <a:t>1/14/21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6ABDDB9-F440-0041-B96F-2BC7226D9968}" type="slidenum">
              <a:rPr lang="en-US"/>
              <a:pPr>
                <a:defRPr/>
              </a:pPr>
              <a:t>‹#›</a:t>
            </a:fld>
            <a:endParaRPr lang="en-US"/>
          </a:p>
        </p:txBody>
      </p:sp>
    </p:spTree>
    <p:extLst>
      <p:ext uri="{BB962C8B-B14F-4D97-AF65-F5344CB8AC3E}">
        <p14:creationId xmlns:p14="http://schemas.microsoft.com/office/powerpoint/2010/main" val="331465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6AC44E-9FCE-D847-B07B-F3A191F28702}" type="datetimeFigureOut">
              <a:rPr lang="en-US"/>
              <a:pPr>
                <a:defRPr/>
              </a:pPr>
              <a:t>1/14/21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54AD02-E3F2-E84C-ACFF-C69C167D0FD6}" type="slidenum">
              <a:rPr lang="en-US"/>
              <a:pPr>
                <a:defRPr/>
              </a:pPr>
              <a:t>‹#›</a:t>
            </a:fld>
            <a:endParaRPr lang="en-US"/>
          </a:p>
        </p:txBody>
      </p:sp>
    </p:spTree>
    <p:extLst>
      <p:ext uri="{BB962C8B-B14F-4D97-AF65-F5344CB8AC3E}">
        <p14:creationId xmlns:p14="http://schemas.microsoft.com/office/powerpoint/2010/main" val="325730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AB21053-8DFA-F44D-BFF7-160D5F3E9351}"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359AA3-3CAB-2641-B56A-2BE7008BD0A9}" type="slidenum">
              <a:rPr lang="en-US"/>
              <a:pPr>
                <a:defRPr/>
              </a:pPr>
              <a:t>‹#›</a:t>
            </a:fld>
            <a:endParaRPr lang="en-US"/>
          </a:p>
        </p:txBody>
      </p:sp>
    </p:spTree>
    <p:extLst>
      <p:ext uri="{BB962C8B-B14F-4D97-AF65-F5344CB8AC3E}">
        <p14:creationId xmlns:p14="http://schemas.microsoft.com/office/powerpoint/2010/main" val="3475161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285A38-26D3-4C41-B6B1-261FFC2FB89F}" type="datetimeFigureOut">
              <a:rPr lang="en-US"/>
              <a:pPr>
                <a:defRPr/>
              </a:pPr>
              <a:t>1/14/21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89FBC1-9843-564C-A792-533B7F3411CD}" type="slidenum">
              <a:rPr lang="en-US"/>
              <a:pPr>
                <a:defRPr/>
              </a:pPr>
              <a:t>‹#›</a:t>
            </a:fld>
            <a:endParaRPr lang="en-US"/>
          </a:p>
        </p:txBody>
      </p:sp>
    </p:spTree>
    <p:extLst>
      <p:ext uri="{BB962C8B-B14F-4D97-AF65-F5344CB8AC3E}">
        <p14:creationId xmlns:p14="http://schemas.microsoft.com/office/powerpoint/2010/main" val="300305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6F1902E-7510-3841-BD8C-65AE4F6E10BF}" type="datetimeFigureOut">
              <a:rPr lang="en-US"/>
              <a:pPr>
                <a:defRPr/>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31379621-5489-C14D-9D0F-1D196A82E873}" type="slidenum">
              <a:rPr lang="en-US"/>
              <a:pPr>
                <a:defRPr/>
              </a:pPr>
              <a:t>‹#›</a:t>
            </a:fld>
            <a:endParaRPr lang="en-US"/>
          </a:p>
        </p:txBody>
      </p:sp>
      <p:pic>
        <p:nvPicPr>
          <p:cNvPr id="8" name="Picture 4">
            <a:extLst>
              <a:ext uri="{FF2B5EF4-FFF2-40B4-BE49-F238E27FC236}">
                <a16:creationId xmlns:a16="http://schemas.microsoft.com/office/drawing/2014/main" id="{DC054A7B-3216-284F-ABDB-DB29EFFA7C0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24828" cy="660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688975" y="2166156"/>
            <a:ext cx="7772400" cy="1470025"/>
          </a:xfrm>
        </p:spPr>
        <p:txBody>
          <a:bodyPr/>
          <a:lstStyle/>
          <a:p>
            <a:r>
              <a:rPr lang="en-US" dirty="0" err="1">
                <a:latin typeface="Calibri" charset="0"/>
              </a:rPr>
              <a:t>CopyrightX</a:t>
            </a:r>
            <a:r>
              <a:rPr lang="en-US" dirty="0">
                <a:latin typeface="Calibri" charset="0"/>
              </a:rPr>
              <a:t> Lecture 6:</a:t>
            </a:r>
            <a:br>
              <a:rPr lang="en-US" dirty="0">
                <a:latin typeface="Calibri" charset="0"/>
              </a:rPr>
            </a:br>
            <a:r>
              <a:rPr lang="en-US" dirty="0">
                <a:latin typeface="Calibri" charset="0"/>
              </a:rPr>
              <a:t>The Mechanics of Copyright</a:t>
            </a:r>
            <a:br>
              <a:rPr lang="en-US" dirty="0">
                <a:latin typeface="Calibri" charset="0"/>
              </a:rPr>
            </a:br>
            <a:br>
              <a:rPr lang="en-US" dirty="0">
                <a:latin typeface="Calibri" charset="0"/>
              </a:rPr>
            </a:br>
            <a:r>
              <a:rPr lang="en-US" sz="3600" dirty="0">
                <a:latin typeface="Calibri" charset="0"/>
              </a:rPr>
              <a:t>Selected Illustrations</a:t>
            </a:r>
            <a:br>
              <a:rPr lang="en-US" sz="3600" dirty="0">
                <a:latin typeface="Calibri" charset="0"/>
              </a:rPr>
            </a:br>
            <a:br>
              <a:rPr lang="en-US" dirty="0">
                <a:latin typeface="Calibri" charset="0"/>
              </a:rPr>
            </a:br>
            <a:endParaRPr lang="en-US" dirty="0">
              <a:latin typeface="Calibri" charset="0"/>
            </a:endParaRPr>
          </a:p>
        </p:txBody>
      </p:sp>
      <p:sp>
        <p:nvSpPr>
          <p:cNvPr id="3" name="Subtitle 2"/>
          <p:cNvSpPr>
            <a:spLocks noGrp="1"/>
          </p:cNvSpPr>
          <p:nvPr>
            <p:ph type="subTitle" idx="1"/>
          </p:nvPr>
        </p:nvSpPr>
        <p:spPr>
          <a:xfrm>
            <a:off x="1374775" y="4439834"/>
            <a:ext cx="6400800" cy="1752600"/>
          </a:xfrm>
        </p:spPr>
        <p:txBody>
          <a:bodyPr rtlCol="0">
            <a:normAutofit/>
          </a:bodyPr>
          <a:lstStyle/>
          <a:p>
            <a:pPr fontAlgn="auto">
              <a:spcAft>
                <a:spcPts val="0"/>
              </a:spcAft>
              <a:buFont typeface="Arial"/>
              <a:buNone/>
              <a:defRPr/>
            </a:pPr>
            <a:r>
              <a:rPr lang="en-US" dirty="0">
                <a:ea typeface="+mn-ea"/>
                <a:cs typeface="+mn-cs"/>
              </a:rPr>
              <a:t>William Fisher</a:t>
            </a:r>
          </a:p>
          <a:p>
            <a:pPr fontAlgn="auto">
              <a:spcAft>
                <a:spcPts val="0"/>
              </a:spcAft>
              <a:buFont typeface="Arial"/>
              <a:buNone/>
              <a:defRPr/>
            </a:pPr>
            <a:r>
              <a:rPr lang="en-US" dirty="0">
                <a:ea typeface="+mn-ea"/>
                <a:cs typeface="+mn-cs"/>
              </a:rPr>
              <a:t>March 3,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143000"/>
          </a:xfrm>
        </p:spPr>
        <p:txBody>
          <a:bodyPr/>
          <a:lstStyle/>
          <a:p>
            <a:r>
              <a:rPr lang="en-US" sz="3200" dirty="0">
                <a:latin typeface="Arial" charset="0"/>
                <a:cs typeface="Arial" charset="0"/>
              </a:rPr>
              <a:t>Duration of Works </a:t>
            </a:r>
            <a:r>
              <a:rPr lang="en-US" sz="3200" u="sng" dirty="0">
                <a:latin typeface="Arial" charset="0"/>
                <a:cs typeface="Arial" charset="0"/>
              </a:rPr>
              <a:t>Published</a:t>
            </a:r>
            <a:r>
              <a:rPr lang="en-US" sz="3200" dirty="0">
                <a:latin typeface="Arial" charset="0"/>
                <a:cs typeface="Arial" charset="0"/>
              </a:rPr>
              <a:t> 1923-1963</a:t>
            </a:r>
          </a:p>
        </p:txBody>
      </p:sp>
      <p:sp>
        <p:nvSpPr>
          <p:cNvPr id="69635"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36"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38" name="Line 6"/>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39" name="Line 7"/>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0" name="Text Box 8"/>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69641" name="Text Box 9"/>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69642" name="Text Box 10"/>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69643" name="Text Box 11"/>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69644" name="Line 12"/>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45" name="Oval 13"/>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69646" name="Line 14"/>
          <p:cNvSpPr>
            <a:spLocks noChangeShapeType="1"/>
          </p:cNvSpPr>
          <p:nvPr/>
        </p:nvSpPr>
        <p:spPr bwMode="auto">
          <a:xfrm>
            <a:off x="3733800" y="3868738"/>
            <a:ext cx="4114800" cy="17462"/>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47" name="Line 15"/>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48" name="Line 16"/>
          <p:cNvSpPr>
            <a:spLocks noChangeShapeType="1"/>
          </p:cNvSpPr>
          <p:nvPr/>
        </p:nvSpPr>
        <p:spPr bwMode="auto">
          <a:xfrm>
            <a:off x="7886700" y="3886200"/>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49" name="Oval 17"/>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69650" name="Oval 18"/>
          <p:cNvSpPr>
            <a:spLocks noChangeArrowheads="1"/>
          </p:cNvSpPr>
          <p:nvPr/>
        </p:nvSpPr>
        <p:spPr bwMode="auto">
          <a:xfrm>
            <a:off x="7772400" y="37719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69651" name="Text Box 19"/>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69652" name="Line 20"/>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53" name="Text Box 21"/>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69654" name="Text Box 22"/>
          <p:cNvSpPr txBox="1">
            <a:spLocks noChangeArrowheads="1"/>
          </p:cNvSpPr>
          <p:nvPr/>
        </p:nvSpPr>
        <p:spPr bwMode="auto">
          <a:xfrm>
            <a:off x="5562600" y="38862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69655" name="Text Box 23"/>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69656" name="Oval 24"/>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69657" name="Text Box 25"/>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69658" name="Line 26"/>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59" name="Freeform 27"/>
          <p:cNvSpPr>
            <a:spLocks/>
          </p:cNvSpPr>
          <p:nvPr/>
        </p:nvSpPr>
        <p:spPr bwMode="auto">
          <a:xfrm>
            <a:off x="1790700" y="762000"/>
            <a:ext cx="2095500" cy="3352800"/>
          </a:xfrm>
          <a:custGeom>
            <a:avLst/>
            <a:gdLst>
              <a:gd name="T0" fmla="*/ 2095500 w 1320"/>
              <a:gd name="T1" fmla="*/ 0 h 2112"/>
              <a:gd name="T2" fmla="*/ 342900 w 1320"/>
              <a:gd name="T3" fmla="*/ 1524000 h 2112"/>
              <a:gd name="T4" fmla="*/ 38100 w 1320"/>
              <a:gd name="T5" fmla="*/ 3352800 h 2112"/>
              <a:gd name="T6" fmla="*/ 0 60000 65536"/>
              <a:gd name="T7" fmla="*/ 0 60000 65536"/>
              <a:gd name="T8" fmla="*/ 0 60000 65536"/>
              <a:gd name="T9" fmla="*/ 0 w 1320"/>
              <a:gd name="T10" fmla="*/ 0 h 2112"/>
              <a:gd name="T11" fmla="*/ 1320 w 1320"/>
              <a:gd name="T12" fmla="*/ 2112 h 2112"/>
            </a:gdLst>
            <a:ahLst/>
            <a:cxnLst>
              <a:cxn ang="T6">
                <a:pos x="T0" y="T1"/>
              </a:cxn>
              <a:cxn ang="T7">
                <a:pos x="T2" y="T3"/>
              </a:cxn>
              <a:cxn ang="T8">
                <a:pos x="T4" y="T5"/>
              </a:cxn>
            </a:cxnLst>
            <a:rect l="T9" t="T10" r="T11" b="T12"/>
            <a:pathLst>
              <a:path w="1320" h="2112">
                <a:moveTo>
                  <a:pt x="1320" y="0"/>
                </a:moveTo>
                <a:cubicBezTo>
                  <a:pt x="876" y="304"/>
                  <a:pt x="432" y="608"/>
                  <a:pt x="216" y="960"/>
                </a:cubicBezTo>
                <a:cubicBezTo>
                  <a:pt x="0" y="1312"/>
                  <a:pt x="12" y="1712"/>
                  <a:pt x="24" y="2112"/>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9660" name="Line 28"/>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661" name="Text Box 29"/>
          <p:cNvSpPr txBox="1">
            <a:spLocks noChangeArrowheads="1"/>
          </p:cNvSpPr>
          <p:nvPr/>
        </p:nvSpPr>
        <p:spPr bwMode="auto">
          <a:xfrm>
            <a:off x="1889125" y="1255713"/>
            <a:ext cx="21034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1-year renewal </a:t>
            </a:r>
          </a:p>
          <a:p>
            <a:pPr eaLnBrk="1" hangingPunct="1"/>
            <a:r>
              <a:rPr lang="en-US" sz="1800">
                <a:solidFill>
                  <a:srgbClr val="008000"/>
                </a:solidFill>
              </a:rPr>
              <a:t>application window</a:t>
            </a:r>
          </a:p>
        </p:txBody>
      </p:sp>
      <p:sp>
        <p:nvSpPr>
          <p:cNvPr id="69662" name="Line 30"/>
          <p:cNvSpPr>
            <a:spLocks noChangeShapeType="1"/>
          </p:cNvSpPr>
          <p:nvPr/>
        </p:nvSpPr>
        <p:spPr bwMode="auto">
          <a:xfrm>
            <a:off x="2743200" y="1828800"/>
            <a:ext cx="838200" cy="20574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9663" name="Text Box 31"/>
          <p:cNvSpPr txBox="1">
            <a:spLocks noChangeArrowheads="1"/>
          </p:cNvSpPr>
          <p:nvPr/>
        </p:nvSpPr>
        <p:spPr bwMode="auto">
          <a:xfrm>
            <a:off x="5257800" y="838200"/>
            <a:ext cx="3398838"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Can be exercised by:</a:t>
            </a:r>
          </a:p>
          <a:p>
            <a:pPr eaLnBrk="1" hangingPunct="1">
              <a:buFontTx/>
              <a:buAutoNum type="arabicPeriod"/>
            </a:pPr>
            <a:r>
              <a:rPr lang="en-US" sz="1800">
                <a:solidFill>
                  <a:srgbClr val="008000"/>
                </a:solidFill>
              </a:rPr>
              <a:t>Author</a:t>
            </a:r>
          </a:p>
          <a:p>
            <a:pPr eaLnBrk="1" hangingPunct="1">
              <a:buFontTx/>
              <a:buAutoNum type="arabicPeriod"/>
            </a:pPr>
            <a:r>
              <a:rPr lang="en-US" sz="1800">
                <a:solidFill>
                  <a:srgbClr val="008000"/>
                </a:solidFill>
              </a:rPr>
              <a:t>Surviving spouse or children</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executor</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next of kin</a:t>
            </a:r>
          </a:p>
        </p:txBody>
      </p:sp>
      <p:sp>
        <p:nvSpPr>
          <p:cNvPr id="69664" name="Line 32"/>
          <p:cNvSpPr>
            <a:spLocks noChangeShapeType="1"/>
          </p:cNvSpPr>
          <p:nvPr/>
        </p:nvSpPr>
        <p:spPr bwMode="auto">
          <a:xfrm flipH="1">
            <a:off x="3581400" y="1066800"/>
            <a:ext cx="1752600" cy="3810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9951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1143000"/>
          </a:xfrm>
        </p:spPr>
        <p:txBody>
          <a:bodyPr/>
          <a:lstStyle/>
          <a:p>
            <a:r>
              <a:rPr lang="en-US" sz="3200" dirty="0">
                <a:latin typeface="Arial" charset="0"/>
                <a:cs typeface="Arial" charset="0"/>
              </a:rPr>
              <a:t>Duration of Works </a:t>
            </a:r>
            <a:r>
              <a:rPr lang="en-US" sz="3200" u="sng" dirty="0">
                <a:latin typeface="Arial" charset="0"/>
                <a:cs typeface="Arial" charset="0"/>
              </a:rPr>
              <a:t>Published</a:t>
            </a:r>
            <a:r>
              <a:rPr lang="en-US" sz="3200" dirty="0">
                <a:latin typeface="Arial" charset="0"/>
                <a:cs typeface="Arial" charset="0"/>
              </a:rPr>
              <a:t> 1964-1977</a:t>
            </a:r>
          </a:p>
        </p:txBody>
      </p:sp>
      <p:sp>
        <p:nvSpPr>
          <p:cNvPr id="90115"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16"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17" name="Line 5"/>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0118" name="Line 6"/>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19" name="Line 7"/>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20" name="Text Box 8"/>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90121" name="Text Box 9"/>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90122" name="Text Box 10"/>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90123" name="Text Box 11"/>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90124" name="Line 12"/>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0125" name="Oval 13"/>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0126" name="Line 14"/>
          <p:cNvSpPr>
            <a:spLocks noChangeShapeType="1"/>
          </p:cNvSpPr>
          <p:nvPr/>
        </p:nvSpPr>
        <p:spPr bwMode="auto">
          <a:xfrm>
            <a:off x="3733800" y="3868738"/>
            <a:ext cx="4114800" cy="17462"/>
          </a:xfrm>
          <a:prstGeom prst="line">
            <a:avLst/>
          </a:prstGeom>
          <a:noFill/>
          <a:ln w="3810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27" name="Line 15"/>
          <p:cNvSpPr>
            <a:spLocks noChangeShapeType="1"/>
          </p:cNvSpPr>
          <p:nvPr/>
        </p:nvSpPr>
        <p:spPr bwMode="auto">
          <a:xfrm>
            <a:off x="7886700" y="3886200"/>
            <a:ext cx="533400" cy="1066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0128" name="Oval 16"/>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0129" name="Oval 17"/>
          <p:cNvSpPr>
            <a:spLocks noChangeArrowheads="1"/>
          </p:cNvSpPr>
          <p:nvPr/>
        </p:nvSpPr>
        <p:spPr bwMode="auto">
          <a:xfrm>
            <a:off x="7772400" y="37719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0130" name="Text Box 18"/>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90131" name="Line 19"/>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0132" name="Text Box 20"/>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90133" name="Text Box 21"/>
          <p:cNvSpPr txBox="1">
            <a:spLocks noChangeArrowheads="1"/>
          </p:cNvSpPr>
          <p:nvPr/>
        </p:nvSpPr>
        <p:spPr bwMode="auto">
          <a:xfrm>
            <a:off x="5562600" y="38862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90134" name="Text Box 22"/>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90135" name="Oval 23"/>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0136" name="Text Box 24"/>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90137" name="Line 25"/>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0138" name="Freeform 26"/>
          <p:cNvSpPr>
            <a:spLocks/>
          </p:cNvSpPr>
          <p:nvPr/>
        </p:nvSpPr>
        <p:spPr bwMode="auto">
          <a:xfrm>
            <a:off x="1790700" y="762000"/>
            <a:ext cx="2095500" cy="3352800"/>
          </a:xfrm>
          <a:custGeom>
            <a:avLst/>
            <a:gdLst>
              <a:gd name="T0" fmla="*/ 2095500 w 1320"/>
              <a:gd name="T1" fmla="*/ 0 h 2112"/>
              <a:gd name="T2" fmla="*/ 342900 w 1320"/>
              <a:gd name="T3" fmla="*/ 1524000 h 2112"/>
              <a:gd name="T4" fmla="*/ 38100 w 1320"/>
              <a:gd name="T5" fmla="*/ 3352800 h 2112"/>
              <a:gd name="T6" fmla="*/ 0 60000 65536"/>
              <a:gd name="T7" fmla="*/ 0 60000 65536"/>
              <a:gd name="T8" fmla="*/ 0 60000 65536"/>
              <a:gd name="T9" fmla="*/ 0 w 1320"/>
              <a:gd name="T10" fmla="*/ 0 h 2112"/>
              <a:gd name="T11" fmla="*/ 1320 w 1320"/>
              <a:gd name="T12" fmla="*/ 2112 h 2112"/>
            </a:gdLst>
            <a:ahLst/>
            <a:cxnLst>
              <a:cxn ang="T6">
                <a:pos x="T0" y="T1"/>
              </a:cxn>
              <a:cxn ang="T7">
                <a:pos x="T2" y="T3"/>
              </a:cxn>
              <a:cxn ang="T8">
                <a:pos x="T4" y="T5"/>
              </a:cxn>
            </a:cxnLst>
            <a:rect l="T9" t="T10" r="T11" b="T12"/>
            <a:pathLst>
              <a:path w="1320" h="2112">
                <a:moveTo>
                  <a:pt x="1320" y="0"/>
                </a:moveTo>
                <a:cubicBezTo>
                  <a:pt x="876" y="304"/>
                  <a:pt x="432" y="608"/>
                  <a:pt x="216" y="960"/>
                </a:cubicBezTo>
                <a:cubicBezTo>
                  <a:pt x="0" y="1312"/>
                  <a:pt x="12" y="1712"/>
                  <a:pt x="24" y="2112"/>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90139" name="Line 27"/>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140" name="Text Box 28"/>
          <p:cNvSpPr txBox="1">
            <a:spLocks noChangeArrowheads="1"/>
          </p:cNvSpPr>
          <p:nvPr/>
        </p:nvSpPr>
        <p:spPr bwMode="auto">
          <a:xfrm>
            <a:off x="2743200" y="5410200"/>
            <a:ext cx="5432425"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Voluntary renewal still encouraged by:</a:t>
            </a:r>
          </a:p>
          <a:p>
            <a:pPr eaLnBrk="1" hangingPunct="1"/>
            <a:r>
              <a:rPr lang="en-US" sz="1800">
                <a:solidFill>
                  <a:srgbClr val="008000"/>
                </a:solidFill>
              </a:rPr>
              <a:t>--presumption of validity of renewal copyright;</a:t>
            </a:r>
          </a:p>
          <a:p>
            <a:pPr eaLnBrk="1" hangingPunct="1"/>
            <a:r>
              <a:rPr lang="en-US" sz="1800">
                <a:solidFill>
                  <a:srgbClr val="008000"/>
                </a:solidFill>
              </a:rPr>
              <a:t>--assignee of author</a:t>
            </a:r>
            <a:r>
              <a:rPr lang="ja-JP" altLang="en-US" sz="1800">
                <a:solidFill>
                  <a:srgbClr val="008000"/>
                </a:solidFill>
              </a:rPr>
              <a:t>’</a:t>
            </a:r>
            <a:r>
              <a:rPr lang="en-US" sz="1800">
                <a:solidFill>
                  <a:srgbClr val="008000"/>
                </a:solidFill>
              </a:rPr>
              <a:t>s expectancy interest who</a:t>
            </a:r>
          </a:p>
          <a:p>
            <a:pPr eaLnBrk="1" hangingPunct="1"/>
            <a:r>
              <a:rPr lang="en-US" sz="1800">
                <a:solidFill>
                  <a:srgbClr val="008000"/>
                </a:solidFill>
              </a:rPr>
              <a:t>voluntarily renews prevails if author dies in 28</a:t>
            </a:r>
            <a:r>
              <a:rPr lang="en-US" sz="1800" baseline="30000">
                <a:solidFill>
                  <a:srgbClr val="008000"/>
                </a:solidFill>
              </a:rPr>
              <a:t>th</a:t>
            </a:r>
            <a:r>
              <a:rPr lang="en-US" sz="1800">
                <a:solidFill>
                  <a:srgbClr val="008000"/>
                </a:solidFill>
              </a:rPr>
              <a:t> year</a:t>
            </a:r>
          </a:p>
        </p:txBody>
      </p:sp>
      <p:sp>
        <p:nvSpPr>
          <p:cNvPr id="90141" name="Line 29"/>
          <p:cNvSpPr>
            <a:spLocks noChangeShapeType="1"/>
          </p:cNvSpPr>
          <p:nvPr/>
        </p:nvSpPr>
        <p:spPr bwMode="auto">
          <a:xfrm flipV="1">
            <a:off x="2971800" y="3886200"/>
            <a:ext cx="609600" cy="16002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 name="Text Box 29"/>
          <p:cNvSpPr txBox="1">
            <a:spLocks noChangeArrowheads="1"/>
          </p:cNvSpPr>
          <p:nvPr/>
        </p:nvSpPr>
        <p:spPr bwMode="auto">
          <a:xfrm>
            <a:off x="6705600" y="3962400"/>
            <a:ext cx="17843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Will begin to fall</a:t>
            </a:r>
          </a:p>
          <a:p>
            <a:pPr eaLnBrk="1" hangingPunct="1"/>
            <a:r>
              <a:rPr lang="en-US" sz="1800" dirty="0"/>
              <a:t>out of copyright</a:t>
            </a:r>
          </a:p>
          <a:p>
            <a:pPr eaLnBrk="1" hangingPunct="1"/>
            <a:r>
              <a:rPr lang="en-US" sz="1800" dirty="0"/>
              <a:t>in 2059</a:t>
            </a:r>
          </a:p>
        </p:txBody>
      </p:sp>
      <p:sp>
        <p:nvSpPr>
          <p:cNvPr id="31" name="Text Box 28"/>
          <p:cNvSpPr txBox="1">
            <a:spLocks noChangeArrowheads="1"/>
          </p:cNvSpPr>
          <p:nvPr/>
        </p:nvSpPr>
        <p:spPr bwMode="auto">
          <a:xfrm>
            <a:off x="5257800" y="1066800"/>
            <a:ext cx="3398838"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solidFill>
                  <a:srgbClr val="CC0099"/>
                </a:solidFill>
              </a:rPr>
              <a:t>Beneficiaries of automatic </a:t>
            </a:r>
          </a:p>
          <a:p>
            <a:pPr eaLnBrk="1" hangingPunct="1"/>
            <a:r>
              <a:rPr lang="en-US" sz="1800" dirty="0">
                <a:solidFill>
                  <a:srgbClr val="CC0099"/>
                </a:solidFill>
              </a:rPr>
              <a:t>renewal remain:</a:t>
            </a:r>
          </a:p>
          <a:p>
            <a:pPr eaLnBrk="1" hangingPunct="1">
              <a:buFontTx/>
              <a:buAutoNum type="arabicPeriod"/>
            </a:pPr>
            <a:r>
              <a:rPr lang="en-US" sz="1800" dirty="0">
                <a:solidFill>
                  <a:srgbClr val="CC0099"/>
                </a:solidFill>
              </a:rPr>
              <a:t>Author</a:t>
            </a:r>
          </a:p>
          <a:p>
            <a:pPr eaLnBrk="1" hangingPunct="1">
              <a:buFontTx/>
              <a:buAutoNum type="arabicPeriod"/>
            </a:pPr>
            <a:r>
              <a:rPr lang="en-US" sz="1800" dirty="0">
                <a:solidFill>
                  <a:srgbClr val="CC0099"/>
                </a:solidFill>
              </a:rPr>
              <a:t>Surviving spouse or children</a:t>
            </a:r>
          </a:p>
          <a:p>
            <a:pPr eaLnBrk="1" hangingPunct="1">
              <a:buFontTx/>
              <a:buAutoNum type="arabicPeriod"/>
            </a:pPr>
            <a:r>
              <a:rPr lang="en-US" sz="1800" dirty="0">
                <a:solidFill>
                  <a:srgbClr val="CC0099"/>
                </a:solidFill>
              </a:rPr>
              <a:t>Author</a:t>
            </a:r>
            <a:r>
              <a:rPr lang="ja-JP" altLang="en-US" sz="1800" dirty="0">
                <a:solidFill>
                  <a:srgbClr val="CC0099"/>
                </a:solidFill>
              </a:rPr>
              <a:t>’</a:t>
            </a:r>
            <a:r>
              <a:rPr lang="en-US" sz="1800" dirty="0">
                <a:solidFill>
                  <a:srgbClr val="CC0099"/>
                </a:solidFill>
              </a:rPr>
              <a:t>s executor</a:t>
            </a:r>
          </a:p>
          <a:p>
            <a:pPr eaLnBrk="1" hangingPunct="1">
              <a:buFontTx/>
              <a:buAutoNum type="arabicPeriod"/>
            </a:pPr>
            <a:r>
              <a:rPr lang="en-US" sz="1800" dirty="0">
                <a:solidFill>
                  <a:srgbClr val="CC0099"/>
                </a:solidFill>
              </a:rPr>
              <a:t>Author</a:t>
            </a:r>
            <a:r>
              <a:rPr lang="ja-JP" altLang="en-US" sz="1800" dirty="0">
                <a:solidFill>
                  <a:srgbClr val="CC0099"/>
                </a:solidFill>
              </a:rPr>
              <a:t>’</a:t>
            </a:r>
            <a:r>
              <a:rPr lang="en-US" sz="1800" dirty="0">
                <a:solidFill>
                  <a:srgbClr val="CC0099"/>
                </a:solidFill>
              </a:rPr>
              <a:t>s next of kin</a:t>
            </a:r>
          </a:p>
        </p:txBody>
      </p:sp>
      <p:sp>
        <p:nvSpPr>
          <p:cNvPr id="32" name="Line 30"/>
          <p:cNvSpPr>
            <a:spLocks noChangeShapeType="1"/>
          </p:cNvSpPr>
          <p:nvPr/>
        </p:nvSpPr>
        <p:spPr bwMode="auto">
          <a:xfrm flipV="1">
            <a:off x="4724400" y="1371600"/>
            <a:ext cx="609600" cy="2514600"/>
          </a:xfrm>
          <a:prstGeom prst="line">
            <a:avLst/>
          </a:prstGeom>
          <a:noFill/>
          <a:ln w="9525">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3036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52400" y="429986"/>
            <a:ext cx="8991600" cy="1143000"/>
          </a:xfrm>
        </p:spPr>
        <p:txBody>
          <a:bodyPr/>
          <a:lstStyle/>
          <a:p>
            <a:r>
              <a:rPr lang="en-US" sz="3200" dirty="0">
                <a:latin typeface="Arial" charset="0"/>
                <a:cs typeface="Arial" charset="0"/>
              </a:rPr>
              <a:t>Duration of Works </a:t>
            </a:r>
            <a:br>
              <a:rPr lang="en-US" sz="3200" dirty="0">
                <a:latin typeface="Arial" charset="0"/>
                <a:cs typeface="Arial" charset="0"/>
              </a:rPr>
            </a:br>
            <a:r>
              <a:rPr lang="en-US" sz="3200" u="sng" dirty="0">
                <a:latin typeface="Arial" charset="0"/>
                <a:cs typeface="Arial" charset="0"/>
              </a:rPr>
              <a:t>created</a:t>
            </a:r>
            <a:r>
              <a:rPr lang="en-US" sz="3200" dirty="0">
                <a:latin typeface="Arial" charset="0"/>
                <a:cs typeface="Arial" charset="0"/>
              </a:rPr>
              <a:t> but not published before 1978</a:t>
            </a:r>
          </a:p>
        </p:txBody>
      </p:sp>
      <p:sp>
        <p:nvSpPr>
          <p:cNvPr id="94211" name="Line 3"/>
          <p:cNvSpPr>
            <a:spLocks noChangeShapeType="1"/>
          </p:cNvSpPr>
          <p:nvPr/>
        </p:nvSpPr>
        <p:spPr bwMode="auto">
          <a:xfrm>
            <a:off x="1752600" y="55626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4212" name="Line 4"/>
          <p:cNvSpPr>
            <a:spLocks noChangeShapeType="1"/>
          </p:cNvSpPr>
          <p:nvPr/>
        </p:nvSpPr>
        <p:spPr bwMode="auto">
          <a:xfrm flipV="1">
            <a:off x="228600" y="44196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4213" name="Text Box 5"/>
          <p:cNvSpPr txBox="1">
            <a:spLocks noChangeArrowheads="1"/>
          </p:cNvSpPr>
          <p:nvPr/>
        </p:nvSpPr>
        <p:spPr bwMode="auto">
          <a:xfrm>
            <a:off x="1219200" y="40528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94214" name="Text Box 6"/>
          <p:cNvSpPr txBox="1">
            <a:spLocks noChangeArrowheads="1"/>
          </p:cNvSpPr>
          <p:nvPr/>
        </p:nvSpPr>
        <p:spPr bwMode="auto">
          <a:xfrm>
            <a:off x="3429000" y="55626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94215" name="Line 10"/>
          <p:cNvSpPr>
            <a:spLocks noChangeShapeType="1"/>
          </p:cNvSpPr>
          <p:nvPr/>
        </p:nvSpPr>
        <p:spPr bwMode="auto">
          <a:xfrm>
            <a:off x="7315200" y="44196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16" name="Oval 11"/>
          <p:cNvSpPr>
            <a:spLocks noChangeArrowheads="1"/>
          </p:cNvSpPr>
          <p:nvPr/>
        </p:nvSpPr>
        <p:spPr bwMode="auto">
          <a:xfrm>
            <a:off x="72009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4217" name="Text Box 12"/>
          <p:cNvSpPr txBox="1">
            <a:spLocks noChangeArrowheads="1"/>
          </p:cNvSpPr>
          <p:nvPr/>
        </p:nvSpPr>
        <p:spPr bwMode="auto">
          <a:xfrm>
            <a:off x="4419600" y="4419600"/>
            <a:ext cx="21018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Life + 70 yrs</a:t>
            </a:r>
          </a:p>
          <a:p>
            <a:pPr eaLnBrk="1" hangingPunct="1"/>
            <a:r>
              <a:rPr lang="en-US" sz="1800"/>
              <a:t>Or 12/31/2002</a:t>
            </a:r>
          </a:p>
          <a:p>
            <a:pPr eaLnBrk="1" hangingPunct="1"/>
            <a:r>
              <a:rPr lang="en-US" sz="1800"/>
              <a:t>(whichever is later)</a:t>
            </a:r>
          </a:p>
        </p:txBody>
      </p:sp>
      <p:sp>
        <p:nvSpPr>
          <p:cNvPr id="94218" name="Oval 13"/>
          <p:cNvSpPr>
            <a:spLocks noChangeArrowheads="1"/>
          </p:cNvSpPr>
          <p:nvPr/>
        </p:nvSpPr>
        <p:spPr bwMode="auto">
          <a:xfrm>
            <a:off x="1524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4219" name="Text Box 14"/>
          <p:cNvSpPr txBox="1">
            <a:spLocks noChangeArrowheads="1"/>
          </p:cNvSpPr>
          <p:nvPr/>
        </p:nvSpPr>
        <p:spPr bwMode="auto">
          <a:xfrm>
            <a:off x="304800" y="33528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94220" name="Line 15"/>
          <p:cNvSpPr>
            <a:spLocks noChangeShapeType="1"/>
          </p:cNvSpPr>
          <p:nvPr/>
        </p:nvSpPr>
        <p:spPr bwMode="auto">
          <a:xfrm flipH="1">
            <a:off x="304800" y="36576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1" name="Line 16"/>
          <p:cNvSpPr>
            <a:spLocks noChangeShapeType="1"/>
          </p:cNvSpPr>
          <p:nvPr/>
        </p:nvSpPr>
        <p:spPr bwMode="auto">
          <a:xfrm>
            <a:off x="7848600" y="55626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2" name="Line 17"/>
          <p:cNvSpPr>
            <a:spLocks noChangeShapeType="1"/>
          </p:cNvSpPr>
          <p:nvPr/>
        </p:nvSpPr>
        <p:spPr bwMode="auto">
          <a:xfrm>
            <a:off x="990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3" name="Line 18"/>
          <p:cNvSpPr>
            <a:spLocks noChangeShapeType="1"/>
          </p:cNvSpPr>
          <p:nvPr/>
        </p:nvSpPr>
        <p:spPr bwMode="auto">
          <a:xfrm>
            <a:off x="5943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4" name="Line 19"/>
          <p:cNvSpPr>
            <a:spLocks noChangeShapeType="1"/>
          </p:cNvSpPr>
          <p:nvPr/>
        </p:nvSpPr>
        <p:spPr bwMode="auto">
          <a:xfrm>
            <a:off x="35052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5" name="Line 20"/>
          <p:cNvSpPr>
            <a:spLocks noChangeShapeType="1"/>
          </p:cNvSpPr>
          <p:nvPr/>
        </p:nvSpPr>
        <p:spPr bwMode="auto">
          <a:xfrm flipH="1">
            <a:off x="380999" y="1572986"/>
            <a:ext cx="1562050" cy="2694213"/>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4227" name="Text Box 22"/>
          <p:cNvSpPr txBox="1">
            <a:spLocks noChangeArrowheads="1"/>
          </p:cNvSpPr>
          <p:nvPr/>
        </p:nvSpPr>
        <p:spPr bwMode="auto">
          <a:xfrm>
            <a:off x="457200" y="4648200"/>
            <a:ext cx="692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1978</a:t>
            </a:r>
          </a:p>
        </p:txBody>
      </p:sp>
      <p:sp>
        <p:nvSpPr>
          <p:cNvPr id="94228" name="Oval 23"/>
          <p:cNvSpPr>
            <a:spLocks noChangeArrowheads="1"/>
          </p:cNvSpPr>
          <p:nvPr/>
        </p:nvSpPr>
        <p:spPr bwMode="auto">
          <a:xfrm>
            <a:off x="685800" y="4267200"/>
            <a:ext cx="228600" cy="228600"/>
          </a:xfrm>
          <a:prstGeom prst="ellipse">
            <a:avLst/>
          </a:prstGeom>
          <a:solidFill>
            <a:schemeClr val="hlink"/>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0204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Line 3"/>
          <p:cNvSpPr>
            <a:spLocks noChangeShapeType="1"/>
          </p:cNvSpPr>
          <p:nvPr/>
        </p:nvSpPr>
        <p:spPr bwMode="auto">
          <a:xfrm>
            <a:off x="1752600" y="55626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6260" name="Line 4"/>
          <p:cNvSpPr>
            <a:spLocks noChangeShapeType="1"/>
          </p:cNvSpPr>
          <p:nvPr/>
        </p:nvSpPr>
        <p:spPr bwMode="auto">
          <a:xfrm flipV="1">
            <a:off x="228600" y="44196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6261" name="Text Box 5"/>
          <p:cNvSpPr txBox="1">
            <a:spLocks noChangeArrowheads="1"/>
          </p:cNvSpPr>
          <p:nvPr/>
        </p:nvSpPr>
        <p:spPr bwMode="auto">
          <a:xfrm>
            <a:off x="1219200" y="40528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96262" name="Text Box 6"/>
          <p:cNvSpPr txBox="1">
            <a:spLocks noChangeArrowheads="1"/>
          </p:cNvSpPr>
          <p:nvPr/>
        </p:nvSpPr>
        <p:spPr bwMode="auto">
          <a:xfrm>
            <a:off x="3429000" y="55626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96263" name="Text Box 7"/>
          <p:cNvSpPr txBox="1">
            <a:spLocks noChangeArrowheads="1"/>
          </p:cNvSpPr>
          <p:nvPr/>
        </p:nvSpPr>
        <p:spPr bwMode="auto">
          <a:xfrm>
            <a:off x="1600200" y="6324600"/>
            <a:ext cx="29543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 by 12/31/2002</a:t>
            </a:r>
          </a:p>
        </p:txBody>
      </p:sp>
      <p:sp>
        <p:nvSpPr>
          <p:cNvPr id="96264" name="Line 8"/>
          <p:cNvSpPr>
            <a:spLocks noChangeShapeType="1"/>
          </p:cNvSpPr>
          <p:nvPr/>
        </p:nvSpPr>
        <p:spPr bwMode="auto">
          <a:xfrm flipV="1">
            <a:off x="1981200" y="4648200"/>
            <a:ext cx="0" cy="1676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65" name="Oval 9"/>
          <p:cNvSpPr>
            <a:spLocks noChangeArrowheads="1"/>
          </p:cNvSpPr>
          <p:nvPr/>
        </p:nvSpPr>
        <p:spPr bwMode="auto">
          <a:xfrm>
            <a:off x="18288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6266" name="Line 10"/>
          <p:cNvSpPr>
            <a:spLocks noChangeShapeType="1"/>
          </p:cNvSpPr>
          <p:nvPr/>
        </p:nvSpPr>
        <p:spPr bwMode="auto">
          <a:xfrm>
            <a:off x="7315200" y="44196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67" name="Oval 11"/>
          <p:cNvSpPr>
            <a:spLocks noChangeArrowheads="1"/>
          </p:cNvSpPr>
          <p:nvPr/>
        </p:nvSpPr>
        <p:spPr bwMode="auto">
          <a:xfrm>
            <a:off x="72009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6268" name="Oval 13"/>
          <p:cNvSpPr>
            <a:spLocks noChangeArrowheads="1"/>
          </p:cNvSpPr>
          <p:nvPr/>
        </p:nvSpPr>
        <p:spPr bwMode="auto">
          <a:xfrm>
            <a:off x="1524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96269" name="Text Box 14"/>
          <p:cNvSpPr txBox="1">
            <a:spLocks noChangeArrowheads="1"/>
          </p:cNvSpPr>
          <p:nvPr/>
        </p:nvSpPr>
        <p:spPr bwMode="auto">
          <a:xfrm>
            <a:off x="304800" y="33528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96270" name="Line 15"/>
          <p:cNvSpPr>
            <a:spLocks noChangeShapeType="1"/>
          </p:cNvSpPr>
          <p:nvPr/>
        </p:nvSpPr>
        <p:spPr bwMode="auto">
          <a:xfrm flipH="1">
            <a:off x="304800" y="36576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71" name="Line 16"/>
          <p:cNvSpPr>
            <a:spLocks noChangeShapeType="1"/>
          </p:cNvSpPr>
          <p:nvPr/>
        </p:nvSpPr>
        <p:spPr bwMode="auto">
          <a:xfrm>
            <a:off x="7848600" y="55626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72" name="Line 17"/>
          <p:cNvSpPr>
            <a:spLocks noChangeShapeType="1"/>
          </p:cNvSpPr>
          <p:nvPr/>
        </p:nvSpPr>
        <p:spPr bwMode="auto">
          <a:xfrm>
            <a:off x="990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73" name="Line 18"/>
          <p:cNvSpPr>
            <a:spLocks noChangeShapeType="1"/>
          </p:cNvSpPr>
          <p:nvPr/>
        </p:nvSpPr>
        <p:spPr bwMode="auto">
          <a:xfrm>
            <a:off x="5943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74" name="Line 19"/>
          <p:cNvSpPr>
            <a:spLocks noChangeShapeType="1"/>
          </p:cNvSpPr>
          <p:nvPr/>
        </p:nvSpPr>
        <p:spPr bwMode="auto">
          <a:xfrm>
            <a:off x="35052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96277" name="Text Box 22"/>
          <p:cNvSpPr txBox="1">
            <a:spLocks noChangeArrowheads="1"/>
          </p:cNvSpPr>
          <p:nvPr/>
        </p:nvSpPr>
        <p:spPr bwMode="auto">
          <a:xfrm>
            <a:off x="457200" y="4648200"/>
            <a:ext cx="692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1978</a:t>
            </a:r>
          </a:p>
        </p:txBody>
      </p:sp>
      <p:sp>
        <p:nvSpPr>
          <p:cNvPr id="96278" name="Oval 23"/>
          <p:cNvSpPr>
            <a:spLocks noChangeArrowheads="1"/>
          </p:cNvSpPr>
          <p:nvPr/>
        </p:nvSpPr>
        <p:spPr bwMode="auto">
          <a:xfrm>
            <a:off x="685800" y="4267200"/>
            <a:ext cx="228600" cy="2286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96279" name="Text Box 24"/>
          <p:cNvSpPr txBox="1">
            <a:spLocks noChangeArrowheads="1"/>
          </p:cNvSpPr>
          <p:nvPr/>
        </p:nvSpPr>
        <p:spPr bwMode="auto">
          <a:xfrm>
            <a:off x="4419600" y="4419600"/>
            <a:ext cx="21018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Life + 70 yrs</a:t>
            </a:r>
          </a:p>
          <a:p>
            <a:pPr eaLnBrk="1" hangingPunct="1"/>
            <a:r>
              <a:rPr lang="en-US" sz="1800"/>
              <a:t>Or 12/31/2047</a:t>
            </a:r>
          </a:p>
          <a:p>
            <a:pPr eaLnBrk="1" hangingPunct="1"/>
            <a:r>
              <a:rPr lang="en-US" sz="1800"/>
              <a:t>(whichever is later)</a:t>
            </a:r>
          </a:p>
        </p:txBody>
      </p:sp>
      <p:sp>
        <p:nvSpPr>
          <p:cNvPr id="23" name="Text Box 24"/>
          <p:cNvSpPr txBox="1">
            <a:spLocks noChangeArrowheads="1"/>
          </p:cNvSpPr>
          <p:nvPr/>
        </p:nvSpPr>
        <p:spPr bwMode="auto">
          <a:xfrm>
            <a:off x="6019800" y="2057400"/>
            <a:ext cx="2776538"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Strong incentive for heirs </a:t>
            </a:r>
          </a:p>
          <a:p>
            <a:pPr eaLnBrk="1" hangingPunct="1"/>
            <a:r>
              <a:rPr lang="en-US" sz="1800" dirty="0"/>
              <a:t>of long dead authors to </a:t>
            </a:r>
          </a:p>
          <a:p>
            <a:pPr eaLnBrk="1" hangingPunct="1"/>
            <a:r>
              <a:rPr lang="en-US" sz="1800" dirty="0"/>
              <a:t>publish their works</a:t>
            </a:r>
          </a:p>
        </p:txBody>
      </p:sp>
      <p:sp>
        <p:nvSpPr>
          <p:cNvPr id="24" name="Line 25"/>
          <p:cNvSpPr>
            <a:spLocks noChangeShapeType="1"/>
          </p:cNvSpPr>
          <p:nvPr/>
        </p:nvSpPr>
        <p:spPr bwMode="auto">
          <a:xfrm flipH="1">
            <a:off x="5943600" y="2895600"/>
            <a:ext cx="762000" cy="1828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7" name="Rectangle 2"/>
          <p:cNvSpPr>
            <a:spLocks noGrp="1" noChangeArrowheads="1"/>
          </p:cNvSpPr>
          <p:nvPr>
            <p:ph type="title"/>
          </p:nvPr>
        </p:nvSpPr>
        <p:spPr>
          <a:xfrm>
            <a:off x="152400" y="429986"/>
            <a:ext cx="8991600" cy="1143000"/>
          </a:xfrm>
        </p:spPr>
        <p:txBody>
          <a:bodyPr/>
          <a:lstStyle/>
          <a:p>
            <a:r>
              <a:rPr lang="en-US" sz="3200" dirty="0">
                <a:latin typeface="Arial" charset="0"/>
                <a:cs typeface="Arial" charset="0"/>
              </a:rPr>
              <a:t>Duration of Works </a:t>
            </a:r>
            <a:br>
              <a:rPr lang="en-US" sz="3200" dirty="0">
                <a:latin typeface="Arial" charset="0"/>
                <a:cs typeface="Arial" charset="0"/>
              </a:rPr>
            </a:br>
            <a:r>
              <a:rPr lang="en-US" sz="3200" u="sng" dirty="0">
                <a:latin typeface="Arial" charset="0"/>
                <a:cs typeface="Arial" charset="0"/>
              </a:rPr>
              <a:t>created</a:t>
            </a:r>
            <a:r>
              <a:rPr lang="en-US" sz="3200" dirty="0">
                <a:latin typeface="Arial" charset="0"/>
                <a:cs typeface="Arial" charset="0"/>
              </a:rPr>
              <a:t> but not published before 1978</a:t>
            </a:r>
          </a:p>
        </p:txBody>
      </p:sp>
      <p:sp>
        <p:nvSpPr>
          <p:cNvPr id="28" name="Line 20"/>
          <p:cNvSpPr>
            <a:spLocks noChangeShapeType="1"/>
          </p:cNvSpPr>
          <p:nvPr/>
        </p:nvSpPr>
        <p:spPr bwMode="auto">
          <a:xfrm flipH="1">
            <a:off x="380999" y="1572986"/>
            <a:ext cx="1562050" cy="2694213"/>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1553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143000"/>
          </a:xfrm>
        </p:spPr>
        <p:txBody>
          <a:bodyPr/>
          <a:lstStyle/>
          <a:p>
            <a:pPr eaLnBrk="1" hangingPunct="1"/>
            <a:r>
              <a:rPr lang="en-US" sz="3200" dirty="0">
                <a:latin typeface="Arial" charset="0"/>
                <a:cs typeface="Arial" charset="0"/>
              </a:rPr>
              <a:t>Duration of Works </a:t>
            </a:r>
            <a:r>
              <a:rPr lang="en-US" sz="3200" u="sng" dirty="0">
                <a:latin typeface="Arial" charset="0"/>
                <a:cs typeface="Arial" charset="0"/>
              </a:rPr>
              <a:t>Created</a:t>
            </a:r>
            <a:r>
              <a:rPr lang="en-US" sz="3200" dirty="0">
                <a:latin typeface="Arial" charset="0"/>
                <a:cs typeface="Arial" charset="0"/>
              </a:rPr>
              <a:t> in 1978 or later</a:t>
            </a:r>
          </a:p>
        </p:txBody>
      </p:sp>
      <p:sp>
        <p:nvSpPr>
          <p:cNvPr id="102403" name="Line 3"/>
          <p:cNvSpPr>
            <a:spLocks noChangeShapeType="1"/>
          </p:cNvSpPr>
          <p:nvPr/>
        </p:nvSpPr>
        <p:spPr bwMode="auto">
          <a:xfrm>
            <a:off x="1752600" y="55626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04" name="Line 4"/>
          <p:cNvSpPr>
            <a:spLocks noChangeShapeType="1"/>
          </p:cNvSpPr>
          <p:nvPr/>
        </p:nvSpPr>
        <p:spPr bwMode="auto">
          <a:xfrm flipV="1">
            <a:off x="228600" y="44196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405" name="Text Box 5"/>
          <p:cNvSpPr txBox="1">
            <a:spLocks noChangeArrowheads="1"/>
          </p:cNvSpPr>
          <p:nvPr/>
        </p:nvSpPr>
        <p:spPr bwMode="auto">
          <a:xfrm>
            <a:off x="1219200" y="40528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102406" name="Text Box 6"/>
          <p:cNvSpPr txBox="1">
            <a:spLocks noChangeArrowheads="1"/>
          </p:cNvSpPr>
          <p:nvPr/>
        </p:nvSpPr>
        <p:spPr bwMode="auto">
          <a:xfrm>
            <a:off x="3429000" y="55626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102407" name="Text Box 7"/>
          <p:cNvSpPr txBox="1">
            <a:spLocks noChangeArrowheads="1"/>
          </p:cNvSpPr>
          <p:nvPr/>
        </p:nvSpPr>
        <p:spPr bwMode="auto">
          <a:xfrm>
            <a:off x="1600200" y="63246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102408" name="Line 8"/>
          <p:cNvSpPr>
            <a:spLocks noChangeShapeType="1"/>
          </p:cNvSpPr>
          <p:nvPr/>
        </p:nvSpPr>
        <p:spPr bwMode="auto">
          <a:xfrm flipV="1">
            <a:off x="1981200" y="4648200"/>
            <a:ext cx="0" cy="1676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09" name="Oval 9"/>
          <p:cNvSpPr>
            <a:spLocks noChangeArrowheads="1"/>
          </p:cNvSpPr>
          <p:nvPr/>
        </p:nvSpPr>
        <p:spPr bwMode="auto">
          <a:xfrm>
            <a:off x="18288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2410" name="Line 10"/>
          <p:cNvSpPr>
            <a:spLocks noChangeShapeType="1"/>
          </p:cNvSpPr>
          <p:nvPr/>
        </p:nvSpPr>
        <p:spPr bwMode="auto">
          <a:xfrm>
            <a:off x="7315200" y="44196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11" name="Oval 11"/>
          <p:cNvSpPr>
            <a:spLocks noChangeArrowheads="1"/>
          </p:cNvSpPr>
          <p:nvPr/>
        </p:nvSpPr>
        <p:spPr bwMode="auto">
          <a:xfrm>
            <a:off x="72009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2412" name="Text Box 12"/>
          <p:cNvSpPr txBox="1">
            <a:spLocks noChangeArrowheads="1"/>
          </p:cNvSpPr>
          <p:nvPr/>
        </p:nvSpPr>
        <p:spPr bwMode="auto">
          <a:xfrm>
            <a:off x="4419600" y="4419600"/>
            <a:ext cx="1435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Life + 70 yrs</a:t>
            </a:r>
          </a:p>
        </p:txBody>
      </p:sp>
      <p:sp>
        <p:nvSpPr>
          <p:cNvPr id="102413" name="Oval 13"/>
          <p:cNvSpPr>
            <a:spLocks noChangeArrowheads="1"/>
          </p:cNvSpPr>
          <p:nvPr/>
        </p:nvSpPr>
        <p:spPr bwMode="auto">
          <a:xfrm>
            <a:off x="1524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2414" name="Text Box 14"/>
          <p:cNvSpPr txBox="1">
            <a:spLocks noChangeArrowheads="1"/>
          </p:cNvSpPr>
          <p:nvPr/>
        </p:nvSpPr>
        <p:spPr bwMode="auto">
          <a:xfrm>
            <a:off x="304800" y="33528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102415" name="Line 15"/>
          <p:cNvSpPr>
            <a:spLocks noChangeShapeType="1"/>
          </p:cNvSpPr>
          <p:nvPr/>
        </p:nvSpPr>
        <p:spPr bwMode="auto">
          <a:xfrm flipH="1">
            <a:off x="304800" y="36576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16" name="Line 16"/>
          <p:cNvSpPr>
            <a:spLocks noChangeShapeType="1"/>
          </p:cNvSpPr>
          <p:nvPr/>
        </p:nvSpPr>
        <p:spPr bwMode="auto">
          <a:xfrm>
            <a:off x="7848600" y="55626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17" name="Line 17"/>
          <p:cNvSpPr>
            <a:spLocks noChangeShapeType="1"/>
          </p:cNvSpPr>
          <p:nvPr/>
        </p:nvSpPr>
        <p:spPr bwMode="auto">
          <a:xfrm>
            <a:off x="990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18" name="Line 18"/>
          <p:cNvSpPr>
            <a:spLocks noChangeShapeType="1"/>
          </p:cNvSpPr>
          <p:nvPr/>
        </p:nvSpPr>
        <p:spPr bwMode="auto">
          <a:xfrm>
            <a:off x="5943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19" name="Line 19"/>
          <p:cNvSpPr>
            <a:spLocks noChangeShapeType="1"/>
          </p:cNvSpPr>
          <p:nvPr/>
        </p:nvSpPr>
        <p:spPr bwMode="auto">
          <a:xfrm>
            <a:off x="35052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20" name="Line 20"/>
          <p:cNvSpPr>
            <a:spLocks noChangeShapeType="1"/>
          </p:cNvSpPr>
          <p:nvPr/>
        </p:nvSpPr>
        <p:spPr bwMode="auto">
          <a:xfrm flipH="1">
            <a:off x="381000" y="838200"/>
            <a:ext cx="3886200" cy="342900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421" name="Text Box 21"/>
          <p:cNvSpPr txBox="1">
            <a:spLocks noChangeArrowheads="1"/>
          </p:cNvSpPr>
          <p:nvPr/>
        </p:nvSpPr>
        <p:spPr bwMode="auto">
          <a:xfrm>
            <a:off x="6629400" y="3733800"/>
            <a:ext cx="21288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2048 at the earliest</a:t>
            </a:r>
          </a:p>
        </p:txBody>
      </p:sp>
      <p:sp>
        <p:nvSpPr>
          <p:cNvPr id="102422" name="Text Box 22"/>
          <p:cNvSpPr txBox="1">
            <a:spLocks noChangeArrowheads="1"/>
          </p:cNvSpPr>
          <p:nvPr/>
        </p:nvSpPr>
        <p:spPr bwMode="auto">
          <a:xfrm>
            <a:off x="7391400" y="3962400"/>
            <a:ext cx="228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endParaRPr lang="en-US" sz="1800"/>
          </a:p>
        </p:txBody>
      </p:sp>
      <p:sp>
        <p:nvSpPr>
          <p:cNvPr id="102423" name="Text Box 23"/>
          <p:cNvSpPr txBox="1">
            <a:spLocks noChangeArrowheads="1"/>
          </p:cNvSpPr>
          <p:nvPr/>
        </p:nvSpPr>
        <p:spPr bwMode="auto">
          <a:xfrm>
            <a:off x="7947025" y="40306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endParaRPr lang="en-US" sz="1800"/>
          </a:p>
        </p:txBody>
      </p:sp>
      <p:sp>
        <p:nvSpPr>
          <p:cNvPr id="102424" name="Text Box 24"/>
          <p:cNvSpPr txBox="1">
            <a:spLocks noChangeArrowheads="1"/>
          </p:cNvSpPr>
          <p:nvPr/>
        </p:nvSpPr>
        <p:spPr bwMode="auto">
          <a:xfrm>
            <a:off x="7985125" y="37766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
        <p:nvSpPr>
          <p:cNvPr id="102425" name="Text Box 25"/>
          <p:cNvSpPr txBox="1">
            <a:spLocks noChangeArrowheads="1"/>
          </p:cNvSpPr>
          <p:nvPr/>
        </p:nvSpPr>
        <p:spPr bwMode="auto">
          <a:xfrm>
            <a:off x="4708525" y="2786063"/>
            <a:ext cx="184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Tree>
    <p:extLst>
      <p:ext uri="{BB962C8B-B14F-4D97-AF65-F5344CB8AC3E}">
        <p14:creationId xmlns:p14="http://schemas.microsoft.com/office/powerpoint/2010/main" val="363723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2"/>
          <p:cNvSpPr>
            <a:spLocks noChangeShapeType="1"/>
          </p:cNvSpPr>
          <p:nvPr/>
        </p:nvSpPr>
        <p:spPr bwMode="auto">
          <a:xfrm>
            <a:off x="1752600" y="55626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499" name="Line 3"/>
          <p:cNvSpPr>
            <a:spLocks noChangeShapeType="1"/>
          </p:cNvSpPr>
          <p:nvPr/>
        </p:nvSpPr>
        <p:spPr bwMode="auto">
          <a:xfrm flipV="1">
            <a:off x="228600" y="44196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500" name="Text Box 4"/>
          <p:cNvSpPr txBox="1">
            <a:spLocks noChangeArrowheads="1"/>
          </p:cNvSpPr>
          <p:nvPr/>
        </p:nvSpPr>
        <p:spPr bwMode="auto">
          <a:xfrm>
            <a:off x="1219200" y="40528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106501" name="Text Box 5"/>
          <p:cNvSpPr txBox="1">
            <a:spLocks noChangeArrowheads="1"/>
          </p:cNvSpPr>
          <p:nvPr/>
        </p:nvSpPr>
        <p:spPr bwMode="auto">
          <a:xfrm>
            <a:off x="3429000" y="55626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106502" name="Text Box 6"/>
          <p:cNvSpPr txBox="1">
            <a:spLocks noChangeArrowheads="1"/>
          </p:cNvSpPr>
          <p:nvPr/>
        </p:nvSpPr>
        <p:spPr bwMode="auto">
          <a:xfrm>
            <a:off x="1600200" y="63246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106503" name="Line 7"/>
          <p:cNvSpPr>
            <a:spLocks noChangeShapeType="1"/>
          </p:cNvSpPr>
          <p:nvPr/>
        </p:nvSpPr>
        <p:spPr bwMode="auto">
          <a:xfrm flipV="1">
            <a:off x="1981200" y="4648200"/>
            <a:ext cx="0" cy="1676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04" name="Oval 8"/>
          <p:cNvSpPr>
            <a:spLocks noChangeArrowheads="1"/>
          </p:cNvSpPr>
          <p:nvPr/>
        </p:nvSpPr>
        <p:spPr bwMode="auto">
          <a:xfrm>
            <a:off x="18288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6505" name="Line 9"/>
          <p:cNvSpPr>
            <a:spLocks noChangeShapeType="1"/>
          </p:cNvSpPr>
          <p:nvPr/>
        </p:nvSpPr>
        <p:spPr bwMode="auto">
          <a:xfrm>
            <a:off x="7315200" y="44196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06" name="Oval 10"/>
          <p:cNvSpPr>
            <a:spLocks noChangeArrowheads="1"/>
          </p:cNvSpPr>
          <p:nvPr/>
        </p:nvSpPr>
        <p:spPr bwMode="auto">
          <a:xfrm>
            <a:off x="72009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6507" name="Text Box 11"/>
          <p:cNvSpPr txBox="1">
            <a:spLocks noChangeArrowheads="1"/>
          </p:cNvSpPr>
          <p:nvPr/>
        </p:nvSpPr>
        <p:spPr bwMode="auto">
          <a:xfrm>
            <a:off x="4191000" y="34290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95 yrs</a:t>
            </a:r>
          </a:p>
        </p:txBody>
      </p:sp>
      <p:sp>
        <p:nvSpPr>
          <p:cNvPr id="106508" name="Oval 12"/>
          <p:cNvSpPr>
            <a:spLocks noChangeArrowheads="1"/>
          </p:cNvSpPr>
          <p:nvPr/>
        </p:nvSpPr>
        <p:spPr bwMode="auto">
          <a:xfrm>
            <a:off x="152400" y="43053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106509" name="Text Box 13"/>
          <p:cNvSpPr txBox="1">
            <a:spLocks noChangeArrowheads="1"/>
          </p:cNvSpPr>
          <p:nvPr/>
        </p:nvSpPr>
        <p:spPr bwMode="auto">
          <a:xfrm>
            <a:off x="304800" y="33528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106510" name="Line 14"/>
          <p:cNvSpPr>
            <a:spLocks noChangeShapeType="1"/>
          </p:cNvSpPr>
          <p:nvPr/>
        </p:nvSpPr>
        <p:spPr bwMode="auto">
          <a:xfrm flipH="1">
            <a:off x="304800" y="36576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11" name="Line 15"/>
          <p:cNvSpPr>
            <a:spLocks noChangeShapeType="1"/>
          </p:cNvSpPr>
          <p:nvPr/>
        </p:nvSpPr>
        <p:spPr bwMode="auto">
          <a:xfrm>
            <a:off x="7848600" y="55626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12" name="Line 16"/>
          <p:cNvSpPr>
            <a:spLocks noChangeShapeType="1"/>
          </p:cNvSpPr>
          <p:nvPr/>
        </p:nvSpPr>
        <p:spPr bwMode="auto">
          <a:xfrm>
            <a:off x="990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13" name="Line 17"/>
          <p:cNvSpPr>
            <a:spLocks noChangeShapeType="1"/>
          </p:cNvSpPr>
          <p:nvPr/>
        </p:nvSpPr>
        <p:spPr bwMode="auto">
          <a:xfrm>
            <a:off x="59436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14" name="Line 18"/>
          <p:cNvSpPr>
            <a:spLocks noChangeShapeType="1"/>
          </p:cNvSpPr>
          <p:nvPr/>
        </p:nvSpPr>
        <p:spPr bwMode="auto">
          <a:xfrm>
            <a:off x="3505200" y="44196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6515" name="Text Box 19"/>
          <p:cNvSpPr txBox="1">
            <a:spLocks noChangeArrowheads="1"/>
          </p:cNvSpPr>
          <p:nvPr/>
        </p:nvSpPr>
        <p:spPr bwMode="auto">
          <a:xfrm>
            <a:off x="990600" y="838200"/>
            <a:ext cx="74406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a:t>For anonymous works, pseudonymous works, and works for hire</a:t>
            </a:r>
          </a:p>
        </p:txBody>
      </p:sp>
      <p:sp>
        <p:nvSpPr>
          <p:cNvPr id="106516" name="AutoShape 20"/>
          <p:cNvSpPr>
            <a:spLocks/>
          </p:cNvSpPr>
          <p:nvPr/>
        </p:nvSpPr>
        <p:spPr bwMode="auto">
          <a:xfrm rot="-5400000">
            <a:off x="3543300" y="-190500"/>
            <a:ext cx="457200" cy="7086600"/>
          </a:xfrm>
          <a:prstGeom prst="rightBrace">
            <a:avLst>
              <a:gd name="adj1" fmla="val 1291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7" name="AutoShape 21"/>
          <p:cNvSpPr>
            <a:spLocks/>
          </p:cNvSpPr>
          <p:nvPr/>
        </p:nvSpPr>
        <p:spPr bwMode="auto">
          <a:xfrm rot="-5400000">
            <a:off x="4495800" y="1219200"/>
            <a:ext cx="304800" cy="5334000"/>
          </a:xfrm>
          <a:prstGeom prst="rightBrace">
            <a:avLst>
              <a:gd name="adj1" fmla="val 1458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6518" name="Text Box 22"/>
          <p:cNvSpPr txBox="1">
            <a:spLocks noChangeArrowheads="1"/>
          </p:cNvSpPr>
          <p:nvPr/>
        </p:nvSpPr>
        <p:spPr bwMode="auto">
          <a:xfrm>
            <a:off x="3352800" y="2819400"/>
            <a:ext cx="933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120 yrs</a:t>
            </a:r>
          </a:p>
        </p:txBody>
      </p:sp>
      <p:sp>
        <p:nvSpPr>
          <p:cNvPr id="106521" name="Text Box 25"/>
          <p:cNvSpPr txBox="1">
            <a:spLocks noChangeArrowheads="1"/>
          </p:cNvSpPr>
          <p:nvPr/>
        </p:nvSpPr>
        <p:spPr bwMode="auto">
          <a:xfrm>
            <a:off x="7391400" y="3657600"/>
            <a:ext cx="13017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2073 at </a:t>
            </a:r>
          </a:p>
          <a:p>
            <a:pPr eaLnBrk="1" hangingPunct="1"/>
            <a:r>
              <a:rPr lang="en-US" sz="1800"/>
              <a:t>the earliest</a:t>
            </a:r>
          </a:p>
        </p:txBody>
      </p:sp>
      <p:sp>
        <p:nvSpPr>
          <p:cNvPr id="27" name="Rectangle 2"/>
          <p:cNvSpPr>
            <a:spLocks noGrp="1" noChangeArrowheads="1"/>
          </p:cNvSpPr>
          <p:nvPr>
            <p:ph type="title"/>
          </p:nvPr>
        </p:nvSpPr>
        <p:spPr>
          <a:xfrm>
            <a:off x="457200" y="0"/>
            <a:ext cx="8229600" cy="1143000"/>
          </a:xfrm>
        </p:spPr>
        <p:txBody>
          <a:bodyPr/>
          <a:lstStyle/>
          <a:p>
            <a:pPr eaLnBrk="1" hangingPunct="1"/>
            <a:r>
              <a:rPr lang="en-US" sz="3200" dirty="0">
                <a:latin typeface="Arial" charset="0"/>
                <a:cs typeface="Arial" charset="0"/>
              </a:rPr>
              <a:t>Duration of Works </a:t>
            </a:r>
            <a:r>
              <a:rPr lang="en-US" sz="3200" u="sng" dirty="0">
                <a:latin typeface="Arial" charset="0"/>
                <a:cs typeface="Arial" charset="0"/>
              </a:rPr>
              <a:t>Created</a:t>
            </a:r>
            <a:r>
              <a:rPr lang="en-US" sz="3200" dirty="0">
                <a:latin typeface="Arial" charset="0"/>
                <a:cs typeface="Arial" charset="0"/>
              </a:rPr>
              <a:t> in 1978 or later</a:t>
            </a:r>
          </a:p>
        </p:txBody>
      </p:sp>
      <p:sp>
        <p:nvSpPr>
          <p:cNvPr id="28" name="Line 20"/>
          <p:cNvSpPr>
            <a:spLocks noChangeShapeType="1"/>
          </p:cNvSpPr>
          <p:nvPr/>
        </p:nvSpPr>
        <p:spPr bwMode="auto">
          <a:xfrm flipH="1">
            <a:off x="381000" y="838200"/>
            <a:ext cx="3886200" cy="342900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8246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1909 Regime</a:t>
            </a:r>
          </a:p>
        </p:txBody>
      </p:sp>
      <p:sp>
        <p:nvSpPr>
          <p:cNvPr id="28675"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6"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9" name="Text Box 7"/>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28680" name="Text Box 8"/>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28681" name="Text Box 9"/>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28682" name="Text Box 10"/>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28683" name="Line 11"/>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4" name="Oval 12"/>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85" name="Line 13"/>
          <p:cNvSpPr>
            <a:spLocks noChangeShapeType="1"/>
          </p:cNvSpPr>
          <p:nvPr/>
        </p:nvSpPr>
        <p:spPr bwMode="auto">
          <a:xfrm>
            <a:off x="3733800" y="3868738"/>
            <a:ext cx="1600200" cy="0"/>
          </a:xfrm>
          <a:prstGeom prst="line">
            <a:avLst/>
          </a:prstGeom>
          <a:noFill/>
          <a:ln w="38100" cmpd="sng">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5334000" y="3871913"/>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8" name="Oval 16"/>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89" name="Oval 17"/>
          <p:cNvSpPr>
            <a:spLocks noChangeArrowheads="1"/>
          </p:cNvSpPr>
          <p:nvPr/>
        </p:nvSpPr>
        <p:spPr bwMode="auto">
          <a:xfrm>
            <a:off x="52197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90" name="Text Box 18"/>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28691" name="Line 19"/>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92" name="Text Box 20"/>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8693" name="Text Box 21"/>
          <p:cNvSpPr txBox="1">
            <a:spLocks noChangeArrowheads="1"/>
          </p:cNvSpPr>
          <p:nvPr/>
        </p:nvSpPr>
        <p:spPr bwMode="auto">
          <a:xfrm>
            <a:off x="42672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8694" name="Text Box 22"/>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28695" name="Oval 23"/>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96" name="Text Box 24"/>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28697" name="Line 25"/>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98" name="Line 26"/>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Text Box 29"/>
          <p:cNvSpPr txBox="1">
            <a:spLocks noChangeArrowheads="1"/>
          </p:cNvSpPr>
          <p:nvPr/>
        </p:nvSpPr>
        <p:spPr bwMode="auto">
          <a:xfrm>
            <a:off x="2600325" y="1187756"/>
            <a:ext cx="165735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Copyright may</a:t>
            </a:r>
          </a:p>
          <a:p>
            <a:pPr eaLnBrk="1" hangingPunct="1"/>
            <a:r>
              <a:rPr lang="en-US" sz="1800" dirty="0"/>
              <a:t>be assigned</a:t>
            </a:r>
          </a:p>
          <a:p>
            <a:pPr eaLnBrk="1" hangingPunct="1"/>
            <a:r>
              <a:rPr lang="en-US" sz="1800" dirty="0"/>
              <a:t>by author</a:t>
            </a:r>
          </a:p>
        </p:txBody>
      </p:sp>
      <p:sp>
        <p:nvSpPr>
          <p:cNvPr id="29" name="Line 30"/>
          <p:cNvSpPr>
            <a:spLocks noChangeShapeType="1"/>
          </p:cNvSpPr>
          <p:nvPr/>
        </p:nvSpPr>
        <p:spPr bwMode="auto">
          <a:xfrm flipV="1">
            <a:off x="2457450" y="2209800"/>
            <a:ext cx="271319" cy="167481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 name="Line 6"/>
          <p:cNvSpPr>
            <a:spLocks noChangeShapeType="1"/>
          </p:cNvSpPr>
          <p:nvPr/>
        </p:nvSpPr>
        <p:spPr bwMode="auto">
          <a:xfrm flipV="1">
            <a:off x="2743200" y="2209800"/>
            <a:ext cx="1020763" cy="424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Oval 17"/>
          <p:cNvSpPr>
            <a:spLocks noChangeArrowheads="1"/>
          </p:cNvSpPr>
          <p:nvPr/>
        </p:nvSpPr>
        <p:spPr bwMode="auto">
          <a:xfrm>
            <a:off x="3649663" y="2080382"/>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2" name="Freeform 32"/>
          <p:cNvSpPr>
            <a:spLocks/>
          </p:cNvSpPr>
          <p:nvPr/>
        </p:nvSpPr>
        <p:spPr bwMode="auto">
          <a:xfrm>
            <a:off x="2457450" y="2214042"/>
            <a:ext cx="1657350" cy="1678880"/>
          </a:xfrm>
          <a:custGeom>
            <a:avLst/>
            <a:gdLst>
              <a:gd name="T0" fmla="*/ 0 w 1776"/>
              <a:gd name="T1" fmla="*/ 2133600 h 1344"/>
              <a:gd name="T2" fmla="*/ 914400 w 1776"/>
              <a:gd name="T3" fmla="*/ 762000 h 1344"/>
              <a:gd name="T4" fmla="*/ 2819400 w 1776"/>
              <a:gd name="T5" fmla="*/ 0 h 1344"/>
              <a:gd name="T6" fmla="*/ 0 60000 65536"/>
              <a:gd name="T7" fmla="*/ 0 60000 65536"/>
              <a:gd name="T8" fmla="*/ 0 60000 65536"/>
              <a:gd name="T9" fmla="*/ 0 w 1776"/>
              <a:gd name="T10" fmla="*/ 0 h 1344"/>
              <a:gd name="T11" fmla="*/ 1776 w 1776"/>
              <a:gd name="T12" fmla="*/ 1344 h 1344"/>
            </a:gdLst>
            <a:ahLst/>
            <a:cxnLst>
              <a:cxn ang="T6">
                <a:pos x="T0" y="T1"/>
              </a:cxn>
              <a:cxn ang="T7">
                <a:pos x="T2" y="T3"/>
              </a:cxn>
              <a:cxn ang="T8">
                <a:pos x="T4" y="T5"/>
              </a:cxn>
            </a:cxnLst>
            <a:rect l="T9" t="T10" r="T11" b="T12"/>
            <a:pathLst>
              <a:path w="1776" h="1344">
                <a:moveTo>
                  <a:pt x="0" y="1344"/>
                </a:moveTo>
                <a:cubicBezTo>
                  <a:pt x="140" y="1024"/>
                  <a:pt x="280" y="704"/>
                  <a:pt x="576" y="480"/>
                </a:cubicBezTo>
                <a:cubicBezTo>
                  <a:pt x="872" y="256"/>
                  <a:pt x="1324" y="128"/>
                  <a:pt x="1776" y="0"/>
                </a:cubicBezTo>
              </a:path>
            </a:pathLst>
          </a:custGeom>
          <a:noFill/>
          <a:ln w="38100">
            <a:solidFill>
              <a:srgbClr val="CC0099"/>
            </a:solidFill>
            <a:round/>
            <a:headEnd/>
            <a:tailEnd type="stealth" w="lg" len="lg"/>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 name="Line 13"/>
          <p:cNvSpPr>
            <a:spLocks noChangeShapeType="1"/>
          </p:cNvSpPr>
          <p:nvPr/>
        </p:nvSpPr>
        <p:spPr bwMode="auto">
          <a:xfrm>
            <a:off x="3886199" y="2214042"/>
            <a:ext cx="1394203" cy="11563"/>
          </a:xfrm>
          <a:prstGeom prst="line">
            <a:avLst/>
          </a:prstGeom>
          <a:noFill/>
          <a:ln w="38100" cmpd="sng">
            <a:solidFill>
              <a:srgbClr val="CC0099"/>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 name="Oval 17"/>
          <p:cNvSpPr>
            <a:spLocks noChangeArrowheads="1"/>
          </p:cNvSpPr>
          <p:nvPr/>
        </p:nvSpPr>
        <p:spPr bwMode="auto">
          <a:xfrm>
            <a:off x="5203825" y="2103744"/>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53452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p:spPr>
        <p:txBody>
          <a:bodyPr/>
          <a:lstStyle/>
          <a:p>
            <a:pPr eaLnBrk="1" hangingPunct="1"/>
            <a:r>
              <a:rPr lang="en-US" sz="3200" dirty="0">
                <a:latin typeface="Arial" charset="0"/>
                <a:cs typeface="Arial" charset="0"/>
              </a:rPr>
              <a:t>Fred Fisher Music v. M. </a:t>
            </a:r>
            <a:r>
              <a:rPr lang="en-US" sz="3200" dirty="0" err="1">
                <a:latin typeface="Arial" charset="0"/>
                <a:cs typeface="Arial" charset="0"/>
              </a:rPr>
              <a:t>Witmark</a:t>
            </a:r>
            <a:r>
              <a:rPr lang="en-US" sz="3200" dirty="0">
                <a:latin typeface="Arial" charset="0"/>
                <a:cs typeface="Arial" charset="0"/>
              </a:rPr>
              <a:t> &amp; Sons</a:t>
            </a:r>
          </a:p>
        </p:txBody>
      </p:sp>
      <p:sp>
        <p:nvSpPr>
          <p:cNvPr id="28675"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6"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7" name="Line 5"/>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8" name="Line 6"/>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79" name="Text Box 7"/>
          <p:cNvSpPr txBox="1">
            <a:spLocks noChangeArrowheads="1"/>
          </p:cNvSpPr>
          <p:nvPr/>
        </p:nvSpPr>
        <p:spPr bwMode="auto">
          <a:xfrm>
            <a:off x="2718549" y="3505200"/>
            <a:ext cx="7104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Graff</a:t>
            </a:r>
          </a:p>
        </p:txBody>
      </p:sp>
      <p:sp>
        <p:nvSpPr>
          <p:cNvPr id="28680" name="Text Box 8"/>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28681" name="Text Box 9"/>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28682" name="Text Box 10"/>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28683" name="Line 11"/>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4" name="Oval 12"/>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85" name="Line 13"/>
          <p:cNvSpPr>
            <a:spLocks noChangeShapeType="1"/>
          </p:cNvSpPr>
          <p:nvPr/>
        </p:nvSpPr>
        <p:spPr bwMode="auto">
          <a:xfrm>
            <a:off x="3733800" y="3868738"/>
            <a:ext cx="1600200" cy="0"/>
          </a:xfrm>
          <a:prstGeom prst="line">
            <a:avLst/>
          </a:prstGeom>
          <a:noFill/>
          <a:ln w="57150" cmpd="sng">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686" name="Line 14"/>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7" name="Line 15"/>
          <p:cNvSpPr>
            <a:spLocks noChangeShapeType="1"/>
          </p:cNvSpPr>
          <p:nvPr/>
        </p:nvSpPr>
        <p:spPr bwMode="auto">
          <a:xfrm>
            <a:off x="5334000" y="3871913"/>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88" name="Oval 16"/>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89" name="Oval 17"/>
          <p:cNvSpPr>
            <a:spLocks noChangeArrowheads="1"/>
          </p:cNvSpPr>
          <p:nvPr/>
        </p:nvSpPr>
        <p:spPr bwMode="auto">
          <a:xfrm>
            <a:off x="52197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92" name="Text Box 20"/>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8693" name="Text Box 21"/>
          <p:cNvSpPr txBox="1">
            <a:spLocks noChangeArrowheads="1"/>
          </p:cNvSpPr>
          <p:nvPr/>
        </p:nvSpPr>
        <p:spPr bwMode="auto">
          <a:xfrm>
            <a:off x="42672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8694" name="Text Box 22"/>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28695" name="Oval 23"/>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8696" name="Text Box 24"/>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28697" name="Line 25"/>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98" name="Line 26"/>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8699" name="Line 27"/>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Text Box 29"/>
          <p:cNvSpPr txBox="1">
            <a:spLocks noChangeArrowheads="1"/>
          </p:cNvSpPr>
          <p:nvPr/>
        </p:nvSpPr>
        <p:spPr bwMode="auto">
          <a:xfrm>
            <a:off x="3385837" y="1711050"/>
            <a:ext cx="10310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err="1"/>
              <a:t>Witmark</a:t>
            </a:r>
            <a:endParaRPr lang="en-US" sz="1800" dirty="0"/>
          </a:p>
        </p:txBody>
      </p:sp>
      <p:sp>
        <p:nvSpPr>
          <p:cNvPr id="29" name="Line 30"/>
          <p:cNvSpPr>
            <a:spLocks noChangeShapeType="1"/>
          </p:cNvSpPr>
          <p:nvPr/>
        </p:nvSpPr>
        <p:spPr bwMode="auto">
          <a:xfrm flipV="1">
            <a:off x="2457450" y="2209800"/>
            <a:ext cx="271319" cy="167481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 name="Line 6"/>
          <p:cNvSpPr>
            <a:spLocks noChangeShapeType="1"/>
          </p:cNvSpPr>
          <p:nvPr/>
        </p:nvSpPr>
        <p:spPr bwMode="auto">
          <a:xfrm flipV="1">
            <a:off x="2743200" y="2209800"/>
            <a:ext cx="1020763" cy="424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Oval 17"/>
          <p:cNvSpPr>
            <a:spLocks noChangeArrowheads="1"/>
          </p:cNvSpPr>
          <p:nvPr/>
        </p:nvSpPr>
        <p:spPr bwMode="auto">
          <a:xfrm>
            <a:off x="3649663" y="2080382"/>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2" name="Freeform 32"/>
          <p:cNvSpPr>
            <a:spLocks/>
          </p:cNvSpPr>
          <p:nvPr/>
        </p:nvSpPr>
        <p:spPr bwMode="auto">
          <a:xfrm>
            <a:off x="2766248" y="2214042"/>
            <a:ext cx="1348551" cy="1654696"/>
          </a:xfrm>
          <a:custGeom>
            <a:avLst/>
            <a:gdLst>
              <a:gd name="T0" fmla="*/ 0 w 1776"/>
              <a:gd name="T1" fmla="*/ 2133600 h 1344"/>
              <a:gd name="T2" fmla="*/ 914400 w 1776"/>
              <a:gd name="T3" fmla="*/ 762000 h 1344"/>
              <a:gd name="T4" fmla="*/ 2819400 w 1776"/>
              <a:gd name="T5" fmla="*/ 0 h 1344"/>
              <a:gd name="T6" fmla="*/ 0 60000 65536"/>
              <a:gd name="T7" fmla="*/ 0 60000 65536"/>
              <a:gd name="T8" fmla="*/ 0 60000 65536"/>
              <a:gd name="T9" fmla="*/ 0 w 1776"/>
              <a:gd name="T10" fmla="*/ 0 h 1344"/>
              <a:gd name="T11" fmla="*/ 1776 w 1776"/>
              <a:gd name="T12" fmla="*/ 1344 h 1344"/>
            </a:gdLst>
            <a:ahLst/>
            <a:cxnLst>
              <a:cxn ang="T6">
                <a:pos x="T0" y="T1"/>
              </a:cxn>
              <a:cxn ang="T7">
                <a:pos x="T2" y="T3"/>
              </a:cxn>
              <a:cxn ang="T8">
                <a:pos x="T4" y="T5"/>
              </a:cxn>
            </a:cxnLst>
            <a:rect l="T9" t="T10" r="T11" b="T12"/>
            <a:pathLst>
              <a:path w="1776" h="1344">
                <a:moveTo>
                  <a:pt x="0" y="1344"/>
                </a:moveTo>
                <a:cubicBezTo>
                  <a:pt x="140" y="1024"/>
                  <a:pt x="280" y="704"/>
                  <a:pt x="576" y="480"/>
                </a:cubicBezTo>
                <a:cubicBezTo>
                  <a:pt x="872" y="256"/>
                  <a:pt x="1324" y="128"/>
                  <a:pt x="1776" y="0"/>
                </a:cubicBezTo>
              </a:path>
            </a:pathLst>
          </a:custGeom>
          <a:noFill/>
          <a:ln w="38100">
            <a:solidFill>
              <a:srgbClr val="CC0099"/>
            </a:solidFill>
            <a:round/>
            <a:headEnd/>
            <a:tailEnd type="stealth" w="lg" len="lg"/>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3" name="Line 13"/>
          <p:cNvSpPr>
            <a:spLocks noChangeShapeType="1"/>
          </p:cNvSpPr>
          <p:nvPr/>
        </p:nvSpPr>
        <p:spPr bwMode="auto">
          <a:xfrm>
            <a:off x="3886199" y="2214042"/>
            <a:ext cx="1394203" cy="11563"/>
          </a:xfrm>
          <a:prstGeom prst="line">
            <a:avLst/>
          </a:prstGeom>
          <a:noFill/>
          <a:ln w="57150" cmpd="sng">
            <a:solidFill>
              <a:srgbClr val="CC0099"/>
            </a:solidFill>
            <a:prstDash val="solid"/>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 name="Oval 17"/>
          <p:cNvSpPr>
            <a:spLocks noChangeArrowheads="1"/>
          </p:cNvSpPr>
          <p:nvPr/>
        </p:nvSpPr>
        <p:spPr bwMode="auto">
          <a:xfrm>
            <a:off x="5203825" y="2103744"/>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5" name="Line 30"/>
          <p:cNvSpPr>
            <a:spLocks noChangeShapeType="1"/>
          </p:cNvSpPr>
          <p:nvPr/>
        </p:nvSpPr>
        <p:spPr bwMode="auto">
          <a:xfrm flipV="1">
            <a:off x="3460130" y="2185433"/>
            <a:ext cx="271319" cy="167481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 name="Line 30"/>
          <p:cNvSpPr>
            <a:spLocks noChangeShapeType="1"/>
          </p:cNvSpPr>
          <p:nvPr/>
        </p:nvSpPr>
        <p:spPr bwMode="auto">
          <a:xfrm flipV="1">
            <a:off x="4124176" y="3109913"/>
            <a:ext cx="139849" cy="718886"/>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7" name="Line 13"/>
          <p:cNvSpPr>
            <a:spLocks noChangeShapeType="1"/>
          </p:cNvSpPr>
          <p:nvPr/>
        </p:nvSpPr>
        <p:spPr bwMode="auto">
          <a:xfrm>
            <a:off x="3725863" y="3076995"/>
            <a:ext cx="1600200" cy="0"/>
          </a:xfrm>
          <a:prstGeom prst="line">
            <a:avLst/>
          </a:prstGeom>
          <a:noFill/>
          <a:ln w="57150" cmpd="sng">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8" name="Oval 16"/>
          <p:cNvSpPr>
            <a:spLocks noChangeArrowheads="1"/>
          </p:cNvSpPr>
          <p:nvPr/>
        </p:nvSpPr>
        <p:spPr bwMode="auto">
          <a:xfrm>
            <a:off x="3649663" y="296587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9" name="Oval 17"/>
          <p:cNvSpPr>
            <a:spLocks noChangeArrowheads="1"/>
          </p:cNvSpPr>
          <p:nvPr/>
        </p:nvSpPr>
        <p:spPr bwMode="auto">
          <a:xfrm>
            <a:off x="5211763" y="296587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0" name="Text Box 29"/>
          <p:cNvSpPr txBox="1">
            <a:spLocks noChangeArrowheads="1"/>
          </p:cNvSpPr>
          <p:nvPr/>
        </p:nvSpPr>
        <p:spPr bwMode="auto">
          <a:xfrm>
            <a:off x="3901363" y="2681368"/>
            <a:ext cx="13647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Fred Fisher</a:t>
            </a:r>
          </a:p>
        </p:txBody>
      </p:sp>
      <p:sp>
        <p:nvSpPr>
          <p:cNvPr id="41" name="TextBox 40"/>
          <p:cNvSpPr txBox="1"/>
          <p:nvPr/>
        </p:nvSpPr>
        <p:spPr>
          <a:xfrm rot="16887378">
            <a:off x="2022974" y="3102489"/>
            <a:ext cx="652643" cy="369332"/>
          </a:xfrm>
          <a:prstGeom prst="rect">
            <a:avLst/>
          </a:prstGeom>
          <a:noFill/>
        </p:spPr>
        <p:txBody>
          <a:bodyPr wrap="none" rtlCol="0">
            <a:spAutoFit/>
          </a:bodyPr>
          <a:lstStyle/>
          <a:p>
            <a:r>
              <a:rPr lang="en-US" dirty="0"/>
              <a:t>1912</a:t>
            </a:r>
          </a:p>
        </p:txBody>
      </p:sp>
      <p:sp>
        <p:nvSpPr>
          <p:cNvPr id="42" name="TextBox 41"/>
          <p:cNvSpPr txBox="1"/>
          <p:nvPr/>
        </p:nvSpPr>
        <p:spPr>
          <a:xfrm rot="18178089">
            <a:off x="2705472" y="2550461"/>
            <a:ext cx="652643" cy="369332"/>
          </a:xfrm>
          <a:prstGeom prst="rect">
            <a:avLst/>
          </a:prstGeom>
          <a:noFill/>
        </p:spPr>
        <p:txBody>
          <a:bodyPr wrap="none" rtlCol="0">
            <a:spAutoFit/>
          </a:bodyPr>
          <a:lstStyle/>
          <a:p>
            <a:r>
              <a:rPr lang="en-US" dirty="0"/>
              <a:t>1917</a:t>
            </a:r>
          </a:p>
        </p:txBody>
      </p:sp>
      <p:sp>
        <p:nvSpPr>
          <p:cNvPr id="43" name="TextBox 42"/>
          <p:cNvSpPr txBox="1"/>
          <p:nvPr/>
        </p:nvSpPr>
        <p:spPr>
          <a:xfrm rot="16736664">
            <a:off x="3090185" y="2971512"/>
            <a:ext cx="652643" cy="369332"/>
          </a:xfrm>
          <a:prstGeom prst="rect">
            <a:avLst/>
          </a:prstGeom>
          <a:noFill/>
        </p:spPr>
        <p:txBody>
          <a:bodyPr wrap="none" rtlCol="0">
            <a:spAutoFit/>
          </a:bodyPr>
          <a:lstStyle/>
          <a:p>
            <a:r>
              <a:rPr lang="en-US" dirty="0"/>
              <a:t>1939</a:t>
            </a:r>
          </a:p>
        </p:txBody>
      </p:sp>
      <p:sp>
        <p:nvSpPr>
          <p:cNvPr id="44" name="Freeform 43"/>
          <p:cNvSpPr/>
          <p:nvPr/>
        </p:nvSpPr>
        <p:spPr>
          <a:xfrm>
            <a:off x="3541258" y="3526921"/>
            <a:ext cx="500596" cy="301878"/>
          </a:xfrm>
          <a:custGeom>
            <a:avLst/>
            <a:gdLst>
              <a:gd name="connsiteX0" fmla="*/ 0 w 500596"/>
              <a:gd name="connsiteY0" fmla="*/ 301878 h 301878"/>
              <a:gd name="connsiteX1" fmla="*/ 176135 w 500596"/>
              <a:gd name="connsiteY1" fmla="*/ 23757 h 301878"/>
              <a:gd name="connsiteX2" fmla="*/ 370812 w 500596"/>
              <a:gd name="connsiteY2" fmla="*/ 42298 h 301878"/>
              <a:gd name="connsiteX3" fmla="*/ 500596 w 500596"/>
              <a:gd name="connsiteY3" fmla="*/ 264795 h 301878"/>
            </a:gdLst>
            <a:ahLst/>
            <a:cxnLst>
              <a:cxn ang="0">
                <a:pos x="connsiteX0" y="connsiteY0"/>
              </a:cxn>
              <a:cxn ang="0">
                <a:pos x="connsiteX1" y="connsiteY1"/>
              </a:cxn>
              <a:cxn ang="0">
                <a:pos x="connsiteX2" y="connsiteY2"/>
              </a:cxn>
              <a:cxn ang="0">
                <a:pos x="connsiteX3" y="connsiteY3"/>
              </a:cxn>
            </a:cxnLst>
            <a:rect l="l" t="t" r="r" b="b"/>
            <a:pathLst>
              <a:path w="500596" h="301878">
                <a:moveTo>
                  <a:pt x="0" y="301878"/>
                </a:moveTo>
                <a:cubicBezTo>
                  <a:pt x="57166" y="184449"/>
                  <a:pt x="114333" y="67020"/>
                  <a:pt x="176135" y="23757"/>
                </a:cubicBezTo>
                <a:cubicBezTo>
                  <a:pt x="237937" y="-19506"/>
                  <a:pt x="316735" y="2125"/>
                  <a:pt x="370812" y="42298"/>
                </a:cubicBezTo>
                <a:cubicBezTo>
                  <a:pt x="424889" y="82471"/>
                  <a:pt x="500596" y="264795"/>
                  <a:pt x="500596" y="264795"/>
                </a:cubicBezTo>
              </a:path>
            </a:pathLst>
          </a:custGeom>
          <a:ln>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 Box 7"/>
          <p:cNvSpPr txBox="1">
            <a:spLocks noChangeArrowheads="1"/>
          </p:cNvSpPr>
          <p:nvPr/>
        </p:nvSpPr>
        <p:spPr bwMode="auto">
          <a:xfrm>
            <a:off x="4196603" y="3490913"/>
            <a:ext cx="71045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dirty="0"/>
              <a:t>Graff</a:t>
            </a:r>
          </a:p>
        </p:txBody>
      </p:sp>
    </p:spTree>
    <p:extLst>
      <p:ext uri="{BB962C8B-B14F-4D97-AF65-F5344CB8AC3E}">
        <p14:creationId xmlns:p14="http://schemas.microsoft.com/office/powerpoint/2010/main" val="270823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457200" y="0"/>
            <a:ext cx="8229600" cy="1143000"/>
          </a:xfrm>
        </p:spPr>
        <p:txBody>
          <a:bodyPr/>
          <a:lstStyle/>
          <a:p>
            <a:pPr eaLnBrk="1" hangingPunct="1"/>
            <a:r>
              <a:rPr lang="en-US" sz="3200">
                <a:latin typeface="Arial" charset="0"/>
                <a:cs typeface="Arial" charset="0"/>
              </a:rPr>
              <a:t>Works Created in 1978 or later</a:t>
            </a:r>
          </a:p>
        </p:txBody>
      </p:sp>
      <p:sp>
        <p:nvSpPr>
          <p:cNvPr id="43011" name="Line 1027"/>
          <p:cNvSpPr>
            <a:spLocks noChangeShapeType="1"/>
          </p:cNvSpPr>
          <p:nvPr/>
        </p:nvSpPr>
        <p:spPr bwMode="auto">
          <a:xfrm>
            <a:off x="1752600" y="6400800"/>
            <a:ext cx="6096000" cy="0"/>
          </a:xfrm>
          <a:prstGeom prst="line">
            <a:avLst/>
          </a:prstGeom>
          <a:noFill/>
          <a:ln w="31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12" name="Line 1028"/>
          <p:cNvSpPr>
            <a:spLocks noChangeShapeType="1"/>
          </p:cNvSpPr>
          <p:nvPr/>
        </p:nvSpPr>
        <p:spPr bwMode="auto">
          <a:xfrm flipV="1">
            <a:off x="228600" y="5257800"/>
            <a:ext cx="70866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13" name="Text Box 1029"/>
          <p:cNvSpPr txBox="1">
            <a:spLocks noChangeArrowheads="1"/>
          </p:cNvSpPr>
          <p:nvPr/>
        </p:nvSpPr>
        <p:spPr bwMode="auto">
          <a:xfrm>
            <a:off x="1219200" y="48910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43014" name="Text Box 1030"/>
          <p:cNvSpPr txBox="1">
            <a:spLocks noChangeArrowheads="1"/>
          </p:cNvSpPr>
          <p:nvPr/>
        </p:nvSpPr>
        <p:spPr bwMode="auto">
          <a:xfrm>
            <a:off x="3429000" y="64008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43015" name="Text Box 1031"/>
          <p:cNvSpPr txBox="1">
            <a:spLocks noChangeArrowheads="1"/>
          </p:cNvSpPr>
          <p:nvPr/>
        </p:nvSpPr>
        <p:spPr bwMode="auto">
          <a:xfrm>
            <a:off x="762000" y="57912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43016" name="Line 1032"/>
          <p:cNvSpPr>
            <a:spLocks noChangeShapeType="1"/>
          </p:cNvSpPr>
          <p:nvPr/>
        </p:nvSpPr>
        <p:spPr bwMode="auto">
          <a:xfrm flipV="1">
            <a:off x="1524000" y="5410200"/>
            <a:ext cx="304800" cy="457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17" name="Oval 1033"/>
          <p:cNvSpPr>
            <a:spLocks noChangeArrowheads="1"/>
          </p:cNvSpPr>
          <p:nvPr/>
        </p:nvSpPr>
        <p:spPr bwMode="auto">
          <a:xfrm>
            <a:off x="18288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18" name="Line 1034"/>
          <p:cNvSpPr>
            <a:spLocks noChangeShapeType="1"/>
          </p:cNvSpPr>
          <p:nvPr/>
        </p:nvSpPr>
        <p:spPr bwMode="auto">
          <a:xfrm>
            <a:off x="7315200" y="5257800"/>
            <a:ext cx="533400" cy="10668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19" name="Oval 1035"/>
          <p:cNvSpPr>
            <a:spLocks noChangeArrowheads="1"/>
          </p:cNvSpPr>
          <p:nvPr/>
        </p:nvSpPr>
        <p:spPr bwMode="auto">
          <a:xfrm>
            <a:off x="72009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20" name="Text Box 1036"/>
          <p:cNvSpPr txBox="1">
            <a:spLocks noChangeArrowheads="1"/>
          </p:cNvSpPr>
          <p:nvPr/>
        </p:nvSpPr>
        <p:spPr bwMode="auto">
          <a:xfrm>
            <a:off x="4419600" y="5257800"/>
            <a:ext cx="14351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Life + 70 yrs</a:t>
            </a:r>
          </a:p>
        </p:txBody>
      </p:sp>
      <p:sp>
        <p:nvSpPr>
          <p:cNvPr id="43021" name="Oval 1037"/>
          <p:cNvSpPr>
            <a:spLocks noChangeArrowheads="1"/>
          </p:cNvSpPr>
          <p:nvPr/>
        </p:nvSpPr>
        <p:spPr bwMode="auto">
          <a:xfrm>
            <a:off x="1524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43022" name="Text Box 1038"/>
          <p:cNvSpPr txBox="1">
            <a:spLocks noChangeArrowheads="1"/>
          </p:cNvSpPr>
          <p:nvPr/>
        </p:nvSpPr>
        <p:spPr bwMode="auto">
          <a:xfrm>
            <a:off x="304800" y="41910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43023" name="Line 1039"/>
          <p:cNvSpPr>
            <a:spLocks noChangeShapeType="1"/>
          </p:cNvSpPr>
          <p:nvPr/>
        </p:nvSpPr>
        <p:spPr bwMode="auto">
          <a:xfrm flipH="1">
            <a:off x="304800" y="4495800"/>
            <a:ext cx="304800" cy="609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4" name="Line 1040"/>
          <p:cNvSpPr>
            <a:spLocks noChangeShapeType="1"/>
          </p:cNvSpPr>
          <p:nvPr/>
        </p:nvSpPr>
        <p:spPr bwMode="auto">
          <a:xfrm>
            <a:off x="7848600" y="6400800"/>
            <a:ext cx="10668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5" name="Line 1041"/>
          <p:cNvSpPr>
            <a:spLocks noChangeShapeType="1"/>
          </p:cNvSpPr>
          <p:nvPr/>
        </p:nvSpPr>
        <p:spPr bwMode="auto">
          <a:xfrm>
            <a:off x="9906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6" name="Line 1042"/>
          <p:cNvSpPr>
            <a:spLocks noChangeShapeType="1"/>
          </p:cNvSpPr>
          <p:nvPr/>
        </p:nvSpPr>
        <p:spPr bwMode="auto">
          <a:xfrm>
            <a:off x="59436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7" name="Line 1043"/>
          <p:cNvSpPr>
            <a:spLocks noChangeShapeType="1"/>
          </p:cNvSpPr>
          <p:nvPr/>
        </p:nvSpPr>
        <p:spPr bwMode="auto">
          <a:xfrm>
            <a:off x="3505200" y="5257800"/>
            <a:ext cx="762000" cy="1066800"/>
          </a:xfrm>
          <a:prstGeom prst="line">
            <a:avLst/>
          </a:prstGeom>
          <a:noFill/>
          <a:ln w="31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8" name="Line 1044"/>
          <p:cNvSpPr>
            <a:spLocks noChangeShapeType="1"/>
          </p:cNvSpPr>
          <p:nvPr/>
        </p:nvSpPr>
        <p:spPr bwMode="auto">
          <a:xfrm flipV="1">
            <a:off x="2209800" y="3581400"/>
            <a:ext cx="609600" cy="16764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29" name="Line 1045"/>
          <p:cNvSpPr>
            <a:spLocks noChangeShapeType="1"/>
          </p:cNvSpPr>
          <p:nvPr/>
        </p:nvSpPr>
        <p:spPr bwMode="auto">
          <a:xfrm>
            <a:off x="2895600" y="3581400"/>
            <a:ext cx="4419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0" name="Line 1046"/>
          <p:cNvSpPr>
            <a:spLocks noChangeShapeType="1"/>
          </p:cNvSpPr>
          <p:nvPr/>
        </p:nvSpPr>
        <p:spPr bwMode="auto">
          <a:xfrm>
            <a:off x="7315200" y="3581400"/>
            <a:ext cx="609600" cy="266700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31" name="Oval 1047"/>
          <p:cNvSpPr>
            <a:spLocks noChangeArrowheads="1"/>
          </p:cNvSpPr>
          <p:nvPr/>
        </p:nvSpPr>
        <p:spPr bwMode="auto">
          <a:xfrm>
            <a:off x="7200900" y="34671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3032" name="Text Box 1048"/>
          <p:cNvSpPr txBox="1">
            <a:spLocks noChangeArrowheads="1"/>
          </p:cNvSpPr>
          <p:nvPr/>
        </p:nvSpPr>
        <p:spPr bwMode="auto">
          <a:xfrm rot="-4161151">
            <a:off x="1726406" y="3982244"/>
            <a:ext cx="163671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i="1"/>
              <a:t>inter vivos</a:t>
            </a:r>
            <a:r>
              <a:rPr lang="en-US" sz="1400"/>
              <a:t> transfer</a:t>
            </a:r>
          </a:p>
          <a:p>
            <a:pPr eaLnBrk="1" hangingPunct="1"/>
            <a:r>
              <a:rPr lang="en-US" sz="1400"/>
              <a:t>    by author</a:t>
            </a:r>
          </a:p>
        </p:txBody>
      </p:sp>
      <p:sp>
        <p:nvSpPr>
          <p:cNvPr id="43033" name="Oval 1049"/>
          <p:cNvSpPr>
            <a:spLocks noChangeArrowheads="1"/>
          </p:cNvSpPr>
          <p:nvPr/>
        </p:nvSpPr>
        <p:spPr bwMode="auto">
          <a:xfrm>
            <a:off x="2743200" y="34671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43034" name="Line 1050"/>
          <p:cNvSpPr>
            <a:spLocks noChangeShapeType="1"/>
          </p:cNvSpPr>
          <p:nvPr/>
        </p:nvSpPr>
        <p:spPr bwMode="auto">
          <a:xfrm>
            <a:off x="5181600" y="3581400"/>
            <a:ext cx="533400" cy="0"/>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5" name="AutoShape 1051"/>
          <p:cNvSpPr>
            <a:spLocks/>
          </p:cNvSpPr>
          <p:nvPr/>
        </p:nvSpPr>
        <p:spPr bwMode="auto">
          <a:xfrm rot="5400000">
            <a:off x="3924300" y="2705100"/>
            <a:ext cx="228600" cy="2286000"/>
          </a:xfrm>
          <a:prstGeom prst="rightBrace">
            <a:avLst>
              <a:gd name="adj1" fmla="val 8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36" name="Text Box 1052"/>
          <p:cNvSpPr txBox="1">
            <a:spLocks noChangeArrowheads="1"/>
          </p:cNvSpPr>
          <p:nvPr/>
        </p:nvSpPr>
        <p:spPr bwMode="auto">
          <a:xfrm>
            <a:off x="3657600" y="38862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35 yrs</a:t>
            </a:r>
          </a:p>
        </p:txBody>
      </p:sp>
      <p:sp>
        <p:nvSpPr>
          <p:cNvPr id="43037" name="Line 1053"/>
          <p:cNvSpPr>
            <a:spLocks noChangeShapeType="1"/>
          </p:cNvSpPr>
          <p:nvPr/>
        </p:nvSpPr>
        <p:spPr bwMode="auto">
          <a:xfrm flipV="1">
            <a:off x="4191000" y="3579813"/>
            <a:ext cx="762000" cy="1587"/>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038" name="AutoShape 1054"/>
          <p:cNvSpPr>
            <a:spLocks/>
          </p:cNvSpPr>
          <p:nvPr/>
        </p:nvSpPr>
        <p:spPr bwMode="auto">
          <a:xfrm rot="5400000">
            <a:off x="5334000" y="3581400"/>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39" name="Text Box 1055"/>
          <p:cNvSpPr txBox="1">
            <a:spLocks noChangeArrowheads="1"/>
          </p:cNvSpPr>
          <p:nvPr/>
        </p:nvSpPr>
        <p:spPr bwMode="auto">
          <a:xfrm>
            <a:off x="5105400" y="38862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43040" name="AutoShape 1056"/>
          <p:cNvSpPr>
            <a:spLocks/>
          </p:cNvSpPr>
          <p:nvPr/>
        </p:nvSpPr>
        <p:spPr bwMode="auto">
          <a:xfrm rot="16200000" flipV="1">
            <a:off x="4457700" y="2933700"/>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41" name="Freeform 1057"/>
          <p:cNvSpPr>
            <a:spLocks/>
          </p:cNvSpPr>
          <p:nvPr/>
        </p:nvSpPr>
        <p:spPr bwMode="auto">
          <a:xfrm>
            <a:off x="4572000" y="2870200"/>
            <a:ext cx="6096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042" name="Text Box 1058"/>
          <p:cNvSpPr txBox="1">
            <a:spLocks noChangeArrowheads="1"/>
          </p:cNvSpPr>
          <p:nvPr/>
        </p:nvSpPr>
        <p:spPr bwMode="auto">
          <a:xfrm>
            <a:off x="4191000" y="2514600"/>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43043" name="Text Box 1059"/>
          <p:cNvSpPr txBox="1">
            <a:spLocks noChangeArrowheads="1"/>
          </p:cNvSpPr>
          <p:nvPr/>
        </p:nvSpPr>
        <p:spPr bwMode="auto">
          <a:xfrm>
            <a:off x="5105400" y="990600"/>
            <a:ext cx="37338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Who can terminate:</a:t>
            </a:r>
          </a:p>
          <a:p>
            <a:pPr eaLnBrk="1" hangingPunct="1">
              <a:buFontTx/>
              <a:buAutoNum type="arabicPeriod"/>
            </a:pPr>
            <a:r>
              <a:rPr lang="en-US" sz="1800">
                <a:solidFill>
                  <a:srgbClr val="008000"/>
                </a:solidFill>
              </a:rPr>
              <a:t>Author</a:t>
            </a:r>
          </a:p>
          <a:p>
            <a:pPr eaLnBrk="1" hangingPunct="1">
              <a:buFontTx/>
              <a:buAutoNum type="arabicPeriod"/>
            </a:pPr>
            <a:r>
              <a:rPr lang="en-US" sz="1800">
                <a:solidFill>
                  <a:srgbClr val="008000"/>
                </a:solidFill>
              </a:rPr>
              <a:t>Spouse/children/descendants (</a:t>
            </a:r>
            <a:r>
              <a:rPr lang="en-US" sz="1800" i="1">
                <a:solidFill>
                  <a:srgbClr val="008000"/>
                </a:solidFill>
              </a:rPr>
              <a:t>per stirpes</a:t>
            </a:r>
            <a:r>
              <a:rPr lang="en-US" sz="1800">
                <a:solidFill>
                  <a:srgbClr val="008000"/>
                </a:solidFill>
              </a:rPr>
              <a:t>)</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executor</a:t>
            </a:r>
          </a:p>
          <a:p>
            <a:pPr eaLnBrk="1" hangingPunct="1"/>
            <a:endParaRPr lang="en-US" sz="1800">
              <a:solidFill>
                <a:srgbClr val="008000"/>
              </a:solidFill>
            </a:endParaRPr>
          </a:p>
        </p:txBody>
      </p:sp>
      <p:sp>
        <p:nvSpPr>
          <p:cNvPr id="43044" name="Line 1060"/>
          <p:cNvSpPr>
            <a:spLocks noChangeShapeType="1"/>
          </p:cNvSpPr>
          <p:nvPr/>
        </p:nvSpPr>
        <p:spPr bwMode="auto">
          <a:xfrm flipV="1">
            <a:off x="4419600" y="1219200"/>
            <a:ext cx="762000" cy="23622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3045" name="Text Box 1061"/>
          <p:cNvSpPr txBox="1">
            <a:spLocks noChangeArrowheads="1"/>
          </p:cNvSpPr>
          <p:nvPr/>
        </p:nvSpPr>
        <p:spPr bwMode="auto">
          <a:xfrm>
            <a:off x="5257800" y="2438400"/>
            <a:ext cx="373380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FF6600"/>
                </a:solidFill>
              </a:rPr>
              <a:t>Terminated rights pass to persons entitled to terminate on date of original notice</a:t>
            </a:r>
          </a:p>
          <a:p>
            <a:pPr eaLnBrk="1" hangingPunct="1"/>
            <a:endParaRPr lang="en-US" sz="1800">
              <a:solidFill>
                <a:srgbClr val="FF6600"/>
              </a:solidFill>
            </a:endParaRPr>
          </a:p>
        </p:txBody>
      </p:sp>
      <p:sp>
        <p:nvSpPr>
          <p:cNvPr id="43046" name="Freeform 1062"/>
          <p:cNvSpPr>
            <a:spLocks/>
          </p:cNvSpPr>
          <p:nvPr/>
        </p:nvSpPr>
        <p:spPr bwMode="auto">
          <a:xfrm>
            <a:off x="5562600" y="2362200"/>
            <a:ext cx="431800" cy="1219200"/>
          </a:xfrm>
          <a:custGeom>
            <a:avLst/>
            <a:gdLst>
              <a:gd name="T0" fmla="*/ 0 w 272"/>
              <a:gd name="T1" fmla="*/ 2147483647 h 768"/>
              <a:gd name="T2" fmla="*/ 2147483647 w 272"/>
              <a:gd name="T3" fmla="*/ 2147483647 h 768"/>
              <a:gd name="T4" fmla="*/ 2147483647 w 272"/>
              <a:gd name="T5" fmla="*/ 0 h 768"/>
              <a:gd name="T6" fmla="*/ 0 60000 65536"/>
              <a:gd name="T7" fmla="*/ 0 60000 65536"/>
              <a:gd name="T8" fmla="*/ 0 60000 65536"/>
              <a:gd name="T9" fmla="*/ 0 w 272"/>
              <a:gd name="T10" fmla="*/ 0 h 768"/>
              <a:gd name="T11" fmla="*/ 272 w 272"/>
              <a:gd name="T12" fmla="*/ 768 h 768"/>
            </a:gdLst>
            <a:ahLst/>
            <a:cxnLst>
              <a:cxn ang="T6">
                <a:pos x="T0" y="T1"/>
              </a:cxn>
              <a:cxn ang="T7">
                <a:pos x="T2" y="T3"/>
              </a:cxn>
              <a:cxn ang="T8">
                <a:pos x="T4" y="T5"/>
              </a:cxn>
            </a:cxnLst>
            <a:rect l="T9" t="T10" r="T11" b="T12"/>
            <a:pathLst>
              <a:path w="272" h="768">
                <a:moveTo>
                  <a:pt x="0" y="768"/>
                </a:moveTo>
                <a:cubicBezTo>
                  <a:pt x="104" y="640"/>
                  <a:pt x="208" y="512"/>
                  <a:pt x="240" y="384"/>
                </a:cubicBezTo>
                <a:cubicBezTo>
                  <a:pt x="272" y="256"/>
                  <a:pt x="232" y="128"/>
                  <a:pt x="192" y="0"/>
                </a:cubicBezTo>
              </a:path>
            </a:pathLst>
          </a:custGeom>
          <a:noFill/>
          <a:ln w="9525">
            <a:solidFill>
              <a:srgbClr val="FF66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43047" name="Text Box 1063"/>
          <p:cNvSpPr txBox="1">
            <a:spLocks noChangeArrowheads="1"/>
          </p:cNvSpPr>
          <p:nvPr/>
        </p:nvSpPr>
        <p:spPr bwMode="auto">
          <a:xfrm>
            <a:off x="288925" y="1284288"/>
            <a:ext cx="39592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t>§203 Termination Rules</a:t>
            </a:r>
          </a:p>
        </p:txBody>
      </p:sp>
      <p:sp>
        <p:nvSpPr>
          <p:cNvPr id="43048" name="Text Box 1064"/>
          <p:cNvSpPr txBox="1">
            <a:spLocks noChangeArrowheads="1"/>
          </p:cNvSpPr>
          <p:nvPr/>
        </p:nvSpPr>
        <p:spPr bwMode="auto">
          <a:xfrm rot="-5400000">
            <a:off x="8196263" y="1625600"/>
            <a:ext cx="13144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solidFill>
                  <a:srgbClr val="008000"/>
                </a:solidFill>
              </a:rPr>
              <a:t>nonwaivable</a:t>
            </a:r>
          </a:p>
        </p:txBody>
      </p:sp>
    </p:spTree>
    <p:extLst>
      <p:ext uri="{BB962C8B-B14F-4D97-AF65-F5344CB8AC3E}">
        <p14:creationId xmlns:p14="http://schemas.microsoft.com/office/powerpoint/2010/main" val="186713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Works Published 1964-1977</a:t>
            </a:r>
          </a:p>
        </p:txBody>
      </p:sp>
      <p:sp>
        <p:nvSpPr>
          <p:cNvPr id="57347" name="Line 3"/>
          <p:cNvSpPr>
            <a:spLocks noChangeShapeType="1"/>
          </p:cNvSpPr>
          <p:nvPr/>
        </p:nvSpPr>
        <p:spPr bwMode="auto">
          <a:xfrm>
            <a:off x="228600" y="5257800"/>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48" name="Line 4"/>
          <p:cNvSpPr>
            <a:spLocks noChangeShapeType="1"/>
          </p:cNvSpPr>
          <p:nvPr/>
        </p:nvSpPr>
        <p:spPr bwMode="auto">
          <a:xfrm>
            <a:off x="1828800" y="5257800"/>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49" name="Line 5"/>
          <p:cNvSpPr>
            <a:spLocks noChangeShapeType="1"/>
          </p:cNvSpPr>
          <p:nvPr/>
        </p:nvSpPr>
        <p:spPr bwMode="auto">
          <a:xfrm>
            <a:off x="2362200" y="5867400"/>
            <a:ext cx="6629400" cy="1428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0" name="Line 6"/>
          <p:cNvSpPr>
            <a:spLocks noChangeShapeType="1"/>
          </p:cNvSpPr>
          <p:nvPr/>
        </p:nvSpPr>
        <p:spPr bwMode="auto">
          <a:xfrm flipV="1">
            <a:off x="1828800" y="4724400"/>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2362200" y="4724400"/>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2" name="Text Box 8"/>
          <p:cNvSpPr txBox="1">
            <a:spLocks noChangeArrowheads="1"/>
          </p:cNvSpPr>
          <p:nvPr/>
        </p:nvSpPr>
        <p:spPr bwMode="auto">
          <a:xfrm>
            <a:off x="2470150" y="43576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57353" name="Text Box 9"/>
          <p:cNvSpPr txBox="1">
            <a:spLocks noChangeArrowheads="1"/>
          </p:cNvSpPr>
          <p:nvPr/>
        </p:nvSpPr>
        <p:spPr bwMode="auto">
          <a:xfrm>
            <a:off x="3352800" y="58674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57354" name="Text Box 10"/>
          <p:cNvSpPr txBox="1">
            <a:spLocks noChangeArrowheads="1"/>
          </p:cNvSpPr>
          <p:nvPr/>
        </p:nvSpPr>
        <p:spPr bwMode="auto">
          <a:xfrm>
            <a:off x="304800" y="4895850"/>
            <a:ext cx="1593850"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57355" name="Text Box 11"/>
          <p:cNvSpPr txBox="1">
            <a:spLocks noChangeArrowheads="1"/>
          </p:cNvSpPr>
          <p:nvPr/>
        </p:nvSpPr>
        <p:spPr bwMode="auto">
          <a:xfrm>
            <a:off x="762000" y="63246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57356" name="Line 12"/>
          <p:cNvSpPr>
            <a:spLocks noChangeShapeType="1"/>
          </p:cNvSpPr>
          <p:nvPr/>
        </p:nvSpPr>
        <p:spPr bwMode="auto">
          <a:xfrm flipV="1">
            <a:off x="1371600" y="5410200"/>
            <a:ext cx="381000" cy="990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7" name="Oval 13"/>
          <p:cNvSpPr>
            <a:spLocks noChangeArrowheads="1"/>
          </p:cNvSpPr>
          <p:nvPr/>
        </p:nvSpPr>
        <p:spPr bwMode="auto">
          <a:xfrm>
            <a:off x="17526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58" name="Line 14"/>
          <p:cNvSpPr>
            <a:spLocks noChangeShapeType="1"/>
          </p:cNvSpPr>
          <p:nvPr/>
        </p:nvSpPr>
        <p:spPr bwMode="auto">
          <a:xfrm>
            <a:off x="3733800" y="4721225"/>
            <a:ext cx="4114800" cy="17463"/>
          </a:xfrm>
          <a:prstGeom prst="line">
            <a:avLst/>
          </a:prstGeom>
          <a:noFill/>
          <a:ln w="3810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9" name="Line 15"/>
          <p:cNvSpPr>
            <a:spLocks noChangeShapeType="1"/>
          </p:cNvSpPr>
          <p:nvPr/>
        </p:nvSpPr>
        <p:spPr bwMode="auto">
          <a:xfrm>
            <a:off x="7886700" y="4738688"/>
            <a:ext cx="533400" cy="1066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60" name="Oval 16"/>
          <p:cNvSpPr>
            <a:spLocks noChangeArrowheads="1"/>
          </p:cNvSpPr>
          <p:nvPr/>
        </p:nvSpPr>
        <p:spPr bwMode="auto">
          <a:xfrm>
            <a:off x="3657600" y="46101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1" name="Oval 17"/>
          <p:cNvSpPr>
            <a:spLocks noChangeArrowheads="1"/>
          </p:cNvSpPr>
          <p:nvPr/>
        </p:nvSpPr>
        <p:spPr bwMode="auto">
          <a:xfrm>
            <a:off x="7772400" y="46243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2" name="Text Box 18"/>
          <p:cNvSpPr txBox="1">
            <a:spLocks noChangeArrowheads="1"/>
          </p:cNvSpPr>
          <p:nvPr/>
        </p:nvSpPr>
        <p:spPr bwMode="auto">
          <a:xfrm>
            <a:off x="2286000" y="32766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57363" name="Line 19"/>
          <p:cNvSpPr>
            <a:spLocks noChangeShapeType="1"/>
          </p:cNvSpPr>
          <p:nvPr/>
        </p:nvSpPr>
        <p:spPr bwMode="auto">
          <a:xfrm>
            <a:off x="3124200" y="3581400"/>
            <a:ext cx="609600" cy="914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64" name="Text Box 20"/>
          <p:cNvSpPr txBox="1">
            <a:spLocks noChangeArrowheads="1"/>
          </p:cNvSpPr>
          <p:nvPr/>
        </p:nvSpPr>
        <p:spPr bwMode="auto">
          <a:xfrm>
            <a:off x="2819400" y="47244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57365" name="Text Box 21"/>
          <p:cNvSpPr txBox="1">
            <a:spLocks noChangeArrowheads="1"/>
          </p:cNvSpPr>
          <p:nvPr/>
        </p:nvSpPr>
        <p:spPr bwMode="auto">
          <a:xfrm>
            <a:off x="5562600" y="47386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57366" name="Text Box 22"/>
          <p:cNvSpPr txBox="1">
            <a:spLocks noChangeArrowheads="1"/>
          </p:cNvSpPr>
          <p:nvPr/>
        </p:nvSpPr>
        <p:spPr bwMode="auto">
          <a:xfrm>
            <a:off x="1752600" y="4572000"/>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57367" name="Oval 23"/>
          <p:cNvSpPr>
            <a:spLocks noChangeArrowheads="1"/>
          </p:cNvSpPr>
          <p:nvPr/>
        </p:nvSpPr>
        <p:spPr bwMode="auto">
          <a:xfrm>
            <a:off x="152400" y="51816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8" name="Text Box 24"/>
          <p:cNvSpPr txBox="1">
            <a:spLocks noChangeArrowheads="1"/>
          </p:cNvSpPr>
          <p:nvPr/>
        </p:nvSpPr>
        <p:spPr bwMode="auto">
          <a:xfrm>
            <a:off x="304800" y="36576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57369" name="Line 25"/>
          <p:cNvSpPr>
            <a:spLocks noChangeShapeType="1"/>
          </p:cNvSpPr>
          <p:nvPr/>
        </p:nvSpPr>
        <p:spPr bwMode="auto">
          <a:xfrm flipH="1">
            <a:off x="304800" y="3962400"/>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70" name="Line 26"/>
          <p:cNvSpPr>
            <a:spLocks noChangeShapeType="1"/>
          </p:cNvSpPr>
          <p:nvPr/>
        </p:nvSpPr>
        <p:spPr bwMode="auto">
          <a:xfrm>
            <a:off x="3429000" y="4735513"/>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71" name="Line 27"/>
          <p:cNvSpPr>
            <a:spLocks noChangeShapeType="1"/>
          </p:cNvSpPr>
          <p:nvPr/>
        </p:nvSpPr>
        <p:spPr bwMode="auto">
          <a:xfrm>
            <a:off x="4191000" y="2667000"/>
            <a:ext cx="3657600" cy="1588"/>
          </a:xfrm>
          <a:prstGeom prst="line">
            <a:avLst/>
          </a:prstGeom>
          <a:noFill/>
          <a:ln w="571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72" name="Text Box 28"/>
          <p:cNvSpPr txBox="1">
            <a:spLocks noChangeArrowheads="1"/>
          </p:cNvSpPr>
          <p:nvPr/>
        </p:nvSpPr>
        <p:spPr bwMode="auto">
          <a:xfrm rot="-4903704">
            <a:off x="3282157" y="3313906"/>
            <a:ext cx="1636712"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400" i="1"/>
              <a:t>inter vivos</a:t>
            </a:r>
            <a:r>
              <a:rPr lang="en-US" sz="1400"/>
              <a:t> transfer</a:t>
            </a:r>
          </a:p>
          <a:p>
            <a:pPr eaLnBrk="1" hangingPunct="1">
              <a:spcBef>
                <a:spcPct val="30000"/>
              </a:spcBef>
            </a:pPr>
            <a:r>
              <a:rPr lang="en-US" sz="1400"/>
              <a:t>    by author*</a:t>
            </a:r>
          </a:p>
        </p:txBody>
      </p:sp>
      <p:sp>
        <p:nvSpPr>
          <p:cNvPr id="57373" name="Oval 29"/>
          <p:cNvSpPr>
            <a:spLocks noChangeArrowheads="1"/>
          </p:cNvSpPr>
          <p:nvPr/>
        </p:nvSpPr>
        <p:spPr bwMode="auto">
          <a:xfrm>
            <a:off x="41148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57374" name="Text Box 30"/>
          <p:cNvSpPr txBox="1">
            <a:spLocks noChangeArrowheads="1"/>
          </p:cNvSpPr>
          <p:nvPr/>
        </p:nvSpPr>
        <p:spPr bwMode="auto">
          <a:xfrm>
            <a:off x="457200" y="990600"/>
            <a:ext cx="7773988"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a:t>§203 Termination Rules – apply if transfer made</a:t>
            </a:r>
          </a:p>
          <a:p>
            <a:pPr eaLnBrk="1" hangingPunct="1"/>
            <a:r>
              <a:rPr lang="en-US" sz="2800"/>
              <a:t>	after 1978</a:t>
            </a:r>
          </a:p>
        </p:txBody>
      </p:sp>
      <p:sp>
        <p:nvSpPr>
          <p:cNvPr id="57375" name="Line 31"/>
          <p:cNvSpPr>
            <a:spLocks noChangeShapeType="1"/>
          </p:cNvSpPr>
          <p:nvPr/>
        </p:nvSpPr>
        <p:spPr bwMode="auto">
          <a:xfrm flipV="1">
            <a:off x="3962400" y="2743200"/>
            <a:ext cx="304800" cy="19812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76" name="Line 32"/>
          <p:cNvSpPr>
            <a:spLocks noChangeShapeType="1"/>
          </p:cNvSpPr>
          <p:nvPr/>
        </p:nvSpPr>
        <p:spPr bwMode="auto">
          <a:xfrm>
            <a:off x="7848600" y="2743200"/>
            <a:ext cx="533400" cy="28194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77" name="Oval 33"/>
          <p:cNvSpPr>
            <a:spLocks noChangeArrowheads="1"/>
          </p:cNvSpPr>
          <p:nvPr/>
        </p:nvSpPr>
        <p:spPr bwMode="auto">
          <a:xfrm>
            <a:off x="76962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57378" name="Line 36"/>
          <p:cNvSpPr>
            <a:spLocks noChangeShapeType="1"/>
          </p:cNvSpPr>
          <p:nvPr/>
        </p:nvSpPr>
        <p:spPr bwMode="auto">
          <a:xfrm>
            <a:off x="6629400" y="2667000"/>
            <a:ext cx="533400" cy="0"/>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79" name="AutoShape 37"/>
          <p:cNvSpPr>
            <a:spLocks/>
          </p:cNvSpPr>
          <p:nvPr/>
        </p:nvSpPr>
        <p:spPr bwMode="auto">
          <a:xfrm rot="5400000">
            <a:off x="5372100" y="1792288"/>
            <a:ext cx="228600" cy="2286000"/>
          </a:xfrm>
          <a:prstGeom prst="rightBrace">
            <a:avLst>
              <a:gd name="adj1" fmla="val 8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380" name="Text Box 38"/>
          <p:cNvSpPr txBox="1">
            <a:spLocks noChangeArrowheads="1"/>
          </p:cNvSpPr>
          <p:nvPr/>
        </p:nvSpPr>
        <p:spPr bwMode="auto">
          <a:xfrm>
            <a:off x="5105400" y="29733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35 yrs</a:t>
            </a:r>
          </a:p>
        </p:txBody>
      </p:sp>
      <p:sp>
        <p:nvSpPr>
          <p:cNvPr id="57381" name="Line 39"/>
          <p:cNvSpPr>
            <a:spLocks noChangeShapeType="1"/>
          </p:cNvSpPr>
          <p:nvPr/>
        </p:nvSpPr>
        <p:spPr bwMode="auto">
          <a:xfrm flipV="1">
            <a:off x="5638800" y="2667000"/>
            <a:ext cx="762000" cy="1588"/>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82" name="AutoShape 40"/>
          <p:cNvSpPr>
            <a:spLocks/>
          </p:cNvSpPr>
          <p:nvPr/>
        </p:nvSpPr>
        <p:spPr bwMode="auto">
          <a:xfrm rot="5400000">
            <a:off x="6781800" y="2667000"/>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383" name="Text Box 41"/>
          <p:cNvSpPr txBox="1">
            <a:spLocks noChangeArrowheads="1"/>
          </p:cNvSpPr>
          <p:nvPr/>
        </p:nvSpPr>
        <p:spPr bwMode="auto">
          <a:xfrm>
            <a:off x="6553200" y="29718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57384" name="AutoShape 42"/>
          <p:cNvSpPr>
            <a:spLocks/>
          </p:cNvSpPr>
          <p:nvPr/>
        </p:nvSpPr>
        <p:spPr bwMode="auto">
          <a:xfrm rot="16200000" flipV="1">
            <a:off x="5905500" y="2020888"/>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7385" name="Freeform 43"/>
          <p:cNvSpPr>
            <a:spLocks/>
          </p:cNvSpPr>
          <p:nvPr/>
        </p:nvSpPr>
        <p:spPr bwMode="auto">
          <a:xfrm>
            <a:off x="6019800" y="1957388"/>
            <a:ext cx="6096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7386" name="Text Box 44"/>
          <p:cNvSpPr txBox="1">
            <a:spLocks noChangeArrowheads="1"/>
          </p:cNvSpPr>
          <p:nvPr/>
        </p:nvSpPr>
        <p:spPr bwMode="auto">
          <a:xfrm>
            <a:off x="5715000" y="1752600"/>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Tree>
    <p:extLst>
      <p:ext uri="{BB962C8B-B14F-4D97-AF65-F5344CB8AC3E}">
        <p14:creationId xmlns:p14="http://schemas.microsoft.com/office/powerpoint/2010/main" val="2325376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6th lecture in the </a:t>
            </a:r>
            <a:r>
              <a:rPr lang="en-US" sz="1800" dirty="0" err="1"/>
              <a:t>CopyrightX</a:t>
            </a:r>
            <a:r>
              <a:rPr lang="en-US" sz="1800" dirty="0"/>
              <a:t> lecture series. A recording of the lecture itself is available at http://</a:t>
            </a:r>
            <a:r>
              <a:rPr lang="en-US" sz="1800" dirty="0" err="1"/>
              <a:t>ipxcourses.org</a:t>
            </a:r>
            <a:r>
              <a:rPr lang="en-US" sz="1800" dirty="0"/>
              <a:t>/lectures/.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3091488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Works Published 1964-1977</a:t>
            </a:r>
          </a:p>
        </p:txBody>
      </p:sp>
      <p:sp>
        <p:nvSpPr>
          <p:cNvPr id="71683" name="Line 1027"/>
          <p:cNvSpPr>
            <a:spLocks noChangeShapeType="1"/>
          </p:cNvSpPr>
          <p:nvPr/>
        </p:nvSpPr>
        <p:spPr bwMode="auto">
          <a:xfrm>
            <a:off x="228600" y="5257800"/>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4" name="Line 1028"/>
          <p:cNvSpPr>
            <a:spLocks noChangeShapeType="1"/>
          </p:cNvSpPr>
          <p:nvPr/>
        </p:nvSpPr>
        <p:spPr bwMode="auto">
          <a:xfrm>
            <a:off x="1828800" y="5257800"/>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5" name="Line 1029"/>
          <p:cNvSpPr>
            <a:spLocks noChangeShapeType="1"/>
          </p:cNvSpPr>
          <p:nvPr/>
        </p:nvSpPr>
        <p:spPr bwMode="auto">
          <a:xfrm>
            <a:off x="2362200" y="5867400"/>
            <a:ext cx="6629400" cy="14288"/>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686" name="Line 1030"/>
          <p:cNvSpPr>
            <a:spLocks noChangeShapeType="1"/>
          </p:cNvSpPr>
          <p:nvPr/>
        </p:nvSpPr>
        <p:spPr bwMode="auto">
          <a:xfrm flipV="1">
            <a:off x="1828800" y="4724400"/>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7" name="Line 1031"/>
          <p:cNvSpPr>
            <a:spLocks noChangeShapeType="1"/>
          </p:cNvSpPr>
          <p:nvPr/>
        </p:nvSpPr>
        <p:spPr bwMode="auto">
          <a:xfrm>
            <a:off x="2362200" y="4724400"/>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88" name="Text Box 1032"/>
          <p:cNvSpPr txBox="1">
            <a:spLocks noChangeArrowheads="1"/>
          </p:cNvSpPr>
          <p:nvPr/>
        </p:nvSpPr>
        <p:spPr bwMode="auto">
          <a:xfrm>
            <a:off x="2470150" y="4357688"/>
            <a:ext cx="30940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71689" name="Text Box 1033"/>
          <p:cNvSpPr txBox="1">
            <a:spLocks noChangeArrowheads="1"/>
          </p:cNvSpPr>
          <p:nvPr/>
        </p:nvSpPr>
        <p:spPr bwMode="auto">
          <a:xfrm>
            <a:off x="3352800" y="5867400"/>
            <a:ext cx="1657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71690" name="Text Box 1034"/>
          <p:cNvSpPr txBox="1">
            <a:spLocks noChangeArrowheads="1"/>
          </p:cNvSpPr>
          <p:nvPr/>
        </p:nvSpPr>
        <p:spPr bwMode="auto">
          <a:xfrm>
            <a:off x="304800" y="4895850"/>
            <a:ext cx="1593850" cy="108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71691" name="Text Box 1035"/>
          <p:cNvSpPr txBox="1">
            <a:spLocks noChangeArrowheads="1"/>
          </p:cNvSpPr>
          <p:nvPr/>
        </p:nvSpPr>
        <p:spPr bwMode="auto">
          <a:xfrm>
            <a:off x="762000" y="6324600"/>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71692" name="Line 1036"/>
          <p:cNvSpPr>
            <a:spLocks noChangeShapeType="1"/>
          </p:cNvSpPr>
          <p:nvPr/>
        </p:nvSpPr>
        <p:spPr bwMode="auto">
          <a:xfrm flipV="1">
            <a:off x="1371600" y="5410200"/>
            <a:ext cx="381000" cy="9906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693" name="Oval 1037"/>
          <p:cNvSpPr>
            <a:spLocks noChangeArrowheads="1"/>
          </p:cNvSpPr>
          <p:nvPr/>
        </p:nvSpPr>
        <p:spPr bwMode="auto">
          <a:xfrm>
            <a:off x="1752600" y="51435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1694" name="Line 1038"/>
          <p:cNvSpPr>
            <a:spLocks noChangeShapeType="1"/>
          </p:cNvSpPr>
          <p:nvPr/>
        </p:nvSpPr>
        <p:spPr bwMode="auto">
          <a:xfrm>
            <a:off x="3733800" y="4721225"/>
            <a:ext cx="4114800" cy="17463"/>
          </a:xfrm>
          <a:prstGeom prst="line">
            <a:avLst/>
          </a:prstGeom>
          <a:noFill/>
          <a:ln w="3810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695" name="Line 1039"/>
          <p:cNvSpPr>
            <a:spLocks noChangeShapeType="1"/>
          </p:cNvSpPr>
          <p:nvPr/>
        </p:nvSpPr>
        <p:spPr bwMode="auto">
          <a:xfrm>
            <a:off x="7886700" y="4738688"/>
            <a:ext cx="533400" cy="1066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696" name="Oval 1040"/>
          <p:cNvSpPr>
            <a:spLocks noChangeArrowheads="1"/>
          </p:cNvSpPr>
          <p:nvPr/>
        </p:nvSpPr>
        <p:spPr bwMode="auto">
          <a:xfrm>
            <a:off x="3657600" y="46101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1697" name="Oval 1041"/>
          <p:cNvSpPr>
            <a:spLocks noChangeArrowheads="1"/>
          </p:cNvSpPr>
          <p:nvPr/>
        </p:nvSpPr>
        <p:spPr bwMode="auto">
          <a:xfrm>
            <a:off x="7772400" y="46243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1698" name="Text Box 1042"/>
          <p:cNvSpPr txBox="1">
            <a:spLocks noChangeArrowheads="1"/>
          </p:cNvSpPr>
          <p:nvPr/>
        </p:nvSpPr>
        <p:spPr bwMode="auto">
          <a:xfrm>
            <a:off x="2286000" y="32766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71699" name="Line 1043"/>
          <p:cNvSpPr>
            <a:spLocks noChangeShapeType="1"/>
          </p:cNvSpPr>
          <p:nvPr/>
        </p:nvSpPr>
        <p:spPr bwMode="auto">
          <a:xfrm>
            <a:off x="3124200" y="3581400"/>
            <a:ext cx="609600" cy="914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00" name="Text Box 1044"/>
          <p:cNvSpPr txBox="1">
            <a:spLocks noChangeArrowheads="1"/>
          </p:cNvSpPr>
          <p:nvPr/>
        </p:nvSpPr>
        <p:spPr bwMode="auto">
          <a:xfrm>
            <a:off x="2819400" y="47244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71701" name="Text Box 1045"/>
          <p:cNvSpPr txBox="1">
            <a:spLocks noChangeArrowheads="1"/>
          </p:cNvSpPr>
          <p:nvPr/>
        </p:nvSpPr>
        <p:spPr bwMode="auto">
          <a:xfrm>
            <a:off x="5562600" y="47386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71702" name="Text Box 1046"/>
          <p:cNvSpPr txBox="1">
            <a:spLocks noChangeArrowheads="1"/>
          </p:cNvSpPr>
          <p:nvPr/>
        </p:nvSpPr>
        <p:spPr bwMode="auto">
          <a:xfrm>
            <a:off x="1752600" y="4572000"/>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71703" name="Oval 1047"/>
          <p:cNvSpPr>
            <a:spLocks noChangeArrowheads="1"/>
          </p:cNvSpPr>
          <p:nvPr/>
        </p:nvSpPr>
        <p:spPr bwMode="auto">
          <a:xfrm>
            <a:off x="152400" y="51816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1704" name="Text Box 1048"/>
          <p:cNvSpPr txBox="1">
            <a:spLocks noChangeArrowheads="1"/>
          </p:cNvSpPr>
          <p:nvPr/>
        </p:nvSpPr>
        <p:spPr bwMode="auto">
          <a:xfrm>
            <a:off x="304800" y="36576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71705" name="Line 1049"/>
          <p:cNvSpPr>
            <a:spLocks noChangeShapeType="1"/>
          </p:cNvSpPr>
          <p:nvPr/>
        </p:nvSpPr>
        <p:spPr bwMode="auto">
          <a:xfrm flipH="1">
            <a:off x="304800" y="3962400"/>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06" name="Line 1050"/>
          <p:cNvSpPr>
            <a:spLocks noChangeShapeType="1"/>
          </p:cNvSpPr>
          <p:nvPr/>
        </p:nvSpPr>
        <p:spPr bwMode="auto">
          <a:xfrm>
            <a:off x="3429000" y="4735513"/>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7" name="Line 1051"/>
          <p:cNvSpPr>
            <a:spLocks noChangeShapeType="1"/>
          </p:cNvSpPr>
          <p:nvPr/>
        </p:nvSpPr>
        <p:spPr bwMode="auto">
          <a:xfrm>
            <a:off x="4191000" y="2743200"/>
            <a:ext cx="3657600" cy="1588"/>
          </a:xfrm>
          <a:prstGeom prst="line">
            <a:avLst/>
          </a:prstGeom>
          <a:noFill/>
          <a:ln w="571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08" name="Text Box 1052"/>
          <p:cNvSpPr txBox="1">
            <a:spLocks noChangeArrowheads="1"/>
          </p:cNvSpPr>
          <p:nvPr/>
        </p:nvSpPr>
        <p:spPr bwMode="auto">
          <a:xfrm rot="-4903704">
            <a:off x="3282156" y="3321844"/>
            <a:ext cx="16367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400" i="1"/>
              <a:t>inter vivos</a:t>
            </a:r>
            <a:r>
              <a:rPr lang="en-US" sz="1400"/>
              <a:t> transfer</a:t>
            </a:r>
          </a:p>
          <a:p>
            <a:pPr eaLnBrk="1" hangingPunct="1">
              <a:spcBef>
                <a:spcPct val="30000"/>
              </a:spcBef>
            </a:pPr>
            <a:r>
              <a:rPr lang="en-US" sz="1400"/>
              <a:t>    by author*</a:t>
            </a:r>
          </a:p>
        </p:txBody>
      </p:sp>
      <p:sp>
        <p:nvSpPr>
          <p:cNvPr id="71709" name="Oval 1053"/>
          <p:cNvSpPr>
            <a:spLocks noChangeArrowheads="1"/>
          </p:cNvSpPr>
          <p:nvPr/>
        </p:nvSpPr>
        <p:spPr bwMode="auto">
          <a:xfrm>
            <a:off x="41148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1710" name="Line 1054"/>
          <p:cNvSpPr>
            <a:spLocks noChangeShapeType="1"/>
          </p:cNvSpPr>
          <p:nvPr/>
        </p:nvSpPr>
        <p:spPr bwMode="auto">
          <a:xfrm flipV="1">
            <a:off x="5715000" y="2743200"/>
            <a:ext cx="304800" cy="1588"/>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1" name="AutoShape 1055"/>
          <p:cNvSpPr>
            <a:spLocks/>
          </p:cNvSpPr>
          <p:nvPr/>
        </p:nvSpPr>
        <p:spPr bwMode="auto">
          <a:xfrm rot="5400000">
            <a:off x="3657600" y="1068388"/>
            <a:ext cx="228600" cy="3886200"/>
          </a:xfrm>
          <a:prstGeom prst="rightBrace">
            <a:avLst>
              <a:gd name="adj1" fmla="val 1416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12" name="Text Box 1056"/>
          <p:cNvSpPr txBox="1">
            <a:spLocks noChangeArrowheads="1"/>
          </p:cNvSpPr>
          <p:nvPr/>
        </p:nvSpPr>
        <p:spPr bwMode="auto">
          <a:xfrm>
            <a:off x="3276600" y="30480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56 yrs</a:t>
            </a:r>
          </a:p>
        </p:txBody>
      </p:sp>
      <p:sp>
        <p:nvSpPr>
          <p:cNvPr id="71713" name="Line 1057"/>
          <p:cNvSpPr>
            <a:spLocks noChangeShapeType="1"/>
          </p:cNvSpPr>
          <p:nvPr/>
        </p:nvSpPr>
        <p:spPr bwMode="auto">
          <a:xfrm flipV="1">
            <a:off x="4953000" y="2743200"/>
            <a:ext cx="533400" cy="0"/>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14" name="AutoShape 1058"/>
          <p:cNvSpPr>
            <a:spLocks/>
          </p:cNvSpPr>
          <p:nvPr/>
        </p:nvSpPr>
        <p:spPr bwMode="auto">
          <a:xfrm rot="5400000">
            <a:off x="5753100" y="2859088"/>
            <a:ext cx="228600" cy="304800"/>
          </a:xfrm>
          <a:prstGeom prst="rightBrace">
            <a:avLst>
              <a:gd name="adj1" fmla="val 1111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15" name="Text Box 1059"/>
          <p:cNvSpPr txBox="1">
            <a:spLocks noChangeArrowheads="1"/>
          </p:cNvSpPr>
          <p:nvPr/>
        </p:nvSpPr>
        <p:spPr bwMode="auto">
          <a:xfrm>
            <a:off x="5638800" y="3049588"/>
            <a:ext cx="679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71716" name="AutoShape 1060"/>
          <p:cNvSpPr>
            <a:spLocks/>
          </p:cNvSpPr>
          <p:nvPr/>
        </p:nvSpPr>
        <p:spPr bwMode="auto">
          <a:xfrm rot="16200000" flipV="1">
            <a:off x="5106194" y="2210594"/>
            <a:ext cx="227012" cy="533400"/>
          </a:xfrm>
          <a:prstGeom prst="rightBrace">
            <a:avLst>
              <a:gd name="adj1" fmla="val 1958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17" name="Freeform 1061"/>
          <p:cNvSpPr>
            <a:spLocks/>
          </p:cNvSpPr>
          <p:nvPr/>
        </p:nvSpPr>
        <p:spPr bwMode="auto">
          <a:xfrm>
            <a:off x="5181600" y="2033588"/>
            <a:ext cx="5334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718" name="Text Box 1062"/>
          <p:cNvSpPr txBox="1">
            <a:spLocks noChangeArrowheads="1"/>
          </p:cNvSpPr>
          <p:nvPr/>
        </p:nvSpPr>
        <p:spPr bwMode="auto">
          <a:xfrm>
            <a:off x="4724400" y="1677988"/>
            <a:ext cx="1009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71720" name="Line 1064"/>
          <p:cNvSpPr>
            <a:spLocks noChangeShapeType="1"/>
          </p:cNvSpPr>
          <p:nvPr/>
        </p:nvSpPr>
        <p:spPr bwMode="auto">
          <a:xfrm flipV="1">
            <a:off x="3962400" y="2743200"/>
            <a:ext cx="304800" cy="19812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21" name="Line 1065"/>
          <p:cNvSpPr>
            <a:spLocks noChangeShapeType="1"/>
          </p:cNvSpPr>
          <p:nvPr/>
        </p:nvSpPr>
        <p:spPr bwMode="auto">
          <a:xfrm>
            <a:off x="7848600" y="2743200"/>
            <a:ext cx="533400" cy="28194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22" name="Oval 1066"/>
          <p:cNvSpPr>
            <a:spLocks noChangeArrowheads="1"/>
          </p:cNvSpPr>
          <p:nvPr/>
        </p:nvSpPr>
        <p:spPr bwMode="auto">
          <a:xfrm>
            <a:off x="76962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1723" name="Line 1067"/>
          <p:cNvSpPr>
            <a:spLocks noChangeShapeType="1"/>
          </p:cNvSpPr>
          <p:nvPr/>
        </p:nvSpPr>
        <p:spPr bwMode="auto">
          <a:xfrm flipV="1">
            <a:off x="1828800" y="2819400"/>
            <a:ext cx="0" cy="22860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24" name="Line 1068"/>
          <p:cNvSpPr>
            <a:spLocks noChangeShapeType="1"/>
          </p:cNvSpPr>
          <p:nvPr/>
        </p:nvSpPr>
        <p:spPr bwMode="auto">
          <a:xfrm flipV="1">
            <a:off x="7086600" y="2741613"/>
            <a:ext cx="304800" cy="1587"/>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25" name="Line 1069"/>
          <p:cNvSpPr>
            <a:spLocks noChangeShapeType="1"/>
          </p:cNvSpPr>
          <p:nvPr/>
        </p:nvSpPr>
        <p:spPr bwMode="auto">
          <a:xfrm flipV="1">
            <a:off x="6324600" y="2741613"/>
            <a:ext cx="533400" cy="0"/>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26" name="AutoShape 1070"/>
          <p:cNvSpPr>
            <a:spLocks/>
          </p:cNvSpPr>
          <p:nvPr/>
        </p:nvSpPr>
        <p:spPr bwMode="auto">
          <a:xfrm rot="5400000">
            <a:off x="7124700" y="2857500"/>
            <a:ext cx="228600" cy="304800"/>
          </a:xfrm>
          <a:prstGeom prst="rightBrace">
            <a:avLst>
              <a:gd name="adj1" fmla="val 1111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27" name="Text Box 1071"/>
          <p:cNvSpPr txBox="1">
            <a:spLocks noChangeArrowheads="1"/>
          </p:cNvSpPr>
          <p:nvPr/>
        </p:nvSpPr>
        <p:spPr bwMode="auto">
          <a:xfrm>
            <a:off x="7010400" y="30480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71728" name="AutoShape 1072"/>
          <p:cNvSpPr>
            <a:spLocks/>
          </p:cNvSpPr>
          <p:nvPr/>
        </p:nvSpPr>
        <p:spPr bwMode="auto">
          <a:xfrm rot="16200000" flipV="1">
            <a:off x="6477793" y="2209007"/>
            <a:ext cx="227013" cy="533400"/>
          </a:xfrm>
          <a:prstGeom prst="rightBrace">
            <a:avLst>
              <a:gd name="adj1" fmla="val 1958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29" name="Freeform 1073"/>
          <p:cNvSpPr>
            <a:spLocks/>
          </p:cNvSpPr>
          <p:nvPr/>
        </p:nvSpPr>
        <p:spPr bwMode="auto">
          <a:xfrm>
            <a:off x="6553200" y="2032000"/>
            <a:ext cx="5334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1730" name="Text Box 1074"/>
          <p:cNvSpPr txBox="1">
            <a:spLocks noChangeArrowheads="1"/>
          </p:cNvSpPr>
          <p:nvPr/>
        </p:nvSpPr>
        <p:spPr bwMode="auto">
          <a:xfrm>
            <a:off x="6096000" y="1676400"/>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71731" name="AutoShape 1075"/>
          <p:cNvSpPr>
            <a:spLocks/>
          </p:cNvSpPr>
          <p:nvPr/>
        </p:nvSpPr>
        <p:spPr bwMode="auto">
          <a:xfrm rot="5400000">
            <a:off x="4343400" y="838200"/>
            <a:ext cx="228600" cy="5257800"/>
          </a:xfrm>
          <a:prstGeom prst="rightBrace">
            <a:avLst>
              <a:gd name="adj1" fmla="val 1916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1732" name="Text Box 1076"/>
          <p:cNvSpPr txBox="1">
            <a:spLocks noChangeArrowheads="1"/>
          </p:cNvSpPr>
          <p:nvPr/>
        </p:nvSpPr>
        <p:spPr bwMode="auto">
          <a:xfrm>
            <a:off x="4419600" y="35814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75 yrs</a:t>
            </a:r>
          </a:p>
        </p:txBody>
      </p:sp>
      <p:sp>
        <p:nvSpPr>
          <p:cNvPr id="71733" name="Text Box 1077"/>
          <p:cNvSpPr txBox="1">
            <a:spLocks noChangeArrowheads="1"/>
          </p:cNvSpPr>
          <p:nvPr/>
        </p:nvSpPr>
        <p:spPr bwMode="auto">
          <a:xfrm>
            <a:off x="6553200" y="838200"/>
            <a:ext cx="21669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By and for statutory</a:t>
            </a:r>
          </a:p>
          <a:p>
            <a:pPr eaLnBrk="1" hangingPunct="1"/>
            <a:r>
              <a:rPr lang="en-US" sz="1800">
                <a:solidFill>
                  <a:srgbClr val="008000"/>
                </a:solidFill>
              </a:rPr>
              <a:t>beneficiaries</a:t>
            </a:r>
          </a:p>
        </p:txBody>
      </p:sp>
      <p:sp>
        <p:nvSpPr>
          <p:cNvPr id="71734" name="Line 1078"/>
          <p:cNvSpPr>
            <a:spLocks noChangeShapeType="1"/>
          </p:cNvSpPr>
          <p:nvPr/>
        </p:nvSpPr>
        <p:spPr bwMode="auto">
          <a:xfrm flipV="1">
            <a:off x="5334000" y="1371600"/>
            <a:ext cx="1447800" cy="13716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35" name="Line 1079"/>
          <p:cNvSpPr>
            <a:spLocks noChangeShapeType="1"/>
          </p:cNvSpPr>
          <p:nvPr/>
        </p:nvSpPr>
        <p:spPr bwMode="auto">
          <a:xfrm flipV="1">
            <a:off x="6705600" y="1447800"/>
            <a:ext cx="457200" cy="12954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36" name="Line 1080"/>
          <p:cNvSpPr>
            <a:spLocks noChangeShapeType="1"/>
          </p:cNvSpPr>
          <p:nvPr/>
        </p:nvSpPr>
        <p:spPr bwMode="auto">
          <a:xfrm flipV="1">
            <a:off x="5867400" y="1371600"/>
            <a:ext cx="990600" cy="1371600"/>
          </a:xfrm>
          <a:prstGeom prst="line">
            <a:avLst/>
          </a:prstGeom>
          <a:noFill/>
          <a:ln w="9525">
            <a:solidFill>
              <a:srgbClr val="FF66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37" name="Line 1081"/>
          <p:cNvSpPr>
            <a:spLocks noChangeShapeType="1"/>
          </p:cNvSpPr>
          <p:nvPr/>
        </p:nvSpPr>
        <p:spPr bwMode="auto">
          <a:xfrm flipV="1">
            <a:off x="7239000" y="1447800"/>
            <a:ext cx="0" cy="1295400"/>
          </a:xfrm>
          <a:prstGeom prst="line">
            <a:avLst/>
          </a:prstGeom>
          <a:noFill/>
          <a:ln w="9525">
            <a:solidFill>
              <a:srgbClr val="FF66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1738" name="Text Box 1082"/>
          <p:cNvSpPr txBox="1">
            <a:spLocks noChangeArrowheads="1"/>
          </p:cNvSpPr>
          <p:nvPr/>
        </p:nvSpPr>
        <p:spPr bwMode="auto">
          <a:xfrm rot="-5400000">
            <a:off x="8196263" y="1625600"/>
            <a:ext cx="13144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solidFill>
                  <a:srgbClr val="008000"/>
                </a:solidFill>
              </a:rPr>
              <a:t>nonwaivable</a:t>
            </a:r>
          </a:p>
        </p:txBody>
      </p:sp>
      <p:sp>
        <p:nvSpPr>
          <p:cNvPr id="71739" name="Text Box 1083"/>
          <p:cNvSpPr txBox="1">
            <a:spLocks noChangeArrowheads="1"/>
          </p:cNvSpPr>
          <p:nvPr/>
        </p:nvSpPr>
        <p:spPr bwMode="auto">
          <a:xfrm>
            <a:off x="6308725" y="3929063"/>
            <a:ext cx="13287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10/27/1998</a:t>
            </a:r>
          </a:p>
        </p:txBody>
      </p:sp>
      <p:sp>
        <p:nvSpPr>
          <p:cNvPr id="71740" name="Line 1084"/>
          <p:cNvSpPr>
            <a:spLocks noChangeShapeType="1"/>
          </p:cNvSpPr>
          <p:nvPr/>
        </p:nvSpPr>
        <p:spPr bwMode="auto">
          <a:xfrm flipH="1" flipV="1">
            <a:off x="6096000" y="2819400"/>
            <a:ext cx="457200" cy="1066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Text Box 1054"/>
          <p:cNvSpPr txBox="1">
            <a:spLocks noChangeArrowheads="1"/>
          </p:cNvSpPr>
          <p:nvPr/>
        </p:nvSpPr>
        <p:spPr bwMode="auto">
          <a:xfrm>
            <a:off x="457200" y="990600"/>
            <a:ext cx="3505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t>§304 Termination Rules – apply if transfer made</a:t>
            </a:r>
          </a:p>
          <a:p>
            <a:pPr eaLnBrk="1" hangingPunct="1"/>
            <a:r>
              <a:rPr lang="en-US" dirty="0"/>
              <a:t>	before 1978</a:t>
            </a:r>
          </a:p>
        </p:txBody>
      </p:sp>
    </p:spTree>
    <p:extLst>
      <p:ext uri="{BB962C8B-B14F-4D97-AF65-F5344CB8AC3E}">
        <p14:creationId xmlns:p14="http://schemas.microsoft.com/office/powerpoint/2010/main" val="257406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Works </a:t>
            </a:r>
            <a:r>
              <a:rPr lang="en-US" sz="3200" u="sng">
                <a:latin typeface="Arial" charset="0"/>
                <a:cs typeface="Arial" charset="0"/>
              </a:rPr>
              <a:t>Published</a:t>
            </a:r>
            <a:r>
              <a:rPr lang="en-US" sz="3200">
                <a:latin typeface="Arial" charset="0"/>
                <a:cs typeface="Arial" charset="0"/>
              </a:rPr>
              <a:t> 1923-1963</a:t>
            </a:r>
          </a:p>
        </p:txBody>
      </p:sp>
      <p:sp>
        <p:nvSpPr>
          <p:cNvPr id="77827" name="Line 3"/>
          <p:cNvSpPr>
            <a:spLocks noChangeShapeType="1"/>
          </p:cNvSpPr>
          <p:nvPr/>
        </p:nvSpPr>
        <p:spPr bwMode="auto">
          <a:xfrm>
            <a:off x="228600" y="5195888"/>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28" name="Line 4"/>
          <p:cNvSpPr>
            <a:spLocks noChangeShapeType="1"/>
          </p:cNvSpPr>
          <p:nvPr/>
        </p:nvSpPr>
        <p:spPr bwMode="auto">
          <a:xfrm>
            <a:off x="1828800" y="5195888"/>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29" name="Line 5"/>
          <p:cNvSpPr>
            <a:spLocks noChangeShapeType="1"/>
          </p:cNvSpPr>
          <p:nvPr/>
        </p:nvSpPr>
        <p:spPr bwMode="auto">
          <a:xfrm>
            <a:off x="2362200" y="5805488"/>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30" name="Line 6"/>
          <p:cNvSpPr>
            <a:spLocks noChangeShapeType="1"/>
          </p:cNvSpPr>
          <p:nvPr/>
        </p:nvSpPr>
        <p:spPr bwMode="auto">
          <a:xfrm flipV="1">
            <a:off x="1828800" y="4662488"/>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31" name="Line 7"/>
          <p:cNvSpPr>
            <a:spLocks noChangeShapeType="1"/>
          </p:cNvSpPr>
          <p:nvPr/>
        </p:nvSpPr>
        <p:spPr bwMode="auto">
          <a:xfrm>
            <a:off x="2362200" y="4662488"/>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32" name="Text Box 8"/>
          <p:cNvSpPr txBox="1">
            <a:spLocks noChangeArrowheads="1"/>
          </p:cNvSpPr>
          <p:nvPr/>
        </p:nvSpPr>
        <p:spPr bwMode="auto">
          <a:xfrm>
            <a:off x="2470150" y="4295775"/>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77833" name="Text Box 9"/>
          <p:cNvSpPr txBox="1">
            <a:spLocks noChangeArrowheads="1"/>
          </p:cNvSpPr>
          <p:nvPr/>
        </p:nvSpPr>
        <p:spPr bwMode="auto">
          <a:xfrm>
            <a:off x="3352800" y="5805488"/>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77834" name="Text Box 10"/>
          <p:cNvSpPr txBox="1">
            <a:spLocks noChangeArrowheads="1"/>
          </p:cNvSpPr>
          <p:nvPr/>
        </p:nvSpPr>
        <p:spPr bwMode="auto">
          <a:xfrm>
            <a:off x="304800" y="4833938"/>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77835" name="Text Box 11"/>
          <p:cNvSpPr txBox="1">
            <a:spLocks noChangeArrowheads="1"/>
          </p:cNvSpPr>
          <p:nvPr/>
        </p:nvSpPr>
        <p:spPr bwMode="auto">
          <a:xfrm>
            <a:off x="762000" y="6491288"/>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77836" name="Line 12"/>
          <p:cNvSpPr>
            <a:spLocks noChangeShapeType="1"/>
          </p:cNvSpPr>
          <p:nvPr/>
        </p:nvSpPr>
        <p:spPr bwMode="auto">
          <a:xfrm flipV="1">
            <a:off x="1295400" y="5348288"/>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37" name="Oval 13"/>
          <p:cNvSpPr>
            <a:spLocks noChangeArrowheads="1"/>
          </p:cNvSpPr>
          <p:nvPr/>
        </p:nvSpPr>
        <p:spPr bwMode="auto">
          <a:xfrm>
            <a:off x="1752600" y="50815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7838" name="Line 14"/>
          <p:cNvSpPr>
            <a:spLocks noChangeShapeType="1"/>
          </p:cNvSpPr>
          <p:nvPr/>
        </p:nvSpPr>
        <p:spPr bwMode="auto">
          <a:xfrm>
            <a:off x="3733800" y="4659313"/>
            <a:ext cx="4114800" cy="17462"/>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39" name="Line 15"/>
          <p:cNvSpPr>
            <a:spLocks noChangeShapeType="1"/>
          </p:cNvSpPr>
          <p:nvPr/>
        </p:nvSpPr>
        <p:spPr bwMode="auto">
          <a:xfrm>
            <a:off x="3810000" y="4662488"/>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40" name="Line 16"/>
          <p:cNvSpPr>
            <a:spLocks noChangeShapeType="1"/>
          </p:cNvSpPr>
          <p:nvPr/>
        </p:nvSpPr>
        <p:spPr bwMode="auto">
          <a:xfrm>
            <a:off x="7886700" y="4676775"/>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41" name="Oval 17"/>
          <p:cNvSpPr>
            <a:spLocks noChangeArrowheads="1"/>
          </p:cNvSpPr>
          <p:nvPr/>
        </p:nvSpPr>
        <p:spPr bwMode="auto">
          <a:xfrm>
            <a:off x="3657600" y="45481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7842" name="Oval 18"/>
          <p:cNvSpPr>
            <a:spLocks noChangeArrowheads="1"/>
          </p:cNvSpPr>
          <p:nvPr/>
        </p:nvSpPr>
        <p:spPr bwMode="auto">
          <a:xfrm>
            <a:off x="7772400" y="4562475"/>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7843" name="Text Box 19"/>
          <p:cNvSpPr txBox="1">
            <a:spLocks noChangeArrowheads="1"/>
          </p:cNvSpPr>
          <p:nvPr/>
        </p:nvSpPr>
        <p:spPr bwMode="auto">
          <a:xfrm>
            <a:off x="3657600" y="3214688"/>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77844" name="Line 20"/>
          <p:cNvSpPr>
            <a:spLocks noChangeShapeType="1"/>
          </p:cNvSpPr>
          <p:nvPr/>
        </p:nvSpPr>
        <p:spPr bwMode="auto">
          <a:xfrm flipH="1">
            <a:off x="3810000" y="3595688"/>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45" name="Text Box 21"/>
          <p:cNvSpPr txBox="1">
            <a:spLocks noChangeArrowheads="1"/>
          </p:cNvSpPr>
          <p:nvPr/>
        </p:nvSpPr>
        <p:spPr bwMode="auto">
          <a:xfrm>
            <a:off x="2819400" y="46624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77846" name="Text Box 22"/>
          <p:cNvSpPr txBox="1">
            <a:spLocks noChangeArrowheads="1"/>
          </p:cNvSpPr>
          <p:nvPr/>
        </p:nvSpPr>
        <p:spPr bwMode="auto">
          <a:xfrm>
            <a:off x="5562600" y="4676775"/>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77847" name="Text Box 23"/>
          <p:cNvSpPr txBox="1">
            <a:spLocks noChangeArrowheads="1"/>
          </p:cNvSpPr>
          <p:nvPr/>
        </p:nvSpPr>
        <p:spPr bwMode="auto">
          <a:xfrm>
            <a:off x="1752600" y="4510088"/>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77848" name="Oval 24"/>
          <p:cNvSpPr>
            <a:spLocks noChangeArrowheads="1"/>
          </p:cNvSpPr>
          <p:nvPr/>
        </p:nvSpPr>
        <p:spPr bwMode="auto">
          <a:xfrm>
            <a:off x="152400" y="51196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77849" name="Text Box 25"/>
          <p:cNvSpPr txBox="1">
            <a:spLocks noChangeArrowheads="1"/>
          </p:cNvSpPr>
          <p:nvPr/>
        </p:nvSpPr>
        <p:spPr bwMode="auto">
          <a:xfrm>
            <a:off x="304800" y="3595688"/>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77850" name="Line 26"/>
          <p:cNvSpPr>
            <a:spLocks noChangeShapeType="1"/>
          </p:cNvSpPr>
          <p:nvPr/>
        </p:nvSpPr>
        <p:spPr bwMode="auto">
          <a:xfrm flipH="1">
            <a:off x="304800" y="3900488"/>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51" name="Line 28"/>
          <p:cNvSpPr>
            <a:spLocks noChangeShapeType="1"/>
          </p:cNvSpPr>
          <p:nvPr/>
        </p:nvSpPr>
        <p:spPr bwMode="auto">
          <a:xfrm>
            <a:off x="3429000" y="4673600"/>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52" name="Text Box 1054"/>
          <p:cNvSpPr txBox="1">
            <a:spLocks noChangeArrowheads="1"/>
          </p:cNvSpPr>
          <p:nvPr/>
        </p:nvSpPr>
        <p:spPr bwMode="auto">
          <a:xfrm>
            <a:off x="457200" y="990600"/>
            <a:ext cx="7773988"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dirty="0"/>
              <a:t>§203 Termination Rules – apply if transfer made</a:t>
            </a:r>
          </a:p>
          <a:p>
            <a:pPr eaLnBrk="1" hangingPunct="1"/>
            <a:r>
              <a:rPr lang="en-US" sz="2800" dirty="0"/>
              <a:t>	in 1978 or later</a:t>
            </a:r>
          </a:p>
        </p:txBody>
      </p:sp>
      <p:sp>
        <p:nvSpPr>
          <p:cNvPr id="77853" name="Line 27"/>
          <p:cNvSpPr>
            <a:spLocks noChangeShapeType="1"/>
          </p:cNvSpPr>
          <p:nvPr/>
        </p:nvSpPr>
        <p:spPr bwMode="auto">
          <a:xfrm>
            <a:off x="4191000" y="2667000"/>
            <a:ext cx="3657600" cy="1588"/>
          </a:xfrm>
          <a:prstGeom prst="line">
            <a:avLst/>
          </a:prstGeom>
          <a:noFill/>
          <a:ln w="571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54" name="Oval 29"/>
          <p:cNvSpPr>
            <a:spLocks noChangeArrowheads="1"/>
          </p:cNvSpPr>
          <p:nvPr/>
        </p:nvSpPr>
        <p:spPr bwMode="auto">
          <a:xfrm>
            <a:off x="41148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7855" name="Line 31"/>
          <p:cNvSpPr>
            <a:spLocks noChangeShapeType="1"/>
          </p:cNvSpPr>
          <p:nvPr/>
        </p:nvSpPr>
        <p:spPr bwMode="auto">
          <a:xfrm flipV="1">
            <a:off x="3962400" y="2743200"/>
            <a:ext cx="304800" cy="19050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56" name="Line 32"/>
          <p:cNvSpPr>
            <a:spLocks noChangeShapeType="1"/>
          </p:cNvSpPr>
          <p:nvPr/>
        </p:nvSpPr>
        <p:spPr bwMode="auto">
          <a:xfrm>
            <a:off x="7848600" y="2743200"/>
            <a:ext cx="533400" cy="28194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77857" name="Oval 33"/>
          <p:cNvSpPr>
            <a:spLocks noChangeArrowheads="1"/>
          </p:cNvSpPr>
          <p:nvPr/>
        </p:nvSpPr>
        <p:spPr bwMode="auto">
          <a:xfrm>
            <a:off x="76962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7858" name="Line 36"/>
          <p:cNvSpPr>
            <a:spLocks noChangeShapeType="1"/>
          </p:cNvSpPr>
          <p:nvPr/>
        </p:nvSpPr>
        <p:spPr bwMode="auto">
          <a:xfrm>
            <a:off x="6629400" y="2667000"/>
            <a:ext cx="533400" cy="0"/>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59" name="AutoShape 37"/>
          <p:cNvSpPr>
            <a:spLocks/>
          </p:cNvSpPr>
          <p:nvPr/>
        </p:nvSpPr>
        <p:spPr bwMode="auto">
          <a:xfrm rot="5400000">
            <a:off x="5372100" y="1792288"/>
            <a:ext cx="228600" cy="2286000"/>
          </a:xfrm>
          <a:prstGeom prst="rightBrace">
            <a:avLst>
              <a:gd name="adj1" fmla="val 83333"/>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860" name="Text Box 38"/>
          <p:cNvSpPr txBox="1">
            <a:spLocks noChangeArrowheads="1"/>
          </p:cNvSpPr>
          <p:nvPr/>
        </p:nvSpPr>
        <p:spPr bwMode="auto">
          <a:xfrm>
            <a:off x="5105400" y="29733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35 yrs</a:t>
            </a:r>
          </a:p>
        </p:txBody>
      </p:sp>
      <p:sp>
        <p:nvSpPr>
          <p:cNvPr id="77861" name="Line 39"/>
          <p:cNvSpPr>
            <a:spLocks noChangeShapeType="1"/>
          </p:cNvSpPr>
          <p:nvPr/>
        </p:nvSpPr>
        <p:spPr bwMode="auto">
          <a:xfrm flipV="1">
            <a:off x="5638800" y="2667000"/>
            <a:ext cx="762000" cy="1588"/>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862" name="AutoShape 40"/>
          <p:cNvSpPr>
            <a:spLocks/>
          </p:cNvSpPr>
          <p:nvPr/>
        </p:nvSpPr>
        <p:spPr bwMode="auto">
          <a:xfrm rot="5400000">
            <a:off x="6781800" y="2667000"/>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863" name="Text Box 41"/>
          <p:cNvSpPr txBox="1">
            <a:spLocks noChangeArrowheads="1"/>
          </p:cNvSpPr>
          <p:nvPr/>
        </p:nvSpPr>
        <p:spPr bwMode="auto">
          <a:xfrm>
            <a:off x="6553200" y="29718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77864" name="AutoShape 42"/>
          <p:cNvSpPr>
            <a:spLocks/>
          </p:cNvSpPr>
          <p:nvPr/>
        </p:nvSpPr>
        <p:spPr bwMode="auto">
          <a:xfrm rot="16200000" flipV="1">
            <a:off x="5905500" y="2020888"/>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865" name="Freeform 43"/>
          <p:cNvSpPr>
            <a:spLocks/>
          </p:cNvSpPr>
          <p:nvPr/>
        </p:nvSpPr>
        <p:spPr bwMode="auto">
          <a:xfrm>
            <a:off x="6019800" y="1957388"/>
            <a:ext cx="6096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7866" name="Text Box 44"/>
          <p:cNvSpPr txBox="1">
            <a:spLocks noChangeArrowheads="1"/>
          </p:cNvSpPr>
          <p:nvPr/>
        </p:nvSpPr>
        <p:spPr bwMode="auto">
          <a:xfrm>
            <a:off x="5715000" y="1752600"/>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Tree>
    <p:extLst>
      <p:ext uri="{BB962C8B-B14F-4D97-AF65-F5344CB8AC3E}">
        <p14:creationId xmlns:p14="http://schemas.microsoft.com/office/powerpoint/2010/main" val="398532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Works </a:t>
            </a:r>
            <a:r>
              <a:rPr lang="en-US" sz="3200" u="sng">
                <a:latin typeface="Arial" charset="0"/>
                <a:cs typeface="Arial" charset="0"/>
              </a:rPr>
              <a:t>Published</a:t>
            </a:r>
            <a:r>
              <a:rPr lang="en-US" sz="3200">
                <a:latin typeface="Arial" charset="0"/>
                <a:cs typeface="Arial" charset="0"/>
              </a:rPr>
              <a:t> 1923-1963</a:t>
            </a:r>
          </a:p>
        </p:txBody>
      </p:sp>
      <p:sp>
        <p:nvSpPr>
          <p:cNvPr id="81923" name="Line 3"/>
          <p:cNvSpPr>
            <a:spLocks noChangeShapeType="1"/>
          </p:cNvSpPr>
          <p:nvPr/>
        </p:nvSpPr>
        <p:spPr bwMode="auto">
          <a:xfrm>
            <a:off x="196850" y="5195888"/>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4" name="Line 4"/>
          <p:cNvSpPr>
            <a:spLocks noChangeShapeType="1"/>
          </p:cNvSpPr>
          <p:nvPr/>
        </p:nvSpPr>
        <p:spPr bwMode="auto">
          <a:xfrm>
            <a:off x="1797050" y="5195888"/>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5" name="Line 5"/>
          <p:cNvSpPr>
            <a:spLocks noChangeShapeType="1"/>
          </p:cNvSpPr>
          <p:nvPr/>
        </p:nvSpPr>
        <p:spPr bwMode="auto">
          <a:xfrm>
            <a:off x="2330450" y="5805488"/>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26" name="Line 6"/>
          <p:cNvSpPr>
            <a:spLocks noChangeShapeType="1"/>
          </p:cNvSpPr>
          <p:nvPr/>
        </p:nvSpPr>
        <p:spPr bwMode="auto">
          <a:xfrm flipV="1">
            <a:off x="1797050" y="4662488"/>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7" name="Line 7"/>
          <p:cNvSpPr>
            <a:spLocks noChangeShapeType="1"/>
          </p:cNvSpPr>
          <p:nvPr/>
        </p:nvSpPr>
        <p:spPr bwMode="auto">
          <a:xfrm>
            <a:off x="2330450" y="4662488"/>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28" name="Text Box 8"/>
          <p:cNvSpPr txBox="1">
            <a:spLocks noChangeArrowheads="1"/>
          </p:cNvSpPr>
          <p:nvPr/>
        </p:nvSpPr>
        <p:spPr bwMode="auto">
          <a:xfrm>
            <a:off x="2438400" y="4295775"/>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81929" name="Text Box 9"/>
          <p:cNvSpPr txBox="1">
            <a:spLocks noChangeArrowheads="1"/>
          </p:cNvSpPr>
          <p:nvPr/>
        </p:nvSpPr>
        <p:spPr bwMode="auto">
          <a:xfrm>
            <a:off x="3321050" y="5805488"/>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81930" name="Text Box 10"/>
          <p:cNvSpPr txBox="1">
            <a:spLocks noChangeArrowheads="1"/>
          </p:cNvSpPr>
          <p:nvPr/>
        </p:nvSpPr>
        <p:spPr bwMode="auto">
          <a:xfrm>
            <a:off x="273050" y="4833938"/>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81931" name="Text Box 11"/>
          <p:cNvSpPr txBox="1">
            <a:spLocks noChangeArrowheads="1"/>
          </p:cNvSpPr>
          <p:nvPr/>
        </p:nvSpPr>
        <p:spPr bwMode="auto">
          <a:xfrm>
            <a:off x="730250" y="6491288"/>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81932" name="Line 12"/>
          <p:cNvSpPr>
            <a:spLocks noChangeShapeType="1"/>
          </p:cNvSpPr>
          <p:nvPr/>
        </p:nvSpPr>
        <p:spPr bwMode="auto">
          <a:xfrm flipV="1">
            <a:off x="1263650" y="5348288"/>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33" name="Oval 13"/>
          <p:cNvSpPr>
            <a:spLocks noChangeArrowheads="1"/>
          </p:cNvSpPr>
          <p:nvPr/>
        </p:nvSpPr>
        <p:spPr bwMode="auto">
          <a:xfrm>
            <a:off x="1720850" y="50815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1934" name="Line 14"/>
          <p:cNvSpPr>
            <a:spLocks noChangeShapeType="1"/>
          </p:cNvSpPr>
          <p:nvPr/>
        </p:nvSpPr>
        <p:spPr bwMode="auto">
          <a:xfrm>
            <a:off x="3702050" y="4659313"/>
            <a:ext cx="4114800" cy="17462"/>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35" name="Line 15"/>
          <p:cNvSpPr>
            <a:spLocks noChangeShapeType="1"/>
          </p:cNvSpPr>
          <p:nvPr/>
        </p:nvSpPr>
        <p:spPr bwMode="auto">
          <a:xfrm>
            <a:off x="3778250" y="4662488"/>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36" name="Line 16"/>
          <p:cNvSpPr>
            <a:spLocks noChangeShapeType="1"/>
          </p:cNvSpPr>
          <p:nvPr/>
        </p:nvSpPr>
        <p:spPr bwMode="auto">
          <a:xfrm>
            <a:off x="7854950" y="4676775"/>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37" name="Oval 17"/>
          <p:cNvSpPr>
            <a:spLocks noChangeArrowheads="1"/>
          </p:cNvSpPr>
          <p:nvPr/>
        </p:nvSpPr>
        <p:spPr bwMode="auto">
          <a:xfrm>
            <a:off x="3625850" y="45481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1938" name="Oval 18"/>
          <p:cNvSpPr>
            <a:spLocks noChangeArrowheads="1"/>
          </p:cNvSpPr>
          <p:nvPr/>
        </p:nvSpPr>
        <p:spPr bwMode="auto">
          <a:xfrm>
            <a:off x="7740650" y="4562475"/>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1939" name="Text Box 21"/>
          <p:cNvSpPr txBox="1">
            <a:spLocks noChangeArrowheads="1"/>
          </p:cNvSpPr>
          <p:nvPr/>
        </p:nvSpPr>
        <p:spPr bwMode="auto">
          <a:xfrm>
            <a:off x="2787650" y="4662488"/>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81940" name="Text Box 22"/>
          <p:cNvSpPr txBox="1">
            <a:spLocks noChangeArrowheads="1"/>
          </p:cNvSpPr>
          <p:nvPr/>
        </p:nvSpPr>
        <p:spPr bwMode="auto">
          <a:xfrm>
            <a:off x="5530850" y="4676775"/>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81941" name="Text Box 23"/>
          <p:cNvSpPr txBox="1">
            <a:spLocks noChangeArrowheads="1"/>
          </p:cNvSpPr>
          <p:nvPr/>
        </p:nvSpPr>
        <p:spPr bwMode="auto">
          <a:xfrm>
            <a:off x="1720850" y="4510088"/>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81942" name="Oval 24"/>
          <p:cNvSpPr>
            <a:spLocks noChangeArrowheads="1"/>
          </p:cNvSpPr>
          <p:nvPr/>
        </p:nvSpPr>
        <p:spPr bwMode="auto">
          <a:xfrm>
            <a:off x="120650" y="5119688"/>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81943" name="Text Box 25"/>
          <p:cNvSpPr txBox="1">
            <a:spLocks noChangeArrowheads="1"/>
          </p:cNvSpPr>
          <p:nvPr/>
        </p:nvSpPr>
        <p:spPr bwMode="auto">
          <a:xfrm>
            <a:off x="273050" y="3595688"/>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81944" name="Line 26"/>
          <p:cNvSpPr>
            <a:spLocks noChangeShapeType="1"/>
          </p:cNvSpPr>
          <p:nvPr/>
        </p:nvSpPr>
        <p:spPr bwMode="auto">
          <a:xfrm flipH="1">
            <a:off x="273050" y="3900488"/>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45" name="Line 28"/>
          <p:cNvSpPr>
            <a:spLocks noChangeShapeType="1"/>
          </p:cNvSpPr>
          <p:nvPr/>
        </p:nvSpPr>
        <p:spPr bwMode="auto">
          <a:xfrm>
            <a:off x="3397250" y="4673600"/>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47" name="Text Box 1042"/>
          <p:cNvSpPr txBox="1">
            <a:spLocks noChangeArrowheads="1"/>
          </p:cNvSpPr>
          <p:nvPr/>
        </p:nvSpPr>
        <p:spPr bwMode="auto">
          <a:xfrm>
            <a:off x="2286000" y="3276600"/>
            <a:ext cx="11112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81948" name="Line 1043"/>
          <p:cNvSpPr>
            <a:spLocks noChangeShapeType="1"/>
          </p:cNvSpPr>
          <p:nvPr/>
        </p:nvSpPr>
        <p:spPr bwMode="auto">
          <a:xfrm>
            <a:off x="3124200" y="3581400"/>
            <a:ext cx="609600" cy="9144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49" name="Line 1051"/>
          <p:cNvSpPr>
            <a:spLocks noChangeShapeType="1"/>
          </p:cNvSpPr>
          <p:nvPr/>
        </p:nvSpPr>
        <p:spPr bwMode="auto">
          <a:xfrm>
            <a:off x="4191000" y="2743200"/>
            <a:ext cx="3657600" cy="1588"/>
          </a:xfrm>
          <a:prstGeom prst="line">
            <a:avLst/>
          </a:prstGeom>
          <a:noFill/>
          <a:ln w="571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50" name="Text Box 1052"/>
          <p:cNvSpPr txBox="1">
            <a:spLocks noChangeArrowheads="1"/>
          </p:cNvSpPr>
          <p:nvPr/>
        </p:nvSpPr>
        <p:spPr bwMode="auto">
          <a:xfrm rot="-4903704">
            <a:off x="3282156" y="3321844"/>
            <a:ext cx="1636713"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400" i="1"/>
              <a:t>inter vivos</a:t>
            </a:r>
            <a:r>
              <a:rPr lang="en-US" sz="1400"/>
              <a:t> transfer</a:t>
            </a:r>
          </a:p>
          <a:p>
            <a:pPr eaLnBrk="1" hangingPunct="1">
              <a:spcBef>
                <a:spcPct val="30000"/>
              </a:spcBef>
            </a:pPr>
            <a:r>
              <a:rPr lang="en-US" sz="1400"/>
              <a:t>    by author*</a:t>
            </a:r>
          </a:p>
        </p:txBody>
      </p:sp>
      <p:sp>
        <p:nvSpPr>
          <p:cNvPr id="81951" name="Oval 1053"/>
          <p:cNvSpPr>
            <a:spLocks noChangeArrowheads="1"/>
          </p:cNvSpPr>
          <p:nvPr/>
        </p:nvSpPr>
        <p:spPr bwMode="auto">
          <a:xfrm>
            <a:off x="41148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81952" name="Line 1054"/>
          <p:cNvSpPr>
            <a:spLocks noChangeShapeType="1"/>
          </p:cNvSpPr>
          <p:nvPr/>
        </p:nvSpPr>
        <p:spPr bwMode="auto">
          <a:xfrm flipV="1">
            <a:off x="5715000" y="2743200"/>
            <a:ext cx="304800" cy="1588"/>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53" name="AutoShape 1055"/>
          <p:cNvSpPr>
            <a:spLocks/>
          </p:cNvSpPr>
          <p:nvPr/>
        </p:nvSpPr>
        <p:spPr bwMode="auto">
          <a:xfrm rot="5400000">
            <a:off x="3657600" y="1068388"/>
            <a:ext cx="228600" cy="3886200"/>
          </a:xfrm>
          <a:prstGeom prst="rightBrace">
            <a:avLst>
              <a:gd name="adj1" fmla="val 1416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54" name="Text Box 1056"/>
          <p:cNvSpPr txBox="1">
            <a:spLocks noChangeArrowheads="1"/>
          </p:cNvSpPr>
          <p:nvPr/>
        </p:nvSpPr>
        <p:spPr bwMode="auto">
          <a:xfrm>
            <a:off x="3276600" y="30480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56 yrs</a:t>
            </a:r>
          </a:p>
        </p:txBody>
      </p:sp>
      <p:sp>
        <p:nvSpPr>
          <p:cNvPr id="81955" name="Line 1057"/>
          <p:cNvSpPr>
            <a:spLocks noChangeShapeType="1"/>
          </p:cNvSpPr>
          <p:nvPr/>
        </p:nvSpPr>
        <p:spPr bwMode="auto">
          <a:xfrm flipV="1">
            <a:off x="4953000" y="2743200"/>
            <a:ext cx="533400" cy="0"/>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56" name="AutoShape 1058"/>
          <p:cNvSpPr>
            <a:spLocks/>
          </p:cNvSpPr>
          <p:nvPr/>
        </p:nvSpPr>
        <p:spPr bwMode="auto">
          <a:xfrm rot="5400000">
            <a:off x="5753100" y="2859088"/>
            <a:ext cx="228600" cy="304800"/>
          </a:xfrm>
          <a:prstGeom prst="rightBrace">
            <a:avLst>
              <a:gd name="adj1" fmla="val 1111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57" name="Text Box 1059"/>
          <p:cNvSpPr txBox="1">
            <a:spLocks noChangeArrowheads="1"/>
          </p:cNvSpPr>
          <p:nvPr/>
        </p:nvSpPr>
        <p:spPr bwMode="auto">
          <a:xfrm>
            <a:off x="5638800" y="3049588"/>
            <a:ext cx="679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81958" name="AutoShape 1060"/>
          <p:cNvSpPr>
            <a:spLocks/>
          </p:cNvSpPr>
          <p:nvPr/>
        </p:nvSpPr>
        <p:spPr bwMode="auto">
          <a:xfrm rot="16200000" flipV="1">
            <a:off x="5106194" y="2210594"/>
            <a:ext cx="227012" cy="533400"/>
          </a:xfrm>
          <a:prstGeom prst="rightBrace">
            <a:avLst>
              <a:gd name="adj1" fmla="val 1958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59" name="Freeform 1061"/>
          <p:cNvSpPr>
            <a:spLocks/>
          </p:cNvSpPr>
          <p:nvPr/>
        </p:nvSpPr>
        <p:spPr bwMode="auto">
          <a:xfrm>
            <a:off x="5181600" y="2033588"/>
            <a:ext cx="5334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1960" name="Text Box 1062"/>
          <p:cNvSpPr txBox="1">
            <a:spLocks noChangeArrowheads="1"/>
          </p:cNvSpPr>
          <p:nvPr/>
        </p:nvSpPr>
        <p:spPr bwMode="auto">
          <a:xfrm>
            <a:off x="4724400" y="1677988"/>
            <a:ext cx="1009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81961" name="Line 1064"/>
          <p:cNvSpPr>
            <a:spLocks noChangeShapeType="1"/>
          </p:cNvSpPr>
          <p:nvPr/>
        </p:nvSpPr>
        <p:spPr bwMode="auto">
          <a:xfrm flipV="1">
            <a:off x="3962400" y="2743200"/>
            <a:ext cx="304800" cy="19050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62" name="Line 1065"/>
          <p:cNvSpPr>
            <a:spLocks noChangeShapeType="1"/>
          </p:cNvSpPr>
          <p:nvPr/>
        </p:nvSpPr>
        <p:spPr bwMode="auto">
          <a:xfrm>
            <a:off x="7848600" y="2743200"/>
            <a:ext cx="533400" cy="2819400"/>
          </a:xfrm>
          <a:prstGeom prst="line">
            <a:avLst/>
          </a:prstGeom>
          <a:noFill/>
          <a:ln w="57150">
            <a:solidFill>
              <a:srgbClr val="CC0099"/>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63" name="Oval 1066"/>
          <p:cNvSpPr>
            <a:spLocks noChangeArrowheads="1"/>
          </p:cNvSpPr>
          <p:nvPr/>
        </p:nvSpPr>
        <p:spPr bwMode="auto">
          <a:xfrm>
            <a:off x="7696200" y="2590800"/>
            <a:ext cx="228600" cy="228600"/>
          </a:xfrm>
          <a:prstGeom prst="ellipse">
            <a:avLst/>
          </a:prstGeom>
          <a:solidFill>
            <a:srgbClr val="FFFF00"/>
          </a:solidFill>
          <a:ln w="9525">
            <a:solidFill>
              <a:schemeClr val="tx1"/>
            </a:solidFill>
            <a:round/>
            <a:headEnd/>
            <a:tailEnd/>
          </a:ln>
        </p:spPr>
        <p:txBody>
          <a:bodyPr wrap="none" anchor="ctr"/>
          <a:lstStyle/>
          <a:p>
            <a:endParaRPr lang="en-US"/>
          </a:p>
        </p:txBody>
      </p:sp>
      <p:sp>
        <p:nvSpPr>
          <p:cNvPr id="81964" name="Line 1067"/>
          <p:cNvSpPr>
            <a:spLocks noChangeShapeType="1"/>
          </p:cNvSpPr>
          <p:nvPr/>
        </p:nvSpPr>
        <p:spPr bwMode="auto">
          <a:xfrm flipV="1">
            <a:off x="1828800" y="2819400"/>
            <a:ext cx="0" cy="22860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65" name="Line 1068"/>
          <p:cNvSpPr>
            <a:spLocks noChangeShapeType="1"/>
          </p:cNvSpPr>
          <p:nvPr/>
        </p:nvSpPr>
        <p:spPr bwMode="auto">
          <a:xfrm flipV="1">
            <a:off x="7086600" y="2741613"/>
            <a:ext cx="304800" cy="1587"/>
          </a:xfrm>
          <a:prstGeom prst="line">
            <a:avLst/>
          </a:prstGeom>
          <a:noFill/>
          <a:ln w="76200">
            <a:solidFill>
              <a:srgbClr val="FF66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66" name="Line 1069"/>
          <p:cNvSpPr>
            <a:spLocks noChangeShapeType="1"/>
          </p:cNvSpPr>
          <p:nvPr/>
        </p:nvSpPr>
        <p:spPr bwMode="auto">
          <a:xfrm flipV="1">
            <a:off x="6324600" y="2741613"/>
            <a:ext cx="533400" cy="0"/>
          </a:xfrm>
          <a:prstGeom prst="line">
            <a:avLst/>
          </a:prstGeom>
          <a:noFill/>
          <a:ln w="762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967" name="AutoShape 1070"/>
          <p:cNvSpPr>
            <a:spLocks/>
          </p:cNvSpPr>
          <p:nvPr/>
        </p:nvSpPr>
        <p:spPr bwMode="auto">
          <a:xfrm rot="5400000">
            <a:off x="7124700" y="2857500"/>
            <a:ext cx="228600" cy="304800"/>
          </a:xfrm>
          <a:prstGeom prst="rightBrace">
            <a:avLst>
              <a:gd name="adj1" fmla="val 11111"/>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68" name="Text Box 1071"/>
          <p:cNvSpPr txBox="1">
            <a:spLocks noChangeArrowheads="1"/>
          </p:cNvSpPr>
          <p:nvPr/>
        </p:nvSpPr>
        <p:spPr bwMode="auto">
          <a:xfrm>
            <a:off x="7010400" y="3048000"/>
            <a:ext cx="679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5 yrs</a:t>
            </a:r>
          </a:p>
        </p:txBody>
      </p:sp>
      <p:sp>
        <p:nvSpPr>
          <p:cNvPr id="81969" name="AutoShape 1072"/>
          <p:cNvSpPr>
            <a:spLocks/>
          </p:cNvSpPr>
          <p:nvPr/>
        </p:nvSpPr>
        <p:spPr bwMode="auto">
          <a:xfrm rot="16200000" flipV="1">
            <a:off x="6477793" y="2209007"/>
            <a:ext cx="227013" cy="533400"/>
          </a:xfrm>
          <a:prstGeom prst="rightBrace">
            <a:avLst>
              <a:gd name="adj1" fmla="val 1958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70" name="Freeform 1073"/>
          <p:cNvSpPr>
            <a:spLocks/>
          </p:cNvSpPr>
          <p:nvPr/>
        </p:nvSpPr>
        <p:spPr bwMode="auto">
          <a:xfrm>
            <a:off x="6553200" y="2032000"/>
            <a:ext cx="533400" cy="711200"/>
          </a:xfrm>
          <a:custGeom>
            <a:avLst/>
            <a:gdLst>
              <a:gd name="T0" fmla="*/ 0 w 384"/>
              <a:gd name="T1" fmla="*/ 2147483647 h 448"/>
              <a:gd name="T2" fmla="*/ 2147483647 w 384"/>
              <a:gd name="T3" fmla="*/ 2147483647 h 448"/>
              <a:gd name="T4" fmla="*/ 2147483647 w 384"/>
              <a:gd name="T5" fmla="*/ 2147483647 h 448"/>
              <a:gd name="T6" fmla="*/ 2147483647 w 384"/>
              <a:gd name="T7" fmla="*/ 2147483647 h 448"/>
              <a:gd name="T8" fmla="*/ 0 60000 65536"/>
              <a:gd name="T9" fmla="*/ 0 60000 65536"/>
              <a:gd name="T10" fmla="*/ 0 60000 65536"/>
              <a:gd name="T11" fmla="*/ 0 60000 65536"/>
              <a:gd name="T12" fmla="*/ 0 w 384"/>
              <a:gd name="T13" fmla="*/ 0 h 448"/>
              <a:gd name="T14" fmla="*/ 384 w 384"/>
              <a:gd name="T15" fmla="*/ 448 h 448"/>
            </a:gdLst>
            <a:ahLst/>
            <a:cxnLst>
              <a:cxn ang="T8">
                <a:pos x="T0" y="T1"/>
              </a:cxn>
              <a:cxn ang="T9">
                <a:pos x="T2" y="T3"/>
              </a:cxn>
              <a:cxn ang="T10">
                <a:pos x="T4" y="T5"/>
              </a:cxn>
              <a:cxn ang="T11">
                <a:pos x="T6" y="T7"/>
              </a:cxn>
            </a:cxnLst>
            <a:rect l="T12" t="T13" r="T14" b="T15"/>
            <a:pathLst>
              <a:path w="384" h="448">
                <a:moveTo>
                  <a:pt x="0" y="208"/>
                </a:moveTo>
                <a:cubicBezTo>
                  <a:pt x="4" y="148"/>
                  <a:pt x="8" y="88"/>
                  <a:pt x="48" y="64"/>
                </a:cubicBezTo>
                <a:cubicBezTo>
                  <a:pt x="88" y="40"/>
                  <a:pt x="184" y="0"/>
                  <a:pt x="240" y="64"/>
                </a:cubicBezTo>
                <a:cubicBezTo>
                  <a:pt x="296" y="128"/>
                  <a:pt x="340" y="288"/>
                  <a:pt x="384" y="448"/>
                </a:cubicBezTo>
              </a:path>
            </a:pathLst>
          </a:custGeom>
          <a:noFill/>
          <a:ln w="9525">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1971" name="Text Box 1074"/>
          <p:cNvSpPr txBox="1">
            <a:spLocks noChangeArrowheads="1"/>
          </p:cNvSpPr>
          <p:nvPr/>
        </p:nvSpPr>
        <p:spPr bwMode="auto">
          <a:xfrm>
            <a:off x="6096000" y="1676400"/>
            <a:ext cx="1009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2-10 yrs</a:t>
            </a:r>
          </a:p>
        </p:txBody>
      </p:sp>
      <p:sp>
        <p:nvSpPr>
          <p:cNvPr id="81972" name="AutoShape 1075"/>
          <p:cNvSpPr>
            <a:spLocks/>
          </p:cNvSpPr>
          <p:nvPr/>
        </p:nvSpPr>
        <p:spPr bwMode="auto">
          <a:xfrm rot="5400000">
            <a:off x="4343400" y="838200"/>
            <a:ext cx="228600" cy="5257800"/>
          </a:xfrm>
          <a:prstGeom prst="rightBrace">
            <a:avLst>
              <a:gd name="adj1" fmla="val 191667"/>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81973" name="Text Box 1076"/>
          <p:cNvSpPr txBox="1">
            <a:spLocks noChangeArrowheads="1"/>
          </p:cNvSpPr>
          <p:nvPr/>
        </p:nvSpPr>
        <p:spPr bwMode="auto">
          <a:xfrm>
            <a:off x="4419600" y="35814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75 yrs</a:t>
            </a:r>
          </a:p>
        </p:txBody>
      </p:sp>
      <p:sp>
        <p:nvSpPr>
          <p:cNvPr id="81974" name="Text Box 1077"/>
          <p:cNvSpPr txBox="1">
            <a:spLocks noChangeArrowheads="1"/>
          </p:cNvSpPr>
          <p:nvPr/>
        </p:nvSpPr>
        <p:spPr bwMode="auto">
          <a:xfrm>
            <a:off x="6553200" y="838200"/>
            <a:ext cx="21669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By and for statutory</a:t>
            </a:r>
          </a:p>
          <a:p>
            <a:pPr eaLnBrk="1" hangingPunct="1"/>
            <a:r>
              <a:rPr lang="en-US" sz="1800">
                <a:solidFill>
                  <a:srgbClr val="008000"/>
                </a:solidFill>
              </a:rPr>
              <a:t>beneficiaries</a:t>
            </a:r>
          </a:p>
        </p:txBody>
      </p:sp>
      <p:sp>
        <p:nvSpPr>
          <p:cNvPr id="81975" name="Line 1078"/>
          <p:cNvSpPr>
            <a:spLocks noChangeShapeType="1"/>
          </p:cNvSpPr>
          <p:nvPr/>
        </p:nvSpPr>
        <p:spPr bwMode="auto">
          <a:xfrm flipV="1">
            <a:off x="5334000" y="1371600"/>
            <a:ext cx="1447800" cy="13716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76" name="Line 1079"/>
          <p:cNvSpPr>
            <a:spLocks noChangeShapeType="1"/>
          </p:cNvSpPr>
          <p:nvPr/>
        </p:nvSpPr>
        <p:spPr bwMode="auto">
          <a:xfrm flipV="1">
            <a:off x="6705600" y="1447800"/>
            <a:ext cx="457200" cy="12954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77" name="Line 1080"/>
          <p:cNvSpPr>
            <a:spLocks noChangeShapeType="1"/>
          </p:cNvSpPr>
          <p:nvPr/>
        </p:nvSpPr>
        <p:spPr bwMode="auto">
          <a:xfrm flipV="1">
            <a:off x="5867400" y="1371600"/>
            <a:ext cx="990600" cy="1371600"/>
          </a:xfrm>
          <a:prstGeom prst="line">
            <a:avLst/>
          </a:prstGeom>
          <a:noFill/>
          <a:ln w="9525">
            <a:solidFill>
              <a:srgbClr val="FF66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78" name="Line 1081"/>
          <p:cNvSpPr>
            <a:spLocks noChangeShapeType="1"/>
          </p:cNvSpPr>
          <p:nvPr/>
        </p:nvSpPr>
        <p:spPr bwMode="auto">
          <a:xfrm flipV="1">
            <a:off x="7239000" y="1447800"/>
            <a:ext cx="0" cy="1295400"/>
          </a:xfrm>
          <a:prstGeom prst="line">
            <a:avLst/>
          </a:prstGeom>
          <a:noFill/>
          <a:ln w="9525">
            <a:solidFill>
              <a:srgbClr val="FF66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81979" name="Text Box 1082"/>
          <p:cNvSpPr txBox="1">
            <a:spLocks noChangeArrowheads="1"/>
          </p:cNvSpPr>
          <p:nvPr/>
        </p:nvSpPr>
        <p:spPr bwMode="auto">
          <a:xfrm rot="-5400000">
            <a:off x="8196263" y="1625600"/>
            <a:ext cx="13144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a:solidFill>
                  <a:srgbClr val="008000"/>
                </a:solidFill>
              </a:rPr>
              <a:t>nonwaivable</a:t>
            </a:r>
          </a:p>
        </p:txBody>
      </p:sp>
      <p:sp>
        <p:nvSpPr>
          <p:cNvPr id="60" name="Text Box 1054"/>
          <p:cNvSpPr txBox="1">
            <a:spLocks noChangeArrowheads="1"/>
          </p:cNvSpPr>
          <p:nvPr/>
        </p:nvSpPr>
        <p:spPr bwMode="auto">
          <a:xfrm>
            <a:off x="457200" y="990600"/>
            <a:ext cx="3505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dirty="0"/>
              <a:t>§304 Termination Rules – apply if transfer made</a:t>
            </a:r>
          </a:p>
          <a:p>
            <a:pPr eaLnBrk="1" hangingPunct="1"/>
            <a:r>
              <a:rPr lang="en-US" dirty="0"/>
              <a:t>	before 1978</a:t>
            </a:r>
          </a:p>
        </p:txBody>
      </p:sp>
    </p:spTree>
    <p:extLst>
      <p:ext uri="{BB962C8B-B14F-4D97-AF65-F5344CB8AC3E}">
        <p14:creationId xmlns:p14="http://schemas.microsoft.com/office/powerpoint/2010/main" val="3495123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868363"/>
          </a:xfrm>
        </p:spPr>
        <p:txBody>
          <a:bodyPr/>
          <a:lstStyle/>
          <a:p>
            <a:r>
              <a:rPr lang="en-US" sz="3600"/>
              <a:t>Copyright Formalities (for U.S. works)</a:t>
            </a:r>
          </a:p>
        </p:txBody>
      </p:sp>
      <p:graphicFrame>
        <p:nvGraphicFramePr>
          <p:cNvPr id="6202" name="Group 58"/>
          <p:cNvGraphicFramePr>
            <a:graphicFrameLocks noGrp="1"/>
          </p:cNvGraphicFramePr>
          <p:nvPr>
            <p:ph type="tbl" idx="1"/>
            <p:extLst>
              <p:ext uri="{D42A27DB-BD31-4B8C-83A1-F6EECF244321}">
                <p14:modId xmlns:p14="http://schemas.microsoft.com/office/powerpoint/2010/main" val="1885325811"/>
              </p:ext>
            </p:extLst>
          </p:nvPr>
        </p:nvGraphicFramePr>
        <p:xfrm>
          <a:off x="0" y="762000"/>
          <a:ext cx="9144000" cy="5942330"/>
        </p:xfrm>
        <a:graphic>
          <a:graphicData uri="http://schemas.openxmlformats.org/drawingml/2006/table">
            <a:tbl>
              <a:tblPr/>
              <a:tblGrid>
                <a:gridCol w="3124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800000"/>
                          </a:solidFill>
                          <a:effectLst/>
                          <a:latin typeface="Arial" pitchFamily="-106" charset="0"/>
                          <a:ea typeface="Arial" pitchFamily="-106" charset="0"/>
                          <a:cs typeface="Arial" pitchFamily="-106" charset="0"/>
                        </a:rPr>
                        <a:t>Published 1909-1977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800000"/>
                          </a:solidFill>
                          <a:effectLst/>
                          <a:latin typeface="Arial" pitchFamily="-106" charset="0"/>
                          <a:ea typeface="Arial" pitchFamily="-106" charset="0"/>
                          <a:cs typeface="Arial" pitchFamily="-106" charset="0"/>
                        </a:rPr>
                        <a:t>Published 1978-1989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800000"/>
                          </a:solidFill>
                          <a:effectLst/>
                          <a:latin typeface="Arial" pitchFamily="-106" charset="0"/>
                          <a:ea typeface="Arial" pitchFamily="-106" charset="0"/>
                          <a:cs typeface="Arial" pitchFamily="-106" charset="0"/>
                        </a:rPr>
                        <a:t>Published 1989-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Notice</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mandatory upon publication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106" charset="0"/>
                          <a:ea typeface="Arial" pitchFamily="-106" charset="0"/>
                          <a:cs typeface="Arial" pitchFamily="-106" charset="0"/>
                        </a:rPr>
                        <a:t>Notice</a:t>
                      </a:r>
                      <a:r>
                        <a:rPr kumimoji="0" lang="en-US" sz="2400" b="0" i="0" u="none" strike="noStrike" cap="none" normalizeH="0" baseline="0">
                          <a:ln>
                            <a:noFill/>
                          </a:ln>
                          <a:solidFill>
                            <a:schemeClr val="tx1"/>
                          </a:solidFill>
                          <a:effectLst/>
                          <a:latin typeface="Arial" pitchFamily="-106" charset="0"/>
                          <a:ea typeface="Arial" pitchFamily="-106" charset="0"/>
                          <a:cs typeface="Arial" pitchFamily="-106" charset="0"/>
                        </a:rPr>
                        <a:t> mandatory within 5 years of publication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Notice</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optional, but may affect statutory damages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5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Registration</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prerequisite for infringement suit; mandatory for renewal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106" charset="0"/>
                          <a:ea typeface="Arial" pitchFamily="-106" charset="0"/>
                          <a:cs typeface="Arial" pitchFamily="-106" charset="0"/>
                        </a:rPr>
                        <a:t>Registration</a:t>
                      </a:r>
                      <a:r>
                        <a:rPr kumimoji="0" lang="en-US" sz="2400" b="0" i="0" u="none" strike="noStrike" cap="none" normalizeH="0" baseline="0">
                          <a:ln>
                            <a:noFill/>
                          </a:ln>
                          <a:solidFill>
                            <a:schemeClr val="tx1"/>
                          </a:solidFill>
                          <a:effectLst/>
                          <a:latin typeface="Arial" pitchFamily="-106" charset="0"/>
                          <a:ea typeface="Arial" pitchFamily="-106" charset="0"/>
                          <a:cs typeface="Arial" pitchFamily="-106" charset="0"/>
                        </a:rPr>
                        <a:t> application prereq. for infringement suit; necessary for statutory damages &amp; atty fees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itchFamily="-106" charset="0"/>
                          <a:ea typeface="Arial" pitchFamily="-106" charset="0"/>
                          <a:cs typeface="Arial" pitchFamily="-106" charset="0"/>
                        </a:rPr>
                        <a:t>Registration</a:t>
                      </a:r>
                      <a:r>
                        <a:rPr kumimoji="0" lang="en-US" sz="2400" b="0" i="0" u="none" strike="noStrike" cap="none" normalizeH="0" baseline="0">
                          <a:ln>
                            <a:noFill/>
                          </a:ln>
                          <a:solidFill>
                            <a:schemeClr val="tx1"/>
                          </a:solidFill>
                          <a:effectLst/>
                          <a:latin typeface="Arial" pitchFamily="-106" charset="0"/>
                          <a:ea typeface="Arial" pitchFamily="-106" charset="0"/>
                          <a:cs typeface="Arial" pitchFamily="-106" charset="0"/>
                        </a:rPr>
                        <a:t> application prereq. for infringement suit involving US works; necessary for statutory damages &amp; atty fees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28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Deposit</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with LOC; failure punished with forfeiture &amp; fines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Deposit</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with LOC; failure punished with fines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106" charset="0"/>
                          <a:ea typeface="Arial" pitchFamily="-106" charset="0"/>
                          <a:cs typeface="Arial" pitchFamily="-106" charset="0"/>
                        </a:rPr>
                        <a:t>Deposit</a:t>
                      </a:r>
                      <a:r>
                        <a:rPr kumimoji="0" lang="en-US" sz="2400" b="0" i="0" u="none" strike="noStrike" cap="none" normalizeH="0" baseline="0" dirty="0">
                          <a:ln>
                            <a:noFill/>
                          </a:ln>
                          <a:solidFill>
                            <a:schemeClr val="tx1"/>
                          </a:solidFill>
                          <a:effectLst/>
                          <a:latin typeface="Arial" pitchFamily="-106" charset="0"/>
                          <a:ea typeface="Arial" pitchFamily="-106" charset="0"/>
                          <a:cs typeface="Arial" pitchFamily="-106" charset="0"/>
                        </a:rPr>
                        <a:t> with LOC; failure punished with fines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174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68990"/>
            <a:ext cx="8229600" cy="1143000"/>
          </a:xfrm>
        </p:spPr>
        <p:txBody>
          <a:bodyPr/>
          <a:lstStyle/>
          <a:p>
            <a:r>
              <a:rPr lang="en-US" sz="2800" dirty="0"/>
              <a:t>Copyright Registrations (excluding renewals), 1910-2000</a:t>
            </a:r>
          </a:p>
        </p:txBody>
      </p:sp>
      <p:pic>
        <p:nvPicPr>
          <p:cNvPr id="3077" name="Picture 5"/>
          <p:cNvPicPr>
            <a:picLocks noGrp="1" noChangeAspect="1" noChangeArrowheads="1"/>
          </p:cNvPicPr>
          <p:nvPr>
            <p:ph idx="1"/>
          </p:nvPr>
        </p:nvPicPr>
        <p:blipFill>
          <a:blip r:embed="rId3"/>
          <a:srcRect/>
          <a:stretch>
            <a:fillRect/>
          </a:stretch>
        </p:blipFill>
        <p:spPr>
          <a:xfrm>
            <a:off x="408808" y="997857"/>
            <a:ext cx="8139260" cy="5291819"/>
          </a:xfrm>
          <a:noFill/>
          <a:ln/>
        </p:spPr>
      </p:pic>
      <p:sp>
        <p:nvSpPr>
          <p:cNvPr id="3079" name="Text Box 7"/>
          <p:cNvSpPr txBox="1">
            <a:spLocks noChangeArrowheads="1"/>
          </p:cNvSpPr>
          <p:nvPr/>
        </p:nvSpPr>
        <p:spPr bwMode="auto">
          <a:xfrm>
            <a:off x="288925" y="6335713"/>
            <a:ext cx="7170738" cy="304800"/>
          </a:xfrm>
          <a:prstGeom prst="rect">
            <a:avLst/>
          </a:prstGeom>
          <a:noFill/>
          <a:ln w="9525">
            <a:noFill/>
            <a:miter lim="800000"/>
            <a:headEnd/>
            <a:tailEnd/>
          </a:ln>
          <a:effectLst/>
        </p:spPr>
        <p:txBody>
          <a:bodyPr wrap="none">
            <a:prstTxWarp prst="textNoShape">
              <a:avLst/>
            </a:prstTxWarp>
            <a:spAutoFit/>
          </a:bodyPr>
          <a:lstStyle/>
          <a:p>
            <a:r>
              <a:rPr lang="en-US" sz="1400"/>
              <a:t>From Christopher Sprigman, “Reformalizing Copyright,” 57 Stan. L. Rev. 485, 496 (2004)</a:t>
            </a:r>
          </a:p>
        </p:txBody>
      </p:sp>
    </p:spTree>
    <p:extLst>
      <p:ext uri="{BB962C8B-B14F-4D97-AF65-F5344CB8AC3E}">
        <p14:creationId xmlns:p14="http://schemas.microsoft.com/office/powerpoint/2010/main" val="95628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1567"/>
            <a:ext cx="8229600" cy="850219"/>
          </a:xfrm>
        </p:spPr>
        <p:txBody>
          <a:bodyPr/>
          <a:lstStyle/>
          <a:p>
            <a:r>
              <a:rPr lang="en-US" sz="2800" dirty="0"/>
              <a:t>Rate of Copyright Renewals, 1910-2000</a:t>
            </a:r>
          </a:p>
        </p:txBody>
      </p:sp>
      <p:sp>
        <p:nvSpPr>
          <p:cNvPr id="9220" name="Text Box 4"/>
          <p:cNvSpPr txBox="1">
            <a:spLocks noChangeArrowheads="1"/>
          </p:cNvSpPr>
          <p:nvPr/>
        </p:nvSpPr>
        <p:spPr bwMode="auto">
          <a:xfrm>
            <a:off x="288925" y="6335713"/>
            <a:ext cx="7170738" cy="304800"/>
          </a:xfrm>
          <a:prstGeom prst="rect">
            <a:avLst/>
          </a:prstGeom>
          <a:noFill/>
          <a:ln w="9525">
            <a:noFill/>
            <a:miter lim="800000"/>
            <a:headEnd/>
            <a:tailEnd/>
          </a:ln>
          <a:effectLst/>
        </p:spPr>
        <p:txBody>
          <a:bodyPr wrap="none">
            <a:prstTxWarp prst="textNoShape">
              <a:avLst/>
            </a:prstTxWarp>
            <a:spAutoFit/>
          </a:bodyPr>
          <a:lstStyle/>
          <a:p>
            <a:r>
              <a:rPr lang="en-US" sz="1400"/>
              <a:t>From Christopher Sprigman, “Reformalizing Copyright,” 57 Stan. L. Rev. 485, 499 (2004)</a:t>
            </a:r>
          </a:p>
        </p:txBody>
      </p:sp>
      <p:pic>
        <p:nvPicPr>
          <p:cNvPr id="9222" name="Picture 6"/>
          <p:cNvPicPr>
            <a:picLocks noGrp="1" noChangeAspect="1" noChangeArrowheads="1"/>
          </p:cNvPicPr>
          <p:nvPr>
            <p:ph idx="1"/>
          </p:nvPr>
        </p:nvPicPr>
        <p:blipFill>
          <a:blip r:embed="rId3"/>
          <a:srcRect/>
          <a:stretch>
            <a:fillRect/>
          </a:stretch>
        </p:blipFill>
        <p:spPr>
          <a:xfrm>
            <a:off x="861782" y="771072"/>
            <a:ext cx="7971846" cy="5613854"/>
          </a:xfrm>
          <a:noFill/>
          <a:ln/>
        </p:spPr>
      </p:pic>
    </p:spTree>
    <p:extLst>
      <p:ext uri="{BB962C8B-B14F-4D97-AF65-F5344CB8AC3E}">
        <p14:creationId xmlns:p14="http://schemas.microsoft.com/office/powerpoint/2010/main" val="200784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Creative Commons</a:t>
            </a:r>
          </a:p>
        </p:txBody>
      </p:sp>
      <p:sp>
        <p:nvSpPr>
          <p:cNvPr id="13315" name="Line 3"/>
          <p:cNvSpPr>
            <a:spLocks noChangeShapeType="1"/>
          </p:cNvSpPr>
          <p:nvPr/>
        </p:nvSpPr>
        <p:spPr bwMode="auto">
          <a:xfrm>
            <a:off x="1752600" y="4038600"/>
            <a:ext cx="6096000" cy="0"/>
          </a:xfrm>
          <a:prstGeom prst="line">
            <a:avLst/>
          </a:prstGeom>
          <a:noFill/>
          <a:ln w="3175">
            <a:solidFill>
              <a:schemeClr val="tx1"/>
            </a:solidFill>
            <a:round/>
            <a:headEnd/>
            <a:tailEnd/>
          </a:ln>
          <a:effectLst/>
        </p:spPr>
        <p:txBody>
          <a:bodyPr>
            <a:prstTxWarp prst="textNoShape">
              <a:avLst/>
            </a:prstTxWarp>
          </a:bodyPr>
          <a:lstStyle/>
          <a:p>
            <a:endParaRPr lang="en-US"/>
          </a:p>
        </p:txBody>
      </p:sp>
      <p:sp>
        <p:nvSpPr>
          <p:cNvPr id="13316" name="Line 4"/>
          <p:cNvSpPr>
            <a:spLocks noChangeShapeType="1"/>
          </p:cNvSpPr>
          <p:nvPr/>
        </p:nvSpPr>
        <p:spPr bwMode="auto">
          <a:xfrm flipV="1">
            <a:off x="1828800" y="2895600"/>
            <a:ext cx="5486400" cy="0"/>
          </a:xfrm>
          <a:prstGeom prst="line">
            <a:avLst/>
          </a:prstGeom>
          <a:noFill/>
          <a:ln w="38100" cmpd="sng">
            <a:solidFill>
              <a:schemeClr val="tx1"/>
            </a:solidFill>
            <a:round/>
            <a:headEnd/>
            <a:tailEnd/>
          </a:ln>
          <a:effectLst/>
        </p:spPr>
        <p:txBody>
          <a:bodyPr>
            <a:prstTxWarp prst="textNoShape">
              <a:avLst/>
            </a:prstTxWarp>
          </a:bodyPr>
          <a:lstStyle/>
          <a:p>
            <a:endParaRPr lang="en-US"/>
          </a:p>
        </p:txBody>
      </p:sp>
      <p:sp>
        <p:nvSpPr>
          <p:cNvPr id="13317" name="Text Box 5"/>
          <p:cNvSpPr txBox="1">
            <a:spLocks noChangeArrowheads="1"/>
          </p:cNvSpPr>
          <p:nvPr/>
        </p:nvSpPr>
        <p:spPr bwMode="auto">
          <a:xfrm>
            <a:off x="1219200" y="2528888"/>
            <a:ext cx="3094038" cy="366712"/>
          </a:xfrm>
          <a:prstGeom prst="rect">
            <a:avLst/>
          </a:prstGeom>
          <a:noFill/>
          <a:ln w="9525">
            <a:noFill/>
            <a:miter lim="800000"/>
            <a:headEnd/>
            <a:tailEnd/>
          </a:ln>
          <a:effectLst/>
        </p:spPr>
        <p:txBody>
          <a:bodyPr wrap="none">
            <a:prstTxWarp prst="textNoShape">
              <a:avLst/>
            </a:prstTxWarp>
            <a:spAutoFit/>
          </a:bodyPr>
          <a:lstStyle/>
          <a:p>
            <a:r>
              <a:rPr lang="en-US"/>
              <a:t>Federal Copyright Protection</a:t>
            </a:r>
          </a:p>
        </p:txBody>
      </p:sp>
      <p:sp>
        <p:nvSpPr>
          <p:cNvPr id="13318" name="Text Box 6"/>
          <p:cNvSpPr txBox="1">
            <a:spLocks noChangeArrowheads="1"/>
          </p:cNvSpPr>
          <p:nvPr/>
        </p:nvSpPr>
        <p:spPr bwMode="auto">
          <a:xfrm>
            <a:off x="3429000" y="4038600"/>
            <a:ext cx="1657350" cy="366713"/>
          </a:xfrm>
          <a:prstGeom prst="rect">
            <a:avLst/>
          </a:prstGeom>
          <a:noFill/>
          <a:ln w="9525">
            <a:noFill/>
            <a:miter lim="800000"/>
            <a:headEnd/>
            <a:tailEnd/>
          </a:ln>
          <a:effectLst/>
        </p:spPr>
        <p:txBody>
          <a:bodyPr wrap="none">
            <a:prstTxWarp prst="textNoShape">
              <a:avLst/>
            </a:prstTxWarp>
            <a:spAutoFit/>
          </a:bodyPr>
          <a:lstStyle/>
          <a:p>
            <a:r>
              <a:rPr lang="en-US"/>
              <a:t>Public Domain</a:t>
            </a:r>
          </a:p>
        </p:txBody>
      </p:sp>
      <p:sp>
        <p:nvSpPr>
          <p:cNvPr id="13319" name="Text Box 7"/>
          <p:cNvSpPr txBox="1">
            <a:spLocks noChangeArrowheads="1"/>
          </p:cNvSpPr>
          <p:nvPr/>
        </p:nvSpPr>
        <p:spPr bwMode="auto">
          <a:xfrm>
            <a:off x="1600200" y="4800600"/>
            <a:ext cx="1416050" cy="366713"/>
          </a:xfrm>
          <a:prstGeom prst="rect">
            <a:avLst/>
          </a:prstGeom>
          <a:noFill/>
          <a:ln w="9525">
            <a:noFill/>
            <a:miter lim="800000"/>
            <a:headEnd/>
            <a:tailEnd/>
          </a:ln>
          <a:effectLst/>
        </p:spPr>
        <p:txBody>
          <a:bodyPr wrap="none">
            <a:prstTxWarp prst="textNoShape">
              <a:avLst/>
            </a:prstTxWarp>
            <a:spAutoFit/>
          </a:bodyPr>
          <a:lstStyle/>
          <a:p>
            <a:r>
              <a:rPr lang="en-US" b="1">
                <a:solidFill>
                  <a:srgbClr val="800000"/>
                </a:solidFill>
              </a:rPr>
              <a:t>Publication</a:t>
            </a:r>
          </a:p>
        </p:txBody>
      </p:sp>
      <p:sp>
        <p:nvSpPr>
          <p:cNvPr id="13320" name="Line 8"/>
          <p:cNvSpPr>
            <a:spLocks noChangeShapeType="1"/>
          </p:cNvSpPr>
          <p:nvPr/>
        </p:nvSpPr>
        <p:spPr bwMode="auto">
          <a:xfrm flipV="1">
            <a:off x="1981200" y="3124200"/>
            <a:ext cx="0" cy="1676400"/>
          </a:xfrm>
          <a:prstGeom prst="line">
            <a:avLst/>
          </a:prstGeom>
          <a:noFill/>
          <a:ln w="9525">
            <a:solidFill>
              <a:srgbClr val="800000"/>
            </a:solidFill>
            <a:round/>
            <a:headEnd/>
            <a:tailEnd type="triangle" w="med" len="med"/>
          </a:ln>
          <a:effectLst/>
        </p:spPr>
        <p:txBody>
          <a:bodyPr>
            <a:prstTxWarp prst="textNoShape">
              <a:avLst/>
            </a:prstTxWarp>
          </a:bodyPr>
          <a:lstStyle/>
          <a:p>
            <a:endParaRPr lang="en-US"/>
          </a:p>
        </p:txBody>
      </p:sp>
      <p:sp>
        <p:nvSpPr>
          <p:cNvPr id="13322" name="Line 10"/>
          <p:cNvSpPr>
            <a:spLocks noChangeShapeType="1"/>
          </p:cNvSpPr>
          <p:nvPr/>
        </p:nvSpPr>
        <p:spPr bwMode="auto">
          <a:xfrm>
            <a:off x="7315200" y="2895600"/>
            <a:ext cx="533400" cy="106680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13323" name="Oval 11"/>
          <p:cNvSpPr>
            <a:spLocks noChangeArrowheads="1"/>
          </p:cNvSpPr>
          <p:nvPr/>
        </p:nvSpPr>
        <p:spPr bwMode="auto">
          <a:xfrm>
            <a:off x="7200900" y="2781300"/>
            <a:ext cx="228600" cy="228600"/>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sp>
        <p:nvSpPr>
          <p:cNvPr id="13324" name="Text Box 12"/>
          <p:cNvSpPr txBox="1">
            <a:spLocks noChangeArrowheads="1"/>
          </p:cNvSpPr>
          <p:nvPr/>
        </p:nvSpPr>
        <p:spPr bwMode="auto">
          <a:xfrm>
            <a:off x="4419600" y="2895600"/>
            <a:ext cx="1435100" cy="366713"/>
          </a:xfrm>
          <a:prstGeom prst="rect">
            <a:avLst/>
          </a:prstGeom>
          <a:noFill/>
          <a:ln w="9525">
            <a:noFill/>
            <a:miter lim="800000"/>
            <a:headEnd/>
            <a:tailEnd/>
          </a:ln>
          <a:effectLst/>
        </p:spPr>
        <p:txBody>
          <a:bodyPr wrap="none">
            <a:prstTxWarp prst="textNoShape">
              <a:avLst/>
            </a:prstTxWarp>
            <a:spAutoFit/>
          </a:bodyPr>
          <a:lstStyle/>
          <a:p>
            <a:r>
              <a:rPr lang="en-US"/>
              <a:t>Life + 70 yrs</a:t>
            </a:r>
          </a:p>
        </p:txBody>
      </p:sp>
      <p:sp>
        <p:nvSpPr>
          <p:cNvPr id="13325" name="Oval 13"/>
          <p:cNvSpPr>
            <a:spLocks noChangeArrowheads="1"/>
          </p:cNvSpPr>
          <p:nvPr/>
        </p:nvSpPr>
        <p:spPr bwMode="auto">
          <a:xfrm>
            <a:off x="152400" y="2781300"/>
            <a:ext cx="228600" cy="228600"/>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sp>
        <p:nvSpPr>
          <p:cNvPr id="13326" name="Text Box 14"/>
          <p:cNvSpPr txBox="1">
            <a:spLocks noChangeArrowheads="1"/>
          </p:cNvSpPr>
          <p:nvPr/>
        </p:nvSpPr>
        <p:spPr bwMode="auto">
          <a:xfrm>
            <a:off x="304800" y="1828800"/>
            <a:ext cx="1111250" cy="366713"/>
          </a:xfrm>
          <a:prstGeom prst="rect">
            <a:avLst/>
          </a:prstGeom>
          <a:noFill/>
          <a:ln w="9525">
            <a:noFill/>
            <a:miter lim="800000"/>
            <a:headEnd/>
            <a:tailEnd/>
          </a:ln>
          <a:effectLst/>
        </p:spPr>
        <p:txBody>
          <a:bodyPr wrap="none">
            <a:prstTxWarp prst="textNoShape">
              <a:avLst/>
            </a:prstTxWarp>
            <a:spAutoFit/>
          </a:bodyPr>
          <a:lstStyle/>
          <a:p>
            <a:r>
              <a:rPr lang="en-US" b="1">
                <a:solidFill>
                  <a:srgbClr val="800000"/>
                </a:solidFill>
              </a:rPr>
              <a:t>Creation</a:t>
            </a:r>
          </a:p>
        </p:txBody>
      </p:sp>
      <p:sp>
        <p:nvSpPr>
          <p:cNvPr id="13327" name="Line 15"/>
          <p:cNvSpPr>
            <a:spLocks noChangeShapeType="1"/>
          </p:cNvSpPr>
          <p:nvPr/>
        </p:nvSpPr>
        <p:spPr bwMode="auto">
          <a:xfrm flipH="1">
            <a:off x="304800" y="2133600"/>
            <a:ext cx="304800" cy="609600"/>
          </a:xfrm>
          <a:prstGeom prst="line">
            <a:avLst/>
          </a:prstGeom>
          <a:noFill/>
          <a:ln w="9525">
            <a:solidFill>
              <a:srgbClr val="800000"/>
            </a:solidFill>
            <a:round/>
            <a:headEnd/>
            <a:tailEnd type="triangle" w="med" len="med"/>
          </a:ln>
          <a:effectLst/>
        </p:spPr>
        <p:txBody>
          <a:bodyPr>
            <a:prstTxWarp prst="textNoShape">
              <a:avLst/>
            </a:prstTxWarp>
          </a:bodyPr>
          <a:lstStyle/>
          <a:p>
            <a:endParaRPr lang="en-US"/>
          </a:p>
        </p:txBody>
      </p:sp>
      <p:sp>
        <p:nvSpPr>
          <p:cNvPr id="13328" name="Line 16"/>
          <p:cNvSpPr>
            <a:spLocks noChangeShapeType="1"/>
          </p:cNvSpPr>
          <p:nvPr/>
        </p:nvSpPr>
        <p:spPr bwMode="auto">
          <a:xfrm>
            <a:off x="7848600" y="4038600"/>
            <a:ext cx="1066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13329" name="Line 17"/>
          <p:cNvSpPr>
            <a:spLocks noChangeShapeType="1"/>
          </p:cNvSpPr>
          <p:nvPr/>
        </p:nvSpPr>
        <p:spPr bwMode="auto">
          <a:xfrm>
            <a:off x="990600" y="2895600"/>
            <a:ext cx="762000" cy="10668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0" name="Line 18"/>
          <p:cNvSpPr>
            <a:spLocks noChangeShapeType="1"/>
          </p:cNvSpPr>
          <p:nvPr/>
        </p:nvSpPr>
        <p:spPr bwMode="auto">
          <a:xfrm>
            <a:off x="5943600" y="2895600"/>
            <a:ext cx="762000" cy="10668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1" name="Line 19"/>
          <p:cNvSpPr>
            <a:spLocks noChangeShapeType="1"/>
          </p:cNvSpPr>
          <p:nvPr/>
        </p:nvSpPr>
        <p:spPr bwMode="auto">
          <a:xfrm>
            <a:off x="3505200" y="2895600"/>
            <a:ext cx="762000" cy="10668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5" name="Line 23"/>
          <p:cNvSpPr>
            <a:spLocks noChangeShapeType="1"/>
          </p:cNvSpPr>
          <p:nvPr/>
        </p:nvSpPr>
        <p:spPr bwMode="auto">
          <a:xfrm>
            <a:off x="3124200" y="2895600"/>
            <a:ext cx="304800" cy="4572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6" name="Line 24"/>
          <p:cNvSpPr>
            <a:spLocks noChangeShapeType="1"/>
          </p:cNvSpPr>
          <p:nvPr/>
        </p:nvSpPr>
        <p:spPr bwMode="auto">
          <a:xfrm>
            <a:off x="1981200" y="2895600"/>
            <a:ext cx="381000" cy="609600"/>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sp>
        <p:nvSpPr>
          <p:cNvPr id="13337" name="Line 25"/>
          <p:cNvSpPr>
            <a:spLocks noChangeShapeType="1"/>
          </p:cNvSpPr>
          <p:nvPr/>
        </p:nvSpPr>
        <p:spPr bwMode="auto">
          <a:xfrm>
            <a:off x="5029200" y="2895600"/>
            <a:ext cx="304800" cy="4572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8" name="Line 26"/>
          <p:cNvSpPr>
            <a:spLocks noChangeShapeType="1"/>
          </p:cNvSpPr>
          <p:nvPr/>
        </p:nvSpPr>
        <p:spPr bwMode="auto">
          <a:xfrm>
            <a:off x="6553200" y="2895600"/>
            <a:ext cx="304800" cy="457200"/>
          </a:xfrm>
          <a:prstGeom prst="line">
            <a:avLst/>
          </a:prstGeom>
          <a:noFill/>
          <a:ln w="3175">
            <a:solidFill>
              <a:schemeClr val="tx1"/>
            </a:solidFill>
            <a:round/>
            <a:headEnd/>
            <a:tailEnd type="triangle" w="med" len="med"/>
          </a:ln>
          <a:effectLst/>
        </p:spPr>
        <p:txBody>
          <a:bodyPr>
            <a:prstTxWarp prst="textNoShape">
              <a:avLst/>
            </a:prstTxWarp>
          </a:bodyPr>
          <a:lstStyle/>
          <a:p>
            <a:endParaRPr lang="en-US"/>
          </a:p>
        </p:txBody>
      </p:sp>
      <p:sp>
        <p:nvSpPr>
          <p:cNvPr id="13339" name="Line 27"/>
          <p:cNvSpPr>
            <a:spLocks noChangeShapeType="1"/>
          </p:cNvSpPr>
          <p:nvPr/>
        </p:nvSpPr>
        <p:spPr bwMode="auto">
          <a:xfrm flipH="1">
            <a:off x="381000" y="2895600"/>
            <a:ext cx="1447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3341" name="Line 29"/>
          <p:cNvSpPr>
            <a:spLocks noChangeShapeType="1"/>
          </p:cNvSpPr>
          <p:nvPr/>
        </p:nvSpPr>
        <p:spPr bwMode="auto">
          <a:xfrm flipV="1">
            <a:off x="2362200" y="3505200"/>
            <a:ext cx="52578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3342" name="Line 30"/>
          <p:cNvSpPr>
            <a:spLocks noChangeShapeType="1"/>
          </p:cNvSpPr>
          <p:nvPr/>
        </p:nvSpPr>
        <p:spPr bwMode="auto">
          <a:xfrm flipV="1">
            <a:off x="2204357" y="3200400"/>
            <a:ext cx="5263243"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3343" name="Line 31"/>
          <p:cNvSpPr>
            <a:spLocks noChangeShapeType="1"/>
          </p:cNvSpPr>
          <p:nvPr/>
        </p:nvSpPr>
        <p:spPr bwMode="auto">
          <a:xfrm flipV="1">
            <a:off x="2286000" y="3352800"/>
            <a:ext cx="52578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3344" name="Line 32"/>
          <p:cNvSpPr>
            <a:spLocks noChangeShapeType="1"/>
          </p:cNvSpPr>
          <p:nvPr/>
        </p:nvSpPr>
        <p:spPr bwMode="auto">
          <a:xfrm>
            <a:off x="2362200" y="3505200"/>
            <a:ext cx="304800" cy="533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3345" name="Line 33"/>
          <p:cNvSpPr>
            <a:spLocks noChangeShapeType="1"/>
          </p:cNvSpPr>
          <p:nvPr/>
        </p:nvSpPr>
        <p:spPr bwMode="auto">
          <a:xfrm>
            <a:off x="2667000" y="4038600"/>
            <a:ext cx="5181600" cy="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13346" name="Line 34"/>
          <p:cNvSpPr>
            <a:spLocks noChangeShapeType="1"/>
          </p:cNvSpPr>
          <p:nvPr/>
        </p:nvSpPr>
        <p:spPr bwMode="auto">
          <a:xfrm>
            <a:off x="4267200" y="4038600"/>
            <a:ext cx="35814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1" name="Oval 9"/>
          <p:cNvSpPr>
            <a:spLocks noChangeArrowheads="1"/>
          </p:cNvSpPr>
          <p:nvPr/>
        </p:nvSpPr>
        <p:spPr bwMode="auto">
          <a:xfrm>
            <a:off x="1828800" y="2781300"/>
            <a:ext cx="228600" cy="228600"/>
          </a:xfrm>
          <a:prstGeom prst="ellipse">
            <a:avLst/>
          </a:prstGeom>
          <a:solidFill>
            <a:srgbClr val="800000"/>
          </a:solidFill>
          <a:ln w="9525">
            <a:solidFill>
              <a:schemeClr val="tx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64644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1909 Regime</a:t>
            </a:r>
          </a:p>
        </p:txBody>
      </p:sp>
      <p:sp>
        <p:nvSpPr>
          <p:cNvPr id="26627"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28"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29" name="Line 5"/>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30" name="Line 6"/>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31" name="Text Box 7"/>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26632" name="Text Box 8"/>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26633" name="Text Box 9"/>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26634" name="Text Box 10"/>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26635" name="Line 11"/>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36" name="Oval 12"/>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6637" name="Line 13"/>
          <p:cNvSpPr>
            <a:spLocks noChangeShapeType="1"/>
          </p:cNvSpPr>
          <p:nvPr/>
        </p:nvSpPr>
        <p:spPr bwMode="auto">
          <a:xfrm>
            <a:off x="3733800" y="3868738"/>
            <a:ext cx="1600200" cy="0"/>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38" name="Line 14"/>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39" name="Line 15"/>
          <p:cNvSpPr>
            <a:spLocks noChangeShapeType="1"/>
          </p:cNvSpPr>
          <p:nvPr/>
        </p:nvSpPr>
        <p:spPr bwMode="auto">
          <a:xfrm>
            <a:off x="5334000" y="3871913"/>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40" name="Oval 16"/>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6641" name="Oval 17"/>
          <p:cNvSpPr>
            <a:spLocks noChangeArrowheads="1"/>
          </p:cNvSpPr>
          <p:nvPr/>
        </p:nvSpPr>
        <p:spPr bwMode="auto">
          <a:xfrm>
            <a:off x="52197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6642" name="Text Box 18"/>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26643" name="Line 19"/>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44" name="Text Box 20"/>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6645" name="Text Box 21"/>
          <p:cNvSpPr txBox="1">
            <a:spLocks noChangeArrowheads="1"/>
          </p:cNvSpPr>
          <p:nvPr/>
        </p:nvSpPr>
        <p:spPr bwMode="auto">
          <a:xfrm>
            <a:off x="42672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26646" name="Text Box 22"/>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26647" name="Oval 23"/>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26648" name="Text Box 24"/>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26649" name="Line 25"/>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50" name="Line 26"/>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51" name="Line 27"/>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2" name="Text Box 28"/>
          <p:cNvSpPr txBox="1">
            <a:spLocks noChangeArrowheads="1"/>
          </p:cNvSpPr>
          <p:nvPr/>
        </p:nvSpPr>
        <p:spPr bwMode="auto">
          <a:xfrm>
            <a:off x="1889125" y="1255713"/>
            <a:ext cx="2103438"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1-year renewal </a:t>
            </a:r>
          </a:p>
          <a:p>
            <a:pPr eaLnBrk="1" hangingPunct="1"/>
            <a:r>
              <a:rPr lang="en-US" sz="1800">
                <a:solidFill>
                  <a:srgbClr val="008000"/>
                </a:solidFill>
              </a:rPr>
              <a:t>application window</a:t>
            </a:r>
          </a:p>
        </p:txBody>
      </p:sp>
      <p:sp>
        <p:nvSpPr>
          <p:cNvPr id="26653" name="Line 29"/>
          <p:cNvSpPr>
            <a:spLocks noChangeShapeType="1"/>
          </p:cNvSpPr>
          <p:nvPr/>
        </p:nvSpPr>
        <p:spPr bwMode="auto">
          <a:xfrm>
            <a:off x="2590800" y="1828800"/>
            <a:ext cx="914400" cy="20574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54" name="Text Box 30"/>
          <p:cNvSpPr txBox="1">
            <a:spLocks noChangeArrowheads="1"/>
          </p:cNvSpPr>
          <p:nvPr/>
        </p:nvSpPr>
        <p:spPr bwMode="auto">
          <a:xfrm>
            <a:off x="5257800" y="838200"/>
            <a:ext cx="3398838" cy="146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008000"/>
                </a:solidFill>
              </a:rPr>
              <a:t>Can be exercised by:</a:t>
            </a:r>
          </a:p>
          <a:p>
            <a:pPr eaLnBrk="1" hangingPunct="1">
              <a:buFontTx/>
              <a:buAutoNum type="arabicPeriod"/>
            </a:pPr>
            <a:r>
              <a:rPr lang="en-US" sz="1800">
                <a:solidFill>
                  <a:srgbClr val="008000"/>
                </a:solidFill>
              </a:rPr>
              <a:t>Author</a:t>
            </a:r>
          </a:p>
          <a:p>
            <a:pPr eaLnBrk="1" hangingPunct="1">
              <a:buFontTx/>
              <a:buAutoNum type="arabicPeriod"/>
            </a:pPr>
            <a:r>
              <a:rPr lang="en-US" sz="1800">
                <a:solidFill>
                  <a:srgbClr val="008000"/>
                </a:solidFill>
              </a:rPr>
              <a:t>Surviving spouse or children</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executor</a:t>
            </a:r>
          </a:p>
          <a:p>
            <a:pPr eaLnBrk="1" hangingPunct="1">
              <a:buFontTx/>
              <a:buAutoNum type="arabicPeriod"/>
            </a:pPr>
            <a:r>
              <a:rPr lang="en-US" sz="1800">
                <a:solidFill>
                  <a:srgbClr val="008000"/>
                </a:solidFill>
              </a:rPr>
              <a:t>Author</a:t>
            </a:r>
            <a:r>
              <a:rPr lang="ja-JP" altLang="en-US" sz="1800">
                <a:solidFill>
                  <a:srgbClr val="008000"/>
                </a:solidFill>
              </a:rPr>
              <a:t>’</a:t>
            </a:r>
            <a:r>
              <a:rPr lang="en-US" sz="1800">
                <a:solidFill>
                  <a:srgbClr val="008000"/>
                </a:solidFill>
              </a:rPr>
              <a:t>s next of kin</a:t>
            </a:r>
          </a:p>
        </p:txBody>
      </p:sp>
      <p:sp>
        <p:nvSpPr>
          <p:cNvPr id="26655" name="Line 31"/>
          <p:cNvSpPr>
            <a:spLocks noChangeShapeType="1"/>
          </p:cNvSpPr>
          <p:nvPr/>
        </p:nvSpPr>
        <p:spPr bwMode="auto">
          <a:xfrm flipH="1">
            <a:off x="3581400" y="1066800"/>
            <a:ext cx="1752600" cy="381000"/>
          </a:xfrm>
          <a:prstGeom prst="line">
            <a:avLst/>
          </a:prstGeom>
          <a:noFill/>
          <a:ln w="9525">
            <a:solidFill>
              <a:srgbClr val="008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6656" name="Line 32"/>
          <p:cNvSpPr>
            <a:spLocks noChangeShapeType="1"/>
          </p:cNvSpPr>
          <p:nvPr/>
        </p:nvSpPr>
        <p:spPr bwMode="auto">
          <a:xfrm flipH="1">
            <a:off x="3886200" y="3886200"/>
            <a:ext cx="76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7" name="Line 33"/>
          <p:cNvSpPr>
            <a:spLocks noChangeShapeType="1"/>
          </p:cNvSpPr>
          <p:nvPr/>
        </p:nvSpPr>
        <p:spPr bwMode="auto">
          <a:xfrm>
            <a:off x="3886200" y="3754438"/>
            <a:ext cx="0" cy="228600"/>
          </a:xfrm>
          <a:prstGeom prst="line">
            <a:avLst/>
          </a:prstGeom>
          <a:noFill/>
          <a:ln w="762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658" name="Text Box 34"/>
          <p:cNvSpPr txBox="1">
            <a:spLocks noChangeArrowheads="1"/>
          </p:cNvSpPr>
          <p:nvPr/>
        </p:nvSpPr>
        <p:spPr bwMode="auto">
          <a:xfrm>
            <a:off x="5089525" y="2779713"/>
            <a:ext cx="27257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solidFill>
                  <a:srgbClr val="CC0000"/>
                </a:solidFill>
              </a:rPr>
              <a:t>Break in continuity of title</a:t>
            </a:r>
          </a:p>
        </p:txBody>
      </p:sp>
      <p:sp>
        <p:nvSpPr>
          <p:cNvPr id="26659" name="Freeform 35"/>
          <p:cNvSpPr>
            <a:spLocks/>
          </p:cNvSpPr>
          <p:nvPr/>
        </p:nvSpPr>
        <p:spPr bwMode="auto">
          <a:xfrm>
            <a:off x="3962400" y="2971800"/>
            <a:ext cx="1143000" cy="685800"/>
          </a:xfrm>
          <a:custGeom>
            <a:avLst/>
            <a:gdLst>
              <a:gd name="T0" fmla="*/ 1143000 w 720"/>
              <a:gd name="T1" fmla="*/ 0 h 432"/>
              <a:gd name="T2" fmla="*/ 381000 w 720"/>
              <a:gd name="T3" fmla="*/ 152400 h 432"/>
              <a:gd name="T4" fmla="*/ 0 w 720"/>
              <a:gd name="T5" fmla="*/ 685800 h 432"/>
              <a:gd name="T6" fmla="*/ 0 60000 65536"/>
              <a:gd name="T7" fmla="*/ 0 60000 65536"/>
              <a:gd name="T8" fmla="*/ 0 60000 65536"/>
              <a:gd name="T9" fmla="*/ 0 w 720"/>
              <a:gd name="T10" fmla="*/ 0 h 432"/>
              <a:gd name="T11" fmla="*/ 720 w 720"/>
              <a:gd name="T12" fmla="*/ 432 h 432"/>
            </a:gdLst>
            <a:ahLst/>
            <a:cxnLst>
              <a:cxn ang="T6">
                <a:pos x="T0" y="T1"/>
              </a:cxn>
              <a:cxn ang="T7">
                <a:pos x="T2" y="T3"/>
              </a:cxn>
              <a:cxn ang="T8">
                <a:pos x="T4" y="T5"/>
              </a:cxn>
            </a:cxnLst>
            <a:rect l="T9" t="T10" r="T11" b="T12"/>
            <a:pathLst>
              <a:path w="720" h="432">
                <a:moveTo>
                  <a:pt x="720" y="0"/>
                </a:moveTo>
                <a:cubicBezTo>
                  <a:pt x="540" y="12"/>
                  <a:pt x="360" y="24"/>
                  <a:pt x="240" y="96"/>
                </a:cubicBezTo>
                <a:cubicBezTo>
                  <a:pt x="120" y="168"/>
                  <a:pt x="60" y="300"/>
                  <a:pt x="0" y="432"/>
                </a:cubicBezTo>
              </a:path>
            </a:pathLst>
          </a:custGeom>
          <a:noFill/>
          <a:ln w="9525">
            <a:solidFill>
              <a:srgbClr val="CC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6660" name="Text Box 36"/>
          <p:cNvSpPr txBox="1">
            <a:spLocks noChangeArrowheads="1"/>
          </p:cNvSpPr>
          <p:nvPr/>
        </p:nvSpPr>
        <p:spPr bwMode="auto">
          <a:xfrm>
            <a:off x="5851525" y="3998913"/>
            <a:ext cx="1441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ja-JP" altLang="en-US" sz="1800">
                <a:solidFill>
                  <a:srgbClr val="CC0099"/>
                </a:solidFill>
              </a:rPr>
              <a:t>“</a:t>
            </a:r>
            <a:r>
              <a:rPr lang="en-US" sz="1800">
                <a:solidFill>
                  <a:srgbClr val="CC0099"/>
                </a:solidFill>
              </a:rPr>
              <a:t>new estate</a:t>
            </a:r>
            <a:r>
              <a:rPr lang="ja-JP" altLang="en-US" sz="1800">
                <a:solidFill>
                  <a:srgbClr val="CC0099"/>
                </a:solidFill>
              </a:rPr>
              <a:t>”</a:t>
            </a:r>
            <a:endParaRPr lang="en-US" sz="1800">
              <a:solidFill>
                <a:srgbClr val="CC0099"/>
              </a:solidFill>
            </a:endParaRPr>
          </a:p>
        </p:txBody>
      </p:sp>
      <p:sp>
        <p:nvSpPr>
          <p:cNvPr id="26661" name="Freeform 37"/>
          <p:cNvSpPr>
            <a:spLocks/>
          </p:cNvSpPr>
          <p:nvPr/>
        </p:nvSpPr>
        <p:spPr bwMode="auto">
          <a:xfrm>
            <a:off x="5029200" y="3886200"/>
            <a:ext cx="914400" cy="304800"/>
          </a:xfrm>
          <a:custGeom>
            <a:avLst/>
            <a:gdLst>
              <a:gd name="T0" fmla="*/ 914400 w 576"/>
              <a:gd name="T1" fmla="*/ 304800 h 192"/>
              <a:gd name="T2" fmla="*/ 228600 w 576"/>
              <a:gd name="T3" fmla="*/ 228600 h 192"/>
              <a:gd name="T4" fmla="*/ 0 w 576"/>
              <a:gd name="T5" fmla="*/ 0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576" y="192"/>
                </a:moveTo>
                <a:cubicBezTo>
                  <a:pt x="408" y="184"/>
                  <a:pt x="240" y="176"/>
                  <a:pt x="144" y="144"/>
                </a:cubicBezTo>
                <a:cubicBezTo>
                  <a:pt x="48" y="112"/>
                  <a:pt x="24" y="56"/>
                  <a:pt x="0" y="0"/>
                </a:cubicBezTo>
              </a:path>
            </a:pathLst>
          </a:custGeom>
          <a:noFill/>
          <a:ln w="9525">
            <a:solidFill>
              <a:srgbClr val="CC0099"/>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23187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143000"/>
          </a:xfrm>
        </p:spPr>
        <p:txBody>
          <a:bodyPr/>
          <a:lstStyle/>
          <a:p>
            <a:pPr eaLnBrk="1" hangingPunct="1"/>
            <a:r>
              <a:rPr lang="en-US" sz="3200">
                <a:latin typeface="Arial" charset="0"/>
                <a:cs typeface="Arial" charset="0"/>
              </a:rPr>
              <a:t>Since 1909: Several Extensions of Renewal Right</a:t>
            </a:r>
          </a:p>
        </p:txBody>
      </p:sp>
      <p:sp>
        <p:nvSpPr>
          <p:cNvPr id="36867"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68"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69" name="Line 5"/>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70" name="Line 6"/>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1" name="Line 7"/>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2" name="Text Box 8"/>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36873" name="Text Box 9"/>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36874" name="Text Box 10"/>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36875" name="Text Box 11"/>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36876" name="Line 12"/>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77" name="Oval 13"/>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6878" name="Line 14"/>
          <p:cNvSpPr>
            <a:spLocks noChangeShapeType="1"/>
          </p:cNvSpPr>
          <p:nvPr/>
        </p:nvSpPr>
        <p:spPr bwMode="auto">
          <a:xfrm>
            <a:off x="3733800" y="3868738"/>
            <a:ext cx="4114800" cy="17462"/>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9" name="Line 15"/>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0" name="Line 16"/>
          <p:cNvSpPr>
            <a:spLocks noChangeShapeType="1"/>
          </p:cNvSpPr>
          <p:nvPr/>
        </p:nvSpPr>
        <p:spPr bwMode="auto">
          <a:xfrm>
            <a:off x="7886700" y="3886200"/>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1" name="Oval 17"/>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6882" name="Oval 18"/>
          <p:cNvSpPr>
            <a:spLocks noChangeArrowheads="1"/>
          </p:cNvSpPr>
          <p:nvPr/>
        </p:nvSpPr>
        <p:spPr bwMode="auto">
          <a:xfrm>
            <a:off x="7772400" y="37719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6883" name="Text Box 19"/>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36884" name="Line 20"/>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85" name="Text Box 21"/>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36886" name="Text Box 22"/>
          <p:cNvSpPr txBox="1">
            <a:spLocks noChangeArrowheads="1"/>
          </p:cNvSpPr>
          <p:nvPr/>
        </p:nvSpPr>
        <p:spPr bwMode="auto">
          <a:xfrm>
            <a:off x="5562600" y="38862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67 yrs</a:t>
            </a:r>
          </a:p>
        </p:txBody>
      </p:sp>
      <p:sp>
        <p:nvSpPr>
          <p:cNvPr id="36887" name="Text Box 23"/>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36888" name="Oval 24"/>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36889" name="Text Box 25"/>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36890" name="Line 26"/>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6891" name="Line 27"/>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94187968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143000"/>
          </a:xfrm>
        </p:spPr>
        <p:txBody>
          <a:bodyPr/>
          <a:lstStyle/>
          <a:p>
            <a:pPr eaLnBrk="1" hangingPunct="1"/>
            <a:r>
              <a:rPr lang="en-US" sz="3200" dirty="0">
                <a:latin typeface="Arial" charset="0"/>
                <a:cs typeface="Arial" charset="0"/>
              </a:rPr>
              <a:t>Duration of Works </a:t>
            </a:r>
            <a:r>
              <a:rPr lang="en-US" sz="3200" u="sng" dirty="0">
                <a:latin typeface="Arial" charset="0"/>
                <a:cs typeface="Arial" charset="0"/>
              </a:rPr>
              <a:t>Published</a:t>
            </a:r>
            <a:r>
              <a:rPr lang="en-US" sz="3200" dirty="0">
                <a:latin typeface="Arial" charset="0"/>
                <a:cs typeface="Arial" charset="0"/>
              </a:rPr>
              <a:t> before 1923</a:t>
            </a:r>
          </a:p>
        </p:txBody>
      </p:sp>
      <p:sp>
        <p:nvSpPr>
          <p:cNvPr id="57347" name="Line 3"/>
          <p:cNvSpPr>
            <a:spLocks noChangeShapeType="1"/>
          </p:cNvSpPr>
          <p:nvPr/>
        </p:nvSpPr>
        <p:spPr bwMode="auto">
          <a:xfrm>
            <a:off x="228600" y="4405313"/>
            <a:ext cx="160020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48" name="Line 4"/>
          <p:cNvSpPr>
            <a:spLocks noChangeShapeType="1"/>
          </p:cNvSpPr>
          <p:nvPr/>
        </p:nvSpPr>
        <p:spPr bwMode="auto">
          <a:xfrm>
            <a:off x="1828800" y="4405313"/>
            <a:ext cx="533400" cy="60960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49" name="Line 5"/>
          <p:cNvSpPr>
            <a:spLocks noChangeShapeType="1"/>
          </p:cNvSpPr>
          <p:nvPr/>
        </p:nvSpPr>
        <p:spPr bwMode="auto">
          <a:xfrm>
            <a:off x="2362200" y="5014913"/>
            <a:ext cx="6629400" cy="14287"/>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0" name="Line 6"/>
          <p:cNvSpPr>
            <a:spLocks noChangeShapeType="1"/>
          </p:cNvSpPr>
          <p:nvPr/>
        </p:nvSpPr>
        <p:spPr bwMode="auto">
          <a:xfrm flipV="1">
            <a:off x="1828800" y="3871913"/>
            <a:ext cx="533400" cy="533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1" name="Line 7"/>
          <p:cNvSpPr>
            <a:spLocks noChangeShapeType="1"/>
          </p:cNvSpPr>
          <p:nvPr/>
        </p:nvSpPr>
        <p:spPr bwMode="auto">
          <a:xfrm>
            <a:off x="2362200" y="3871913"/>
            <a:ext cx="13716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2" name="Text Box 8"/>
          <p:cNvSpPr txBox="1">
            <a:spLocks noChangeArrowheads="1"/>
          </p:cNvSpPr>
          <p:nvPr/>
        </p:nvSpPr>
        <p:spPr bwMode="auto">
          <a:xfrm>
            <a:off x="2470150" y="3505200"/>
            <a:ext cx="30940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Federal Copyright Protection</a:t>
            </a:r>
          </a:p>
        </p:txBody>
      </p:sp>
      <p:sp>
        <p:nvSpPr>
          <p:cNvPr id="57353" name="Text Box 9"/>
          <p:cNvSpPr txBox="1">
            <a:spLocks noChangeArrowheads="1"/>
          </p:cNvSpPr>
          <p:nvPr/>
        </p:nvSpPr>
        <p:spPr bwMode="auto">
          <a:xfrm>
            <a:off x="3352800" y="5014913"/>
            <a:ext cx="16573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Public Domain</a:t>
            </a:r>
          </a:p>
        </p:txBody>
      </p:sp>
      <p:sp>
        <p:nvSpPr>
          <p:cNvPr id="57354" name="Text Box 10"/>
          <p:cNvSpPr txBox="1">
            <a:spLocks noChangeArrowheads="1"/>
          </p:cNvSpPr>
          <p:nvPr/>
        </p:nvSpPr>
        <p:spPr bwMode="auto">
          <a:xfrm>
            <a:off x="304800" y="4043363"/>
            <a:ext cx="1593850" cy="1081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30000"/>
              </a:spcBef>
            </a:pPr>
            <a:r>
              <a:rPr lang="en-US" sz="1800"/>
              <a:t>Common-law </a:t>
            </a:r>
          </a:p>
          <a:p>
            <a:pPr eaLnBrk="1" hangingPunct="1">
              <a:spcBef>
                <a:spcPct val="30000"/>
              </a:spcBef>
            </a:pPr>
            <a:r>
              <a:rPr lang="en-US" sz="1800"/>
              <a:t>Copyright </a:t>
            </a:r>
          </a:p>
          <a:p>
            <a:pPr eaLnBrk="1" hangingPunct="1">
              <a:spcBef>
                <a:spcPct val="30000"/>
              </a:spcBef>
            </a:pPr>
            <a:r>
              <a:rPr lang="en-US" sz="1800"/>
              <a:t>Protection</a:t>
            </a:r>
          </a:p>
        </p:txBody>
      </p:sp>
      <p:sp>
        <p:nvSpPr>
          <p:cNvPr id="57355" name="Text Box 11"/>
          <p:cNvSpPr txBox="1">
            <a:spLocks noChangeArrowheads="1"/>
          </p:cNvSpPr>
          <p:nvPr/>
        </p:nvSpPr>
        <p:spPr bwMode="auto">
          <a:xfrm>
            <a:off x="762000" y="5700713"/>
            <a:ext cx="1416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Publication</a:t>
            </a:r>
          </a:p>
        </p:txBody>
      </p:sp>
      <p:sp>
        <p:nvSpPr>
          <p:cNvPr id="57356" name="Line 12"/>
          <p:cNvSpPr>
            <a:spLocks noChangeShapeType="1"/>
          </p:cNvSpPr>
          <p:nvPr/>
        </p:nvSpPr>
        <p:spPr bwMode="auto">
          <a:xfrm flipV="1">
            <a:off x="1295400" y="4557713"/>
            <a:ext cx="457200" cy="1219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57" name="Oval 13"/>
          <p:cNvSpPr>
            <a:spLocks noChangeArrowheads="1"/>
          </p:cNvSpPr>
          <p:nvPr/>
        </p:nvSpPr>
        <p:spPr bwMode="auto">
          <a:xfrm>
            <a:off x="1752600" y="42910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58" name="Line 14"/>
          <p:cNvSpPr>
            <a:spLocks noChangeShapeType="1"/>
          </p:cNvSpPr>
          <p:nvPr/>
        </p:nvSpPr>
        <p:spPr bwMode="auto">
          <a:xfrm>
            <a:off x="3733800" y="3868738"/>
            <a:ext cx="2895600" cy="17462"/>
          </a:xfrm>
          <a:prstGeom prst="line">
            <a:avLst/>
          </a:prstGeom>
          <a:noFill/>
          <a:ln w="19050">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59" name="Line 15"/>
          <p:cNvSpPr>
            <a:spLocks noChangeShapeType="1"/>
          </p:cNvSpPr>
          <p:nvPr/>
        </p:nvSpPr>
        <p:spPr bwMode="auto">
          <a:xfrm>
            <a:off x="3810000" y="3871913"/>
            <a:ext cx="533400" cy="1066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60" name="Line 16"/>
          <p:cNvSpPr>
            <a:spLocks noChangeShapeType="1"/>
          </p:cNvSpPr>
          <p:nvPr/>
        </p:nvSpPr>
        <p:spPr bwMode="auto">
          <a:xfrm>
            <a:off x="6667500" y="3848100"/>
            <a:ext cx="533400" cy="10668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61" name="Oval 17"/>
          <p:cNvSpPr>
            <a:spLocks noChangeArrowheads="1"/>
          </p:cNvSpPr>
          <p:nvPr/>
        </p:nvSpPr>
        <p:spPr bwMode="auto">
          <a:xfrm>
            <a:off x="3657600" y="37576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2" name="Oval 18"/>
          <p:cNvSpPr>
            <a:spLocks noChangeArrowheads="1"/>
          </p:cNvSpPr>
          <p:nvPr/>
        </p:nvSpPr>
        <p:spPr bwMode="auto">
          <a:xfrm>
            <a:off x="6553200" y="3733800"/>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3" name="Text Box 19"/>
          <p:cNvSpPr txBox="1">
            <a:spLocks noChangeArrowheads="1"/>
          </p:cNvSpPr>
          <p:nvPr/>
        </p:nvSpPr>
        <p:spPr bwMode="auto">
          <a:xfrm>
            <a:off x="3657600" y="2424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Renewal</a:t>
            </a:r>
          </a:p>
        </p:txBody>
      </p:sp>
      <p:sp>
        <p:nvSpPr>
          <p:cNvPr id="57364" name="Line 20"/>
          <p:cNvSpPr>
            <a:spLocks noChangeShapeType="1"/>
          </p:cNvSpPr>
          <p:nvPr/>
        </p:nvSpPr>
        <p:spPr bwMode="auto">
          <a:xfrm flipH="1">
            <a:off x="3810000" y="2805113"/>
            <a:ext cx="304800" cy="8382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65" name="Text Box 21"/>
          <p:cNvSpPr txBox="1">
            <a:spLocks noChangeArrowheads="1"/>
          </p:cNvSpPr>
          <p:nvPr/>
        </p:nvSpPr>
        <p:spPr bwMode="auto">
          <a:xfrm>
            <a:off x="2819400" y="3871913"/>
            <a:ext cx="806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28 yrs</a:t>
            </a:r>
          </a:p>
        </p:txBody>
      </p:sp>
      <p:sp>
        <p:nvSpPr>
          <p:cNvPr id="57366" name="Text Box 22"/>
          <p:cNvSpPr txBox="1">
            <a:spLocks noChangeArrowheads="1"/>
          </p:cNvSpPr>
          <p:nvPr/>
        </p:nvSpPr>
        <p:spPr bwMode="auto">
          <a:xfrm>
            <a:off x="4876800" y="3886200"/>
            <a:ext cx="806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47 yrs</a:t>
            </a:r>
          </a:p>
        </p:txBody>
      </p:sp>
      <p:sp>
        <p:nvSpPr>
          <p:cNvPr id="57367" name="Text Box 23"/>
          <p:cNvSpPr txBox="1">
            <a:spLocks noChangeArrowheads="1"/>
          </p:cNvSpPr>
          <p:nvPr/>
        </p:nvSpPr>
        <p:spPr bwMode="auto">
          <a:xfrm>
            <a:off x="1752600" y="3719513"/>
            <a:ext cx="5207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3600"/>
              <a:t>©</a:t>
            </a:r>
          </a:p>
        </p:txBody>
      </p:sp>
      <p:sp>
        <p:nvSpPr>
          <p:cNvPr id="57368" name="Oval 24"/>
          <p:cNvSpPr>
            <a:spLocks noChangeArrowheads="1"/>
          </p:cNvSpPr>
          <p:nvPr/>
        </p:nvSpPr>
        <p:spPr bwMode="auto">
          <a:xfrm>
            <a:off x="152400" y="4329113"/>
            <a:ext cx="228600" cy="228600"/>
          </a:xfrm>
          <a:prstGeom prst="ellipse">
            <a:avLst/>
          </a:prstGeom>
          <a:solidFill>
            <a:srgbClr val="800000"/>
          </a:solidFill>
          <a:ln w="9525">
            <a:solidFill>
              <a:schemeClr val="tx1"/>
            </a:solidFill>
            <a:round/>
            <a:headEnd/>
            <a:tailEnd/>
          </a:ln>
        </p:spPr>
        <p:txBody>
          <a:bodyPr wrap="none" anchor="ctr"/>
          <a:lstStyle/>
          <a:p>
            <a:endParaRPr lang="en-US"/>
          </a:p>
        </p:txBody>
      </p:sp>
      <p:sp>
        <p:nvSpPr>
          <p:cNvPr id="57369" name="Text Box 25"/>
          <p:cNvSpPr txBox="1">
            <a:spLocks noChangeArrowheads="1"/>
          </p:cNvSpPr>
          <p:nvPr/>
        </p:nvSpPr>
        <p:spPr bwMode="auto">
          <a:xfrm>
            <a:off x="304800" y="2805113"/>
            <a:ext cx="1111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b="1">
                <a:solidFill>
                  <a:srgbClr val="800000"/>
                </a:solidFill>
              </a:rPr>
              <a:t>Creation</a:t>
            </a:r>
          </a:p>
        </p:txBody>
      </p:sp>
      <p:sp>
        <p:nvSpPr>
          <p:cNvPr id="57370" name="Line 26"/>
          <p:cNvSpPr>
            <a:spLocks noChangeShapeType="1"/>
          </p:cNvSpPr>
          <p:nvPr/>
        </p:nvSpPr>
        <p:spPr bwMode="auto">
          <a:xfrm flipH="1">
            <a:off x="304800" y="3109913"/>
            <a:ext cx="304800" cy="1143000"/>
          </a:xfrm>
          <a:prstGeom prst="line">
            <a:avLst/>
          </a:prstGeom>
          <a:noFill/>
          <a:ln w="9525">
            <a:solidFill>
              <a:srgbClr val="80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7371" name="Freeform 27"/>
          <p:cNvSpPr>
            <a:spLocks/>
          </p:cNvSpPr>
          <p:nvPr/>
        </p:nvSpPr>
        <p:spPr bwMode="auto">
          <a:xfrm>
            <a:off x="1790700" y="762000"/>
            <a:ext cx="2095500" cy="3352800"/>
          </a:xfrm>
          <a:custGeom>
            <a:avLst/>
            <a:gdLst>
              <a:gd name="T0" fmla="*/ 2095500 w 1320"/>
              <a:gd name="T1" fmla="*/ 0 h 2112"/>
              <a:gd name="T2" fmla="*/ 342900 w 1320"/>
              <a:gd name="T3" fmla="*/ 1524000 h 2112"/>
              <a:gd name="T4" fmla="*/ 38100 w 1320"/>
              <a:gd name="T5" fmla="*/ 3352800 h 2112"/>
              <a:gd name="T6" fmla="*/ 0 60000 65536"/>
              <a:gd name="T7" fmla="*/ 0 60000 65536"/>
              <a:gd name="T8" fmla="*/ 0 60000 65536"/>
              <a:gd name="T9" fmla="*/ 0 w 1320"/>
              <a:gd name="T10" fmla="*/ 0 h 2112"/>
              <a:gd name="T11" fmla="*/ 1320 w 1320"/>
              <a:gd name="T12" fmla="*/ 2112 h 2112"/>
            </a:gdLst>
            <a:ahLst/>
            <a:cxnLst>
              <a:cxn ang="T6">
                <a:pos x="T0" y="T1"/>
              </a:cxn>
              <a:cxn ang="T7">
                <a:pos x="T2" y="T3"/>
              </a:cxn>
              <a:cxn ang="T8">
                <a:pos x="T4" y="T5"/>
              </a:cxn>
            </a:cxnLst>
            <a:rect l="T9" t="T10" r="T11" b="T12"/>
            <a:pathLst>
              <a:path w="1320" h="2112">
                <a:moveTo>
                  <a:pt x="1320" y="0"/>
                </a:moveTo>
                <a:cubicBezTo>
                  <a:pt x="876" y="304"/>
                  <a:pt x="432" y="608"/>
                  <a:pt x="216" y="960"/>
                </a:cubicBezTo>
                <a:cubicBezTo>
                  <a:pt x="0" y="1312"/>
                  <a:pt x="12" y="1712"/>
                  <a:pt x="24" y="2112"/>
                </a:cubicBezTo>
              </a:path>
            </a:pathLst>
          </a:custGeom>
          <a:noFill/>
          <a:ln w="9525">
            <a:solidFill>
              <a:schemeClr val="tx1"/>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7372" name="Line 28"/>
          <p:cNvSpPr>
            <a:spLocks noChangeShapeType="1"/>
          </p:cNvSpPr>
          <p:nvPr/>
        </p:nvSpPr>
        <p:spPr bwMode="auto">
          <a:xfrm>
            <a:off x="3429000" y="3883025"/>
            <a:ext cx="228600" cy="0"/>
          </a:xfrm>
          <a:prstGeom prst="line">
            <a:avLst/>
          </a:prstGeom>
          <a:noFill/>
          <a:ln w="5715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373" name="Text Box 29"/>
          <p:cNvSpPr txBox="1">
            <a:spLocks noChangeArrowheads="1"/>
          </p:cNvSpPr>
          <p:nvPr/>
        </p:nvSpPr>
        <p:spPr bwMode="auto">
          <a:xfrm>
            <a:off x="6705600" y="3962400"/>
            <a:ext cx="235300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ja-JP" altLang="en-US" sz="1800" dirty="0"/>
              <a:t>“</a:t>
            </a:r>
            <a:r>
              <a:rPr lang="en-US" sz="1800" dirty="0"/>
              <a:t>fell</a:t>
            </a:r>
            <a:r>
              <a:rPr lang="ja-JP" altLang="en-US" sz="1800" dirty="0"/>
              <a:t>”</a:t>
            </a:r>
            <a:r>
              <a:rPr lang="en-US" sz="1800" dirty="0"/>
              <a:t> out of copyright</a:t>
            </a:r>
          </a:p>
          <a:p>
            <a:pPr eaLnBrk="1" hangingPunct="1"/>
            <a:r>
              <a:rPr lang="en-US" sz="1800" dirty="0"/>
              <a:t>before CTEA</a:t>
            </a:r>
          </a:p>
          <a:p>
            <a:pPr eaLnBrk="1" hangingPunct="1"/>
            <a:r>
              <a:rPr lang="en-US" sz="1800" dirty="0"/>
              <a:t>could rescue them</a:t>
            </a:r>
          </a:p>
        </p:txBody>
      </p:sp>
    </p:spTree>
    <p:extLst>
      <p:ext uri="{BB962C8B-B14F-4D97-AF65-F5344CB8AC3E}">
        <p14:creationId xmlns:p14="http://schemas.microsoft.com/office/powerpoint/2010/main" val="601203412"/>
      </p:ext>
    </p:extLst>
  </p:cSld>
  <p:clrMapOvr>
    <a:masterClrMapping/>
  </p:clrMapOvr>
</p:sld>
</file>

<file path=ppt/theme/theme1.xml><?xml version="1.0" encoding="utf-8"?>
<a:theme xmlns:a="http://schemas.openxmlformats.org/drawingml/2006/main" name="Ed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EdX.pot</Template>
  <TotalTime>8421</TotalTime>
  <Words>983</Words>
  <Application>Microsoft Macintosh PowerPoint</Application>
  <PresentationFormat>On-screen Show (4:3)</PresentationFormat>
  <Paragraphs>315</Paragraphs>
  <Slides>22</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EdX</vt:lpstr>
      <vt:lpstr>CopyrightX Lecture 6: The Mechanics of Copyright  Selected Illustrations  </vt:lpstr>
      <vt:lpstr>PowerPoint Presentation</vt:lpstr>
      <vt:lpstr>Copyright Formalities (for U.S. works)</vt:lpstr>
      <vt:lpstr>Copyright Registrations (excluding renewals), 1910-2000</vt:lpstr>
      <vt:lpstr>Rate of Copyright Renewals, 1910-2000</vt:lpstr>
      <vt:lpstr>Creative Commons</vt:lpstr>
      <vt:lpstr>1909 Regime</vt:lpstr>
      <vt:lpstr>Since 1909: Several Extensions of Renewal Right</vt:lpstr>
      <vt:lpstr>Duration of Works Published before 1923</vt:lpstr>
      <vt:lpstr>Duration of Works Published 1923-1963</vt:lpstr>
      <vt:lpstr>Duration of Works Published 1964-1977</vt:lpstr>
      <vt:lpstr>Duration of Works  created but not published before 1978</vt:lpstr>
      <vt:lpstr>Duration of Works  created but not published before 1978</vt:lpstr>
      <vt:lpstr>Duration of Works Created in 1978 or later</vt:lpstr>
      <vt:lpstr>Duration of Works Created in 1978 or later</vt:lpstr>
      <vt:lpstr>1909 Regime</vt:lpstr>
      <vt:lpstr>Fred Fisher Music v. M. Witmark &amp; Sons</vt:lpstr>
      <vt:lpstr>Works Created in 1978 or later</vt:lpstr>
      <vt:lpstr>Works Published 1964-1977</vt:lpstr>
      <vt:lpstr>Works Published 1964-1977</vt:lpstr>
      <vt:lpstr>Works Published 1923-1963</vt:lpstr>
      <vt:lpstr>Works Published 1923-1963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William Fisher</dc:creator>
  <cp:lastModifiedBy>Terry Fisher</cp:lastModifiedBy>
  <cp:revision>78</cp:revision>
  <dcterms:created xsi:type="dcterms:W3CDTF">2013-01-23T23:44:23Z</dcterms:created>
  <dcterms:modified xsi:type="dcterms:W3CDTF">2021-01-14T22:54:12Z</dcterms:modified>
</cp:coreProperties>
</file>