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96" r:id="rId3"/>
    <p:sldId id="346" r:id="rId4"/>
    <p:sldId id="342" r:id="rId5"/>
    <p:sldId id="343" r:id="rId6"/>
    <p:sldId id="344" r:id="rId7"/>
    <p:sldId id="345" r:id="rId8"/>
    <p:sldId id="347" r:id="rId9"/>
    <p:sldId id="348" r:id="rId10"/>
    <p:sldId id="350" r:id="rId11"/>
    <p:sldId id="351" r:id="rId12"/>
    <p:sldId id="352" r:id="rId13"/>
    <p:sldId id="349"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91">
          <p15:clr>
            <a:srgbClr val="A4A3A4"/>
          </p15:clr>
        </p15:guide>
        <p15:guide id="2" pos="2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21" d="100"/>
          <a:sy n="121" d="100"/>
        </p:scale>
        <p:origin x="1904" y="176"/>
      </p:cViewPr>
      <p:guideLst>
        <p:guide orient="horz" pos="291"/>
        <p:guide pos="296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24C47-587D-7A47-9A2F-250D3546A882}"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39BFB-B122-4349-9906-237C593337C9}" type="slidenum">
              <a:rPr lang="en-US" smtClean="0"/>
              <a:t>‹#›</a:t>
            </a:fld>
            <a:endParaRPr lang="en-US"/>
          </a:p>
        </p:txBody>
      </p:sp>
    </p:spTree>
    <p:extLst>
      <p:ext uri="{BB962C8B-B14F-4D97-AF65-F5344CB8AC3E}">
        <p14:creationId xmlns:p14="http://schemas.microsoft.com/office/powerpoint/2010/main" val="2379768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Rot="1" noChangeAspect="1" noChangeArrowheads="1" noTextEdit="1"/>
          </p:cNvSpPr>
          <p:nvPr>
            <p:ph type="sldImg"/>
          </p:nvPr>
        </p:nvSpPr>
        <p:spPr>
          <a:xfrm>
            <a:off x="1150938" y="692150"/>
            <a:ext cx="4556125" cy="3416300"/>
          </a:xfrm>
          <a:ln/>
        </p:spPr>
      </p:sp>
      <p:sp>
        <p:nvSpPr>
          <p:cNvPr id="155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6277C6-7F8C-EF4E-9B6C-D7EC77D4C092}"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DF647-6BC1-7948-9400-9F8C88F1CB0E}" type="slidenum">
              <a:rPr lang="en-US"/>
              <a:pPr>
                <a:defRPr/>
              </a:pPr>
              <a:t>‹#›</a:t>
            </a:fld>
            <a:endParaRPr lang="en-US"/>
          </a:p>
        </p:txBody>
      </p:sp>
    </p:spTree>
    <p:extLst>
      <p:ext uri="{BB962C8B-B14F-4D97-AF65-F5344CB8AC3E}">
        <p14:creationId xmlns:p14="http://schemas.microsoft.com/office/powerpoint/2010/main" val="144327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689B46-53DE-AC41-B69F-9C5E2454B84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0B82B-79F3-254F-A09E-E6AACC094E2B}" type="slidenum">
              <a:rPr lang="en-US"/>
              <a:pPr>
                <a:defRPr/>
              </a:pPr>
              <a:t>‹#›</a:t>
            </a:fld>
            <a:endParaRPr lang="en-US"/>
          </a:p>
        </p:txBody>
      </p:sp>
    </p:spTree>
    <p:extLst>
      <p:ext uri="{BB962C8B-B14F-4D97-AF65-F5344CB8AC3E}">
        <p14:creationId xmlns:p14="http://schemas.microsoft.com/office/powerpoint/2010/main" val="26786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4C9440-EFC9-B14A-A884-75DDF7B17AA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CE433-78F1-694D-B194-6523C3B1BA8D}" type="slidenum">
              <a:rPr lang="en-US"/>
              <a:pPr>
                <a:defRPr/>
              </a:pPr>
              <a:t>‹#›</a:t>
            </a:fld>
            <a:endParaRPr lang="en-US"/>
          </a:p>
        </p:txBody>
      </p:sp>
    </p:spTree>
    <p:extLst>
      <p:ext uri="{BB962C8B-B14F-4D97-AF65-F5344CB8AC3E}">
        <p14:creationId xmlns:p14="http://schemas.microsoft.com/office/powerpoint/2010/main" val="181701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167C4D-F6F5-8041-B0BA-3C534546A08A}"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68FA4-483A-C04D-978B-AC29EF742C0A}" type="slidenum">
              <a:rPr lang="en-US"/>
              <a:pPr>
                <a:defRPr/>
              </a:pPr>
              <a:t>‹#›</a:t>
            </a:fld>
            <a:endParaRPr lang="en-US"/>
          </a:p>
        </p:txBody>
      </p:sp>
    </p:spTree>
    <p:extLst>
      <p:ext uri="{BB962C8B-B14F-4D97-AF65-F5344CB8AC3E}">
        <p14:creationId xmlns:p14="http://schemas.microsoft.com/office/powerpoint/2010/main" val="7213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649392-736D-A74C-BBD3-DF8C13C0212E}"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7C6F5-EB6B-F548-8FA2-2E7DA71D174A}" type="slidenum">
              <a:rPr lang="en-US"/>
              <a:pPr>
                <a:defRPr/>
              </a:pPr>
              <a:t>‹#›</a:t>
            </a:fld>
            <a:endParaRPr lang="en-US"/>
          </a:p>
        </p:txBody>
      </p:sp>
    </p:spTree>
    <p:extLst>
      <p:ext uri="{BB962C8B-B14F-4D97-AF65-F5344CB8AC3E}">
        <p14:creationId xmlns:p14="http://schemas.microsoft.com/office/powerpoint/2010/main" val="341254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642071-5B0E-944B-B0F9-157F260F6CFA}"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E6B408-B9BB-AA4E-AAAE-11F34FA5C52B}" type="slidenum">
              <a:rPr lang="en-US"/>
              <a:pPr>
                <a:defRPr/>
              </a:pPr>
              <a:t>‹#›</a:t>
            </a:fld>
            <a:endParaRPr lang="en-US"/>
          </a:p>
        </p:txBody>
      </p:sp>
    </p:spTree>
    <p:extLst>
      <p:ext uri="{BB962C8B-B14F-4D97-AF65-F5344CB8AC3E}">
        <p14:creationId xmlns:p14="http://schemas.microsoft.com/office/powerpoint/2010/main" val="123808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39B1203-7FA3-144E-BF8E-647F81CD5232}"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EA1A4-18CB-6540-B79A-DE2BF8F284E9}" type="slidenum">
              <a:rPr lang="en-US"/>
              <a:pPr>
                <a:defRPr/>
              </a:pPr>
              <a:t>‹#›</a:t>
            </a:fld>
            <a:endParaRPr lang="en-US"/>
          </a:p>
        </p:txBody>
      </p:sp>
    </p:spTree>
    <p:extLst>
      <p:ext uri="{BB962C8B-B14F-4D97-AF65-F5344CB8AC3E}">
        <p14:creationId xmlns:p14="http://schemas.microsoft.com/office/powerpoint/2010/main" val="37829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86AD18-6297-5641-8867-C9DB7ED99DA0}"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1F32B4-F614-714F-B2BB-0EA397858B62}" type="slidenum">
              <a:rPr lang="en-US"/>
              <a:pPr>
                <a:defRPr/>
              </a:pPr>
              <a:t>‹#›</a:t>
            </a:fld>
            <a:endParaRPr lang="en-US"/>
          </a:p>
        </p:txBody>
      </p:sp>
    </p:spTree>
    <p:extLst>
      <p:ext uri="{BB962C8B-B14F-4D97-AF65-F5344CB8AC3E}">
        <p14:creationId xmlns:p14="http://schemas.microsoft.com/office/powerpoint/2010/main" val="9960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ACE901-F938-2140-961A-B847DFA45114}"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02188B-777D-F84B-8897-0C351E195F05}" type="slidenum">
              <a:rPr lang="en-US"/>
              <a:pPr>
                <a:defRPr/>
              </a:pPr>
              <a:t>‹#›</a:t>
            </a:fld>
            <a:endParaRPr lang="en-US"/>
          </a:p>
        </p:txBody>
      </p:sp>
    </p:spTree>
    <p:extLst>
      <p:ext uri="{BB962C8B-B14F-4D97-AF65-F5344CB8AC3E}">
        <p14:creationId xmlns:p14="http://schemas.microsoft.com/office/powerpoint/2010/main" val="34333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9E28CA-FC5F-2E49-8747-FAAED639F9C7}"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12702-A39C-D548-A708-77DBB0ECD48F}" type="slidenum">
              <a:rPr lang="en-US"/>
              <a:pPr>
                <a:defRPr/>
              </a:pPr>
              <a:t>‹#›</a:t>
            </a:fld>
            <a:endParaRPr lang="en-US"/>
          </a:p>
        </p:txBody>
      </p:sp>
    </p:spTree>
    <p:extLst>
      <p:ext uri="{BB962C8B-B14F-4D97-AF65-F5344CB8AC3E}">
        <p14:creationId xmlns:p14="http://schemas.microsoft.com/office/powerpoint/2010/main" val="18674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8F99A0-EB0B-5743-918F-00ABD70D895F}"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654693-2F24-504B-970A-D5FD3F74E72F}" type="slidenum">
              <a:rPr lang="en-US"/>
              <a:pPr>
                <a:defRPr/>
              </a:pPr>
              <a:t>‹#›</a:t>
            </a:fld>
            <a:endParaRPr lang="en-US"/>
          </a:p>
        </p:txBody>
      </p:sp>
    </p:spTree>
    <p:extLst>
      <p:ext uri="{BB962C8B-B14F-4D97-AF65-F5344CB8AC3E}">
        <p14:creationId xmlns:p14="http://schemas.microsoft.com/office/powerpoint/2010/main" val="29415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5AC80EE-FEEC-6C4A-99D4-BE35C7DD7500}"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1EEFE0B-625D-F548-8C29-C62B44F9CEB0}" type="slidenum">
              <a:rPr lang="en-US"/>
              <a:pPr>
                <a:defRPr/>
              </a:pPr>
              <a:t>‹#›</a:t>
            </a:fld>
            <a:endParaRPr lang="en-US"/>
          </a:p>
        </p:txBody>
      </p:sp>
      <p:pic>
        <p:nvPicPr>
          <p:cNvPr id="8" name="Picture 4">
            <a:extLst>
              <a:ext uri="{FF2B5EF4-FFF2-40B4-BE49-F238E27FC236}">
                <a16:creationId xmlns:a16="http://schemas.microsoft.com/office/drawing/2014/main" id="{E0270DBA-A07A-FF45-920D-7956CC5554C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err="1">
                <a:latin typeface="Calibri" charset="0"/>
              </a:rPr>
              <a:t>CopyrightX</a:t>
            </a:r>
            <a:r>
              <a:rPr lang="en-US" dirty="0">
                <a:latin typeface="Calibri" charset="0"/>
              </a:rPr>
              <a:t> Lecture 8:</a:t>
            </a:r>
            <a:br>
              <a:rPr lang="en-US" dirty="0">
                <a:latin typeface="Calibri" charset="0"/>
              </a:rPr>
            </a:br>
            <a:r>
              <a:rPr lang="en-US" dirty="0">
                <a:latin typeface="Calibri" charset="0"/>
              </a:rPr>
              <a:t>Rights of Distribution and Performance</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February 27,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Aereo</a:t>
            </a:r>
            <a:r>
              <a:rPr lang="en-US" dirty="0"/>
              <a:t> (2014)</a:t>
            </a:r>
          </a:p>
        </p:txBody>
      </p:sp>
      <p:sp>
        <p:nvSpPr>
          <p:cNvPr id="5" name="Content Placeholder 4"/>
          <p:cNvSpPr>
            <a:spLocks noGrp="1"/>
          </p:cNvSpPr>
          <p:nvPr>
            <p:ph idx="1"/>
          </p:nvPr>
        </p:nvSpPr>
        <p:spPr/>
        <p:txBody>
          <a:bodyPr/>
          <a:lstStyle/>
          <a:p>
            <a:pPr marL="0" indent="0">
              <a:buNone/>
            </a:pPr>
            <a:r>
              <a:rPr lang="en-US" dirty="0"/>
              <a:t>“[I]n light of the purpose and text of the [Transmit] Clause, we conclude that when an entity communicates the same contemporaneously perceptible images and sounds to multiple people, it transmits a performance to them regardless of the number of discrete communications it makes.”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4330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Aereo</a:t>
            </a:r>
            <a:r>
              <a:rPr lang="en-US" dirty="0"/>
              <a:t> (2014)</a:t>
            </a:r>
          </a:p>
        </p:txBody>
      </p:sp>
      <p:sp>
        <p:nvSpPr>
          <p:cNvPr id="5" name="Content Placeholder 4"/>
          <p:cNvSpPr>
            <a:spLocks noGrp="1"/>
          </p:cNvSpPr>
          <p:nvPr>
            <p:ph idx="1"/>
          </p:nvPr>
        </p:nvSpPr>
        <p:spPr/>
        <p:txBody>
          <a:bodyPr/>
          <a:lstStyle/>
          <a:p>
            <a:pPr marL="0" indent="0">
              <a:buNone/>
            </a:pPr>
            <a:r>
              <a:rPr lang="en-US" dirty="0"/>
              <a:t>“[A]n entity that transmits a performance to individuals in their capacities as owners or possessors does not perform to ‘the public,’ whereas an entity like </a:t>
            </a:r>
            <a:r>
              <a:rPr lang="en-US" dirty="0" err="1"/>
              <a:t>Aereo</a:t>
            </a:r>
            <a:r>
              <a:rPr lang="en-US" dirty="0"/>
              <a:t> that transmits to large numbers of paying subscribers who lack any prior relationship to the works does so perform.”  </a:t>
            </a:r>
          </a:p>
          <a:p>
            <a:pPr marL="0" indent="0">
              <a:buNone/>
            </a:pPr>
            <a:endParaRPr lang="en-US" dirty="0"/>
          </a:p>
        </p:txBody>
      </p:sp>
    </p:spTree>
    <p:extLst>
      <p:ext uri="{BB962C8B-B14F-4D97-AF65-F5344CB8AC3E}">
        <p14:creationId xmlns:p14="http://schemas.microsoft.com/office/powerpoint/2010/main" val="95610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Aereo</a:t>
            </a:r>
            <a:r>
              <a:rPr lang="en-US" dirty="0"/>
              <a:t> (2014)</a:t>
            </a:r>
          </a:p>
        </p:txBody>
      </p:sp>
      <p:sp>
        <p:nvSpPr>
          <p:cNvPr id="5" name="Content Placeholder 4"/>
          <p:cNvSpPr>
            <a:spLocks noGrp="1"/>
          </p:cNvSpPr>
          <p:nvPr>
            <p:ph idx="1"/>
          </p:nvPr>
        </p:nvSpPr>
        <p:spPr/>
        <p:txBody>
          <a:bodyPr/>
          <a:lstStyle/>
          <a:p>
            <a:pPr marL="0" indent="0">
              <a:buNone/>
            </a:pPr>
            <a:r>
              <a:rPr lang="en-US" dirty="0"/>
              <a:t>“[T]he doctrine of ‘fair use’ can help to prevent inappropriate or inequitable applications of the [Transmit] Clause.”  </a:t>
            </a:r>
          </a:p>
          <a:p>
            <a:pPr marL="0" indent="0">
              <a:buNone/>
            </a:pPr>
            <a:endParaRPr lang="en-US" dirty="0"/>
          </a:p>
        </p:txBody>
      </p:sp>
    </p:spTree>
    <p:extLst>
      <p:ext uri="{BB962C8B-B14F-4D97-AF65-F5344CB8AC3E}">
        <p14:creationId xmlns:p14="http://schemas.microsoft.com/office/powerpoint/2010/main" val="224656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1-24 at 7.20.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5" y="1318583"/>
            <a:ext cx="4508542" cy="3372414"/>
          </a:xfrm>
          <a:prstGeom prst="rect">
            <a:avLst/>
          </a:prstGeom>
        </p:spPr>
      </p:pic>
      <p:pic>
        <p:nvPicPr>
          <p:cNvPr id="5" name="Picture 4" descr="Screen Shot 2013-01-24 at 7.20.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82" y="1318583"/>
            <a:ext cx="4240884" cy="3372414"/>
          </a:xfrm>
          <a:prstGeom prst="rect">
            <a:avLst/>
          </a:prstGeom>
        </p:spPr>
      </p:pic>
      <p:sp>
        <p:nvSpPr>
          <p:cNvPr id="6" name="Rectangle 8"/>
          <p:cNvSpPr>
            <a:spLocks noChangeArrowheads="1"/>
          </p:cNvSpPr>
          <p:nvPr/>
        </p:nvSpPr>
        <p:spPr bwMode="auto">
          <a:xfrm>
            <a:off x="4565408" y="1219200"/>
            <a:ext cx="4578592" cy="228600"/>
          </a:xfrm>
          <a:prstGeom prst="rect">
            <a:avLst/>
          </a:prstGeom>
          <a:solidFill>
            <a:schemeClr val="bg1"/>
          </a:solidFill>
          <a:ln w="12700">
            <a:solidFill>
              <a:schemeClr val="bg1"/>
            </a:solidFill>
            <a:round/>
            <a:headEnd/>
            <a:tailEnd/>
          </a:ln>
        </p:spPr>
        <p:txBody>
          <a:bodyPr/>
          <a:lstStyle/>
          <a:p>
            <a:endParaRPr lang="en-US"/>
          </a:p>
        </p:txBody>
      </p:sp>
      <p:sp>
        <p:nvSpPr>
          <p:cNvPr id="2" name="Rectangle 1"/>
          <p:cNvSpPr/>
          <p:nvPr/>
        </p:nvSpPr>
        <p:spPr>
          <a:xfrm>
            <a:off x="0" y="0"/>
            <a:ext cx="651301" cy="6461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spTree>
    <p:extLst>
      <p:ext uri="{BB962C8B-B14F-4D97-AF65-F5344CB8AC3E}">
        <p14:creationId xmlns:p14="http://schemas.microsoft.com/office/powerpoint/2010/main" val="79278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8th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176310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97"/>
            <a:ext cx="8229600" cy="700804"/>
          </a:xfrm>
        </p:spPr>
        <p:txBody>
          <a:bodyPr/>
          <a:lstStyle/>
          <a:p>
            <a:r>
              <a:rPr lang="en-US" sz="4000" dirty="0"/>
              <a:t>Opposed Forces</a:t>
            </a:r>
          </a:p>
        </p:txBody>
      </p:sp>
      <p:sp>
        <p:nvSpPr>
          <p:cNvPr id="3" name="Content Placeholder 2"/>
          <p:cNvSpPr>
            <a:spLocks noGrp="1"/>
          </p:cNvSpPr>
          <p:nvPr>
            <p:ph sz="half" idx="1"/>
          </p:nvPr>
        </p:nvSpPr>
        <p:spPr>
          <a:xfrm>
            <a:off x="125904" y="983647"/>
            <a:ext cx="3177853" cy="5678805"/>
          </a:xfrm>
        </p:spPr>
        <p:txBody>
          <a:bodyPr/>
          <a:lstStyle/>
          <a:p>
            <a:pPr marL="0" indent="0">
              <a:buNone/>
            </a:pPr>
            <a:r>
              <a:rPr lang="en-US" dirty="0"/>
              <a:t>Interests of Copyright Owners</a:t>
            </a:r>
          </a:p>
          <a:p>
            <a:pPr marL="514350" indent="-514350">
              <a:buFont typeface="+mj-lt"/>
              <a:buAutoNum type="arabicParenR"/>
            </a:pPr>
            <a:r>
              <a:rPr lang="en-US" dirty="0"/>
              <a:t>Leverage over Intermediaries</a:t>
            </a:r>
          </a:p>
          <a:p>
            <a:pPr marL="514350" indent="-514350">
              <a:buFont typeface="+mj-lt"/>
              <a:buAutoNum type="arabicParenR"/>
            </a:pPr>
            <a:r>
              <a:rPr lang="en-US" dirty="0"/>
              <a:t>Maximize demand for copies</a:t>
            </a:r>
          </a:p>
          <a:p>
            <a:pPr marL="514350" indent="-514350">
              <a:buFont typeface="+mj-lt"/>
              <a:buAutoNum type="arabicParenR"/>
            </a:pPr>
            <a:r>
              <a:rPr lang="en-US" dirty="0"/>
              <a:t>Restrict Arbitrage and thus facilitate differential pricing</a:t>
            </a:r>
          </a:p>
        </p:txBody>
      </p:sp>
      <p:sp>
        <p:nvSpPr>
          <p:cNvPr id="4" name="Content Placeholder 3"/>
          <p:cNvSpPr>
            <a:spLocks noGrp="1"/>
          </p:cNvSpPr>
          <p:nvPr>
            <p:ph sz="half" idx="2"/>
          </p:nvPr>
        </p:nvSpPr>
        <p:spPr>
          <a:xfrm>
            <a:off x="5650438" y="983647"/>
            <a:ext cx="3493562" cy="5071454"/>
          </a:xfrm>
        </p:spPr>
        <p:txBody>
          <a:bodyPr/>
          <a:lstStyle/>
          <a:p>
            <a:pPr marL="0" indent="0">
              <a:buNone/>
            </a:pPr>
            <a:r>
              <a:rPr lang="en-US" dirty="0"/>
              <a:t>Attitudes resistant to restrictions on distribution</a:t>
            </a:r>
          </a:p>
          <a:p>
            <a:pPr marL="514350" indent="-514350">
              <a:buFont typeface="+mj-lt"/>
              <a:buAutoNum type="arabicParenR"/>
            </a:pPr>
            <a:r>
              <a:rPr lang="en-US" dirty="0"/>
              <a:t>Resentment of greed</a:t>
            </a:r>
          </a:p>
          <a:p>
            <a:pPr marL="514350" indent="-514350">
              <a:buFont typeface="+mj-lt"/>
              <a:buAutoNum type="arabicParenR"/>
            </a:pPr>
            <a:r>
              <a:rPr lang="en-US" dirty="0"/>
              <a:t>Skepticism concerning continuing control over objects</a:t>
            </a:r>
          </a:p>
          <a:p>
            <a:pPr marL="514350" indent="-514350">
              <a:buFont typeface="+mj-lt"/>
              <a:buAutoNum type="arabicParenR"/>
            </a:pPr>
            <a:r>
              <a:rPr lang="en-US" dirty="0"/>
              <a:t>Hostility to differential pricing</a:t>
            </a:r>
          </a:p>
          <a:p>
            <a:endParaRPr lang="en-US" dirty="0"/>
          </a:p>
        </p:txBody>
      </p:sp>
      <p:cxnSp>
        <p:nvCxnSpPr>
          <p:cNvPr id="6" name="Straight Connector 5"/>
          <p:cNvCxnSpPr/>
          <p:nvPr/>
        </p:nvCxnSpPr>
        <p:spPr>
          <a:xfrm flipH="1">
            <a:off x="4417280" y="1076667"/>
            <a:ext cx="9202" cy="5475357"/>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11730" y="3157475"/>
            <a:ext cx="792630" cy="369332"/>
          </a:xfrm>
          <a:prstGeom prst="rect">
            <a:avLst/>
          </a:prstGeom>
          <a:noFill/>
        </p:spPr>
        <p:txBody>
          <a:bodyPr wrap="none" rtlCol="0">
            <a:spAutoFit/>
          </a:bodyPr>
          <a:lstStyle/>
          <a:p>
            <a:r>
              <a:rPr lang="en-US" dirty="0">
                <a:solidFill>
                  <a:srgbClr val="FF0000"/>
                </a:solidFill>
              </a:rPr>
              <a:t>106(3)</a:t>
            </a:r>
          </a:p>
        </p:txBody>
      </p:sp>
      <p:sp>
        <p:nvSpPr>
          <p:cNvPr id="7" name="TextBox 6"/>
          <p:cNvSpPr txBox="1"/>
          <p:nvPr/>
        </p:nvSpPr>
        <p:spPr>
          <a:xfrm>
            <a:off x="3211730" y="2189341"/>
            <a:ext cx="786205" cy="369332"/>
          </a:xfrm>
          <a:prstGeom prst="rect">
            <a:avLst/>
          </a:prstGeom>
          <a:noFill/>
        </p:spPr>
        <p:txBody>
          <a:bodyPr wrap="none" rtlCol="0">
            <a:spAutoFit/>
          </a:bodyPr>
          <a:lstStyle/>
          <a:p>
            <a:r>
              <a:rPr lang="en-US" dirty="0">
                <a:solidFill>
                  <a:srgbClr val="FF0000"/>
                </a:solidFill>
              </a:rPr>
              <a:t>602(a)</a:t>
            </a:r>
          </a:p>
        </p:txBody>
      </p:sp>
      <p:sp>
        <p:nvSpPr>
          <p:cNvPr id="8" name="TextBox 7"/>
          <p:cNvSpPr txBox="1"/>
          <p:nvPr/>
        </p:nvSpPr>
        <p:spPr>
          <a:xfrm>
            <a:off x="4864233" y="3157475"/>
            <a:ext cx="786205" cy="369332"/>
          </a:xfrm>
          <a:prstGeom prst="rect">
            <a:avLst/>
          </a:prstGeom>
          <a:noFill/>
        </p:spPr>
        <p:txBody>
          <a:bodyPr wrap="none" rtlCol="0">
            <a:spAutoFit/>
          </a:bodyPr>
          <a:lstStyle/>
          <a:p>
            <a:r>
              <a:rPr lang="en-US" dirty="0">
                <a:solidFill>
                  <a:srgbClr val="FF0000"/>
                </a:solidFill>
              </a:rPr>
              <a:t>109(a)</a:t>
            </a:r>
          </a:p>
        </p:txBody>
      </p:sp>
      <p:sp>
        <p:nvSpPr>
          <p:cNvPr id="9" name="TextBox 8"/>
          <p:cNvSpPr txBox="1"/>
          <p:nvPr/>
        </p:nvSpPr>
        <p:spPr>
          <a:xfrm>
            <a:off x="2959422" y="3967275"/>
            <a:ext cx="1327444" cy="369332"/>
          </a:xfrm>
          <a:prstGeom prst="rect">
            <a:avLst/>
          </a:prstGeom>
          <a:noFill/>
        </p:spPr>
        <p:txBody>
          <a:bodyPr wrap="none" rtlCol="0">
            <a:spAutoFit/>
          </a:bodyPr>
          <a:lstStyle/>
          <a:p>
            <a:r>
              <a:rPr lang="en-US" dirty="0">
                <a:solidFill>
                  <a:srgbClr val="FF0000"/>
                </a:solidFill>
              </a:rPr>
              <a:t>109(b)(1)(A)</a:t>
            </a:r>
          </a:p>
        </p:txBody>
      </p:sp>
      <p:sp>
        <p:nvSpPr>
          <p:cNvPr id="10" name="TextBox 9"/>
          <p:cNvSpPr txBox="1"/>
          <p:nvPr/>
        </p:nvSpPr>
        <p:spPr>
          <a:xfrm>
            <a:off x="4608268" y="4532808"/>
            <a:ext cx="1319442" cy="369332"/>
          </a:xfrm>
          <a:prstGeom prst="rect">
            <a:avLst/>
          </a:prstGeom>
          <a:noFill/>
        </p:spPr>
        <p:txBody>
          <a:bodyPr wrap="none" rtlCol="0">
            <a:spAutoFit/>
          </a:bodyPr>
          <a:lstStyle/>
          <a:p>
            <a:r>
              <a:rPr lang="en-US" dirty="0">
                <a:solidFill>
                  <a:srgbClr val="FF0000"/>
                </a:solidFill>
              </a:rPr>
              <a:t>109(b)(1)(B)</a:t>
            </a:r>
          </a:p>
        </p:txBody>
      </p:sp>
      <p:sp>
        <p:nvSpPr>
          <p:cNvPr id="11" name="TextBox 10"/>
          <p:cNvSpPr txBox="1"/>
          <p:nvPr/>
        </p:nvSpPr>
        <p:spPr>
          <a:xfrm>
            <a:off x="4608268" y="1634103"/>
            <a:ext cx="1230851" cy="369332"/>
          </a:xfrm>
          <a:prstGeom prst="rect">
            <a:avLst/>
          </a:prstGeom>
          <a:noFill/>
        </p:spPr>
        <p:txBody>
          <a:bodyPr wrap="none" rtlCol="0">
            <a:spAutoFit/>
          </a:bodyPr>
          <a:lstStyle/>
          <a:p>
            <a:r>
              <a:rPr lang="en-US" dirty="0">
                <a:solidFill>
                  <a:srgbClr val="FF0000"/>
                </a:solidFill>
              </a:rPr>
              <a:t>602(a)(1-3)</a:t>
            </a:r>
          </a:p>
        </p:txBody>
      </p:sp>
      <p:cxnSp>
        <p:nvCxnSpPr>
          <p:cNvPr id="13" name="Straight Connector 12"/>
          <p:cNvCxnSpPr>
            <a:stCxn id="11" idx="1"/>
            <a:endCxn id="7" idx="3"/>
          </p:cNvCxnSpPr>
          <p:nvPr/>
        </p:nvCxnSpPr>
        <p:spPr>
          <a:xfrm flipH="1">
            <a:off x="3997935" y="1818769"/>
            <a:ext cx="610333" cy="55523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1"/>
            <a:endCxn id="7" idx="3"/>
          </p:cNvCxnSpPr>
          <p:nvPr/>
        </p:nvCxnSpPr>
        <p:spPr>
          <a:xfrm flipH="1" flipV="1">
            <a:off x="3997935" y="2374007"/>
            <a:ext cx="866298" cy="968134"/>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3"/>
            <a:endCxn id="8" idx="1"/>
          </p:cNvCxnSpPr>
          <p:nvPr/>
        </p:nvCxnSpPr>
        <p:spPr>
          <a:xfrm>
            <a:off x="4004360" y="3342141"/>
            <a:ext cx="859873"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3"/>
            <a:endCxn id="8" idx="1"/>
          </p:cNvCxnSpPr>
          <p:nvPr/>
        </p:nvCxnSpPr>
        <p:spPr>
          <a:xfrm flipV="1">
            <a:off x="4286866" y="3342141"/>
            <a:ext cx="577367" cy="809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3"/>
            <a:endCxn id="10" idx="1"/>
          </p:cNvCxnSpPr>
          <p:nvPr/>
        </p:nvCxnSpPr>
        <p:spPr>
          <a:xfrm>
            <a:off x="4286866" y="4151941"/>
            <a:ext cx="321402" cy="5655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554845" y="3033244"/>
            <a:ext cx="266877" cy="2484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741706" y="2558673"/>
            <a:ext cx="859580" cy="646331"/>
          </a:xfrm>
          <a:prstGeom prst="rect">
            <a:avLst/>
          </a:prstGeom>
          <a:noFill/>
        </p:spPr>
        <p:txBody>
          <a:bodyPr wrap="none" rtlCol="0">
            <a:spAutoFit/>
          </a:bodyPr>
          <a:lstStyle/>
          <a:p>
            <a:r>
              <a:rPr lang="en-US" dirty="0">
                <a:solidFill>
                  <a:srgbClr val="0000FF"/>
                </a:solidFill>
              </a:rPr>
              <a:t>Quality</a:t>
            </a:r>
          </a:p>
          <a:p>
            <a:r>
              <a:rPr lang="en-US" dirty="0">
                <a:solidFill>
                  <a:srgbClr val="0000FF"/>
                </a:solidFill>
              </a:rPr>
              <a:t>King</a:t>
            </a:r>
          </a:p>
        </p:txBody>
      </p:sp>
      <p:sp>
        <p:nvSpPr>
          <p:cNvPr id="20" name="Oval 19"/>
          <p:cNvSpPr/>
          <p:nvPr/>
        </p:nvSpPr>
        <p:spPr>
          <a:xfrm>
            <a:off x="4106721" y="2558673"/>
            <a:ext cx="266877" cy="2484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344545" y="2622469"/>
            <a:ext cx="855974" cy="369332"/>
          </a:xfrm>
          <a:prstGeom prst="rect">
            <a:avLst/>
          </a:prstGeom>
          <a:noFill/>
        </p:spPr>
        <p:txBody>
          <a:bodyPr wrap="none" rtlCol="0">
            <a:spAutoFit/>
          </a:bodyPr>
          <a:lstStyle/>
          <a:p>
            <a:r>
              <a:rPr lang="en-US" dirty="0">
                <a:solidFill>
                  <a:srgbClr val="0000FF"/>
                </a:solidFill>
              </a:rPr>
              <a:t>Omega</a:t>
            </a:r>
          </a:p>
        </p:txBody>
      </p:sp>
      <p:sp>
        <p:nvSpPr>
          <p:cNvPr id="17" name="&quot;No&quot; Symbol 16"/>
          <p:cNvSpPr/>
          <p:nvPr/>
        </p:nvSpPr>
        <p:spPr>
          <a:xfrm>
            <a:off x="4026692" y="2470873"/>
            <a:ext cx="418077" cy="416815"/>
          </a:xfrm>
          <a:prstGeom prst="noSmoking">
            <a:avLst>
              <a:gd name="adj" fmla="val 10568"/>
            </a:avLst>
          </a:prstGeom>
          <a:solidFill>
            <a:srgbClr val="FF0000">
              <a:alpha val="4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4444769" y="2867570"/>
            <a:ext cx="266877" cy="2484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08268" y="2101541"/>
            <a:ext cx="1060995" cy="369332"/>
          </a:xfrm>
          <a:prstGeom prst="rect">
            <a:avLst/>
          </a:prstGeom>
          <a:noFill/>
        </p:spPr>
        <p:txBody>
          <a:bodyPr wrap="none" rtlCol="0">
            <a:spAutoFit/>
          </a:bodyPr>
          <a:lstStyle/>
          <a:p>
            <a:r>
              <a:rPr lang="en-US" dirty="0" err="1">
                <a:solidFill>
                  <a:srgbClr val="0000FF"/>
                </a:solidFill>
              </a:rPr>
              <a:t>Kirtsaeng</a:t>
            </a:r>
            <a:endParaRPr lang="en-US" dirty="0">
              <a:solidFill>
                <a:srgbClr val="0000FF"/>
              </a:solidFill>
            </a:endParaRPr>
          </a:p>
        </p:txBody>
      </p:sp>
      <p:cxnSp>
        <p:nvCxnSpPr>
          <p:cNvPr id="18" name="Straight Arrow Connector 17"/>
          <p:cNvCxnSpPr>
            <a:endCxn id="22" idx="7"/>
          </p:cNvCxnSpPr>
          <p:nvPr/>
        </p:nvCxnSpPr>
        <p:spPr>
          <a:xfrm flipH="1">
            <a:off x="4672563" y="2423049"/>
            <a:ext cx="149160" cy="480907"/>
          </a:xfrm>
          <a:prstGeom prst="straightConnector1">
            <a:avLst/>
          </a:prstGeom>
          <a:ln w="12700" cmpd="sng">
            <a:solidFill>
              <a:srgbClr val="0000FF"/>
            </a:solidFill>
            <a:prstDash val="sysDash"/>
            <a:tailEnd type="stealth"/>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4159605" y="3217910"/>
            <a:ext cx="266877" cy="2484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430892" y="3366769"/>
            <a:ext cx="1069899" cy="369332"/>
          </a:xfrm>
          <a:prstGeom prst="rect">
            <a:avLst/>
          </a:prstGeom>
          <a:noFill/>
        </p:spPr>
        <p:txBody>
          <a:bodyPr wrap="none" rtlCol="0">
            <a:spAutoFit/>
          </a:bodyPr>
          <a:lstStyle/>
          <a:p>
            <a:r>
              <a:rPr lang="en-US" dirty="0">
                <a:solidFill>
                  <a:srgbClr val="0000FF"/>
                </a:solidFill>
              </a:rPr>
              <a:t>Autodesk</a:t>
            </a: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spTree>
    <p:extLst>
      <p:ext uri="{BB962C8B-B14F-4D97-AF65-F5344CB8AC3E}">
        <p14:creationId xmlns:p14="http://schemas.microsoft.com/office/powerpoint/2010/main" val="340182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E5C3156-BA29-034F-9B50-5E18AE23CE2D}" type="datetime4">
              <a:rPr lang="en-US"/>
              <a:pPr/>
              <a:t>January 14, 2021</a:t>
            </a:fld>
            <a:endParaRPr lang="en-US"/>
          </a:p>
        </p:txBody>
      </p:sp>
      <p:pic>
        <p:nvPicPr>
          <p:cNvPr id="1462274" name="Picture 2"/>
          <p:cNvPicPr>
            <a:picLocks noChangeAspect="1" noChangeArrowheads="1"/>
          </p:cNvPicPr>
          <p:nvPr/>
        </p:nvPicPr>
        <p:blipFill>
          <a:blip r:embed="rId3"/>
          <a:srcRect/>
          <a:stretch>
            <a:fillRect/>
          </a:stretch>
        </p:blipFill>
        <p:spPr bwMode="auto">
          <a:xfrm>
            <a:off x="2040" y="513368"/>
            <a:ext cx="9141960" cy="6272524"/>
          </a:xfrm>
          <a:prstGeom prst="rect">
            <a:avLst/>
          </a:prstGeom>
          <a:noFill/>
          <a:ln w="9525">
            <a:noFill/>
            <a:miter lim="800000"/>
            <a:headEnd/>
            <a:tailEnd/>
          </a:ln>
          <a:effectLst/>
        </p:spPr>
      </p:pic>
      <p:sp>
        <p:nvSpPr>
          <p:cNvPr id="2" name="Rectangle 1"/>
          <p:cNvSpPr/>
          <p:nvPr/>
        </p:nvSpPr>
        <p:spPr>
          <a:xfrm>
            <a:off x="312891" y="513368"/>
            <a:ext cx="1177941" cy="2780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33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
        <p:nvSpPr>
          <p:cNvPr id="5" name="Rounded Rectangle 4"/>
          <p:cNvSpPr/>
          <p:nvPr/>
        </p:nvSpPr>
        <p:spPr bwMode="auto">
          <a:xfrm>
            <a:off x="685800" y="457200"/>
            <a:ext cx="1371600" cy="6858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Copyright </a:t>
            </a:r>
            <a:r>
              <a:rPr kumimoji="0" lang="en-US" sz="1800" b="1" i="0" u="none" strike="noStrike" cap="none" normalizeH="0" baseline="0" dirty="0">
                <a:ln>
                  <a:noFill/>
                </a:ln>
                <a:solidFill>
                  <a:schemeClr val="tx1"/>
                </a:solidFill>
                <a:effectLst/>
                <a:latin typeface="Times New Roman" charset="0"/>
              </a:rPr>
              <a:t>Autodesk</a:t>
            </a:r>
          </a:p>
        </p:txBody>
      </p:sp>
      <p:sp>
        <p:nvSpPr>
          <p:cNvPr id="6" name="Rounded Rectangle 5"/>
          <p:cNvSpPr/>
          <p:nvPr/>
        </p:nvSpPr>
        <p:spPr bwMode="auto">
          <a:xfrm>
            <a:off x="3886200" y="4572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charset="0"/>
              </a:rPr>
              <a:t>Autodesk</a:t>
            </a:r>
          </a:p>
        </p:txBody>
      </p:sp>
      <p:sp>
        <p:nvSpPr>
          <p:cNvPr id="8" name="Rounded Rectangle 7"/>
          <p:cNvSpPr/>
          <p:nvPr/>
        </p:nvSpPr>
        <p:spPr bwMode="auto">
          <a:xfrm>
            <a:off x="3886200" y="25146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t>CTA</a:t>
            </a:r>
            <a:endParaRPr kumimoji="0" lang="en-US" sz="1800" b="1" i="0" u="none" strike="noStrike" cap="none" normalizeH="0" baseline="0" dirty="0">
              <a:ln>
                <a:noFill/>
              </a:ln>
              <a:solidFill>
                <a:schemeClr val="tx1"/>
              </a:solidFill>
              <a:effectLst/>
            </a:endParaRPr>
          </a:p>
        </p:txBody>
      </p:sp>
      <p:sp>
        <p:nvSpPr>
          <p:cNvPr id="9" name="Rounded Rectangle 8"/>
          <p:cNvSpPr/>
          <p:nvPr/>
        </p:nvSpPr>
        <p:spPr bwMode="auto">
          <a:xfrm>
            <a:off x="3886200" y="45720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t>Vernon</a:t>
            </a:r>
            <a:endParaRPr kumimoji="0" lang="en-US" sz="1800" b="1" i="0" u="none" strike="noStrike" cap="none" normalizeH="0" baseline="0" dirty="0">
              <a:ln>
                <a:noFill/>
              </a:ln>
              <a:solidFill>
                <a:schemeClr val="tx1"/>
              </a:solidFill>
              <a:effectLst/>
              <a:latin typeface="Times New Roman" charset="0"/>
            </a:endParaRPr>
          </a:p>
        </p:txBody>
      </p:sp>
      <p:cxnSp>
        <p:nvCxnSpPr>
          <p:cNvPr id="12" name="Straight Arrow Connector 11"/>
          <p:cNvCxnSpPr>
            <a:stCxn id="5" idx="3"/>
            <a:endCxn id="6" idx="1"/>
          </p:cNvCxnSpPr>
          <p:nvPr/>
        </p:nvCxnSpPr>
        <p:spPr bwMode="auto">
          <a:xfrm>
            <a:off x="2057400" y="800100"/>
            <a:ext cx="1828800" cy="1143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7" name="Straight Arrow Connector 16"/>
          <p:cNvCxnSpPr>
            <a:stCxn id="6" idx="2"/>
            <a:endCxn id="8" idx="0"/>
          </p:cNvCxnSpPr>
          <p:nvPr/>
        </p:nvCxnSpPr>
        <p:spPr bwMode="auto">
          <a:xfrm>
            <a:off x="4572000" y="1371600"/>
            <a:ext cx="0" cy="11430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8" name="Straight Arrow Connector 17"/>
          <p:cNvCxnSpPr>
            <a:stCxn id="8" idx="2"/>
            <a:endCxn id="9" idx="0"/>
          </p:cNvCxnSpPr>
          <p:nvPr/>
        </p:nvCxnSpPr>
        <p:spPr bwMode="auto">
          <a:xfrm>
            <a:off x="4572000" y="3429000"/>
            <a:ext cx="0" cy="11430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36" name="TextBox 35"/>
          <p:cNvSpPr txBox="1"/>
          <p:nvPr/>
        </p:nvSpPr>
        <p:spPr>
          <a:xfrm>
            <a:off x="2590800" y="533400"/>
            <a:ext cx="646331" cy="369332"/>
          </a:xfrm>
          <a:prstGeom prst="rect">
            <a:avLst/>
          </a:prstGeom>
          <a:noFill/>
        </p:spPr>
        <p:txBody>
          <a:bodyPr wrap="none" rtlCol="0">
            <a:spAutoFit/>
          </a:bodyPr>
          <a:lstStyle/>
          <a:p>
            <a:r>
              <a:rPr lang="en-US" sz="1800" dirty="0"/>
              <a:t>copy</a:t>
            </a:r>
          </a:p>
        </p:txBody>
      </p:sp>
      <p:sp>
        <p:nvSpPr>
          <p:cNvPr id="38" name="TextBox 37"/>
          <p:cNvSpPr txBox="1"/>
          <p:nvPr/>
        </p:nvSpPr>
        <p:spPr>
          <a:xfrm>
            <a:off x="4191000" y="1676400"/>
            <a:ext cx="543739" cy="369332"/>
          </a:xfrm>
          <a:prstGeom prst="rect">
            <a:avLst/>
          </a:prstGeom>
          <a:noFill/>
        </p:spPr>
        <p:txBody>
          <a:bodyPr wrap="none" rtlCol="0">
            <a:spAutoFit/>
          </a:bodyPr>
          <a:lstStyle/>
          <a:p>
            <a:r>
              <a:rPr lang="en-US" sz="1800" dirty="0"/>
              <a:t>sale</a:t>
            </a:r>
          </a:p>
        </p:txBody>
      </p:sp>
      <p:sp>
        <p:nvSpPr>
          <p:cNvPr id="40" name="TextBox 39"/>
          <p:cNvSpPr txBox="1"/>
          <p:nvPr/>
        </p:nvSpPr>
        <p:spPr>
          <a:xfrm>
            <a:off x="4191000" y="3810000"/>
            <a:ext cx="800219" cy="646331"/>
          </a:xfrm>
          <a:prstGeom prst="rect">
            <a:avLst/>
          </a:prstGeom>
          <a:noFill/>
        </p:spPr>
        <p:txBody>
          <a:bodyPr wrap="none" rtlCol="0">
            <a:spAutoFit/>
          </a:bodyPr>
          <a:lstStyle/>
          <a:p>
            <a:r>
              <a:rPr lang="en-US" sz="1800" dirty="0"/>
              <a:t>resale</a:t>
            </a:r>
          </a:p>
          <a:p>
            <a:r>
              <a:rPr lang="en-US" sz="1800" dirty="0"/>
              <a:t>109(a)</a:t>
            </a:r>
          </a:p>
        </p:txBody>
      </p:sp>
      <p:sp>
        <p:nvSpPr>
          <p:cNvPr id="14" name="Rounded Rectangle 13"/>
          <p:cNvSpPr/>
          <p:nvPr/>
        </p:nvSpPr>
        <p:spPr bwMode="auto">
          <a:xfrm>
            <a:off x="7162800" y="55626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t>Buyer</a:t>
            </a:r>
            <a:endParaRPr kumimoji="0" lang="en-US" sz="1800" b="1" i="0" u="none" strike="noStrike" cap="none" normalizeH="0" baseline="0" dirty="0">
              <a:ln>
                <a:noFill/>
              </a:ln>
              <a:solidFill>
                <a:schemeClr val="tx1"/>
              </a:solidFill>
              <a:effectLst/>
              <a:latin typeface="Times New Roman" charset="0"/>
            </a:endParaRPr>
          </a:p>
        </p:txBody>
      </p:sp>
      <p:cxnSp>
        <p:nvCxnSpPr>
          <p:cNvPr id="15" name="Straight Arrow Connector 14"/>
          <p:cNvCxnSpPr>
            <a:endCxn id="14" idx="1"/>
          </p:cNvCxnSpPr>
          <p:nvPr/>
        </p:nvCxnSpPr>
        <p:spPr bwMode="auto">
          <a:xfrm>
            <a:off x="5257800" y="5105400"/>
            <a:ext cx="1905000" cy="9144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7" name="Rectangle 6"/>
          <p:cNvSpPr/>
          <p:nvPr/>
        </p:nvSpPr>
        <p:spPr bwMode="auto">
          <a:xfrm>
            <a:off x="5791200" y="5257800"/>
            <a:ext cx="838200" cy="609600"/>
          </a:xfrm>
          <a:prstGeom prst="rect">
            <a:avLst/>
          </a:prstGeom>
          <a:solidFill>
            <a:schemeClr val="accent1">
              <a:alpha val="73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charset="0"/>
              </a:rPr>
              <a:t>Ebay</a:t>
            </a:r>
            <a:endParaRPr kumimoji="0" lang="en-US" sz="2400" b="0" i="0" u="none" strike="noStrike" cap="none" normalizeH="0" baseline="0" dirty="0">
              <a:ln>
                <a:noFill/>
              </a:ln>
              <a:solidFill>
                <a:schemeClr val="tx1"/>
              </a:solidFill>
              <a:effectLst/>
              <a:latin typeface="Times New Roman" charset="0"/>
            </a:endParaRPr>
          </a:p>
        </p:txBody>
      </p:sp>
      <p:sp>
        <p:nvSpPr>
          <p:cNvPr id="19" name="TextBox 18"/>
          <p:cNvSpPr txBox="1"/>
          <p:nvPr/>
        </p:nvSpPr>
        <p:spPr>
          <a:xfrm>
            <a:off x="5791200" y="5867400"/>
            <a:ext cx="800219" cy="646331"/>
          </a:xfrm>
          <a:prstGeom prst="rect">
            <a:avLst/>
          </a:prstGeom>
          <a:noFill/>
        </p:spPr>
        <p:txBody>
          <a:bodyPr wrap="none" rtlCol="0">
            <a:spAutoFit/>
          </a:bodyPr>
          <a:lstStyle/>
          <a:p>
            <a:r>
              <a:rPr lang="en-US" sz="1800" dirty="0"/>
              <a:t>resale</a:t>
            </a:r>
          </a:p>
          <a:p>
            <a:r>
              <a:rPr lang="en-US" sz="1800" dirty="0"/>
              <a:t>109(a)</a:t>
            </a:r>
          </a:p>
        </p:txBody>
      </p:sp>
      <p:sp>
        <p:nvSpPr>
          <p:cNvPr id="10" name="TextBox 9"/>
          <p:cNvSpPr txBox="1"/>
          <p:nvPr/>
        </p:nvSpPr>
        <p:spPr>
          <a:xfrm>
            <a:off x="6503526" y="922044"/>
            <a:ext cx="2321608" cy="646331"/>
          </a:xfrm>
          <a:prstGeom prst="rect">
            <a:avLst/>
          </a:prstGeom>
          <a:noFill/>
        </p:spPr>
        <p:txBody>
          <a:bodyPr wrap="square" rtlCol="0">
            <a:spAutoFit/>
          </a:bodyPr>
          <a:lstStyle/>
          <a:p>
            <a:r>
              <a:rPr lang="en-US" i="1" dirty="0"/>
              <a:t>Vernon v Autodesk:</a:t>
            </a:r>
          </a:p>
          <a:p>
            <a:r>
              <a:rPr lang="en-US" dirty="0"/>
              <a:t>Vernon’s narrative</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spTree>
    <p:extLst>
      <p:ext uri="{BB962C8B-B14F-4D97-AF65-F5344CB8AC3E}">
        <p14:creationId xmlns:p14="http://schemas.microsoft.com/office/powerpoint/2010/main" val="188871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
        <p:nvSpPr>
          <p:cNvPr id="5" name="Rounded Rectangle 4"/>
          <p:cNvSpPr/>
          <p:nvPr/>
        </p:nvSpPr>
        <p:spPr bwMode="auto">
          <a:xfrm>
            <a:off x="685800" y="457200"/>
            <a:ext cx="1371600" cy="6858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Copyright </a:t>
            </a:r>
            <a:r>
              <a:rPr kumimoji="0" lang="en-US" sz="1800" b="1" i="0" u="none" strike="noStrike" cap="none" normalizeH="0" baseline="0" dirty="0">
                <a:ln>
                  <a:noFill/>
                </a:ln>
                <a:solidFill>
                  <a:schemeClr val="tx1"/>
                </a:solidFill>
                <a:effectLst/>
                <a:latin typeface="Times New Roman" charset="0"/>
              </a:rPr>
              <a:t>Autodesk</a:t>
            </a:r>
          </a:p>
        </p:txBody>
      </p:sp>
      <p:sp>
        <p:nvSpPr>
          <p:cNvPr id="6" name="Rounded Rectangle 5"/>
          <p:cNvSpPr/>
          <p:nvPr/>
        </p:nvSpPr>
        <p:spPr bwMode="auto">
          <a:xfrm>
            <a:off x="3886200" y="4572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charset="0"/>
              </a:rPr>
              <a:t>Autodesk</a:t>
            </a:r>
          </a:p>
        </p:txBody>
      </p:sp>
      <p:sp>
        <p:nvSpPr>
          <p:cNvPr id="9" name="Rounded Rectangle 8"/>
          <p:cNvSpPr/>
          <p:nvPr/>
        </p:nvSpPr>
        <p:spPr bwMode="auto">
          <a:xfrm>
            <a:off x="3886200" y="45720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t>Vernon</a:t>
            </a:r>
            <a:endParaRPr kumimoji="0" lang="en-US" sz="1800" b="1" i="0" u="none" strike="noStrike" cap="none" normalizeH="0" baseline="0" dirty="0">
              <a:ln>
                <a:noFill/>
              </a:ln>
              <a:solidFill>
                <a:schemeClr val="tx1"/>
              </a:solidFill>
              <a:effectLst/>
              <a:latin typeface="Times New Roman" charset="0"/>
            </a:endParaRPr>
          </a:p>
        </p:txBody>
      </p:sp>
      <p:cxnSp>
        <p:nvCxnSpPr>
          <p:cNvPr id="12" name="Straight Arrow Connector 11"/>
          <p:cNvCxnSpPr>
            <a:stCxn id="5" idx="3"/>
            <a:endCxn id="6" idx="1"/>
          </p:cNvCxnSpPr>
          <p:nvPr/>
        </p:nvCxnSpPr>
        <p:spPr bwMode="auto">
          <a:xfrm>
            <a:off x="2057400" y="800100"/>
            <a:ext cx="1828800" cy="1143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36" name="TextBox 35"/>
          <p:cNvSpPr txBox="1"/>
          <p:nvPr/>
        </p:nvSpPr>
        <p:spPr>
          <a:xfrm>
            <a:off x="2590800" y="533400"/>
            <a:ext cx="646331" cy="369332"/>
          </a:xfrm>
          <a:prstGeom prst="rect">
            <a:avLst/>
          </a:prstGeom>
          <a:noFill/>
        </p:spPr>
        <p:txBody>
          <a:bodyPr wrap="none" rtlCol="0">
            <a:spAutoFit/>
          </a:bodyPr>
          <a:lstStyle/>
          <a:p>
            <a:r>
              <a:rPr lang="en-US" sz="1800" dirty="0"/>
              <a:t>copy</a:t>
            </a:r>
          </a:p>
        </p:txBody>
      </p:sp>
      <p:sp>
        <p:nvSpPr>
          <p:cNvPr id="14" name="Rounded Rectangle 13"/>
          <p:cNvSpPr/>
          <p:nvPr/>
        </p:nvSpPr>
        <p:spPr bwMode="auto">
          <a:xfrm>
            <a:off x="7162800" y="55626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t>Buyer</a:t>
            </a:r>
            <a:endParaRPr kumimoji="0" lang="en-US" sz="1800" b="1" i="0" u="none" strike="noStrike" cap="none" normalizeH="0" baseline="0" dirty="0">
              <a:ln>
                <a:noFill/>
              </a:ln>
              <a:solidFill>
                <a:schemeClr val="tx1"/>
              </a:solidFill>
              <a:effectLst/>
              <a:latin typeface="Times New Roman" charset="0"/>
            </a:endParaRPr>
          </a:p>
        </p:txBody>
      </p:sp>
      <p:cxnSp>
        <p:nvCxnSpPr>
          <p:cNvPr id="15" name="Straight Arrow Connector 14"/>
          <p:cNvCxnSpPr>
            <a:endCxn id="14" idx="1"/>
          </p:cNvCxnSpPr>
          <p:nvPr/>
        </p:nvCxnSpPr>
        <p:spPr bwMode="auto">
          <a:xfrm>
            <a:off x="5257800" y="5105400"/>
            <a:ext cx="1905000" cy="9144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7" name="Rectangle 6"/>
          <p:cNvSpPr/>
          <p:nvPr/>
        </p:nvSpPr>
        <p:spPr bwMode="auto">
          <a:xfrm>
            <a:off x="5791200" y="5257800"/>
            <a:ext cx="838200" cy="609600"/>
          </a:xfrm>
          <a:prstGeom prst="rect">
            <a:avLst/>
          </a:prstGeom>
          <a:solidFill>
            <a:schemeClr val="accent1">
              <a:alpha val="73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charset="0"/>
              </a:rPr>
              <a:t>Ebay</a:t>
            </a:r>
            <a:endParaRPr kumimoji="0" lang="en-US" sz="2400" b="0" i="0" u="none" strike="noStrike" cap="none" normalizeH="0" baseline="0" dirty="0">
              <a:ln>
                <a:noFill/>
              </a:ln>
              <a:solidFill>
                <a:schemeClr val="tx1"/>
              </a:solidFill>
              <a:effectLst/>
              <a:latin typeface="Times New Roman" charset="0"/>
            </a:endParaRPr>
          </a:p>
        </p:txBody>
      </p:sp>
      <p:sp>
        <p:nvSpPr>
          <p:cNvPr id="19" name="TextBox 18"/>
          <p:cNvSpPr txBox="1"/>
          <p:nvPr/>
        </p:nvSpPr>
        <p:spPr>
          <a:xfrm>
            <a:off x="5791200" y="5867400"/>
            <a:ext cx="1178102" cy="646331"/>
          </a:xfrm>
          <a:prstGeom prst="rect">
            <a:avLst/>
          </a:prstGeom>
          <a:noFill/>
        </p:spPr>
        <p:txBody>
          <a:bodyPr wrap="none" rtlCol="0">
            <a:spAutoFit/>
          </a:bodyPr>
          <a:lstStyle/>
          <a:p>
            <a:r>
              <a:rPr lang="en-US" sz="1800" dirty="0"/>
              <a:t>resale</a:t>
            </a:r>
          </a:p>
          <a:p>
            <a:r>
              <a:rPr lang="en-US" sz="1800" dirty="0"/>
              <a:t>109(a) </a:t>
            </a:r>
            <a:r>
              <a:rPr lang="en-US" sz="1800" dirty="0" err="1"/>
              <a:t>n.a</a:t>
            </a:r>
            <a:r>
              <a:rPr lang="en-US" sz="1800" dirty="0"/>
              <a:t>.</a:t>
            </a:r>
          </a:p>
        </p:txBody>
      </p:sp>
      <p:sp>
        <p:nvSpPr>
          <p:cNvPr id="20" name="Rounded Rectangle 19"/>
          <p:cNvSpPr/>
          <p:nvPr/>
        </p:nvSpPr>
        <p:spPr bwMode="auto">
          <a:xfrm>
            <a:off x="1447800" y="2514600"/>
            <a:ext cx="1371600" cy="914400"/>
          </a:xfrm>
          <a:prstGeom prst="roundRect">
            <a:avLst/>
          </a:prstGeom>
          <a:solidFill>
            <a:srgbClr val="33CC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Authorized Copy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t>CTA</a:t>
            </a:r>
            <a:endParaRPr kumimoji="0" lang="en-US" sz="1800" b="1" i="0" u="none" strike="noStrike" cap="none" normalizeH="0" baseline="0" dirty="0">
              <a:ln>
                <a:noFill/>
              </a:ln>
              <a:solidFill>
                <a:schemeClr val="tx1"/>
              </a:solidFill>
              <a:effectLst/>
            </a:endParaRPr>
          </a:p>
        </p:txBody>
      </p:sp>
      <p:cxnSp>
        <p:nvCxnSpPr>
          <p:cNvPr id="21" name="Straight Arrow Connector 20"/>
          <p:cNvCxnSpPr/>
          <p:nvPr/>
        </p:nvCxnSpPr>
        <p:spPr bwMode="auto">
          <a:xfrm flipH="1">
            <a:off x="2743200" y="1295400"/>
            <a:ext cx="1143000" cy="12192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3" name="Straight Arrow Connector 22"/>
          <p:cNvCxnSpPr/>
          <p:nvPr/>
        </p:nvCxnSpPr>
        <p:spPr bwMode="auto">
          <a:xfrm>
            <a:off x="2743200" y="3429000"/>
            <a:ext cx="1143000" cy="11430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28" name="TextBox 27"/>
          <p:cNvSpPr txBox="1"/>
          <p:nvPr/>
        </p:nvSpPr>
        <p:spPr>
          <a:xfrm>
            <a:off x="2819400" y="1524000"/>
            <a:ext cx="646331" cy="369332"/>
          </a:xfrm>
          <a:prstGeom prst="rect">
            <a:avLst/>
          </a:prstGeom>
          <a:noFill/>
        </p:spPr>
        <p:txBody>
          <a:bodyPr wrap="none" rtlCol="0">
            <a:spAutoFit/>
          </a:bodyPr>
          <a:lstStyle/>
          <a:p>
            <a:r>
              <a:rPr lang="en-US" sz="1800" dirty="0"/>
              <a:t>lease</a:t>
            </a:r>
          </a:p>
        </p:txBody>
      </p:sp>
      <p:sp>
        <p:nvSpPr>
          <p:cNvPr id="22" name="TextBox 21"/>
          <p:cNvSpPr txBox="1"/>
          <p:nvPr/>
        </p:nvSpPr>
        <p:spPr>
          <a:xfrm>
            <a:off x="2895600" y="3505200"/>
            <a:ext cx="1178102" cy="923330"/>
          </a:xfrm>
          <a:prstGeom prst="rect">
            <a:avLst/>
          </a:prstGeom>
          <a:noFill/>
        </p:spPr>
        <p:txBody>
          <a:bodyPr wrap="none" rtlCol="0">
            <a:spAutoFit/>
          </a:bodyPr>
          <a:lstStyle/>
          <a:p>
            <a:r>
              <a:rPr lang="en-US" sz="1800" dirty="0"/>
              <a:t>Purported</a:t>
            </a:r>
          </a:p>
          <a:p>
            <a:r>
              <a:rPr lang="en-US" sz="1800" dirty="0"/>
              <a:t>resale</a:t>
            </a:r>
          </a:p>
          <a:p>
            <a:r>
              <a:rPr lang="en-US" sz="1800" dirty="0"/>
              <a:t>109(a) </a:t>
            </a:r>
            <a:r>
              <a:rPr lang="en-US" sz="1800" dirty="0" err="1"/>
              <a:t>n.a</a:t>
            </a:r>
            <a:r>
              <a:rPr lang="en-US" sz="1800" dirty="0"/>
              <a:t>.</a:t>
            </a:r>
          </a:p>
        </p:txBody>
      </p:sp>
      <p:cxnSp>
        <p:nvCxnSpPr>
          <p:cNvPr id="24" name="Straight Arrow Connector 23"/>
          <p:cNvCxnSpPr/>
          <p:nvPr/>
        </p:nvCxnSpPr>
        <p:spPr bwMode="auto">
          <a:xfrm flipV="1">
            <a:off x="2895600" y="1371600"/>
            <a:ext cx="1066800" cy="11430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25" name="&quot;No&quot; Symbol 24"/>
          <p:cNvSpPr/>
          <p:nvPr/>
        </p:nvSpPr>
        <p:spPr bwMode="auto">
          <a:xfrm>
            <a:off x="2438400" y="3200400"/>
            <a:ext cx="914400" cy="876300"/>
          </a:xfrm>
          <a:prstGeom prst="noSmoking">
            <a:avLst/>
          </a:prstGeom>
          <a:solidFill>
            <a:srgbClr val="FF0000">
              <a:alpha val="3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6" name="&quot;No&quot; Symbol 25"/>
          <p:cNvSpPr/>
          <p:nvPr/>
        </p:nvSpPr>
        <p:spPr bwMode="auto">
          <a:xfrm>
            <a:off x="5105400" y="4895850"/>
            <a:ext cx="914400" cy="876300"/>
          </a:xfrm>
          <a:prstGeom prst="noSmoking">
            <a:avLst/>
          </a:prstGeom>
          <a:solidFill>
            <a:srgbClr val="FF0000">
              <a:alpha val="3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sp>
        <p:nvSpPr>
          <p:cNvPr id="29" name="TextBox 28"/>
          <p:cNvSpPr txBox="1"/>
          <p:nvPr/>
        </p:nvSpPr>
        <p:spPr>
          <a:xfrm>
            <a:off x="6503526" y="922044"/>
            <a:ext cx="2321608" cy="646331"/>
          </a:xfrm>
          <a:prstGeom prst="rect">
            <a:avLst/>
          </a:prstGeom>
          <a:noFill/>
        </p:spPr>
        <p:txBody>
          <a:bodyPr wrap="square" rtlCol="0">
            <a:spAutoFit/>
          </a:bodyPr>
          <a:lstStyle/>
          <a:p>
            <a:r>
              <a:rPr lang="en-US" i="1" dirty="0"/>
              <a:t>Vernon v Autodesk:</a:t>
            </a:r>
          </a:p>
          <a:p>
            <a:r>
              <a:rPr lang="en-US" dirty="0"/>
              <a:t>Autodesk’s narrative</a:t>
            </a:r>
          </a:p>
        </p:txBody>
      </p:sp>
    </p:spTree>
    <p:extLst>
      <p:ext uri="{BB962C8B-B14F-4D97-AF65-F5344CB8AC3E}">
        <p14:creationId xmlns:p14="http://schemas.microsoft.com/office/powerpoint/2010/main" val="62462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Vernon v. Autodesk</a:t>
            </a:r>
            <a:r>
              <a:rPr lang="en-US" dirty="0"/>
              <a:t>:  Holding</a:t>
            </a:r>
          </a:p>
        </p:txBody>
      </p:sp>
      <p:sp>
        <p:nvSpPr>
          <p:cNvPr id="5" name="Content Placeholder 4"/>
          <p:cNvSpPr>
            <a:spLocks noGrp="1"/>
          </p:cNvSpPr>
          <p:nvPr>
            <p:ph idx="1"/>
          </p:nvPr>
        </p:nvSpPr>
        <p:spPr/>
        <p:txBody>
          <a:bodyPr/>
          <a:lstStyle/>
          <a:p>
            <a:pPr marL="0" indent="0">
              <a:buNone/>
            </a:pPr>
            <a:r>
              <a:rPr lang="en-US" dirty="0"/>
              <a:t>We hold today that a software user is a licensee rather than an owner of a copy where the copyright owner </a:t>
            </a:r>
          </a:p>
          <a:p>
            <a:pPr marL="0" indent="0">
              <a:buNone/>
            </a:pPr>
            <a:r>
              <a:rPr lang="en-US" dirty="0"/>
              <a:t>(1) specifies that the user is granted a license; </a:t>
            </a:r>
          </a:p>
          <a:p>
            <a:pPr marL="0" indent="0">
              <a:buNone/>
            </a:pPr>
            <a:r>
              <a:rPr lang="en-US" dirty="0"/>
              <a:t>(2) significantly restricts the user's ability to transfer the software; and </a:t>
            </a:r>
          </a:p>
          <a:p>
            <a:pPr marL="0" indent="0">
              <a:buNone/>
            </a:pPr>
            <a:r>
              <a:rPr lang="en-US" dirty="0"/>
              <a:t>(3) imposes notable use restrictions </a:t>
            </a:r>
          </a:p>
        </p:txBody>
      </p:sp>
      <p:sp>
        <p:nvSpPr>
          <p:cNvPr id="2" name="Date Placeholder 1"/>
          <p:cNvSpPr>
            <a:spLocks noGrp="1"/>
          </p:cNvSpPr>
          <p:nvPr>
            <p:ph type="dt" sz="half" idx="10"/>
          </p:nvPr>
        </p:nvSpPr>
        <p:spPr/>
        <p:txBody>
          <a:bodyPr/>
          <a:lstStyle/>
          <a:p>
            <a:fld id="{547B305F-7B25-FA4E-8F25-1DCD1FAA8AAC}" type="datetime4">
              <a:rPr lang="en-US" smtClean="0"/>
              <a:pPr/>
              <a:t>January 14, 2021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spTree>
    <p:extLst>
      <p:ext uri="{BB962C8B-B14F-4D97-AF65-F5344CB8AC3E}">
        <p14:creationId xmlns:p14="http://schemas.microsoft.com/office/powerpoint/2010/main" val="338479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12FA59C-A44B-774C-965E-ADBE2C40D3BB}" type="datetime4">
              <a:rPr lang="en-US" sz="1000"/>
              <a:pPr eaLnBrk="1" hangingPunct="1"/>
              <a:t>January 14, 2021</a:t>
            </a:fld>
            <a:endParaRPr lang="en-US" sz="1000"/>
          </a:p>
        </p:txBody>
      </p:sp>
      <p:pic>
        <p:nvPicPr>
          <p:cNvPr id="38916" name="Picture 2" descr="MCj025040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76200"/>
            <a:ext cx="966788" cy="140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3" descr="MCEN00350A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9000"/>
            <a:ext cx="1466850" cy="83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4" descr="MCj023454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71600"/>
            <a:ext cx="11938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9" name="Picture 5" descr="MCj025157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371600"/>
            <a:ext cx="1295400" cy="128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0" name="Picture 6" descr="MCj0307913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609600"/>
            <a:ext cx="1135063"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1" name="Picture 7" descr="MCj0290278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276600"/>
            <a:ext cx="1198563" cy="113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2" name="Picture 8" descr="MCj0290278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2438400"/>
            <a:ext cx="1198563" cy="113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3" name="Picture 9" descr="MCj0212549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257800"/>
            <a:ext cx="1600200"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4" name="Picture 10" descr="MCj0155657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971800"/>
            <a:ext cx="1068388"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25" name="Rectangle 11"/>
          <p:cNvSpPr>
            <a:spLocks noChangeArrowheads="1"/>
          </p:cNvSpPr>
          <p:nvPr/>
        </p:nvSpPr>
        <p:spPr bwMode="auto">
          <a:xfrm>
            <a:off x="3810000" y="5181600"/>
            <a:ext cx="1831975" cy="650875"/>
          </a:xfrm>
          <a:prstGeom prst="rect">
            <a:avLst/>
          </a:prstGeom>
          <a:solidFill>
            <a:schemeClr val="accent1"/>
          </a:solidFill>
          <a:ln w="9525">
            <a:solidFill>
              <a:schemeClr val="tx1"/>
            </a:solidFill>
            <a:miter lim="800000"/>
            <a:headEnd/>
            <a:tailEnd/>
          </a:ln>
        </p:spPr>
        <p:txBody>
          <a:bodyPr wrap="none" anchor="ctr">
            <a:spAutoFit/>
          </a:bodyPr>
          <a:lstStyle/>
          <a:p>
            <a:pPr algn="ctr"/>
            <a:r>
              <a:rPr lang="en-US"/>
              <a:t>Cable TV</a:t>
            </a:r>
          </a:p>
          <a:p>
            <a:pPr algn="ctr"/>
            <a:r>
              <a:rPr lang="en-US"/>
              <a:t>&amp; Radio System</a:t>
            </a:r>
          </a:p>
        </p:txBody>
      </p:sp>
      <p:sp>
        <p:nvSpPr>
          <p:cNvPr id="38926" name="Line 12"/>
          <p:cNvSpPr>
            <a:spLocks noChangeShapeType="1"/>
          </p:cNvSpPr>
          <p:nvPr/>
        </p:nvSpPr>
        <p:spPr bwMode="auto">
          <a:xfrm>
            <a:off x="1066800" y="1066800"/>
            <a:ext cx="3048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8927" name="Line 13"/>
          <p:cNvSpPr>
            <a:spLocks noChangeShapeType="1"/>
          </p:cNvSpPr>
          <p:nvPr/>
        </p:nvSpPr>
        <p:spPr bwMode="auto">
          <a:xfrm>
            <a:off x="2590800" y="1905000"/>
            <a:ext cx="838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8928" name="Line 14"/>
          <p:cNvSpPr>
            <a:spLocks noChangeShapeType="1"/>
          </p:cNvSpPr>
          <p:nvPr/>
        </p:nvSpPr>
        <p:spPr bwMode="auto">
          <a:xfrm flipH="1">
            <a:off x="1524000" y="2590800"/>
            <a:ext cx="2286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8929" name="Line 15"/>
          <p:cNvSpPr>
            <a:spLocks noChangeShapeType="1"/>
          </p:cNvSpPr>
          <p:nvPr/>
        </p:nvSpPr>
        <p:spPr bwMode="auto">
          <a:xfrm>
            <a:off x="5638800" y="5562600"/>
            <a:ext cx="12954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8930" name="Freeform 16"/>
          <p:cNvSpPr>
            <a:spLocks/>
          </p:cNvSpPr>
          <p:nvPr/>
        </p:nvSpPr>
        <p:spPr bwMode="auto">
          <a:xfrm>
            <a:off x="4800600" y="990600"/>
            <a:ext cx="2667000" cy="762000"/>
          </a:xfrm>
          <a:custGeom>
            <a:avLst/>
            <a:gdLst>
              <a:gd name="T0" fmla="*/ 0 w 1680"/>
              <a:gd name="T1" fmla="*/ 1209675000 h 480"/>
              <a:gd name="T2" fmla="*/ 2056447500 w 1680"/>
              <a:gd name="T3" fmla="*/ 120967500 h 480"/>
              <a:gd name="T4" fmla="*/ 2147483647 w 1680"/>
              <a:gd name="T5" fmla="*/ 483870000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268" y="288"/>
                  <a:pt x="536" y="96"/>
                  <a:pt x="816" y="48"/>
                </a:cubicBezTo>
                <a:cubicBezTo>
                  <a:pt x="1096" y="0"/>
                  <a:pt x="1388" y="96"/>
                  <a:pt x="1680" y="192"/>
                </a:cubicBezTo>
              </a:path>
            </a:pathLst>
          </a:custGeom>
          <a:noFill/>
          <a:ln w="9525">
            <a:solidFill>
              <a:schemeClr val="tx1"/>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sp>
        <p:nvSpPr>
          <p:cNvPr id="38931" name="Line 17"/>
          <p:cNvSpPr>
            <a:spLocks noChangeShapeType="1"/>
          </p:cNvSpPr>
          <p:nvPr/>
        </p:nvSpPr>
        <p:spPr bwMode="auto">
          <a:xfrm flipH="1">
            <a:off x="7391400" y="1828800"/>
            <a:ext cx="1524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32" name="Line 18"/>
          <p:cNvSpPr>
            <a:spLocks noChangeShapeType="1"/>
          </p:cNvSpPr>
          <p:nvPr/>
        </p:nvSpPr>
        <p:spPr bwMode="auto">
          <a:xfrm flipH="1">
            <a:off x="7543800" y="1905000"/>
            <a:ext cx="762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33" name="Line 19"/>
          <p:cNvSpPr>
            <a:spLocks noChangeShapeType="1"/>
          </p:cNvSpPr>
          <p:nvPr/>
        </p:nvSpPr>
        <p:spPr bwMode="auto">
          <a:xfrm flipH="1">
            <a:off x="8382000" y="19050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34" name="Line 20"/>
          <p:cNvSpPr>
            <a:spLocks noChangeShapeType="1"/>
          </p:cNvSpPr>
          <p:nvPr/>
        </p:nvSpPr>
        <p:spPr bwMode="auto">
          <a:xfrm flipH="1">
            <a:off x="8229600" y="1905000"/>
            <a:ext cx="762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35" name="Line 21"/>
          <p:cNvSpPr>
            <a:spLocks noChangeShapeType="1"/>
          </p:cNvSpPr>
          <p:nvPr/>
        </p:nvSpPr>
        <p:spPr bwMode="auto">
          <a:xfrm flipH="1">
            <a:off x="8077200" y="1905000"/>
            <a:ext cx="1524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36" name="Line 22"/>
          <p:cNvSpPr>
            <a:spLocks noChangeShapeType="1"/>
          </p:cNvSpPr>
          <p:nvPr/>
        </p:nvSpPr>
        <p:spPr bwMode="auto">
          <a:xfrm flipH="1">
            <a:off x="7696200" y="19050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37" name="Freeform 23"/>
          <p:cNvSpPr>
            <a:spLocks/>
          </p:cNvSpPr>
          <p:nvPr/>
        </p:nvSpPr>
        <p:spPr bwMode="auto">
          <a:xfrm>
            <a:off x="4622800" y="2184400"/>
            <a:ext cx="1930400" cy="787400"/>
          </a:xfrm>
          <a:custGeom>
            <a:avLst/>
            <a:gdLst>
              <a:gd name="T0" fmla="*/ 161290000 w 1216"/>
              <a:gd name="T1" fmla="*/ 282257500 h 496"/>
              <a:gd name="T2" fmla="*/ 282257500 w 1216"/>
              <a:gd name="T3" fmla="*/ 282257500 h 496"/>
              <a:gd name="T4" fmla="*/ 1854835000 w 1216"/>
              <a:gd name="T5" fmla="*/ 161290000 h 496"/>
              <a:gd name="T6" fmla="*/ 2147483647 w 1216"/>
              <a:gd name="T7" fmla="*/ 1249997500 h 496"/>
              <a:gd name="T8" fmla="*/ 0 60000 65536"/>
              <a:gd name="T9" fmla="*/ 0 60000 65536"/>
              <a:gd name="T10" fmla="*/ 0 60000 65536"/>
              <a:gd name="T11" fmla="*/ 0 60000 65536"/>
              <a:gd name="T12" fmla="*/ 0 w 1216"/>
              <a:gd name="T13" fmla="*/ 0 h 496"/>
              <a:gd name="T14" fmla="*/ 1216 w 1216"/>
              <a:gd name="T15" fmla="*/ 496 h 496"/>
            </a:gdLst>
            <a:ahLst/>
            <a:cxnLst>
              <a:cxn ang="T8">
                <a:pos x="T0" y="T1"/>
              </a:cxn>
              <a:cxn ang="T9">
                <a:pos x="T2" y="T3"/>
              </a:cxn>
              <a:cxn ang="T10">
                <a:pos x="T4" y="T5"/>
              </a:cxn>
              <a:cxn ang="T11">
                <a:pos x="T6" y="T7"/>
              </a:cxn>
            </a:cxnLst>
            <a:rect l="T12" t="T13" r="T14" b="T15"/>
            <a:pathLst>
              <a:path w="1216" h="496">
                <a:moveTo>
                  <a:pt x="64" y="112"/>
                </a:moveTo>
                <a:cubicBezTo>
                  <a:pt x="32" y="116"/>
                  <a:pt x="0" y="120"/>
                  <a:pt x="112" y="112"/>
                </a:cubicBezTo>
                <a:cubicBezTo>
                  <a:pt x="224" y="104"/>
                  <a:pt x="552" y="0"/>
                  <a:pt x="736" y="64"/>
                </a:cubicBezTo>
                <a:cubicBezTo>
                  <a:pt x="920" y="128"/>
                  <a:pt x="1068" y="312"/>
                  <a:pt x="1216" y="496"/>
                </a:cubicBezTo>
              </a:path>
            </a:pathLst>
          </a:custGeom>
          <a:noFill/>
          <a:ln w="9525">
            <a:solidFill>
              <a:schemeClr val="tx1"/>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sp>
        <p:nvSpPr>
          <p:cNvPr id="38938" name="Freeform 24"/>
          <p:cNvSpPr>
            <a:spLocks/>
          </p:cNvSpPr>
          <p:nvPr/>
        </p:nvSpPr>
        <p:spPr bwMode="auto">
          <a:xfrm>
            <a:off x="4495800" y="2667000"/>
            <a:ext cx="685800" cy="2438400"/>
          </a:xfrm>
          <a:custGeom>
            <a:avLst/>
            <a:gdLst>
              <a:gd name="T0" fmla="*/ 0 w 432"/>
              <a:gd name="T1" fmla="*/ 0 h 1536"/>
              <a:gd name="T2" fmla="*/ 967740000 w 432"/>
              <a:gd name="T3" fmla="*/ 1814512500 h 1536"/>
              <a:gd name="T4" fmla="*/ 725805000 w 432"/>
              <a:gd name="T5" fmla="*/ 2147483647 h 1536"/>
              <a:gd name="T6" fmla="*/ 0 60000 65536"/>
              <a:gd name="T7" fmla="*/ 0 60000 65536"/>
              <a:gd name="T8" fmla="*/ 0 60000 65536"/>
              <a:gd name="T9" fmla="*/ 0 w 432"/>
              <a:gd name="T10" fmla="*/ 0 h 1536"/>
              <a:gd name="T11" fmla="*/ 432 w 432"/>
              <a:gd name="T12" fmla="*/ 1536 h 1536"/>
            </a:gdLst>
            <a:ahLst/>
            <a:cxnLst>
              <a:cxn ang="T6">
                <a:pos x="T0" y="T1"/>
              </a:cxn>
              <a:cxn ang="T7">
                <a:pos x="T2" y="T3"/>
              </a:cxn>
              <a:cxn ang="T8">
                <a:pos x="T4" y="T5"/>
              </a:cxn>
            </a:cxnLst>
            <a:rect l="T9" t="T10" r="T11" b="T12"/>
            <a:pathLst>
              <a:path w="432" h="1536">
                <a:moveTo>
                  <a:pt x="0" y="0"/>
                </a:moveTo>
                <a:cubicBezTo>
                  <a:pt x="168" y="232"/>
                  <a:pt x="336" y="464"/>
                  <a:pt x="384" y="720"/>
                </a:cubicBezTo>
                <a:cubicBezTo>
                  <a:pt x="432" y="976"/>
                  <a:pt x="360" y="1256"/>
                  <a:pt x="288" y="1536"/>
                </a:cubicBezTo>
              </a:path>
            </a:pathLst>
          </a:custGeom>
          <a:noFill/>
          <a:ln w="9525">
            <a:solidFill>
              <a:schemeClr val="tx1"/>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sp>
        <p:nvSpPr>
          <p:cNvPr id="38939" name="Text Box 25"/>
          <p:cNvSpPr txBox="1">
            <a:spLocks noChangeArrowheads="1"/>
          </p:cNvSpPr>
          <p:nvPr/>
        </p:nvSpPr>
        <p:spPr bwMode="auto">
          <a:xfrm>
            <a:off x="6613525" y="4303713"/>
            <a:ext cx="1301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Restaurant</a:t>
            </a:r>
          </a:p>
        </p:txBody>
      </p:sp>
      <p:sp>
        <p:nvSpPr>
          <p:cNvPr id="38940" name="Line 26"/>
          <p:cNvSpPr>
            <a:spLocks noChangeShapeType="1"/>
          </p:cNvSpPr>
          <p:nvPr/>
        </p:nvSpPr>
        <p:spPr bwMode="auto">
          <a:xfrm flipH="1">
            <a:off x="685800" y="4343400"/>
            <a:ext cx="1524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1" name="Line 27"/>
          <p:cNvSpPr>
            <a:spLocks noChangeShapeType="1"/>
          </p:cNvSpPr>
          <p:nvPr/>
        </p:nvSpPr>
        <p:spPr bwMode="auto">
          <a:xfrm flipH="1">
            <a:off x="838200" y="4419600"/>
            <a:ext cx="762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2" name="Line 28"/>
          <p:cNvSpPr>
            <a:spLocks noChangeShapeType="1"/>
          </p:cNvSpPr>
          <p:nvPr/>
        </p:nvSpPr>
        <p:spPr bwMode="auto">
          <a:xfrm flipH="1">
            <a:off x="1676400" y="44196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3" name="Line 29"/>
          <p:cNvSpPr>
            <a:spLocks noChangeShapeType="1"/>
          </p:cNvSpPr>
          <p:nvPr/>
        </p:nvSpPr>
        <p:spPr bwMode="auto">
          <a:xfrm flipH="1">
            <a:off x="1524000" y="4419600"/>
            <a:ext cx="762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4" name="Line 30"/>
          <p:cNvSpPr>
            <a:spLocks noChangeShapeType="1"/>
          </p:cNvSpPr>
          <p:nvPr/>
        </p:nvSpPr>
        <p:spPr bwMode="auto">
          <a:xfrm flipH="1">
            <a:off x="1371600" y="4419600"/>
            <a:ext cx="1524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5" name="Line 31"/>
          <p:cNvSpPr>
            <a:spLocks noChangeShapeType="1"/>
          </p:cNvSpPr>
          <p:nvPr/>
        </p:nvSpPr>
        <p:spPr bwMode="auto">
          <a:xfrm flipH="1">
            <a:off x="990600" y="44196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6" name="Line 32"/>
          <p:cNvSpPr>
            <a:spLocks noChangeShapeType="1"/>
          </p:cNvSpPr>
          <p:nvPr/>
        </p:nvSpPr>
        <p:spPr bwMode="auto">
          <a:xfrm flipH="1" flipV="1">
            <a:off x="6705600" y="59436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7" name="Line 33"/>
          <p:cNvSpPr>
            <a:spLocks noChangeShapeType="1"/>
          </p:cNvSpPr>
          <p:nvPr/>
        </p:nvSpPr>
        <p:spPr bwMode="auto">
          <a:xfrm flipH="1" flipV="1">
            <a:off x="6629400" y="6096000"/>
            <a:ext cx="30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8" name="Line 34"/>
          <p:cNvSpPr>
            <a:spLocks noChangeShapeType="1"/>
          </p:cNvSpPr>
          <p:nvPr/>
        </p:nvSpPr>
        <p:spPr bwMode="auto">
          <a:xfrm flipH="1">
            <a:off x="6705600" y="61722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49" name="Line 35"/>
          <p:cNvSpPr>
            <a:spLocks noChangeShapeType="1"/>
          </p:cNvSpPr>
          <p:nvPr/>
        </p:nvSpPr>
        <p:spPr bwMode="auto">
          <a:xfrm flipV="1">
            <a:off x="8534400" y="58674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0" name="Line 36"/>
          <p:cNvSpPr>
            <a:spLocks noChangeShapeType="1"/>
          </p:cNvSpPr>
          <p:nvPr/>
        </p:nvSpPr>
        <p:spPr bwMode="auto">
          <a:xfrm flipV="1">
            <a:off x="8458200" y="6019800"/>
            <a:ext cx="30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1" name="Line 37"/>
          <p:cNvSpPr>
            <a:spLocks noChangeShapeType="1"/>
          </p:cNvSpPr>
          <p:nvPr/>
        </p:nvSpPr>
        <p:spPr bwMode="auto">
          <a:xfrm>
            <a:off x="8534400" y="60960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pic>
        <p:nvPicPr>
          <p:cNvPr id="38952" name="Picture 38" descr="MCj0285778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5257800"/>
            <a:ext cx="1447800" cy="110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53" name="Line 39"/>
          <p:cNvSpPr>
            <a:spLocks noChangeShapeType="1"/>
          </p:cNvSpPr>
          <p:nvPr/>
        </p:nvSpPr>
        <p:spPr bwMode="auto">
          <a:xfrm flipH="1" flipV="1">
            <a:off x="1524000" y="57150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4" name="Line 40"/>
          <p:cNvSpPr>
            <a:spLocks noChangeShapeType="1"/>
          </p:cNvSpPr>
          <p:nvPr/>
        </p:nvSpPr>
        <p:spPr bwMode="auto">
          <a:xfrm flipH="1" flipV="1">
            <a:off x="1447800" y="5867400"/>
            <a:ext cx="30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5" name="Line 41"/>
          <p:cNvSpPr>
            <a:spLocks noChangeShapeType="1"/>
          </p:cNvSpPr>
          <p:nvPr/>
        </p:nvSpPr>
        <p:spPr bwMode="auto">
          <a:xfrm flipH="1">
            <a:off x="1524000" y="59436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6" name="Line 42"/>
          <p:cNvSpPr>
            <a:spLocks noChangeShapeType="1"/>
          </p:cNvSpPr>
          <p:nvPr/>
        </p:nvSpPr>
        <p:spPr bwMode="auto">
          <a:xfrm flipV="1">
            <a:off x="2971800" y="59436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7" name="Line 43"/>
          <p:cNvSpPr>
            <a:spLocks noChangeShapeType="1"/>
          </p:cNvSpPr>
          <p:nvPr/>
        </p:nvSpPr>
        <p:spPr bwMode="auto">
          <a:xfrm flipV="1">
            <a:off x="2895600" y="6096000"/>
            <a:ext cx="30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8" name="Line 44"/>
          <p:cNvSpPr>
            <a:spLocks noChangeShapeType="1"/>
          </p:cNvSpPr>
          <p:nvPr/>
        </p:nvSpPr>
        <p:spPr bwMode="auto">
          <a:xfrm>
            <a:off x="2971800" y="6172200"/>
            <a:ext cx="228600" cy="7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38959" name="Line 45"/>
          <p:cNvSpPr>
            <a:spLocks noChangeShapeType="1"/>
          </p:cNvSpPr>
          <p:nvPr/>
        </p:nvSpPr>
        <p:spPr bwMode="auto">
          <a:xfrm flipH="1">
            <a:off x="2743200" y="2667000"/>
            <a:ext cx="1143000" cy="2590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8960" name="Text Box 46"/>
          <p:cNvSpPr txBox="1">
            <a:spLocks noChangeArrowheads="1"/>
          </p:cNvSpPr>
          <p:nvPr/>
        </p:nvSpPr>
        <p:spPr bwMode="auto">
          <a:xfrm rot="-4004209">
            <a:off x="2675732" y="3801268"/>
            <a:ext cx="958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Internet</a:t>
            </a:r>
          </a:p>
        </p:txBody>
      </p:sp>
      <p:sp>
        <p:nvSpPr>
          <p:cNvPr id="38961" name="Text Box 47"/>
          <p:cNvSpPr txBox="1">
            <a:spLocks noChangeArrowheads="1"/>
          </p:cNvSpPr>
          <p:nvPr/>
        </p:nvSpPr>
        <p:spPr bwMode="auto">
          <a:xfrm rot="4891103">
            <a:off x="3810000" y="3730626"/>
            <a:ext cx="1887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Digital broadcast</a:t>
            </a:r>
          </a:p>
        </p:txBody>
      </p:sp>
      <p:sp>
        <p:nvSpPr>
          <p:cNvPr id="38962" name="Oval 48"/>
          <p:cNvSpPr>
            <a:spLocks noChangeArrowheads="1"/>
          </p:cNvSpPr>
          <p:nvPr/>
        </p:nvSpPr>
        <p:spPr bwMode="auto">
          <a:xfrm>
            <a:off x="1143000" y="4572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MW</a:t>
            </a:r>
          </a:p>
        </p:txBody>
      </p:sp>
      <p:sp>
        <p:nvSpPr>
          <p:cNvPr id="38963" name="Oval 49"/>
          <p:cNvSpPr>
            <a:spLocks noChangeArrowheads="1"/>
          </p:cNvSpPr>
          <p:nvPr/>
        </p:nvSpPr>
        <p:spPr bwMode="auto">
          <a:xfrm>
            <a:off x="4572000" y="22098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MW</a:t>
            </a:r>
          </a:p>
        </p:txBody>
      </p:sp>
      <p:sp>
        <p:nvSpPr>
          <p:cNvPr id="38964" name="Oval 50"/>
          <p:cNvSpPr>
            <a:spLocks noChangeArrowheads="1"/>
          </p:cNvSpPr>
          <p:nvPr/>
        </p:nvSpPr>
        <p:spPr bwMode="auto">
          <a:xfrm>
            <a:off x="5334000" y="53340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MW</a:t>
            </a:r>
          </a:p>
        </p:txBody>
      </p:sp>
      <p:sp>
        <p:nvSpPr>
          <p:cNvPr id="38965" name="Oval 51"/>
          <p:cNvSpPr>
            <a:spLocks noChangeArrowheads="1"/>
          </p:cNvSpPr>
          <p:nvPr/>
        </p:nvSpPr>
        <p:spPr bwMode="auto">
          <a:xfrm>
            <a:off x="990600" y="57150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MW</a:t>
            </a:r>
          </a:p>
        </p:txBody>
      </p:sp>
      <p:sp>
        <p:nvSpPr>
          <p:cNvPr id="38966" name="Oval 52"/>
          <p:cNvSpPr>
            <a:spLocks noChangeArrowheads="1"/>
          </p:cNvSpPr>
          <p:nvPr/>
        </p:nvSpPr>
        <p:spPr bwMode="auto">
          <a:xfrm>
            <a:off x="457200" y="44958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MW</a:t>
            </a:r>
          </a:p>
        </p:txBody>
      </p:sp>
      <p:sp>
        <p:nvSpPr>
          <p:cNvPr id="38967" name="Oval 53"/>
          <p:cNvSpPr>
            <a:spLocks noChangeArrowheads="1"/>
          </p:cNvSpPr>
          <p:nvPr/>
        </p:nvSpPr>
        <p:spPr bwMode="auto">
          <a:xfrm>
            <a:off x="8382000" y="55626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MW</a:t>
            </a:r>
          </a:p>
        </p:txBody>
      </p:sp>
      <p:sp>
        <p:nvSpPr>
          <p:cNvPr id="38968" name="Oval 54"/>
          <p:cNvSpPr>
            <a:spLocks noChangeArrowheads="1"/>
          </p:cNvSpPr>
          <p:nvPr/>
        </p:nvSpPr>
        <p:spPr bwMode="auto">
          <a:xfrm>
            <a:off x="8077200" y="35814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MW</a:t>
            </a:r>
          </a:p>
        </p:txBody>
      </p:sp>
      <p:sp>
        <p:nvSpPr>
          <p:cNvPr id="38969" name="Oval 55"/>
          <p:cNvSpPr>
            <a:spLocks noChangeArrowheads="1"/>
          </p:cNvSpPr>
          <p:nvPr/>
        </p:nvSpPr>
        <p:spPr bwMode="auto">
          <a:xfrm>
            <a:off x="4572000" y="15240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MW</a:t>
            </a:r>
          </a:p>
        </p:txBody>
      </p:sp>
      <p:sp>
        <p:nvSpPr>
          <p:cNvPr id="38970" name="Oval 56"/>
          <p:cNvSpPr>
            <a:spLocks noChangeArrowheads="1"/>
          </p:cNvSpPr>
          <p:nvPr/>
        </p:nvSpPr>
        <p:spPr bwMode="auto">
          <a:xfrm>
            <a:off x="7162800" y="16002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MW</a:t>
            </a:r>
          </a:p>
        </p:txBody>
      </p:sp>
      <p:sp>
        <p:nvSpPr>
          <p:cNvPr id="38971" name="Oval 57"/>
          <p:cNvSpPr>
            <a:spLocks noChangeArrowheads="1"/>
          </p:cNvSpPr>
          <p:nvPr/>
        </p:nvSpPr>
        <p:spPr bwMode="auto">
          <a:xfrm>
            <a:off x="4267200" y="26670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MW</a:t>
            </a:r>
          </a:p>
        </p:txBody>
      </p:sp>
      <p:sp>
        <p:nvSpPr>
          <p:cNvPr id="38972" name="Oval 58"/>
          <p:cNvSpPr>
            <a:spLocks noChangeArrowheads="1"/>
          </p:cNvSpPr>
          <p:nvPr/>
        </p:nvSpPr>
        <p:spPr bwMode="auto">
          <a:xfrm>
            <a:off x="3429000" y="27432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MW</a:t>
            </a:r>
          </a:p>
        </p:txBody>
      </p:sp>
      <p:sp>
        <p:nvSpPr>
          <p:cNvPr id="38973" name="Text Box 59"/>
          <p:cNvSpPr txBox="1">
            <a:spLocks noChangeArrowheads="1"/>
          </p:cNvSpPr>
          <p:nvPr/>
        </p:nvSpPr>
        <p:spPr bwMode="auto">
          <a:xfrm>
            <a:off x="152400" y="1524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A</a:t>
            </a:r>
          </a:p>
        </p:txBody>
      </p:sp>
      <p:sp>
        <p:nvSpPr>
          <p:cNvPr id="38974" name="Text Box 60"/>
          <p:cNvSpPr txBox="1">
            <a:spLocks noChangeArrowheads="1"/>
          </p:cNvSpPr>
          <p:nvPr/>
        </p:nvSpPr>
        <p:spPr bwMode="auto">
          <a:xfrm>
            <a:off x="1905000" y="9144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B</a:t>
            </a:r>
          </a:p>
        </p:txBody>
      </p:sp>
      <p:sp>
        <p:nvSpPr>
          <p:cNvPr id="38975" name="Text Box 61"/>
          <p:cNvSpPr txBox="1">
            <a:spLocks noChangeArrowheads="1"/>
          </p:cNvSpPr>
          <p:nvPr/>
        </p:nvSpPr>
        <p:spPr bwMode="auto">
          <a:xfrm>
            <a:off x="838200" y="29718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C</a:t>
            </a:r>
          </a:p>
        </p:txBody>
      </p:sp>
      <p:sp>
        <p:nvSpPr>
          <p:cNvPr id="38976" name="Text Box 62"/>
          <p:cNvSpPr txBox="1">
            <a:spLocks noChangeArrowheads="1"/>
          </p:cNvSpPr>
          <p:nvPr/>
        </p:nvSpPr>
        <p:spPr bwMode="auto">
          <a:xfrm>
            <a:off x="3657600" y="9144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D</a:t>
            </a:r>
          </a:p>
        </p:txBody>
      </p:sp>
      <p:sp>
        <p:nvSpPr>
          <p:cNvPr id="38977" name="Text Box 63"/>
          <p:cNvSpPr txBox="1">
            <a:spLocks noChangeArrowheads="1"/>
          </p:cNvSpPr>
          <p:nvPr/>
        </p:nvSpPr>
        <p:spPr bwMode="auto">
          <a:xfrm>
            <a:off x="7543800" y="4572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E</a:t>
            </a:r>
          </a:p>
        </p:txBody>
      </p:sp>
      <p:sp>
        <p:nvSpPr>
          <p:cNvPr id="38978" name="Text Box 64"/>
          <p:cNvSpPr txBox="1">
            <a:spLocks noChangeArrowheads="1"/>
          </p:cNvSpPr>
          <p:nvPr/>
        </p:nvSpPr>
        <p:spPr bwMode="auto">
          <a:xfrm>
            <a:off x="7010400" y="25146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F</a:t>
            </a:r>
          </a:p>
        </p:txBody>
      </p:sp>
      <p:sp>
        <p:nvSpPr>
          <p:cNvPr id="38979" name="Text Box 65"/>
          <p:cNvSpPr txBox="1">
            <a:spLocks noChangeArrowheads="1"/>
          </p:cNvSpPr>
          <p:nvPr/>
        </p:nvSpPr>
        <p:spPr bwMode="auto">
          <a:xfrm>
            <a:off x="4419600" y="46482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G</a:t>
            </a:r>
          </a:p>
        </p:txBody>
      </p:sp>
      <p:sp>
        <p:nvSpPr>
          <p:cNvPr id="38980" name="Text Box 66"/>
          <p:cNvSpPr txBox="1">
            <a:spLocks noChangeArrowheads="1"/>
          </p:cNvSpPr>
          <p:nvPr/>
        </p:nvSpPr>
        <p:spPr bwMode="auto">
          <a:xfrm>
            <a:off x="7391400" y="49530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H</a:t>
            </a:r>
          </a:p>
        </p:txBody>
      </p:sp>
      <p:sp>
        <p:nvSpPr>
          <p:cNvPr id="38981" name="Text Box 67"/>
          <p:cNvSpPr txBox="1">
            <a:spLocks noChangeArrowheads="1"/>
          </p:cNvSpPr>
          <p:nvPr/>
        </p:nvSpPr>
        <p:spPr bwMode="auto">
          <a:xfrm>
            <a:off x="2286000" y="47244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a:t>I</a:t>
            </a:r>
          </a:p>
        </p:txBody>
      </p:sp>
      <p:sp>
        <p:nvSpPr>
          <p:cNvPr id="38982" name="Oval 68"/>
          <p:cNvSpPr>
            <a:spLocks noChangeArrowheads="1"/>
          </p:cNvSpPr>
          <p:nvPr/>
        </p:nvSpPr>
        <p:spPr bwMode="auto">
          <a:xfrm>
            <a:off x="4953000" y="13716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83" name="Oval 69"/>
          <p:cNvSpPr>
            <a:spLocks noChangeArrowheads="1"/>
          </p:cNvSpPr>
          <p:nvPr/>
        </p:nvSpPr>
        <p:spPr bwMode="auto">
          <a:xfrm>
            <a:off x="990600" y="60198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84" name="Oval 70"/>
          <p:cNvSpPr>
            <a:spLocks noChangeArrowheads="1"/>
          </p:cNvSpPr>
          <p:nvPr/>
        </p:nvSpPr>
        <p:spPr bwMode="auto">
          <a:xfrm>
            <a:off x="3124200" y="29718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SR</a:t>
            </a:r>
          </a:p>
        </p:txBody>
      </p:sp>
      <p:sp>
        <p:nvSpPr>
          <p:cNvPr id="38985" name="Oval 71"/>
          <p:cNvSpPr>
            <a:spLocks noChangeArrowheads="1"/>
          </p:cNvSpPr>
          <p:nvPr/>
        </p:nvSpPr>
        <p:spPr bwMode="auto">
          <a:xfrm>
            <a:off x="4648200" y="28194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SR</a:t>
            </a:r>
          </a:p>
        </p:txBody>
      </p:sp>
      <p:sp>
        <p:nvSpPr>
          <p:cNvPr id="38986" name="Oval 72"/>
          <p:cNvSpPr>
            <a:spLocks noChangeArrowheads="1"/>
          </p:cNvSpPr>
          <p:nvPr/>
        </p:nvSpPr>
        <p:spPr bwMode="auto">
          <a:xfrm>
            <a:off x="4953000" y="23622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87" name="Oval 73"/>
          <p:cNvSpPr>
            <a:spLocks noChangeArrowheads="1"/>
          </p:cNvSpPr>
          <p:nvPr/>
        </p:nvSpPr>
        <p:spPr bwMode="auto">
          <a:xfrm>
            <a:off x="8153400" y="38862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88" name="Oval 74"/>
          <p:cNvSpPr>
            <a:spLocks noChangeArrowheads="1"/>
          </p:cNvSpPr>
          <p:nvPr/>
        </p:nvSpPr>
        <p:spPr bwMode="auto">
          <a:xfrm>
            <a:off x="7010400" y="19050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89" name="Oval 75"/>
          <p:cNvSpPr>
            <a:spLocks noChangeArrowheads="1"/>
          </p:cNvSpPr>
          <p:nvPr/>
        </p:nvSpPr>
        <p:spPr bwMode="auto">
          <a:xfrm>
            <a:off x="8382000" y="58674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90" name="Oval 76"/>
          <p:cNvSpPr>
            <a:spLocks noChangeArrowheads="1"/>
          </p:cNvSpPr>
          <p:nvPr/>
        </p:nvSpPr>
        <p:spPr bwMode="auto">
          <a:xfrm>
            <a:off x="5334000" y="5638800"/>
            <a:ext cx="627063" cy="360363"/>
          </a:xfrm>
          <a:prstGeom prst="ellipse">
            <a:avLst/>
          </a:prstGeom>
          <a:solidFill>
            <a:srgbClr val="FC0128"/>
          </a:solidFill>
          <a:ln w="9525">
            <a:solidFill>
              <a:schemeClr val="tx1"/>
            </a:solidFill>
            <a:round/>
            <a:headEnd/>
            <a:tailEnd/>
          </a:ln>
        </p:spPr>
        <p:txBody>
          <a:bodyPr anchor="ctr">
            <a:spAutoFit/>
          </a:bodyPr>
          <a:lstStyle/>
          <a:p>
            <a:pPr algn="ctr"/>
            <a:r>
              <a:rPr lang="en-US" sz="1200"/>
              <a:t>SR</a:t>
            </a:r>
          </a:p>
        </p:txBody>
      </p:sp>
      <p:sp>
        <p:nvSpPr>
          <p:cNvPr id="38991" name="Oval 77"/>
          <p:cNvSpPr>
            <a:spLocks noChangeArrowheads="1"/>
          </p:cNvSpPr>
          <p:nvPr/>
        </p:nvSpPr>
        <p:spPr bwMode="auto">
          <a:xfrm>
            <a:off x="381000" y="4800600"/>
            <a:ext cx="627063" cy="360363"/>
          </a:xfrm>
          <a:prstGeom prst="ellipse">
            <a:avLst/>
          </a:prstGeom>
          <a:solidFill>
            <a:srgbClr val="258B58"/>
          </a:solidFill>
          <a:ln w="9525">
            <a:solidFill>
              <a:schemeClr val="tx1"/>
            </a:solidFill>
            <a:round/>
            <a:headEnd/>
            <a:tailEnd/>
          </a:ln>
        </p:spPr>
        <p:txBody>
          <a:bodyPr anchor="ctr">
            <a:spAutoFit/>
          </a:bodyPr>
          <a:lstStyle/>
          <a:p>
            <a:pPr algn="ctr"/>
            <a:r>
              <a:rPr lang="en-US" sz="1200"/>
              <a:t>SR</a:t>
            </a:r>
          </a:p>
        </p:txBody>
      </p:sp>
      <p:sp>
        <p:nvSpPr>
          <p:cNvPr id="38992" name="Text Box 78"/>
          <p:cNvSpPr txBox="1">
            <a:spLocks noChangeArrowheads="1"/>
          </p:cNvSpPr>
          <p:nvPr/>
        </p:nvSpPr>
        <p:spPr bwMode="auto">
          <a:xfrm>
            <a:off x="3336925" y="239713"/>
            <a:ext cx="2203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a:t>Violations of §106</a:t>
            </a:r>
          </a:p>
        </p:txBody>
      </p:sp>
    </p:spTree>
    <p:extLst>
      <p:ext uri="{BB962C8B-B14F-4D97-AF65-F5344CB8AC3E}">
        <p14:creationId xmlns:p14="http://schemas.microsoft.com/office/powerpoint/2010/main" val="11222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895600" y="4572000"/>
            <a:ext cx="1524000" cy="381000"/>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Set-top box</a:t>
            </a:r>
          </a:p>
        </p:txBody>
      </p:sp>
      <p:sp>
        <p:nvSpPr>
          <p:cNvPr id="6" name="Rectangle 5"/>
          <p:cNvSpPr/>
          <p:nvPr/>
        </p:nvSpPr>
        <p:spPr bwMode="auto">
          <a:xfrm>
            <a:off x="3352800" y="5486399"/>
            <a:ext cx="685800" cy="457200"/>
          </a:xfrm>
          <a:prstGeom prst="rect">
            <a:avLst/>
          </a:prstGeom>
          <a:solidFill>
            <a:srgbClr val="008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TV</a:t>
            </a:r>
          </a:p>
        </p:txBody>
      </p:sp>
      <p:sp>
        <p:nvSpPr>
          <p:cNvPr id="7" name="TextBox 6"/>
          <p:cNvSpPr txBox="1"/>
          <p:nvPr/>
        </p:nvSpPr>
        <p:spPr>
          <a:xfrm>
            <a:off x="3132069" y="6457890"/>
            <a:ext cx="1347845" cy="400110"/>
          </a:xfrm>
          <a:prstGeom prst="rect">
            <a:avLst/>
          </a:prstGeom>
          <a:noFill/>
        </p:spPr>
        <p:txBody>
          <a:bodyPr wrap="none" rtlCol="0">
            <a:spAutoFit/>
          </a:bodyPr>
          <a:lstStyle/>
          <a:p>
            <a:r>
              <a:rPr lang="en-US" sz="2000" b="1" i="1" dirty="0">
                <a:solidFill>
                  <a:srgbClr val="FF0000"/>
                </a:solidFill>
              </a:rPr>
              <a:t>Subscriber</a:t>
            </a:r>
          </a:p>
        </p:txBody>
      </p:sp>
      <p:sp>
        <p:nvSpPr>
          <p:cNvPr id="8" name="Rectangle 7"/>
          <p:cNvSpPr/>
          <p:nvPr/>
        </p:nvSpPr>
        <p:spPr bwMode="auto">
          <a:xfrm>
            <a:off x="0" y="0"/>
            <a:ext cx="1828800" cy="457200"/>
          </a:xfrm>
          <a:prstGeom prst="rect">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Warner Bros.</a:t>
            </a:r>
          </a:p>
        </p:txBody>
      </p:sp>
      <p:sp>
        <p:nvSpPr>
          <p:cNvPr id="9" name="Rectangle 8"/>
          <p:cNvSpPr/>
          <p:nvPr/>
        </p:nvSpPr>
        <p:spPr bwMode="auto">
          <a:xfrm>
            <a:off x="2667000" y="228600"/>
            <a:ext cx="838200" cy="3810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NBC</a:t>
            </a:r>
          </a:p>
        </p:txBody>
      </p:sp>
      <p:sp>
        <p:nvSpPr>
          <p:cNvPr id="10" name="Rectangle 9"/>
          <p:cNvSpPr/>
          <p:nvPr/>
        </p:nvSpPr>
        <p:spPr bwMode="auto">
          <a:xfrm>
            <a:off x="2895600" y="1905000"/>
            <a:ext cx="1447800" cy="4572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Cablevision</a:t>
            </a:r>
          </a:p>
        </p:txBody>
      </p:sp>
      <p:sp>
        <p:nvSpPr>
          <p:cNvPr id="11" name="Rectangle 10"/>
          <p:cNvSpPr/>
          <p:nvPr/>
        </p:nvSpPr>
        <p:spPr bwMode="auto">
          <a:xfrm>
            <a:off x="3962400" y="228600"/>
            <a:ext cx="914400" cy="3810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HBO</a:t>
            </a:r>
          </a:p>
        </p:txBody>
      </p:sp>
      <p:sp>
        <p:nvSpPr>
          <p:cNvPr id="12" name="Rectangle 11"/>
          <p:cNvSpPr/>
          <p:nvPr/>
        </p:nvSpPr>
        <p:spPr bwMode="auto">
          <a:xfrm>
            <a:off x="1066800" y="762000"/>
            <a:ext cx="1219200" cy="6858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Cartoon Network</a:t>
            </a:r>
          </a:p>
        </p:txBody>
      </p:sp>
      <p:sp>
        <p:nvSpPr>
          <p:cNvPr id="13" name="Rectangle 12"/>
          <p:cNvSpPr/>
          <p:nvPr/>
        </p:nvSpPr>
        <p:spPr bwMode="auto">
          <a:xfrm>
            <a:off x="4572000" y="2743200"/>
            <a:ext cx="990600" cy="3810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BMR</a:t>
            </a:r>
          </a:p>
        </p:txBody>
      </p:sp>
      <p:sp>
        <p:nvSpPr>
          <p:cNvPr id="14" name="Rectangle 13"/>
          <p:cNvSpPr/>
          <p:nvPr/>
        </p:nvSpPr>
        <p:spPr bwMode="auto">
          <a:xfrm>
            <a:off x="6629400" y="3048000"/>
            <a:ext cx="1905000" cy="15240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ndParaRPr>
          </a:p>
        </p:txBody>
      </p:sp>
      <p:cxnSp>
        <p:nvCxnSpPr>
          <p:cNvPr id="16" name="Straight Arrow Connector 15"/>
          <p:cNvCxnSpPr>
            <a:stCxn id="8" idx="3"/>
            <a:endCxn id="9" idx="1"/>
          </p:cNvCxnSpPr>
          <p:nvPr/>
        </p:nvCxnSpPr>
        <p:spPr bwMode="auto">
          <a:xfrm>
            <a:off x="1828800" y="228600"/>
            <a:ext cx="838200" cy="1905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7" name="Straight Arrow Connector 16"/>
          <p:cNvCxnSpPr>
            <a:stCxn id="9" idx="2"/>
          </p:cNvCxnSpPr>
          <p:nvPr/>
        </p:nvCxnSpPr>
        <p:spPr bwMode="auto">
          <a:xfrm rot="16200000" flipH="1">
            <a:off x="2647950" y="1047750"/>
            <a:ext cx="1295400" cy="419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0" name="Straight Arrow Connector 19"/>
          <p:cNvCxnSpPr>
            <a:stCxn id="11" idx="2"/>
            <a:endCxn id="10" idx="0"/>
          </p:cNvCxnSpPr>
          <p:nvPr/>
        </p:nvCxnSpPr>
        <p:spPr bwMode="auto">
          <a:xfrm rot="5400000">
            <a:off x="3371850" y="857250"/>
            <a:ext cx="1295400" cy="800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3" name="Straight Arrow Connector 22"/>
          <p:cNvCxnSpPr>
            <a:stCxn id="12" idx="3"/>
          </p:cNvCxnSpPr>
          <p:nvPr/>
        </p:nvCxnSpPr>
        <p:spPr bwMode="auto">
          <a:xfrm>
            <a:off x="2286000" y="1104900"/>
            <a:ext cx="990600" cy="800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7" name="Straight Arrow Connector 26"/>
          <p:cNvCxnSpPr>
            <a:stCxn id="10" idx="2"/>
          </p:cNvCxnSpPr>
          <p:nvPr/>
        </p:nvCxnSpPr>
        <p:spPr bwMode="auto">
          <a:xfrm rot="5400000">
            <a:off x="2343150" y="3295650"/>
            <a:ext cx="2209800" cy="3429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31" name="Straight Arrow Connector 30"/>
          <p:cNvCxnSpPr/>
          <p:nvPr/>
        </p:nvCxnSpPr>
        <p:spPr bwMode="auto">
          <a:xfrm rot="16200000" flipH="1">
            <a:off x="3219054" y="5086748"/>
            <a:ext cx="533400" cy="26590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34" name="Straight Arrow Connector 33"/>
          <p:cNvCxnSpPr/>
          <p:nvPr/>
        </p:nvCxnSpPr>
        <p:spPr bwMode="auto">
          <a:xfrm rot="5400000">
            <a:off x="3728833" y="5176632"/>
            <a:ext cx="543335" cy="76200"/>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cxnSp>
        <p:nvCxnSpPr>
          <p:cNvPr id="38" name="Straight Arrow Connector 37"/>
          <p:cNvCxnSpPr>
            <a:stCxn id="10" idx="2"/>
          </p:cNvCxnSpPr>
          <p:nvPr/>
        </p:nvCxnSpPr>
        <p:spPr bwMode="auto">
          <a:xfrm rot="16200000" flipH="1">
            <a:off x="3905250" y="2076450"/>
            <a:ext cx="381000" cy="9525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51" name="Straight Arrow Connector 50"/>
          <p:cNvCxnSpPr>
            <a:stCxn id="6" idx="2"/>
          </p:cNvCxnSpPr>
          <p:nvPr/>
        </p:nvCxnSpPr>
        <p:spPr bwMode="auto">
          <a:xfrm rot="16200000" flipH="1">
            <a:off x="3390502" y="6248796"/>
            <a:ext cx="610397" cy="1"/>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54" name="Straight Arrow Connector 53"/>
          <p:cNvCxnSpPr/>
          <p:nvPr/>
        </p:nvCxnSpPr>
        <p:spPr bwMode="auto">
          <a:xfrm rot="5400000">
            <a:off x="3657600" y="6248400"/>
            <a:ext cx="609600" cy="1588"/>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
        <p:nvSpPr>
          <p:cNvPr id="65" name="TextBox 64"/>
          <p:cNvSpPr txBox="1"/>
          <p:nvPr/>
        </p:nvSpPr>
        <p:spPr>
          <a:xfrm>
            <a:off x="4572000" y="2438400"/>
            <a:ext cx="1472530" cy="307777"/>
          </a:xfrm>
          <a:prstGeom prst="rect">
            <a:avLst/>
          </a:prstGeom>
          <a:noFill/>
        </p:spPr>
        <p:txBody>
          <a:bodyPr wrap="square" rtlCol="0">
            <a:spAutoFit/>
          </a:bodyPr>
          <a:lstStyle/>
          <a:p>
            <a:r>
              <a:rPr lang="en-US" sz="1400" dirty="0"/>
              <a:t>1.2 second buffer</a:t>
            </a:r>
          </a:p>
        </p:txBody>
      </p:sp>
      <p:sp>
        <p:nvSpPr>
          <p:cNvPr id="96" name="Rectangle 95"/>
          <p:cNvSpPr/>
          <p:nvPr/>
        </p:nvSpPr>
        <p:spPr>
          <a:xfrm>
            <a:off x="6781800" y="4572000"/>
            <a:ext cx="1659429" cy="400110"/>
          </a:xfrm>
          <a:prstGeom prst="rect">
            <a:avLst/>
          </a:prstGeom>
        </p:spPr>
        <p:txBody>
          <a:bodyPr wrap="none">
            <a:spAutoFit/>
          </a:bodyPr>
          <a:lstStyle/>
          <a:p>
            <a:pPr algn="ctr"/>
            <a:r>
              <a:rPr lang="en-US" sz="2000" dirty="0"/>
              <a:t>Arroyo Server</a:t>
            </a:r>
          </a:p>
        </p:txBody>
      </p:sp>
      <p:sp>
        <p:nvSpPr>
          <p:cNvPr id="98" name="Rectangle 97"/>
          <p:cNvSpPr/>
          <p:nvPr/>
        </p:nvSpPr>
        <p:spPr bwMode="auto">
          <a:xfrm>
            <a:off x="6629400" y="3048000"/>
            <a:ext cx="8382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rPr>
              <a:t>Primary buffer</a:t>
            </a:r>
          </a:p>
        </p:txBody>
      </p:sp>
      <p:sp>
        <p:nvSpPr>
          <p:cNvPr id="100" name="Rectangle 99"/>
          <p:cNvSpPr/>
          <p:nvPr/>
        </p:nvSpPr>
        <p:spPr bwMode="auto">
          <a:xfrm>
            <a:off x="7467600" y="3048000"/>
            <a:ext cx="10668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rPr>
              <a:t>Secondary buffer</a:t>
            </a:r>
          </a:p>
        </p:txBody>
      </p:sp>
      <p:sp>
        <p:nvSpPr>
          <p:cNvPr id="101" name="Oval 100"/>
          <p:cNvSpPr/>
          <p:nvPr/>
        </p:nvSpPr>
        <p:spPr bwMode="auto">
          <a:xfrm>
            <a:off x="67056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2" name="Oval 101"/>
          <p:cNvSpPr/>
          <p:nvPr/>
        </p:nvSpPr>
        <p:spPr bwMode="auto">
          <a:xfrm>
            <a:off x="71628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3" name="Oval 102"/>
          <p:cNvSpPr/>
          <p:nvPr/>
        </p:nvSpPr>
        <p:spPr bwMode="auto">
          <a:xfrm>
            <a:off x="76200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4" name="Oval 103"/>
          <p:cNvSpPr/>
          <p:nvPr/>
        </p:nvSpPr>
        <p:spPr bwMode="auto">
          <a:xfrm>
            <a:off x="80772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5" name="Oval 104"/>
          <p:cNvSpPr/>
          <p:nvPr/>
        </p:nvSpPr>
        <p:spPr bwMode="auto">
          <a:xfrm>
            <a:off x="80772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6" name="Oval 105"/>
          <p:cNvSpPr/>
          <p:nvPr/>
        </p:nvSpPr>
        <p:spPr bwMode="auto">
          <a:xfrm>
            <a:off x="76200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7" name="Oval 106"/>
          <p:cNvSpPr/>
          <p:nvPr/>
        </p:nvSpPr>
        <p:spPr bwMode="auto">
          <a:xfrm>
            <a:off x="71628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8" name="Oval 107"/>
          <p:cNvSpPr/>
          <p:nvPr/>
        </p:nvSpPr>
        <p:spPr bwMode="auto">
          <a:xfrm>
            <a:off x="67056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9" name="TextBox 108"/>
          <p:cNvSpPr txBox="1"/>
          <p:nvPr/>
        </p:nvSpPr>
        <p:spPr>
          <a:xfrm>
            <a:off x="7010400" y="3505201"/>
            <a:ext cx="1066800" cy="307777"/>
          </a:xfrm>
          <a:prstGeom prst="rect">
            <a:avLst/>
          </a:prstGeom>
          <a:noFill/>
        </p:spPr>
        <p:txBody>
          <a:bodyPr wrap="square" rtlCol="0">
            <a:spAutoFit/>
          </a:bodyPr>
          <a:lstStyle/>
          <a:p>
            <a:r>
              <a:rPr lang="en-US" sz="1400" dirty="0"/>
              <a:t>hard drives</a:t>
            </a:r>
          </a:p>
        </p:txBody>
      </p:sp>
      <p:cxnSp>
        <p:nvCxnSpPr>
          <p:cNvPr id="111" name="Straight Arrow Connector 110"/>
          <p:cNvCxnSpPr>
            <a:stCxn id="13" idx="3"/>
          </p:cNvCxnSpPr>
          <p:nvPr/>
        </p:nvCxnSpPr>
        <p:spPr bwMode="auto">
          <a:xfrm>
            <a:off x="5562600" y="2933700"/>
            <a:ext cx="1219200" cy="419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14" name="Straight Arrow Connector 113"/>
          <p:cNvCxnSpPr/>
          <p:nvPr/>
        </p:nvCxnSpPr>
        <p:spPr bwMode="auto">
          <a:xfrm>
            <a:off x="7315200" y="3352800"/>
            <a:ext cx="381000" cy="1588"/>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17" name="Straight Arrow Connector 116"/>
          <p:cNvCxnSpPr/>
          <p:nvPr/>
        </p:nvCxnSpPr>
        <p:spPr bwMode="auto">
          <a:xfrm rot="5400000">
            <a:off x="7200900" y="3695700"/>
            <a:ext cx="762000" cy="5334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21" name="Straight Arrow Connector 120"/>
          <p:cNvCxnSpPr>
            <a:stCxn id="102" idx="3"/>
          </p:cNvCxnSpPr>
          <p:nvPr/>
        </p:nvCxnSpPr>
        <p:spPr bwMode="auto">
          <a:xfrm rot="5400000">
            <a:off x="5715001" y="3155763"/>
            <a:ext cx="197037" cy="2787837"/>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cxnSp>
        <p:nvCxnSpPr>
          <p:cNvPr id="130" name="Straight Connector 129"/>
          <p:cNvCxnSpPr>
            <a:endCxn id="10" idx="2"/>
          </p:cNvCxnSpPr>
          <p:nvPr/>
        </p:nvCxnSpPr>
        <p:spPr bwMode="auto">
          <a:xfrm rot="16200000" flipH="1">
            <a:off x="3219450" y="1962150"/>
            <a:ext cx="457200" cy="3429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31" name="Straight Connector 130"/>
          <p:cNvCxnSpPr>
            <a:endCxn id="10" idx="2"/>
          </p:cNvCxnSpPr>
          <p:nvPr/>
        </p:nvCxnSpPr>
        <p:spPr bwMode="auto">
          <a:xfrm rot="16200000" flipH="1">
            <a:off x="3333750" y="2076450"/>
            <a:ext cx="457200" cy="1143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34" name="Straight Connector 133"/>
          <p:cNvCxnSpPr>
            <a:stCxn id="10" idx="0"/>
            <a:endCxn id="10" idx="2"/>
          </p:cNvCxnSpPr>
          <p:nvPr/>
        </p:nvCxnSpPr>
        <p:spPr bwMode="auto">
          <a:xfrm rot="16200000" flipH="1">
            <a:off x="3390900" y="2133600"/>
            <a:ext cx="457200" cy="158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38" name="Straight Connector 137"/>
          <p:cNvCxnSpPr>
            <a:endCxn id="13" idx="3"/>
          </p:cNvCxnSpPr>
          <p:nvPr/>
        </p:nvCxnSpPr>
        <p:spPr bwMode="auto">
          <a:xfrm>
            <a:off x="4572000" y="2743200"/>
            <a:ext cx="990600" cy="1905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42" name="Straight Connector 141"/>
          <p:cNvCxnSpPr/>
          <p:nvPr/>
        </p:nvCxnSpPr>
        <p:spPr bwMode="auto">
          <a:xfrm>
            <a:off x="6781800" y="3352800"/>
            <a:ext cx="533400" cy="158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70" name="Rectangle 69"/>
          <p:cNvSpPr/>
          <p:nvPr/>
        </p:nvSpPr>
        <p:spPr bwMode="auto">
          <a:xfrm>
            <a:off x="936912" y="4562065"/>
            <a:ext cx="1349089" cy="381000"/>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DVR</a:t>
            </a:r>
          </a:p>
        </p:txBody>
      </p:sp>
      <p:sp>
        <p:nvSpPr>
          <p:cNvPr id="75" name="Oval 74"/>
          <p:cNvSpPr/>
          <p:nvPr/>
        </p:nvSpPr>
        <p:spPr bwMode="auto">
          <a:xfrm>
            <a:off x="1968661" y="4672781"/>
            <a:ext cx="152399" cy="1524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76" name="Straight Arrow Connector 75"/>
          <p:cNvCxnSpPr>
            <a:stCxn id="5" idx="1"/>
            <a:endCxn id="70" idx="3"/>
          </p:cNvCxnSpPr>
          <p:nvPr/>
        </p:nvCxnSpPr>
        <p:spPr bwMode="auto">
          <a:xfrm rot="10800000">
            <a:off x="2286002" y="4752566"/>
            <a:ext cx="609599" cy="993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79" name="Straight Arrow Connector 78"/>
          <p:cNvCxnSpPr>
            <a:stCxn id="75" idx="4"/>
            <a:endCxn id="6" idx="1"/>
          </p:cNvCxnSpPr>
          <p:nvPr/>
        </p:nvCxnSpPr>
        <p:spPr bwMode="auto">
          <a:xfrm rot="16200000" flipH="1">
            <a:off x="2253921" y="4616120"/>
            <a:ext cx="889818" cy="1307939"/>
          </a:xfrm>
          <a:prstGeom prst="straightConnector1">
            <a:avLst/>
          </a:prstGeom>
          <a:solidFill>
            <a:schemeClr val="accent1"/>
          </a:solidFill>
          <a:ln w="12700" cap="flat" cmpd="sng" algn="ctr">
            <a:solidFill>
              <a:srgbClr val="FF6600"/>
            </a:solidFill>
            <a:prstDash val="solid"/>
            <a:round/>
            <a:headEnd type="none" w="med" len="med"/>
            <a:tailEnd type="stealth" w="lg" len="lg"/>
          </a:ln>
          <a:effectLst/>
        </p:spPr>
      </p:cxnSp>
      <p:cxnSp>
        <p:nvCxnSpPr>
          <p:cNvPr id="82" name="Straight Arrow Connector 81"/>
          <p:cNvCxnSpPr/>
          <p:nvPr/>
        </p:nvCxnSpPr>
        <p:spPr bwMode="auto">
          <a:xfrm rot="5400000">
            <a:off x="3200798" y="6248797"/>
            <a:ext cx="608804" cy="1588"/>
          </a:xfrm>
          <a:prstGeom prst="straightConnector1">
            <a:avLst/>
          </a:prstGeom>
          <a:solidFill>
            <a:schemeClr val="accent1"/>
          </a:solidFill>
          <a:ln w="12700" cap="flat" cmpd="sng" algn="ctr">
            <a:solidFill>
              <a:srgbClr val="FF6600"/>
            </a:solidFill>
            <a:prstDash val="solid"/>
            <a:round/>
            <a:headEnd type="none" w="med" len="med"/>
            <a:tailEnd type="stealth" w="lg" len="lg"/>
          </a:ln>
          <a:effectLst/>
        </p:spPr>
      </p:cxnSp>
      <p:cxnSp>
        <p:nvCxnSpPr>
          <p:cNvPr id="91" name="Straight Arrow Connector 90"/>
          <p:cNvCxnSpPr>
            <a:stCxn id="70" idx="3"/>
            <a:endCxn id="75" idx="6"/>
          </p:cNvCxnSpPr>
          <p:nvPr/>
        </p:nvCxnSpPr>
        <p:spPr bwMode="auto">
          <a:xfrm flipH="1" flipV="1">
            <a:off x="2121060" y="4748981"/>
            <a:ext cx="164941" cy="3584"/>
          </a:xfrm>
          <a:prstGeom prst="straightConnector1">
            <a:avLst/>
          </a:prstGeom>
          <a:solidFill>
            <a:schemeClr val="accent1"/>
          </a:solidFill>
          <a:ln w="12700" cap="flat" cmpd="sng" algn="ctr">
            <a:solidFill>
              <a:schemeClr val="tx1"/>
            </a:solidFill>
            <a:prstDash val="sysDash"/>
            <a:round/>
            <a:headEnd type="none" w="med" len="med"/>
            <a:tailEnd type="stealth" w="lg" len="lg"/>
          </a:ln>
          <a:effectLst/>
        </p:spPr>
      </p:cxnSp>
      <p:sp>
        <p:nvSpPr>
          <p:cNvPr id="110" name="Freeform 109"/>
          <p:cNvSpPr/>
          <p:nvPr/>
        </p:nvSpPr>
        <p:spPr>
          <a:xfrm>
            <a:off x="3256637" y="4559854"/>
            <a:ext cx="85015" cy="374783"/>
          </a:xfrm>
          <a:custGeom>
            <a:avLst/>
            <a:gdLst>
              <a:gd name="connsiteX0" fmla="*/ 12145 w 85015"/>
              <a:gd name="connsiteY0" fmla="*/ 0 h 374783"/>
              <a:gd name="connsiteX1" fmla="*/ 12145 w 85015"/>
              <a:gd name="connsiteY1" fmla="*/ 176981 h 374783"/>
              <a:gd name="connsiteX2" fmla="*/ 85015 w 85015"/>
              <a:gd name="connsiteY2" fmla="*/ 374783 h 374783"/>
            </a:gdLst>
            <a:ahLst/>
            <a:cxnLst>
              <a:cxn ang="0">
                <a:pos x="connsiteX0" y="connsiteY0"/>
              </a:cxn>
              <a:cxn ang="0">
                <a:pos x="connsiteX1" y="connsiteY1"/>
              </a:cxn>
              <a:cxn ang="0">
                <a:pos x="connsiteX2" y="connsiteY2"/>
              </a:cxn>
            </a:cxnLst>
            <a:rect l="l" t="t" r="r" b="b"/>
            <a:pathLst>
              <a:path w="85015" h="374783">
                <a:moveTo>
                  <a:pt x="12145" y="0"/>
                </a:moveTo>
                <a:cubicBezTo>
                  <a:pt x="6072" y="57258"/>
                  <a:pt x="0" y="114517"/>
                  <a:pt x="12145" y="176981"/>
                </a:cubicBezTo>
                <a:cubicBezTo>
                  <a:pt x="24290" y="239445"/>
                  <a:pt x="85015" y="374783"/>
                  <a:pt x="85015" y="374783"/>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2883607" y="4549444"/>
            <a:ext cx="385175" cy="199537"/>
          </a:xfrm>
          <a:custGeom>
            <a:avLst/>
            <a:gdLst>
              <a:gd name="connsiteX0" fmla="*/ 385175 w 385175"/>
              <a:gd name="connsiteY0" fmla="*/ 0 h 199537"/>
              <a:gd name="connsiteX1" fmla="*/ 239433 w 385175"/>
              <a:gd name="connsiteY1" fmla="*/ 166570 h 199537"/>
              <a:gd name="connsiteX2" fmla="*/ 0 w 385175"/>
              <a:gd name="connsiteY2" fmla="*/ 197802 h 199537"/>
            </a:gdLst>
            <a:ahLst/>
            <a:cxnLst>
              <a:cxn ang="0">
                <a:pos x="connsiteX0" y="connsiteY0"/>
              </a:cxn>
              <a:cxn ang="0">
                <a:pos x="connsiteX1" y="connsiteY1"/>
              </a:cxn>
              <a:cxn ang="0">
                <a:pos x="connsiteX2" y="connsiteY2"/>
              </a:cxn>
            </a:cxnLst>
            <a:rect l="l" t="t" r="r" b="b"/>
            <a:pathLst>
              <a:path w="385175" h="199537">
                <a:moveTo>
                  <a:pt x="385175" y="0"/>
                </a:moveTo>
                <a:cubicBezTo>
                  <a:pt x="344402" y="66801"/>
                  <a:pt x="303629" y="133603"/>
                  <a:pt x="239433" y="166570"/>
                </a:cubicBezTo>
                <a:cubicBezTo>
                  <a:pt x="175237" y="199537"/>
                  <a:pt x="0" y="197802"/>
                  <a:pt x="0" y="197802"/>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p:cNvSpPr/>
          <p:nvPr/>
        </p:nvSpPr>
        <p:spPr>
          <a:xfrm>
            <a:off x="3331242" y="5705023"/>
            <a:ext cx="166562" cy="239445"/>
          </a:xfrm>
          <a:custGeom>
            <a:avLst/>
            <a:gdLst>
              <a:gd name="connsiteX0" fmla="*/ 0 w 166562"/>
              <a:gd name="connsiteY0" fmla="*/ 0 h 239445"/>
              <a:gd name="connsiteX1" fmla="*/ 135332 w 166562"/>
              <a:gd name="connsiteY1" fmla="*/ 72875 h 239445"/>
              <a:gd name="connsiteX2" fmla="*/ 166562 w 166562"/>
              <a:gd name="connsiteY2" fmla="*/ 239445 h 239445"/>
            </a:gdLst>
            <a:ahLst/>
            <a:cxnLst>
              <a:cxn ang="0">
                <a:pos x="connsiteX0" y="connsiteY0"/>
              </a:cxn>
              <a:cxn ang="0">
                <a:pos x="connsiteX1" y="connsiteY1"/>
              </a:cxn>
              <a:cxn ang="0">
                <a:pos x="connsiteX2" y="connsiteY2"/>
              </a:cxn>
            </a:cxnLst>
            <a:rect l="l" t="t" r="r" b="b"/>
            <a:pathLst>
              <a:path w="166562" h="239445">
                <a:moveTo>
                  <a:pt x="0" y="0"/>
                </a:moveTo>
                <a:cubicBezTo>
                  <a:pt x="53786" y="16484"/>
                  <a:pt x="107572" y="32968"/>
                  <a:pt x="135332" y="72875"/>
                </a:cubicBezTo>
                <a:cubicBezTo>
                  <a:pt x="163092" y="112782"/>
                  <a:pt x="164827" y="176113"/>
                  <a:pt x="166562" y="239445"/>
                </a:cubicBezTo>
              </a:path>
            </a:pathLst>
          </a:custGeom>
          <a:ln w="12700" cap="flat" cmpd="sng" algn="ctr">
            <a:solidFill>
              <a:srgbClr val="FF66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4039131" y="4643139"/>
            <a:ext cx="374765" cy="301908"/>
          </a:xfrm>
          <a:custGeom>
            <a:avLst/>
            <a:gdLst>
              <a:gd name="connsiteX0" fmla="*/ 374765 w 374765"/>
              <a:gd name="connsiteY0" fmla="*/ 0 h 301908"/>
              <a:gd name="connsiteX1" fmla="*/ 176973 w 374765"/>
              <a:gd name="connsiteY1" fmla="*/ 72875 h 301908"/>
              <a:gd name="connsiteX2" fmla="*/ 0 w 374765"/>
              <a:gd name="connsiteY2" fmla="*/ 301908 h 301908"/>
            </a:gdLst>
            <a:ahLst/>
            <a:cxnLst>
              <a:cxn ang="0">
                <a:pos x="connsiteX0" y="connsiteY0"/>
              </a:cxn>
              <a:cxn ang="0">
                <a:pos x="connsiteX1" y="connsiteY1"/>
              </a:cxn>
              <a:cxn ang="0">
                <a:pos x="connsiteX2" y="connsiteY2"/>
              </a:cxn>
            </a:cxnLst>
            <a:rect l="l" t="t" r="r" b="b"/>
            <a:pathLst>
              <a:path w="374765" h="301908">
                <a:moveTo>
                  <a:pt x="374765" y="0"/>
                </a:moveTo>
                <a:cubicBezTo>
                  <a:pt x="307099" y="11278"/>
                  <a:pt x="239434" y="22557"/>
                  <a:pt x="176973" y="72875"/>
                </a:cubicBezTo>
                <a:cubicBezTo>
                  <a:pt x="114512" y="123193"/>
                  <a:pt x="57256" y="212550"/>
                  <a:pt x="0" y="301908"/>
                </a:cubicBezTo>
              </a:path>
            </a:pathLst>
          </a:custGeom>
          <a:noFill/>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ounded Rectangle 121"/>
          <p:cNvSpPr/>
          <p:nvPr/>
        </p:nvSpPr>
        <p:spPr>
          <a:xfrm>
            <a:off x="780760" y="4343400"/>
            <a:ext cx="3935030" cy="2514600"/>
          </a:xfrm>
          <a:prstGeom prst="roundRect">
            <a:avLst/>
          </a:prstGeom>
          <a:noFill/>
          <a:ln w="9525" cap="flat" cmpd="sng" algn="ctr">
            <a:solidFill>
              <a:schemeClr val="tx1"/>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1219200" y="4006334"/>
            <a:ext cx="749461" cy="369332"/>
          </a:xfrm>
          <a:prstGeom prst="rect">
            <a:avLst/>
          </a:prstGeom>
          <a:noFill/>
        </p:spPr>
        <p:txBody>
          <a:bodyPr wrap="none" rtlCol="0">
            <a:spAutoFit/>
          </a:bodyPr>
          <a:lstStyle/>
          <a:p>
            <a:r>
              <a:rPr lang="en-US" dirty="0"/>
              <a:t>Home</a:t>
            </a:r>
          </a:p>
        </p:txBody>
      </p:sp>
      <p:sp>
        <p:nvSpPr>
          <p:cNvPr id="124" name="TextBox 123"/>
          <p:cNvSpPr txBox="1"/>
          <p:nvPr/>
        </p:nvSpPr>
        <p:spPr>
          <a:xfrm>
            <a:off x="6731335" y="2740223"/>
            <a:ext cx="1472530" cy="307777"/>
          </a:xfrm>
          <a:prstGeom prst="rect">
            <a:avLst/>
          </a:prstGeom>
          <a:noFill/>
        </p:spPr>
        <p:txBody>
          <a:bodyPr wrap="square" rtlCol="0">
            <a:spAutoFit/>
          </a:bodyPr>
          <a:lstStyle/>
          <a:p>
            <a:r>
              <a:rPr lang="en-US" sz="1400" dirty="0"/>
              <a:t>0.1 second buffer</a:t>
            </a:r>
          </a:p>
        </p:txBody>
      </p:sp>
      <p:cxnSp>
        <p:nvCxnSpPr>
          <p:cNvPr id="125" name="Straight Arrow Connector 124"/>
          <p:cNvCxnSpPr>
            <a:stCxn id="100" idx="2"/>
          </p:cNvCxnSpPr>
          <p:nvPr/>
        </p:nvCxnSpPr>
        <p:spPr bwMode="auto">
          <a:xfrm rot="16200000" flipH="1">
            <a:off x="7721432" y="3860968"/>
            <a:ext cx="762000" cy="202864"/>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33" name="Freeform 132"/>
          <p:cNvSpPr/>
          <p:nvPr/>
        </p:nvSpPr>
        <p:spPr>
          <a:xfrm>
            <a:off x="7696193" y="3351798"/>
            <a:ext cx="152674" cy="215125"/>
          </a:xfrm>
          <a:custGeom>
            <a:avLst/>
            <a:gdLst>
              <a:gd name="connsiteX0" fmla="*/ 0 w 152674"/>
              <a:gd name="connsiteY0" fmla="*/ 0 h 215125"/>
              <a:gd name="connsiteX1" fmla="*/ 117976 w 152674"/>
              <a:gd name="connsiteY1" fmla="*/ 55516 h 215125"/>
              <a:gd name="connsiteX2" fmla="*/ 152674 w 152674"/>
              <a:gd name="connsiteY2" fmla="*/ 215125 h 215125"/>
            </a:gdLst>
            <a:ahLst/>
            <a:cxnLst>
              <a:cxn ang="0">
                <a:pos x="connsiteX0" y="connsiteY0"/>
              </a:cxn>
              <a:cxn ang="0">
                <a:pos x="connsiteX1" y="connsiteY1"/>
              </a:cxn>
              <a:cxn ang="0">
                <a:pos x="connsiteX2" y="connsiteY2"/>
              </a:cxn>
            </a:cxnLst>
            <a:rect l="l" t="t" r="r" b="b"/>
            <a:pathLst>
              <a:path w="152674" h="215125">
                <a:moveTo>
                  <a:pt x="0" y="0"/>
                </a:moveTo>
                <a:cubicBezTo>
                  <a:pt x="46265" y="9831"/>
                  <a:pt x="92530" y="19662"/>
                  <a:pt x="117976" y="55516"/>
                </a:cubicBezTo>
                <a:cubicBezTo>
                  <a:pt x="143422" y="91370"/>
                  <a:pt x="152674" y="215125"/>
                  <a:pt x="152674" y="215125"/>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Freeform 135"/>
          <p:cNvSpPr/>
          <p:nvPr/>
        </p:nvSpPr>
        <p:spPr>
          <a:xfrm>
            <a:off x="7689253" y="3325197"/>
            <a:ext cx="312289" cy="255605"/>
          </a:xfrm>
          <a:custGeom>
            <a:avLst/>
            <a:gdLst>
              <a:gd name="connsiteX0" fmla="*/ 0 w 312289"/>
              <a:gd name="connsiteY0" fmla="*/ 12722 h 255605"/>
              <a:gd name="connsiteX1" fmla="*/ 194313 w 312289"/>
              <a:gd name="connsiteY1" fmla="*/ 40480 h 255605"/>
              <a:gd name="connsiteX2" fmla="*/ 312289 w 312289"/>
              <a:gd name="connsiteY2" fmla="*/ 255605 h 255605"/>
            </a:gdLst>
            <a:ahLst/>
            <a:cxnLst>
              <a:cxn ang="0">
                <a:pos x="connsiteX0" y="connsiteY0"/>
              </a:cxn>
              <a:cxn ang="0">
                <a:pos x="connsiteX1" y="connsiteY1"/>
              </a:cxn>
              <a:cxn ang="0">
                <a:pos x="connsiteX2" y="connsiteY2"/>
              </a:cxn>
            </a:cxnLst>
            <a:rect l="l" t="t" r="r" b="b"/>
            <a:pathLst>
              <a:path w="312289" h="255605">
                <a:moveTo>
                  <a:pt x="0" y="12722"/>
                </a:moveTo>
                <a:cubicBezTo>
                  <a:pt x="71132" y="6361"/>
                  <a:pt x="142265" y="0"/>
                  <a:pt x="194313" y="40480"/>
                </a:cubicBezTo>
                <a:cubicBezTo>
                  <a:pt x="246361" y="80960"/>
                  <a:pt x="312289" y="255605"/>
                  <a:pt x="312289" y="255605"/>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3" name="Straight Connector 142"/>
          <p:cNvCxnSpPr/>
          <p:nvPr/>
        </p:nvCxnSpPr>
        <p:spPr>
          <a:xfrm rot="5400000">
            <a:off x="3733801" y="5714998"/>
            <a:ext cx="457198" cy="1588"/>
          </a:xfrm>
          <a:prstGeom prst="line">
            <a:avLst/>
          </a:prstGeom>
          <a:ln w="381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148397" y="798737"/>
            <a:ext cx="3198311" cy="369332"/>
          </a:xfrm>
          <a:prstGeom prst="rect">
            <a:avLst/>
          </a:prstGeom>
          <a:noFill/>
        </p:spPr>
        <p:txBody>
          <a:bodyPr wrap="none" rtlCol="0">
            <a:spAutoFit/>
          </a:bodyPr>
          <a:lstStyle/>
          <a:p>
            <a:pPr marL="342900" indent="-342900">
              <a:buAutoNum type="arabicParenBoth"/>
            </a:pPr>
            <a:r>
              <a:rPr lang="en-US" dirty="0">
                <a:solidFill>
                  <a:srgbClr val="FF0000"/>
                </a:solidFill>
              </a:rPr>
              <a:t>Unauthorized reproduction?</a:t>
            </a:r>
          </a:p>
        </p:txBody>
      </p:sp>
      <p:sp>
        <p:nvSpPr>
          <p:cNvPr id="62" name="TextBox 61"/>
          <p:cNvSpPr txBox="1"/>
          <p:nvPr/>
        </p:nvSpPr>
        <p:spPr>
          <a:xfrm>
            <a:off x="5978124" y="1721127"/>
            <a:ext cx="3165876" cy="369332"/>
          </a:xfrm>
          <a:prstGeom prst="rect">
            <a:avLst/>
          </a:prstGeom>
          <a:noFill/>
        </p:spPr>
        <p:txBody>
          <a:bodyPr wrap="none" rtlCol="0">
            <a:spAutoFit/>
          </a:bodyPr>
          <a:lstStyle/>
          <a:p>
            <a:r>
              <a:rPr lang="en-US" dirty="0">
                <a:solidFill>
                  <a:srgbClr val="FF0000"/>
                </a:solidFill>
              </a:rPr>
              <a:t>(2) Unauthorized reproduction?</a:t>
            </a:r>
          </a:p>
        </p:txBody>
      </p:sp>
      <p:sp>
        <p:nvSpPr>
          <p:cNvPr id="63" name="TextBox 62"/>
          <p:cNvSpPr txBox="1"/>
          <p:nvPr/>
        </p:nvSpPr>
        <p:spPr>
          <a:xfrm>
            <a:off x="5427462" y="5230198"/>
            <a:ext cx="2436296" cy="369332"/>
          </a:xfrm>
          <a:prstGeom prst="rect">
            <a:avLst/>
          </a:prstGeom>
          <a:noFill/>
        </p:spPr>
        <p:txBody>
          <a:bodyPr wrap="none" rtlCol="0">
            <a:spAutoFit/>
          </a:bodyPr>
          <a:lstStyle/>
          <a:p>
            <a:r>
              <a:rPr lang="en-US" dirty="0">
                <a:solidFill>
                  <a:srgbClr val="FF0000"/>
                </a:solidFill>
              </a:rPr>
              <a:t>(3) Public performance?</a:t>
            </a:r>
          </a:p>
        </p:txBody>
      </p:sp>
      <p:cxnSp>
        <p:nvCxnSpPr>
          <p:cNvPr id="4" name="Straight Arrow Connector 3"/>
          <p:cNvCxnSpPr/>
          <p:nvPr/>
        </p:nvCxnSpPr>
        <p:spPr>
          <a:xfrm flipH="1">
            <a:off x="5148397" y="1104900"/>
            <a:ext cx="667689" cy="1416525"/>
          </a:xfrm>
          <a:prstGeom prst="straightConnector1">
            <a:avLst/>
          </a:prstGeom>
          <a:ln w="63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102" idx="1"/>
          </p:cNvCxnSpPr>
          <p:nvPr/>
        </p:nvCxnSpPr>
        <p:spPr>
          <a:xfrm>
            <a:off x="6405057" y="2042906"/>
            <a:ext cx="802380" cy="2192731"/>
          </a:xfrm>
          <a:prstGeom prst="straightConnector1">
            <a:avLst/>
          </a:prstGeom>
          <a:ln w="63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flipV="1">
            <a:off x="5300798" y="4643140"/>
            <a:ext cx="331234" cy="587058"/>
          </a:xfrm>
          <a:prstGeom prst="straightConnector1">
            <a:avLst/>
          </a:prstGeom>
          <a:ln w="63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bwMode="auto">
          <a:xfrm>
            <a:off x="7162800" y="4303823"/>
            <a:ext cx="228600" cy="191977"/>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9" name="Picture 6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spTree>
    <p:extLst>
      <p:ext uri="{BB962C8B-B14F-4D97-AF65-F5344CB8AC3E}">
        <p14:creationId xmlns:p14="http://schemas.microsoft.com/office/powerpoint/2010/main" val="3993607641"/>
      </p:ext>
    </p:extLst>
  </p:cSld>
  <p:clrMapOvr>
    <a:masterClrMapping/>
  </p:clrMapOvr>
  <p:transition spd="slow">
    <p:wipe dir="d"/>
  </p:transition>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7536</TotalTime>
  <Words>556</Words>
  <Application>Microsoft Macintosh PowerPoint</Application>
  <PresentationFormat>On-screen Show (4:3)</PresentationFormat>
  <Paragraphs>136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EdX</vt:lpstr>
      <vt:lpstr>CopyrightX Lecture 8: Rights of Distribution and Performance  Selected Illustrations </vt:lpstr>
      <vt:lpstr>PowerPoint Presentation</vt:lpstr>
      <vt:lpstr>Opposed Forces</vt:lpstr>
      <vt:lpstr>PowerPoint Presentation</vt:lpstr>
      <vt:lpstr>PowerPoint Presentation</vt:lpstr>
      <vt:lpstr>PowerPoint Presentation</vt:lpstr>
      <vt:lpstr>Vernon v. Autodesk:  Holding</vt:lpstr>
      <vt:lpstr>PowerPoint Presentation</vt:lpstr>
      <vt:lpstr>PowerPoint Presentation</vt:lpstr>
      <vt:lpstr>Aereo (2014)</vt:lpstr>
      <vt:lpstr>Aereo (2014)</vt:lpstr>
      <vt:lpstr>Aereo (2014)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35</cp:revision>
  <dcterms:created xsi:type="dcterms:W3CDTF">2013-01-23T23:44:23Z</dcterms:created>
  <dcterms:modified xsi:type="dcterms:W3CDTF">2021-01-14T22:52:29Z</dcterms:modified>
</cp:coreProperties>
</file>