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7" r:id="rId3"/>
    <p:sldId id="268" r:id="rId4"/>
    <p:sldId id="269" r:id="rId5"/>
    <p:sldId id="270" r:id="rId6"/>
    <p:sldId id="27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615"/>
  </p:normalViewPr>
  <p:slideViewPr>
    <p:cSldViewPr snapToGrid="0" snapToObjects="1" showGuides="1">
      <p:cViewPr varScale="1">
        <p:scale>
          <a:sx n="106" d="100"/>
          <a:sy n="106" d="100"/>
        </p:scale>
        <p:origin x="3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AC660-5FD1-FC4B-A774-36C74DC28781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F973E-4101-054C-BF91-B42AC0A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5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99D6F7-D052-E74D-853B-5D61C5941EF2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9810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C8085-1B6E-8449-AC01-5B9FDF5952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C8085-1B6E-8449-AC01-5B9FDF5952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C8085-1B6E-8449-AC01-5B9FDF5952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9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C8085-1B6E-8449-AC01-5B9FDF5952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9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C8085-1B6E-8449-AC01-5B9FDF5952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8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is licensed under the Creative Commons Attribution 4.0 License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8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5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4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631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5FD6-758D-264E-9066-DA4419509214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6485" y="6564086"/>
            <a:ext cx="6379029" cy="293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This presentation is licensed under the Creative Commons Attribution 4.0 License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CA6C-B055-9241-BF67-B9676DC38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arvard_shield-University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8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09800" y="1588707"/>
            <a:ext cx="7772400" cy="37798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00" dirty="0"/>
              <a:t>The Cat Not in the Hat!</a:t>
            </a:r>
            <a:br>
              <a:rPr lang="en-US" sz="5300" dirty="0"/>
            </a:br>
            <a:r>
              <a:rPr lang="en-US" sz="3100" dirty="0"/>
              <a:t>Case Study CX025.2</a:t>
            </a: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Original author: </a:t>
            </a:r>
            <a:r>
              <a:rPr lang="en-US" sz="3100" dirty="0" err="1"/>
              <a:t>Ruchi</a:t>
            </a:r>
            <a:r>
              <a:rPr lang="en-US" sz="3100" dirty="0"/>
              <a:t> Desai</a:t>
            </a:r>
            <a:br>
              <a:rPr lang="en-US" sz="3100" dirty="0"/>
            </a:br>
            <a:r>
              <a:rPr lang="en-US" sz="3100" dirty="0"/>
              <a:t>Revised by: Kia Jovanie McLeod</a:t>
            </a:r>
            <a:br>
              <a:rPr lang="en-US" sz="3100" dirty="0"/>
            </a:br>
            <a:r>
              <a:rPr lang="en-US" sz="3100" dirty="0"/>
              <a:t>Last revised: March 24, 2014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5272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2074984" y="138621"/>
            <a:ext cx="8042031" cy="665407"/>
          </a:xfrm>
        </p:spPr>
        <p:txBody>
          <a:bodyPr/>
          <a:lstStyle/>
          <a:p>
            <a:pPr algn="ctr"/>
            <a:r>
              <a:rPr lang="en-US" sz="3000" dirty="0"/>
              <a:t>Book Covers</a:t>
            </a:r>
          </a:p>
        </p:txBody>
      </p:sp>
      <p:pic>
        <p:nvPicPr>
          <p:cNvPr id="8" name="Content Placeholder 13"/>
          <p:cNvPicPr>
            <a:picLocks noChangeAspect="1"/>
          </p:cNvPicPr>
          <p:nvPr/>
        </p:nvPicPr>
        <p:blipFill>
          <a:blip r:embed="rId3"/>
          <a:srcRect l="-20378" r="-20378"/>
          <a:stretch>
            <a:fillRect/>
          </a:stretch>
        </p:blipFill>
        <p:spPr bwMode="auto">
          <a:xfrm>
            <a:off x="-9537" y="914400"/>
            <a:ext cx="5597537" cy="54743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12"/>
          <p:cNvPicPr>
            <a:picLocks noChangeAspect="1"/>
          </p:cNvPicPr>
          <p:nvPr/>
        </p:nvPicPr>
        <p:blipFill>
          <a:blip r:embed="rId4"/>
          <a:srcRect l="-25606" r="-25606"/>
          <a:stretch>
            <a:fillRect/>
          </a:stretch>
        </p:blipFill>
        <p:spPr>
          <a:xfrm>
            <a:off x="5719759" y="914400"/>
            <a:ext cx="5599735" cy="54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1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2074984" y="90114"/>
            <a:ext cx="8042031" cy="665407"/>
          </a:xfrm>
        </p:spPr>
        <p:txBody>
          <a:bodyPr/>
          <a:lstStyle/>
          <a:p>
            <a:pPr algn="ctr"/>
            <a:r>
              <a:rPr lang="en-US" sz="3000" dirty="0"/>
              <a:t>Illustrations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4" y="998621"/>
            <a:ext cx="3532555" cy="430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64" y="998621"/>
            <a:ext cx="3729851" cy="430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7"/>
          <p:cNvSpPr txBox="1">
            <a:spLocks/>
          </p:cNvSpPr>
          <p:nvPr/>
        </p:nvSpPr>
        <p:spPr bwMode="auto">
          <a:xfrm>
            <a:off x="2660456" y="5304693"/>
            <a:ext cx="2947084" cy="8206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/>
              <a:t>Dr. Seuss’ </a:t>
            </a:r>
            <a:r>
              <a:rPr lang="en-US" i="1" u="sng" dirty="0"/>
              <a:t>Green Eggs and Ham</a:t>
            </a: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5991665" y="5304693"/>
            <a:ext cx="2947084" cy="8206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/>
              <a:t>Penguin’s </a:t>
            </a:r>
            <a:r>
              <a:rPr lang="en-US" i="1" u="sng" dirty="0"/>
              <a:t>Cat Not in the Hat!</a:t>
            </a:r>
          </a:p>
        </p:txBody>
      </p:sp>
    </p:spTree>
    <p:extLst>
      <p:ext uri="{BB962C8B-B14F-4D97-AF65-F5344CB8AC3E}">
        <p14:creationId xmlns:p14="http://schemas.microsoft.com/office/powerpoint/2010/main" val="146890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1981201" y="752231"/>
            <a:ext cx="8042031" cy="665407"/>
          </a:xfrm>
        </p:spPr>
        <p:txBody>
          <a:bodyPr/>
          <a:lstStyle/>
          <a:p>
            <a:pPr algn="ctr"/>
            <a:r>
              <a:rPr lang="en-US" sz="3000" dirty="0"/>
              <a:t>Illustrations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1981201" y="4513385"/>
            <a:ext cx="3938953" cy="8206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/>
              <a:t>Dr. Seuss’ </a:t>
            </a:r>
            <a:r>
              <a:rPr lang="en-US" i="1" u="sng" dirty="0"/>
              <a:t>How the Grinch Stole Christmas</a:t>
            </a: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5991665" y="4171461"/>
            <a:ext cx="3767796" cy="8206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/>
              <a:t>Penguin’s </a:t>
            </a:r>
            <a:r>
              <a:rPr lang="en-US" i="1" u="sng" dirty="0"/>
              <a:t>Cat Not in the Hat!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44076"/>
            <a:ext cx="3938953" cy="2227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63" y="1944076"/>
            <a:ext cx="3555999" cy="2227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66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1981201" y="752231"/>
            <a:ext cx="8042031" cy="665407"/>
          </a:xfrm>
        </p:spPr>
        <p:txBody>
          <a:bodyPr/>
          <a:lstStyle/>
          <a:p>
            <a:pPr algn="ctr"/>
            <a:r>
              <a:rPr lang="en-US" sz="3000" u="sng" dirty="0"/>
              <a:t>Language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946485" y="5695461"/>
            <a:ext cx="3938953" cy="8206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/>
              <a:t>Dr. Seuss’ </a:t>
            </a:r>
            <a:r>
              <a:rPr lang="en-US" i="1" u="sng" dirty="0"/>
              <a:t>One Fish Two Fish Red Fish Blue Fish</a:t>
            </a: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7074507" y="5515501"/>
            <a:ext cx="3767796" cy="8206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/>
              <a:t>Penguin’s </a:t>
            </a:r>
            <a:r>
              <a:rPr lang="en-US" i="1" u="sng" dirty="0"/>
              <a:t>Cat Not in the Hat!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2661" y="1758462"/>
            <a:ext cx="2874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Fish</a:t>
            </a:r>
          </a:p>
          <a:p>
            <a:pPr algn="ctr"/>
            <a:r>
              <a:rPr lang="en-US" sz="2400" dirty="0"/>
              <a:t>two fish</a:t>
            </a:r>
          </a:p>
          <a:p>
            <a:pPr algn="ctr"/>
            <a:r>
              <a:rPr lang="en-US" sz="2400" dirty="0"/>
              <a:t>red fish</a:t>
            </a:r>
          </a:p>
          <a:p>
            <a:pPr algn="ctr"/>
            <a:r>
              <a:rPr lang="en-US" sz="2400" dirty="0"/>
              <a:t>blue fish.</a:t>
            </a:r>
          </a:p>
          <a:p>
            <a:pPr algn="ctr"/>
            <a:r>
              <a:rPr lang="en-US" sz="2400" dirty="0"/>
              <a:t>Black fish</a:t>
            </a:r>
          </a:p>
          <a:p>
            <a:pPr algn="ctr"/>
            <a:r>
              <a:rPr lang="en-US" sz="2400" dirty="0"/>
              <a:t>blue fish</a:t>
            </a:r>
          </a:p>
          <a:p>
            <a:pPr algn="ctr"/>
            <a:r>
              <a:rPr lang="en-US" sz="2400" dirty="0"/>
              <a:t>old fish</a:t>
            </a:r>
          </a:p>
          <a:p>
            <a:pPr algn="ctr"/>
            <a:r>
              <a:rPr lang="en-US" sz="2400" dirty="0"/>
              <a:t>new fish.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230" y="1758462"/>
            <a:ext cx="4013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Knife?</a:t>
            </a:r>
          </a:p>
          <a:p>
            <a:pPr algn="ctr"/>
            <a:r>
              <a:rPr lang="en-US" sz="2400" dirty="0"/>
              <a:t>Two Knife?</a:t>
            </a:r>
          </a:p>
          <a:p>
            <a:pPr algn="ctr"/>
            <a:r>
              <a:rPr lang="en-US" sz="2400" dirty="0"/>
              <a:t>Red Knife</a:t>
            </a:r>
          </a:p>
          <a:p>
            <a:pPr algn="ctr"/>
            <a:r>
              <a:rPr lang="en-US" sz="2400" dirty="0"/>
              <a:t>Dead Wife.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51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1981201" y="752231"/>
            <a:ext cx="8042031" cy="665407"/>
          </a:xfrm>
        </p:spPr>
        <p:txBody>
          <a:bodyPr/>
          <a:lstStyle/>
          <a:p>
            <a:pPr algn="ctr"/>
            <a:r>
              <a:rPr lang="en-US" sz="3000" u="sng" dirty="0"/>
              <a:t>Language?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681790" y="5438582"/>
            <a:ext cx="3938953" cy="8206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/>
              <a:t>Dr. Seuss’ </a:t>
            </a:r>
            <a:r>
              <a:rPr lang="en-US" i="1" u="sng" dirty="0"/>
              <a:t>Green Eggs and Ham</a:t>
            </a: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7571259" y="5438581"/>
            <a:ext cx="3767796" cy="8206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/>
              <a:t>Penguin’s </a:t>
            </a:r>
            <a:r>
              <a:rPr lang="en-US" i="1" u="sng" dirty="0"/>
              <a:t>Cat Not in the Hat!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6861" y="1758462"/>
            <a:ext cx="28741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 do not like them,</a:t>
            </a:r>
          </a:p>
          <a:p>
            <a:pPr algn="ctr"/>
            <a:r>
              <a:rPr lang="en-US" sz="2800" dirty="0"/>
              <a:t>Sam-I-am.</a:t>
            </a:r>
          </a:p>
          <a:p>
            <a:pPr algn="ctr"/>
            <a:r>
              <a:rPr lang="en-US" sz="2800" dirty="0"/>
              <a:t>I do not like</a:t>
            </a:r>
          </a:p>
          <a:p>
            <a:pPr algn="ctr"/>
            <a:r>
              <a:rPr lang="en-US" sz="2800" dirty="0"/>
              <a:t>green eggs and ham.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229" y="1758462"/>
            <a:ext cx="5125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 do not like pretrial exams</a:t>
            </a:r>
          </a:p>
          <a:p>
            <a:pPr algn="ctr"/>
            <a:r>
              <a:rPr lang="en-US" sz="2800" dirty="0"/>
              <a:t>Green-fisted witnesses, surely shams</a:t>
            </a:r>
          </a:p>
          <a:p>
            <a:pPr algn="ctr"/>
            <a:r>
              <a:rPr lang="en-US" sz="2800" dirty="0"/>
              <a:t>Take an oath, then sell your story</a:t>
            </a:r>
          </a:p>
          <a:p>
            <a:pPr algn="ctr"/>
            <a:r>
              <a:rPr lang="en-US" sz="2800" dirty="0"/>
              <a:t>To Geraldo, Phil, or Maury.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812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5867401" y="6019800"/>
            <a:ext cx="200728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ym typeface="Symbol" pitchFamily="-108" charset="2"/>
              </a:rPr>
              <a:t>	           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1730245" y="883945"/>
          <a:ext cx="8673165" cy="4972177"/>
        </p:xfrm>
        <a:graphic>
          <a:graphicData uri="http://schemas.openxmlformats.org/drawingml/2006/table">
            <a:tbl>
              <a:tblPr/>
              <a:tblGrid>
                <a:gridCol w="396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1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1. Purpose and character of defendant’s 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No “critical bearing” on the substance or style of π’s 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2. Nature of copyrighted 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π’s work is highly creative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3. Amount of copying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Δ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 took “the central character” of Cat in the Hat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7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4. Impact on potential market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We infer adverse market impact from commercial and </a:t>
                      </a:r>
                      <a:r>
                        <a:rPr kumimoji="1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nontransformative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 character, in absence of proof to contrary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92329" y="5856123"/>
            <a:ext cx="1639108" cy="92000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1177" y="6049241"/>
            <a:ext cx="120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Result: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6970" y="5992224"/>
            <a:ext cx="36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8404" y="5861989"/>
            <a:ext cx="2902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Remedy:  enjoin publication, distribution, or marketing of the book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6168" y="108345"/>
            <a:ext cx="355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Cat Not in the Hat</a:t>
            </a:r>
          </a:p>
        </p:txBody>
      </p:sp>
    </p:spTree>
    <p:extLst>
      <p:ext uri="{BB962C8B-B14F-4D97-AF65-F5344CB8AC3E}">
        <p14:creationId xmlns:p14="http://schemas.microsoft.com/office/powerpoint/2010/main" val="31071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E0501E3-F07B-634E-9175-2B82E1BB4041}" vid="{C5816199-F0E8-3344-BA7B-224CC79A8F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HLS</Template>
  <TotalTime>1075</TotalTime>
  <Words>285</Words>
  <Application>Microsoft Macintosh PowerPoint</Application>
  <PresentationFormat>Widescreen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Monotype Sorts</vt:lpstr>
      <vt:lpstr>Symbol</vt:lpstr>
      <vt:lpstr>Times New Roman</vt:lpstr>
      <vt:lpstr>Wingdings</vt:lpstr>
      <vt:lpstr>Office Theme</vt:lpstr>
      <vt:lpstr>The Cat Not in the Hat! Case Study CX025.2    Original author: Ruchi Desai Revised by: Kia Jovanie McLeod Last revised: March 24, 2014 </vt:lpstr>
      <vt:lpstr>Book Covers</vt:lpstr>
      <vt:lpstr>Illustrations</vt:lpstr>
      <vt:lpstr>Illustrations</vt:lpstr>
      <vt:lpstr>Language</vt:lpstr>
      <vt:lpstr>Language?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Cat in the Hat </dc:title>
  <dc:creator>Microsoft Office User</dc:creator>
  <cp:lastModifiedBy>Terry Fisher</cp:lastModifiedBy>
  <cp:revision>9</cp:revision>
  <dcterms:created xsi:type="dcterms:W3CDTF">2018-03-25T18:49:15Z</dcterms:created>
  <dcterms:modified xsi:type="dcterms:W3CDTF">2024-04-16T12:00:46Z</dcterms:modified>
</cp:coreProperties>
</file>