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1124" r:id="rId3"/>
    <p:sldId id="1136" r:id="rId4"/>
    <p:sldId id="1027" r:id="rId5"/>
    <p:sldId id="31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p:restoredTop sz="95846"/>
  </p:normalViewPr>
  <p:slideViewPr>
    <p:cSldViewPr snapToGrid="0" showGuides="1">
      <p:cViewPr varScale="1">
        <p:scale>
          <a:sx n="110" d="100"/>
          <a:sy n="110" d="100"/>
        </p:scale>
        <p:origin x="184"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2ACF-78A3-B5CC-B0BE-B70E711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C2509-696E-66C3-B49E-9B0BC4A2C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6232F-A4AA-5D40-3D57-D07CD19B37E7}"/>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5" name="Footer Placeholder 4">
            <a:extLst>
              <a:ext uri="{FF2B5EF4-FFF2-40B4-BE49-F238E27FC236}">
                <a16:creationId xmlns:a16="http://schemas.microsoft.com/office/drawing/2014/main" id="{BAD701C4-A14A-1E45-1AED-63E1CC63C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B22F-7077-5980-D699-C7413D1F396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2975091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BBC2-CE85-94F6-6D74-CDC1FA34F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42B835-2ACD-84A2-E1AA-6DECF874C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711D-1D41-E71D-4DF6-6C4C5F234C29}"/>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5" name="Footer Placeholder 4">
            <a:extLst>
              <a:ext uri="{FF2B5EF4-FFF2-40B4-BE49-F238E27FC236}">
                <a16:creationId xmlns:a16="http://schemas.microsoft.com/office/drawing/2014/main" id="{A6591710-6818-EA69-A2A7-2CAD89BF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A545A-9B55-5225-E7DB-17F1732C57C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411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6D23C-359E-DC53-9FEE-710ADEB4B5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82EFA-BF1A-B2F3-7C51-55A0AC335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475B-D043-E5D2-C9BE-419E8B4B763A}"/>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5" name="Footer Placeholder 4">
            <a:extLst>
              <a:ext uri="{FF2B5EF4-FFF2-40B4-BE49-F238E27FC236}">
                <a16:creationId xmlns:a16="http://schemas.microsoft.com/office/drawing/2014/main" id="{0727C39C-F75A-A537-714A-05E97D0F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29AB0-B16E-1874-F888-ABF7B4ED518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4029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76D3-835C-FD1B-C3F4-6E00F6F01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3746B-1703-0B85-BC5F-5E2B8CEF2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CE6EA-6D56-B942-1048-58A9B78A0CA1}"/>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5" name="Footer Placeholder 4">
            <a:extLst>
              <a:ext uri="{FF2B5EF4-FFF2-40B4-BE49-F238E27FC236}">
                <a16:creationId xmlns:a16="http://schemas.microsoft.com/office/drawing/2014/main" id="{4A49CE4A-99E8-801D-CD49-9BADA7EF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7067C-A040-A13A-D7E7-BD543B73236E}"/>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45151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9454-C970-EDA4-DF55-C96AFAE7F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16C61-B3FD-7FE9-E535-364631709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F6427-6D86-8D41-25F2-EB8DA7D0B3E1}"/>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5" name="Footer Placeholder 4">
            <a:extLst>
              <a:ext uri="{FF2B5EF4-FFF2-40B4-BE49-F238E27FC236}">
                <a16:creationId xmlns:a16="http://schemas.microsoft.com/office/drawing/2014/main" id="{6EC56C9A-8CFE-4D58-AB98-AF828281E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58776-83C7-3ED8-2BC0-EAF7BD9B547D}"/>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71740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D2D3-D5CF-222E-91CF-14961ABE1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E9708-2645-D5EE-414E-48465A284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899AE-1CDC-8432-8776-4206E84C0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E0221-987A-B280-AC9B-E21FF4C947BB}"/>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6" name="Footer Placeholder 5">
            <a:extLst>
              <a:ext uri="{FF2B5EF4-FFF2-40B4-BE49-F238E27FC236}">
                <a16:creationId xmlns:a16="http://schemas.microsoft.com/office/drawing/2014/main" id="{427F8194-2B9B-9233-690B-5E9DC41C9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11D76-C465-EE8F-CFF2-BBE3DA979C95}"/>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16190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02FC-6F84-4F1D-13E2-46F6F42FB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A49E9C-49F1-33F0-7F89-FC2C648DA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568E8-9B6C-540D-5DA1-BEC1BE0F5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6FB6A9-5713-E959-6315-A1B719AC3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C0A3C-AC99-761C-76DF-14CCBF321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418E4-0418-1CCB-A0B5-B00585F612FB}"/>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8" name="Footer Placeholder 7">
            <a:extLst>
              <a:ext uri="{FF2B5EF4-FFF2-40B4-BE49-F238E27FC236}">
                <a16:creationId xmlns:a16="http://schemas.microsoft.com/office/drawing/2014/main" id="{B86749DF-966B-0651-3DBF-A1EA96F67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173AC-940C-02CB-2BDB-ECAC0C55C6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02338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3C66-27F5-FDB4-C4C1-40441D8E2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BB314-4CDE-D4F4-B99C-744DEC54E814}"/>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4" name="Footer Placeholder 3">
            <a:extLst>
              <a:ext uri="{FF2B5EF4-FFF2-40B4-BE49-F238E27FC236}">
                <a16:creationId xmlns:a16="http://schemas.microsoft.com/office/drawing/2014/main" id="{E7B8787C-87D6-8AA8-13B3-D0FBF0C5E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BD46A-229E-EABA-B811-E4E8544B180C}"/>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5632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5940B-293E-85E0-15DF-C8646AE55F90}"/>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3" name="Footer Placeholder 2">
            <a:extLst>
              <a:ext uri="{FF2B5EF4-FFF2-40B4-BE49-F238E27FC236}">
                <a16:creationId xmlns:a16="http://schemas.microsoft.com/office/drawing/2014/main" id="{41BD7BB8-228F-712A-1AF3-7E2B9724D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DDFE4-11FE-DDF7-5E62-1E739B7080D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66561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77F6-BA7F-CDDE-7097-953D0E7F0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32FEC-EF8F-199A-7A39-5129B9911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5C3F52-24AD-B596-5186-3209671D6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E7015-F0C5-36E6-7544-90BD52BDF7C5}"/>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6" name="Footer Placeholder 5">
            <a:extLst>
              <a:ext uri="{FF2B5EF4-FFF2-40B4-BE49-F238E27FC236}">
                <a16:creationId xmlns:a16="http://schemas.microsoft.com/office/drawing/2014/main" id="{FB6FEDDD-F18E-BEB2-9EFC-8C8B7275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D38D8-BEAF-B6F8-C2FA-6F26D19F765B}"/>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50004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4625-C5A1-901E-946F-1B7BF324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89A8E-FED0-37B3-76DD-A0CAEA4F2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CCEF79-7589-419E-54B0-8C76EE07F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289C5-926B-F8E4-CE53-E2E9C5C7F70F}"/>
              </a:ext>
            </a:extLst>
          </p:cNvPr>
          <p:cNvSpPr>
            <a:spLocks noGrp="1"/>
          </p:cNvSpPr>
          <p:nvPr>
            <p:ph type="dt" sz="half" idx="10"/>
          </p:nvPr>
        </p:nvSpPr>
        <p:spPr/>
        <p:txBody>
          <a:bodyPr/>
          <a:lstStyle/>
          <a:p>
            <a:fld id="{5BA2F062-EB77-1340-ADA8-3D7CD0208A2D}" type="datetimeFigureOut">
              <a:rPr lang="en-US" smtClean="0"/>
              <a:t>1/22/24</a:t>
            </a:fld>
            <a:endParaRPr lang="en-US"/>
          </a:p>
        </p:txBody>
      </p:sp>
      <p:sp>
        <p:nvSpPr>
          <p:cNvPr id="6" name="Footer Placeholder 5">
            <a:extLst>
              <a:ext uri="{FF2B5EF4-FFF2-40B4-BE49-F238E27FC236}">
                <a16:creationId xmlns:a16="http://schemas.microsoft.com/office/drawing/2014/main" id="{06441AA7-10C8-8E88-C374-14C63CE1E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56694-6632-D429-048C-BC21C7D75E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833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C9D63-99E2-DB96-4792-6B5388E18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792B4-6877-FF3D-A483-497D30E193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0AD72-A66F-4A62-8AF2-D7A0656D2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F062-EB77-1340-ADA8-3D7CD0208A2D}" type="datetimeFigureOut">
              <a:rPr lang="en-US" smtClean="0"/>
              <a:t>1/22/24</a:t>
            </a:fld>
            <a:endParaRPr lang="en-US"/>
          </a:p>
        </p:txBody>
      </p:sp>
      <p:sp>
        <p:nvSpPr>
          <p:cNvPr id="5" name="Footer Placeholder 4">
            <a:extLst>
              <a:ext uri="{FF2B5EF4-FFF2-40B4-BE49-F238E27FC236}">
                <a16:creationId xmlns:a16="http://schemas.microsoft.com/office/drawing/2014/main" id="{0C17E3FA-38A6-9F3E-E1D8-AB91D2769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9F4BA-EFD3-EB38-9EE6-3E280D84D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458BF-F45D-6749-BF5F-DC840966D50E}" type="slidenum">
              <a:rPr lang="en-US" smtClean="0"/>
              <a:t>‹#›</a:t>
            </a:fld>
            <a:endParaRPr lang="en-US"/>
          </a:p>
        </p:txBody>
      </p:sp>
      <p:pic>
        <p:nvPicPr>
          <p:cNvPr id="7" name="Picture 6" descr="Venn diagram&#10;&#10;Description automatically generated">
            <a:extLst>
              <a:ext uri="{FF2B5EF4-FFF2-40B4-BE49-F238E27FC236}">
                <a16:creationId xmlns:a16="http://schemas.microsoft.com/office/drawing/2014/main" id="{F64FAADE-B7B7-7291-7EA7-06E9E8FD9878}"/>
              </a:ext>
            </a:extLst>
          </p:cNvPr>
          <p:cNvPicPr>
            <a:picLocks noChangeAspect="1"/>
          </p:cNvPicPr>
          <p:nvPr userDrawn="1"/>
        </p:nvPicPr>
        <p:blipFill>
          <a:blip r:embed="rId13"/>
          <a:stretch>
            <a:fillRect/>
          </a:stretch>
        </p:blipFill>
        <p:spPr>
          <a:xfrm>
            <a:off x="171557" y="126206"/>
            <a:ext cx="407152" cy="477838"/>
          </a:xfrm>
          <a:prstGeom prst="rect">
            <a:avLst/>
          </a:prstGeom>
        </p:spPr>
      </p:pic>
      <p:sp>
        <p:nvSpPr>
          <p:cNvPr id="8" name="TextBox 7">
            <a:extLst>
              <a:ext uri="{FF2B5EF4-FFF2-40B4-BE49-F238E27FC236}">
                <a16:creationId xmlns:a16="http://schemas.microsoft.com/office/drawing/2014/main" id="{B6860887-B833-6261-0522-80E6C72602C6}"/>
              </a:ext>
            </a:extLst>
          </p:cNvPr>
          <p:cNvSpPr txBox="1"/>
          <p:nvPr userDrawn="1"/>
        </p:nvSpPr>
        <p:spPr>
          <a:xfrm>
            <a:off x="10412730" y="178981"/>
            <a:ext cx="136017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Copyright</a:t>
            </a:r>
            <a:r>
              <a:rPr lang="en-US" sz="2800" baseline="30000" dirty="0" err="1">
                <a:solidFill>
                  <a:srgbClr val="FF0000"/>
                </a:solidFill>
                <a:latin typeface="Times New Roman" panose="02020603050405020304" pitchFamily="18" charset="0"/>
                <a:cs typeface="Times New Roman" panose="02020603050405020304" pitchFamily="18" charset="0"/>
              </a:rPr>
              <a:t>x</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70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a:xfrm>
            <a:off x="1524000" y="1424912"/>
            <a:ext cx="9144000" cy="2387600"/>
          </a:xfrm>
        </p:spPr>
        <p:txBody>
          <a:bodyPr/>
          <a:lstStyle/>
          <a:p>
            <a:pPr>
              <a:lnSpc>
                <a:spcPct val="100000"/>
              </a:lnSpc>
              <a:spcBef>
                <a:spcPts val="0"/>
              </a:spcBef>
            </a:pPr>
            <a:r>
              <a:rPr lang="en-US" sz="3600" dirty="0">
                <a:latin typeface="Times New Roman" panose="02020603050405020304" pitchFamily="18" charset="0"/>
                <a:cs typeface="Times New Roman" panose="02020603050405020304" pitchFamily="18" charset="0"/>
              </a:rPr>
              <a:t>Selected Slides Presented in Class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on January 22, 2024</a:t>
            </a:r>
            <a:br>
              <a:rPr lang="en-US" sz="36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a:xfrm>
            <a:off x="1524000" y="4037012"/>
            <a:ext cx="9144000" cy="1655762"/>
          </a:xfrm>
        </p:spPr>
        <p:txBody>
          <a:bodyPr/>
          <a:lstStyle/>
          <a:p>
            <a:r>
              <a:rPr lang="en-US" dirty="0">
                <a:latin typeface="Times New Roman" panose="02020603050405020304" pitchFamily="18" charset="0"/>
                <a:cs typeface="Times New Roman" panose="02020603050405020304" pitchFamily="18" charset="0"/>
              </a:rPr>
              <a:t>William Fisher</a:t>
            </a:r>
          </a:p>
        </p:txBody>
      </p:sp>
      <p:sp>
        <p:nvSpPr>
          <p:cNvPr id="4" name="TextBox 3">
            <a:extLst>
              <a:ext uri="{FF2B5EF4-FFF2-40B4-BE49-F238E27FC236}">
                <a16:creationId xmlns:a16="http://schemas.microsoft.com/office/drawing/2014/main" id="{22BE56F4-43D2-2E08-3D01-E1A3E0F3B4C6}"/>
              </a:ext>
            </a:extLst>
          </p:cNvPr>
          <p:cNvSpPr txBox="1"/>
          <p:nvPr/>
        </p:nvSpPr>
        <p:spPr>
          <a:xfrm>
            <a:off x="10412730" y="178981"/>
            <a:ext cx="136017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Copyright</a:t>
            </a:r>
            <a:r>
              <a:rPr lang="en-US" sz="2800" baseline="30000" dirty="0" err="1">
                <a:solidFill>
                  <a:srgbClr val="FF0000"/>
                </a:solidFill>
                <a:latin typeface="Times New Roman" panose="02020603050405020304" pitchFamily="18" charset="0"/>
                <a:cs typeface="Times New Roman" panose="02020603050405020304" pitchFamily="18" charset="0"/>
              </a:rPr>
              <a:t>x</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3E37CC-8416-A14F-CD17-B849A32E8358}"/>
              </a:ext>
            </a:extLst>
          </p:cNvPr>
          <p:cNvSpPr txBox="1"/>
          <p:nvPr/>
        </p:nvSpPr>
        <p:spPr>
          <a:xfrm>
            <a:off x="3958267" y="6538595"/>
            <a:ext cx="42754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Licensed under terms available at https://</a:t>
            </a:r>
            <a:r>
              <a:rPr lang="en-US" sz="1400" dirty="0" err="1">
                <a:latin typeface="Times New Roman" panose="02020603050405020304" pitchFamily="18" charset="0"/>
                <a:cs typeface="Times New Roman" panose="02020603050405020304" pitchFamily="18" charset="0"/>
              </a:rPr>
              <a:t>ipxcourses.org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53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412" y="1646862"/>
            <a:ext cx="2564399" cy="3463983"/>
          </a:xfrm>
          <a:prstGeom prst="rect">
            <a:avLst/>
          </a:prstGeom>
        </p:spPr>
      </p:pic>
      <p:sp>
        <p:nvSpPr>
          <p:cNvPr id="5" name="TextBox 4"/>
          <p:cNvSpPr txBox="1"/>
          <p:nvPr/>
        </p:nvSpPr>
        <p:spPr>
          <a:xfrm>
            <a:off x="4523903" y="723532"/>
            <a:ext cx="2479498" cy="923330"/>
          </a:xfrm>
          <a:prstGeom prst="rect">
            <a:avLst/>
          </a:prstGeom>
          <a:noFill/>
        </p:spPr>
        <p:txBody>
          <a:bodyPr wrap="square" rtlCol="0">
            <a:spAutoFit/>
          </a:bodyPr>
          <a:lstStyle/>
          <a:p>
            <a:r>
              <a:rPr lang="en-US" dirty="0"/>
              <a:t>“I Am America”</a:t>
            </a:r>
          </a:p>
          <a:p>
            <a:r>
              <a:rPr lang="en-US" dirty="0"/>
              <a:t>by </a:t>
            </a:r>
            <a:r>
              <a:rPr lang="en-US" dirty="0" err="1"/>
              <a:t>Ridwan</a:t>
            </a:r>
            <a:r>
              <a:rPr lang="en-US" dirty="0"/>
              <a:t> </a:t>
            </a:r>
            <a:r>
              <a:rPr lang="en-US" dirty="0" err="1"/>
              <a:t>Adhami</a:t>
            </a:r>
            <a:endParaRPr lang="en-US" dirty="0"/>
          </a:p>
          <a:p>
            <a:r>
              <a:rPr lang="en-US" dirty="0"/>
              <a:t>(2007)</a:t>
            </a:r>
          </a:p>
        </p:txBody>
      </p:sp>
      <p:pic>
        <p:nvPicPr>
          <p:cNvPr id="6" name="Picture 5">
            <a:extLst>
              <a:ext uri="{FF2B5EF4-FFF2-40B4-BE49-F238E27FC236}">
                <a16:creationId xmlns:a16="http://schemas.microsoft.com/office/drawing/2014/main" id="{15D82A4B-7F8A-FBCE-723F-FBDE87898159}"/>
              </a:ext>
            </a:extLst>
          </p:cNvPr>
          <p:cNvPicPr>
            <a:picLocks noChangeAspect="1"/>
          </p:cNvPicPr>
          <p:nvPr/>
        </p:nvPicPr>
        <p:blipFill>
          <a:blip r:embed="rId3"/>
          <a:stretch>
            <a:fillRect/>
          </a:stretch>
        </p:blipFill>
        <p:spPr>
          <a:xfrm>
            <a:off x="9571788" y="3660923"/>
            <a:ext cx="2289452" cy="3000136"/>
          </a:xfrm>
          <a:prstGeom prst="rect">
            <a:avLst/>
          </a:prstGeom>
        </p:spPr>
      </p:pic>
      <p:sp>
        <p:nvSpPr>
          <p:cNvPr id="7" name="TextBox 6">
            <a:extLst>
              <a:ext uri="{FF2B5EF4-FFF2-40B4-BE49-F238E27FC236}">
                <a16:creationId xmlns:a16="http://schemas.microsoft.com/office/drawing/2014/main" id="{6DC9BE2D-40F9-FD1B-BBF3-EDA9013E1611}"/>
              </a:ext>
            </a:extLst>
          </p:cNvPr>
          <p:cNvSpPr txBox="1"/>
          <p:nvPr/>
        </p:nvSpPr>
        <p:spPr>
          <a:xfrm>
            <a:off x="6655811" y="6084321"/>
            <a:ext cx="2869640" cy="738664"/>
          </a:xfrm>
          <a:prstGeom prst="rect">
            <a:avLst/>
          </a:prstGeom>
          <a:noFill/>
        </p:spPr>
        <p:txBody>
          <a:bodyPr wrap="square" rtlCol="0">
            <a:spAutoFit/>
          </a:bodyPr>
          <a:lstStyle/>
          <a:p>
            <a:r>
              <a:rPr lang="en-US" sz="1400" dirty="0"/>
              <a:t>“The Practice of Islam in America” </a:t>
            </a:r>
          </a:p>
          <a:p>
            <a:r>
              <a:rPr lang="en-US" sz="1400" dirty="0"/>
              <a:t>by Edward Curtis (NYU Press December 2017)</a:t>
            </a:r>
          </a:p>
        </p:txBody>
      </p:sp>
      <p:pic>
        <p:nvPicPr>
          <p:cNvPr id="2" name="Picture 1">
            <a:extLst>
              <a:ext uri="{FF2B5EF4-FFF2-40B4-BE49-F238E27FC236}">
                <a16:creationId xmlns:a16="http://schemas.microsoft.com/office/drawing/2014/main" id="{41B36BAA-E160-9435-7C7A-42D85EB25EA7}"/>
              </a:ext>
            </a:extLst>
          </p:cNvPr>
          <p:cNvPicPr>
            <a:picLocks noChangeAspect="1"/>
          </p:cNvPicPr>
          <p:nvPr/>
        </p:nvPicPr>
        <p:blipFill>
          <a:blip r:embed="rId4"/>
          <a:stretch>
            <a:fillRect/>
          </a:stretch>
        </p:blipFill>
        <p:spPr>
          <a:xfrm>
            <a:off x="9477264" y="125625"/>
            <a:ext cx="2478499" cy="3303374"/>
          </a:xfrm>
          <a:prstGeom prst="rect">
            <a:avLst/>
          </a:prstGeom>
        </p:spPr>
      </p:pic>
      <p:pic>
        <p:nvPicPr>
          <p:cNvPr id="3" name="Picture 2">
            <a:extLst>
              <a:ext uri="{FF2B5EF4-FFF2-40B4-BE49-F238E27FC236}">
                <a16:creationId xmlns:a16="http://schemas.microsoft.com/office/drawing/2014/main" id="{1A0ED198-A2AA-8F1D-709C-E6585C843904}"/>
              </a:ext>
            </a:extLst>
          </p:cNvPr>
          <p:cNvPicPr>
            <a:picLocks noChangeAspect="1"/>
          </p:cNvPicPr>
          <p:nvPr/>
        </p:nvPicPr>
        <p:blipFill>
          <a:blip r:embed="rId5"/>
          <a:stretch>
            <a:fillRect/>
          </a:stretch>
        </p:blipFill>
        <p:spPr>
          <a:xfrm>
            <a:off x="175224" y="175770"/>
            <a:ext cx="2562467" cy="3203084"/>
          </a:xfrm>
          <a:prstGeom prst="rect">
            <a:avLst/>
          </a:prstGeom>
        </p:spPr>
      </p:pic>
      <p:sp>
        <p:nvSpPr>
          <p:cNvPr id="8" name="TextBox 7">
            <a:extLst>
              <a:ext uri="{FF2B5EF4-FFF2-40B4-BE49-F238E27FC236}">
                <a16:creationId xmlns:a16="http://schemas.microsoft.com/office/drawing/2014/main" id="{A952F67F-6383-FA08-6996-57DC275F5525}"/>
              </a:ext>
            </a:extLst>
          </p:cNvPr>
          <p:cNvSpPr txBox="1"/>
          <p:nvPr/>
        </p:nvSpPr>
        <p:spPr>
          <a:xfrm>
            <a:off x="433662" y="3378854"/>
            <a:ext cx="1750351" cy="400110"/>
          </a:xfrm>
          <a:prstGeom prst="rect">
            <a:avLst/>
          </a:prstGeom>
          <a:noFill/>
        </p:spPr>
        <p:txBody>
          <a:bodyPr wrap="none" rtlCol="0">
            <a:spAutoFit/>
          </a:bodyPr>
          <a:lstStyle/>
          <a:p>
            <a:r>
              <a:rPr lang="en-US" sz="2000" dirty="0" err="1"/>
              <a:t>Munira</a:t>
            </a:r>
            <a:r>
              <a:rPr lang="en-US" sz="2000" dirty="0"/>
              <a:t> Ahmed</a:t>
            </a:r>
          </a:p>
        </p:txBody>
      </p:sp>
      <p:sp>
        <p:nvSpPr>
          <p:cNvPr id="9" name="TextBox 8">
            <a:extLst>
              <a:ext uri="{FF2B5EF4-FFF2-40B4-BE49-F238E27FC236}">
                <a16:creationId xmlns:a16="http://schemas.microsoft.com/office/drawing/2014/main" id="{ACD16AFB-5692-5B3C-0AFE-F6ABB5DE12AC}"/>
              </a:ext>
            </a:extLst>
          </p:cNvPr>
          <p:cNvSpPr txBox="1"/>
          <p:nvPr/>
        </p:nvSpPr>
        <p:spPr>
          <a:xfrm>
            <a:off x="7910662" y="175770"/>
            <a:ext cx="1757902" cy="738664"/>
          </a:xfrm>
          <a:prstGeom prst="rect">
            <a:avLst/>
          </a:prstGeom>
          <a:noFill/>
        </p:spPr>
        <p:txBody>
          <a:bodyPr wrap="square" rtlCol="0">
            <a:spAutoFit/>
          </a:bodyPr>
          <a:lstStyle/>
          <a:p>
            <a:r>
              <a:rPr lang="en-US" sz="1400" dirty="0"/>
              <a:t>“We the People” </a:t>
            </a:r>
          </a:p>
          <a:p>
            <a:r>
              <a:rPr lang="en-US" sz="1400" dirty="0"/>
              <a:t>by Shepard Fairey </a:t>
            </a:r>
          </a:p>
          <a:p>
            <a:r>
              <a:rPr lang="en-US" sz="1400" dirty="0"/>
              <a:t>(January 2017)</a:t>
            </a:r>
          </a:p>
        </p:txBody>
      </p:sp>
      <p:cxnSp>
        <p:nvCxnSpPr>
          <p:cNvPr id="11" name="Straight Arrow Connector 10">
            <a:extLst>
              <a:ext uri="{FF2B5EF4-FFF2-40B4-BE49-F238E27FC236}">
                <a16:creationId xmlns:a16="http://schemas.microsoft.com/office/drawing/2014/main" id="{EBA41ED3-7080-251C-D943-6B9A81E5C4AF}"/>
              </a:ext>
            </a:extLst>
          </p:cNvPr>
          <p:cNvCxnSpPr/>
          <p:nvPr/>
        </p:nvCxnSpPr>
        <p:spPr>
          <a:xfrm>
            <a:off x="2880360" y="2366010"/>
            <a:ext cx="1074420" cy="388620"/>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AF385A-0346-7DAA-7FDB-05EB626D1889}"/>
              </a:ext>
            </a:extLst>
          </p:cNvPr>
          <p:cNvCxnSpPr>
            <a:cxnSpLocks/>
          </p:cNvCxnSpPr>
          <p:nvPr/>
        </p:nvCxnSpPr>
        <p:spPr>
          <a:xfrm flipV="1">
            <a:off x="6836898" y="1646862"/>
            <a:ext cx="2474742" cy="1222947"/>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EB6F14-A75B-E718-CF25-C3D77D483FE6}"/>
              </a:ext>
            </a:extLst>
          </p:cNvPr>
          <p:cNvCxnSpPr>
            <a:cxnSpLocks/>
          </p:cNvCxnSpPr>
          <p:nvPr/>
        </p:nvCxnSpPr>
        <p:spPr>
          <a:xfrm>
            <a:off x="6836898" y="3778964"/>
            <a:ext cx="2640366" cy="1432174"/>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02D91AF2-91F5-9175-ED36-BC8B9266FD17}"/>
              </a:ext>
            </a:extLst>
          </p:cNvPr>
          <p:cNvSpPr/>
          <p:nvPr/>
        </p:nvSpPr>
        <p:spPr>
          <a:xfrm>
            <a:off x="8748975" y="2504049"/>
            <a:ext cx="662311" cy="2307102"/>
          </a:xfrm>
          <a:custGeom>
            <a:avLst/>
            <a:gdLst>
              <a:gd name="connsiteX0" fmla="*/ 535702 w 662311"/>
              <a:gd name="connsiteY0" fmla="*/ 0 h 2307102"/>
              <a:gd name="connsiteX1" fmla="*/ 1130 w 662311"/>
              <a:gd name="connsiteY1" fmla="*/ 914400 h 2307102"/>
              <a:gd name="connsiteX2" fmla="*/ 662311 w 662311"/>
              <a:gd name="connsiteY2" fmla="*/ 2307102 h 2307102"/>
            </a:gdLst>
            <a:ahLst/>
            <a:cxnLst>
              <a:cxn ang="0">
                <a:pos x="connsiteX0" y="connsiteY0"/>
              </a:cxn>
              <a:cxn ang="0">
                <a:pos x="connsiteX1" y="connsiteY1"/>
              </a:cxn>
              <a:cxn ang="0">
                <a:pos x="connsiteX2" y="connsiteY2"/>
              </a:cxn>
            </a:cxnLst>
            <a:rect l="l" t="t" r="r" b="b"/>
            <a:pathLst>
              <a:path w="662311" h="2307102">
                <a:moveTo>
                  <a:pt x="535702" y="0"/>
                </a:moveTo>
                <a:cubicBezTo>
                  <a:pt x="257865" y="264941"/>
                  <a:pt x="-19972" y="529883"/>
                  <a:pt x="1130" y="914400"/>
                </a:cubicBezTo>
                <a:cubicBezTo>
                  <a:pt x="22231" y="1298917"/>
                  <a:pt x="342271" y="1803009"/>
                  <a:pt x="662311" y="2307102"/>
                </a:cubicBezTo>
              </a:path>
            </a:pathLst>
          </a:custGeom>
          <a:noFill/>
          <a:ln w="25400">
            <a:solidFill>
              <a:srgbClr val="7030A0"/>
            </a:solidFill>
            <a:prstDash val="dash"/>
            <a:headEnd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84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56867-F05C-2DCC-10DB-846ED8E427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022024-2D01-3178-33CE-0D7F25381222}"/>
              </a:ext>
            </a:extLst>
          </p:cNvPr>
          <p:cNvSpPr>
            <a:spLocks noGrp="1"/>
          </p:cNvSpPr>
          <p:nvPr>
            <p:ph type="title"/>
          </p:nvPr>
        </p:nvSpPr>
        <p:spPr/>
        <p:txBody>
          <a:bodyPr>
            <a:normAutofit/>
          </a:bodyPr>
          <a:lstStyle/>
          <a:p>
            <a:pPr algn="ctr"/>
            <a:r>
              <a:rPr lang="en-US" sz="3600" dirty="0"/>
              <a:t>Using Photographs of People – US Law</a:t>
            </a:r>
          </a:p>
        </p:txBody>
      </p:sp>
      <p:cxnSp>
        <p:nvCxnSpPr>
          <p:cNvPr id="8" name="Straight Connector 7">
            <a:extLst>
              <a:ext uri="{FF2B5EF4-FFF2-40B4-BE49-F238E27FC236}">
                <a16:creationId xmlns:a16="http://schemas.microsoft.com/office/drawing/2014/main" id="{B0620522-0DA8-8BB9-0884-6F3356FDB4F5}"/>
              </a:ext>
            </a:extLst>
          </p:cNvPr>
          <p:cNvCxnSpPr/>
          <p:nvPr/>
        </p:nvCxnSpPr>
        <p:spPr>
          <a:xfrm>
            <a:off x="908989" y="4458376"/>
            <a:ext cx="4082111"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AC8FC2-31D0-A58F-71BB-9DCA84301CA3}"/>
              </a:ext>
            </a:extLst>
          </p:cNvPr>
          <p:cNvCxnSpPr>
            <a:cxnSpLocks/>
          </p:cNvCxnSpPr>
          <p:nvPr/>
        </p:nvCxnSpPr>
        <p:spPr>
          <a:xfrm>
            <a:off x="4991100" y="4458376"/>
            <a:ext cx="6088171"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D330C0-1043-1A44-9008-EE71FC8A55EA}"/>
              </a:ext>
            </a:extLst>
          </p:cNvPr>
          <p:cNvSpPr txBox="1"/>
          <p:nvPr/>
        </p:nvSpPr>
        <p:spPr>
          <a:xfrm>
            <a:off x="1696175" y="4565737"/>
            <a:ext cx="2143151" cy="461665"/>
          </a:xfrm>
          <a:prstGeom prst="rect">
            <a:avLst/>
          </a:prstGeom>
          <a:noFill/>
        </p:spPr>
        <p:txBody>
          <a:bodyPr wrap="none" rtlCol="0">
            <a:spAutoFit/>
          </a:bodyPr>
          <a:lstStyle/>
          <a:p>
            <a:r>
              <a:rPr lang="en-US" sz="2400" dirty="0">
                <a:solidFill>
                  <a:schemeClr val="accent6">
                    <a:lumMod val="75000"/>
                  </a:schemeClr>
                </a:solidFill>
              </a:rPr>
              <a:t>For Art or News</a:t>
            </a:r>
          </a:p>
        </p:txBody>
      </p:sp>
      <p:sp>
        <p:nvSpPr>
          <p:cNvPr id="12" name="TextBox 11">
            <a:extLst>
              <a:ext uri="{FF2B5EF4-FFF2-40B4-BE49-F238E27FC236}">
                <a16:creationId xmlns:a16="http://schemas.microsoft.com/office/drawing/2014/main" id="{F4B9A277-1D19-EBEE-FF0E-66ED21FEA9AE}"/>
              </a:ext>
            </a:extLst>
          </p:cNvPr>
          <p:cNvSpPr txBox="1"/>
          <p:nvPr/>
        </p:nvSpPr>
        <p:spPr>
          <a:xfrm>
            <a:off x="7197189" y="4565737"/>
            <a:ext cx="3170483" cy="461665"/>
          </a:xfrm>
          <a:prstGeom prst="rect">
            <a:avLst/>
          </a:prstGeom>
          <a:noFill/>
        </p:spPr>
        <p:txBody>
          <a:bodyPr wrap="none" rtlCol="0">
            <a:spAutoFit/>
          </a:bodyPr>
          <a:lstStyle/>
          <a:p>
            <a:r>
              <a:rPr lang="en-US" sz="2400" dirty="0">
                <a:solidFill>
                  <a:srgbClr val="FF0000"/>
                </a:solidFill>
              </a:rPr>
              <a:t>For Trade or Advertising</a:t>
            </a:r>
          </a:p>
        </p:txBody>
      </p:sp>
      <p:sp>
        <p:nvSpPr>
          <p:cNvPr id="14" name="Right Brace 13">
            <a:extLst>
              <a:ext uri="{FF2B5EF4-FFF2-40B4-BE49-F238E27FC236}">
                <a16:creationId xmlns:a16="http://schemas.microsoft.com/office/drawing/2014/main" id="{1EC6EDAA-6D8C-55BA-5E22-3766B58D0A85}"/>
              </a:ext>
            </a:extLst>
          </p:cNvPr>
          <p:cNvSpPr/>
          <p:nvPr/>
        </p:nvSpPr>
        <p:spPr>
          <a:xfrm rot="16200000">
            <a:off x="2796600" y="1773119"/>
            <a:ext cx="306888" cy="4082111"/>
          </a:xfrm>
          <a:prstGeom prst="righ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5" name="Right Brace 14">
            <a:extLst>
              <a:ext uri="{FF2B5EF4-FFF2-40B4-BE49-F238E27FC236}">
                <a16:creationId xmlns:a16="http://schemas.microsoft.com/office/drawing/2014/main" id="{0472081E-A88C-78D5-847A-BF2DBC409C7E}"/>
              </a:ext>
            </a:extLst>
          </p:cNvPr>
          <p:cNvSpPr/>
          <p:nvPr/>
        </p:nvSpPr>
        <p:spPr>
          <a:xfrm rot="16200000">
            <a:off x="7881743" y="770089"/>
            <a:ext cx="306888" cy="60881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6" name="TextBox 15">
            <a:extLst>
              <a:ext uri="{FF2B5EF4-FFF2-40B4-BE49-F238E27FC236}">
                <a16:creationId xmlns:a16="http://schemas.microsoft.com/office/drawing/2014/main" id="{04BB1B36-75A2-76F2-5374-50B638F3B305}"/>
              </a:ext>
            </a:extLst>
          </p:cNvPr>
          <p:cNvSpPr txBox="1"/>
          <p:nvPr/>
        </p:nvSpPr>
        <p:spPr>
          <a:xfrm>
            <a:off x="1948712" y="3230686"/>
            <a:ext cx="2554674" cy="461665"/>
          </a:xfrm>
          <a:prstGeom prst="rect">
            <a:avLst/>
          </a:prstGeom>
          <a:noFill/>
        </p:spPr>
        <p:txBody>
          <a:bodyPr wrap="none" rtlCol="0">
            <a:spAutoFit/>
          </a:bodyPr>
          <a:lstStyle/>
          <a:p>
            <a:r>
              <a:rPr lang="en-US" sz="2400" i="1" dirty="0">
                <a:solidFill>
                  <a:schemeClr val="accent6">
                    <a:lumMod val="75000"/>
                  </a:schemeClr>
                </a:solidFill>
              </a:rPr>
              <a:t>Freedom of Speech</a:t>
            </a:r>
          </a:p>
        </p:txBody>
      </p:sp>
      <p:sp>
        <p:nvSpPr>
          <p:cNvPr id="17" name="TextBox 16">
            <a:extLst>
              <a:ext uri="{FF2B5EF4-FFF2-40B4-BE49-F238E27FC236}">
                <a16:creationId xmlns:a16="http://schemas.microsoft.com/office/drawing/2014/main" id="{ECF816B7-D6E0-B91D-3FEE-B0997C4B9A3D}"/>
              </a:ext>
            </a:extLst>
          </p:cNvPr>
          <p:cNvSpPr txBox="1"/>
          <p:nvPr/>
        </p:nvSpPr>
        <p:spPr>
          <a:xfrm>
            <a:off x="6547852" y="3230686"/>
            <a:ext cx="4577279" cy="461665"/>
          </a:xfrm>
          <a:prstGeom prst="rect">
            <a:avLst/>
          </a:prstGeom>
          <a:noFill/>
        </p:spPr>
        <p:txBody>
          <a:bodyPr wrap="none" rtlCol="0">
            <a:spAutoFit/>
          </a:bodyPr>
          <a:lstStyle/>
          <a:p>
            <a:r>
              <a:rPr lang="en-US" sz="2400" i="1" dirty="0">
                <a:solidFill>
                  <a:srgbClr val="FF0000"/>
                </a:solidFill>
              </a:rPr>
              <a:t>Right of Publicity &amp; Right of Privacy</a:t>
            </a:r>
          </a:p>
        </p:txBody>
      </p:sp>
      <p:sp>
        <p:nvSpPr>
          <p:cNvPr id="18" name="Right Brace 17">
            <a:extLst>
              <a:ext uri="{FF2B5EF4-FFF2-40B4-BE49-F238E27FC236}">
                <a16:creationId xmlns:a16="http://schemas.microsoft.com/office/drawing/2014/main" id="{AB763C5D-0698-49B0-D7ED-EDC37F313394}"/>
              </a:ext>
            </a:extLst>
          </p:cNvPr>
          <p:cNvSpPr/>
          <p:nvPr/>
        </p:nvSpPr>
        <p:spPr>
          <a:xfrm rot="16200000">
            <a:off x="6961342" y="-1503800"/>
            <a:ext cx="306888" cy="7928973"/>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highlight>
                <a:srgbClr val="000000"/>
              </a:highlight>
            </a:endParaRPr>
          </a:p>
        </p:txBody>
      </p:sp>
      <p:sp>
        <p:nvSpPr>
          <p:cNvPr id="19" name="TextBox 18">
            <a:extLst>
              <a:ext uri="{FF2B5EF4-FFF2-40B4-BE49-F238E27FC236}">
                <a16:creationId xmlns:a16="http://schemas.microsoft.com/office/drawing/2014/main" id="{2543C4C5-7F61-A972-8E31-23886F7845E7}"/>
              </a:ext>
            </a:extLst>
          </p:cNvPr>
          <p:cNvSpPr txBox="1"/>
          <p:nvPr/>
        </p:nvSpPr>
        <p:spPr>
          <a:xfrm>
            <a:off x="6339990" y="1884230"/>
            <a:ext cx="2070118" cy="461665"/>
          </a:xfrm>
          <a:prstGeom prst="rect">
            <a:avLst/>
          </a:prstGeom>
          <a:noFill/>
        </p:spPr>
        <p:txBody>
          <a:bodyPr wrap="none" rtlCol="0">
            <a:spAutoFit/>
          </a:bodyPr>
          <a:lstStyle/>
          <a:p>
            <a:r>
              <a:rPr lang="en-US" sz="2400" b="1" dirty="0"/>
              <a:t>Model Release</a:t>
            </a:r>
          </a:p>
        </p:txBody>
      </p:sp>
      <p:sp>
        <p:nvSpPr>
          <p:cNvPr id="13" name="TextBox 12">
            <a:extLst>
              <a:ext uri="{FF2B5EF4-FFF2-40B4-BE49-F238E27FC236}">
                <a16:creationId xmlns:a16="http://schemas.microsoft.com/office/drawing/2014/main" id="{B6F94741-D6CE-21B5-BD8B-DA546F4D198D}"/>
              </a:ext>
            </a:extLst>
          </p:cNvPr>
          <p:cNvSpPr txBox="1"/>
          <p:nvPr/>
        </p:nvSpPr>
        <p:spPr>
          <a:xfrm>
            <a:off x="4301724" y="6219173"/>
            <a:ext cx="2808654" cy="461665"/>
          </a:xfrm>
          <a:prstGeom prst="rect">
            <a:avLst/>
          </a:prstGeom>
          <a:noFill/>
        </p:spPr>
        <p:txBody>
          <a:bodyPr wrap="none" rtlCol="0">
            <a:spAutoFit/>
          </a:bodyPr>
          <a:lstStyle/>
          <a:p>
            <a:r>
              <a:rPr lang="en-US" sz="2400" dirty="0"/>
              <a:t>Boundary is not crisp</a:t>
            </a:r>
          </a:p>
        </p:txBody>
      </p:sp>
      <p:cxnSp>
        <p:nvCxnSpPr>
          <p:cNvPr id="20" name="Straight Arrow Connector 19">
            <a:extLst>
              <a:ext uri="{FF2B5EF4-FFF2-40B4-BE49-F238E27FC236}">
                <a16:creationId xmlns:a16="http://schemas.microsoft.com/office/drawing/2014/main" id="{7C57491F-B770-2F94-2677-BDABF069F12C}"/>
              </a:ext>
            </a:extLst>
          </p:cNvPr>
          <p:cNvCxnSpPr/>
          <p:nvPr/>
        </p:nvCxnSpPr>
        <p:spPr>
          <a:xfrm flipH="1" flipV="1">
            <a:off x="4991100" y="4565737"/>
            <a:ext cx="138308" cy="1653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684A80-0678-4C4D-88B8-94887A70C2F1}"/>
              </a:ext>
            </a:extLst>
          </p:cNvPr>
          <p:cNvPicPr>
            <a:picLocks noChangeAspect="1"/>
          </p:cNvPicPr>
          <p:nvPr/>
        </p:nvPicPr>
        <p:blipFill>
          <a:blip r:embed="rId2"/>
          <a:stretch>
            <a:fillRect/>
          </a:stretch>
        </p:blipFill>
        <p:spPr>
          <a:xfrm>
            <a:off x="908987" y="5134761"/>
            <a:ext cx="1932565" cy="1546051"/>
          </a:xfrm>
          <a:prstGeom prst="rect">
            <a:avLst/>
          </a:prstGeom>
        </p:spPr>
      </p:pic>
    </p:spTree>
    <p:extLst>
      <p:ext uri="{BB962C8B-B14F-4D97-AF65-F5344CB8AC3E}">
        <p14:creationId xmlns:p14="http://schemas.microsoft.com/office/powerpoint/2010/main" val="427191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8D489-0E8E-F643-ACF4-00C2824F41B2}"/>
              </a:ext>
            </a:extLst>
          </p:cNvPr>
          <p:cNvSpPr>
            <a:spLocks noGrp="1"/>
          </p:cNvSpPr>
          <p:nvPr>
            <p:ph type="title"/>
          </p:nvPr>
        </p:nvSpPr>
        <p:spPr>
          <a:xfrm>
            <a:off x="838200" y="150312"/>
            <a:ext cx="10515600" cy="645091"/>
          </a:xfrm>
        </p:spPr>
        <p:txBody>
          <a:bodyPr>
            <a:normAutofit/>
          </a:bodyPr>
          <a:lstStyle/>
          <a:p>
            <a:pPr algn="ctr"/>
            <a:r>
              <a:rPr lang="en-US" sz="3600" dirty="0" err="1"/>
              <a:t>DiCorcia</a:t>
            </a:r>
            <a:r>
              <a:rPr lang="en-US" sz="3600" dirty="0"/>
              <a:t> v. </a:t>
            </a:r>
            <a:r>
              <a:rPr lang="en-US" sz="3600" dirty="0" err="1"/>
              <a:t>Nussenzweig</a:t>
            </a:r>
            <a:r>
              <a:rPr lang="en-US" sz="3600" dirty="0"/>
              <a:t> (2006)</a:t>
            </a:r>
          </a:p>
        </p:txBody>
      </p:sp>
      <p:sp>
        <p:nvSpPr>
          <p:cNvPr id="4" name="Content Placeholder 3">
            <a:extLst>
              <a:ext uri="{FF2B5EF4-FFF2-40B4-BE49-F238E27FC236}">
                <a16:creationId xmlns:a16="http://schemas.microsoft.com/office/drawing/2014/main" id="{ED7D93F9-54D1-2E4C-9645-AC4E7AB43BBF}"/>
              </a:ext>
            </a:extLst>
          </p:cNvPr>
          <p:cNvSpPr>
            <a:spLocks noGrp="1"/>
          </p:cNvSpPr>
          <p:nvPr>
            <p:ph idx="1"/>
          </p:nvPr>
        </p:nvSpPr>
        <p:spPr>
          <a:xfrm>
            <a:off x="501041" y="883085"/>
            <a:ext cx="11292214" cy="5611660"/>
          </a:xfrm>
        </p:spPr>
        <p:txBody>
          <a:bodyPr>
            <a:normAutofit fontScale="70000" lnSpcReduction="20000"/>
          </a:bodyPr>
          <a:lstStyle/>
          <a:p>
            <a:pPr marL="0" indent="0">
              <a:lnSpc>
                <a:spcPct val="120000"/>
              </a:lnSpc>
              <a:buNone/>
            </a:pPr>
            <a:r>
              <a:rPr lang="en-US" dirty="0"/>
              <a:t>“New York has been fairly liberal in its protection of what constitutes art. </a:t>
            </a:r>
            <a:r>
              <a:rPr lang="en-US" i="1" dirty="0"/>
              <a:t>…</a:t>
            </a:r>
            <a:r>
              <a:rPr lang="en-US" dirty="0"/>
              <a:t> In </a:t>
            </a:r>
            <a:r>
              <a:rPr lang="en-US" i="1" dirty="0" err="1"/>
              <a:t>Hoepker</a:t>
            </a:r>
            <a:r>
              <a:rPr lang="en-US" i="1" dirty="0"/>
              <a:t> v. Kruger</a:t>
            </a:r>
            <a:r>
              <a:rPr lang="en-US" dirty="0"/>
              <a:t>, the court recognized that art can be sold, at least in limited editions, and still retain its artistic character. This analysis recognizes that first amendment protection of art is not limited to only starving artists. The analysis in </a:t>
            </a:r>
            <a:r>
              <a:rPr lang="en-US" i="1" dirty="0" err="1"/>
              <a:t>Hoepker</a:t>
            </a:r>
            <a:r>
              <a:rPr lang="en-US" dirty="0"/>
              <a:t> is consistent with the primary purpose/ incidental purpose doctrines, that have developed in connection with the newsworthy exemptions to privacy protections. A profit motive in itself does not necessarily compel a conclusion that art has been used for trade purposes.”</a:t>
            </a:r>
          </a:p>
          <a:p>
            <a:pPr marL="0" indent="0">
              <a:lnSpc>
                <a:spcPct val="120000"/>
              </a:lnSpc>
              <a:buNone/>
            </a:pPr>
            <a:r>
              <a:rPr lang="en-US" dirty="0"/>
              <a:t>“In their moving papers defendants have </a:t>
            </a:r>
            <a:r>
              <a:rPr lang="en-US" i="1" dirty="0"/>
              <a:t>prima</a:t>
            </a:r>
            <a:r>
              <a:rPr lang="en-US" dirty="0"/>
              <a:t> </a:t>
            </a:r>
            <a:r>
              <a:rPr lang="en-US" i="1" dirty="0"/>
              <a:t>facie</a:t>
            </a:r>
            <a:r>
              <a:rPr lang="en-US" dirty="0"/>
              <a:t> shown that the photograph is "art". This is not a subjective determination, and cannot be based upon the personal preferences of either party or the court. Defendant </a:t>
            </a:r>
            <a:r>
              <a:rPr lang="en-US" dirty="0" err="1"/>
              <a:t>DiCorcia</a:t>
            </a:r>
            <a:r>
              <a:rPr lang="en-US" dirty="0"/>
              <a:t> has demonstrated his general reputation as a photographic artist in the international artistic community. With respect to the HEADS project, </a:t>
            </a:r>
            <a:r>
              <a:rPr lang="en-US" dirty="0" err="1"/>
              <a:t>DiCorcia</a:t>
            </a:r>
            <a:r>
              <a:rPr lang="en-US" dirty="0"/>
              <a:t> has described the creative process he used to shoot, edit and finally select the photographs, ultimately used. The photographs were not simply held for sale in the Pace gallery, but they were exhibited and reviewed by the relevant artistic community.”</a:t>
            </a:r>
          </a:p>
          <a:p>
            <a:pPr marL="0" indent="0">
              <a:lnSpc>
                <a:spcPct val="120000"/>
              </a:lnSpc>
              <a:buNone/>
            </a:pPr>
            <a:r>
              <a:rPr lang="en-US" dirty="0"/>
              <a:t>“None of the HEADS photographs were used to advertise anything other than the HEADS collection. The catalogue portfolio was used to advertise the exhibition, which is a permitted use under Civil Rights Laws §§ 50, 51.”  </a:t>
            </a:r>
          </a:p>
        </p:txBody>
      </p:sp>
    </p:spTree>
    <p:extLst>
      <p:ext uri="{BB962C8B-B14F-4D97-AF65-F5344CB8AC3E}">
        <p14:creationId xmlns:p14="http://schemas.microsoft.com/office/powerpoint/2010/main" val="364603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DA82AE7-BD71-CB40-9151-9EA95D5D5051}"/>
              </a:ext>
            </a:extLst>
          </p:cNvPr>
          <p:cNvSpPr/>
          <p:nvPr/>
        </p:nvSpPr>
        <p:spPr>
          <a:xfrm>
            <a:off x="6693282" y="3142099"/>
            <a:ext cx="1450234" cy="9512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RAGHAV</a:t>
            </a:r>
          </a:p>
        </p:txBody>
      </p:sp>
      <p:sp>
        <p:nvSpPr>
          <p:cNvPr id="4" name="Rounded Rectangle 3">
            <a:extLst>
              <a:ext uri="{FF2B5EF4-FFF2-40B4-BE49-F238E27FC236}">
                <a16:creationId xmlns:a16="http://schemas.microsoft.com/office/drawing/2014/main" id="{B4B558EC-F85D-5841-A9B6-E5E5011DE82E}"/>
              </a:ext>
            </a:extLst>
          </p:cNvPr>
          <p:cNvSpPr/>
          <p:nvPr/>
        </p:nvSpPr>
        <p:spPr>
          <a:xfrm>
            <a:off x="4723572" y="3142099"/>
            <a:ext cx="1322208" cy="95122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ImageNet</a:t>
            </a:r>
          </a:p>
        </p:txBody>
      </p:sp>
      <p:sp>
        <p:nvSpPr>
          <p:cNvPr id="5" name="Rounded Rectangle 4">
            <a:extLst>
              <a:ext uri="{FF2B5EF4-FFF2-40B4-BE49-F238E27FC236}">
                <a16:creationId xmlns:a16="http://schemas.microsoft.com/office/drawing/2014/main" id="{12EA001A-15D5-8745-9981-C56268A98649}"/>
              </a:ext>
            </a:extLst>
          </p:cNvPr>
          <p:cNvSpPr/>
          <p:nvPr/>
        </p:nvSpPr>
        <p:spPr>
          <a:xfrm>
            <a:off x="6582452" y="805746"/>
            <a:ext cx="1699097" cy="52275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Programmer(s)</a:t>
            </a:r>
          </a:p>
        </p:txBody>
      </p:sp>
      <p:sp>
        <p:nvSpPr>
          <p:cNvPr id="8" name="Rounded Rectangle 7">
            <a:extLst>
              <a:ext uri="{FF2B5EF4-FFF2-40B4-BE49-F238E27FC236}">
                <a16:creationId xmlns:a16="http://schemas.microsoft.com/office/drawing/2014/main" id="{1AAA6C18-9F09-5D4C-B74F-BCC191F042A3}"/>
              </a:ext>
            </a:extLst>
          </p:cNvPr>
          <p:cNvSpPr/>
          <p:nvPr/>
        </p:nvSpPr>
        <p:spPr>
          <a:xfrm>
            <a:off x="10228506" y="3314700"/>
            <a:ext cx="1699097" cy="5227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Suryast</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42DA3CBF-4A13-D34F-9B61-BB9406BDCE77}"/>
              </a:ext>
            </a:extLst>
          </p:cNvPr>
          <p:cNvCxnSpPr>
            <a:cxnSpLocks/>
            <a:stCxn id="5" idx="2"/>
          </p:cNvCxnSpPr>
          <p:nvPr/>
        </p:nvCxnSpPr>
        <p:spPr>
          <a:xfrm>
            <a:off x="7432001" y="1328504"/>
            <a:ext cx="0" cy="181359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4295B1E-2FEC-984A-BF8D-68A6BA5D2120}"/>
              </a:ext>
            </a:extLst>
          </p:cNvPr>
          <p:cNvCxnSpPr>
            <a:cxnSpLocks/>
            <a:stCxn id="3" idx="3"/>
          </p:cNvCxnSpPr>
          <p:nvPr/>
        </p:nvCxnSpPr>
        <p:spPr>
          <a:xfrm>
            <a:off x="8143516" y="3617710"/>
            <a:ext cx="1946958"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83EC6F4-7EDD-974C-A96F-B9463DFB22F9}"/>
              </a:ext>
            </a:extLst>
          </p:cNvPr>
          <p:cNvCxnSpPr>
            <a:cxnSpLocks/>
          </p:cNvCxnSpPr>
          <p:nvPr/>
        </p:nvCxnSpPr>
        <p:spPr>
          <a:xfrm flipV="1">
            <a:off x="7432001" y="4114556"/>
            <a:ext cx="0" cy="133531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2B9E820-9C81-7C45-9C48-E066AC38D2F0}"/>
              </a:ext>
            </a:extLst>
          </p:cNvPr>
          <p:cNvCxnSpPr>
            <a:cxnSpLocks/>
            <a:stCxn id="4" idx="3"/>
            <a:endCxn id="3" idx="1"/>
          </p:cNvCxnSpPr>
          <p:nvPr/>
        </p:nvCxnSpPr>
        <p:spPr>
          <a:xfrm>
            <a:off x="6045780" y="3617710"/>
            <a:ext cx="647502"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212A4012-28E3-AF8C-6DB1-95E6B882BA33}"/>
              </a:ext>
            </a:extLst>
          </p:cNvPr>
          <p:cNvSpPr/>
          <p:nvPr/>
        </p:nvSpPr>
        <p:spPr>
          <a:xfrm>
            <a:off x="6706883" y="1851262"/>
            <a:ext cx="1450234" cy="5227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AI Firm</a:t>
            </a:r>
          </a:p>
        </p:txBody>
      </p:sp>
      <p:sp>
        <p:nvSpPr>
          <p:cNvPr id="31" name="TextBox 30">
            <a:extLst>
              <a:ext uri="{FF2B5EF4-FFF2-40B4-BE49-F238E27FC236}">
                <a16:creationId xmlns:a16="http://schemas.microsoft.com/office/drawing/2014/main" id="{9D4AF720-86DD-9D24-6632-6E6F6B11F7BF}"/>
              </a:ext>
            </a:extLst>
          </p:cNvPr>
          <p:cNvSpPr txBox="1"/>
          <p:nvPr/>
        </p:nvSpPr>
        <p:spPr>
          <a:xfrm>
            <a:off x="1087550" y="271995"/>
            <a:ext cx="4179221" cy="461665"/>
          </a:xfrm>
          <a:prstGeom prst="rect">
            <a:avLst/>
          </a:prstGeom>
          <a:noFill/>
        </p:spPr>
        <p:txBody>
          <a:bodyPr wrap="none" rtlCol="0">
            <a:spAutoFit/>
          </a:bodyPr>
          <a:lstStyle/>
          <a:p>
            <a:r>
              <a:rPr lang="en-US" sz="2400" dirty="0"/>
              <a:t>Generative Artificial Intelligence</a:t>
            </a:r>
          </a:p>
        </p:txBody>
      </p:sp>
      <p:sp>
        <p:nvSpPr>
          <p:cNvPr id="39" name="Rounded Rectangle 38">
            <a:extLst>
              <a:ext uri="{FF2B5EF4-FFF2-40B4-BE49-F238E27FC236}">
                <a16:creationId xmlns:a16="http://schemas.microsoft.com/office/drawing/2014/main" id="{D8B19703-E563-2047-2125-4BBF4E878141}"/>
              </a:ext>
            </a:extLst>
          </p:cNvPr>
          <p:cNvSpPr/>
          <p:nvPr/>
        </p:nvSpPr>
        <p:spPr>
          <a:xfrm>
            <a:off x="264397" y="1528543"/>
            <a:ext cx="3314700" cy="1428890"/>
          </a:xfrm>
          <a:prstGeom prst="roundRect">
            <a:avLst/>
          </a:prstGeom>
          <a:pattFill prst="ltVert">
            <a:fgClr>
              <a:schemeClr val="accent6">
                <a:lumMod val="60000"/>
                <a:lumOff val="40000"/>
              </a:schemeClr>
            </a:fgClr>
            <a:bgClr>
              <a:schemeClr val="bg1"/>
            </a:bgClr>
          </a:patt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4BD252FB-79BA-3EBB-8677-AE6A06901C64}"/>
              </a:ext>
            </a:extLst>
          </p:cNvPr>
          <p:cNvSpPr/>
          <p:nvPr/>
        </p:nvSpPr>
        <p:spPr>
          <a:xfrm>
            <a:off x="264397" y="3462049"/>
            <a:ext cx="3314700" cy="951222"/>
          </a:xfrm>
          <a:prstGeom prst="roundRect">
            <a:avLst/>
          </a:prstGeom>
          <a:pattFill prst="ltVert">
            <a:fgClr>
              <a:schemeClr val="bg1">
                <a:lumMod val="85000"/>
              </a:schemeClr>
            </a:fgClr>
            <a:bgClr>
              <a:schemeClr val="bg1"/>
            </a:bgClr>
          </a:patt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DA45DC8E-503A-DE6B-0F9E-B3746056BAFD}"/>
              </a:ext>
            </a:extLst>
          </p:cNvPr>
          <p:cNvCxnSpPr>
            <a:cxnSpLocks/>
            <a:stCxn id="41" idx="3"/>
          </p:cNvCxnSpPr>
          <p:nvPr/>
        </p:nvCxnSpPr>
        <p:spPr>
          <a:xfrm flipV="1">
            <a:off x="3579097" y="3837458"/>
            <a:ext cx="1065037" cy="10020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5FE2580-1A44-7B6F-1331-FAD6E3FD5F34}"/>
              </a:ext>
            </a:extLst>
          </p:cNvPr>
          <p:cNvSpPr txBox="1"/>
          <p:nvPr/>
        </p:nvSpPr>
        <p:spPr>
          <a:xfrm>
            <a:off x="679794" y="3617710"/>
            <a:ext cx="1904689" cy="646331"/>
          </a:xfrm>
          <a:prstGeom prst="rect">
            <a:avLst/>
          </a:prstGeom>
          <a:noFill/>
        </p:spPr>
        <p:txBody>
          <a:bodyPr wrap="none" rtlCol="0">
            <a:spAutoFit/>
          </a:bodyPr>
          <a:lstStyle/>
          <a:p>
            <a:r>
              <a:rPr lang="en-US" dirty="0"/>
              <a:t>Material in </a:t>
            </a:r>
          </a:p>
          <a:p>
            <a:r>
              <a:rPr lang="en-US" dirty="0"/>
              <a:t>the Public Domain</a:t>
            </a:r>
          </a:p>
        </p:txBody>
      </p:sp>
      <p:sp>
        <p:nvSpPr>
          <p:cNvPr id="54" name="Rounded Rectangle 53">
            <a:extLst>
              <a:ext uri="{FF2B5EF4-FFF2-40B4-BE49-F238E27FC236}">
                <a16:creationId xmlns:a16="http://schemas.microsoft.com/office/drawing/2014/main" id="{F507E973-F712-4950-0B67-0641F9E70292}"/>
              </a:ext>
            </a:extLst>
          </p:cNvPr>
          <p:cNvSpPr/>
          <p:nvPr/>
        </p:nvSpPr>
        <p:spPr>
          <a:xfrm>
            <a:off x="452749" y="2177461"/>
            <a:ext cx="1233522" cy="5707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Creators</a:t>
            </a:r>
          </a:p>
        </p:txBody>
      </p:sp>
      <p:sp>
        <p:nvSpPr>
          <p:cNvPr id="57" name="TextBox 56">
            <a:extLst>
              <a:ext uri="{FF2B5EF4-FFF2-40B4-BE49-F238E27FC236}">
                <a16:creationId xmlns:a16="http://schemas.microsoft.com/office/drawing/2014/main" id="{DC56985E-D593-4462-8FE9-142294D8AEED}"/>
              </a:ext>
            </a:extLst>
          </p:cNvPr>
          <p:cNvSpPr txBox="1"/>
          <p:nvPr/>
        </p:nvSpPr>
        <p:spPr>
          <a:xfrm>
            <a:off x="835135" y="1704407"/>
            <a:ext cx="2173224" cy="369332"/>
          </a:xfrm>
          <a:prstGeom prst="rect">
            <a:avLst/>
          </a:prstGeom>
          <a:noFill/>
        </p:spPr>
        <p:txBody>
          <a:bodyPr wrap="none" rtlCol="0">
            <a:spAutoFit/>
          </a:bodyPr>
          <a:lstStyle/>
          <a:p>
            <a:r>
              <a:rPr lang="en-US" dirty="0"/>
              <a:t>Copyrighted Material</a:t>
            </a:r>
          </a:p>
        </p:txBody>
      </p:sp>
      <p:sp>
        <p:nvSpPr>
          <p:cNvPr id="59" name="Rounded Rectangle 58">
            <a:extLst>
              <a:ext uri="{FF2B5EF4-FFF2-40B4-BE49-F238E27FC236}">
                <a16:creationId xmlns:a16="http://schemas.microsoft.com/office/drawing/2014/main" id="{092148F6-0845-4DF5-A9AD-04EC68B60878}"/>
              </a:ext>
            </a:extLst>
          </p:cNvPr>
          <p:cNvSpPr/>
          <p:nvPr/>
        </p:nvSpPr>
        <p:spPr>
          <a:xfrm>
            <a:off x="5154455" y="5766195"/>
            <a:ext cx="1201375" cy="819810"/>
          </a:xfrm>
          <a:prstGeom prst="roundRect">
            <a:avLst/>
          </a:prstGeom>
          <a:pattFill prst="ltVert">
            <a:fgClr>
              <a:srgbClr val="FFFF00"/>
            </a:fgClr>
            <a:bgClr>
              <a:schemeClr val="bg1"/>
            </a:bgClr>
          </a:patt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D20D621-3F1F-C2F5-6C6F-EC4D2BF8358B}"/>
              </a:ext>
            </a:extLst>
          </p:cNvPr>
          <p:cNvSpPr txBox="1"/>
          <p:nvPr/>
        </p:nvSpPr>
        <p:spPr>
          <a:xfrm>
            <a:off x="5266771" y="5852934"/>
            <a:ext cx="976742" cy="646331"/>
          </a:xfrm>
          <a:prstGeom prst="rect">
            <a:avLst/>
          </a:prstGeom>
          <a:noFill/>
        </p:spPr>
        <p:txBody>
          <a:bodyPr wrap="none" rtlCol="0">
            <a:spAutoFit/>
          </a:bodyPr>
          <a:lstStyle/>
          <a:p>
            <a:pPr algn="ctr"/>
            <a:r>
              <a:rPr lang="en-US" dirty="0"/>
              <a:t>Source </a:t>
            </a:r>
          </a:p>
          <a:p>
            <a:pPr algn="ctr"/>
            <a:r>
              <a:rPr lang="en-US" dirty="0"/>
              <a:t>Material</a:t>
            </a:r>
          </a:p>
        </p:txBody>
      </p:sp>
      <p:sp>
        <p:nvSpPr>
          <p:cNvPr id="61" name="Freeform 60">
            <a:extLst>
              <a:ext uri="{FF2B5EF4-FFF2-40B4-BE49-F238E27FC236}">
                <a16:creationId xmlns:a16="http://schemas.microsoft.com/office/drawing/2014/main" id="{A9E2F66C-A4A7-FA00-9026-B80479EE3EDC}"/>
              </a:ext>
            </a:extLst>
          </p:cNvPr>
          <p:cNvSpPr/>
          <p:nvPr/>
        </p:nvSpPr>
        <p:spPr>
          <a:xfrm>
            <a:off x="1686271" y="2493167"/>
            <a:ext cx="2983230" cy="868680"/>
          </a:xfrm>
          <a:custGeom>
            <a:avLst/>
            <a:gdLst>
              <a:gd name="connsiteX0" fmla="*/ 0 w 2983230"/>
              <a:gd name="connsiteY0" fmla="*/ 0 h 868680"/>
              <a:gd name="connsiteX1" fmla="*/ 1417320 w 2983230"/>
              <a:gd name="connsiteY1" fmla="*/ 171450 h 868680"/>
              <a:gd name="connsiteX2" fmla="*/ 2983230 w 2983230"/>
              <a:gd name="connsiteY2" fmla="*/ 868680 h 868680"/>
            </a:gdLst>
            <a:ahLst/>
            <a:cxnLst>
              <a:cxn ang="0">
                <a:pos x="connsiteX0" y="connsiteY0"/>
              </a:cxn>
              <a:cxn ang="0">
                <a:pos x="connsiteX1" y="connsiteY1"/>
              </a:cxn>
              <a:cxn ang="0">
                <a:pos x="connsiteX2" y="connsiteY2"/>
              </a:cxn>
            </a:cxnLst>
            <a:rect l="l" t="t" r="r" b="b"/>
            <a:pathLst>
              <a:path w="2983230" h="868680">
                <a:moveTo>
                  <a:pt x="0" y="0"/>
                </a:moveTo>
                <a:cubicBezTo>
                  <a:pt x="460057" y="13335"/>
                  <a:pt x="920115" y="26670"/>
                  <a:pt x="1417320" y="171450"/>
                </a:cubicBezTo>
                <a:cubicBezTo>
                  <a:pt x="1914525" y="316230"/>
                  <a:pt x="2448877" y="592455"/>
                  <a:pt x="2983230" y="868680"/>
                </a:cubicBezTo>
              </a:path>
            </a:pathLst>
          </a:custGeom>
          <a:noFill/>
          <a:ln w="254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A56C6845-C0E9-0406-8E62-18867781711C}"/>
              </a:ext>
            </a:extLst>
          </p:cNvPr>
          <p:cNvSpPr/>
          <p:nvPr/>
        </p:nvSpPr>
        <p:spPr>
          <a:xfrm>
            <a:off x="2091372" y="2292989"/>
            <a:ext cx="1233522" cy="5707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Assignees</a:t>
            </a:r>
          </a:p>
        </p:txBody>
      </p:sp>
      <p:sp>
        <p:nvSpPr>
          <p:cNvPr id="63" name="Freeform 62">
            <a:extLst>
              <a:ext uri="{FF2B5EF4-FFF2-40B4-BE49-F238E27FC236}">
                <a16:creationId xmlns:a16="http://schemas.microsoft.com/office/drawing/2014/main" id="{5B46911D-3676-7504-4E6F-F13376D4F51C}"/>
              </a:ext>
            </a:extLst>
          </p:cNvPr>
          <p:cNvSpPr/>
          <p:nvPr/>
        </p:nvSpPr>
        <p:spPr>
          <a:xfrm>
            <a:off x="6355830" y="4182256"/>
            <a:ext cx="944380" cy="1993844"/>
          </a:xfrm>
          <a:custGeom>
            <a:avLst/>
            <a:gdLst>
              <a:gd name="connsiteX0" fmla="*/ 0 w 944380"/>
              <a:gd name="connsiteY0" fmla="*/ 1993692 h 1993844"/>
              <a:gd name="connsiteX1" fmla="*/ 659567 w 944380"/>
              <a:gd name="connsiteY1" fmla="*/ 1663908 h 1993844"/>
              <a:gd name="connsiteX2" fmla="*/ 944380 w 944380"/>
              <a:gd name="connsiteY2" fmla="*/ 0 h 1993844"/>
            </a:gdLst>
            <a:ahLst/>
            <a:cxnLst>
              <a:cxn ang="0">
                <a:pos x="connsiteX0" y="connsiteY0"/>
              </a:cxn>
              <a:cxn ang="0">
                <a:pos x="connsiteX1" y="connsiteY1"/>
              </a:cxn>
              <a:cxn ang="0">
                <a:pos x="connsiteX2" y="connsiteY2"/>
              </a:cxn>
            </a:cxnLst>
            <a:rect l="l" t="t" r="r" b="b"/>
            <a:pathLst>
              <a:path w="944380" h="1993844">
                <a:moveTo>
                  <a:pt x="0" y="1993692"/>
                </a:moveTo>
                <a:cubicBezTo>
                  <a:pt x="251085" y="1994941"/>
                  <a:pt x="502170" y="1996190"/>
                  <a:pt x="659567" y="1663908"/>
                </a:cubicBezTo>
                <a:cubicBezTo>
                  <a:pt x="816964" y="1331626"/>
                  <a:pt x="880672" y="665813"/>
                  <a:pt x="944380" y="0"/>
                </a:cubicBezTo>
              </a:path>
            </a:pathLst>
          </a:custGeom>
          <a:noFill/>
          <a:ln w="254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D393893E-6C9E-74F6-ACF1-785ABA5135BA}"/>
              </a:ext>
            </a:extLst>
          </p:cNvPr>
          <p:cNvSpPr/>
          <p:nvPr/>
        </p:nvSpPr>
        <p:spPr>
          <a:xfrm>
            <a:off x="6831314" y="5449871"/>
            <a:ext cx="1201374" cy="5227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Sahni</a:t>
            </a:r>
            <a:endParaRPr lang="en-US" dirty="0">
              <a:solidFill>
                <a:schemeClr val="tx1"/>
              </a:solidFill>
            </a:endParaRPr>
          </a:p>
        </p:txBody>
      </p:sp>
      <p:pic>
        <p:nvPicPr>
          <p:cNvPr id="6" name="Picture 5" descr="A sunset over a building&#10;&#10;Description automatically generated">
            <a:extLst>
              <a:ext uri="{FF2B5EF4-FFF2-40B4-BE49-F238E27FC236}">
                <a16:creationId xmlns:a16="http://schemas.microsoft.com/office/drawing/2014/main" id="{09A28457-E869-1755-2884-76BE8BAB9917}"/>
              </a:ext>
            </a:extLst>
          </p:cNvPr>
          <p:cNvPicPr>
            <a:picLocks noChangeAspect="1"/>
          </p:cNvPicPr>
          <p:nvPr/>
        </p:nvPicPr>
        <p:blipFill>
          <a:blip r:embed="rId2"/>
          <a:stretch>
            <a:fillRect/>
          </a:stretch>
        </p:blipFill>
        <p:spPr>
          <a:xfrm>
            <a:off x="3977898" y="5099846"/>
            <a:ext cx="1315287" cy="1745566"/>
          </a:xfrm>
          <a:prstGeom prst="rect">
            <a:avLst/>
          </a:prstGeom>
        </p:spPr>
      </p:pic>
      <p:pic>
        <p:nvPicPr>
          <p:cNvPr id="9" name="Picture 8" descr="A painting of a building with a light in the sky&#10;&#10;Description automatically generated">
            <a:extLst>
              <a:ext uri="{FF2B5EF4-FFF2-40B4-BE49-F238E27FC236}">
                <a16:creationId xmlns:a16="http://schemas.microsoft.com/office/drawing/2014/main" id="{16F9E32A-C794-99EA-BA00-14244B64DBF7}"/>
              </a:ext>
            </a:extLst>
          </p:cNvPr>
          <p:cNvPicPr>
            <a:picLocks noChangeAspect="1"/>
          </p:cNvPicPr>
          <p:nvPr/>
        </p:nvPicPr>
        <p:blipFill>
          <a:blip r:embed="rId3"/>
          <a:stretch>
            <a:fillRect/>
          </a:stretch>
        </p:blipFill>
        <p:spPr>
          <a:xfrm>
            <a:off x="9380311" y="3798498"/>
            <a:ext cx="2724331" cy="2748547"/>
          </a:xfrm>
          <a:prstGeom prst="rect">
            <a:avLst/>
          </a:prstGeom>
        </p:spPr>
      </p:pic>
      <p:pic>
        <p:nvPicPr>
          <p:cNvPr id="10" name="Picture 9" descr="A painting of a starry night&#10;&#10;Description automatically generated">
            <a:extLst>
              <a:ext uri="{FF2B5EF4-FFF2-40B4-BE49-F238E27FC236}">
                <a16:creationId xmlns:a16="http://schemas.microsoft.com/office/drawing/2014/main" id="{8E963A13-3E9D-B1A4-28F0-19EB651F40A5}"/>
              </a:ext>
            </a:extLst>
          </p:cNvPr>
          <p:cNvPicPr>
            <a:picLocks noChangeAspect="1"/>
          </p:cNvPicPr>
          <p:nvPr/>
        </p:nvPicPr>
        <p:blipFill>
          <a:blip r:embed="rId4"/>
          <a:stretch>
            <a:fillRect/>
          </a:stretch>
        </p:blipFill>
        <p:spPr>
          <a:xfrm>
            <a:off x="1441516" y="4846513"/>
            <a:ext cx="2506240" cy="2012842"/>
          </a:xfrm>
          <a:prstGeom prst="rect">
            <a:avLst/>
          </a:prstGeom>
        </p:spPr>
      </p:pic>
    </p:spTree>
    <p:extLst>
      <p:ext uri="{BB962C8B-B14F-4D97-AF65-F5344CB8AC3E}">
        <p14:creationId xmlns:p14="http://schemas.microsoft.com/office/powerpoint/2010/main" val="3267733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5057450-0EB3-A042-981A-D6A594E5DF94}" vid="{F9C905C9-DBB4-7E48-B530-54958C3180DD}"/>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388</Words>
  <Application>Microsoft Macintosh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Selected Slides Presented in Class  on January 22, 2024 </vt:lpstr>
      <vt:lpstr>PowerPoint Presentation</vt:lpstr>
      <vt:lpstr>Using Photographs of People – US Law</vt:lpstr>
      <vt:lpstr>DiCorcia v. Nussenzweig (2006)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Slides Presented in Class  on January 22, 2024 </dc:title>
  <dc:creator>Terry Fisher</dc:creator>
  <cp:lastModifiedBy>Terry Fisher</cp:lastModifiedBy>
  <cp:revision>1</cp:revision>
  <dcterms:created xsi:type="dcterms:W3CDTF">2024-01-22T19:33:30Z</dcterms:created>
  <dcterms:modified xsi:type="dcterms:W3CDTF">2024-01-22T19:39:01Z</dcterms:modified>
</cp:coreProperties>
</file>