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sldIdLst>
    <p:sldId id="257" r:id="rId2"/>
    <p:sldId id="583" r:id="rId3"/>
    <p:sldId id="584" r:id="rId4"/>
    <p:sldId id="497" r:id="rId5"/>
    <p:sldId id="537" r:id="rId6"/>
    <p:sldId id="498" r:id="rId7"/>
    <p:sldId id="520" r:id="rId8"/>
    <p:sldId id="258" r:id="rId9"/>
    <p:sldId id="504" r:id="rId10"/>
    <p:sldId id="264" r:id="rId11"/>
    <p:sldId id="559" r:id="rId12"/>
    <p:sldId id="505" r:id="rId13"/>
    <p:sldId id="310" r:id="rId14"/>
    <p:sldId id="311" r:id="rId15"/>
    <p:sldId id="313" r:id="rId16"/>
    <p:sldId id="321" r:id="rId17"/>
    <p:sldId id="564" r:id="rId18"/>
    <p:sldId id="334" r:id="rId19"/>
    <p:sldId id="336" r:id="rId20"/>
    <p:sldId id="338" r:id="rId21"/>
    <p:sldId id="342" r:id="rId22"/>
    <p:sldId id="348" r:id="rId23"/>
    <p:sldId id="353" r:id="rId24"/>
    <p:sldId id="360" r:id="rId25"/>
    <p:sldId id="509" r:id="rId26"/>
    <p:sldId id="544" r:id="rId27"/>
    <p:sldId id="518" r:id="rId28"/>
    <p:sldId id="547" r:id="rId29"/>
    <p:sldId id="558" r:id="rId30"/>
    <p:sldId id="514" r:id="rId31"/>
    <p:sldId id="566" r:id="rId32"/>
    <p:sldId id="556" r:id="rId33"/>
    <p:sldId id="592" r:id="rId34"/>
    <p:sldId id="571" r:id="rId35"/>
    <p:sldId id="570" r:id="rId36"/>
    <p:sldId id="568" r:id="rId37"/>
    <p:sldId id="569" r:id="rId38"/>
    <p:sldId id="567" r:id="rId39"/>
    <p:sldId id="374" r:id="rId40"/>
    <p:sldId id="554" r:id="rId41"/>
    <p:sldId id="573" r:id="rId42"/>
    <p:sldId id="591" r:id="rId43"/>
    <p:sldId id="548" r:id="rId44"/>
    <p:sldId id="549" r:id="rId45"/>
    <p:sldId id="553" r:id="rId46"/>
    <p:sldId id="552" r:id="rId47"/>
    <p:sldId id="550" r:id="rId48"/>
    <p:sldId id="551" r:id="rId49"/>
    <p:sldId id="388" r:id="rId50"/>
    <p:sldId id="579" r:id="rId51"/>
    <p:sldId id="394" r:id="rId52"/>
    <p:sldId id="396" r:id="rId53"/>
    <p:sldId id="489" r:id="rId54"/>
    <p:sldId id="490" r:id="rId55"/>
    <p:sldId id="445" r:id="rId56"/>
    <p:sldId id="406" r:id="rId57"/>
    <p:sldId id="415"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8"/>
    <p:restoredTop sz="95846"/>
  </p:normalViewPr>
  <p:slideViewPr>
    <p:cSldViewPr snapToGrid="0" showGuides="1">
      <p:cViewPr varScale="1">
        <p:scale>
          <a:sx n="110" d="100"/>
          <a:sy n="110" d="100"/>
        </p:scale>
        <p:origin x="192" y="2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Pandora</c:v>
                </c:pt>
              </c:strCache>
            </c:strRef>
          </c:tx>
          <c:spPr>
            <a:ln>
              <a:solidFill>
                <a:srgbClr val="2876DD"/>
              </a:solidFill>
            </a:ln>
          </c:spPr>
          <c:marker>
            <c:symbol val="circle"/>
            <c:size val="5"/>
            <c:spPr>
              <a:solidFill>
                <a:srgbClr val="2876DD"/>
              </a:solidFill>
              <a:ln>
                <a:solidFill>
                  <a:srgbClr val="2876DD"/>
                </a:solidFill>
              </a:ln>
            </c:spPr>
          </c:marker>
          <c:dLbls>
            <c:dLbl>
              <c:idx val="0"/>
              <c:numFmt formatCode="#,##0.0" sourceLinked="0"/>
              <c:spPr/>
              <c:txPr>
                <a:bodyPr/>
                <a:lstStyle/>
                <a:p>
                  <a:pPr>
                    <a:defRPr sz="1400" b="0" smtId="4294967295">
                      <a:solidFill>
                        <a:srgbClr val="000000"/>
                      </a:solidFill>
                      <a:latin typeface="Calibri"/>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C9B2-0D49-AFF8-7EA3FC2A5505}"/>
                </c:ext>
              </c:extLst>
            </c:dLbl>
            <c:dLbl>
              <c:idx val="1"/>
              <c:numFmt formatCode="#,##0.0" sourceLinked="0"/>
              <c:spPr/>
              <c:txPr>
                <a:bodyPr/>
                <a:lstStyle/>
                <a:p>
                  <a:pPr>
                    <a:defRPr sz="1400" b="0" smtId="4294967295">
                      <a:solidFill>
                        <a:srgbClr val="000000"/>
                      </a:solidFill>
                      <a:latin typeface="Calibri"/>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C9B2-0D49-AFF8-7EA3FC2A5505}"/>
                </c:ext>
              </c:extLst>
            </c:dLbl>
            <c:dLbl>
              <c:idx val="2"/>
              <c:numFmt formatCode="#,##0.0" sourceLinked="0"/>
              <c:spPr/>
              <c:txPr>
                <a:bodyPr/>
                <a:lstStyle/>
                <a:p>
                  <a:pPr>
                    <a:defRPr sz="1400" b="0" smtId="4294967295">
                      <a:solidFill>
                        <a:srgbClr val="000000"/>
                      </a:solidFill>
                      <a:latin typeface="Calibri"/>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C9B2-0D49-AFF8-7EA3FC2A5505}"/>
                </c:ext>
              </c:extLst>
            </c:dLbl>
            <c:dLbl>
              <c:idx val="3"/>
              <c:numFmt formatCode="#,##0.0" sourceLinked="0"/>
              <c:spPr/>
              <c:txPr>
                <a:bodyPr/>
                <a:lstStyle/>
                <a:p>
                  <a:pPr>
                    <a:defRPr sz="1400" b="0" smtId="4294967295">
                      <a:solidFill>
                        <a:srgbClr val="000000"/>
                      </a:solidFill>
                      <a:latin typeface="Calibri"/>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C9B2-0D49-AFF8-7EA3FC2A5505}"/>
                </c:ext>
              </c:extLst>
            </c:dLbl>
            <c:dLbl>
              <c:idx val="4"/>
              <c:numFmt formatCode="#,##0.0" sourceLinked="0"/>
              <c:spPr/>
              <c:txPr>
                <a:bodyPr/>
                <a:lstStyle/>
                <a:p>
                  <a:pPr>
                    <a:defRPr sz="1400" b="0" smtId="4294967295">
                      <a:solidFill>
                        <a:srgbClr val="000000"/>
                      </a:solidFill>
                      <a:latin typeface="Calibri"/>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C9B2-0D49-AFF8-7EA3FC2A5505}"/>
                </c:ext>
              </c:extLst>
            </c:dLbl>
            <c:dLbl>
              <c:idx val="5"/>
              <c:numFmt formatCode="#,##0.0" sourceLinked="0"/>
              <c:spPr/>
              <c:txPr>
                <a:bodyPr/>
                <a:lstStyle/>
                <a:p>
                  <a:pPr>
                    <a:defRPr sz="1400" b="0" smtId="4294967295">
                      <a:solidFill>
                        <a:srgbClr val="000000"/>
                      </a:solidFill>
                      <a:latin typeface="Calibri"/>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C9B2-0D49-AFF8-7EA3FC2A5505}"/>
                </c:ext>
              </c:extLst>
            </c:dLbl>
            <c:dLbl>
              <c:idx val="6"/>
              <c:numFmt formatCode="#,##0.0" sourceLinked="0"/>
              <c:spPr/>
              <c:txPr>
                <a:bodyPr/>
                <a:lstStyle/>
                <a:p>
                  <a:pPr>
                    <a:defRPr sz="1400" b="0" smtId="4294967295">
                      <a:solidFill>
                        <a:srgbClr val="000000"/>
                      </a:solidFill>
                      <a:latin typeface="Calibri"/>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C9B2-0D49-AFF8-7EA3FC2A5505}"/>
                </c:ext>
              </c:extLst>
            </c:dLbl>
            <c:dLbl>
              <c:idx val="7"/>
              <c:numFmt formatCode="#,##0.0" sourceLinked="0"/>
              <c:spPr/>
              <c:txPr>
                <a:bodyPr/>
                <a:lstStyle/>
                <a:p>
                  <a:pPr>
                    <a:defRPr sz="1400" b="0" smtId="4294967295">
                      <a:solidFill>
                        <a:srgbClr val="000000"/>
                      </a:solidFill>
                      <a:latin typeface="Calibri"/>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C9B2-0D49-AFF8-7EA3FC2A5505}"/>
                </c:ext>
              </c:extLst>
            </c:dLbl>
            <c:dLbl>
              <c:idx val="8"/>
              <c:numFmt formatCode="#,##0.0" sourceLinked="0"/>
              <c:spPr/>
              <c:txPr>
                <a:bodyPr/>
                <a:lstStyle/>
                <a:p>
                  <a:pPr>
                    <a:defRPr sz="1400" b="0" smtId="4294967295">
                      <a:solidFill>
                        <a:srgbClr val="000000"/>
                      </a:solidFill>
                      <a:latin typeface="Calibri"/>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C9B2-0D49-AFF8-7EA3FC2A5505}"/>
                </c:ext>
              </c:extLst>
            </c:dLbl>
            <c:dLbl>
              <c:idx val="9"/>
              <c:numFmt formatCode="#,##0.0" sourceLinked="0"/>
              <c:spPr/>
              <c:txPr>
                <a:bodyPr/>
                <a:lstStyle/>
                <a:p>
                  <a:pPr>
                    <a:defRPr sz="1400" b="0" smtId="4294967295">
                      <a:solidFill>
                        <a:srgbClr val="000000"/>
                      </a:solidFill>
                      <a:latin typeface="Calibri"/>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C9B2-0D49-AFF8-7EA3FC2A5505}"/>
                </c:ext>
              </c:extLst>
            </c:dLbl>
            <c:spPr>
              <a:noFill/>
              <a:ln>
                <a:noFill/>
              </a:ln>
              <a:effectLst/>
            </c:spPr>
            <c:txPr>
              <a:bodyPr/>
              <a:lstStyle/>
              <a:p>
                <a:pPr>
                  <a:defRPr sz="1400" b="0" smtId="4294967295">
                    <a:solidFill>
                      <a:srgbClr val="000000"/>
                    </a:solidFill>
                    <a:latin typeface="Calibri"/>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Sheet1!$A$2:$A$11</c:f>
              <c:strCache>
                <c:ptCount val="10"/>
                <c:pt idx="0">
                  <c:v>2016</c:v>
                </c:pt>
                <c:pt idx="1">
                  <c:v>2017</c:v>
                </c:pt>
                <c:pt idx="2">
                  <c:v>2018</c:v>
                </c:pt>
                <c:pt idx="3">
                  <c:v>2019</c:v>
                </c:pt>
                <c:pt idx="4">
                  <c:v>2020</c:v>
                </c:pt>
                <c:pt idx="5">
                  <c:v>2021</c:v>
                </c:pt>
                <c:pt idx="6">
                  <c:v>2022*</c:v>
                </c:pt>
                <c:pt idx="7">
                  <c:v>2023*</c:v>
                </c:pt>
                <c:pt idx="8">
                  <c:v>2024*</c:v>
                </c:pt>
                <c:pt idx="9">
                  <c:v>2025*</c:v>
                </c:pt>
              </c:strCache>
            </c:strRef>
          </c:cat>
          <c:val>
            <c:numRef>
              <c:f>Sheet1!$B$2:$B$11</c:f>
              <c:numCache>
                <c:formatCode>General</c:formatCode>
                <c:ptCount val="10"/>
                <c:pt idx="0">
                  <c:v>76.8</c:v>
                </c:pt>
                <c:pt idx="1">
                  <c:v>74.5</c:v>
                </c:pt>
                <c:pt idx="2">
                  <c:v>68.599999999999994</c:v>
                </c:pt>
                <c:pt idx="3">
                  <c:v>63.1</c:v>
                </c:pt>
                <c:pt idx="4">
                  <c:v>58.6</c:v>
                </c:pt>
                <c:pt idx="5">
                  <c:v>54.2</c:v>
                </c:pt>
                <c:pt idx="6">
                  <c:v>51.5</c:v>
                </c:pt>
                <c:pt idx="7">
                  <c:v>49.3</c:v>
                </c:pt>
                <c:pt idx="8">
                  <c:v>47.5</c:v>
                </c:pt>
                <c:pt idx="9">
                  <c:v>46.1</c:v>
                </c:pt>
              </c:numCache>
            </c:numRef>
          </c:val>
          <c:smooth val="0"/>
          <c:extLst>
            <c:ext xmlns:c16="http://schemas.microsoft.com/office/drawing/2014/chart" uri="{C3380CC4-5D6E-409C-BE32-E72D297353CC}">
              <c16:uniqueId val="{0000000A-C9B2-0D49-AFF8-7EA3FC2A5505}"/>
            </c:ext>
          </c:extLst>
        </c:ser>
        <c:ser>
          <c:idx val="1"/>
          <c:order val="1"/>
          <c:tx>
            <c:strRef>
              <c:f>Sheet1!$C$1</c:f>
              <c:strCache>
                <c:ptCount val="1"/>
                <c:pt idx="0">
                  <c:v>Spotify</c:v>
                </c:pt>
              </c:strCache>
            </c:strRef>
          </c:tx>
          <c:spPr>
            <a:ln>
              <a:solidFill>
                <a:srgbClr val="0F283E"/>
              </a:solidFill>
            </a:ln>
          </c:spPr>
          <c:marker>
            <c:symbol val="circle"/>
            <c:size val="5"/>
            <c:spPr>
              <a:solidFill>
                <a:srgbClr val="0F283E"/>
              </a:solidFill>
              <a:ln>
                <a:solidFill>
                  <a:srgbClr val="0F283E"/>
                </a:solidFill>
              </a:ln>
            </c:spPr>
          </c:marker>
          <c:dLbls>
            <c:dLbl>
              <c:idx val="0"/>
              <c:numFmt formatCode="#,##0.0" sourceLinked="0"/>
              <c:spPr/>
              <c:txPr>
                <a:bodyPr/>
                <a:lstStyle/>
                <a:p>
                  <a:pPr>
                    <a:defRPr sz="1400" b="0" smtId="4294967295">
                      <a:solidFill>
                        <a:srgbClr val="000000"/>
                      </a:solidFill>
                      <a:latin typeface="Calibri"/>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B-C9B2-0D49-AFF8-7EA3FC2A5505}"/>
                </c:ext>
              </c:extLst>
            </c:dLbl>
            <c:dLbl>
              <c:idx val="1"/>
              <c:numFmt formatCode="#,##0.0" sourceLinked="0"/>
              <c:spPr/>
              <c:txPr>
                <a:bodyPr/>
                <a:lstStyle/>
                <a:p>
                  <a:pPr>
                    <a:defRPr sz="1400" b="0" smtId="4294967295">
                      <a:solidFill>
                        <a:srgbClr val="000000"/>
                      </a:solidFill>
                      <a:latin typeface="Calibri"/>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C9B2-0D49-AFF8-7EA3FC2A5505}"/>
                </c:ext>
              </c:extLst>
            </c:dLbl>
            <c:dLbl>
              <c:idx val="2"/>
              <c:numFmt formatCode="#,##0" sourceLinked="0"/>
              <c:spPr/>
              <c:txPr>
                <a:bodyPr/>
                <a:lstStyle/>
                <a:p>
                  <a:pPr>
                    <a:defRPr sz="1400" b="0" smtId="4294967295">
                      <a:solidFill>
                        <a:srgbClr val="000000"/>
                      </a:solidFill>
                      <a:latin typeface="Calibri"/>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C9B2-0D49-AFF8-7EA3FC2A5505}"/>
                </c:ext>
              </c:extLst>
            </c:dLbl>
            <c:dLbl>
              <c:idx val="3"/>
              <c:numFmt formatCode="#,##0.0" sourceLinked="0"/>
              <c:spPr/>
              <c:txPr>
                <a:bodyPr/>
                <a:lstStyle/>
                <a:p>
                  <a:pPr>
                    <a:defRPr sz="1400" b="0" smtId="4294967295">
                      <a:solidFill>
                        <a:srgbClr val="000000"/>
                      </a:solidFill>
                      <a:latin typeface="Calibri"/>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E-C9B2-0D49-AFF8-7EA3FC2A5505}"/>
                </c:ext>
              </c:extLst>
            </c:dLbl>
            <c:dLbl>
              <c:idx val="4"/>
              <c:numFmt formatCode="#,##0.0" sourceLinked="0"/>
              <c:spPr/>
              <c:txPr>
                <a:bodyPr/>
                <a:lstStyle/>
                <a:p>
                  <a:pPr>
                    <a:defRPr sz="1400" b="0" smtId="4294967295">
                      <a:solidFill>
                        <a:srgbClr val="000000"/>
                      </a:solidFill>
                      <a:latin typeface="Calibri"/>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F-C9B2-0D49-AFF8-7EA3FC2A5505}"/>
                </c:ext>
              </c:extLst>
            </c:dLbl>
            <c:dLbl>
              <c:idx val="5"/>
              <c:numFmt formatCode="#,##0.0" sourceLinked="0"/>
              <c:spPr/>
              <c:txPr>
                <a:bodyPr/>
                <a:lstStyle/>
                <a:p>
                  <a:pPr>
                    <a:defRPr sz="1400" b="0" smtId="4294967295">
                      <a:solidFill>
                        <a:srgbClr val="000000"/>
                      </a:solidFill>
                      <a:latin typeface="Calibri"/>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0-C9B2-0D49-AFF8-7EA3FC2A5505}"/>
                </c:ext>
              </c:extLst>
            </c:dLbl>
            <c:dLbl>
              <c:idx val="6"/>
              <c:numFmt formatCode="#,##0.0" sourceLinked="0"/>
              <c:spPr/>
              <c:txPr>
                <a:bodyPr/>
                <a:lstStyle/>
                <a:p>
                  <a:pPr>
                    <a:defRPr sz="1400" b="0" smtId="4294967295">
                      <a:solidFill>
                        <a:srgbClr val="000000"/>
                      </a:solidFill>
                      <a:latin typeface="Calibri"/>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1-C9B2-0D49-AFF8-7EA3FC2A5505}"/>
                </c:ext>
              </c:extLst>
            </c:dLbl>
            <c:dLbl>
              <c:idx val="7"/>
              <c:numFmt formatCode="#,##0.0" sourceLinked="0"/>
              <c:spPr/>
              <c:txPr>
                <a:bodyPr/>
                <a:lstStyle/>
                <a:p>
                  <a:pPr>
                    <a:defRPr sz="1400" b="0" smtId="4294967295">
                      <a:solidFill>
                        <a:srgbClr val="000000"/>
                      </a:solidFill>
                      <a:latin typeface="Calibri"/>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2-C9B2-0D49-AFF8-7EA3FC2A5505}"/>
                </c:ext>
              </c:extLst>
            </c:dLbl>
            <c:dLbl>
              <c:idx val="8"/>
              <c:numFmt formatCode="#,##0.0" sourceLinked="0"/>
              <c:spPr/>
              <c:txPr>
                <a:bodyPr/>
                <a:lstStyle/>
                <a:p>
                  <a:pPr>
                    <a:defRPr sz="1400" b="0" smtId="4294967295">
                      <a:solidFill>
                        <a:srgbClr val="000000"/>
                      </a:solidFill>
                      <a:latin typeface="Calibri"/>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3-C9B2-0D49-AFF8-7EA3FC2A5505}"/>
                </c:ext>
              </c:extLst>
            </c:dLbl>
            <c:dLbl>
              <c:idx val="9"/>
              <c:numFmt formatCode="#,##0.0" sourceLinked="0"/>
              <c:spPr/>
              <c:txPr>
                <a:bodyPr/>
                <a:lstStyle/>
                <a:p>
                  <a:pPr>
                    <a:defRPr sz="1400" b="0" smtId="4294967295">
                      <a:solidFill>
                        <a:srgbClr val="000000"/>
                      </a:solidFill>
                      <a:latin typeface="Calibri"/>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4-C9B2-0D49-AFF8-7EA3FC2A5505}"/>
                </c:ext>
              </c:extLst>
            </c:dLbl>
            <c:spPr>
              <a:noFill/>
              <a:ln>
                <a:noFill/>
              </a:ln>
              <a:effectLst/>
            </c:spPr>
            <c:txPr>
              <a:bodyPr/>
              <a:lstStyle/>
              <a:p>
                <a:pPr>
                  <a:defRPr sz="1400" b="0" smtId="4294967295">
                    <a:solidFill>
                      <a:srgbClr val="000000"/>
                    </a:solidFill>
                    <a:latin typeface="Calibri"/>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Sheet1!$A$2:$A$11</c:f>
              <c:strCache>
                <c:ptCount val="10"/>
                <c:pt idx="0">
                  <c:v>2016</c:v>
                </c:pt>
                <c:pt idx="1">
                  <c:v>2017</c:v>
                </c:pt>
                <c:pt idx="2">
                  <c:v>2018</c:v>
                </c:pt>
                <c:pt idx="3">
                  <c:v>2019</c:v>
                </c:pt>
                <c:pt idx="4">
                  <c:v>2020</c:v>
                </c:pt>
                <c:pt idx="5">
                  <c:v>2021</c:v>
                </c:pt>
                <c:pt idx="6">
                  <c:v>2022*</c:v>
                </c:pt>
                <c:pt idx="7">
                  <c:v>2023*</c:v>
                </c:pt>
                <c:pt idx="8">
                  <c:v>2024*</c:v>
                </c:pt>
                <c:pt idx="9">
                  <c:v>2025*</c:v>
                </c:pt>
              </c:strCache>
            </c:strRef>
          </c:cat>
          <c:val>
            <c:numRef>
              <c:f>Sheet1!$C$2:$C$11</c:f>
              <c:numCache>
                <c:formatCode>General</c:formatCode>
                <c:ptCount val="10"/>
                <c:pt idx="0">
                  <c:v>35.700000000000003</c:v>
                </c:pt>
                <c:pt idx="1">
                  <c:v>45.8</c:v>
                </c:pt>
                <c:pt idx="2">
                  <c:v>52</c:v>
                </c:pt>
                <c:pt idx="3">
                  <c:v>65.400000000000006</c:v>
                </c:pt>
                <c:pt idx="4">
                  <c:v>75.5</c:v>
                </c:pt>
                <c:pt idx="5">
                  <c:v>83.1</c:v>
                </c:pt>
                <c:pt idx="6">
                  <c:v>89.3</c:v>
                </c:pt>
                <c:pt idx="7">
                  <c:v>93.9</c:v>
                </c:pt>
                <c:pt idx="8">
                  <c:v>97.4</c:v>
                </c:pt>
                <c:pt idx="9">
                  <c:v>100.6</c:v>
                </c:pt>
              </c:numCache>
            </c:numRef>
          </c:val>
          <c:smooth val="0"/>
          <c:extLst>
            <c:ext xmlns:c16="http://schemas.microsoft.com/office/drawing/2014/chart" uri="{C3380CC4-5D6E-409C-BE32-E72D297353CC}">
              <c16:uniqueId val="{00000015-C9B2-0D49-AFF8-7EA3FC2A5505}"/>
            </c:ext>
          </c:extLst>
        </c:ser>
        <c:ser>
          <c:idx val="2"/>
          <c:order val="2"/>
          <c:tx>
            <c:strRef>
              <c:f>Sheet1!$D$1</c:f>
              <c:strCache>
                <c:ptCount val="1"/>
                <c:pt idx="0">
                  <c:v>Amazon Music</c:v>
                </c:pt>
              </c:strCache>
            </c:strRef>
          </c:tx>
          <c:spPr>
            <a:ln>
              <a:solidFill>
                <a:srgbClr val="BABABA"/>
              </a:solidFill>
            </a:ln>
          </c:spPr>
          <c:marker>
            <c:symbol val="circle"/>
            <c:size val="5"/>
            <c:spPr>
              <a:solidFill>
                <a:srgbClr val="BABABA"/>
              </a:solidFill>
              <a:ln>
                <a:solidFill>
                  <a:srgbClr val="BABABA"/>
                </a:solidFill>
              </a:ln>
            </c:spPr>
          </c:marker>
          <c:dLbls>
            <c:dLbl>
              <c:idx val="0"/>
              <c:numFmt formatCode="#,##0.0" sourceLinked="0"/>
              <c:spPr/>
              <c:txPr>
                <a:bodyPr/>
                <a:lstStyle/>
                <a:p>
                  <a:pPr>
                    <a:defRPr sz="1400" b="0" smtId="4294967295">
                      <a:solidFill>
                        <a:srgbClr val="000000"/>
                      </a:solidFill>
                      <a:latin typeface="Calibri"/>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6-C9B2-0D49-AFF8-7EA3FC2A5505}"/>
                </c:ext>
              </c:extLst>
            </c:dLbl>
            <c:dLbl>
              <c:idx val="1"/>
              <c:numFmt formatCode="#,##0.0" sourceLinked="0"/>
              <c:spPr/>
              <c:txPr>
                <a:bodyPr/>
                <a:lstStyle/>
                <a:p>
                  <a:pPr>
                    <a:defRPr sz="1400" b="0" smtId="4294967295">
                      <a:solidFill>
                        <a:srgbClr val="000000"/>
                      </a:solidFill>
                      <a:latin typeface="Calibri"/>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7-C9B2-0D49-AFF8-7EA3FC2A5505}"/>
                </c:ext>
              </c:extLst>
            </c:dLbl>
            <c:dLbl>
              <c:idx val="2"/>
              <c:numFmt formatCode="#,##0.0" sourceLinked="0"/>
              <c:spPr/>
              <c:txPr>
                <a:bodyPr/>
                <a:lstStyle/>
                <a:p>
                  <a:pPr>
                    <a:defRPr sz="1400" b="0" smtId="4294967295">
                      <a:solidFill>
                        <a:srgbClr val="000000"/>
                      </a:solidFill>
                      <a:latin typeface="Calibri"/>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8-C9B2-0D49-AFF8-7EA3FC2A5505}"/>
                </c:ext>
              </c:extLst>
            </c:dLbl>
            <c:dLbl>
              <c:idx val="3"/>
              <c:numFmt formatCode="#,##0.0" sourceLinked="0"/>
              <c:spPr/>
              <c:txPr>
                <a:bodyPr/>
                <a:lstStyle/>
                <a:p>
                  <a:pPr>
                    <a:defRPr sz="1400" b="0" smtId="4294967295">
                      <a:solidFill>
                        <a:srgbClr val="000000"/>
                      </a:solidFill>
                      <a:latin typeface="Calibri"/>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9-C9B2-0D49-AFF8-7EA3FC2A5505}"/>
                </c:ext>
              </c:extLst>
            </c:dLbl>
            <c:dLbl>
              <c:idx val="4"/>
              <c:numFmt formatCode="#,##0.0" sourceLinked="0"/>
              <c:spPr/>
              <c:txPr>
                <a:bodyPr/>
                <a:lstStyle/>
                <a:p>
                  <a:pPr>
                    <a:defRPr sz="1400" b="0" smtId="4294967295">
                      <a:solidFill>
                        <a:srgbClr val="000000"/>
                      </a:solidFill>
                      <a:latin typeface="Calibri"/>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A-C9B2-0D49-AFF8-7EA3FC2A5505}"/>
                </c:ext>
              </c:extLst>
            </c:dLbl>
            <c:dLbl>
              <c:idx val="5"/>
              <c:numFmt formatCode="#,##0.0" sourceLinked="0"/>
              <c:spPr/>
              <c:txPr>
                <a:bodyPr/>
                <a:lstStyle/>
                <a:p>
                  <a:pPr>
                    <a:defRPr sz="1400" b="0" smtId="4294967295">
                      <a:solidFill>
                        <a:srgbClr val="000000"/>
                      </a:solidFill>
                      <a:latin typeface="Calibri"/>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B-C9B2-0D49-AFF8-7EA3FC2A5505}"/>
                </c:ext>
              </c:extLst>
            </c:dLbl>
            <c:dLbl>
              <c:idx val="6"/>
              <c:numFmt formatCode="#,##0.0" sourceLinked="0"/>
              <c:spPr/>
              <c:txPr>
                <a:bodyPr/>
                <a:lstStyle/>
                <a:p>
                  <a:pPr>
                    <a:defRPr sz="1400" b="0" smtId="4294967295">
                      <a:solidFill>
                        <a:srgbClr val="000000"/>
                      </a:solidFill>
                      <a:latin typeface="Calibri"/>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C-C9B2-0D49-AFF8-7EA3FC2A5505}"/>
                </c:ext>
              </c:extLst>
            </c:dLbl>
            <c:dLbl>
              <c:idx val="7"/>
              <c:numFmt formatCode="#,##0.0" sourceLinked="0"/>
              <c:spPr/>
              <c:txPr>
                <a:bodyPr/>
                <a:lstStyle/>
                <a:p>
                  <a:pPr>
                    <a:defRPr sz="1400" b="0" smtId="4294967295">
                      <a:solidFill>
                        <a:srgbClr val="000000"/>
                      </a:solidFill>
                      <a:latin typeface="Calibri"/>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D-C9B2-0D49-AFF8-7EA3FC2A5505}"/>
                </c:ext>
              </c:extLst>
            </c:dLbl>
            <c:dLbl>
              <c:idx val="8"/>
              <c:numFmt formatCode="#,##0.0" sourceLinked="0"/>
              <c:spPr/>
              <c:txPr>
                <a:bodyPr/>
                <a:lstStyle/>
                <a:p>
                  <a:pPr>
                    <a:defRPr sz="1400" b="0" smtId="4294967295">
                      <a:solidFill>
                        <a:srgbClr val="000000"/>
                      </a:solidFill>
                      <a:latin typeface="Calibri"/>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E-C9B2-0D49-AFF8-7EA3FC2A5505}"/>
                </c:ext>
              </c:extLst>
            </c:dLbl>
            <c:dLbl>
              <c:idx val="9"/>
              <c:numFmt formatCode="#,##0.0" sourceLinked="0"/>
              <c:spPr/>
              <c:txPr>
                <a:bodyPr/>
                <a:lstStyle/>
                <a:p>
                  <a:pPr>
                    <a:defRPr sz="1400" b="0" smtId="4294967295">
                      <a:solidFill>
                        <a:srgbClr val="000000"/>
                      </a:solidFill>
                      <a:latin typeface="Calibri"/>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F-C9B2-0D49-AFF8-7EA3FC2A5505}"/>
                </c:ext>
              </c:extLst>
            </c:dLbl>
            <c:spPr>
              <a:noFill/>
              <a:ln>
                <a:noFill/>
              </a:ln>
              <a:effectLst/>
            </c:spPr>
            <c:txPr>
              <a:bodyPr/>
              <a:lstStyle/>
              <a:p>
                <a:pPr>
                  <a:defRPr sz="1400" b="0" smtId="4294967295">
                    <a:solidFill>
                      <a:srgbClr val="000000"/>
                    </a:solidFill>
                    <a:latin typeface="Calibri"/>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Sheet1!$A$2:$A$11</c:f>
              <c:strCache>
                <c:ptCount val="10"/>
                <c:pt idx="0">
                  <c:v>2016</c:v>
                </c:pt>
                <c:pt idx="1">
                  <c:v>2017</c:v>
                </c:pt>
                <c:pt idx="2">
                  <c:v>2018</c:v>
                </c:pt>
                <c:pt idx="3">
                  <c:v>2019</c:v>
                </c:pt>
                <c:pt idx="4">
                  <c:v>2020</c:v>
                </c:pt>
                <c:pt idx="5">
                  <c:v>2021</c:v>
                </c:pt>
                <c:pt idx="6">
                  <c:v>2022*</c:v>
                </c:pt>
                <c:pt idx="7">
                  <c:v>2023*</c:v>
                </c:pt>
                <c:pt idx="8">
                  <c:v>2024*</c:v>
                </c:pt>
                <c:pt idx="9">
                  <c:v>2025*</c:v>
                </c:pt>
              </c:strCache>
            </c:strRef>
          </c:cat>
          <c:val>
            <c:numRef>
              <c:f>Sheet1!$D$2:$D$11</c:f>
              <c:numCache>
                <c:formatCode>General</c:formatCode>
                <c:ptCount val="10"/>
                <c:pt idx="0">
                  <c:v>16.899999999999999</c:v>
                </c:pt>
                <c:pt idx="1">
                  <c:v>21.5</c:v>
                </c:pt>
                <c:pt idx="2">
                  <c:v>30.4</c:v>
                </c:pt>
                <c:pt idx="3">
                  <c:v>38.700000000000003</c:v>
                </c:pt>
                <c:pt idx="4">
                  <c:v>45.9</c:v>
                </c:pt>
                <c:pt idx="5">
                  <c:v>49.8</c:v>
                </c:pt>
                <c:pt idx="6">
                  <c:v>52.5</c:v>
                </c:pt>
                <c:pt idx="7">
                  <c:v>54.4</c:v>
                </c:pt>
                <c:pt idx="8">
                  <c:v>55.8</c:v>
                </c:pt>
                <c:pt idx="9">
                  <c:v>56.8</c:v>
                </c:pt>
              </c:numCache>
            </c:numRef>
          </c:val>
          <c:smooth val="0"/>
          <c:extLst>
            <c:ext xmlns:c16="http://schemas.microsoft.com/office/drawing/2014/chart" uri="{C3380CC4-5D6E-409C-BE32-E72D297353CC}">
              <c16:uniqueId val="{00000020-C9B2-0D49-AFF8-7EA3FC2A5505}"/>
            </c:ext>
          </c:extLst>
        </c:ser>
        <c:ser>
          <c:idx val="3"/>
          <c:order val="3"/>
          <c:tx>
            <c:strRef>
              <c:f>Sheet1!$E$1</c:f>
              <c:strCache>
                <c:ptCount val="1"/>
                <c:pt idx="0">
                  <c:v>Apple Music</c:v>
                </c:pt>
              </c:strCache>
            </c:strRef>
          </c:tx>
          <c:spPr>
            <a:ln>
              <a:solidFill>
                <a:srgbClr val="A60B0B"/>
              </a:solidFill>
            </a:ln>
          </c:spPr>
          <c:marker>
            <c:symbol val="circle"/>
            <c:size val="5"/>
            <c:spPr>
              <a:solidFill>
                <a:srgbClr val="A60B0B"/>
              </a:solidFill>
              <a:ln>
                <a:solidFill>
                  <a:srgbClr val="A60B0B"/>
                </a:solidFill>
              </a:ln>
            </c:spPr>
          </c:marker>
          <c:dLbls>
            <c:dLbl>
              <c:idx val="0"/>
              <c:numFmt formatCode="#,##0.0" sourceLinked="0"/>
              <c:spPr/>
              <c:txPr>
                <a:bodyPr/>
                <a:lstStyle/>
                <a:p>
                  <a:pPr>
                    <a:defRPr sz="1400" b="0" smtId="4294967295">
                      <a:solidFill>
                        <a:srgbClr val="000000"/>
                      </a:solidFill>
                      <a:latin typeface="Calibri"/>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1-C9B2-0D49-AFF8-7EA3FC2A5505}"/>
                </c:ext>
              </c:extLst>
            </c:dLbl>
            <c:dLbl>
              <c:idx val="1"/>
              <c:numFmt formatCode="#,##0.0" sourceLinked="0"/>
              <c:spPr/>
              <c:txPr>
                <a:bodyPr/>
                <a:lstStyle/>
                <a:p>
                  <a:pPr>
                    <a:defRPr sz="1400" b="0" smtId="4294967295">
                      <a:solidFill>
                        <a:srgbClr val="000000"/>
                      </a:solidFill>
                      <a:latin typeface="Calibri"/>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2-C9B2-0D49-AFF8-7EA3FC2A5505}"/>
                </c:ext>
              </c:extLst>
            </c:dLbl>
            <c:dLbl>
              <c:idx val="2"/>
              <c:numFmt formatCode="#,##0.0" sourceLinked="0"/>
              <c:spPr/>
              <c:txPr>
                <a:bodyPr/>
                <a:lstStyle/>
                <a:p>
                  <a:pPr>
                    <a:defRPr sz="1400" b="0" smtId="4294967295">
                      <a:solidFill>
                        <a:srgbClr val="000000"/>
                      </a:solidFill>
                      <a:latin typeface="Calibri"/>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3-C9B2-0D49-AFF8-7EA3FC2A5505}"/>
                </c:ext>
              </c:extLst>
            </c:dLbl>
            <c:dLbl>
              <c:idx val="3"/>
              <c:numFmt formatCode="#,##0.0" sourceLinked="0"/>
              <c:spPr/>
              <c:txPr>
                <a:bodyPr/>
                <a:lstStyle/>
                <a:p>
                  <a:pPr>
                    <a:defRPr sz="1400" b="0" smtId="4294967295">
                      <a:solidFill>
                        <a:srgbClr val="000000"/>
                      </a:solidFill>
                      <a:latin typeface="Calibri"/>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4-C9B2-0D49-AFF8-7EA3FC2A5505}"/>
                </c:ext>
              </c:extLst>
            </c:dLbl>
            <c:dLbl>
              <c:idx val="4"/>
              <c:numFmt formatCode="#,##0.0" sourceLinked="0"/>
              <c:spPr/>
              <c:txPr>
                <a:bodyPr/>
                <a:lstStyle/>
                <a:p>
                  <a:pPr>
                    <a:defRPr sz="1400" b="0" smtId="4294967295">
                      <a:solidFill>
                        <a:srgbClr val="000000"/>
                      </a:solidFill>
                      <a:latin typeface="Calibri"/>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5-C9B2-0D49-AFF8-7EA3FC2A5505}"/>
                </c:ext>
              </c:extLst>
            </c:dLbl>
            <c:dLbl>
              <c:idx val="5"/>
              <c:numFmt formatCode="#,##0.0" sourceLinked="0"/>
              <c:spPr/>
              <c:txPr>
                <a:bodyPr/>
                <a:lstStyle/>
                <a:p>
                  <a:pPr>
                    <a:defRPr sz="1400" b="0" smtId="4294967295">
                      <a:solidFill>
                        <a:srgbClr val="000000"/>
                      </a:solidFill>
                      <a:latin typeface="Calibri"/>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6-C9B2-0D49-AFF8-7EA3FC2A5505}"/>
                </c:ext>
              </c:extLst>
            </c:dLbl>
            <c:dLbl>
              <c:idx val="6"/>
              <c:numFmt formatCode="#,##0.0" sourceLinked="0"/>
              <c:spPr/>
              <c:txPr>
                <a:bodyPr/>
                <a:lstStyle/>
                <a:p>
                  <a:pPr>
                    <a:defRPr sz="1400" b="0" smtId="4294967295">
                      <a:solidFill>
                        <a:srgbClr val="000000"/>
                      </a:solidFill>
                      <a:latin typeface="Calibri"/>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7-C9B2-0D49-AFF8-7EA3FC2A5505}"/>
                </c:ext>
              </c:extLst>
            </c:dLbl>
            <c:dLbl>
              <c:idx val="7"/>
              <c:numFmt formatCode="#,##0.0" sourceLinked="0"/>
              <c:spPr/>
              <c:txPr>
                <a:bodyPr/>
                <a:lstStyle/>
                <a:p>
                  <a:pPr>
                    <a:defRPr sz="1400" b="0" smtId="4294967295">
                      <a:solidFill>
                        <a:srgbClr val="000000"/>
                      </a:solidFill>
                      <a:latin typeface="Calibri"/>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8-C9B2-0D49-AFF8-7EA3FC2A5505}"/>
                </c:ext>
              </c:extLst>
            </c:dLbl>
            <c:dLbl>
              <c:idx val="8"/>
              <c:numFmt formatCode="#,##0.0" sourceLinked="0"/>
              <c:spPr/>
              <c:txPr>
                <a:bodyPr/>
                <a:lstStyle/>
                <a:p>
                  <a:pPr>
                    <a:defRPr sz="1400" b="0" smtId="4294967295">
                      <a:solidFill>
                        <a:srgbClr val="000000"/>
                      </a:solidFill>
                      <a:latin typeface="Calibri"/>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9-C9B2-0D49-AFF8-7EA3FC2A5505}"/>
                </c:ext>
              </c:extLst>
            </c:dLbl>
            <c:dLbl>
              <c:idx val="9"/>
              <c:numFmt formatCode="#,##0.0" sourceLinked="0"/>
              <c:spPr/>
              <c:txPr>
                <a:bodyPr/>
                <a:lstStyle/>
                <a:p>
                  <a:pPr>
                    <a:defRPr sz="1400" b="0" smtId="4294967295">
                      <a:solidFill>
                        <a:srgbClr val="000000"/>
                      </a:solidFill>
                      <a:latin typeface="Calibri"/>
                    </a:defRPr>
                  </a:pPr>
                  <a:endParaRPr lang="en-US"/>
                </a:p>
              </c:txPr>
              <c:dLblPos val="t"/>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2A-C9B2-0D49-AFF8-7EA3FC2A5505}"/>
                </c:ext>
              </c:extLst>
            </c:dLbl>
            <c:spPr>
              <a:noFill/>
              <a:ln>
                <a:noFill/>
              </a:ln>
              <a:effectLst/>
            </c:spPr>
            <c:txPr>
              <a:bodyPr/>
              <a:lstStyle/>
              <a:p>
                <a:pPr>
                  <a:defRPr sz="1400" b="0" smtId="4294967295">
                    <a:solidFill>
                      <a:srgbClr val="000000"/>
                    </a:solidFill>
                    <a:latin typeface="Calibri"/>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Sheet1!$A$2:$A$11</c:f>
              <c:strCache>
                <c:ptCount val="10"/>
                <c:pt idx="0">
                  <c:v>2016</c:v>
                </c:pt>
                <c:pt idx="1">
                  <c:v>2017</c:v>
                </c:pt>
                <c:pt idx="2">
                  <c:v>2018</c:v>
                </c:pt>
                <c:pt idx="3">
                  <c:v>2019</c:v>
                </c:pt>
                <c:pt idx="4">
                  <c:v>2020</c:v>
                </c:pt>
                <c:pt idx="5">
                  <c:v>2021</c:v>
                </c:pt>
                <c:pt idx="6">
                  <c:v>2022*</c:v>
                </c:pt>
                <c:pt idx="7">
                  <c:v>2023*</c:v>
                </c:pt>
                <c:pt idx="8">
                  <c:v>2024*</c:v>
                </c:pt>
                <c:pt idx="9">
                  <c:v>2025*</c:v>
                </c:pt>
              </c:strCache>
            </c:strRef>
          </c:cat>
          <c:val>
            <c:numRef>
              <c:f>Sheet1!$E$2:$E$11</c:f>
              <c:numCache>
                <c:formatCode>General</c:formatCode>
                <c:ptCount val="10"/>
                <c:pt idx="0">
                  <c:v>13.3</c:v>
                </c:pt>
                <c:pt idx="1">
                  <c:v>19.899999999999999</c:v>
                </c:pt>
                <c:pt idx="2">
                  <c:v>28.4</c:v>
                </c:pt>
                <c:pt idx="3">
                  <c:v>33.1</c:v>
                </c:pt>
                <c:pt idx="4">
                  <c:v>35.1</c:v>
                </c:pt>
                <c:pt idx="5">
                  <c:v>36.9</c:v>
                </c:pt>
                <c:pt idx="6">
                  <c:v>38.1</c:v>
                </c:pt>
                <c:pt idx="7">
                  <c:v>39.1</c:v>
                </c:pt>
                <c:pt idx="8">
                  <c:v>39.9</c:v>
                </c:pt>
                <c:pt idx="9">
                  <c:v>40.6</c:v>
                </c:pt>
              </c:numCache>
            </c:numRef>
          </c:val>
          <c:smooth val="0"/>
          <c:extLst>
            <c:ext xmlns:c16="http://schemas.microsoft.com/office/drawing/2014/chart" uri="{C3380CC4-5D6E-409C-BE32-E72D297353CC}">
              <c16:uniqueId val="{0000002B-C9B2-0D49-AFF8-7EA3FC2A5505}"/>
            </c:ext>
          </c:extLst>
        </c:ser>
        <c:dLbls>
          <c:showLegendKey val="0"/>
          <c:showVal val="0"/>
          <c:showCatName val="0"/>
          <c:showSerName val="0"/>
          <c:showPercent val="0"/>
          <c:showBubbleSize val="0"/>
        </c:dLbls>
        <c:marker val="1"/>
        <c:smooth val="0"/>
        <c:axId val="67451136"/>
        <c:axId val="66437120"/>
      </c:line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400" b="0" smtId="4294967295">
                <a:solidFill>
                  <a:srgbClr val="000000"/>
                </a:solidFill>
                <a:latin typeface="Calibri"/>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000" b="0">
                    <a:solidFill>
                      <a:srgbClr val="000000"/>
                    </a:solidFill>
                    <a:latin typeface="Calibri"/>
                  </a:rPr>
                  <a:t>Number of users in millions</a:t>
                </a:r>
              </a:p>
            </c:rich>
          </c:tx>
          <c:overlay val="0"/>
        </c:title>
        <c:numFmt formatCode="#,##0" sourceLinked="0"/>
        <c:majorTickMark val="none"/>
        <c:minorTickMark val="none"/>
        <c:tickLblPos val="low"/>
        <c:spPr>
          <a:ln>
            <a:noFill/>
          </a:ln>
        </c:spPr>
        <c:txPr>
          <a:bodyPr/>
          <a:lstStyle/>
          <a:p>
            <a:pPr>
              <a:defRPr sz="1000" b="0" smtId="4294967295">
                <a:solidFill>
                  <a:srgbClr val="000000"/>
                </a:solidFill>
                <a:latin typeface="Calibri"/>
              </a:defRPr>
            </a:pPr>
            <a:endParaRPr lang="en-US"/>
          </a:p>
        </c:txPr>
        <c:crossAx val="67451136"/>
        <c:crosses val="autoZero"/>
        <c:crossBetween val="between"/>
      </c:valAx>
    </c:plotArea>
    <c:legend>
      <c:legendPos val="t"/>
      <c:overlay val="0"/>
      <c:txPr>
        <a:bodyPr/>
        <a:lstStyle/>
        <a:p>
          <a:pPr>
            <a:defRPr sz="1600" smtId="4294967295">
              <a:solidFill>
                <a:srgbClr val="000000"/>
              </a:solidFill>
              <a:latin typeface="Calibri"/>
            </a:defRPr>
          </a:pPr>
          <a:endParaRPr lang="en-US"/>
        </a:p>
      </c:txPr>
    </c:legend>
    <c:plotVisOnly val="1"/>
    <c:dispBlanksAs val="gap"/>
    <c:showDLblsOverMax val="1"/>
  </c:chart>
  <c:txPr>
    <a:bodyPr/>
    <a:lstStyle/>
    <a:p>
      <a:pPr>
        <a:defRPr sz="800" smtId="4294967295"/>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6DD"/>
            </a:solidFill>
            <a:ln>
              <a:solidFill>
                <a:srgbClr val="2876DD"/>
              </a:solidFill>
            </a:ln>
          </c:spPr>
          <c:invertIfNegative val="0"/>
          <c:dLbls>
            <c:dLbl>
              <c:idx val="0"/>
              <c:numFmt formatCode="#,##0" sourceLinked="0"/>
              <c:spPr/>
              <c:txPr>
                <a:bodyPr/>
                <a:lstStyle/>
                <a:p>
                  <a:pPr>
                    <a:defRPr sz="14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6AC5-A14D-8055-95C8F1E74CE2}"/>
                </c:ext>
              </c:extLst>
            </c:dLbl>
            <c:dLbl>
              <c:idx val="1"/>
              <c:numFmt formatCode="#,##0" sourceLinked="0"/>
              <c:spPr/>
              <c:txPr>
                <a:bodyPr/>
                <a:lstStyle/>
                <a:p>
                  <a:pPr>
                    <a:defRPr sz="14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6AC5-A14D-8055-95C8F1E74CE2}"/>
                </c:ext>
              </c:extLst>
            </c:dLbl>
            <c:dLbl>
              <c:idx val="2"/>
              <c:numFmt formatCode="#,##0" sourceLinked="0"/>
              <c:spPr/>
              <c:txPr>
                <a:bodyPr/>
                <a:lstStyle/>
                <a:p>
                  <a:pPr>
                    <a:defRPr sz="14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6AC5-A14D-8055-95C8F1E74CE2}"/>
                </c:ext>
              </c:extLst>
            </c:dLbl>
            <c:dLbl>
              <c:idx val="3"/>
              <c:numFmt formatCode="#,##0" sourceLinked="0"/>
              <c:spPr/>
              <c:txPr>
                <a:bodyPr/>
                <a:lstStyle/>
                <a:p>
                  <a:pPr>
                    <a:defRPr sz="14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6AC5-A14D-8055-95C8F1E74CE2}"/>
                </c:ext>
              </c:extLst>
            </c:dLbl>
            <c:dLbl>
              <c:idx val="4"/>
              <c:numFmt formatCode="#,##0" sourceLinked="0"/>
              <c:spPr/>
              <c:txPr>
                <a:bodyPr/>
                <a:lstStyle/>
                <a:p>
                  <a:pPr>
                    <a:defRPr sz="14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6AC5-A14D-8055-95C8F1E74CE2}"/>
                </c:ext>
              </c:extLst>
            </c:dLbl>
            <c:dLbl>
              <c:idx val="5"/>
              <c:numFmt formatCode="#,##0" sourceLinked="0"/>
              <c:spPr/>
              <c:txPr>
                <a:bodyPr/>
                <a:lstStyle/>
                <a:p>
                  <a:pPr>
                    <a:defRPr sz="14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6AC5-A14D-8055-95C8F1E74CE2}"/>
                </c:ext>
              </c:extLst>
            </c:dLbl>
            <c:dLbl>
              <c:idx val="6"/>
              <c:numFmt formatCode="#,##0" sourceLinked="0"/>
              <c:spPr/>
              <c:txPr>
                <a:bodyPr/>
                <a:lstStyle/>
                <a:p>
                  <a:pPr>
                    <a:defRPr sz="14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6AC5-A14D-8055-95C8F1E74CE2}"/>
                </c:ext>
              </c:extLst>
            </c:dLbl>
            <c:dLbl>
              <c:idx val="7"/>
              <c:numFmt formatCode="#,##0" sourceLinked="0"/>
              <c:spPr/>
              <c:txPr>
                <a:bodyPr/>
                <a:lstStyle/>
                <a:p>
                  <a:pPr>
                    <a:defRPr sz="14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6AC5-A14D-8055-95C8F1E74CE2}"/>
                </c:ext>
              </c:extLst>
            </c:dLbl>
            <c:dLbl>
              <c:idx val="8"/>
              <c:numFmt formatCode="#,##0" sourceLinked="0"/>
              <c:spPr/>
              <c:txPr>
                <a:bodyPr/>
                <a:lstStyle/>
                <a:p>
                  <a:pPr>
                    <a:defRPr sz="14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6AC5-A14D-8055-95C8F1E74CE2}"/>
                </c:ext>
              </c:extLst>
            </c:dLbl>
            <c:dLbl>
              <c:idx val="9"/>
              <c:numFmt formatCode="#,##0" sourceLinked="0"/>
              <c:spPr/>
              <c:txPr>
                <a:bodyPr/>
                <a:lstStyle/>
                <a:p>
                  <a:pPr>
                    <a:defRPr sz="14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6AC5-A14D-8055-95C8F1E74CE2}"/>
                </c:ext>
              </c:extLst>
            </c:dLbl>
            <c:spPr>
              <a:noFill/>
              <a:ln>
                <a:noFill/>
              </a:ln>
              <a:effectLst/>
            </c:spPr>
            <c:txPr>
              <a:bodyPr/>
              <a:lstStyle/>
              <a:p>
                <a:pPr>
                  <a:defRPr sz="1400" b="0" smtId="4294967295">
                    <a:solidFill>
                      <a:srgbClr val="000000"/>
                    </a:solidFill>
                    <a:latin typeface="Calibri"/>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numRef>
              <c:f>Sheet1!$A$2:$A$11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Sheet1!$B$2:$B$11</c:f>
              <c:numCache>
                <c:formatCode>General</c:formatCode>
                <c:ptCount val="10"/>
                <c:pt idx="0">
                  <c:v>746</c:v>
                </c:pt>
                <c:pt idx="1">
                  <c:v>1085</c:v>
                </c:pt>
                <c:pt idx="2">
                  <c:v>1940</c:v>
                </c:pt>
                <c:pt idx="3">
                  <c:v>2952</c:v>
                </c:pt>
                <c:pt idx="4">
                  <c:v>4090</c:v>
                </c:pt>
                <c:pt idx="5">
                  <c:v>5259</c:v>
                </c:pt>
                <c:pt idx="6">
                  <c:v>6764</c:v>
                </c:pt>
                <c:pt idx="7">
                  <c:v>7880</c:v>
                </c:pt>
                <c:pt idx="8">
                  <c:v>9668</c:v>
                </c:pt>
                <c:pt idx="9">
                  <c:v>11727</c:v>
                </c:pt>
              </c:numCache>
            </c:numRef>
          </c:val>
          <c:extLst>
            <c:ext xmlns:c16="http://schemas.microsoft.com/office/drawing/2014/chart" uri="{C3380CC4-5D6E-409C-BE32-E72D297353CC}">
              <c16:uniqueId val="{0000000A-6AC5-A14D-8055-95C8F1E74CE2}"/>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400" b="0" smtId="4294967295">
                <a:solidFill>
                  <a:srgbClr val="000000"/>
                </a:solidFill>
                <a:latin typeface="Calibri"/>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000" b="0">
                    <a:solidFill>
                      <a:srgbClr val="000000"/>
                    </a:solidFill>
                    <a:latin typeface="Calibri"/>
                  </a:rPr>
                  <a:t>Revenue in million euros</a:t>
                </a:r>
              </a:p>
            </c:rich>
          </c:tx>
          <c:overlay val="0"/>
        </c:title>
        <c:numFmt formatCode="#,##0" sourceLinked="0"/>
        <c:majorTickMark val="none"/>
        <c:minorTickMark val="none"/>
        <c:tickLblPos val="low"/>
        <c:spPr>
          <a:ln>
            <a:noFill/>
          </a:ln>
        </c:spPr>
        <c:txPr>
          <a:bodyPr/>
          <a:lstStyle/>
          <a:p>
            <a:pPr>
              <a:defRPr sz="1000" b="0" smtId="4294967295">
                <a:solidFill>
                  <a:srgbClr val="000000"/>
                </a:solidFill>
                <a:latin typeface="Calibri"/>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Premium</c:v>
                </c:pt>
              </c:strCache>
            </c:strRef>
          </c:tx>
          <c:spPr>
            <a:solidFill>
              <a:srgbClr val="2876DD"/>
            </a:solidFill>
            <a:ln>
              <a:solidFill>
                <a:srgbClr val="2876DD"/>
              </a:solidFill>
            </a:ln>
          </c:spPr>
          <c:invertIfNegative val="0"/>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Sheet1!$B$2:$B$12</c:f>
              <c:numCache>
                <c:formatCode>General</c:formatCode>
                <c:ptCount val="11"/>
                <c:pt idx="0">
                  <c:v>374.6</c:v>
                </c:pt>
                <c:pt idx="1">
                  <c:v>677.89</c:v>
                </c:pt>
                <c:pt idx="2">
                  <c:v>982.7</c:v>
                </c:pt>
                <c:pt idx="3">
                  <c:v>1744</c:v>
                </c:pt>
                <c:pt idx="4">
                  <c:v>2657</c:v>
                </c:pt>
                <c:pt idx="5">
                  <c:v>3674</c:v>
                </c:pt>
                <c:pt idx="6">
                  <c:v>4717</c:v>
                </c:pt>
                <c:pt idx="7">
                  <c:v>6086</c:v>
                </c:pt>
                <c:pt idx="8">
                  <c:v>7135</c:v>
                </c:pt>
                <c:pt idx="9">
                  <c:v>8460</c:v>
                </c:pt>
                <c:pt idx="10">
                  <c:v>10251</c:v>
                </c:pt>
              </c:numCache>
            </c:numRef>
          </c:val>
          <c:extLst>
            <c:ext xmlns:c16="http://schemas.microsoft.com/office/drawing/2014/chart" uri="{C3380CC4-5D6E-409C-BE32-E72D297353CC}">
              <c16:uniqueId val="{0000000B-9274-5647-81E7-42600CE09817}"/>
            </c:ext>
          </c:extLst>
        </c:ser>
        <c:ser>
          <c:idx val="1"/>
          <c:order val="1"/>
          <c:tx>
            <c:strRef>
              <c:f>Sheet1!$C$1</c:f>
              <c:strCache>
                <c:ptCount val="1"/>
                <c:pt idx="0">
                  <c:v>Ad-Supported</c:v>
                </c:pt>
              </c:strCache>
            </c:strRef>
          </c:tx>
          <c:spPr>
            <a:solidFill>
              <a:srgbClr val="0F283E"/>
            </a:solidFill>
            <a:ln>
              <a:solidFill>
                <a:srgbClr val="0F283E"/>
              </a:solidFill>
            </a:ln>
          </c:spPr>
          <c:invertIfNegative val="0"/>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Sheet1!$C$2:$C$12</c:f>
              <c:numCache>
                <c:formatCode>General</c:formatCode>
                <c:ptCount val="11"/>
                <c:pt idx="0">
                  <c:v>55.5</c:v>
                </c:pt>
                <c:pt idx="1">
                  <c:v>68.16</c:v>
                </c:pt>
                <c:pt idx="2">
                  <c:v>102</c:v>
                </c:pt>
                <c:pt idx="3">
                  <c:v>196</c:v>
                </c:pt>
                <c:pt idx="4">
                  <c:v>295</c:v>
                </c:pt>
                <c:pt idx="5">
                  <c:v>416</c:v>
                </c:pt>
                <c:pt idx="6">
                  <c:v>542</c:v>
                </c:pt>
                <c:pt idx="7">
                  <c:v>678</c:v>
                </c:pt>
                <c:pt idx="8">
                  <c:v>745</c:v>
                </c:pt>
                <c:pt idx="9">
                  <c:v>1208</c:v>
                </c:pt>
                <c:pt idx="10">
                  <c:v>1476</c:v>
                </c:pt>
              </c:numCache>
            </c:numRef>
          </c:val>
          <c:extLst>
            <c:ext xmlns:c16="http://schemas.microsoft.com/office/drawing/2014/chart" uri="{C3380CC4-5D6E-409C-BE32-E72D297353CC}">
              <c16:uniqueId val="{00000017-9274-5647-81E7-42600CE09817}"/>
            </c:ext>
          </c:extLst>
        </c:ser>
        <c:dLbls>
          <c:showLegendKey val="0"/>
          <c:showVal val="0"/>
          <c:showCatName val="0"/>
          <c:showSerName val="0"/>
          <c:showPercent val="0"/>
          <c:showBubbleSize val="0"/>
        </c:dLbls>
        <c:gapWidth val="80"/>
        <c:overlap val="10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400" b="0" smtId="4294967295">
                <a:solidFill>
                  <a:srgbClr val="000000"/>
                </a:solidFill>
                <a:latin typeface="Calibri"/>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000" b="0">
                    <a:solidFill>
                      <a:srgbClr val="000000"/>
                    </a:solidFill>
                    <a:latin typeface="Calibri"/>
                  </a:rPr>
                  <a:t>Revenue in million euros</a:t>
                </a:r>
              </a:p>
            </c:rich>
          </c:tx>
          <c:overlay val="0"/>
        </c:title>
        <c:numFmt formatCode="#,##0" sourceLinked="0"/>
        <c:majorTickMark val="none"/>
        <c:minorTickMark val="none"/>
        <c:tickLblPos val="low"/>
        <c:spPr>
          <a:ln>
            <a:noFill/>
          </a:ln>
        </c:spPr>
        <c:txPr>
          <a:bodyPr/>
          <a:lstStyle/>
          <a:p>
            <a:pPr>
              <a:defRPr sz="1000" b="0" smtId="4294967295">
                <a:solidFill>
                  <a:srgbClr val="000000"/>
                </a:solidFill>
                <a:latin typeface="Calibri"/>
              </a:defRPr>
            </a:pPr>
            <a:endParaRPr lang="en-US"/>
          </a:p>
        </c:txPr>
        <c:crossAx val="67451136"/>
        <c:crosses val="autoZero"/>
        <c:crossBetween val="between"/>
      </c:valAx>
    </c:plotArea>
    <c:legend>
      <c:legendPos val="t"/>
      <c:overlay val="0"/>
      <c:txPr>
        <a:bodyPr/>
        <a:lstStyle/>
        <a:p>
          <a:pPr>
            <a:defRPr sz="1000" smtId="4294967295">
              <a:solidFill>
                <a:srgbClr val="000000"/>
              </a:solidFill>
              <a:latin typeface="Calibri"/>
            </a:defRPr>
          </a:pPr>
          <a:endParaRPr lang="en-US"/>
        </a:p>
      </c:txPr>
    </c:legend>
    <c:plotVisOnly val="1"/>
    <c:dispBlanksAs val="gap"/>
    <c:showDLblsOverMax val="1"/>
  </c:chart>
  <c:txPr>
    <a:bodyPr/>
    <a:lstStyle/>
    <a:p>
      <a:pPr>
        <a:defRPr sz="1800" smtId="4294967295"/>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6DD"/>
            </a:solidFill>
            <a:ln>
              <a:solidFill>
                <a:srgbClr val="2876DD"/>
              </a:solidFill>
            </a:ln>
          </c:spPr>
          <c:invertIfNegative val="0"/>
          <c:dLbls>
            <c:dLbl>
              <c:idx val="0"/>
              <c:numFmt formatCode="#,##0.0" sourceLinked="0"/>
              <c:spPr/>
              <c:txPr>
                <a:bodyPr/>
                <a:lstStyle/>
                <a:p>
                  <a:pPr>
                    <a:defRPr sz="14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41AB-1945-956A-BBFE710807D6}"/>
                </c:ext>
              </c:extLst>
            </c:dLbl>
            <c:dLbl>
              <c:idx val="1"/>
              <c:numFmt formatCode="#,##0" sourceLinked="0"/>
              <c:spPr/>
              <c:txPr>
                <a:bodyPr/>
                <a:lstStyle/>
                <a:p>
                  <a:pPr>
                    <a:defRPr sz="14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41AB-1945-956A-BBFE710807D6}"/>
                </c:ext>
              </c:extLst>
            </c:dLbl>
            <c:dLbl>
              <c:idx val="2"/>
              <c:numFmt formatCode="#,##0" sourceLinked="0"/>
              <c:spPr/>
              <c:txPr>
                <a:bodyPr/>
                <a:lstStyle/>
                <a:p>
                  <a:pPr>
                    <a:defRPr sz="14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41AB-1945-956A-BBFE710807D6}"/>
                </c:ext>
              </c:extLst>
            </c:dLbl>
            <c:dLbl>
              <c:idx val="3"/>
              <c:numFmt formatCode="#,##0" sourceLinked="0"/>
              <c:spPr/>
              <c:txPr>
                <a:bodyPr/>
                <a:lstStyle/>
                <a:p>
                  <a:pPr>
                    <a:defRPr sz="14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41AB-1945-956A-BBFE710807D6}"/>
                </c:ext>
              </c:extLst>
            </c:dLbl>
            <c:dLbl>
              <c:idx val="4"/>
              <c:numFmt formatCode="#,##0" sourceLinked="0"/>
              <c:spPr/>
              <c:txPr>
                <a:bodyPr/>
                <a:lstStyle/>
                <a:p>
                  <a:pPr>
                    <a:defRPr sz="14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41AB-1945-956A-BBFE710807D6}"/>
                </c:ext>
              </c:extLst>
            </c:dLbl>
            <c:dLbl>
              <c:idx val="5"/>
              <c:numFmt formatCode="#,##0" sourceLinked="0"/>
              <c:spPr/>
              <c:txPr>
                <a:bodyPr/>
                <a:lstStyle/>
                <a:p>
                  <a:pPr>
                    <a:defRPr sz="14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41AB-1945-956A-BBFE710807D6}"/>
                </c:ext>
              </c:extLst>
            </c:dLbl>
            <c:dLbl>
              <c:idx val="6"/>
              <c:numFmt formatCode="#,##0" sourceLinked="0"/>
              <c:spPr/>
              <c:txPr>
                <a:bodyPr/>
                <a:lstStyle/>
                <a:p>
                  <a:pPr>
                    <a:defRPr sz="14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41AB-1945-956A-BBFE710807D6}"/>
                </c:ext>
              </c:extLst>
            </c:dLbl>
            <c:dLbl>
              <c:idx val="7"/>
              <c:numFmt formatCode="#,##0" sourceLinked="0"/>
              <c:spPr/>
              <c:txPr>
                <a:bodyPr/>
                <a:lstStyle/>
                <a:p>
                  <a:pPr>
                    <a:defRPr sz="14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41AB-1945-956A-BBFE710807D6}"/>
                </c:ext>
              </c:extLst>
            </c:dLbl>
            <c:dLbl>
              <c:idx val="8"/>
              <c:numFmt formatCode="#,##0" sourceLinked="0"/>
              <c:spPr/>
              <c:txPr>
                <a:bodyPr/>
                <a:lstStyle/>
                <a:p>
                  <a:pPr>
                    <a:defRPr sz="14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41AB-1945-956A-BBFE710807D6}"/>
                </c:ext>
              </c:extLst>
            </c:dLbl>
            <c:dLbl>
              <c:idx val="9"/>
              <c:numFmt formatCode="#,##0" sourceLinked="0"/>
              <c:spPr/>
              <c:txPr>
                <a:bodyPr/>
                <a:lstStyle/>
                <a:p>
                  <a:pPr>
                    <a:defRPr sz="14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41AB-1945-956A-BBFE710807D6}"/>
                </c:ext>
              </c:extLst>
            </c:dLbl>
            <c:dLbl>
              <c:idx val="10"/>
              <c:numFmt formatCode="#,##0" sourceLinked="0"/>
              <c:spPr/>
              <c:txPr>
                <a:bodyPr/>
                <a:lstStyle/>
                <a:p>
                  <a:pPr>
                    <a:defRPr sz="14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41AB-1945-956A-BBFE710807D6}"/>
                </c:ext>
              </c:extLst>
            </c:dLbl>
            <c:spPr>
              <a:noFill/>
              <a:ln>
                <a:noFill/>
              </a:ln>
              <a:effectLst/>
            </c:spPr>
            <c:txPr>
              <a:bodyPr/>
              <a:lstStyle/>
              <a:p>
                <a:pPr>
                  <a:defRPr sz="1400" b="0" smtId="4294967295">
                    <a:solidFill>
                      <a:srgbClr val="000000"/>
                    </a:solidFill>
                    <a:latin typeface="Calibri"/>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Sheet1!$B$2:$B$12</c:f>
              <c:numCache>
                <c:formatCode>General</c:formatCode>
                <c:ptCount val="11"/>
                <c:pt idx="0">
                  <c:v>386.5</c:v>
                </c:pt>
                <c:pt idx="1">
                  <c:v>618</c:v>
                </c:pt>
                <c:pt idx="2">
                  <c:v>911</c:v>
                </c:pt>
                <c:pt idx="3">
                  <c:v>1714</c:v>
                </c:pt>
                <c:pt idx="4">
                  <c:v>2551</c:v>
                </c:pt>
                <c:pt idx="5">
                  <c:v>3241</c:v>
                </c:pt>
                <c:pt idx="6">
                  <c:v>3906</c:v>
                </c:pt>
                <c:pt idx="7">
                  <c:v>5042</c:v>
                </c:pt>
                <c:pt idx="8">
                  <c:v>5865</c:v>
                </c:pt>
                <c:pt idx="9">
                  <c:v>7077</c:v>
                </c:pt>
                <c:pt idx="10">
                  <c:v>8801</c:v>
                </c:pt>
              </c:numCache>
            </c:numRef>
          </c:val>
          <c:extLst>
            <c:ext xmlns:c16="http://schemas.microsoft.com/office/drawing/2014/chart" uri="{C3380CC4-5D6E-409C-BE32-E72D297353CC}">
              <c16:uniqueId val="{0000000B-41AB-1945-956A-BBFE710807D6}"/>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400" b="0" smtId="4294967295">
                <a:solidFill>
                  <a:srgbClr val="000000"/>
                </a:solidFill>
                <a:latin typeface="Calibri"/>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000" b="0">
                    <a:solidFill>
                      <a:srgbClr val="000000"/>
                    </a:solidFill>
                    <a:latin typeface="Calibri"/>
                  </a:rPr>
                  <a:t>Cost of goods sold in million euros</a:t>
                </a:r>
              </a:p>
            </c:rich>
          </c:tx>
          <c:overlay val="0"/>
        </c:title>
        <c:numFmt formatCode="#,##0" sourceLinked="0"/>
        <c:majorTickMark val="none"/>
        <c:minorTickMark val="none"/>
        <c:tickLblPos val="low"/>
        <c:spPr>
          <a:ln>
            <a:noFill/>
          </a:ln>
        </c:spPr>
        <c:txPr>
          <a:bodyPr/>
          <a:lstStyle/>
          <a:p>
            <a:pPr>
              <a:defRPr sz="1000" b="0" smtId="4294967295">
                <a:solidFill>
                  <a:srgbClr val="000000"/>
                </a:solidFill>
                <a:latin typeface="Calibri"/>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2876DD"/>
            </a:solidFill>
            <a:ln>
              <a:solidFill>
                <a:srgbClr val="2876DD"/>
              </a:solidFill>
            </a:ln>
          </c:spPr>
          <c:invertIfNegative val="0"/>
          <c:dLbls>
            <c:dLbl>
              <c:idx val="0"/>
              <c:numFmt formatCode="#,##0" sourceLinked="0"/>
              <c:spPr/>
              <c:txPr>
                <a:bodyPr/>
                <a:lstStyle/>
                <a:p>
                  <a:pPr>
                    <a:defRPr sz="14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81E2-6C45-9344-F3DFC82CB892}"/>
                </c:ext>
              </c:extLst>
            </c:dLbl>
            <c:dLbl>
              <c:idx val="1"/>
              <c:numFmt formatCode="#,##0" sourceLinked="0"/>
              <c:spPr/>
              <c:txPr>
                <a:bodyPr/>
                <a:lstStyle/>
                <a:p>
                  <a:pPr>
                    <a:defRPr sz="14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81E2-6C45-9344-F3DFC82CB892}"/>
                </c:ext>
              </c:extLst>
            </c:dLbl>
            <c:dLbl>
              <c:idx val="2"/>
              <c:numFmt formatCode="#,##0" sourceLinked="0"/>
              <c:spPr/>
              <c:txPr>
                <a:bodyPr/>
                <a:lstStyle/>
                <a:p>
                  <a:pPr>
                    <a:defRPr sz="14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81E2-6C45-9344-F3DFC82CB892}"/>
                </c:ext>
              </c:extLst>
            </c:dLbl>
            <c:dLbl>
              <c:idx val="3"/>
              <c:numFmt formatCode="#,##0" sourceLinked="0"/>
              <c:spPr/>
              <c:txPr>
                <a:bodyPr/>
                <a:lstStyle/>
                <a:p>
                  <a:pPr>
                    <a:defRPr sz="14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3-81E2-6C45-9344-F3DFC82CB892}"/>
                </c:ext>
              </c:extLst>
            </c:dLbl>
            <c:dLbl>
              <c:idx val="4"/>
              <c:numFmt formatCode="#,##0" sourceLinked="0"/>
              <c:spPr/>
              <c:txPr>
                <a:bodyPr/>
                <a:lstStyle/>
                <a:p>
                  <a:pPr>
                    <a:defRPr sz="14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81E2-6C45-9344-F3DFC82CB892}"/>
                </c:ext>
              </c:extLst>
            </c:dLbl>
            <c:dLbl>
              <c:idx val="5"/>
              <c:numFmt formatCode="#,##0" sourceLinked="0"/>
              <c:spPr/>
              <c:txPr>
                <a:bodyPr/>
                <a:lstStyle/>
                <a:p>
                  <a:pPr>
                    <a:defRPr sz="14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81E2-6C45-9344-F3DFC82CB892}"/>
                </c:ext>
              </c:extLst>
            </c:dLbl>
            <c:dLbl>
              <c:idx val="6"/>
              <c:numFmt formatCode="#,##0" sourceLinked="0"/>
              <c:spPr/>
              <c:txPr>
                <a:bodyPr/>
                <a:lstStyle/>
                <a:p>
                  <a:pPr>
                    <a:defRPr sz="14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81E2-6C45-9344-F3DFC82CB892}"/>
                </c:ext>
              </c:extLst>
            </c:dLbl>
            <c:dLbl>
              <c:idx val="7"/>
              <c:numFmt formatCode="#,##0" sourceLinked="0"/>
              <c:spPr/>
              <c:txPr>
                <a:bodyPr/>
                <a:lstStyle/>
                <a:p>
                  <a:pPr>
                    <a:defRPr sz="14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7-81E2-6C45-9344-F3DFC82CB892}"/>
                </c:ext>
              </c:extLst>
            </c:dLbl>
            <c:dLbl>
              <c:idx val="8"/>
              <c:numFmt formatCode="#,##0" sourceLinked="0"/>
              <c:spPr/>
              <c:txPr>
                <a:bodyPr/>
                <a:lstStyle/>
                <a:p>
                  <a:pPr>
                    <a:defRPr sz="14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81E2-6C45-9344-F3DFC82CB892}"/>
                </c:ext>
              </c:extLst>
            </c:dLbl>
            <c:dLbl>
              <c:idx val="9"/>
              <c:numFmt formatCode="#,##0" sourceLinked="0"/>
              <c:spPr/>
              <c:txPr>
                <a:bodyPr/>
                <a:lstStyle/>
                <a:p>
                  <a:pPr>
                    <a:defRPr sz="14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81E2-6C45-9344-F3DFC82CB892}"/>
                </c:ext>
              </c:extLst>
            </c:dLbl>
            <c:spPr>
              <a:noFill/>
              <a:ln>
                <a:noFill/>
              </a:ln>
              <a:effectLst/>
            </c:spPr>
            <c:txPr>
              <a:bodyPr/>
              <a:lstStyle/>
              <a:p>
                <a:pPr>
                  <a:defRPr sz="1400" b="0" smtId="4294967295">
                    <a:solidFill>
                      <a:srgbClr val="000000"/>
                    </a:solidFill>
                    <a:latin typeface="Calibri"/>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numRef>
              <c:f>Sheet1!$A$2:$A$11</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Sheet1!$B$2:$B$11</c:f>
              <c:numCache>
                <c:formatCode>General</c:formatCode>
                <c:ptCount val="10"/>
                <c:pt idx="0">
                  <c:v>-98</c:v>
                </c:pt>
                <c:pt idx="1">
                  <c:v>-191</c:v>
                </c:pt>
                <c:pt idx="2">
                  <c:v>-235</c:v>
                </c:pt>
                <c:pt idx="3">
                  <c:v>-349</c:v>
                </c:pt>
                <c:pt idx="4">
                  <c:v>-378</c:v>
                </c:pt>
                <c:pt idx="5">
                  <c:v>-43</c:v>
                </c:pt>
                <c:pt idx="6">
                  <c:v>-73</c:v>
                </c:pt>
                <c:pt idx="7">
                  <c:v>-293</c:v>
                </c:pt>
                <c:pt idx="8">
                  <c:v>94</c:v>
                </c:pt>
                <c:pt idx="9">
                  <c:v>-659</c:v>
                </c:pt>
              </c:numCache>
            </c:numRef>
          </c:val>
          <c:extLst>
            <c:ext xmlns:c16="http://schemas.microsoft.com/office/drawing/2014/chart" uri="{C3380CC4-5D6E-409C-BE32-E72D297353CC}">
              <c16:uniqueId val="{0000000A-81E2-6C45-9344-F3DFC82CB892}"/>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400" b="0" smtId="4294967295">
                <a:solidFill>
                  <a:srgbClr val="000000"/>
                </a:solidFill>
                <a:latin typeface="Calibri"/>
              </a:defRPr>
            </a:pPr>
            <a:endParaRPr lang="en-US"/>
          </a:p>
        </c:txPr>
        <c:crossAx val="66437120"/>
        <c:crosses val="autoZero"/>
        <c:auto val="0"/>
        <c:lblAlgn val="ctr"/>
        <c:lblOffset val="100"/>
        <c:noMultiLvlLbl val="0"/>
      </c:catAx>
      <c:valAx>
        <c:axId val="66437120"/>
        <c:scaling>
          <c:orientation val="minMax"/>
        </c:scaling>
        <c:delete val="0"/>
        <c:axPos val="l"/>
        <c:majorGridlines>
          <c:spPr>
            <a:ln w="9525">
              <a:solidFill>
                <a:srgbClr val="2F2F2F"/>
              </a:solidFill>
              <a:prstDash val="dot"/>
            </a:ln>
          </c:spPr>
        </c:majorGridlines>
        <c:title>
          <c:tx>
            <c:rich>
              <a:bodyPr/>
              <a:lstStyle/>
              <a:p>
                <a:pPr>
                  <a:defRPr/>
                </a:pPr>
                <a:r>
                  <a:rPr lang="en-US" sz="1000" b="0">
                    <a:solidFill>
                      <a:srgbClr val="000000"/>
                    </a:solidFill>
                    <a:latin typeface="Calibri"/>
                  </a:rPr>
                  <a:t>Operating income in million euros</a:t>
                </a:r>
              </a:p>
            </c:rich>
          </c:tx>
          <c:overlay val="0"/>
        </c:title>
        <c:numFmt formatCode="#,##0" sourceLinked="0"/>
        <c:majorTickMark val="none"/>
        <c:minorTickMark val="none"/>
        <c:tickLblPos val="low"/>
        <c:spPr>
          <a:ln>
            <a:noFill/>
          </a:ln>
        </c:spPr>
        <c:txPr>
          <a:bodyPr/>
          <a:lstStyle/>
          <a:p>
            <a:pPr>
              <a:defRPr sz="1000" b="0" smtId="4294967295">
                <a:solidFill>
                  <a:srgbClr val="000000"/>
                </a:solidFill>
                <a:latin typeface="Calibri"/>
              </a:defRPr>
            </a:pPr>
            <a:endParaRPr lang="en-US"/>
          </a:p>
        </c:txPr>
        <c:crossAx val="67451136"/>
        <c:crosses val="autoZero"/>
        <c:crossBetween val="between"/>
      </c:valAx>
    </c:plotArea>
    <c:plotVisOnly val="1"/>
    <c:dispBlanksAs val="gap"/>
    <c:showDLblsOverMax val="1"/>
  </c:chart>
  <c:txPr>
    <a:bodyPr/>
    <a:lstStyle/>
    <a:p>
      <a:pPr>
        <a:defRPr sz="1800" smtId="4294967295"/>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2018</c:v>
                </c:pt>
              </c:strCache>
            </c:strRef>
          </c:tx>
          <c:spPr>
            <a:solidFill>
              <a:srgbClr val="2876DD"/>
            </a:solidFill>
            <a:ln>
              <a:solidFill>
                <a:srgbClr val="2876DD"/>
              </a:solidFill>
            </a:ln>
          </c:spPr>
          <c:invertIfNegative val="0"/>
          <c:dLbls>
            <c:dLbl>
              <c:idx val="0"/>
              <c:numFmt formatCode="#,##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0-8094-684D-9378-1B4E8D92F846}"/>
                </c:ext>
              </c:extLst>
            </c:dLbl>
            <c:dLbl>
              <c:idx val="1"/>
              <c:numFmt formatCode="#,##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1-8094-684D-9378-1B4E8D92F846}"/>
                </c:ext>
              </c:extLst>
            </c:dLbl>
            <c:dLbl>
              <c:idx val="2"/>
              <c:numFmt formatCode="#,##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2-8094-684D-9378-1B4E8D92F846}"/>
                </c:ext>
              </c:extLst>
            </c:dLbl>
            <c:spPr>
              <a:noFill/>
              <a:ln>
                <a:noFill/>
              </a:ln>
              <a:effectLst/>
            </c:spPr>
            <c:txPr>
              <a:bodyPr/>
              <a:lstStyle/>
              <a:p>
                <a:pPr>
                  <a:defRPr sz="1000" b="0" smtId="4294967295">
                    <a:solidFill>
                      <a:srgbClr val="000000"/>
                    </a:solidFill>
                    <a:latin typeface="Calibri"/>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Sheet1!$A$2:$A$4</c:f>
              <c:strCache>
                <c:ptCount val="3"/>
                <c:pt idx="0">
                  <c:v>United States</c:v>
                </c:pt>
                <c:pt idx="1">
                  <c:v>Sweden</c:v>
                </c:pt>
                <c:pt idx="2">
                  <c:v>United Kingdom</c:v>
                </c:pt>
              </c:strCache>
            </c:strRef>
          </c:cat>
          <c:val>
            <c:numRef>
              <c:f>Sheet1!$B$2:$B$4</c:f>
              <c:numCache>
                <c:formatCode>General</c:formatCode>
                <c:ptCount val="3"/>
                <c:pt idx="0">
                  <c:v>1708</c:v>
                </c:pt>
                <c:pt idx="1">
                  <c:v>1280</c:v>
                </c:pt>
                <c:pt idx="2">
                  <c:v>273</c:v>
                </c:pt>
              </c:numCache>
            </c:numRef>
          </c:val>
          <c:extLst>
            <c:ext xmlns:c16="http://schemas.microsoft.com/office/drawing/2014/chart" uri="{C3380CC4-5D6E-409C-BE32-E72D297353CC}">
              <c16:uniqueId val="{00000003-8094-684D-9378-1B4E8D92F846}"/>
            </c:ext>
          </c:extLst>
        </c:ser>
        <c:ser>
          <c:idx val="1"/>
          <c:order val="1"/>
          <c:tx>
            <c:strRef>
              <c:f>Sheet1!$C$1</c:f>
              <c:strCache>
                <c:ptCount val="1"/>
                <c:pt idx="0">
                  <c:v>2019</c:v>
                </c:pt>
              </c:strCache>
            </c:strRef>
          </c:tx>
          <c:spPr>
            <a:solidFill>
              <a:srgbClr val="0F283E"/>
            </a:solidFill>
            <a:ln>
              <a:solidFill>
                <a:srgbClr val="0F283E"/>
              </a:solidFill>
            </a:ln>
          </c:spPr>
          <c:invertIfNegative val="0"/>
          <c:dLbls>
            <c:dLbl>
              <c:idx val="0"/>
              <c:numFmt formatCode="#,##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4-8094-684D-9378-1B4E8D92F846}"/>
                </c:ext>
              </c:extLst>
            </c:dLbl>
            <c:dLbl>
              <c:idx val="1"/>
              <c:numFmt formatCode="#,##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5-8094-684D-9378-1B4E8D92F846}"/>
                </c:ext>
              </c:extLst>
            </c:dLbl>
            <c:dLbl>
              <c:idx val="2"/>
              <c:numFmt formatCode="#,##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6-8094-684D-9378-1B4E8D92F846}"/>
                </c:ext>
              </c:extLst>
            </c:dLbl>
            <c:spPr>
              <a:noFill/>
              <a:ln>
                <a:noFill/>
              </a:ln>
              <a:effectLst/>
            </c:spPr>
            <c:txPr>
              <a:bodyPr/>
              <a:lstStyle/>
              <a:p>
                <a:pPr>
                  <a:defRPr sz="1000" b="0" smtId="4294967295">
                    <a:solidFill>
                      <a:srgbClr val="000000"/>
                    </a:solidFill>
                    <a:latin typeface="Calibri"/>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Sheet1!$A$2:$A$4</c:f>
              <c:strCache>
                <c:ptCount val="3"/>
                <c:pt idx="0">
                  <c:v>United States</c:v>
                </c:pt>
                <c:pt idx="1">
                  <c:v>Sweden</c:v>
                </c:pt>
                <c:pt idx="2">
                  <c:v>United Kingdom</c:v>
                </c:pt>
              </c:strCache>
            </c:strRef>
          </c:cat>
          <c:val>
            <c:numRef>
              <c:f>Sheet1!$C$2:$C$4</c:f>
              <c:numCache>
                <c:formatCode>General</c:formatCode>
                <c:ptCount val="3"/>
                <c:pt idx="0">
                  <c:v>2121</c:v>
                </c:pt>
                <c:pt idx="1">
                  <c:v>1437</c:v>
                </c:pt>
                <c:pt idx="2">
                  <c:v>353</c:v>
                </c:pt>
              </c:numCache>
            </c:numRef>
          </c:val>
          <c:extLst>
            <c:ext xmlns:c16="http://schemas.microsoft.com/office/drawing/2014/chart" uri="{C3380CC4-5D6E-409C-BE32-E72D297353CC}">
              <c16:uniqueId val="{00000007-8094-684D-9378-1B4E8D92F846}"/>
            </c:ext>
          </c:extLst>
        </c:ser>
        <c:ser>
          <c:idx val="2"/>
          <c:order val="2"/>
          <c:tx>
            <c:strRef>
              <c:f>Sheet1!$D$1</c:f>
              <c:strCache>
                <c:ptCount val="1"/>
                <c:pt idx="0">
                  <c:v>2020</c:v>
                </c:pt>
              </c:strCache>
            </c:strRef>
          </c:tx>
          <c:spPr>
            <a:solidFill>
              <a:srgbClr val="BABABA"/>
            </a:solidFill>
            <a:ln>
              <a:solidFill>
                <a:srgbClr val="BABABA"/>
              </a:solidFill>
            </a:ln>
          </c:spPr>
          <c:invertIfNegative val="0"/>
          <c:dLbls>
            <c:dLbl>
              <c:idx val="0"/>
              <c:numFmt formatCode="#,##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8-8094-684D-9378-1B4E8D92F846}"/>
                </c:ext>
              </c:extLst>
            </c:dLbl>
            <c:dLbl>
              <c:idx val="1"/>
              <c:numFmt formatCode="#,##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9-8094-684D-9378-1B4E8D92F846}"/>
                </c:ext>
              </c:extLst>
            </c:dLbl>
            <c:dLbl>
              <c:idx val="2"/>
              <c:numFmt formatCode="#,##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A-8094-684D-9378-1B4E8D92F846}"/>
                </c:ext>
              </c:extLst>
            </c:dLbl>
            <c:spPr>
              <a:noFill/>
              <a:ln>
                <a:noFill/>
              </a:ln>
              <a:effectLst/>
            </c:spPr>
            <c:txPr>
              <a:bodyPr/>
              <a:lstStyle/>
              <a:p>
                <a:pPr>
                  <a:defRPr sz="1000" b="0" smtId="4294967295">
                    <a:solidFill>
                      <a:srgbClr val="000000"/>
                    </a:solidFill>
                    <a:latin typeface="Calibri"/>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Sheet1!$A$2:$A$4</c:f>
              <c:strCache>
                <c:ptCount val="3"/>
                <c:pt idx="0">
                  <c:v>United States</c:v>
                </c:pt>
                <c:pt idx="1">
                  <c:v>Sweden</c:v>
                </c:pt>
                <c:pt idx="2">
                  <c:v>United Kingdom</c:v>
                </c:pt>
              </c:strCache>
            </c:strRef>
          </c:cat>
          <c:val>
            <c:numRef>
              <c:f>Sheet1!$D$2:$D$4</c:f>
              <c:numCache>
                <c:formatCode>General</c:formatCode>
                <c:ptCount val="3"/>
                <c:pt idx="0">
                  <c:v>2746</c:v>
                </c:pt>
                <c:pt idx="1">
                  <c:v>1688</c:v>
                </c:pt>
                <c:pt idx="2">
                  <c:v>463</c:v>
                </c:pt>
              </c:numCache>
            </c:numRef>
          </c:val>
          <c:extLst>
            <c:ext xmlns:c16="http://schemas.microsoft.com/office/drawing/2014/chart" uri="{C3380CC4-5D6E-409C-BE32-E72D297353CC}">
              <c16:uniqueId val="{0000000B-8094-684D-9378-1B4E8D92F846}"/>
            </c:ext>
          </c:extLst>
        </c:ser>
        <c:ser>
          <c:idx val="3"/>
          <c:order val="3"/>
          <c:tx>
            <c:strRef>
              <c:f>Sheet1!$E$1</c:f>
              <c:strCache>
                <c:ptCount val="1"/>
                <c:pt idx="0">
                  <c:v>2021</c:v>
                </c:pt>
              </c:strCache>
            </c:strRef>
          </c:tx>
          <c:spPr>
            <a:solidFill>
              <a:srgbClr val="A60B0B"/>
            </a:solidFill>
            <a:ln>
              <a:solidFill>
                <a:srgbClr val="A60B0B"/>
              </a:solidFill>
            </a:ln>
          </c:spPr>
          <c:invertIfNegative val="0"/>
          <c:dLbls>
            <c:dLbl>
              <c:idx val="0"/>
              <c:numFmt formatCode="#,##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C-8094-684D-9378-1B4E8D92F846}"/>
                </c:ext>
              </c:extLst>
            </c:dLbl>
            <c:dLbl>
              <c:idx val="1"/>
              <c:numFmt formatCode="#,##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D-8094-684D-9378-1B4E8D92F846}"/>
                </c:ext>
              </c:extLst>
            </c:dLbl>
            <c:dLbl>
              <c:idx val="2"/>
              <c:numFmt formatCode="#,##0" sourceLinked="0"/>
              <c:spPr/>
              <c:txPr>
                <a:bodyPr/>
                <a:lstStyle/>
                <a:p>
                  <a:pPr>
                    <a:defRPr sz="10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0E-8094-684D-9378-1B4E8D92F846}"/>
                </c:ext>
              </c:extLst>
            </c:dLbl>
            <c:spPr>
              <a:noFill/>
              <a:ln>
                <a:noFill/>
              </a:ln>
              <a:effectLst/>
            </c:spPr>
            <c:txPr>
              <a:bodyPr/>
              <a:lstStyle/>
              <a:p>
                <a:pPr>
                  <a:defRPr sz="1000" b="0" smtId="4294967295">
                    <a:solidFill>
                      <a:srgbClr val="000000"/>
                    </a:solidFill>
                    <a:latin typeface="Calibri"/>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Sheet1!$A$2:$A$4</c:f>
              <c:strCache>
                <c:ptCount val="3"/>
                <c:pt idx="0">
                  <c:v>United States</c:v>
                </c:pt>
                <c:pt idx="1">
                  <c:v>Sweden</c:v>
                </c:pt>
                <c:pt idx="2">
                  <c:v>United Kingdom</c:v>
                </c:pt>
              </c:strCache>
            </c:strRef>
          </c:cat>
          <c:val>
            <c:numRef>
              <c:f>Sheet1!$E$2:$E$4</c:f>
              <c:numCache>
                <c:formatCode>General</c:formatCode>
                <c:ptCount val="3"/>
                <c:pt idx="0">
                  <c:v>3435</c:v>
                </c:pt>
                <c:pt idx="1">
                  <c:v>1845</c:v>
                </c:pt>
                <c:pt idx="2">
                  <c:v>576</c:v>
                </c:pt>
              </c:numCache>
            </c:numRef>
          </c:val>
          <c:extLst>
            <c:ext xmlns:c16="http://schemas.microsoft.com/office/drawing/2014/chart" uri="{C3380CC4-5D6E-409C-BE32-E72D297353CC}">
              <c16:uniqueId val="{0000000F-8094-684D-9378-1B4E8D92F846}"/>
            </c:ext>
          </c:extLst>
        </c:ser>
        <c:ser>
          <c:idx val="4"/>
          <c:order val="4"/>
          <c:tx>
            <c:strRef>
              <c:f>Sheet1!$F$1</c:f>
              <c:strCache>
                <c:ptCount val="1"/>
                <c:pt idx="0">
                  <c:v>2022</c:v>
                </c:pt>
              </c:strCache>
            </c:strRef>
          </c:tx>
          <c:spPr>
            <a:solidFill>
              <a:srgbClr val="87BC24"/>
            </a:solidFill>
            <a:ln>
              <a:solidFill>
                <a:srgbClr val="87BC24"/>
              </a:solidFill>
            </a:ln>
          </c:spPr>
          <c:invertIfNegative val="0"/>
          <c:dLbls>
            <c:dLbl>
              <c:idx val="0"/>
              <c:numFmt formatCode="#,##0" sourceLinked="0"/>
              <c:spPr/>
              <c:txPr>
                <a:bodyPr/>
                <a:lstStyle/>
                <a:p>
                  <a:pPr>
                    <a:defRPr sz="16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0-8094-684D-9378-1B4E8D92F846}"/>
                </c:ext>
              </c:extLst>
            </c:dLbl>
            <c:dLbl>
              <c:idx val="1"/>
              <c:numFmt formatCode="#,##0" sourceLinked="0"/>
              <c:spPr/>
              <c:txPr>
                <a:bodyPr/>
                <a:lstStyle/>
                <a:p>
                  <a:pPr>
                    <a:defRPr sz="16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1-8094-684D-9378-1B4E8D92F846}"/>
                </c:ext>
              </c:extLst>
            </c:dLbl>
            <c:dLbl>
              <c:idx val="2"/>
              <c:numFmt formatCode="#,##0" sourceLinked="0"/>
              <c:spPr/>
              <c:txPr>
                <a:bodyPr/>
                <a:lstStyle/>
                <a:p>
                  <a:pPr>
                    <a:defRPr sz="1600" b="0" smtId="4294967295">
                      <a:solidFill>
                        <a:srgbClr val="000000"/>
                      </a:solidFill>
                      <a:latin typeface="Calibri"/>
                    </a:defRPr>
                  </a:pPr>
                  <a:endParaRPr lang="en-US"/>
                </a:p>
              </c:txPr>
              <c:dLblPos val="outEnd"/>
              <c:showLegendKey val="0"/>
              <c:showVal val="1"/>
              <c:showCatName val="0"/>
              <c:showSerName val="0"/>
              <c:showPercent val="0"/>
              <c:showBubbleSize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ext xmlns:c16="http://schemas.microsoft.com/office/drawing/2014/chart" uri="{C3380CC4-5D6E-409C-BE32-E72D297353CC}">
                  <c16:uniqueId val="{00000012-8094-684D-9378-1B4E8D92F846}"/>
                </c:ext>
              </c:extLst>
            </c:dLbl>
            <c:spPr>
              <a:noFill/>
              <a:ln>
                <a:noFill/>
              </a:ln>
              <a:effectLst/>
            </c:spPr>
            <c:txPr>
              <a:bodyPr/>
              <a:lstStyle/>
              <a:p>
                <a:pPr>
                  <a:defRPr sz="1600" b="0" smtId="4294967295">
                    <a:solidFill>
                      <a:srgbClr val="000000"/>
                    </a:solidFill>
                    <a:latin typeface="Calibri"/>
                  </a:defRPr>
                </a:pPr>
                <a:endParaRPr lang="en-US"/>
              </a:p>
            </c:txPr>
            <c:showLegendKey val="0"/>
            <c:showVal val="1"/>
            <c:showCatName val="0"/>
            <c:showSerName val="0"/>
            <c:showPercent val="0"/>
            <c:showBubbleSize val="0"/>
            <c:showLeaderLines val="0"/>
            <c:extLst xmlns:a14="http://schemas.microsoft.com/office/drawing/2010/main" xmlns:wp="http://schemas.openxmlformats.org/drawingml/2006/wordprocessingDrawing" xmlns:w="http://schemas.openxmlformats.org/wordprocessingml/2006/main" xmlns:m="http://schemas.openxmlformats.org/officeDocument/2006/math">
              <c:ext xmlns:c15="http://schemas.microsoft.com/office/drawing/2012/chart" uri="{CE6537A1-D6FC-4f65-9D91-7224C49458BB}">
                <c15:showLeaderLines val="0"/>
              </c:ext>
            </c:extLst>
          </c:dLbls>
          <c:cat>
            <c:strRef>
              <c:f>Sheet1!$A$2:$A$4</c:f>
              <c:strCache>
                <c:ptCount val="3"/>
                <c:pt idx="0">
                  <c:v>United States</c:v>
                </c:pt>
                <c:pt idx="1">
                  <c:v>Sweden</c:v>
                </c:pt>
                <c:pt idx="2">
                  <c:v>United Kingdom</c:v>
                </c:pt>
              </c:strCache>
            </c:strRef>
          </c:cat>
          <c:val>
            <c:numRef>
              <c:f>Sheet1!$F$2:$F$4</c:f>
              <c:numCache>
                <c:formatCode>General</c:formatCode>
                <c:ptCount val="3"/>
                <c:pt idx="0">
                  <c:v>4332</c:v>
                </c:pt>
                <c:pt idx="1">
                  <c:v>1853</c:v>
                </c:pt>
                <c:pt idx="2">
                  <c:v>881</c:v>
                </c:pt>
              </c:numCache>
            </c:numRef>
          </c:val>
          <c:extLst>
            <c:ext xmlns:c16="http://schemas.microsoft.com/office/drawing/2014/chart" uri="{C3380CC4-5D6E-409C-BE32-E72D297353CC}">
              <c16:uniqueId val="{00000013-8094-684D-9378-1B4E8D92F846}"/>
            </c:ext>
          </c:extLst>
        </c:ser>
        <c:dLbls>
          <c:showLegendKey val="0"/>
          <c:showVal val="0"/>
          <c:showCatName val="0"/>
          <c:showSerName val="0"/>
          <c:showPercent val="0"/>
          <c:showBubbleSize val="0"/>
        </c:dLbls>
        <c:gapWidth val="80"/>
        <c:overlap val="-30"/>
        <c:axId val="67451136"/>
        <c:axId val="66437120"/>
      </c:barChart>
      <c:catAx>
        <c:axId val="67451136"/>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400" b="0" smtId="4294967295">
                <a:solidFill>
                  <a:srgbClr val="000000"/>
                </a:solidFill>
                <a:latin typeface="Calibri"/>
              </a:defRPr>
            </a:pPr>
            <a:endParaRPr lang="en-US"/>
          </a:p>
        </c:txPr>
        <c:crossAx val="66437120"/>
        <c:crosses val="autoZero"/>
        <c:auto val="0"/>
        <c:lblAlgn val="ctr"/>
        <c:lblOffset val="100"/>
        <c:noMultiLvlLbl val="0"/>
      </c:catAx>
      <c:valAx>
        <c:axId val="66437120"/>
        <c:scaling>
          <c:orientation val="minMax"/>
          <c:min val="0"/>
        </c:scaling>
        <c:delete val="0"/>
        <c:axPos val="l"/>
        <c:majorGridlines>
          <c:spPr>
            <a:ln w="9525">
              <a:solidFill>
                <a:srgbClr val="2F2F2F"/>
              </a:solidFill>
              <a:prstDash val="dot"/>
            </a:ln>
          </c:spPr>
        </c:majorGridlines>
        <c:title>
          <c:tx>
            <c:rich>
              <a:bodyPr/>
              <a:lstStyle/>
              <a:p>
                <a:pPr>
                  <a:defRPr/>
                </a:pPr>
                <a:r>
                  <a:rPr lang="en-US" sz="1000" b="0">
                    <a:solidFill>
                      <a:srgbClr val="000000"/>
                    </a:solidFill>
                    <a:latin typeface="Calibri"/>
                  </a:rPr>
                  <a:t>Number of employees</a:t>
                </a:r>
              </a:p>
            </c:rich>
          </c:tx>
          <c:overlay val="0"/>
        </c:title>
        <c:numFmt formatCode="#,##0" sourceLinked="0"/>
        <c:majorTickMark val="none"/>
        <c:minorTickMark val="none"/>
        <c:tickLblPos val="low"/>
        <c:spPr>
          <a:ln>
            <a:noFill/>
          </a:ln>
        </c:spPr>
        <c:txPr>
          <a:bodyPr/>
          <a:lstStyle/>
          <a:p>
            <a:pPr>
              <a:defRPr sz="1000" b="0" smtId="4294967295">
                <a:solidFill>
                  <a:srgbClr val="000000"/>
                </a:solidFill>
                <a:latin typeface="Calibri"/>
              </a:defRPr>
            </a:pPr>
            <a:endParaRPr lang="en-US"/>
          </a:p>
        </c:txPr>
        <c:crossAx val="67451136"/>
        <c:crosses val="autoZero"/>
        <c:crossBetween val="between"/>
      </c:valAx>
    </c:plotArea>
    <c:legend>
      <c:legendPos val="t"/>
      <c:overlay val="0"/>
      <c:txPr>
        <a:bodyPr/>
        <a:lstStyle/>
        <a:p>
          <a:pPr>
            <a:defRPr sz="1000" smtId="4294967295">
              <a:solidFill>
                <a:srgbClr val="000000"/>
              </a:solidFill>
              <a:latin typeface="Calibri"/>
            </a:defRPr>
          </a:pPr>
          <a:endParaRPr lang="en-US"/>
        </a:p>
      </c:txPr>
    </c:legend>
    <c:plotVisOnly val="1"/>
    <c:dispBlanksAs val="gap"/>
    <c:showDLblsOverMax val="1"/>
  </c:chart>
  <c:txPr>
    <a:bodyPr/>
    <a:lstStyle/>
    <a:p>
      <a:pPr>
        <a:defRPr sz="1800" smtId="4294967295"/>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7F205D-3CF1-634C-B030-77F96253112E}" type="datetimeFigureOut">
              <a:rPr lang="en-US" smtClean="0"/>
              <a:t>2/9/24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60D20C-236F-F84C-B4F9-1767C0ECEF66}" type="slidenum">
              <a:rPr lang="en-US" smtClean="0"/>
              <a:t>‹#›</a:t>
            </a:fld>
            <a:endParaRPr lang="en-US"/>
          </a:p>
        </p:txBody>
      </p:sp>
    </p:spTree>
    <p:extLst>
      <p:ext uri="{BB962C8B-B14F-4D97-AF65-F5344CB8AC3E}">
        <p14:creationId xmlns:p14="http://schemas.microsoft.com/office/powerpoint/2010/main" val="3969001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026"/>
          <p:cNvSpPr>
            <a:spLocks noGrp="1" noRot="1" noChangeAspect="1" noChangeArrowheads="1" noTextEdit="1"/>
          </p:cNvSpPr>
          <p:nvPr>
            <p:ph type="sldImg"/>
          </p:nvPr>
        </p:nvSpPr>
        <p:spPr>
          <a:xfrm>
            <a:off x="1150938" y="692150"/>
            <a:ext cx="4556125" cy="3416300"/>
          </a:xfrm>
          <a:ln/>
        </p:spPr>
      </p:sp>
      <p:sp>
        <p:nvSpPr>
          <p:cNvPr id="20482" name="Rectangle 1027"/>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D2175-FF20-6FA4-9F1D-E1D0E1AE465E}"/>
            </a:ext>
          </a:extLst>
        </p:cNvPr>
        <p:cNvGrpSpPr/>
        <p:nvPr/>
      </p:nvGrpSpPr>
      <p:grpSpPr>
        <a:xfrm>
          <a:off x="0" y="0"/>
          <a:ext cx="0" cy="0"/>
          <a:chOff x="0" y="0"/>
          <a:chExt cx="0" cy="0"/>
        </a:xfrm>
      </p:grpSpPr>
      <p:sp>
        <p:nvSpPr>
          <p:cNvPr id="45058" name="Rectangle 7">
            <a:extLst>
              <a:ext uri="{FF2B5EF4-FFF2-40B4-BE49-F238E27FC236}">
                <a16:creationId xmlns:a16="http://schemas.microsoft.com/office/drawing/2014/main" id="{15C1B9FB-C810-C42E-6DAF-7529DF07045D}"/>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Arial" charset="0"/>
              </a:defRPr>
            </a:lvl1pPr>
            <a:lvl2pPr marL="37931725" indent="-37474525" eaLnBrk="0" hangingPunct="0">
              <a:defRPr sz="2400">
                <a:solidFill>
                  <a:schemeClr val="tx1"/>
                </a:solidFill>
                <a:latin typeface="Times New Roman" charset="0"/>
                <a:ea typeface="Arial" charset="0"/>
                <a:cs typeface="Arial" charset="0"/>
              </a:defRPr>
            </a:lvl2pPr>
            <a:lvl3pPr eaLnBrk="0" hangingPunct="0">
              <a:defRPr sz="2400">
                <a:solidFill>
                  <a:schemeClr val="tx1"/>
                </a:solidFill>
                <a:latin typeface="Times New Roman" charset="0"/>
                <a:ea typeface="Arial" charset="0"/>
                <a:cs typeface="Arial" charset="0"/>
              </a:defRPr>
            </a:lvl3pPr>
            <a:lvl4pPr eaLnBrk="0" hangingPunct="0">
              <a:defRPr sz="2400">
                <a:solidFill>
                  <a:schemeClr val="tx1"/>
                </a:solidFill>
                <a:latin typeface="Times New Roman" charset="0"/>
                <a:ea typeface="Arial" charset="0"/>
                <a:cs typeface="Arial" charset="0"/>
              </a:defRPr>
            </a:lvl4pPr>
            <a:lvl5pPr eaLnBrk="0" hangingPunct="0">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fld id="{49B51301-66BE-7843-9E36-55ECA9821187}" type="slidenum">
              <a:rPr lang="en-US">
                <a:latin typeface="Arial" charset="0"/>
              </a:rPr>
              <a:pPr/>
              <a:t>3</a:t>
            </a:fld>
            <a:endParaRPr lang="en-US">
              <a:latin typeface="Arial" charset="0"/>
            </a:endParaRPr>
          </a:p>
        </p:txBody>
      </p:sp>
      <p:sp>
        <p:nvSpPr>
          <p:cNvPr id="45059" name="Rectangle 2">
            <a:extLst>
              <a:ext uri="{FF2B5EF4-FFF2-40B4-BE49-F238E27FC236}">
                <a16:creationId xmlns:a16="http://schemas.microsoft.com/office/drawing/2014/main" id="{07F7C27E-1B62-7360-9C0B-27A49C278424}"/>
              </a:ext>
            </a:extLst>
          </p:cNvPr>
          <p:cNvSpPr>
            <a:spLocks noGrp="1" noRot="1" noChangeAspect="1" noChangeArrowheads="1" noTextEdit="1"/>
          </p:cNvSpPr>
          <p:nvPr>
            <p:ph type="sldImg"/>
          </p:nvPr>
        </p:nvSpPr>
        <p:spPr>
          <a:xfrm>
            <a:off x="393700" y="692150"/>
            <a:ext cx="6070600" cy="3416300"/>
          </a:xfrm>
          <a:ln/>
        </p:spPr>
      </p:sp>
      <p:sp>
        <p:nvSpPr>
          <p:cNvPr id="45060" name="Rectangle 3">
            <a:extLst>
              <a:ext uri="{FF2B5EF4-FFF2-40B4-BE49-F238E27FC236}">
                <a16:creationId xmlns:a16="http://schemas.microsoft.com/office/drawing/2014/main" id="{12FAC317-EB6F-730D-2C24-5CAB5747F029}"/>
              </a:ext>
            </a:extLst>
          </p:cNvPr>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2192930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8A002-73D3-4FDD-53F5-03415916B675}"/>
            </a:ext>
          </a:extLst>
        </p:cNvPr>
        <p:cNvGrpSpPr/>
        <p:nvPr/>
      </p:nvGrpSpPr>
      <p:grpSpPr>
        <a:xfrm>
          <a:off x="0" y="0"/>
          <a:ext cx="0" cy="0"/>
          <a:chOff x="0" y="0"/>
          <a:chExt cx="0" cy="0"/>
        </a:xfrm>
      </p:grpSpPr>
      <p:sp>
        <p:nvSpPr>
          <p:cNvPr id="45058" name="Rectangle 7">
            <a:extLst>
              <a:ext uri="{FF2B5EF4-FFF2-40B4-BE49-F238E27FC236}">
                <a16:creationId xmlns:a16="http://schemas.microsoft.com/office/drawing/2014/main" id="{A329DC84-A6AC-1C75-F56D-E611295E6531}"/>
              </a:ext>
            </a:extLst>
          </p:cNvPr>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Arial" charset="0"/>
              </a:defRPr>
            </a:lvl1pPr>
            <a:lvl2pPr marL="37931725" indent="-37474525" eaLnBrk="0" hangingPunct="0">
              <a:defRPr sz="2400">
                <a:solidFill>
                  <a:schemeClr val="tx1"/>
                </a:solidFill>
                <a:latin typeface="Times New Roman" charset="0"/>
                <a:ea typeface="Arial" charset="0"/>
                <a:cs typeface="Arial" charset="0"/>
              </a:defRPr>
            </a:lvl2pPr>
            <a:lvl3pPr eaLnBrk="0" hangingPunct="0">
              <a:defRPr sz="2400">
                <a:solidFill>
                  <a:schemeClr val="tx1"/>
                </a:solidFill>
                <a:latin typeface="Times New Roman" charset="0"/>
                <a:ea typeface="Arial" charset="0"/>
                <a:cs typeface="Arial" charset="0"/>
              </a:defRPr>
            </a:lvl3pPr>
            <a:lvl4pPr eaLnBrk="0" hangingPunct="0">
              <a:defRPr sz="2400">
                <a:solidFill>
                  <a:schemeClr val="tx1"/>
                </a:solidFill>
                <a:latin typeface="Times New Roman" charset="0"/>
                <a:ea typeface="Arial" charset="0"/>
                <a:cs typeface="Arial" charset="0"/>
              </a:defRPr>
            </a:lvl4pPr>
            <a:lvl5pPr eaLnBrk="0" hangingPunct="0">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fld id="{49B51301-66BE-7843-9E36-55ECA9821187}" type="slidenum">
              <a:rPr lang="en-US">
                <a:latin typeface="Arial" charset="0"/>
              </a:rPr>
              <a:pPr/>
              <a:t>41</a:t>
            </a:fld>
            <a:endParaRPr lang="en-US">
              <a:latin typeface="Arial" charset="0"/>
            </a:endParaRPr>
          </a:p>
        </p:txBody>
      </p:sp>
      <p:sp>
        <p:nvSpPr>
          <p:cNvPr id="45059" name="Rectangle 2">
            <a:extLst>
              <a:ext uri="{FF2B5EF4-FFF2-40B4-BE49-F238E27FC236}">
                <a16:creationId xmlns:a16="http://schemas.microsoft.com/office/drawing/2014/main" id="{1FB9CE1F-8F1A-14EF-0F17-5209D812F699}"/>
              </a:ext>
            </a:extLst>
          </p:cNvPr>
          <p:cNvSpPr>
            <a:spLocks noGrp="1" noRot="1" noChangeAspect="1" noChangeArrowheads="1" noTextEdit="1"/>
          </p:cNvSpPr>
          <p:nvPr>
            <p:ph type="sldImg"/>
          </p:nvPr>
        </p:nvSpPr>
        <p:spPr>
          <a:xfrm>
            <a:off x="393700" y="692150"/>
            <a:ext cx="6070600" cy="3416300"/>
          </a:xfrm>
          <a:ln/>
        </p:spPr>
      </p:sp>
      <p:sp>
        <p:nvSpPr>
          <p:cNvPr id="45060" name="Rectangle 3">
            <a:extLst>
              <a:ext uri="{FF2B5EF4-FFF2-40B4-BE49-F238E27FC236}">
                <a16:creationId xmlns:a16="http://schemas.microsoft.com/office/drawing/2014/main" id="{B07ECB4C-7F52-0AC2-FB20-DE524D193D60}"/>
              </a:ext>
            </a:extLst>
          </p:cNvPr>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cs typeface="Arial" charset="0"/>
            </a:endParaRPr>
          </a:p>
        </p:txBody>
      </p:sp>
    </p:spTree>
    <p:extLst>
      <p:ext uri="{BB962C8B-B14F-4D97-AF65-F5344CB8AC3E}">
        <p14:creationId xmlns:p14="http://schemas.microsoft.com/office/powerpoint/2010/main" val="140498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s/slide4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E2ACF-78A3-B5CC-B0BE-B70E711B51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7C2509-696E-66C3-B49E-9B0BC4A2C7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A6232F-A4AA-5D40-3D57-D07CD19B37E7}"/>
              </a:ext>
            </a:extLst>
          </p:cNvPr>
          <p:cNvSpPr>
            <a:spLocks noGrp="1"/>
          </p:cNvSpPr>
          <p:nvPr>
            <p:ph type="dt" sz="half" idx="10"/>
          </p:nvPr>
        </p:nvSpPr>
        <p:spPr/>
        <p:txBody>
          <a:bodyPr/>
          <a:lstStyle/>
          <a:p>
            <a:fld id="{5BA2F062-EB77-1340-ADA8-3D7CD0208A2D}" type="datetimeFigureOut">
              <a:rPr lang="en-US" smtClean="0"/>
              <a:t>2/9/24</a:t>
            </a:fld>
            <a:endParaRPr lang="en-US"/>
          </a:p>
        </p:txBody>
      </p:sp>
      <p:sp>
        <p:nvSpPr>
          <p:cNvPr id="5" name="Footer Placeholder 4">
            <a:extLst>
              <a:ext uri="{FF2B5EF4-FFF2-40B4-BE49-F238E27FC236}">
                <a16:creationId xmlns:a16="http://schemas.microsoft.com/office/drawing/2014/main" id="{BAD701C4-A14A-1E45-1AED-63E1CC63CA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FB22F-7077-5980-D699-C7413D1F396F}"/>
              </a:ext>
            </a:extLst>
          </p:cNvPr>
          <p:cNvSpPr>
            <a:spLocks noGrp="1"/>
          </p:cNvSpPr>
          <p:nvPr>
            <p:ph type="sldNum" sz="quarter" idx="12"/>
          </p:nvPr>
        </p:nvSpPr>
        <p:spPr/>
        <p:txBody>
          <a:bodyPr/>
          <a:lstStyle/>
          <a:p>
            <a:fld id="{8E1458BF-F45D-6749-BF5F-DC840966D50E}" type="slidenum">
              <a:rPr lang="en-US" smtClean="0"/>
              <a:t>‹#›</a:t>
            </a:fld>
            <a:endParaRPr lang="en-US"/>
          </a:p>
        </p:txBody>
      </p:sp>
    </p:spTree>
    <p:extLst>
      <p:ext uri="{BB962C8B-B14F-4D97-AF65-F5344CB8AC3E}">
        <p14:creationId xmlns:p14="http://schemas.microsoft.com/office/powerpoint/2010/main" val="22975091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DBBC2-CE85-94F6-6D74-CDC1FA34F4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42B835-2ACD-84A2-E1AA-6DECF874CA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08711D-1D41-E71D-4DF6-6C4C5F234C29}"/>
              </a:ext>
            </a:extLst>
          </p:cNvPr>
          <p:cNvSpPr>
            <a:spLocks noGrp="1"/>
          </p:cNvSpPr>
          <p:nvPr>
            <p:ph type="dt" sz="half" idx="10"/>
          </p:nvPr>
        </p:nvSpPr>
        <p:spPr/>
        <p:txBody>
          <a:bodyPr/>
          <a:lstStyle/>
          <a:p>
            <a:fld id="{5BA2F062-EB77-1340-ADA8-3D7CD0208A2D}" type="datetimeFigureOut">
              <a:rPr lang="en-US" smtClean="0"/>
              <a:t>2/9/24</a:t>
            </a:fld>
            <a:endParaRPr lang="en-US"/>
          </a:p>
        </p:txBody>
      </p:sp>
      <p:sp>
        <p:nvSpPr>
          <p:cNvPr id="5" name="Footer Placeholder 4">
            <a:extLst>
              <a:ext uri="{FF2B5EF4-FFF2-40B4-BE49-F238E27FC236}">
                <a16:creationId xmlns:a16="http://schemas.microsoft.com/office/drawing/2014/main" id="{A6591710-6818-EA69-A2A7-2CAD89BF5F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EA545A-9B55-5225-E7DB-17F1732C57CF}"/>
              </a:ext>
            </a:extLst>
          </p:cNvPr>
          <p:cNvSpPr>
            <a:spLocks noGrp="1"/>
          </p:cNvSpPr>
          <p:nvPr>
            <p:ph type="sldNum" sz="quarter" idx="12"/>
          </p:nvPr>
        </p:nvSpPr>
        <p:spPr/>
        <p:txBody>
          <a:bodyPr/>
          <a:lstStyle/>
          <a:p>
            <a:fld id="{8E1458BF-F45D-6749-BF5F-DC840966D50E}" type="slidenum">
              <a:rPr lang="en-US" smtClean="0"/>
              <a:t>‹#›</a:t>
            </a:fld>
            <a:endParaRPr lang="en-US"/>
          </a:p>
        </p:txBody>
      </p:sp>
    </p:spTree>
    <p:extLst>
      <p:ext uri="{BB962C8B-B14F-4D97-AF65-F5344CB8AC3E}">
        <p14:creationId xmlns:p14="http://schemas.microsoft.com/office/powerpoint/2010/main" val="541179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E6D23C-359E-DC53-9FEE-710ADEB4B5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D82EFA-BF1A-B2F3-7C51-55A0AC3351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2E475B-D043-E5D2-C9BE-419E8B4B763A}"/>
              </a:ext>
            </a:extLst>
          </p:cNvPr>
          <p:cNvSpPr>
            <a:spLocks noGrp="1"/>
          </p:cNvSpPr>
          <p:nvPr>
            <p:ph type="dt" sz="half" idx="10"/>
          </p:nvPr>
        </p:nvSpPr>
        <p:spPr/>
        <p:txBody>
          <a:bodyPr/>
          <a:lstStyle/>
          <a:p>
            <a:fld id="{5BA2F062-EB77-1340-ADA8-3D7CD0208A2D}" type="datetimeFigureOut">
              <a:rPr lang="en-US" smtClean="0"/>
              <a:t>2/9/24</a:t>
            </a:fld>
            <a:endParaRPr lang="en-US"/>
          </a:p>
        </p:txBody>
      </p:sp>
      <p:sp>
        <p:nvSpPr>
          <p:cNvPr id="5" name="Footer Placeholder 4">
            <a:extLst>
              <a:ext uri="{FF2B5EF4-FFF2-40B4-BE49-F238E27FC236}">
                <a16:creationId xmlns:a16="http://schemas.microsoft.com/office/drawing/2014/main" id="{0727C39C-F75A-A537-714A-05E97D0F41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629AB0-B16E-1874-F888-ABF7B4ED5184}"/>
              </a:ext>
            </a:extLst>
          </p:cNvPr>
          <p:cNvSpPr>
            <a:spLocks noGrp="1"/>
          </p:cNvSpPr>
          <p:nvPr>
            <p:ph type="sldNum" sz="quarter" idx="12"/>
          </p:nvPr>
        </p:nvSpPr>
        <p:spPr/>
        <p:txBody>
          <a:bodyPr/>
          <a:lstStyle/>
          <a:p>
            <a:fld id="{8E1458BF-F45D-6749-BF5F-DC840966D50E}" type="slidenum">
              <a:rPr lang="en-US" smtClean="0"/>
              <a:t>‹#›</a:t>
            </a:fld>
            <a:endParaRPr lang="en-US"/>
          </a:p>
        </p:txBody>
      </p:sp>
    </p:spTree>
    <p:extLst>
      <p:ext uri="{BB962C8B-B14F-4D97-AF65-F5344CB8AC3E}">
        <p14:creationId xmlns:p14="http://schemas.microsoft.com/office/powerpoint/2010/main" val="1402907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 Title Only">
    <p:spTree>
      <p:nvGrpSpPr>
        <p:cNvPr id="1" name=""/>
        <p:cNvGrpSpPr/>
        <p:nvPr/>
      </p:nvGrpSpPr>
      <p:grpSpPr>
        <a:xfrm>
          <a:off x="0" y="0"/>
          <a:ext cx="0" cy="0"/>
          <a:chOff x="0" y="0"/>
          <a:chExt cx="0" cy="0"/>
        </a:xfrm>
      </p:grpSpPr>
      <p:sp>
        <p:nvSpPr>
          <p:cNvPr id="58" name="Title Text"/>
          <p:cNvSpPr txBox="1">
            <a:spLocks noGrp="1"/>
          </p:cNvSpPr>
          <p:nvPr>
            <p:ph type="title"/>
          </p:nvPr>
        </p:nvSpPr>
        <p:spPr>
          <a:prstGeom prst="rect">
            <a:avLst/>
          </a:prstGeom>
        </p:spPr>
        <p:txBody>
          <a:bodyPr/>
          <a:lstStyle/>
          <a:p>
            <a:r>
              <a:t>Title Text</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4806756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Default - Blank">
    <p:spTree>
      <p:nvGrpSpPr>
        <p:cNvPr id="1" name=""/>
        <p:cNvGrpSpPr/>
        <p:nvPr/>
      </p:nvGrpSpPr>
      <p:grpSpPr>
        <a:xfrm>
          <a:off x="0" y="0"/>
          <a:ext cx="0" cy="0"/>
          <a:chOff x="0" y="0"/>
          <a:chExt cx="0" cy="0"/>
        </a:xfrm>
      </p:grpSpPr>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4" name="Picture 3" descr="Harvard_shield-University.png">
            <a:hlinkClick r:id="rId2" action="ppaction://hlinksldjump"/>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600" y="76200"/>
            <a:ext cx="515736" cy="457200"/>
          </a:xfrm>
          <a:prstGeom prst="rect">
            <a:avLst/>
          </a:prstGeom>
        </p:spPr>
      </p:pic>
    </p:spTree>
    <p:extLst>
      <p:ext uri="{BB962C8B-B14F-4D97-AF65-F5344CB8AC3E}">
        <p14:creationId xmlns:p14="http://schemas.microsoft.com/office/powerpoint/2010/main" val="425420961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Default - Title and Content">
    <p:spTree>
      <p:nvGrpSpPr>
        <p:cNvPr id="1" name=""/>
        <p:cNvGrpSpPr/>
        <p:nvPr/>
      </p:nvGrpSpPr>
      <p:grpSpPr>
        <a:xfrm>
          <a:off x="0" y="0"/>
          <a:ext cx="0" cy="0"/>
          <a:chOff x="0" y="0"/>
          <a:chExt cx="0" cy="0"/>
        </a:xfrm>
      </p:grpSpPr>
      <p:sp>
        <p:nvSpPr>
          <p:cNvPr id="21" name="Title Text"/>
          <p:cNvSpPr txBox="1">
            <a:spLocks noGrp="1"/>
          </p:cNvSpPr>
          <p:nvPr>
            <p:ph type="title"/>
          </p:nvPr>
        </p:nvSpPr>
        <p:spPr>
          <a:prstGeom prst="rect">
            <a:avLst/>
          </a:prstGeom>
        </p:spPr>
        <p:txBody>
          <a:bodyPr/>
          <a:lstStyle/>
          <a:p>
            <a:r>
              <a:t>Title Text</a:t>
            </a:r>
          </a:p>
        </p:txBody>
      </p:sp>
      <p:sp>
        <p:nvSpPr>
          <p:cNvPr id="2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1729410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B76D3-835C-FD1B-C3F4-6E00F6F01B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3746B-1703-0B85-BC5F-5E2B8CEF29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5CE6EA-6D56-B942-1048-58A9B78A0CA1}"/>
              </a:ext>
            </a:extLst>
          </p:cNvPr>
          <p:cNvSpPr>
            <a:spLocks noGrp="1"/>
          </p:cNvSpPr>
          <p:nvPr>
            <p:ph type="dt" sz="half" idx="10"/>
          </p:nvPr>
        </p:nvSpPr>
        <p:spPr/>
        <p:txBody>
          <a:bodyPr/>
          <a:lstStyle/>
          <a:p>
            <a:fld id="{5BA2F062-EB77-1340-ADA8-3D7CD0208A2D}" type="datetimeFigureOut">
              <a:rPr lang="en-US" smtClean="0"/>
              <a:t>2/9/24</a:t>
            </a:fld>
            <a:endParaRPr lang="en-US"/>
          </a:p>
        </p:txBody>
      </p:sp>
      <p:sp>
        <p:nvSpPr>
          <p:cNvPr id="5" name="Footer Placeholder 4">
            <a:extLst>
              <a:ext uri="{FF2B5EF4-FFF2-40B4-BE49-F238E27FC236}">
                <a16:creationId xmlns:a16="http://schemas.microsoft.com/office/drawing/2014/main" id="{4A49CE4A-99E8-801D-CD49-9BADA7EF9B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A7067C-A040-A13A-D7E7-BD543B73236E}"/>
              </a:ext>
            </a:extLst>
          </p:cNvPr>
          <p:cNvSpPr>
            <a:spLocks noGrp="1"/>
          </p:cNvSpPr>
          <p:nvPr>
            <p:ph type="sldNum" sz="quarter" idx="12"/>
          </p:nvPr>
        </p:nvSpPr>
        <p:spPr/>
        <p:txBody>
          <a:bodyPr/>
          <a:lstStyle/>
          <a:p>
            <a:fld id="{8E1458BF-F45D-6749-BF5F-DC840966D50E}" type="slidenum">
              <a:rPr lang="en-US" smtClean="0"/>
              <a:t>‹#›</a:t>
            </a:fld>
            <a:endParaRPr lang="en-US"/>
          </a:p>
        </p:txBody>
      </p:sp>
    </p:spTree>
    <p:extLst>
      <p:ext uri="{BB962C8B-B14F-4D97-AF65-F5344CB8AC3E}">
        <p14:creationId xmlns:p14="http://schemas.microsoft.com/office/powerpoint/2010/main" val="3451518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99454-C970-EDA4-DF55-C96AFAE7FC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316C61-B3FD-7FE9-E535-3646317090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7F6427-6D86-8D41-25F2-EB8DA7D0B3E1}"/>
              </a:ext>
            </a:extLst>
          </p:cNvPr>
          <p:cNvSpPr>
            <a:spLocks noGrp="1"/>
          </p:cNvSpPr>
          <p:nvPr>
            <p:ph type="dt" sz="half" idx="10"/>
          </p:nvPr>
        </p:nvSpPr>
        <p:spPr/>
        <p:txBody>
          <a:bodyPr/>
          <a:lstStyle/>
          <a:p>
            <a:fld id="{5BA2F062-EB77-1340-ADA8-3D7CD0208A2D}" type="datetimeFigureOut">
              <a:rPr lang="en-US" smtClean="0"/>
              <a:t>2/9/24</a:t>
            </a:fld>
            <a:endParaRPr lang="en-US"/>
          </a:p>
        </p:txBody>
      </p:sp>
      <p:sp>
        <p:nvSpPr>
          <p:cNvPr id="5" name="Footer Placeholder 4">
            <a:extLst>
              <a:ext uri="{FF2B5EF4-FFF2-40B4-BE49-F238E27FC236}">
                <a16:creationId xmlns:a16="http://schemas.microsoft.com/office/drawing/2014/main" id="{6EC56C9A-8CFE-4D58-AB98-AF828281E5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E58776-83C7-3ED8-2BC0-EAF7BD9B547D}"/>
              </a:ext>
            </a:extLst>
          </p:cNvPr>
          <p:cNvSpPr>
            <a:spLocks noGrp="1"/>
          </p:cNvSpPr>
          <p:nvPr>
            <p:ph type="sldNum" sz="quarter" idx="12"/>
          </p:nvPr>
        </p:nvSpPr>
        <p:spPr/>
        <p:txBody>
          <a:bodyPr/>
          <a:lstStyle/>
          <a:p>
            <a:fld id="{8E1458BF-F45D-6749-BF5F-DC840966D50E}" type="slidenum">
              <a:rPr lang="en-US" smtClean="0"/>
              <a:t>‹#›</a:t>
            </a:fld>
            <a:endParaRPr lang="en-US"/>
          </a:p>
        </p:txBody>
      </p:sp>
    </p:spTree>
    <p:extLst>
      <p:ext uri="{BB962C8B-B14F-4D97-AF65-F5344CB8AC3E}">
        <p14:creationId xmlns:p14="http://schemas.microsoft.com/office/powerpoint/2010/main" val="3717400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5D2D3-D5CF-222E-91CF-14961ABE1B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CE9708-2645-D5EE-414E-48465A2840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5899AE-1CDC-8432-8776-4206E84C0F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9E0221-987A-B280-AC9B-E21FF4C947BB}"/>
              </a:ext>
            </a:extLst>
          </p:cNvPr>
          <p:cNvSpPr>
            <a:spLocks noGrp="1"/>
          </p:cNvSpPr>
          <p:nvPr>
            <p:ph type="dt" sz="half" idx="10"/>
          </p:nvPr>
        </p:nvSpPr>
        <p:spPr/>
        <p:txBody>
          <a:bodyPr/>
          <a:lstStyle/>
          <a:p>
            <a:fld id="{5BA2F062-EB77-1340-ADA8-3D7CD0208A2D}" type="datetimeFigureOut">
              <a:rPr lang="en-US" smtClean="0"/>
              <a:t>2/9/24</a:t>
            </a:fld>
            <a:endParaRPr lang="en-US"/>
          </a:p>
        </p:txBody>
      </p:sp>
      <p:sp>
        <p:nvSpPr>
          <p:cNvPr id="6" name="Footer Placeholder 5">
            <a:extLst>
              <a:ext uri="{FF2B5EF4-FFF2-40B4-BE49-F238E27FC236}">
                <a16:creationId xmlns:a16="http://schemas.microsoft.com/office/drawing/2014/main" id="{427F8194-2B9B-9233-690B-5E9DC41C97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B11D76-C465-EE8F-CFF2-BBE3DA979C95}"/>
              </a:ext>
            </a:extLst>
          </p:cNvPr>
          <p:cNvSpPr>
            <a:spLocks noGrp="1"/>
          </p:cNvSpPr>
          <p:nvPr>
            <p:ph type="sldNum" sz="quarter" idx="12"/>
          </p:nvPr>
        </p:nvSpPr>
        <p:spPr/>
        <p:txBody>
          <a:bodyPr/>
          <a:lstStyle/>
          <a:p>
            <a:fld id="{8E1458BF-F45D-6749-BF5F-DC840966D50E}" type="slidenum">
              <a:rPr lang="en-US" smtClean="0"/>
              <a:t>‹#›</a:t>
            </a:fld>
            <a:endParaRPr lang="en-US"/>
          </a:p>
        </p:txBody>
      </p:sp>
    </p:spTree>
    <p:extLst>
      <p:ext uri="{BB962C8B-B14F-4D97-AF65-F5344CB8AC3E}">
        <p14:creationId xmlns:p14="http://schemas.microsoft.com/office/powerpoint/2010/main" val="2161904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902FC-6F84-4F1D-13E2-46F6F42FB9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A49E9C-49F1-33F0-7F89-FC2C648DA4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2568E8-9B6C-540D-5DA1-BEC1BE0F55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6FB6A9-5713-E959-6315-A1B719AC30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BC0A3C-AC99-761C-76DF-14CCBF3211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9418E4-0418-1CCB-A0B5-B00585F612FB}"/>
              </a:ext>
            </a:extLst>
          </p:cNvPr>
          <p:cNvSpPr>
            <a:spLocks noGrp="1"/>
          </p:cNvSpPr>
          <p:nvPr>
            <p:ph type="dt" sz="half" idx="10"/>
          </p:nvPr>
        </p:nvSpPr>
        <p:spPr/>
        <p:txBody>
          <a:bodyPr/>
          <a:lstStyle/>
          <a:p>
            <a:fld id="{5BA2F062-EB77-1340-ADA8-3D7CD0208A2D}" type="datetimeFigureOut">
              <a:rPr lang="en-US" smtClean="0"/>
              <a:t>2/9/24</a:t>
            </a:fld>
            <a:endParaRPr lang="en-US"/>
          </a:p>
        </p:txBody>
      </p:sp>
      <p:sp>
        <p:nvSpPr>
          <p:cNvPr id="8" name="Footer Placeholder 7">
            <a:extLst>
              <a:ext uri="{FF2B5EF4-FFF2-40B4-BE49-F238E27FC236}">
                <a16:creationId xmlns:a16="http://schemas.microsoft.com/office/drawing/2014/main" id="{B86749DF-966B-0651-3DBF-A1EA96F67D3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1173AC-940C-02CB-2BDB-ECAC0C55C644}"/>
              </a:ext>
            </a:extLst>
          </p:cNvPr>
          <p:cNvSpPr>
            <a:spLocks noGrp="1"/>
          </p:cNvSpPr>
          <p:nvPr>
            <p:ph type="sldNum" sz="quarter" idx="12"/>
          </p:nvPr>
        </p:nvSpPr>
        <p:spPr/>
        <p:txBody>
          <a:bodyPr/>
          <a:lstStyle/>
          <a:p>
            <a:fld id="{8E1458BF-F45D-6749-BF5F-DC840966D50E}" type="slidenum">
              <a:rPr lang="en-US" smtClean="0"/>
              <a:t>‹#›</a:t>
            </a:fld>
            <a:endParaRPr lang="en-US"/>
          </a:p>
        </p:txBody>
      </p:sp>
    </p:spTree>
    <p:extLst>
      <p:ext uri="{BB962C8B-B14F-4D97-AF65-F5344CB8AC3E}">
        <p14:creationId xmlns:p14="http://schemas.microsoft.com/office/powerpoint/2010/main" val="1023382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A3C66-27F5-FDB4-C4C1-40441D8E23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2BB314-4CDE-D4F4-B99C-744DEC54E814}"/>
              </a:ext>
            </a:extLst>
          </p:cNvPr>
          <p:cNvSpPr>
            <a:spLocks noGrp="1"/>
          </p:cNvSpPr>
          <p:nvPr>
            <p:ph type="dt" sz="half" idx="10"/>
          </p:nvPr>
        </p:nvSpPr>
        <p:spPr/>
        <p:txBody>
          <a:bodyPr/>
          <a:lstStyle/>
          <a:p>
            <a:fld id="{5BA2F062-EB77-1340-ADA8-3D7CD0208A2D}" type="datetimeFigureOut">
              <a:rPr lang="en-US" smtClean="0"/>
              <a:t>2/9/24</a:t>
            </a:fld>
            <a:endParaRPr lang="en-US"/>
          </a:p>
        </p:txBody>
      </p:sp>
      <p:sp>
        <p:nvSpPr>
          <p:cNvPr id="4" name="Footer Placeholder 3">
            <a:extLst>
              <a:ext uri="{FF2B5EF4-FFF2-40B4-BE49-F238E27FC236}">
                <a16:creationId xmlns:a16="http://schemas.microsoft.com/office/drawing/2014/main" id="{E7B8787C-87D6-8AA8-13B3-D0FBF0C5EB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7BD46A-229E-EABA-B811-E4E8544B180C}"/>
              </a:ext>
            </a:extLst>
          </p:cNvPr>
          <p:cNvSpPr>
            <a:spLocks noGrp="1"/>
          </p:cNvSpPr>
          <p:nvPr>
            <p:ph type="sldNum" sz="quarter" idx="12"/>
          </p:nvPr>
        </p:nvSpPr>
        <p:spPr/>
        <p:txBody>
          <a:bodyPr/>
          <a:lstStyle/>
          <a:p>
            <a:fld id="{8E1458BF-F45D-6749-BF5F-DC840966D50E}" type="slidenum">
              <a:rPr lang="en-US" smtClean="0"/>
              <a:t>‹#›</a:t>
            </a:fld>
            <a:endParaRPr lang="en-US"/>
          </a:p>
        </p:txBody>
      </p:sp>
    </p:spTree>
    <p:extLst>
      <p:ext uri="{BB962C8B-B14F-4D97-AF65-F5344CB8AC3E}">
        <p14:creationId xmlns:p14="http://schemas.microsoft.com/office/powerpoint/2010/main" val="3563220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75940B-293E-85E0-15DF-C8646AE55F90}"/>
              </a:ext>
            </a:extLst>
          </p:cNvPr>
          <p:cNvSpPr>
            <a:spLocks noGrp="1"/>
          </p:cNvSpPr>
          <p:nvPr>
            <p:ph type="dt" sz="half" idx="10"/>
          </p:nvPr>
        </p:nvSpPr>
        <p:spPr/>
        <p:txBody>
          <a:bodyPr/>
          <a:lstStyle/>
          <a:p>
            <a:fld id="{5BA2F062-EB77-1340-ADA8-3D7CD0208A2D}" type="datetimeFigureOut">
              <a:rPr lang="en-US" smtClean="0"/>
              <a:t>2/9/24</a:t>
            </a:fld>
            <a:endParaRPr lang="en-US"/>
          </a:p>
        </p:txBody>
      </p:sp>
      <p:sp>
        <p:nvSpPr>
          <p:cNvPr id="3" name="Footer Placeholder 2">
            <a:extLst>
              <a:ext uri="{FF2B5EF4-FFF2-40B4-BE49-F238E27FC236}">
                <a16:creationId xmlns:a16="http://schemas.microsoft.com/office/drawing/2014/main" id="{41BD7BB8-228F-712A-1AF3-7E2B9724DC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1DDFE4-11FE-DDF7-5E62-1E739B7080DF}"/>
              </a:ext>
            </a:extLst>
          </p:cNvPr>
          <p:cNvSpPr>
            <a:spLocks noGrp="1"/>
          </p:cNvSpPr>
          <p:nvPr>
            <p:ph type="sldNum" sz="quarter" idx="12"/>
          </p:nvPr>
        </p:nvSpPr>
        <p:spPr/>
        <p:txBody>
          <a:bodyPr/>
          <a:lstStyle/>
          <a:p>
            <a:fld id="{8E1458BF-F45D-6749-BF5F-DC840966D50E}" type="slidenum">
              <a:rPr lang="en-US" smtClean="0"/>
              <a:t>‹#›</a:t>
            </a:fld>
            <a:endParaRPr lang="en-US"/>
          </a:p>
        </p:txBody>
      </p:sp>
    </p:spTree>
    <p:extLst>
      <p:ext uri="{BB962C8B-B14F-4D97-AF65-F5344CB8AC3E}">
        <p14:creationId xmlns:p14="http://schemas.microsoft.com/office/powerpoint/2010/main" val="2665617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E77F6-BA7F-CDDE-7097-953D0E7F0E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A32FEC-EF8F-199A-7A39-5129B9911A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5C3F52-24AD-B596-5186-3209671D6D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1E7015-F0C5-36E6-7544-90BD52BDF7C5}"/>
              </a:ext>
            </a:extLst>
          </p:cNvPr>
          <p:cNvSpPr>
            <a:spLocks noGrp="1"/>
          </p:cNvSpPr>
          <p:nvPr>
            <p:ph type="dt" sz="half" idx="10"/>
          </p:nvPr>
        </p:nvSpPr>
        <p:spPr/>
        <p:txBody>
          <a:bodyPr/>
          <a:lstStyle/>
          <a:p>
            <a:fld id="{5BA2F062-EB77-1340-ADA8-3D7CD0208A2D}" type="datetimeFigureOut">
              <a:rPr lang="en-US" smtClean="0"/>
              <a:t>2/9/24</a:t>
            </a:fld>
            <a:endParaRPr lang="en-US"/>
          </a:p>
        </p:txBody>
      </p:sp>
      <p:sp>
        <p:nvSpPr>
          <p:cNvPr id="6" name="Footer Placeholder 5">
            <a:extLst>
              <a:ext uri="{FF2B5EF4-FFF2-40B4-BE49-F238E27FC236}">
                <a16:creationId xmlns:a16="http://schemas.microsoft.com/office/drawing/2014/main" id="{FB6FEDDD-F18E-BEB2-9EFC-8C8B727594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4D38D8-BEAF-B6F8-C2FA-6F26D19F765B}"/>
              </a:ext>
            </a:extLst>
          </p:cNvPr>
          <p:cNvSpPr>
            <a:spLocks noGrp="1"/>
          </p:cNvSpPr>
          <p:nvPr>
            <p:ph type="sldNum" sz="quarter" idx="12"/>
          </p:nvPr>
        </p:nvSpPr>
        <p:spPr/>
        <p:txBody>
          <a:bodyPr/>
          <a:lstStyle/>
          <a:p>
            <a:fld id="{8E1458BF-F45D-6749-BF5F-DC840966D50E}" type="slidenum">
              <a:rPr lang="en-US" smtClean="0"/>
              <a:t>‹#›</a:t>
            </a:fld>
            <a:endParaRPr lang="en-US"/>
          </a:p>
        </p:txBody>
      </p:sp>
    </p:spTree>
    <p:extLst>
      <p:ext uri="{BB962C8B-B14F-4D97-AF65-F5344CB8AC3E}">
        <p14:creationId xmlns:p14="http://schemas.microsoft.com/office/powerpoint/2010/main" val="2500041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E4625-C5A1-901E-946F-1B7BF32446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889A8E-FED0-37B3-76DD-A0CAEA4F25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7CCEF79-7589-419E-54B0-8C76EE07FF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E289C5-926B-F8E4-CE53-E2E9C5C7F70F}"/>
              </a:ext>
            </a:extLst>
          </p:cNvPr>
          <p:cNvSpPr>
            <a:spLocks noGrp="1"/>
          </p:cNvSpPr>
          <p:nvPr>
            <p:ph type="dt" sz="half" idx="10"/>
          </p:nvPr>
        </p:nvSpPr>
        <p:spPr/>
        <p:txBody>
          <a:bodyPr/>
          <a:lstStyle/>
          <a:p>
            <a:fld id="{5BA2F062-EB77-1340-ADA8-3D7CD0208A2D}" type="datetimeFigureOut">
              <a:rPr lang="en-US" smtClean="0"/>
              <a:t>2/9/24</a:t>
            </a:fld>
            <a:endParaRPr lang="en-US"/>
          </a:p>
        </p:txBody>
      </p:sp>
      <p:sp>
        <p:nvSpPr>
          <p:cNvPr id="6" name="Footer Placeholder 5">
            <a:extLst>
              <a:ext uri="{FF2B5EF4-FFF2-40B4-BE49-F238E27FC236}">
                <a16:creationId xmlns:a16="http://schemas.microsoft.com/office/drawing/2014/main" id="{06441AA7-10C8-8E88-C374-14C63CE1EA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F56694-6632-D429-048C-BC21C7D75E44}"/>
              </a:ext>
            </a:extLst>
          </p:cNvPr>
          <p:cNvSpPr>
            <a:spLocks noGrp="1"/>
          </p:cNvSpPr>
          <p:nvPr>
            <p:ph type="sldNum" sz="quarter" idx="12"/>
          </p:nvPr>
        </p:nvSpPr>
        <p:spPr/>
        <p:txBody>
          <a:bodyPr/>
          <a:lstStyle/>
          <a:p>
            <a:fld id="{8E1458BF-F45D-6749-BF5F-DC840966D50E}" type="slidenum">
              <a:rPr lang="en-US" smtClean="0"/>
              <a:t>‹#›</a:t>
            </a:fld>
            <a:endParaRPr lang="en-US"/>
          </a:p>
        </p:txBody>
      </p:sp>
    </p:spTree>
    <p:extLst>
      <p:ext uri="{BB962C8B-B14F-4D97-AF65-F5344CB8AC3E}">
        <p14:creationId xmlns:p14="http://schemas.microsoft.com/office/powerpoint/2010/main" val="583341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6C9D63-99E2-DB96-4792-6B5388E187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1792B4-6877-FF3D-A483-497D30E193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70AD72-A66F-4A62-8AF2-D7A0656D2D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A2F062-EB77-1340-ADA8-3D7CD0208A2D}" type="datetimeFigureOut">
              <a:rPr lang="en-US" smtClean="0"/>
              <a:t>2/9/24</a:t>
            </a:fld>
            <a:endParaRPr lang="en-US"/>
          </a:p>
        </p:txBody>
      </p:sp>
      <p:sp>
        <p:nvSpPr>
          <p:cNvPr id="5" name="Footer Placeholder 4">
            <a:extLst>
              <a:ext uri="{FF2B5EF4-FFF2-40B4-BE49-F238E27FC236}">
                <a16:creationId xmlns:a16="http://schemas.microsoft.com/office/drawing/2014/main" id="{0C17E3FA-38A6-9F3E-E1D8-AB91D27699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09F4BA-EFD3-EB38-9EE6-3E280D84D2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1458BF-F45D-6749-BF5F-DC840966D50E}" type="slidenum">
              <a:rPr lang="en-US" smtClean="0"/>
              <a:t>‹#›</a:t>
            </a:fld>
            <a:endParaRPr lang="en-US"/>
          </a:p>
        </p:txBody>
      </p:sp>
      <p:pic>
        <p:nvPicPr>
          <p:cNvPr id="7" name="Picture 6" descr="Venn diagram&#10;&#10;Description automatically generated">
            <a:extLst>
              <a:ext uri="{FF2B5EF4-FFF2-40B4-BE49-F238E27FC236}">
                <a16:creationId xmlns:a16="http://schemas.microsoft.com/office/drawing/2014/main" id="{F64FAADE-B7B7-7291-7EA7-06E9E8FD9878}"/>
              </a:ext>
            </a:extLst>
          </p:cNvPr>
          <p:cNvPicPr>
            <a:picLocks noChangeAspect="1"/>
          </p:cNvPicPr>
          <p:nvPr userDrawn="1"/>
        </p:nvPicPr>
        <p:blipFill>
          <a:blip r:embed="rId16"/>
          <a:stretch>
            <a:fillRect/>
          </a:stretch>
        </p:blipFill>
        <p:spPr>
          <a:xfrm>
            <a:off x="171557" y="126206"/>
            <a:ext cx="407152" cy="477838"/>
          </a:xfrm>
          <a:prstGeom prst="rect">
            <a:avLst/>
          </a:prstGeom>
        </p:spPr>
      </p:pic>
      <p:sp>
        <p:nvSpPr>
          <p:cNvPr id="8" name="TextBox 7">
            <a:extLst>
              <a:ext uri="{FF2B5EF4-FFF2-40B4-BE49-F238E27FC236}">
                <a16:creationId xmlns:a16="http://schemas.microsoft.com/office/drawing/2014/main" id="{B6860887-B833-6261-0522-80E6C72602C6}"/>
              </a:ext>
            </a:extLst>
          </p:cNvPr>
          <p:cNvSpPr txBox="1"/>
          <p:nvPr userDrawn="1"/>
        </p:nvSpPr>
        <p:spPr>
          <a:xfrm>
            <a:off x="10412730" y="178981"/>
            <a:ext cx="1360170"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Copyright</a:t>
            </a:r>
            <a:r>
              <a:rPr lang="en-US" sz="2800" baseline="30000" dirty="0" err="1">
                <a:solidFill>
                  <a:srgbClr val="FF0000"/>
                </a:solidFill>
                <a:latin typeface="Times New Roman" panose="02020603050405020304" pitchFamily="18" charset="0"/>
                <a:cs typeface="Times New Roman" panose="02020603050405020304" pitchFamily="18" charset="0"/>
              </a:rPr>
              <a:t>x</a:t>
            </a:r>
            <a:endParaRPr lang="en-US" sz="2800" baseline="30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2701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www.infostruction.com/2010/12/02/" TargetMode="External"/><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5.emf"/><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hyperlink" Target="http://www.statista.com/statistics/293749/spotify-pandora-number-active-users"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5.emf"/><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hyperlink" Target="http://www.statista.com/statistics/813713/spotify-revenue" TargetMode="External"/></Relationships>
</file>

<file path=ppt/slides/_rels/slide3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5.emf"/><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hyperlink" Target="http://www.statista.com/statistics/245125/revenue-distribution-of-spotify-by-segment" TargetMode="External"/></Relationships>
</file>

<file path=ppt/slides/_rels/slide3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5.emf"/><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hyperlink" Target="http://www.statista.com/statistics/245137/spotifys-cost-of-goods-sold" TargetMode="External"/></Relationships>
</file>

<file path=ppt/slides/_rels/slide3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5.emf"/><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hyperlink" Target="http://www.statista.com/statistics/813758/spotify-operating-income" TargetMode="External"/></Relationships>
</file>

<file path=ppt/slides/_rels/slide3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5.emf"/><Relationship Id="rId1" Type="http://schemas.openxmlformats.org/officeDocument/2006/relationships/slideLayout" Target="../slideLayouts/slideLayout7.xml"/><Relationship Id="rId5" Type="http://schemas.openxmlformats.org/officeDocument/2006/relationships/chart" Target="../charts/chart6.xml"/><Relationship Id="rId4" Type="http://schemas.openxmlformats.org/officeDocument/2006/relationships/hyperlink" Target="http://www.statista.com/statistics/813906/spotify-number-employees-by-region"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7FB3D-912B-BF4C-B5AF-BD003D62DE61}"/>
              </a:ext>
            </a:extLst>
          </p:cNvPr>
          <p:cNvSpPr>
            <a:spLocks noGrp="1"/>
          </p:cNvSpPr>
          <p:nvPr>
            <p:ph type="ctrTitle"/>
          </p:nvPr>
        </p:nvSpPr>
        <p:spPr>
          <a:xfrm>
            <a:off x="1524000" y="684032"/>
            <a:ext cx="9144000" cy="2387600"/>
          </a:xfrm>
        </p:spPr>
        <p:txBody>
          <a:bodyPr/>
          <a:lstStyle/>
          <a:p>
            <a:pPr>
              <a:lnSpc>
                <a:spcPct val="150000"/>
              </a:lnSpc>
              <a:spcBef>
                <a:spcPts val="0"/>
              </a:spcBef>
            </a:pPr>
            <a:r>
              <a:rPr lang="en-US" sz="3600" dirty="0">
                <a:latin typeface="Times New Roman" panose="02020603050405020304" pitchFamily="18" charset="0"/>
                <a:cs typeface="Times New Roman" panose="02020603050405020304" pitchFamily="18" charset="0"/>
              </a:rPr>
              <a:t>The Recorded Music Business</a:t>
            </a:r>
            <a:br>
              <a:rPr lang="en-US" sz="36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Case Study 168</a:t>
            </a:r>
          </a:p>
        </p:txBody>
      </p:sp>
      <p:sp>
        <p:nvSpPr>
          <p:cNvPr id="3" name="Subtitle 2">
            <a:extLst>
              <a:ext uri="{FF2B5EF4-FFF2-40B4-BE49-F238E27FC236}">
                <a16:creationId xmlns:a16="http://schemas.microsoft.com/office/drawing/2014/main" id="{8710E927-6CDF-EE40-A58F-3FA4914FDE2C}"/>
              </a:ext>
            </a:extLst>
          </p:cNvPr>
          <p:cNvSpPr>
            <a:spLocks noGrp="1"/>
          </p:cNvSpPr>
          <p:nvPr>
            <p:ph type="subTitle" idx="1"/>
          </p:nvPr>
        </p:nvSpPr>
        <p:spPr>
          <a:xfrm>
            <a:off x="1524000" y="4037012"/>
            <a:ext cx="9144000" cy="1655762"/>
          </a:xfrm>
        </p:spPr>
        <p:txBody>
          <a:bodyPr/>
          <a:lstStyle/>
          <a:p>
            <a:r>
              <a:rPr lang="en-US" dirty="0">
                <a:latin typeface="Times New Roman" panose="02020603050405020304" pitchFamily="18" charset="0"/>
                <a:cs typeface="Times New Roman" panose="02020603050405020304" pitchFamily="18" charset="0"/>
              </a:rPr>
              <a:t>William Fisher</a:t>
            </a:r>
          </a:p>
          <a:p>
            <a:r>
              <a:rPr lang="en-US" dirty="0">
                <a:latin typeface="Times New Roman" panose="02020603050405020304" pitchFamily="18" charset="0"/>
                <a:cs typeface="Times New Roman" panose="02020603050405020304" pitchFamily="18" charset="0"/>
              </a:rPr>
              <a:t>February 2024</a:t>
            </a:r>
          </a:p>
        </p:txBody>
      </p:sp>
      <p:sp>
        <p:nvSpPr>
          <p:cNvPr id="4" name="TextBox 3">
            <a:extLst>
              <a:ext uri="{FF2B5EF4-FFF2-40B4-BE49-F238E27FC236}">
                <a16:creationId xmlns:a16="http://schemas.microsoft.com/office/drawing/2014/main" id="{22BE56F4-43D2-2E08-3D01-E1A3E0F3B4C6}"/>
              </a:ext>
            </a:extLst>
          </p:cNvPr>
          <p:cNvSpPr txBox="1"/>
          <p:nvPr/>
        </p:nvSpPr>
        <p:spPr>
          <a:xfrm>
            <a:off x="10412730" y="178981"/>
            <a:ext cx="1360170" cy="400110"/>
          </a:xfrm>
          <a:prstGeom prst="rect">
            <a:avLst/>
          </a:prstGeom>
          <a:no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Copyright</a:t>
            </a:r>
            <a:r>
              <a:rPr lang="en-US" sz="2800" baseline="30000" dirty="0" err="1">
                <a:solidFill>
                  <a:srgbClr val="FF0000"/>
                </a:solidFill>
                <a:latin typeface="Times New Roman" panose="02020603050405020304" pitchFamily="18" charset="0"/>
                <a:cs typeface="Times New Roman" panose="02020603050405020304" pitchFamily="18" charset="0"/>
              </a:rPr>
              <a:t>x</a:t>
            </a:r>
            <a:endParaRPr lang="en-US" sz="2800" baseline="30000"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E3E37CC-8416-A14F-CD17-B849A32E8358}"/>
              </a:ext>
            </a:extLst>
          </p:cNvPr>
          <p:cNvSpPr txBox="1"/>
          <p:nvPr/>
        </p:nvSpPr>
        <p:spPr>
          <a:xfrm>
            <a:off x="3958267" y="6538595"/>
            <a:ext cx="4275466"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Licensed under terms available at https://</a:t>
            </a:r>
            <a:r>
              <a:rPr lang="en-US" sz="1400" dirty="0" err="1">
                <a:latin typeface="Times New Roman" panose="02020603050405020304" pitchFamily="18" charset="0"/>
                <a:cs typeface="Times New Roman" panose="02020603050405020304" pitchFamily="18" charset="0"/>
              </a:rPr>
              <a:t>ipxcourses.org</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4535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 2015, William Fisher.  This work is licensed under the Creative Commons Attribution-NonCommercial-ShareAlike 2.5 License."/>
          <p:cNvSpPr txBox="1"/>
          <p:nvPr/>
        </p:nvSpPr>
        <p:spPr>
          <a:xfrm>
            <a:off x="3124200" y="6686550"/>
            <a:ext cx="5943600" cy="21544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800"/>
            </a:lvl1pPr>
          </a:lstStyle>
          <a:p>
            <a:r>
              <a:t>© 2015, William Fisher.  This work is licensed under the Creative Commons Attribution-NonCommercial-ShareAlike 2.5 License.</a:t>
            </a:r>
          </a:p>
        </p:txBody>
      </p:sp>
      <p:sp>
        <p:nvSpPr>
          <p:cNvPr id="176" name="Impact on Recorded Music"/>
          <p:cNvSpPr txBox="1">
            <a:spLocks noGrp="1"/>
          </p:cNvSpPr>
          <p:nvPr>
            <p:ph type="title"/>
          </p:nvPr>
        </p:nvSpPr>
        <p:spPr>
          <a:xfrm>
            <a:off x="1981200" y="2286000"/>
            <a:ext cx="8229600" cy="1143000"/>
          </a:xfrm>
          <a:prstGeom prst="rect">
            <a:avLst/>
          </a:prstGeom>
        </p:spPr>
        <p:txBody>
          <a:bodyPr>
            <a:normAutofit/>
          </a:bodyPr>
          <a:lstStyle/>
          <a:p>
            <a:pPr algn="ctr"/>
            <a:r>
              <a:rPr sz="3200" dirty="0"/>
              <a:t>Impact on Recorded Music</a:t>
            </a:r>
          </a:p>
        </p:txBody>
      </p:sp>
    </p:spTree>
    <p:extLst>
      <p:ext uri="{BB962C8B-B14F-4D97-AF65-F5344CB8AC3E}">
        <p14:creationId xmlns:p14="http://schemas.microsoft.com/office/powerpoint/2010/main" val="424895970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617D8-D7B1-D2EE-F436-3FB4A6E8C7DC}"/>
            </a:ext>
          </a:extLst>
        </p:cNvPr>
        <p:cNvGrpSpPr/>
        <p:nvPr/>
      </p:nvGrpSpPr>
      <p:grpSpPr>
        <a:xfrm>
          <a:off x="0" y="0"/>
          <a:ext cx="0" cy="0"/>
          <a:chOff x="0" y="0"/>
          <a:chExt cx="0" cy="0"/>
        </a:xfrm>
      </p:grpSpPr>
      <p:pic>
        <p:nvPicPr>
          <p:cNvPr id="3" name="Picture 2" descr="A graph of different colored bars&#10;&#10;Description automatically generated">
            <a:extLst>
              <a:ext uri="{FF2B5EF4-FFF2-40B4-BE49-F238E27FC236}">
                <a16:creationId xmlns:a16="http://schemas.microsoft.com/office/drawing/2014/main" id="{B9E746E5-C21B-B6D8-064A-3C8E7D54B381}"/>
              </a:ext>
            </a:extLst>
          </p:cNvPr>
          <p:cNvPicPr>
            <a:picLocks noChangeAspect="1"/>
          </p:cNvPicPr>
          <p:nvPr/>
        </p:nvPicPr>
        <p:blipFill>
          <a:blip r:embed="rId2"/>
          <a:stretch>
            <a:fillRect/>
          </a:stretch>
        </p:blipFill>
        <p:spPr>
          <a:xfrm>
            <a:off x="1862751" y="120601"/>
            <a:ext cx="10329249" cy="6736466"/>
          </a:xfrm>
          <a:prstGeom prst="rect">
            <a:avLst/>
          </a:prstGeom>
        </p:spPr>
      </p:pic>
      <p:pic>
        <p:nvPicPr>
          <p:cNvPr id="4" name="Picture 3" descr="A screen shot of a computer&#10;&#10;Description automatically generated">
            <a:extLst>
              <a:ext uri="{FF2B5EF4-FFF2-40B4-BE49-F238E27FC236}">
                <a16:creationId xmlns:a16="http://schemas.microsoft.com/office/drawing/2014/main" id="{4394E8D9-4B29-3418-F474-58ECC75DF0BD}"/>
              </a:ext>
            </a:extLst>
          </p:cNvPr>
          <p:cNvPicPr>
            <a:picLocks noChangeAspect="1"/>
          </p:cNvPicPr>
          <p:nvPr/>
        </p:nvPicPr>
        <p:blipFill>
          <a:blip r:embed="rId3"/>
          <a:stretch>
            <a:fillRect/>
          </a:stretch>
        </p:blipFill>
        <p:spPr>
          <a:xfrm>
            <a:off x="0" y="1989913"/>
            <a:ext cx="2402569" cy="4868087"/>
          </a:xfrm>
          <a:prstGeom prst="rect">
            <a:avLst/>
          </a:prstGeom>
        </p:spPr>
      </p:pic>
      <p:sp>
        <p:nvSpPr>
          <p:cNvPr id="5" name="Rectangle 4">
            <a:extLst>
              <a:ext uri="{FF2B5EF4-FFF2-40B4-BE49-F238E27FC236}">
                <a16:creationId xmlns:a16="http://schemas.microsoft.com/office/drawing/2014/main" id="{F1AB7F31-4839-74AD-B266-054B88F41998}"/>
              </a:ext>
            </a:extLst>
          </p:cNvPr>
          <p:cNvSpPr/>
          <p:nvPr/>
        </p:nvSpPr>
        <p:spPr>
          <a:xfrm>
            <a:off x="10833904" y="688340"/>
            <a:ext cx="1358096" cy="61696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4EB0710-3530-68CE-A0F2-7974D78EE654}"/>
              </a:ext>
            </a:extLst>
          </p:cNvPr>
          <p:cNvSpPr txBox="1"/>
          <p:nvPr/>
        </p:nvSpPr>
        <p:spPr>
          <a:xfrm>
            <a:off x="8809984" y="0"/>
            <a:ext cx="3382016" cy="276999"/>
          </a:xfrm>
          <a:prstGeom prst="rect">
            <a:avLst/>
          </a:prstGeom>
          <a:noFill/>
        </p:spPr>
        <p:txBody>
          <a:bodyPr wrap="none" rtlCol="0">
            <a:spAutoFit/>
          </a:bodyPr>
          <a:lstStyle/>
          <a:p>
            <a:r>
              <a:rPr lang="en-US" sz="1200" dirty="0"/>
              <a:t>Source:  https://</a:t>
            </a:r>
            <a:r>
              <a:rPr lang="en-US" sz="1200" dirty="0" err="1"/>
              <a:t>www.riaa.com</a:t>
            </a:r>
            <a:r>
              <a:rPr lang="en-US" sz="1200" dirty="0"/>
              <a:t>/u-s-sales-database/</a:t>
            </a:r>
          </a:p>
        </p:txBody>
      </p:sp>
      <p:cxnSp>
        <p:nvCxnSpPr>
          <p:cNvPr id="7" name="Straight Arrow Connector 6">
            <a:extLst>
              <a:ext uri="{FF2B5EF4-FFF2-40B4-BE49-F238E27FC236}">
                <a16:creationId xmlns:a16="http://schemas.microsoft.com/office/drawing/2014/main" id="{F33E03BA-2669-A8CD-8A46-C60C9E1AC303}"/>
              </a:ext>
            </a:extLst>
          </p:cNvPr>
          <p:cNvCxnSpPr/>
          <p:nvPr/>
        </p:nvCxnSpPr>
        <p:spPr>
          <a:xfrm>
            <a:off x="1342663" y="4514127"/>
            <a:ext cx="8854633" cy="1064870"/>
          </a:xfrm>
          <a:prstGeom prst="straightConnector1">
            <a:avLst/>
          </a:prstGeom>
          <a:ln w="12700">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507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CA7F3604-5B70-804A-81BB-207EB1E02B23}"/>
              </a:ext>
            </a:extLst>
          </p:cNvPr>
          <p:cNvPicPr>
            <a:picLocks noChangeAspect="1"/>
          </p:cNvPicPr>
          <p:nvPr/>
        </p:nvPicPr>
        <p:blipFill>
          <a:blip r:embed="rId2"/>
          <a:stretch>
            <a:fillRect/>
          </a:stretch>
        </p:blipFill>
        <p:spPr>
          <a:xfrm>
            <a:off x="1656907" y="0"/>
            <a:ext cx="8878186" cy="6858000"/>
          </a:xfrm>
          <a:prstGeom prst="rect">
            <a:avLst/>
          </a:prstGeom>
        </p:spPr>
      </p:pic>
      <p:sp>
        <p:nvSpPr>
          <p:cNvPr id="4" name="TextBox 3">
            <a:extLst>
              <a:ext uri="{FF2B5EF4-FFF2-40B4-BE49-F238E27FC236}">
                <a16:creationId xmlns:a16="http://schemas.microsoft.com/office/drawing/2014/main" id="{641693E3-BA9C-FA42-9324-F65B6A7303E0}"/>
              </a:ext>
            </a:extLst>
          </p:cNvPr>
          <p:cNvSpPr txBox="1"/>
          <p:nvPr/>
        </p:nvSpPr>
        <p:spPr>
          <a:xfrm rot="16200000">
            <a:off x="9532883" y="3163615"/>
            <a:ext cx="4881465" cy="215444"/>
          </a:xfrm>
          <a:prstGeom prst="rect">
            <a:avLst/>
          </a:prstGeom>
          <a:noFill/>
        </p:spPr>
        <p:txBody>
          <a:bodyPr wrap="none" rtlCol="0">
            <a:spAutoFit/>
          </a:bodyPr>
          <a:lstStyle/>
          <a:p>
            <a:r>
              <a:rPr lang="en-US" sz="800" dirty="0"/>
              <a:t>Source: https://</a:t>
            </a:r>
            <a:r>
              <a:rPr lang="en-US" sz="800" dirty="0" err="1"/>
              <a:t>www.ifpi.org</a:t>
            </a:r>
            <a:r>
              <a:rPr lang="en-US" sz="800" dirty="0"/>
              <a:t>/wp-content/uploads/2020/07/Global_Music_Report-the_Industry_in_2019-en.pdf</a:t>
            </a:r>
          </a:p>
        </p:txBody>
      </p:sp>
      <p:sp>
        <p:nvSpPr>
          <p:cNvPr id="5" name="Rectangle 4">
            <a:extLst>
              <a:ext uri="{FF2B5EF4-FFF2-40B4-BE49-F238E27FC236}">
                <a16:creationId xmlns:a16="http://schemas.microsoft.com/office/drawing/2014/main" id="{ED4AB3E2-97F4-8346-8864-DDFB358F32FF}"/>
              </a:ext>
            </a:extLst>
          </p:cNvPr>
          <p:cNvSpPr/>
          <p:nvPr/>
        </p:nvSpPr>
        <p:spPr>
          <a:xfrm>
            <a:off x="8707821" y="273269"/>
            <a:ext cx="3484179" cy="6495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2414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 2015, William Fisher.  This work is licensed under the Creative Commons Attribution-NonCommercial-ShareAlike 2.5 License."/>
          <p:cNvSpPr txBox="1"/>
          <p:nvPr/>
        </p:nvSpPr>
        <p:spPr>
          <a:xfrm>
            <a:off x="3124200" y="6686550"/>
            <a:ext cx="5943600" cy="21544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800"/>
            </a:lvl1pPr>
          </a:lstStyle>
          <a:p>
            <a:r>
              <a:t>© 2015, William Fisher.  This work is licensed under the Creative Commons Attribution-NonCommercial-ShareAlike 2.5 License.</a:t>
            </a:r>
          </a:p>
        </p:txBody>
      </p:sp>
      <p:sp>
        <p:nvSpPr>
          <p:cNvPr id="390" name="Possible Legal Responses"/>
          <p:cNvSpPr txBox="1">
            <a:spLocks noGrp="1"/>
          </p:cNvSpPr>
          <p:nvPr>
            <p:ph type="title"/>
          </p:nvPr>
        </p:nvSpPr>
        <p:spPr>
          <a:xfrm>
            <a:off x="1981200" y="0"/>
            <a:ext cx="8229600" cy="762000"/>
          </a:xfrm>
          <a:prstGeom prst="rect">
            <a:avLst/>
          </a:prstGeom>
        </p:spPr>
        <p:txBody>
          <a:bodyPr>
            <a:normAutofit/>
          </a:bodyPr>
          <a:lstStyle/>
          <a:p>
            <a:r>
              <a:rPr dirty="0"/>
              <a:t>Legal Responses</a:t>
            </a:r>
          </a:p>
        </p:txBody>
      </p:sp>
      <p:sp>
        <p:nvSpPr>
          <p:cNvPr id="391" name="Enforce Copyright"/>
          <p:cNvSpPr txBox="1">
            <a:spLocks noGrp="1"/>
          </p:cNvSpPr>
          <p:nvPr>
            <p:ph type="body" sz="half" idx="1"/>
          </p:nvPr>
        </p:nvSpPr>
        <p:spPr>
          <a:xfrm>
            <a:off x="1828800" y="990601"/>
            <a:ext cx="4038600" cy="4525963"/>
          </a:xfrm>
          <a:prstGeom prst="rect">
            <a:avLst/>
          </a:prstGeom>
        </p:spPr>
        <p:txBody>
          <a:bodyPr>
            <a:normAutofit/>
          </a:bodyPr>
          <a:lstStyle>
            <a:lvl1pPr marL="440871" indent="-440871">
              <a:spcBef>
                <a:spcPts val="500"/>
              </a:spcBef>
              <a:buAutoNum type="arabicParenR"/>
              <a:defRPr sz="2400" b="1"/>
            </a:lvl1pPr>
          </a:lstStyle>
          <a:p>
            <a:pPr>
              <a:defRPr sz="2800" b="0"/>
            </a:pPr>
            <a:r>
              <a:t>Enforce Copyright</a:t>
            </a:r>
          </a:p>
        </p:txBody>
      </p:sp>
      <p:sp>
        <p:nvSpPr>
          <p:cNvPr id="392" name="Suits Against Intermediaries…"/>
          <p:cNvSpPr txBox="1"/>
          <p:nvPr/>
        </p:nvSpPr>
        <p:spPr>
          <a:xfrm>
            <a:off x="6019800" y="990601"/>
            <a:ext cx="4495800" cy="233140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293914" indent="-293914">
              <a:spcBef>
                <a:spcPts val="500"/>
              </a:spcBef>
              <a:buSzPct val="100000"/>
              <a:buChar char="•"/>
              <a:defRPr sz="2800"/>
            </a:pPr>
            <a:r>
              <a:rPr sz="2400"/>
              <a:t>Suits Against Intermediaries</a:t>
            </a:r>
          </a:p>
          <a:p>
            <a:pPr marL="695325" lvl="1" indent="-238125">
              <a:spcBef>
                <a:spcPts val="400"/>
              </a:spcBef>
              <a:buSzPct val="100000"/>
              <a:buChar char="–"/>
            </a:pPr>
            <a:r>
              <a:rPr sz="2000"/>
              <a:t>Napster</a:t>
            </a:r>
          </a:p>
          <a:p>
            <a:pPr marL="695325" lvl="1" indent="-238125">
              <a:spcBef>
                <a:spcPts val="400"/>
              </a:spcBef>
              <a:buSzPct val="100000"/>
              <a:buChar char="–"/>
            </a:pPr>
            <a:r>
              <a:rPr sz="2000"/>
              <a:t>Aimster</a:t>
            </a:r>
          </a:p>
          <a:p>
            <a:pPr marL="695325" lvl="1" indent="-238125">
              <a:spcBef>
                <a:spcPts val="400"/>
              </a:spcBef>
              <a:buSzPct val="100000"/>
              <a:buChar char="–"/>
            </a:pPr>
            <a:r>
              <a:rPr sz="2000"/>
              <a:t>Grokster</a:t>
            </a:r>
          </a:p>
          <a:p>
            <a:pPr marL="695325" lvl="1" indent="-238125">
              <a:spcBef>
                <a:spcPts val="400"/>
              </a:spcBef>
              <a:buSzPct val="100000"/>
              <a:buChar char="–"/>
            </a:pPr>
            <a:r>
              <a:rPr sz="2000"/>
              <a:t>Limewire</a:t>
            </a:r>
          </a:p>
          <a:p>
            <a:pPr marL="293914" indent="-293914">
              <a:spcBef>
                <a:spcPts val="500"/>
              </a:spcBef>
              <a:buSzPct val="100000"/>
              <a:buChar char="•"/>
              <a:defRPr sz="2800"/>
            </a:pPr>
            <a:r>
              <a:rPr sz="2400"/>
              <a:t>Civil Suits Against Individuals</a:t>
            </a:r>
          </a:p>
        </p:txBody>
      </p:sp>
      <p:sp>
        <p:nvSpPr>
          <p:cNvPr id="394" name="Line"/>
          <p:cNvSpPr/>
          <p:nvPr/>
        </p:nvSpPr>
        <p:spPr>
          <a:xfrm flipH="1">
            <a:off x="5943600" y="1066800"/>
            <a:ext cx="1" cy="2362200"/>
          </a:xfrm>
          <a:prstGeom prst="line">
            <a:avLst/>
          </a:prstGeom>
          <a:solidFill>
            <a:schemeClr val="accent1"/>
          </a:solidFill>
          <a:ln w="57150">
            <a:solidFill>
              <a:srgbClr val="6B6BCF"/>
            </a:solidFill>
          </a:ln>
        </p:spPr>
        <p:txBody>
          <a:bodyPr lIns="45719" rIns="45719"/>
          <a:lstStyle/>
          <a:p>
            <a:pPr defTabSz="457200">
              <a:defRPr sz="1200">
                <a:uFillTx/>
                <a:latin typeface="+mj-lt"/>
                <a:ea typeface="+mj-ea"/>
                <a:cs typeface="+mj-cs"/>
                <a:sym typeface="Helvetica"/>
              </a:defRPr>
            </a:pPr>
            <a:endParaRPr sz="1200"/>
          </a:p>
        </p:txBody>
      </p:sp>
    </p:spTree>
    <p:extLst>
      <p:ext uri="{BB962C8B-B14F-4D97-AF65-F5344CB8AC3E}">
        <p14:creationId xmlns:p14="http://schemas.microsoft.com/office/powerpoint/2010/main" val="380934907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RIAA Lawsuits Against Filesharers"/>
          <p:cNvSpPr txBox="1">
            <a:spLocks noGrp="1"/>
          </p:cNvSpPr>
          <p:nvPr>
            <p:ph type="title"/>
          </p:nvPr>
        </p:nvSpPr>
        <p:spPr>
          <a:xfrm>
            <a:off x="2133600" y="152399"/>
            <a:ext cx="8229600" cy="741364"/>
          </a:xfrm>
          <a:prstGeom prst="rect">
            <a:avLst/>
          </a:prstGeom>
        </p:spPr>
        <p:txBody>
          <a:bodyPr>
            <a:normAutofit/>
          </a:bodyPr>
          <a:lstStyle>
            <a:lvl1pPr>
              <a:defRPr sz="3600"/>
            </a:lvl1pPr>
          </a:lstStyle>
          <a:p>
            <a:pPr>
              <a:defRPr sz="4400"/>
            </a:pPr>
            <a:r>
              <a:rPr sz="3200" dirty="0"/>
              <a:t>RIAA Lawsuits Against </a:t>
            </a:r>
            <a:r>
              <a:rPr sz="3200" dirty="0" err="1"/>
              <a:t>Filesharers</a:t>
            </a:r>
            <a:endParaRPr sz="3200" dirty="0"/>
          </a:p>
        </p:txBody>
      </p:sp>
      <p:pic>
        <p:nvPicPr>
          <p:cNvPr id="397" name="lawsuits.bmp" descr="lawsuits.bmp"/>
          <p:cNvPicPr>
            <a:picLocks noChangeAspect="1"/>
          </p:cNvPicPr>
          <p:nvPr/>
        </p:nvPicPr>
        <p:blipFill>
          <a:blip r:embed="rId2"/>
          <a:stretch>
            <a:fillRect/>
          </a:stretch>
        </p:blipFill>
        <p:spPr>
          <a:xfrm>
            <a:off x="1905000" y="996950"/>
            <a:ext cx="8382000" cy="4864100"/>
          </a:xfrm>
          <a:prstGeom prst="rect">
            <a:avLst/>
          </a:prstGeom>
          <a:ln w="12700">
            <a:miter lim="400000"/>
          </a:ln>
        </p:spPr>
      </p:pic>
      <p:sp>
        <p:nvSpPr>
          <p:cNvPr id="398" name="Source:  Infostruction, http://www.infostruction.com/2010/12/02/…"/>
          <p:cNvSpPr txBox="1"/>
          <p:nvPr/>
        </p:nvSpPr>
        <p:spPr>
          <a:xfrm>
            <a:off x="1981199" y="6001435"/>
            <a:ext cx="2782170" cy="338554"/>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pPr>
              <a:defRPr>
                <a:latin typeface="Times New Roman"/>
                <a:ea typeface="Times New Roman"/>
                <a:cs typeface="Times New Roman"/>
                <a:sym typeface="Times New Roman"/>
              </a:defRPr>
            </a:pPr>
            <a:r>
              <a:rPr sz="800" dirty="0"/>
              <a:t>Source:  </a:t>
            </a:r>
            <a:r>
              <a:rPr sz="800" dirty="0" err="1"/>
              <a:t>Infostruction</a:t>
            </a:r>
            <a:r>
              <a:rPr sz="800" dirty="0"/>
              <a:t>, </a:t>
            </a:r>
            <a:r>
              <a:rPr sz="800" u="sng" dirty="0">
                <a:solidFill>
                  <a:srgbClr val="009999"/>
                </a:solidFill>
                <a:uFill>
                  <a:solidFill>
                    <a:srgbClr val="009999"/>
                  </a:solidFill>
                </a:uFill>
                <a:hlinkClick r:id="rId3"/>
              </a:rPr>
              <a:t>http://www.infostruction.com/2010/12/02/</a:t>
            </a:r>
            <a:endParaRPr sz="800" dirty="0"/>
          </a:p>
          <a:p>
            <a:pPr>
              <a:defRPr>
                <a:latin typeface="Times New Roman"/>
                <a:ea typeface="Times New Roman"/>
                <a:cs typeface="Times New Roman"/>
                <a:sym typeface="Times New Roman"/>
              </a:defRPr>
            </a:pPr>
            <a:r>
              <a:rPr sz="800" dirty="0"/>
              <a:t>the-p2p-war-someone-is-monitoring-your-activities/</a:t>
            </a:r>
          </a:p>
        </p:txBody>
      </p:sp>
    </p:spTree>
    <p:extLst>
      <p:ext uri="{BB962C8B-B14F-4D97-AF65-F5344CB8AC3E}">
        <p14:creationId xmlns:p14="http://schemas.microsoft.com/office/powerpoint/2010/main" val="119942546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 2015, William Fisher.  This work is licensed under the Creative Commons Attribution-NonCommercial-ShareAlike 2.5 License."/>
          <p:cNvSpPr txBox="1"/>
          <p:nvPr/>
        </p:nvSpPr>
        <p:spPr>
          <a:xfrm>
            <a:off x="3124200" y="6686550"/>
            <a:ext cx="5943600" cy="21544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800"/>
            </a:lvl1pPr>
          </a:lstStyle>
          <a:p>
            <a:r>
              <a:t>© 2015, William Fisher.  This work is licensed under the Creative Commons Attribution-NonCommercial-ShareAlike 2.5 License.</a:t>
            </a:r>
          </a:p>
        </p:txBody>
      </p:sp>
      <p:sp>
        <p:nvSpPr>
          <p:cNvPr id="409" name="Possible Legal Responses"/>
          <p:cNvSpPr txBox="1">
            <a:spLocks noGrp="1"/>
          </p:cNvSpPr>
          <p:nvPr>
            <p:ph type="title"/>
          </p:nvPr>
        </p:nvSpPr>
        <p:spPr>
          <a:xfrm>
            <a:off x="1981200" y="0"/>
            <a:ext cx="8229600" cy="762000"/>
          </a:xfrm>
          <a:prstGeom prst="rect">
            <a:avLst/>
          </a:prstGeom>
        </p:spPr>
        <p:txBody>
          <a:bodyPr>
            <a:normAutofit/>
          </a:bodyPr>
          <a:lstStyle/>
          <a:p>
            <a:r>
              <a:rPr dirty="0"/>
              <a:t>Legal Responses</a:t>
            </a:r>
          </a:p>
        </p:txBody>
      </p:sp>
      <p:sp>
        <p:nvSpPr>
          <p:cNvPr id="410" name="Enforce Copyright"/>
          <p:cNvSpPr txBox="1">
            <a:spLocks noGrp="1"/>
          </p:cNvSpPr>
          <p:nvPr>
            <p:ph type="body" sz="half" idx="1"/>
          </p:nvPr>
        </p:nvSpPr>
        <p:spPr>
          <a:xfrm>
            <a:off x="1828800" y="990601"/>
            <a:ext cx="4038600" cy="4525963"/>
          </a:xfrm>
          <a:prstGeom prst="rect">
            <a:avLst/>
          </a:prstGeom>
        </p:spPr>
        <p:txBody>
          <a:bodyPr>
            <a:normAutofit/>
          </a:bodyPr>
          <a:lstStyle>
            <a:lvl1pPr marL="440871" indent="-440871">
              <a:spcBef>
                <a:spcPts val="500"/>
              </a:spcBef>
              <a:buAutoNum type="arabicParenR"/>
              <a:defRPr sz="2400" b="1"/>
            </a:lvl1pPr>
          </a:lstStyle>
          <a:p>
            <a:pPr>
              <a:defRPr sz="2800" b="0"/>
            </a:pPr>
            <a:r>
              <a:t>Enforce Copyright</a:t>
            </a:r>
          </a:p>
        </p:txBody>
      </p:sp>
      <p:sp>
        <p:nvSpPr>
          <p:cNvPr id="411" name="Suits Against Intermediaries…"/>
          <p:cNvSpPr txBox="1"/>
          <p:nvPr/>
        </p:nvSpPr>
        <p:spPr>
          <a:xfrm>
            <a:off x="6019800" y="990601"/>
            <a:ext cx="4495800" cy="313419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293914" indent="-293914">
              <a:spcBef>
                <a:spcPts val="500"/>
              </a:spcBef>
              <a:buSzPct val="100000"/>
              <a:buChar char="•"/>
              <a:defRPr sz="2800"/>
            </a:pPr>
            <a:r>
              <a:rPr sz="2400"/>
              <a:t>Suits Against Intermediaries</a:t>
            </a:r>
          </a:p>
          <a:p>
            <a:pPr marL="695325" lvl="1" indent="-238125">
              <a:spcBef>
                <a:spcPts val="400"/>
              </a:spcBef>
              <a:buSzPct val="100000"/>
              <a:buChar char="–"/>
            </a:pPr>
            <a:r>
              <a:rPr sz="2000"/>
              <a:t>Napster</a:t>
            </a:r>
          </a:p>
          <a:p>
            <a:pPr marL="695325" lvl="1" indent="-238125">
              <a:spcBef>
                <a:spcPts val="400"/>
              </a:spcBef>
              <a:buSzPct val="100000"/>
              <a:buChar char="–"/>
            </a:pPr>
            <a:r>
              <a:rPr sz="2000"/>
              <a:t>Aimster</a:t>
            </a:r>
          </a:p>
          <a:p>
            <a:pPr marL="695325" lvl="1" indent="-238125">
              <a:spcBef>
                <a:spcPts val="400"/>
              </a:spcBef>
              <a:buSzPct val="100000"/>
              <a:buChar char="–"/>
            </a:pPr>
            <a:r>
              <a:rPr sz="2000"/>
              <a:t>Grokster</a:t>
            </a:r>
          </a:p>
          <a:p>
            <a:pPr marL="695325" lvl="1" indent="-238125">
              <a:spcBef>
                <a:spcPts val="400"/>
              </a:spcBef>
              <a:buSzPct val="100000"/>
              <a:buChar char="–"/>
            </a:pPr>
            <a:r>
              <a:rPr sz="2000"/>
              <a:t>Limewire</a:t>
            </a:r>
          </a:p>
          <a:p>
            <a:pPr marL="293914" indent="-293914">
              <a:spcBef>
                <a:spcPts val="500"/>
              </a:spcBef>
              <a:buSzPct val="100000"/>
              <a:buChar char="•"/>
              <a:defRPr sz="2800"/>
            </a:pPr>
            <a:r>
              <a:rPr sz="2400"/>
              <a:t>Civil Suits Against Individuals</a:t>
            </a:r>
          </a:p>
          <a:p>
            <a:pPr marL="293914" indent="-293914">
              <a:spcBef>
                <a:spcPts val="500"/>
              </a:spcBef>
              <a:buSzPct val="100000"/>
              <a:buChar char="•"/>
              <a:defRPr sz="2800"/>
            </a:pPr>
            <a:r>
              <a:rPr sz="2400"/>
              <a:t>Criminal Prosecution of Intermediaries</a:t>
            </a:r>
          </a:p>
        </p:txBody>
      </p:sp>
      <p:sp>
        <p:nvSpPr>
          <p:cNvPr id="413" name="Line"/>
          <p:cNvSpPr/>
          <p:nvPr/>
        </p:nvSpPr>
        <p:spPr>
          <a:xfrm flipH="1">
            <a:off x="5943600" y="1066800"/>
            <a:ext cx="1" cy="3048000"/>
          </a:xfrm>
          <a:prstGeom prst="line">
            <a:avLst/>
          </a:prstGeom>
          <a:solidFill>
            <a:schemeClr val="accent1"/>
          </a:solidFill>
          <a:ln w="57150">
            <a:solidFill>
              <a:srgbClr val="6B6BCF"/>
            </a:solidFill>
          </a:ln>
        </p:spPr>
        <p:txBody>
          <a:bodyPr lIns="45719" rIns="45719"/>
          <a:lstStyle/>
          <a:p>
            <a:pPr defTabSz="457200">
              <a:defRPr sz="1200">
                <a:uFillTx/>
                <a:latin typeface="+mj-lt"/>
                <a:ea typeface="+mj-ea"/>
                <a:cs typeface="+mj-cs"/>
                <a:sym typeface="Helvetica"/>
              </a:defRPr>
            </a:pPr>
            <a:endParaRPr sz="1200"/>
          </a:p>
        </p:txBody>
      </p:sp>
      <p:sp>
        <p:nvSpPr>
          <p:cNvPr id="414" name="Line"/>
          <p:cNvSpPr/>
          <p:nvPr/>
        </p:nvSpPr>
        <p:spPr>
          <a:xfrm>
            <a:off x="4953000" y="1295400"/>
            <a:ext cx="914400" cy="0"/>
          </a:xfrm>
          <a:prstGeom prst="line">
            <a:avLst/>
          </a:prstGeom>
          <a:ln w="12700">
            <a:solidFill>
              <a:srgbClr val="6B6BCF"/>
            </a:solidFill>
            <a:tailEnd type="stealth"/>
          </a:ln>
        </p:spPr>
        <p:txBody>
          <a:bodyPr lIns="45719" rIns="45719"/>
          <a:lstStyle/>
          <a:p>
            <a:pPr defTabSz="457200">
              <a:defRPr sz="1200">
                <a:uFillTx/>
                <a:latin typeface="+mj-lt"/>
                <a:ea typeface="+mj-ea"/>
                <a:cs typeface="+mj-cs"/>
                <a:sym typeface="Helvetica"/>
              </a:defRPr>
            </a:pPr>
            <a:endParaRPr sz="1200"/>
          </a:p>
        </p:txBody>
      </p:sp>
    </p:spTree>
    <p:extLst>
      <p:ext uri="{BB962C8B-B14F-4D97-AF65-F5344CB8AC3E}">
        <p14:creationId xmlns:p14="http://schemas.microsoft.com/office/powerpoint/2010/main" val="288020907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Copyright © 2014 Alex Shank.  This case study was originally written by Allison Trzop and was subsequently revised by Alex Shank.  It is licensed under the Creative Commons Attribution-NonCommercial-ShareAlike 2.5 License, the terms of which are available at http://creativecommons.org/licenses/by-nc-sa/2.5/."/>
          <p:cNvSpPr txBox="1"/>
          <p:nvPr/>
        </p:nvSpPr>
        <p:spPr>
          <a:xfrm>
            <a:off x="1524000" y="6356350"/>
            <a:ext cx="9144000" cy="33855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800"/>
            </a:lvl1pPr>
          </a:lstStyle>
          <a:p>
            <a:r>
              <a:t>Copyright © 2014 Alex Shank.  This case study was originally written by Allison Trzop and was subsequently revised by Alex Shank.  It is licensed under the Creative Commons Attribution-NonCommercial-ShareAlike 2.5 License, the terms of which are available at http://creativecommons.org/licenses/by-nc-sa/2.5/.</a:t>
            </a:r>
          </a:p>
        </p:txBody>
      </p:sp>
      <p:sp>
        <p:nvSpPr>
          <p:cNvPr id="477" name="The Indictment"/>
          <p:cNvSpPr txBox="1">
            <a:spLocks noGrp="1"/>
          </p:cNvSpPr>
          <p:nvPr>
            <p:ph type="title"/>
          </p:nvPr>
        </p:nvSpPr>
        <p:spPr>
          <a:xfrm>
            <a:off x="1981200" y="274639"/>
            <a:ext cx="8229600" cy="1143001"/>
          </a:xfrm>
          <a:prstGeom prst="rect">
            <a:avLst/>
          </a:prstGeom>
        </p:spPr>
        <p:txBody>
          <a:bodyPr>
            <a:normAutofit/>
          </a:bodyPr>
          <a:lstStyle/>
          <a:p>
            <a:r>
              <a:t>The Indictment</a:t>
            </a:r>
          </a:p>
        </p:txBody>
      </p:sp>
      <p:pic>
        <p:nvPicPr>
          <p:cNvPr id="478" name="image29.png" descr="image29.png"/>
          <p:cNvPicPr>
            <a:picLocks noChangeAspect="1"/>
          </p:cNvPicPr>
          <p:nvPr/>
        </p:nvPicPr>
        <p:blipFill>
          <a:blip r:embed="rId2"/>
          <a:stretch>
            <a:fillRect/>
          </a:stretch>
        </p:blipFill>
        <p:spPr>
          <a:xfrm>
            <a:off x="2705100" y="1135062"/>
            <a:ext cx="7112000" cy="1931988"/>
          </a:xfrm>
          <a:prstGeom prst="rect">
            <a:avLst/>
          </a:prstGeom>
          <a:ln w="12700">
            <a:miter lim="400000"/>
          </a:ln>
        </p:spPr>
      </p:pic>
      <p:pic>
        <p:nvPicPr>
          <p:cNvPr id="479" name="image30.png" descr="image30.png"/>
          <p:cNvPicPr>
            <a:picLocks noChangeAspect="1"/>
          </p:cNvPicPr>
          <p:nvPr/>
        </p:nvPicPr>
        <p:blipFill>
          <a:blip r:embed="rId3"/>
          <a:stretch>
            <a:fillRect/>
          </a:stretch>
        </p:blipFill>
        <p:spPr>
          <a:xfrm>
            <a:off x="1547813" y="3290888"/>
            <a:ext cx="3211513" cy="2462213"/>
          </a:xfrm>
          <a:prstGeom prst="rect">
            <a:avLst/>
          </a:prstGeom>
          <a:ln w="12700">
            <a:miter lim="400000"/>
          </a:ln>
        </p:spPr>
      </p:pic>
      <p:pic>
        <p:nvPicPr>
          <p:cNvPr id="480" name="image31.png" descr="image31.png"/>
          <p:cNvPicPr>
            <a:picLocks noChangeAspect="1"/>
          </p:cNvPicPr>
          <p:nvPr/>
        </p:nvPicPr>
        <p:blipFill>
          <a:blip r:embed="rId4"/>
          <a:stretch>
            <a:fillRect/>
          </a:stretch>
        </p:blipFill>
        <p:spPr>
          <a:xfrm>
            <a:off x="7526337" y="3062288"/>
            <a:ext cx="3146426" cy="2868612"/>
          </a:xfrm>
          <a:prstGeom prst="rect">
            <a:avLst/>
          </a:prstGeom>
          <a:ln w="12700">
            <a:miter lim="400000"/>
          </a:ln>
        </p:spPr>
      </p:pic>
      <p:pic>
        <p:nvPicPr>
          <p:cNvPr id="481" name="image32.png" descr="image32.png"/>
          <p:cNvPicPr>
            <a:picLocks noChangeAspect="1"/>
          </p:cNvPicPr>
          <p:nvPr/>
        </p:nvPicPr>
        <p:blipFill>
          <a:blip r:embed="rId5"/>
          <a:stretch>
            <a:fillRect/>
          </a:stretch>
        </p:blipFill>
        <p:spPr>
          <a:xfrm>
            <a:off x="4449763" y="3538537"/>
            <a:ext cx="3184526" cy="1925638"/>
          </a:xfrm>
          <a:prstGeom prst="rect">
            <a:avLst/>
          </a:prstGeom>
          <a:ln w="12700">
            <a:miter lim="400000"/>
          </a:ln>
        </p:spPr>
      </p:pic>
    </p:spTree>
    <p:extLst>
      <p:ext uri="{BB962C8B-B14F-4D97-AF65-F5344CB8AC3E}">
        <p14:creationId xmlns:p14="http://schemas.microsoft.com/office/powerpoint/2010/main" val="164951512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8330F80B-DEFF-C5F5-F559-6A4A82173542}"/>
              </a:ext>
            </a:extLst>
          </p:cNvPr>
          <p:cNvPicPr>
            <a:picLocks noChangeAspect="1"/>
          </p:cNvPicPr>
          <p:nvPr/>
        </p:nvPicPr>
        <p:blipFill>
          <a:blip r:embed="rId2"/>
          <a:stretch>
            <a:fillRect/>
          </a:stretch>
        </p:blipFill>
        <p:spPr>
          <a:xfrm>
            <a:off x="2216150" y="431800"/>
            <a:ext cx="7759700" cy="5994400"/>
          </a:xfrm>
          <a:prstGeom prst="rect">
            <a:avLst/>
          </a:prstGeom>
        </p:spPr>
      </p:pic>
    </p:spTree>
    <p:extLst>
      <p:ext uri="{BB962C8B-B14F-4D97-AF65-F5344CB8AC3E}">
        <p14:creationId xmlns:p14="http://schemas.microsoft.com/office/powerpoint/2010/main" val="275260833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 name="© 2015, William Fisher.  This work is licensed under the Creative Commons Attribution-NonCommercial-ShareAlike 2.5 License."/>
          <p:cNvSpPr txBox="1"/>
          <p:nvPr/>
        </p:nvSpPr>
        <p:spPr>
          <a:xfrm>
            <a:off x="3124200" y="6686550"/>
            <a:ext cx="5943600" cy="21544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800"/>
            </a:lvl1pPr>
          </a:lstStyle>
          <a:p>
            <a:r>
              <a:t>© 2015, William Fisher.  This work is licensed under the Creative Commons Attribution-NonCommercial-ShareAlike 2.5 License.</a:t>
            </a:r>
          </a:p>
        </p:txBody>
      </p:sp>
      <p:sp>
        <p:nvSpPr>
          <p:cNvPr id="556" name="Possible Legal Responses"/>
          <p:cNvSpPr txBox="1">
            <a:spLocks noGrp="1"/>
          </p:cNvSpPr>
          <p:nvPr>
            <p:ph type="title"/>
          </p:nvPr>
        </p:nvSpPr>
        <p:spPr>
          <a:xfrm>
            <a:off x="1981200" y="0"/>
            <a:ext cx="8229600" cy="762000"/>
          </a:xfrm>
          <a:prstGeom prst="rect">
            <a:avLst/>
          </a:prstGeom>
        </p:spPr>
        <p:txBody>
          <a:bodyPr>
            <a:normAutofit/>
          </a:bodyPr>
          <a:lstStyle/>
          <a:p>
            <a:r>
              <a:rPr dirty="0"/>
              <a:t>Legal Responses</a:t>
            </a:r>
          </a:p>
        </p:txBody>
      </p:sp>
      <p:sp>
        <p:nvSpPr>
          <p:cNvPr id="557" name="Enforce Copyright…"/>
          <p:cNvSpPr txBox="1">
            <a:spLocks noGrp="1"/>
          </p:cNvSpPr>
          <p:nvPr>
            <p:ph type="body" sz="half" idx="1"/>
          </p:nvPr>
        </p:nvSpPr>
        <p:spPr>
          <a:xfrm>
            <a:off x="1828800" y="990601"/>
            <a:ext cx="4038600" cy="4525963"/>
          </a:xfrm>
          <a:prstGeom prst="rect">
            <a:avLst/>
          </a:prstGeom>
        </p:spPr>
        <p:txBody>
          <a:bodyPr>
            <a:normAutofit/>
          </a:bodyPr>
          <a:lstStyle/>
          <a:p>
            <a:pPr marL="440871" indent="-440871">
              <a:spcBef>
                <a:spcPts val="500"/>
              </a:spcBef>
              <a:buAutoNum type="arabicParenR"/>
            </a:pPr>
            <a:r>
              <a:rPr sz="2400"/>
              <a:t>Enforce Copyright</a:t>
            </a:r>
          </a:p>
          <a:p>
            <a:pPr marL="440871" indent="-440871">
              <a:spcBef>
                <a:spcPts val="500"/>
              </a:spcBef>
              <a:buAutoNum type="arabicParenR"/>
            </a:pPr>
            <a:r>
              <a:rPr sz="2400" b="1"/>
              <a:t>“Graduated Response”</a:t>
            </a:r>
          </a:p>
        </p:txBody>
      </p:sp>
      <p:sp>
        <p:nvSpPr>
          <p:cNvPr id="558" name="Hadopi…"/>
          <p:cNvSpPr txBox="1"/>
          <p:nvPr/>
        </p:nvSpPr>
        <p:spPr>
          <a:xfrm>
            <a:off x="6019800" y="990601"/>
            <a:ext cx="4495800" cy="43191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spcBef>
                <a:spcPts val="500"/>
              </a:spcBef>
              <a:defRPr sz="2800"/>
            </a:pPr>
            <a:r>
              <a:rPr sz="2400"/>
              <a:t>Hadopi</a:t>
            </a:r>
          </a:p>
          <a:p>
            <a:pPr marL="244928" indent="-244928">
              <a:spcBef>
                <a:spcPts val="400"/>
              </a:spcBef>
              <a:buSzPct val="100000"/>
              <a:buChar char="•"/>
              <a:defRPr sz="2800"/>
            </a:pPr>
            <a:r>
              <a:rPr sz="2000"/>
              <a:t>Trident Media Guard (TMG) monitors Internet traffic for copyright owners, seeks to detect illegal downloading; alerts Hadopi </a:t>
            </a:r>
          </a:p>
          <a:p>
            <a:pPr marL="244928" indent="-244928">
              <a:spcBef>
                <a:spcPts val="400"/>
              </a:spcBef>
              <a:buSzPct val="100000"/>
              <a:buChar char="•"/>
              <a:defRPr sz="2800"/>
            </a:pPr>
            <a:r>
              <a:rPr sz="2000"/>
              <a:t>First offense:  email warning letter</a:t>
            </a:r>
          </a:p>
          <a:p>
            <a:pPr marL="244928" indent="-244928">
              <a:spcBef>
                <a:spcPts val="400"/>
              </a:spcBef>
              <a:buSzPct val="100000"/>
              <a:buChar char="•"/>
              <a:defRPr sz="2800"/>
            </a:pPr>
            <a:r>
              <a:rPr sz="2000"/>
              <a:t>Second offense:  another email warning + registered letter</a:t>
            </a:r>
          </a:p>
          <a:p>
            <a:pPr marL="244928" indent="-244928">
              <a:spcBef>
                <a:spcPts val="400"/>
              </a:spcBef>
              <a:buSzPct val="100000"/>
              <a:buChar char="•"/>
              <a:defRPr sz="2800"/>
            </a:pPr>
            <a:r>
              <a:rPr sz="2000"/>
              <a:t>Third offense: Hadopi may refer to prosecutors </a:t>
            </a:r>
          </a:p>
          <a:p>
            <a:pPr marL="671512" lvl="1" indent="-214312">
              <a:spcBef>
                <a:spcPts val="400"/>
              </a:spcBef>
              <a:buSzPct val="100000"/>
              <a:buChar char="–"/>
            </a:pPr>
            <a:r>
              <a:t>Potential penalty:  fine of 1500€ + suspension of Internet access for one month</a:t>
            </a:r>
          </a:p>
        </p:txBody>
      </p:sp>
      <p:sp>
        <p:nvSpPr>
          <p:cNvPr id="560" name="Line"/>
          <p:cNvSpPr/>
          <p:nvPr/>
        </p:nvSpPr>
        <p:spPr>
          <a:xfrm flipH="1">
            <a:off x="5943601" y="1066800"/>
            <a:ext cx="1" cy="4419600"/>
          </a:xfrm>
          <a:prstGeom prst="line">
            <a:avLst/>
          </a:prstGeom>
          <a:solidFill>
            <a:schemeClr val="accent1"/>
          </a:solidFill>
          <a:ln w="57150">
            <a:solidFill>
              <a:srgbClr val="6B6BCF"/>
            </a:solidFill>
          </a:ln>
        </p:spPr>
        <p:txBody>
          <a:bodyPr lIns="45719" rIns="45719"/>
          <a:lstStyle/>
          <a:p>
            <a:pPr defTabSz="457200">
              <a:defRPr sz="1200">
                <a:uFillTx/>
                <a:latin typeface="+mj-lt"/>
                <a:ea typeface="+mj-ea"/>
                <a:cs typeface="+mj-cs"/>
                <a:sym typeface="Helvetica"/>
              </a:defRPr>
            </a:pPr>
            <a:endParaRPr sz="1200"/>
          </a:p>
        </p:txBody>
      </p:sp>
      <p:sp>
        <p:nvSpPr>
          <p:cNvPr id="561" name="Line"/>
          <p:cNvSpPr/>
          <p:nvPr/>
        </p:nvSpPr>
        <p:spPr>
          <a:xfrm>
            <a:off x="5105401" y="1828799"/>
            <a:ext cx="762001" cy="381002"/>
          </a:xfrm>
          <a:prstGeom prst="line">
            <a:avLst/>
          </a:prstGeom>
          <a:ln w="12700">
            <a:solidFill>
              <a:srgbClr val="6B6BCF"/>
            </a:solidFill>
            <a:tailEnd type="stealth"/>
          </a:ln>
        </p:spPr>
        <p:txBody>
          <a:bodyPr lIns="45719" rIns="45719"/>
          <a:lstStyle/>
          <a:p>
            <a:pPr defTabSz="457200">
              <a:defRPr sz="1200">
                <a:uFillTx/>
                <a:latin typeface="+mj-lt"/>
                <a:ea typeface="+mj-ea"/>
                <a:cs typeface="+mj-cs"/>
                <a:sym typeface="Helvetica"/>
              </a:defRPr>
            </a:pPr>
            <a:endParaRPr sz="1200"/>
          </a:p>
        </p:txBody>
      </p:sp>
    </p:spTree>
    <p:extLst>
      <p:ext uri="{BB962C8B-B14F-4D97-AF65-F5344CB8AC3E}">
        <p14:creationId xmlns:p14="http://schemas.microsoft.com/office/powerpoint/2010/main" val="211202404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 2015, William Fisher.  This work is licensed under the Creative Commons Attribution-NonCommercial-ShareAlike 2.5 License."/>
          <p:cNvSpPr txBox="1"/>
          <p:nvPr/>
        </p:nvSpPr>
        <p:spPr>
          <a:xfrm>
            <a:off x="3124200" y="6686550"/>
            <a:ext cx="5943600" cy="21544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800"/>
            </a:lvl1pPr>
          </a:lstStyle>
          <a:p>
            <a:r>
              <a:t>© 2015, William Fisher.  This work is licensed under the Creative Commons Attribution-NonCommercial-ShareAlike 2.5 License.</a:t>
            </a:r>
          </a:p>
        </p:txBody>
      </p:sp>
      <p:sp>
        <p:nvSpPr>
          <p:cNvPr id="572" name="Possible Legal Responses"/>
          <p:cNvSpPr txBox="1">
            <a:spLocks noGrp="1"/>
          </p:cNvSpPr>
          <p:nvPr>
            <p:ph type="title"/>
          </p:nvPr>
        </p:nvSpPr>
        <p:spPr>
          <a:xfrm>
            <a:off x="1981200" y="0"/>
            <a:ext cx="8229600" cy="762000"/>
          </a:xfrm>
          <a:prstGeom prst="rect">
            <a:avLst/>
          </a:prstGeom>
        </p:spPr>
        <p:txBody>
          <a:bodyPr>
            <a:normAutofit/>
          </a:bodyPr>
          <a:lstStyle/>
          <a:p>
            <a:r>
              <a:rPr dirty="0"/>
              <a:t>Legal Responses</a:t>
            </a:r>
          </a:p>
        </p:txBody>
      </p:sp>
      <p:sp>
        <p:nvSpPr>
          <p:cNvPr id="573" name="Enforce Copyright…"/>
          <p:cNvSpPr txBox="1">
            <a:spLocks noGrp="1"/>
          </p:cNvSpPr>
          <p:nvPr>
            <p:ph type="body" sz="half" idx="1"/>
          </p:nvPr>
        </p:nvSpPr>
        <p:spPr>
          <a:xfrm>
            <a:off x="1828800" y="990601"/>
            <a:ext cx="4038600" cy="4525963"/>
          </a:xfrm>
          <a:prstGeom prst="rect">
            <a:avLst/>
          </a:prstGeom>
        </p:spPr>
        <p:txBody>
          <a:bodyPr>
            <a:normAutofit/>
          </a:bodyPr>
          <a:lstStyle/>
          <a:p>
            <a:pPr marL="440871" indent="-440871">
              <a:spcBef>
                <a:spcPts val="500"/>
              </a:spcBef>
              <a:buAutoNum type="arabicParenR"/>
            </a:pPr>
            <a:r>
              <a:rPr sz="2400"/>
              <a:t>Enforce Copyright</a:t>
            </a:r>
          </a:p>
          <a:p>
            <a:pPr marL="440871" indent="-440871">
              <a:spcBef>
                <a:spcPts val="500"/>
              </a:spcBef>
              <a:buAutoNum type="arabicParenR"/>
            </a:pPr>
            <a:r>
              <a:rPr sz="2400" b="1"/>
              <a:t>“Graduated Response”</a:t>
            </a:r>
          </a:p>
        </p:txBody>
      </p:sp>
      <p:sp>
        <p:nvSpPr>
          <p:cNvPr id="574" name="Hadopi…"/>
          <p:cNvSpPr txBox="1"/>
          <p:nvPr/>
        </p:nvSpPr>
        <p:spPr>
          <a:xfrm>
            <a:off x="6019800" y="990601"/>
            <a:ext cx="4495800" cy="492442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spcBef>
                <a:spcPts val="500"/>
              </a:spcBef>
              <a:defRPr sz="2800"/>
            </a:pPr>
            <a:r>
              <a:rPr sz="2400"/>
              <a:t>Hadopi</a:t>
            </a:r>
          </a:p>
          <a:p>
            <a:pPr marL="244928" indent="-244928">
              <a:spcBef>
                <a:spcPts val="400"/>
              </a:spcBef>
              <a:buSzPct val="100000"/>
              <a:buChar char="•"/>
              <a:defRPr sz="2800"/>
            </a:pPr>
            <a:r>
              <a:rPr sz="2000"/>
              <a:t>Adopted in October 2009</a:t>
            </a:r>
          </a:p>
          <a:p>
            <a:pPr marL="244928" indent="-244928">
              <a:spcBef>
                <a:spcPts val="400"/>
              </a:spcBef>
              <a:buSzPct val="100000"/>
              <a:buChar char="•"/>
              <a:defRPr sz="2800"/>
            </a:pPr>
            <a:r>
              <a:rPr sz="2000"/>
              <a:t>Initiated January 1, 2010</a:t>
            </a:r>
          </a:p>
          <a:p>
            <a:pPr marL="244928" indent="-244928">
              <a:spcBef>
                <a:spcPts val="400"/>
              </a:spcBef>
              <a:buSzPct val="100000"/>
              <a:buChar char="•"/>
              <a:defRPr sz="2800"/>
            </a:pPr>
            <a:r>
              <a:rPr sz="2000"/>
              <a:t>by 2012:</a:t>
            </a:r>
          </a:p>
          <a:p>
            <a:pPr marL="695325" lvl="1" indent="-238125">
              <a:spcBef>
                <a:spcPts val="400"/>
              </a:spcBef>
              <a:buSzPct val="100000"/>
              <a:buChar char="–"/>
            </a:pPr>
            <a:r>
              <a:rPr sz="2000"/>
              <a:t>822,014 first warning letters</a:t>
            </a:r>
          </a:p>
          <a:p>
            <a:pPr marL="695325" lvl="1" indent="-238125">
              <a:spcBef>
                <a:spcPts val="400"/>
              </a:spcBef>
              <a:buSzPct val="100000"/>
              <a:buChar char="–"/>
            </a:pPr>
            <a:r>
              <a:rPr sz="2000"/>
              <a:t>68,343 second warning letters</a:t>
            </a:r>
          </a:p>
          <a:p>
            <a:pPr marL="695325" lvl="1" indent="-238125">
              <a:spcBef>
                <a:spcPts val="400"/>
              </a:spcBef>
              <a:buSzPct val="100000"/>
              <a:buChar char="–"/>
            </a:pPr>
            <a:r>
              <a:rPr sz="2000"/>
              <a:t>165 under investigation for final phase</a:t>
            </a:r>
          </a:p>
          <a:p>
            <a:pPr marL="244928" indent="-244928">
              <a:spcBef>
                <a:spcPts val="400"/>
              </a:spcBef>
              <a:buSzPct val="100000"/>
              <a:buChar char="•"/>
              <a:defRPr sz="2800"/>
            </a:pPr>
            <a:r>
              <a:rPr sz="2000"/>
              <a:t>Eventually fully applied to only one person</a:t>
            </a:r>
          </a:p>
          <a:p>
            <a:pPr marL="244928" indent="-244928">
              <a:spcBef>
                <a:spcPts val="400"/>
              </a:spcBef>
              <a:buSzPct val="100000"/>
              <a:buChar char="•"/>
              <a:defRPr sz="2800"/>
            </a:pPr>
            <a:r>
              <a:rPr sz="2000"/>
              <a:t>July 2013, Government abandons sanction of suspended Internet access</a:t>
            </a:r>
          </a:p>
          <a:p>
            <a:pPr marL="695325" lvl="1" indent="-238125">
              <a:spcBef>
                <a:spcPts val="400"/>
              </a:spcBef>
              <a:buSzPct val="100000"/>
              <a:buChar char="–"/>
            </a:pPr>
            <a:r>
              <a:rPr sz="2000"/>
              <a:t>replaces with automated system of fines for unlawful downloading</a:t>
            </a:r>
          </a:p>
        </p:txBody>
      </p:sp>
      <p:sp>
        <p:nvSpPr>
          <p:cNvPr id="576" name="Line"/>
          <p:cNvSpPr/>
          <p:nvPr/>
        </p:nvSpPr>
        <p:spPr>
          <a:xfrm flipH="1">
            <a:off x="5943601" y="1066800"/>
            <a:ext cx="1" cy="5410200"/>
          </a:xfrm>
          <a:prstGeom prst="line">
            <a:avLst/>
          </a:prstGeom>
          <a:solidFill>
            <a:schemeClr val="accent1"/>
          </a:solidFill>
          <a:ln w="57150">
            <a:solidFill>
              <a:srgbClr val="6B6BCF"/>
            </a:solidFill>
          </a:ln>
        </p:spPr>
        <p:txBody>
          <a:bodyPr lIns="45719" rIns="45719"/>
          <a:lstStyle/>
          <a:p>
            <a:pPr defTabSz="457200">
              <a:defRPr sz="1200">
                <a:uFillTx/>
                <a:latin typeface="+mj-lt"/>
                <a:ea typeface="+mj-ea"/>
                <a:cs typeface="+mj-cs"/>
                <a:sym typeface="Helvetica"/>
              </a:defRPr>
            </a:pPr>
            <a:endParaRPr sz="1200"/>
          </a:p>
        </p:txBody>
      </p:sp>
      <p:sp>
        <p:nvSpPr>
          <p:cNvPr id="577" name="Line"/>
          <p:cNvSpPr/>
          <p:nvPr/>
        </p:nvSpPr>
        <p:spPr>
          <a:xfrm>
            <a:off x="5105401" y="1828799"/>
            <a:ext cx="762001" cy="381002"/>
          </a:xfrm>
          <a:prstGeom prst="line">
            <a:avLst/>
          </a:prstGeom>
          <a:ln w="12700">
            <a:solidFill>
              <a:srgbClr val="6B6BCF"/>
            </a:solidFill>
            <a:tailEnd type="stealth"/>
          </a:ln>
        </p:spPr>
        <p:txBody>
          <a:bodyPr lIns="45719" rIns="45719"/>
          <a:lstStyle/>
          <a:p>
            <a:pPr defTabSz="457200">
              <a:defRPr sz="1200">
                <a:uFillTx/>
                <a:latin typeface="+mj-lt"/>
                <a:ea typeface="+mj-ea"/>
                <a:cs typeface="+mj-cs"/>
                <a:sym typeface="Helvetica"/>
              </a:defRPr>
            </a:pPr>
            <a:endParaRPr sz="1200"/>
          </a:p>
        </p:txBody>
      </p:sp>
    </p:spTree>
    <p:extLst>
      <p:ext uri="{BB962C8B-B14F-4D97-AF65-F5344CB8AC3E}">
        <p14:creationId xmlns:p14="http://schemas.microsoft.com/office/powerpoint/2010/main" val="326549343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Line 4"/>
          <p:cNvSpPr>
            <a:spLocks noChangeShapeType="1"/>
          </p:cNvSpPr>
          <p:nvPr/>
        </p:nvSpPr>
        <p:spPr bwMode="auto">
          <a:xfrm>
            <a:off x="2603500" y="5791200"/>
            <a:ext cx="69088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463" name="Rectangle 6"/>
          <p:cNvSpPr>
            <a:spLocks noChangeArrowheads="1"/>
          </p:cNvSpPr>
          <p:nvPr/>
        </p:nvSpPr>
        <p:spPr bwMode="auto">
          <a:xfrm>
            <a:off x="2205039" y="1138238"/>
            <a:ext cx="466725" cy="45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pPr>
            <a:r>
              <a:rPr lang="en-US" sz="2400">
                <a:latin typeface="Times New Roman" charset="0"/>
              </a:rPr>
              <a:t>$</a:t>
            </a:r>
          </a:p>
        </p:txBody>
      </p:sp>
      <p:sp>
        <p:nvSpPr>
          <p:cNvPr id="19464" name="Rectangle 7"/>
          <p:cNvSpPr>
            <a:spLocks noChangeArrowheads="1"/>
          </p:cNvSpPr>
          <p:nvPr/>
        </p:nvSpPr>
        <p:spPr bwMode="auto">
          <a:xfrm>
            <a:off x="9291639" y="5710238"/>
            <a:ext cx="1304925" cy="45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pPr>
            <a:r>
              <a:rPr lang="en-US" sz="2400">
                <a:latin typeface="Times New Roman" charset="0"/>
              </a:rPr>
              <a:t>Quantity</a:t>
            </a:r>
          </a:p>
        </p:txBody>
      </p:sp>
      <p:sp>
        <p:nvSpPr>
          <p:cNvPr id="10" name="Line 5"/>
          <p:cNvSpPr>
            <a:spLocks noChangeShapeType="1"/>
          </p:cNvSpPr>
          <p:nvPr/>
        </p:nvSpPr>
        <p:spPr bwMode="auto">
          <a:xfrm>
            <a:off x="2603500" y="1841500"/>
            <a:ext cx="6451600" cy="39370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 name="Rectangle 1026"/>
          <p:cNvSpPr>
            <a:spLocks noGrp="1" noChangeArrowheads="1"/>
          </p:cNvSpPr>
          <p:nvPr>
            <p:ph type="ctrTitle"/>
          </p:nvPr>
        </p:nvSpPr>
        <p:spPr>
          <a:xfrm>
            <a:off x="2438400" y="381000"/>
            <a:ext cx="7772400" cy="685800"/>
          </a:xfrm>
          <a:noFill/>
        </p:spPr>
        <p:txBody>
          <a:bodyPr vert="horz" lIns="90488" tIns="44450" rIns="90488" bIns="44450" rtlCol="0" anchor="b">
            <a:normAutofit fontScale="90000"/>
          </a:bodyPr>
          <a:lstStyle/>
          <a:p>
            <a:pPr eaLnBrk="1" hangingPunct="1"/>
            <a:r>
              <a:rPr lang="en-US" sz="2400" dirty="0">
                <a:latin typeface="Arial" charset="0"/>
              </a:rPr>
              <a:t>Economic Conditions Created by the Grant of a Copyright</a:t>
            </a:r>
          </a:p>
        </p:txBody>
      </p:sp>
      <p:sp>
        <p:nvSpPr>
          <p:cNvPr id="14" name="Line 6"/>
          <p:cNvSpPr>
            <a:spLocks noChangeShapeType="1"/>
          </p:cNvSpPr>
          <p:nvPr/>
        </p:nvSpPr>
        <p:spPr bwMode="auto">
          <a:xfrm>
            <a:off x="2603500" y="1841500"/>
            <a:ext cx="3175000" cy="39370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 name="Line 8"/>
          <p:cNvSpPr>
            <a:spLocks noChangeShapeType="1"/>
          </p:cNvSpPr>
          <p:nvPr/>
        </p:nvSpPr>
        <p:spPr bwMode="auto">
          <a:xfrm>
            <a:off x="5418917" y="3566859"/>
            <a:ext cx="0" cy="221799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 name="Line 9"/>
          <p:cNvSpPr>
            <a:spLocks noChangeShapeType="1"/>
          </p:cNvSpPr>
          <p:nvPr/>
        </p:nvSpPr>
        <p:spPr bwMode="auto">
          <a:xfrm flipH="1">
            <a:off x="2584450" y="3200400"/>
            <a:ext cx="2222500"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0" name="Rectangle 13"/>
          <p:cNvSpPr>
            <a:spLocks noChangeArrowheads="1"/>
          </p:cNvSpPr>
          <p:nvPr/>
        </p:nvSpPr>
        <p:spPr bwMode="auto">
          <a:xfrm>
            <a:off x="2241345" y="3337308"/>
            <a:ext cx="354265" cy="45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2400" dirty="0">
                <a:latin typeface="Times New Roman" charset="0"/>
              </a:rPr>
              <a:t>P</a:t>
            </a:r>
          </a:p>
        </p:txBody>
      </p:sp>
      <p:sp>
        <p:nvSpPr>
          <p:cNvPr id="21" name="Rectangle 17"/>
          <p:cNvSpPr>
            <a:spLocks noChangeArrowheads="1"/>
          </p:cNvSpPr>
          <p:nvPr/>
        </p:nvSpPr>
        <p:spPr bwMode="auto">
          <a:xfrm>
            <a:off x="5188101" y="5776913"/>
            <a:ext cx="405010" cy="45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2400" dirty="0">
                <a:latin typeface="Times New Roman" charset="0"/>
              </a:rPr>
              <a:t>Q</a:t>
            </a:r>
          </a:p>
        </p:txBody>
      </p:sp>
      <p:sp>
        <p:nvSpPr>
          <p:cNvPr id="22" name="Rectangle 23"/>
          <p:cNvSpPr>
            <a:spLocks noChangeArrowheads="1"/>
          </p:cNvSpPr>
          <p:nvPr/>
        </p:nvSpPr>
        <p:spPr bwMode="auto">
          <a:xfrm rot="16200000">
            <a:off x="150814" y="3804288"/>
            <a:ext cx="3355975" cy="45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pPr>
            <a:r>
              <a:rPr lang="en-US" sz="2400" dirty="0">
                <a:latin typeface="Times New Roman" charset="0"/>
              </a:rPr>
              <a:t>Profit-maximizing price</a:t>
            </a:r>
          </a:p>
        </p:txBody>
      </p:sp>
      <p:sp>
        <p:nvSpPr>
          <p:cNvPr id="23" name="Line 24"/>
          <p:cNvSpPr>
            <a:spLocks noChangeShapeType="1"/>
          </p:cNvSpPr>
          <p:nvPr/>
        </p:nvSpPr>
        <p:spPr bwMode="auto">
          <a:xfrm flipV="1">
            <a:off x="1987550" y="3566858"/>
            <a:ext cx="292100" cy="97092"/>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4" name="Rectangle 22"/>
          <p:cNvSpPr>
            <a:spLocks noChangeArrowheads="1"/>
          </p:cNvSpPr>
          <p:nvPr/>
        </p:nvSpPr>
        <p:spPr bwMode="auto">
          <a:xfrm>
            <a:off x="5183189" y="6326188"/>
            <a:ext cx="3730625" cy="45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pPr>
            <a:r>
              <a:rPr lang="en-US" sz="2400" dirty="0">
                <a:latin typeface="Times New Roman" charset="0"/>
              </a:rPr>
              <a:t>Profit-maximizing output</a:t>
            </a:r>
          </a:p>
        </p:txBody>
      </p:sp>
      <p:sp>
        <p:nvSpPr>
          <p:cNvPr id="25" name="Line 25"/>
          <p:cNvSpPr>
            <a:spLocks noChangeShapeType="1"/>
          </p:cNvSpPr>
          <p:nvPr/>
        </p:nvSpPr>
        <p:spPr bwMode="auto">
          <a:xfrm flipH="1" flipV="1">
            <a:off x="5487812" y="6094650"/>
            <a:ext cx="672754" cy="352431"/>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26" name="Freeform 26" descr="Wide upward diagonal"/>
          <p:cNvSpPr>
            <a:spLocks/>
          </p:cNvSpPr>
          <p:nvPr/>
        </p:nvSpPr>
        <p:spPr bwMode="auto">
          <a:xfrm>
            <a:off x="2596196" y="3566859"/>
            <a:ext cx="2815417" cy="1788999"/>
          </a:xfrm>
          <a:custGeom>
            <a:avLst/>
            <a:gdLst>
              <a:gd name="T0" fmla="*/ 0 w 1383"/>
              <a:gd name="T1" fmla="*/ 0 h 865"/>
              <a:gd name="T2" fmla="*/ 0 w 1383"/>
              <a:gd name="T3" fmla="*/ 1371600 h 865"/>
              <a:gd name="T4" fmla="*/ 2193925 w 1383"/>
              <a:gd name="T5" fmla="*/ 1355725 h 865"/>
              <a:gd name="T6" fmla="*/ 2193925 w 1383"/>
              <a:gd name="T7" fmla="*/ 0 h 865"/>
              <a:gd name="T8" fmla="*/ 0 w 1383"/>
              <a:gd name="T9" fmla="*/ 0 h 865"/>
              <a:gd name="T10" fmla="*/ 0 60000 65536"/>
              <a:gd name="T11" fmla="*/ 0 60000 65536"/>
              <a:gd name="T12" fmla="*/ 0 60000 65536"/>
              <a:gd name="T13" fmla="*/ 0 60000 65536"/>
              <a:gd name="T14" fmla="*/ 0 60000 65536"/>
              <a:gd name="T15" fmla="*/ 0 w 1383"/>
              <a:gd name="T16" fmla="*/ 0 h 865"/>
              <a:gd name="T17" fmla="*/ 1383 w 1383"/>
              <a:gd name="T18" fmla="*/ 865 h 865"/>
            </a:gdLst>
            <a:ahLst/>
            <a:cxnLst>
              <a:cxn ang="T10">
                <a:pos x="T0" y="T1"/>
              </a:cxn>
              <a:cxn ang="T11">
                <a:pos x="T2" y="T3"/>
              </a:cxn>
              <a:cxn ang="T12">
                <a:pos x="T4" y="T5"/>
              </a:cxn>
              <a:cxn ang="T13">
                <a:pos x="T6" y="T7"/>
              </a:cxn>
              <a:cxn ang="T14">
                <a:pos x="T8" y="T9"/>
              </a:cxn>
            </a:cxnLst>
            <a:rect l="T15" t="T16" r="T17" b="T18"/>
            <a:pathLst>
              <a:path w="1383" h="865">
                <a:moveTo>
                  <a:pt x="0" y="0"/>
                </a:moveTo>
                <a:lnTo>
                  <a:pt x="0" y="864"/>
                </a:lnTo>
                <a:lnTo>
                  <a:pt x="1382" y="854"/>
                </a:lnTo>
                <a:lnTo>
                  <a:pt x="1382" y="0"/>
                </a:lnTo>
                <a:lnTo>
                  <a:pt x="0" y="0"/>
                </a:lnTo>
              </a:path>
            </a:pathLst>
          </a:custGeom>
          <a:pattFill prst="wdUpDiag">
            <a:fgClr>
              <a:srgbClr val="0235B4"/>
            </a:fgClr>
            <a:bgClr>
              <a:srgbClr val="FFFFFF"/>
            </a:bgClr>
          </a:pattFill>
          <a:ln w="12700" cap="rnd">
            <a:solidFill>
              <a:schemeClr val="tx1"/>
            </a:solidFill>
            <a:round/>
            <a:headEnd/>
            <a:tailEnd/>
          </a:ln>
        </p:spPr>
        <p:txBody>
          <a:bodyPr/>
          <a:lstStyle/>
          <a:p>
            <a:endParaRPr lang="en-US"/>
          </a:p>
        </p:txBody>
      </p:sp>
      <p:sp>
        <p:nvSpPr>
          <p:cNvPr id="27" name="Rectangle 27"/>
          <p:cNvSpPr>
            <a:spLocks noChangeArrowheads="1"/>
          </p:cNvSpPr>
          <p:nvPr/>
        </p:nvSpPr>
        <p:spPr bwMode="auto">
          <a:xfrm>
            <a:off x="6705739" y="2806701"/>
            <a:ext cx="1986827" cy="397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2000" dirty="0"/>
              <a:t>Monopoly Profits</a:t>
            </a:r>
          </a:p>
        </p:txBody>
      </p:sp>
      <p:sp>
        <p:nvSpPr>
          <p:cNvPr id="29" name="Freeform 32" descr="Dark downward diagonal"/>
          <p:cNvSpPr>
            <a:spLocks/>
          </p:cNvSpPr>
          <p:nvPr/>
        </p:nvSpPr>
        <p:spPr bwMode="auto">
          <a:xfrm>
            <a:off x="2590800" y="1828800"/>
            <a:ext cx="2820812" cy="1738058"/>
          </a:xfrm>
          <a:custGeom>
            <a:avLst/>
            <a:gdLst>
              <a:gd name="T0" fmla="*/ 0 w 1392"/>
              <a:gd name="T1" fmla="*/ 0 h 864"/>
              <a:gd name="T2" fmla="*/ 0 w 1392"/>
              <a:gd name="T3" fmla="*/ 1371600 h 864"/>
              <a:gd name="T4" fmla="*/ 2209800 w 1392"/>
              <a:gd name="T5" fmla="*/ 1371600 h 864"/>
              <a:gd name="T6" fmla="*/ 0 w 1392"/>
              <a:gd name="T7" fmla="*/ 0 h 864"/>
              <a:gd name="T8" fmla="*/ 0 60000 65536"/>
              <a:gd name="T9" fmla="*/ 0 60000 65536"/>
              <a:gd name="T10" fmla="*/ 0 60000 65536"/>
              <a:gd name="T11" fmla="*/ 0 60000 65536"/>
              <a:gd name="T12" fmla="*/ 0 w 1392"/>
              <a:gd name="T13" fmla="*/ 0 h 864"/>
              <a:gd name="T14" fmla="*/ 1392 w 1392"/>
              <a:gd name="T15" fmla="*/ 864 h 864"/>
            </a:gdLst>
            <a:ahLst/>
            <a:cxnLst>
              <a:cxn ang="T8">
                <a:pos x="T0" y="T1"/>
              </a:cxn>
              <a:cxn ang="T9">
                <a:pos x="T2" y="T3"/>
              </a:cxn>
              <a:cxn ang="T10">
                <a:pos x="T4" y="T5"/>
              </a:cxn>
              <a:cxn ang="T11">
                <a:pos x="T6" y="T7"/>
              </a:cxn>
            </a:cxnLst>
            <a:rect l="T12" t="T13" r="T14" b="T15"/>
            <a:pathLst>
              <a:path w="1392" h="864">
                <a:moveTo>
                  <a:pt x="0" y="0"/>
                </a:moveTo>
                <a:lnTo>
                  <a:pt x="0" y="864"/>
                </a:lnTo>
                <a:lnTo>
                  <a:pt x="1392" y="864"/>
                </a:lnTo>
                <a:lnTo>
                  <a:pt x="0" y="0"/>
                </a:lnTo>
                <a:close/>
              </a:path>
            </a:pathLst>
          </a:custGeom>
          <a:pattFill prst="dkDnDiag">
            <a:fgClr>
              <a:srgbClr val="1A7418"/>
            </a:fgClr>
            <a:bgClr>
              <a:srgbClr val="FFFFFF"/>
            </a:bgClr>
          </a:pattFill>
          <a:ln w="12700">
            <a:solidFill>
              <a:schemeClr val="tx1"/>
            </a:solidFill>
            <a:round/>
            <a:headEnd/>
            <a:tailEnd/>
          </a:ln>
        </p:spPr>
        <p:txBody>
          <a:bodyPr wrap="none" anchor="ctr"/>
          <a:lstStyle/>
          <a:p>
            <a:endParaRPr lang="en-US"/>
          </a:p>
        </p:txBody>
      </p:sp>
      <p:sp>
        <p:nvSpPr>
          <p:cNvPr id="30" name="Rectangle 34"/>
          <p:cNvSpPr>
            <a:spLocks noChangeArrowheads="1"/>
          </p:cNvSpPr>
          <p:nvPr/>
        </p:nvSpPr>
        <p:spPr bwMode="auto">
          <a:xfrm>
            <a:off x="4372152" y="2024805"/>
            <a:ext cx="2077493" cy="397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2000" dirty="0"/>
              <a:t>Consumer Surplus</a:t>
            </a:r>
          </a:p>
        </p:txBody>
      </p:sp>
      <p:sp>
        <p:nvSpPr>
          <p:cNvPr id="31" name="Line 35"/>
          <p:cNvSpPr>
            <a:spLocks noChangeShapeType="1"/>
          </p:cNvSpPr>
          <p:nvPr/>
        </p:nvSpPr>
        <p:spPr bwMode="auto">
          <a:xfrm flipH="1">
            <a:off x="3657600" y="2296887"/>
            <a:ext cx="714551" cy="446313"/>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33" name="Freeform 33" descr="Dark horizontal"/>
          <p:cNvSpPr>
            <a:spLocks/>
          </p:cNvSpPr>
          <p:nvPr/>
        </p:nvSpPr>
        <p:spPr bwMode="auto">
          <a:xfrm>
            <a:off x="5418917" y="3566858"/>
            <a:ext cx="2941708" cy="1789000"/>
          </a:xfrm>
          <a:custGeom>
            <a:avLst/>
            <a:gdLst>
              <a:gd name="T0" fmla="*/ 0 w 1440"/>
              <a:gd name="T1" fmla="*/ 0 h 864"/>
              <a:gd name="T2" fmla="*/ 0 w 1440"/>
              <a:gd name="T3" fmla="*/ 1371600 h 864"/>
              <a:gd name="T4" fmla="*/ 2286000 w 1440"/>
              <a:gd name="T5" fmla="*/ 1371600 h 864"/>
              <a:gd name="T6" fmla="*/ 0 w 1440"/>
              <a:gd name="T7" fmla="*/ 0 h 864"/>
              <a:gd name="T8" fmla="*/ 0 60000 65536"/>
              <a:gd name="T9" fmla="*/ 0 60000 65536"/>
              <a:gd name="T10" fmla="*/ 0 60000 65536"/>
              <a:gd name="T11" fmla="*/ 0 60000 65536"/>
              <a:gd name="T12" fmla="*/ 0 w 1440"/>
              <a:gd name="T13" fmla="*/ 0 h 864"/>
              <a:gd name="T14" fmla="*/ 1440 w 1440"/>
              <a:gd name="T15" fmla="*/ 864 h 864"/>
            </a:gdLst>
            <a:ahLst/>
            <a:cxnLst>
              <a:cxn ang="T8">
                <a:pos x="T0" y="T1"/>
              </a:cxn>
              <a:cxn ang="T9">
                <a:pos x="T2" y="T3"/>
              </a:cxn>
              <a:cxn ang="T10">
                <a:pos x="T4" y="T5"/>
              </a:cxn>
              <a:cxn ang="T11">
                <a:pos x="T6" y="T7"/>
              </a:cxn>
            </a:cxnLst>
            <a:rect l="T12" t="T13" r="T14" b="T15"/>
            <a:pathLst>
              <a:path w="1440" h="864">
                <a:moveTo>
                  <a:pt x="0" y="0"/>
                </a:moveTo>
                <a:lnTo>
                  <a:pt x="0" y="864"/>
                </a:lnTo>
                <a:lnTo>
                  <a:pt x="1440" y="864"/>
                </a:lnTo>
                <a:lnTo>
                  <a:pt x="0" y="0"/>
                </a:lnTo>
                <a:close/>
              </a:path>
            </a:pathLst>
          </a:custGeom>
          <a:pattFill prst="dkHorz">
            <a:fgClr>
              <a:srgbClr val="FF0000"/>
            </a:fgClr>
            <a:bgClr>
              <a:srgbClr val="FFFFFF"/>
            </a:bgClr>
          </a:pattFill>
          <a:ln w="12700">
            <a:solidFill>
              <a:schemeClr val="tx1"/>
            </a:solidFill>
            <a:round/>
            <a:headEnd/>
            <a:tailEnd/>
          </a:ln>
        </p:spPr>
        <p:txBody>
          <a:bodyPr wrap="none" anchor="ctr"/>
          <a:lstStyle/>
          <a:p>
            <a:endParaRPr lang="en-US"/>
          </a:p>
        </p:txBody>
      </p:sp>
      <p:sp>
        <p:nvSpPr>
          <p:cNvPr id="34" name="Rectangle 37"/>
          <p:cNvSpPr>
            <a:spLocks noChangeArrowheads="1"/>
          </p:cNvSpPr>
          <p:nvPr/>
        </p:nvSpPr>
        <p:spPr bwMode="auto">
          <a:xfrm>
            <a:off x="7555435" y="3958931"/>
            <a:ext cx="2999330" cy="69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488" tIns="44450" rIns="90488" bIns="44450">
            <a:spAutoFit/>
          </a:bodyPr>
          <a:lstStyle/>
          <a:p>
            <a:r>
              <a:rPr lang="en-US" sz="2000" dirty="0"/>
              <a:t>Deadweight Loss (foregone</a:t>
            </a:r>
          </a:p>
          <a:p>
            <a:r>
              <a:rPr lang="en-US" sz="2000" dirty="0"/>
              <a:t>consumer surplus)</a:t>
            </a:r>
          </a:p>
        </p:txBody>
      </p:sp>
      <p:sp>
        <p:nvSpPr>
          <p:cNvPr id="35" name="Line 38"/>
          <p:cNvSpPr>
            <a:spLocks noChangeShapeType="1"/>
          </p:cNvSpPr>
          <p:nvPr/>
        </p:nvSpPr>
        <p:spPr bwMode="auto">
          <a:xfrm flipH="1">
            <a:off x="5844574" y="4368947"/>
            <a:ext cx="1768336" cy="430609"/>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36" name="Line 5"/>
          <p:cNvSpPr>
            <a:spLocks noChangeShapeType="1"/>
          </p:cNvSpPr>
          <p:nvPr/>
        </p:nvSpPr>
        <p:spPr bwMode="auto">
          <a:xfrm>
            <a:off x="2590800" y="5355858"/>
            <a:ext cx="6832600"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7" name="Rectangle 10"/>
          <p:cNvSpPr>
            <a:spLocks noChangeArrowheads="1"/>
          </p:cNvSpPr>
          <p:nvPr/>
        </p:nvSpPr>
        <p:spPr bwMode="auto">
          <a:xfrm>
            <a:off x="8258176" y="4893896"/>
            <a:ext cx="2066925" cy="45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pPr>
            <a:r>
              <a:rPr lang="en-US" sz="2400" dirty="0">
                <a:latin typeface="Times New Roman" charset="0"/>
              </a:rPr>
              <a:t>Marginal Cost</a:t>
            </a:r>
          </a:p>
        </p:txBody>
      </p:sp>
      <p:sp>
        <p:nvSpPr>
          <p:cNvPr id="38" name="Oval 1047"/>
          <p:cNvSpPr>
            <a:spLocks noChangeArrowheads="1"/>
          </p:cNvSpPr>
          <p:nvPr/>
        </p:nvSpPr>
        <p:spPr bwMode="auto">
          <a:xfrm>
            <a:off x="5411612" y="5309821"/>
            <a:ext cx="76200" cy="76200"/>
          </a:xfrm>
          <a:prstGeom prst="ellipse">
            <a:avLst/>
          </a:prstGeom>
          <a:solidFill>
            <a:srgbClr val="FF0000"/>
          </a:solidFill>
          <a:ln w="12700">
            <a:solidFill>
              <a:schemeClr val="tx1"/>
            </a:solidFill>
            <a:round/>
            <a:headEnd/>
            <a:tailEnd/>
          </a:ln>
        </p:spPr>
        <p:txBody>
          <a:bodyPr wrap="none" anchor="ctr"/>
          <a:lstStyle/>
          <a:p>
            <a:endParaRPr lang="en-US"/>
          </a:p>
        </p:txBody>
      </p:sp>
      <p:sp>
        <p:nvSpPr>
          <p:cNvPr id="39" name="Line 29"/>
          <p:cNvSpPr>
            <a:spLocks noChangeShapeType="1"/>
          </p:cNvSpPr>
          <p:nvPr/>
        </p:nvSpPr>
        <p:spPr bwMode="auto">
          <a:xfrm flipH="1">
            <a:off x="4234234" y="3141509"/>
            <a:ext cx="2527930" cy="1166673"/>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sp>
        <p:nvSpPr>
          <p:cNvPr id="40" name="Line 3"/>
          <p:cNvSpPr>
            <a:spLocks noChangeShapeType="1"/>
          </p:cNvSpPr>
          <p:nvPr/>
        </p:nvSpPr>
        <p:spPr bwMode="auto">
          <a:xfrm>
            <a:off x="2590800" y="419274"/>
            <a:ext cx="0" cy="5359227"/>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 name="Rectangle 14"/>
          <p:cNvSpPr>
            <a:spLocks noChangeArrowheads="1"/>
          </p:cNvSpPr>
          <p:nvPr/>
        </p:nvSpPr>
        <p:spPr bwMode="auto">
          <a:xfrm rot="1876621">
            <a:off x="4480640" y="2970851"/>
            <a:ext cx="1597025" cy="45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p>
            <a:pPr>
              <a:spcBef>
                <a:spcPct val="50000"/>
              </a:spcBef>
            </a:pPr>
            <a:r>
              <a:rPr lang="en-US" sz="2400" dirty="0">
                <a:latin typeface="Times New Roman" charset="0"/>
              </a:rPr>
              <a:t>Demand</a:t>
            </a:r>
          </a:p>
        </p:txBody>
      </p:sp>
      <p:sp>
        <p:nvSpPr>
          <p:cNvPr id="41" name="Rectangle 40"/>
          <p:cNvSpPr/>
          <p:nvPr/>
        </p:nvSpPr>
        <p:spPr>
          <a:xfrm>
            <a:off x="9291639" y="1"/>
            <a:ext cx="1304925" cy="490483"/>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ext Box 1050"/>
          <p:cNvSpPr txBox="1">
            <a:spLocks noChangeArrowheads="1"/>
          </p:cNvSpPr>
          <p:nvPr/>
        </p:nvSpPr>
        <p:spPr bwMode="auto">
          <a:xfrm>
            <a:off x="3581401" y="1138239"/>
            <a:ext cx="6607899"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400" b="1">
                <a:solidFill>
                  <a:schemeClr val="tx1"/>
                </a:solidFill>
                <a:latin typeface="CG Times (WN)" charset="0"/>
                <a:ea typeface="ＭＳ Ｐゴシック" charset="0"/>
                <a:cs typeface="ＭＳ Ｐゴシック" charset="0"/>
              </a:defRPr>
            </a:lvl1pPr>
            <a:lvl2pPr marL="742950" indent="-285750">
              <a:defRPr sz="2400" b="1">
                <a:solidFill>
                  <a:schemeClr val="tx1"/>
                </a:solidFill>
                <a:latin typeface="CG Times (WN)" charset="0"/>
                <a:ea typeface="ＭＳ Ｐゴシック" charset="0"/>
              </a:defRPr>
            </a:lvl2pPr>
            <a:lvl3pPr marL="1143000" indent="-228600">
              <a:defRPr sz="2400" b="1">
                <a:solidFill>
                  <a:schemeClr val="tx1"/>
                </a:solidFill>
                <a:latin typeface="CG Times (WN)" charset="0"/>
                <a:ea typeface="ＭＳ Ｐゴシック" charset="0"/>
              </a:defRPr>
            </a:lvl3pPr>
            <a:lvl4pPr marL="1600200" indent="-228600">
              <a:defRPr sz="2400" b="1">
                <a:solidFill>
                  <a:schemeClr val="tx1"/>
                </a:solidFill>
                <a:latin typeface="CG Times (WN)" charset="0"/>
                <a:ea typeface="ＭＳ Ｐゴシック" charset="0"/>
              </a:defRPr>
            </a:lvl4pPr>
            <a:lvl5pPr marL="2057400" indent="-228600">
              <a:defRPr sz="2400" b="1">
                <a:solidFill>
                  <a:schemeClr val="tx1"/>
                </a:solidFill>
                <a:latin typeface="CG Times (WN)" charset="0"/>
                <a:ea typeface="ＭＳ Ｐゴシック" charset="0"/>
              </a:defRPr>
            </a:lvl5pPr>
            <a:lvl6pPr marL="2514600" indent="-228600" eaLnBrk="0" fontAlgn="base" hangingPunct="0">
              <a:spcBef>
                <a:spcPct val="0"/>
              </a:spcBef>
              <a:spcAft>
                <a:spcPct val="0"/>
              </a:spcAft>
              <a:defRPr sz="2400" b="1">
                <a:solidFill>
                  <a:schemeClr val="tx1"/>
                </a:solidFill>
                <a:latin typeface="CG Times (WN)" charset="0"/>
                <a:ea typeface="ＭＳ Ｐゴシック" charset="0"/>
              </a:defRPr>
            </a:lvl6pPr>
            <a:lvl7pPr marL="2971800" indent="-228600" eaLnBrk="0" fontAlgn="base" hangingPunct="0">
              <a:spcBef>
                <a:spcPct val="0"/>
              </a:spcBef>
              <a:spcAft>
                <a:spcPct val="0"/>
              </a:spcAft>
              <a:defRPr sz="2400" b="1">
                <a:solidFill>
                  <a:schemeClr val="tx1"/>
                </a:solidFill>
                <a:latin typeface="CG Times (WN)" charset="0"/>
                <a:ea typeface="ＭＳ Ｐゴシック" charset="0"/>
              </a:defRPr>
            </a:lvl7pPr>
            <a:lvl8pPr marL="3429000" indent="-228600" eaLnBrk="0" fontAlgn="base" hangingPunct="0">
              <a:spcBef>
                <a:spcPct val="0"/>
              </a:spcBef>
              <a:spcAft>
                <a:spcPct val="0"/>
              </a:spcAft>
              <a:defRPr sz="2400" b="1">
                <a:solidFill>
                  <a:schemeClr val="tx1"/>
                </a:solidFill>
                <a:latin typeface="CG Times (WN)" charset="0"/>
                <a:ea typeface="ＭＳ Ｐゴシック" charset="0"/>
              </a:defRPr>
            </a:lvl8pPr>
            <a:lvl9pPr marL="3886200" indent="-228600" eaLnBrk="0" fontAlgn="base" hangingPunct="0">
              <a:spcBef>
                <a:spcPct val="0"/>
              </a:spcBef>
              <a:spcAft>
                <a:spcPct val="0"/>
              </a:spcAft>
              <a:defRPr sz="2400" b="1">
                <a:solidFill>
                  <a:schemeClr val="tx1"/>
                </a:solidFill>
                <a:latin typeface="CG Times (WN)" charset="0"/>
                <a:ea typeface="ＭＳ Ｐゴシック" charset="0"/>
              </a:defRPr>
            </a:lvl9pPr>
          </a:lstStyle>
          <a:p>
            <a:r>
              <a:rPr lang="en-US" b="0" dirty="0">
                <a:latin typeface="Times New Roman" charset="0"/>
              </a:rPr>
              <a:t>Profit-Maximizing Behavior by a Copyright Owner </a:t>
            </a:r>
          </a:p>
          <a:p>
            <a:r>
              <a:rPr lang="en-US" b="0" dirty="0">
                <a:latin typeface="Times New Roman" charset="0"/>
              </a:rPr>
              <a:t>who cannot engage in price discrimination</a:t>
            </a:r>
          </a:p>
        </p:txBody>
      </p:sp>
    </p:spTree>
    <p:extLst>
      <p:ext uri="{BB962C8B-B14F-4D97-AF65-F5344CB8AC3E}">
        <p14:creationId xmlns:p14="http://schemas.microsoft.com/office/powerpoint/2010/main" val="275875680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 name="© 2015, William Fisher.  This work is licensed under the Creative Commons Attribution-NonCommercial-ShareAlike 2.5 License."/>
          <p:cNvSpPr txBox="1"/>
          <p:nvPr/>
        </p:nvSpPr>
        <p:spPr>
          <a:xfrm>
            <a:off x="3124200" y="6686550"/>
            <a:ext cx="5943600" cy="21544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800"/>
            </a:lvl1pPr>
          </a:lstStyle>
          <a:p>
            <a:r>
              <a:t>© 2015, William Fisher.  This work is licensed under the Creative Commons Attribution-NonCommercial-ShareAlike 2.5 License.</a:t>
            </a:r>
          </a:p>
        </p:txBody>
      </p:sp>
      <p:sp>
        <p:nvSpPr>
          <p:cNvPr id="588" name="Possible Legal Responses"/>
          <p:cNvSpPr txBox="1">
            <a:spLocks noGrp="1"/>
          </p:cNvSpPr>
          <p:nvPr>
            <p:ph type="title"/>
          </p:nvPr>
        </p:nvSpPr>
        <p:spPr>
          <a:xfrm>
            <a:off x="1981200" y="0"/>
            <a:ext cx="8229600" cy="762000"/>
          </a:xfrm>
          <a:prstGeom prst="rect">
            <a:avLst/>
          </a:prstGeom>
        </p:spPr>
        <p:txBody>
          <a:bodyPr>
            <a:normAutofit/>
          </a:bodyPr>
          <a:lstStyle/>
          <a:p>
            <a:r>
              <a:rPr dirty="0"/>
              <a:t>Legal Responses</a:t>
            </a:r>
          </a:p>
        </p:txBody>
      </p:sp>
      <p:sp>
        <p:nvSpPr>
          <p:cNvPr id="589" name="Enforce Copyright…"/>
          <p:cNvSpPr txBox="1">
            <a:spLocks noGrp="1"/>
          </p:cNvSpPr>
          <p:nvPr>
            <p:ph type="body" sz="half" idx="1"/>
          </p:nvPr>
        </p:nvSpPr>
        <p:spPr>
          <a:xfrm>
            <a:off x="1828800" y="990601"/>
            <a:ext cx="4038600" cy="4525963"/>
          </a:xfrm>
          <a:prstGeom prst="rect">
            <a:avLst/>
          </a:prstGeom>
        </p:spPr>
        <p:txBody>
          <a:bodyPr>
            <a:normAutofit/>
          </a:bodyPr>
          <a:lstStyle/>
          <a:p>
            <a:pPr marL="440871" indent="-440871">
              <a:spcBef>
                <a:spcPts val="500"/>
              </a:spcBef>
              <a:buAutoNum type="arabicParenR"/>
            </a:pPr>
            <a:r>
              <a:rPr sz="2400"/>
              <a:t>Enforce Copyright</a:t>
            </a:r>
          </a:p>
          <a:p>
            <a:pPr marL="440871" indent="-440871">
              <a:spcBef>
                <a:spcPts val="500"/>
              </a:spcBef>
              <a:buAutoNum type="arabicParenR"/>
            </a:pPr>
            <a:r>
              <a:rPr sz="2400" b="1"/>
              <a:t>“Graduated Response”</a:t>
            </a:r>
          </a:p>
        </p:txBody>
      </p:sp>
      <p:sp>
        <p:nvSpPr>
          <p:cNvPr id="590" name="Hadopi…"/>
          <p:cNvSpPr txBox="1"/>
          <p:nvPr/>
        </p:nvSpPr>
        <p:spPr>
          <a:xfrm>
            <a:off x="6019800" y="990601"/>
            <a:ext cx="4495800" cy="518599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spcBef>
                <a:spcPts val="500"/>
              </a:spcBef>
              <a:defRPr sz="2800"/>
            </a:pPr>
            <a:r>
              <a:rPr sz="2400"/>
              <a:t>Hadopi</a:t>
            </a:r>
          </a:p>
          <a:p>
            <a:pPr marL="244928" indent="-244928">
              <a:spcBef>
                <a:spcPts val="400"/>
              </a:spcBef>
              <a:buSzPct val="100000"/>
              <a:buChar char="•"/>
              <a:defRPr sz="2800"/>
            </a:pPr>
            <a:r>
              <a:rPr sz="2000"/>
              <a:t>Danaher et al. (2012): iTunes sales in France are 22.5% higher in France since institution of Hodapi than in control-group European countries</a:t>
            </a:r>
          </a:p>
          <a:p>
            <a:pPr marL="244928" indent="-244928">
              <a:spcBef>
                <a:spcPts val="400"/>
              </a:spcBef>
              <a:buSzPct val="100000"/>
              <a:buChar char="•"/>
              <a:defRPr sz="2800"/>
            </a:pPr>
            <a:r>
              <a:rPr sz="2000"/>
              <a:t>Arnold et al. (2014): no significant deterrent effect on illegal filesharing</a:t>
            </a:r>
          </a:p>
          <a:p>
            <a:pPr marL="244928" indent="-244928">
              <a:spcBef>
                <a:spcPts val="400"/>
              </a:spcBef>
              <a:buSzPct val="100000"/>
              <a:buChar char="•"/>
              <a:defRPr sz="2800"/>
            </a:pPr>
            <a:r>
              <a:rPr sz="2000"/>
              <a:t>Giblin (2014): "little to no" evidence that system has any effect in:</a:t>
            </a:r>
          </a:p>
          <a:p>
            <a:pPr marL="695325" lvl="1" indent="-238125">
              <a:spcBef>
                <a:spcPts val="400"/>
              </a:spcBef>
              <a:buSzPct val="100000"/>
              <a:buChar char="–"/>
            </a:pPr>
            <a:r>
              <a:rPr sz="2000"/>
              <a:t>1. reduction of infringement</a:t>
            </a:r>
          </a:p>
          <a:p>
            <a:pPr marL="695325" lvl="1" indent="-238125">
              <a:spcBef>
                <a:spcPts val="400"/>
              </a:spcBef>
              <a:buSzPct val="100000"/>
              <a:buChar char="–"/>
            </a:pPr>
            <a:r>
              <a:rPr sz="2000"/>
              <a:t>2. increased use of lawful distribution channels</a:t>
            </a:r>
          </a:p>
          <a:p>
            <a:pPr marL="695325" lvl="1" indent="-238125">
              <a:spcBef>
                <a:spcPts val="400"/>
              </a:spcBef>
              <a:buSzPct val="100000"/>
              <a:buChar char="–"/>
            </a:pPr>
            <a:r>
              <a:rPr sz="2000"/>
              <a:t>3. increase in the creation and dissemination of a variety of creative materials</a:t>
            </a:r>
          </a:p>
        </p:txBody>
      </p:sp>
      <p:sp>
        <p:nvSpPr>
          <p:cNvPr id="592" name="Line"/>
          <p:cNvSpPr/>
          <p:nvPr/>
        </p:nvSpPr>
        <p:spPr>
          <a:xfrm flipH="1">
            <a:off x="5943601" y="1066800"/>
            <a:ext cx="1" cy="5486400"/>
          </a:xfrm>
          <a:prstGeom prst="line">
            <a:avLst/>
          </a:prstGeom>
          <a:solidFill>
            <a:schemeClr val="accent1"/>
          </a:solidFill>
          <a:ln w="57150">
            <a:solidFill>
              <a:srgbClr val="6B6BCF"/>
            </a:solidFill>
          </a:ln>
        </p:spPr>
        <p:txBody>
          <a:bodyPr lIns="45719" rIns="45719"/>
          <a:lstStyle/>
          <a:p>
            <a:pPr defTabSz="457200">
              <a:defRPr sz="1200">
                <a:uFillTx/>
                <a:latin typeface="+mj-lt"/>
                <a:ea typeface="+mj-ea"/>
                <a:cs typeface="+mj-cs"/>
                <a:sym typeface="Helvetica"/>
              </a:defRPr>
            </a:pPr>
            <a:endParaRPr sz="1200"/>
          </a:p>
        </p:txBody>
      </p:sp>
      <p:sp>
        <p:nvSpPr>
          <p:cNvPr id="593" name="Line"/>
          <p:cNvSpPr/>
          <p:nvPr/>
        </p:nvSpPr>
        <p:spPr>
          <a:xfrm>
            <a:off x="5105401" y="1828799"/>
            <a:ext cx="762001" cy="381002"/>
          </a:xfrm>
          <a:prstGeom prst="line">
            <a:avLst/>
          </a:prstGeom>
          <a:ln w="12700">
            <a:solidFill>
              <a:srgbClr val="6B6BCF"/>
            </a:solidFill>
            <a:tailEnd type="stealth"/>
          </a:ln>
        </p:spPr>
        <p:txBody>
          <a:bodyPr lIns="45719" rIns="45719"/>
          <a:lstStyle/>
          <a:p>
            <a:pPr defTabSz="457200">
              <a:defRPr sz="1200">
                <a:uFillTx/>
                <a:latin typeface="+mj-lt"/>
                <a:ea typeface="+mj-ea"/>
                <a:cs typeface="+mj-cs"/>
                <a:sym typeface="Helvetica"/>
              </a:defRPr>
            </a:pPr>
            <a:endParaRPr sz="1200"/>
          </a:p>
        </p:txBody>
      </p:sp>
    </p:spTree>
    <p:extLst>
      <p:ext uri="{BB962C8B-B14F-4D97-AF65-F5344CB8AC3E}">
        <p14:creationId xmlns:p14="http://schemas.microsoft.com/office/powerpoint/2010/main" val="400320916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 name="© 2015, William Fisher.  This work is licensed under the Creative Commons Attribution-NonCommercial-ShareAlike 2.5 License."/>
          <p:cNvSpPr txBox="1"/>
          <p:nvPr/>
        </p:nvSpPr>
        <p:spPr>
          <a:xfrm>
            <a:off x="3124200" y="6686550"/>
            <a:ext cx="5943600" cy="21544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800"/>
            </a:lvl1pPr>
          </a:lstStyle>
          <a:p>
            <a:r>
              <a:t>© 2015, William Fisher.  This work is licensed under the Creative Commons Attribution-NonCommercial-ShareAlike 2.5 License.</a:t>
            </a:r>
          </a:p>
        </p:txBody>
      </p:sp>
      <p:sp>
        <p:nvSpPr>
          <p:cNvPr id="614" name="Possible Legal Responses"/>
          <p:cNvSpPr txBox="1">
            <a:spLocks noGrp="1"/>
          </p:cNvSpPr>
          <p:nvPr>
            <p:ph type="title"/>
          </p:nvPr>
        </p:nvSpPr>
        <p:spPr>
          <a:xfrm>
            <a:off x="1981200" y="0"/>
            <a:ext cx="8229600" cy="762000"/>
          </a:xfrm>
          <a:prstGeom prst="rect">
            <a:avLst/>
          </a:prstGeom>
        </p:spPr>
        <p:txBody>
          <a:bodyPr>
            <a:normAutofit/>
          </a:bodyPr>
          <a:lstStyle/>
          <a:p>
            <a:r>
              <a:rPr dirty="0"/>
              <a:t>Legal Responses</a:t>
            </a:r>
          </a:p>
        </p:txBody>
      </p:sp>
      <p:sp>
        <p:nvSpPr>
          <p:cNvPr id="615" name="Enforce Copyright…"/>
          <p:cNvSpPr txBox="1">
            <a:spLocks noGrp="1"/>
          </p:cNvSpPr>
          <p:nvPr>
            <p:ph type="body" sz="half" idx="1"/>
          </p:nvPr>
        </p:nvSpPr>
        <p:spPr>
          <a:xfrm>
            <a:off x="1828800" y="990601"/>
            <a:ext cx="4038600" cy="4525963"/>
          </a:xfrm>
          <a:prstGeom prst="rect">
            <a:avLst/>
          </a:prstGeom>
        </p:spPr>
        <p:txBody>
          <a:bodyPr>
            <a:normAutofit/>
          </a:bodyPr>
          <a:lstStyle/>
          <a:p>
            <a:pPr marL="440871" indent="-440871">
              <a:spcBef>
                <a:spcPts val="500"/>
              </a:spcBef>
              <a:buAutoNum type="arabicParenR"/>
            </a:pPr>
            <a:r>
              <a:rPr sz="2400"/>
              <a:t>Enforce Copyright</a:t>
            </a:r>
          </a:p>
          <a:p>
            <a:pPr marL="440871" indent="-440871">
              <a:spcBef>
                <a:spcPts val="500"/>
              </a:spcBef>
              <a:buAutoNum type="arabicParenR"/>
            </a:pPr>
            <a:r>
              <a:rPr sz="2400"/>
              <a:t>“Graduated Response”</a:t>
            </a:r>
          </a:p>
          <a:p>
            <a:pPr marL="440871" indent="-440871">
              <a:spcBef>
                <a:spcPts val="500"/>
              </a:spcBef>
              <a:buAutoNum type="arabicParenR"/>
            </a:pPr>
            <a:r>
              <a:rPr sz="2400" b="1"/>
              <a:t>Prohibitions on Encryption Circumvention</a:t>
            </a:r>
          </a:p>
        </p:txBody>
      </p:sp>
      <p:sp>
        <p:nvSpPr>
          <p:cNvPr id="616" name="WIPO Copyright Treaty (1996)…"/>
          <p:cNvSpPr txBox="1"/>
          <p:nvPr/>
        </p:nvSpPr>
        <p:spPr>
          <a:xfrm>
            <a:off x="6019800" y="990601"/>
            <a:ext cx="4495800" cy="400489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spcBef>
                <a:spcPts val="500"/>
              </a:spcBef>
              <a:defRPr sz="2800"/>
            </a:pPr>
            <a:r>
              <a:rPr sz="2400"/>
              <a:t>WIPO Copyright Treaty (1996)</a:t>
            </a:r>
          </a:p>
          <a:p>
            <a:pPr marL="244928" indent="-244928">
              <a:spcBef>
                <a:spcPts val="400"/>
              </a:spcBef>
              <a:buSzPct val="100000"/>
              <a:buChar char="•"/>
              <a:defRPr sz="2800"/>
            </a:pPr>
            <a:r>
              <a:rPr sz="2000"/>
              <a:t>Art. 11: "Contracting Parties shall provide adequate legal protection and effective legal remedies against the circumvention of effective technological measures that are used by authors in connection with the exercise of their rights under this Treaty or the Berne Convention and that restrict acts, in respect of their works, which are not authorized by the authors concerned or permitted by law."</a:t>
            </a:r>
          </a:p>
        </p:txBody>
      </p:sp>
      <p:sp>
        <p:nvSpPr>
          <p:cNvPr id="618" name="Line"/>
          <p:cNvSpPr/>
          <p:nvPr/>
        </p:nvSpPr>
        <p:spPr>
          <a:xfrm flipH="1">
            <a:off x="5943601" y="1066800"/>
            <a:ext cx="1" cy="4419600"/>
          </a:xfrm>
          <a:prstGeom prst="line">
            <a:avLst/>
          </a:prstGeom>
          <a:solidFill>
            <a:schemeClr val="accent1"/>
          </a:solidFill>
          <a:ln w="57150">
            <a:solidFill>
              <a:srgbClr val="6B6BCF"/>
            </a:solidFill>
          </a:ln>
        </p:spPr>
        <p:txBody>
          <a:bodyPr lIns="45719" rIns="45719"/>
          <a:lstStyle/>
          <a:p>
            <a:pPr defTabSz="457200">
              <a:defRPr sz="1200">
                <a:uFillTx/>
                <a:latin typeface="+mj-lt"/>
                <a:ea typeface="+mj-ea"/>
                <a:cs typeface="+mj-cs"/>
                <a:sym typeface="Helvetica"/>
              </a:defRPr>
            </a:pPr>
            <a:endParaRPr sz="1200"/>
          </a:p>
        </p:txBody>
      </p:sp>
    </p:spTree>
    <p:extLst>
      <p:ext uri="{BB962C8B-B14F-4D97-AF65-F5344CB8AC3E}">
        <p14:creationId xmlns:p14="http://schemas.microsoft.com/office/powerpoint/2010/main" val="378878963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 name="© 2015, William Fisher.  This work is licensed under the Creative Commons Attribution-NonCommercial-ShareAlike 2.5 License."/>
          <p:cNvSpPr txBox="1"/>
          <p:nvPr/>
        </p:nvSpPr>
        <p:spPr>
          <a:xfrm>
            <a:off x="3124200" y="6686550"/>
            <a:ext cx="5943600" cy="21544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800"/>
            </a:lvl1pPr>
          </a:lstStyle>
          <a:p>
            <a:r>
              <a:t>© 2015, William Fisher.  This work is licensed under the Creative Commons Attribution-NonCommercial-ShareAlike 2.5 License.</a:t>
            </a:r>
          </a:p>
        </p:txBody>
      </p:sp>
      <p:sp>
        <p:nvSpPr>
          <p:cNvPr id="643" name="Possible Legal Responses"/>
          <p:cNvSpPr txBox="1">
            <a:spLocks noGrp="1"/>
          </p:cNvSpPr>
          <p:nvPr>
            <p:ph type="title"/>
          </p:nvPr>
        </p:nvSpPr>
        <p:spPr>
          <a:xfrm>
            <a:off x="1981200" y="0"/>
            <a:ext cx="8229600" cy="762000"/>
          </a:xfrm>
          <a:prstGeom prst="rect">
            <a:avLst/>
          </a:prstGeom>
        </p:spPr>
        <p:txBody>
          <a:bodyPr>
            <a:normAutofit/>
          </a:bodyPr>
          <a:lstStyle/>
          <a:p>
            <a:r>
              <a:rPr dirty="0"/>
              <a:t>Legal Responses</a:t>
            </a:r>
          </a:p>
        </p:txBody>
      </p:sp>
      <p:sp>
        <p:nvSpPr>
          <p:cNvPr id="644" name="Enforce Copyright…"/>
          <p:cNvSpPr txBox="1">
            <a:spLocks noGrp="1"/>
          </p:cNvSpPr>
          <p:nvPr>
            <p:ph type="body" sz="half" idx="1"/>
          </p:nvPr>
        </p:nvSpPr>
        <p:spPr>
          <a:xfrm>
            <a:off x="1828800" y="990601"/>
            <a:ext cx="4038600" cy="4525963"/>
          </a:xfrm>
          <a:prstGeom prst="rect">
            <a:avLst/>
          </a:prstGeom>
        </p:spPr>
        <p:txBody>
          <a:bodyPr>
            <a:normAutofit/>
          </a:bodyPr>
          <a:lstStyle/>
          <a:p>
            <a:pPr marL="440871" indent="-440871">
              <a:spcBef>
                <a:spcPts val="500"/>
              </a:spcBef>
              <a:buAutoNum type="arabicParenR"/>
            </a:pPr>
            <a:r>
              <a:rPr sz="2400"/>
              <a:t>Enforce Copyright</a:t>
            </a:r>
          </a:p>
          <a:p>
            <a:pPr marL="440871" indent="-440871">
              <a:spcBef>
                <a:spcPts val="500"/>
              </a:spcBef>
              <a:buAutoNum type="arabicParenR"/>
            </a:pPr>
            <a:r>
              <a:rPr sz="2400"/>
              <a:t>“Graduated Response”</a:t>
            </a:r>
          </a:p>
          <a:p>
            <a:pPr marL="440871" indent="-440871">
              <a:spcBef>
                <a:spcPts val="500"/>
              </a:spcBef>
              <a:buAutoNum type="arabicParenR"/>
            </a:pPr>
            <a:r>
              <a:rPr sz="2400"/>
              <a:t>Prohibitions on Encryption Circumvention</a:t>
            </a:r>
          </a:p>
          <a:p>
            <a:pPr marL="440871" indent="-440871">
              <a:spcBef>
                <a:spcPts val="500"/>
              </a:spcBef>
              <a:buAutoNum type="arabicParenR"/>
            </a:pPr>
            <a:r>
              <a:rPr sz="2400" b="1"/>
              <a:t>Block Access to “Pirate Sites”</a:t>
            </a:r>
          </a:p>
        </p:txBody>
      </p:sp>
      <p:sp>
        <p:nvSpPr>
          <p:cNvPr id="645" name="SOPA/PIPA"/>
          <p:cNvSpPr txBox="1"/>
          <p:nvPr/>
        </p:nvSpPr>
        <p:spPr>
          <a:xfrm>
            <a:off x="6096000" y="2590801"/>
            <a:ext cx="4495800" cy="46166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marL="293914" indent="-293914">
              <a:spcBef>
                <a:spcPts val="500"/>
              </a:spcBef>
              <a:buSzPct val="100000"/>
              <a:buChar char="•"/>
            </a:lvl1pPr>
          </a:lstStyle>
          <a:p>
            <a:pPr>
              <a:defRPr sz="2800"/>
            </a:pPr>
            <a:r>
              <a:rPr sz="2400"/>
              <a:t>SOPA/PIPA</a:t>
            </a:r>
          </a:p>
        </p:txBody>
      </p:sp>
      <p:sp>
        <p:nvSpPr>
          <p:cNvPr id="647" name="Line"/>
          <p:cNvSpPr/>
          <p:nvPr/>
        </p:nvSpPr>
        <p:spPr>
          <a:xfrm>
            <a:off x="5943600" y="2514600"/>
            <a:ext cx="0" cy="1066800"/>
          </a:xfrm>
          <a:prstGeom prst="line">
            <a:avLst/>
          </a:prstGeom>
          <a:solidFill>
            <a:schemeClr val="accent1"/>
          </a:solidFill>
          <a:ln w="57150">
            <a:solidFill>
              <a:srgbClr val="6B6BCF"/>
            </a:solidFill>
          </a:ln>
        </p:spPr>
        <p:txBody>
          <a:bodyPr lIns="45719" rIns="45719"/>
          <a:lstStyle/>
          <a:p>
            <a:pPr defTabSz="457200">
              <a:defRPr sz="1200">
                <a:uFillTx/>
                <a:latin typeface="+mj-lt"/>
                <a:ea typeface="+mj-ea"/>
                <a:cs typeface="+mj-cs"/>
                <a:sym typeface="Helvetica"/>
              </a:defRPr>
            </a:pPr>
            <a:endParaRPr sz="1200"/>
          </a:p>
        </p:txBody>
      </p:sp>
    </p:spTree>
    <p:extLst>
      <p:ext uri="{BB962C8B-B14F-4D97-AF65-F5344CB8AC3E}">
        <p14:creationId xmlns:p14="http://schemas.microsoft.com/office/powerpoint/2010/main" val="209207237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 name="© 2015, William Fisher.  This work is licensed under the Creative Commons Attribution-NonCommercial-ShareAlike 2.5 License."/>
          <p:cNvSpPr txBox="1"/>
          <p:nvPr/>
        </p:nvSpPr>
        <p:spPr>
          <a:xfrm>
            <a:off x="3124200" y="6686550"/>
            <a:ext cx="5943600" cy="21544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800"/>
            </a:lvl1pPr>
          </a:lstStyle>
          <a:p>
            <a:r>
              <a:t>© 2015, William Fisher.  This work is licensed under the Creative Commons Attribution-NonCommercial-ShareAlike 2.5 License.</a:t>
            </a:r>
          </a:p>
        </p:txBody>
      </p:sp>
      <p:sp>
        <p:nvSpPr>
          <p:cNvPr id="671" name="Possible Legal Responses"/>
          <p:cNvSpPr txBox="1">
            <a:spLocks noGrp="1"/>
          </p:cNvSpPr>
          <p:nvPr>
            <p:ph type="title"/>
          </p:nvPr>
        </p:nvSpPr>
        <p:spPr>
          <a:xfrm>
            <a:off x="1981200" y="0"/>
            <a:ext cx="8229600" cy="762000"/>
          </a:xfrm>
          <a:prstGeom prst="rect">
            <a:avLst/>
          </a:prstGeom>
        </p:spPr>
        <p:txBody>
          <a:bodyPr>
            <a:normAutofit/>
          </a:bodyPr>
          <a:lstStyle/>
          <a:p>
            <a:r>
              <a:rPr dirty="0"/>
              <a:t>Legal Responses</a:t>
            </a:r>
          </a:p>
        </p:txBody>
      </p:sp>
      <p:sp>
        <p:nvSpPr>
          <p:cNvPr id="672" name="Enforce Copyright…"/>
          <p:cNvSpPr txBox="1">
            <a:spLocks noGrp="1"/>
          </p:cNvSpPr>
          <p:nvPr>
            <p:ph type="body" sz="half" idx="1"/>
          </p:nvPr>
        </p:nvSpPr>
        <p:spPr>
          <a:xfrm>
            <a:off x="1828800" y="990601"/>
            <a:ext cx="4038600" cy="4525963"/>
          </a:xfrm>
          <a:prstGeom prst="rect">
            <a:avLst/>
          </a:prstGeom>
        </p:spPr>
        <p:txBody>
          <a:bodyPr>
            <a:normAutofit/>
          </a:bodyPr>
          <a:lstStyle/>
          <a:p>
            <a:pPr marL="440871" indent="-440871">
              <a:spcBef>
                <a:spcPts val="500"/>
              </a:spcBef>
              <a:buAutoNum type="arabicParenR"/>
            </a:pPr>
            <a:r>
              <a:rPr sz="2400"/>
              <a:t>Enforce Copyright</a:t>
            </a:r>
          </a:p>
          <a:p>
            <a:pPr marL="440871" indent="-440871">
              <a:spcBef>
                <a:spcPts val="500"/>
              </a:spcBef>
              <a:buAutoNum type="arabicParenR"/>
            </a:pPr>
            <a:r>
              <a:rPr sz="2400"/>
              <a:t>“Graduated Response”</a:t>
            </a:r>
          </a:p>
          <a:p>
            <a:pPr marL="440871" indent="-440871">
              <a:spcBef>
                <a:spcPts val="500"/>
              </a:spcBef>
              <a:buAutoNum type="arabicParenR"/>
            </a:pPr>
            <a:r>
              <a:rPr sz="2400"/>
              <a:t>Prohibitions on Encryption Circumvention</a:t>
            </a:r>
          </a:p>
          <a:p>
            <a:pPr marL="440871" indent="-440871">
              <a:spcBef>
                <a:spcPts val="500"/>
              </a:spcBef>
              <a:buAutoNum type="arabicParenR"/>
            </a:pPr>
            <a:r>
              <a:rPr sz="2400" b="1"/>
              <a:t>Block Access to “Pirate Sites”</a:t>
            </a:r>
          </a:p>
        </p:txBody>
      </p:sp>
      <p:sp>
        <p:nvSpPr>
          <p:cNvPr id="673" name="SOPA/PIPA…"/>
          <p:cNvSpPr txBox="1"/>
          <p:nvPr/>
        </p:nvSpPr>
        <p:spPr>
          <a:xfrm>
            <a:off x="6096000" y="2590801"/>
            <a:ext cx="4495800" cy="3203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293914" indent="-293914">
              <a:spcBef>
                <a:spcPts val="500"/>
              </a:spcBef>
              <a:buSzPct val="100000"/>
              <a:buChar char="•"/>
              <a:defRPr sz="2800"/>
            </a:pPr>
            <a:r>
              <a:rPr sz="2400"/>
              <a:t>SOPA/PIPA</a:t>
            </a:r>
          </a:p>
          <a:p>
            <a:pPr marL="293914" indent="-293914">
              <a:spcBef>
                <a:spcPts val="500"/>
              </a:spcBef>
              <a:buSzPct val="100000"/>
              <a:buChar char="•"/>
              <a:defRPr sz="2800"/>
            </a:pPr>
            <a:r>
              <a:rPr sz="2400"/>
              <a:t>Ley Sinde (Spain)</a:t>
            </a:r>
          </a:p>
          <a:p>
            <a:pPr marL="695325" lvl="1" indent="-238125">
              <a:spcBef>
                <a:spcPts val="400"/>
              </a:spcBef>
              <a:buSzPct val="100000"/>
              <a:buChar char="–"/>
            </a:pPr>
            <a:r>
              <a:rPr sz="2000"/>
              <a:t>Copyright owner files complaint with Ministry of Culture, identifying pirate site</a:t>
            </a:r>
          </a:p>
          <a:p>
            <a:pPr marL="695325" lvl="1" indent="-238125">
              <a:spcBef>
                <a:spcPts val="400"/>
              </a:spcBef>
              <a:buSzPct val="100000"/>
              <a:buChar char="–"/>
            </a:pPr>
            <a:r>
              <a:rPr sz="2000"/>
              <a:t>MOC notifies website, offers opportunity to remove the material</a:t>
            </a:r>
          </a:p>
          <a:p>
            <a:pPr marL="695325" lvl="1" indent="-238125">
              <a:spcBef>
                <a:spcPts val="400"/>
              </a:spcBef>
              <a:buSzPct val="100000"/>
              <a:buChar char="–"/>
            </a:pPr>
            <a:r>
              <a:rPr sz="2000"/>
              <a:t>If website does not, MOC requires ISP to block access</a:t>
            </a:r>
          </a:p>
        </p:txBody>
      </p:sp>
      <p:sp>
        <p:nvSpPr>
          <p:cNvPr id="675" name="Line"/>
          <p:cNvSpPr/>
          <p:nvPr/>
        </p:nvSpPr>
        <p:spPr>
          <a:xfrm flipH="1">
            <a:off x="5943600" y="2514600"/>
            <a:ext cx="1" cy="3657600"/>
          </a:xfrm>
          <a:prstGeom prst="line">
            <a:avLst/>
          </a:prstGeom>
          <a:solidFill>
            <a:schemeClr val="accent1"/>
          </a:solidFill>
          <a:ln w="57150">
            <a:solidFill>
              <a:srgbClr val="6B6BCF"/>
            </a:solidFill>
          </a:ln>
        </p:spPr>
        <p:txBody>
          <a:bodyPr lIns="45719" rIns="45719"/>
          <a:lstStyle/>
          <a:p>
            <a:pPr defTabSz="457200">
              <a:defRPr sz="1200">
                <a:uFillTx/>
                <a:latin typeface="+mj-lt"/>
                <a:ea typeface="+mj-ea"/>
                <a:cs typeface="+mj-cs"/>
                <a:sym typeface="Helvetica"/>
              </a:defRPr>
            </a:pPr>
            <a:endParaRPr sz="1200"/>
          </a:p>
        </p:txBody>
      </p:sp>
    </p:spTree>
    <p:extLst>
      <p:ext uri="{BB962C8B-B14F-4D97-AF65-F5344CB8AC3E}">
        <p14:creationId xmlns:p14="http://schemas.microsoft.com/office/powerpoint/2010/main" val="265083222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 name="© 2015, William Fisher.  This work is licensed under the Creative Commons Attribution-NonCommercial-ShareAlike 2.5 License."/>
          <p:cNvSpPr txBox="1"/>
          <p:nvPr/>
        </p:nvSpPr>
        <p:spPr>
          <a:xfrm>
            <a:off x="3124200" y="6686550"/>
            <a:ext cx="5943600" cy="21544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800"/>
            </a:lvl1pPr>
          </a:lstStyle>
          <a:p>
            <a:r>
              <a:t>© 2015, William Fisher.  This work is licensed under the Creative Commons Attribution-NonCommercial-ShareAlike 2.5 License.</a:t>
            </a:r>
          </a:p>
        </p:txBody>
      </p:sp>
      <p:sp>
        <p:nvSpPr>
          <p:cNvPr id="721" name="Possible Legal Responses"/>
          <p:cNvSpPr txBox="1">
            <a:spLocks noGrp="1"/>
          </p:cNvSpPr>
          <p:nvPr>
            <p:ph type="title"/>
          </p:nvPr>
        </p:nvSpPr>
        <p:spPr>
          <a:xfrm>
            <a:off x="1981200" y="0"/>
            <a:ext cx="8229600" cy="762000"/>
          </a:xfrm>
          <a:prstGeom prst="rect">
            <a:avLst/>
          </a:prstGeom>
        </p:spPr>
        <p:txBody>
          <a:bodyPr>
            <a:normAutofit/>
          </a:bodyPr>
          <a:lstStyle/>
          <a:p>
            <a:r>
              <a:rPr dirty="0"/>
              <a:t>Legal Responses</a:t>
            </a:r>
          </a:p>
        </p:txBody>
      </p:sp>
      <p:sp>
        <p:nvSpPr>
          <p:cNvPr id="722" name="Enforce Copyright…"/>
          <p:cNvSpPr txBox="1">
            <a:spLocks noGrp="1"/>
          </p:cNvSpPr>
          <p:nvPr>
            <p:ph type="body" sz="half" idx="1"/>
          </p:nvPr>
        </p:nvSpPr>
        <p:spPr>
          <a:xfrm>
            <a:off x="1828800" y="990601"/>
            <a:ext cx="4038600" cy="4525963"/>
          </a:xfrm>
          <a:prstGeom prst="rect">
            <a:avLst/>
          </a:prstGeom>
        </p:spPr>
        <p:txBody>
          <a:bodyPr>
            <a:normAutofit/>
          </a:bodyPr>
          <a:lstStyle/>
          <a:p>
            <a:pPr marL="440871" indent="-440871">
              <a:spcBef>
                <a:spcPts val="500"/>
              </a:spcBef>
              <a:buAutoNum type="arabicParenR"/>
            </a:pPr>
            <a:r>
              <a:rPr sz="2400"/>
              <a:t>Enforce Copyright</a:t>
            </a:r>
          </a:p>
          <a:p>
            <a:pPr marL="440871" indent="-440871">
              <a:spcBef>
                <a:spcPts val="500"/>
              </a:spcBef>
              <a:buAutoNum type="arabicParenR"/>
            </a:pPr>
            <a:r>
              <a:rPr sz="2400"/>
              <a:t>“Graduated Response”</a:t>
            </a:r>
          </a:p>
          <a:p>
            <a:pPr marL="440871" indent="-440871">
              <a:spcBef>
                <a:spcPts val="500"/>
              </a:spcBef>
              <a:buAutoNum type="arabicParenR"/>
            </a:pPr>
            <a:r>
              <a:rPr sz="2400"/>
              <a:t>Prohibitions on Encryption Circumvention</a:t>
            </a:r>
          </a:p>
          <a:p>
            <a:pPr marL="440871" indent="-440871">
              <a:spcBef>
                <a:spcPts val="500"/>
              </a:spcBef>
              <a:buAutoNum type="arabicParenR"/>
            </a:pPr>
            <a:r>
              <a:rPr sz="2400"/>
              <a:t>Block Access to “Pirate Sites”</a:t>
            </a:r>
          </a:p>
          <a:p>
            <a:pPr marL="440871" indent="-440871">
              <a:spcBef>
                <a:spcPts val="500"/>
              </a:spcBef>
              <a:buAutoNum type="arabicParenR"/>
            </a:pPr>
            <a:r>
              <a:rPr sz="2400" b="1"/>
              <a:t>Alternative Compensation System</a:t>
            </a:r>
          </a:p>
        </p:txBody>
      </p:sp>
      <p:sp>
        <p:nvSpPr>
          <p:cNvPr id="723" name="Proposals in Brazil, Japan, Germany (“Cultural Flatrate”)…"/>
          <p:cNvSpPr txBox="1"/>
          <p:nvPr/>
        </p:nvSpPr>
        <p:spPr>
          <a:xfrm>
            <a:off x="6019800" y="2286001"/>
            <a:ext cx="4495800" cy="389850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spcBef>
                <a:spcPts val="500"/>
              </a:spcBef>
              <a:defRPr sz="2800"/>
            </a:pPr>
            <a:r>
              <a:rPr sz="2400"/>
              <a:t>Proposals in Brazil, Japan, Germany (“Cultural Flatrate”)</a:t>
            </a:r>
          </a:p>
          <a:p>
            <a:pPr marL="293914" indent="-293914">
              <a:spcBef>
                <a:spcPts val="500"/>
              </a:spcBef>
              <a:buSzPct val="100000"/>
              <a:buChar char="•"/>
              <a:defRPr sz="2800"/>
            </a:pPr>
            <a:r>
              <a:rPr sz="2400"/>
              <a:t>Tax</a:t>
            </a:r>
          </a:p>
          <a:p>
            <a:pPr marL="293914" indent="-293914">
              <a:spcBef>
                <a:spcPts val="500"/>
              </a:spcBef>
              <a:buSzPct val="100000"/>
              <a:buChar char="•"/>
              <a:defRPr sz="2800"/>
            </a:pPr>
            <a:r>
              <a:rPr sz="2400"/>
              <a:t>Count </a:t>
            </a:r>
            <a:r>
              <a:rPr sz="2000"/>
              <a:t>(relative frequency with which works are consumed)</a:t>
            </a:r>
          </a:p>
          <a:p>
            <a:pPr marL="293914" indent="-293914">
              <a:spcBef>
                <a:spcPts val="500"/>
              </a:spcBef>
              <a:buSzPct val="100000"/>
              <a:buChar char="•"/>
              <a:defRPr sz="2800"/>
            </a:pPr>
            <a:r>
              <a:rPr sz="2400"/>
              <a:t>Distribute</a:t>
            </a:r>
          </a:p>
          <a:p>
            <a:pPr marL="695325" lvl="1" indent="-238125">
              <a:spcBef>
                <a:spcPts val="400"/>
              </a:spcBef>
              <a:buSzPct val="100000"/>
              <a:buChar char="–"/>
            </a:pPr>
            <a:r>
              <a:rPr sz="2000"/>
              <a:t>In proportion to popularity</a:t>
            </a:r>
          </a:p>
          <a:p>
            <a:pPr marL="695325" lvl="1" indent="-238125">
              <a:spcBef>
                <a:spcPts val="400"/>
              </a:spcBef>
              <a:buSzPct val="100000"/>
              <a:buChar char="–"/>
            </a:pPr>
            <a:r>
              <a:rPr sz="2000"/>
              <a:t>Or adjusted to promote culture (Agrain)</a:t>
            </a:r>
          </a:p>
          <a:p>
            <a:pPr marL="293914" indent="-293914">
              <a:spcBef>
                <a:spcPts val="500"/>
              </a:spcBef>
              <a:buSzPct val="100000"/>
              <a:buChar char="•"/>
              <a:defRPr sz="2800"/>
            </a:pPr>
            <a:r>
              <a:rPr sz="2400"/>
              <a:t>Legalize file-sharing</a:t>
            </a:r>
          </a:p>
        </p:txBody>
      </p:sp>
      <p:sp>
        <p:nvSpPr>
          <p:cNvPr id="725" name="Line"/>
          <p:cNvSpPr/>
          <p:nvPr/>
        </p:nvSpPr>
        <p:spPr>
          <a:xfrm flipH="1">
            <a:off x="5943601" y="2362200"/>
            <a:ext cx="1" cy="3962400"/>
          </a:xfrm>
          <a:prstGeom prst="line">
            <a:avLst/>
          </a:prstGeom>
          <a:solidFill>
            <a:schemeClr val="accent1"/>
          </a:solidFill>
          <a:ln w="57150">
            <a:solidFill>
              <a:srgbClr val="6B6BCF"/>
            </a:solidFill>
          </a:ln>
        </p:spPr>
        <p:txBody>
          <a:bodyPr lIns="45719" rIns="45719"/>
          <a:lstStyle/>
          <a:p>
            <a:pPr defTabSz="457200">
              <a:defRPr sz="1200">
                <a:uFillTx/>
                <a:latin typeface="+mj-lt"/>
                <a:ea typeface="+mj-ea"/>
                <a:cs typeface="+mj-cs"/>
                <a:sym typeface="Helvetica"/>
              </a:defRPr>
            </a:pPr>
            <a:endParaRPr sz="1200"/>
          </a:p>
        </p:txBody>
      </p:sp>
    </p:spTree>
    <p:extLst>
      <p:ext uri="{BB962C8B-B14F-4D97-AF65-F5344CB8AC3E}">
        <p14:creationId xmlns:p14="http://schemas.microsoft.com/office/powerpoint/2010/main" val="182247908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9E314-16F0-6545-A776-BE8F4A018280}"/>
              </a:ext>
            </a:extLst>
          </p:cNvPr>
          <p:cNvSpPr>
            <a:spLocks noGrp="1"/>
          </p:cNvSpPr>
          <p:nvPr>
            <p:ph type="title"/>
          </p:nvPr>
        </p:nvSpPr>
        <p:spPr>
          <a:xfrm>
            <a:off x="838200" y="1810161"/>
            <a:ext cx="10515600" cy="1325563"/>
          </a:xfrm>
        </p:spPr>
        <p:txBody>
          <a:bodyPr>
            <a:normAutofit/>
          </a:bodyPr>
          <a:lstStyle/>
          <a:p>
            <a:pPr algn="ctr"/>
            <a:r>
              <a:rPr lang="en-US" sz="3200" dirty="0"/>
              <a:t>Phase 3 (2015-2023): Rebound</a:t>
            </a:r>
          </a:p>
        </p:txBody>
      </p:sp>
    </p:spTree>
    <p:extLst>
      <p:ext uri="{BB962C8B-B14F-4D97-AF65-F5344CB8AC3E}">
        <p14:creationId xmlns:p14="http://schemas.microsoft.com/office/powerpoint/2010/main" val="73145001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4A841-FD4A-ECAD-5F8C-2077CC5B17E7}"/>
            </a:ext>
          </a:extLst>
        </p:cNvPr>
        <p:cNvGrpSpPr/>
        <p:nvPr/>
      </p:nvGrpSpPr>
      <p:grpSpPr>
        <a:xfrm>
          <a:off x="0" y="0"/>
          <a:ext cx="0" cy="0"/>
          <a:chOff x="0" y="0"/>
          <a:chExt cx="0" cy="0"/>
        </a:xfrm>
      </p:grpSpPr>
      <p:pic>
        <p:nvPicPr>
          <p:cNvPr id="3" name="Picture 2" descr="A graph of different colored bars&#10;&#10;Description automatically generated">
            <a:extLst>
              <a:ext uri="{FF2B5EF4-FFF2-40B4-BE49-F238E27FC236}">
                <a16:creationId xmlns:a16="http://schemas.microsoft.com/office/drawing/2014/main" id="{9019BC16-15C6-E7E9-D36F-65EBB5B089E9}"/>
              </a:ext>
            </a:extLst>
          </p:cNvPr>
          <p:cNvPicPr>
            <a:picLocks noChangeAspect="1"/>
          </p:cNvPicPr>
          <p:nvPr/>
        </p:nvPicPr>
        <p:blipFill>
          <a:blip r:embed="rId2"/>
          <a:stretch>
            <a:fillRect/>
          </a:stretch>
        </p:blipFill>
        <p:spPr>
          <a:xfrm>
            <a:off x="1862751" y="120601"/>
            <a:ext cx="10329249" cy="6736466"/>
          </a:xfrm>
          <a:prstGeom prst="rect">
            <a:avLst/>
          </a:prstGeom>
        </p:spPr>
      </p:pic>
      <p:pic>
        <p:nvPicPr>
          <p:cNvPr id="4" name="Picture 3" descr="A screen shot of a computer&#10;&#10;Description automatically generated">
            <a:extLst>
              <a:ext uri="{FF2B5EF4-FFF2-40B4-BE49-F238E27FC236}">
                <a16:creationId xmlns:a16="http://schemas.microsoft.com/office/drawing/2014/main" id="{B7A10E79-502B-F4F9-8325-DF6FB7CDB9C7}"/>
              </a:ext>
            </a:extLst>
          </p:cNvPr>
          <p:cNvPicPr>
            <a:picLocks noChangeAspect="1"/>
          </p:cNvPicPr>
          <p:nvPr/>
        </p:nvPicPr>
        <p:blipFill>
          <a:blip r:embed="rId3"/>
          <a:stretch>
            <a:fillRect/>
          </a:stretch>
        </p:blipFill>
        <p:spPr>
          <a:xfrm>
            <a:off x="0" y="1989913"/>
            <a:ext cx="2402569" cy="4868087"/>
          </a:xfrm>
          <a:prstGeom prst="rect">
            <a:avLst/>
          </a:prstGeom>
        </p:spPr>
      </p:pic>
      <p:sp>
        <p:nvSpPr>
          <p:cNvPr id="2" name="TextBox 1">
            <a:extLst>
              <a:ext uri="{FF2B5EF4-FFF2-40B4-BE49-F238E27FC236}">
                <a16:creationId xmlns:a16="http://schemas.microsoft.com/office/drawing/2014/main" id="{D3BF5C33-195D-1AD7-8EAC-0E18CB6FB8F9}"/>
              </a:ext>
            </a:extLst>
          </p:cNvPr>
          <p:cNvSpPr txBox="1"/>
          <p:nvPr/>
        </p:nvSpPr>
        <p:spPr>
          <a:xfrm>
            <a:off x="8809984" y="0"/>
            <a:ext cx="3382016" cy="276999"/>
          </a:xfrm>
          <a:prstGeom prst="rect">
            <a:avLst/>
          </a:prstGeom>
          <a:noFill/>
        </p:spPr>
        <p:txBody>
          <a:bodyPr wrap="none" rtlCol="0">
            <a:spAutoFit/>
          </a:bodyPr>
          <a:lstStyle/>
          <a:p>
            <a:r>
              <a:rPr lang="en-US" sz="1200" dirty="0"/>
              <a:t>Source:  https://</a:t>
            </a:r>
            <a:r>
              <a:rPr lang="en-US" sz="1200" dirty="0" err="1"/>
              <a:t>www.riaa.com</a:t>
            </a:r>
            <a:r>
              <a:rPr lang="en-US" sz="1200" dirty="0"/>
              <a:t>/u-s-sales-database/</a:t>
            </a:r>
          </a:p>
        </p:txBody>
      </p:sp>
    </p:spTree>
    <p:extLst>
      <p:ext uri="{BB962C8B-B14F-4D97-AF65-F5344CB8AC3E}">
        <p14:creationId xmlns:p14="http://schemas.microsoft.com/office/powerpoint/2010/main" val="878701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6D28B-5433-40CE-67EB-45B7D3961A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8037AB-9A20-A1F7-93E3-DD246D97759E}"/>
              </a:ext>
            </a:extLst>
          </p:cNvPr>
          <p:cNvSpPr>
            <a:spLocks noGrp="1"/>
          </p:cNvSpPr>
          <p:nvPr>
            <p:ph type="title"/>
          </p:nvPr>
        </p:nvSpPr>
        <p:spPr/>
        <p:txBody>
          <a:bodyPr>
            <a:normAutofit/>
          </a:bodyPr>
          <a:lstStyle/>
          <a:p>
            <a:r>
              <a:rPr lang="en-US" sz="3600" dirty="0"/>
              <a:t>Visualization of Changing Formats</a:t>
            </a:r>
          </a:p>
        </p:txBody>
      </p:sp>
      <p:sp>
        <p:nvSpPr>
          <p:cNvPr id="3" name="Content Placeholder 2">
            <a:extLst>
              <a:ext uri="{FF2B5EF4-FFF2-40B4-BE49-F238E27FC236}">
                <a16:creationId xmlns:a16="http://schemas.microsoft.com/office/drawing/2014/main" id="{938516A6-357B-4B55-3D53-D1244198660A}"/>
              </a:ext>
            </a:extLst>
          </p:cNvPr>
          <p:cNvSpPr>
            <a:spLocks noGrp="1"/>
          </p:cNvSpPr>
          <p:nvPr>
            <p:ph idx="1"/>
          </p:nvPr>
        </p:nvSpPr>
        <p:spPr/>
        <p:txBody>
          <a:bodyPr>
            <a:normAutofit/>
          </a:bodyPr>
          <a:lstStyle/>
          <a:p>
            <a:r>
              <a:rPr lang="en-US" sz="2400" dirty="0"/>
              <a:t>https://</a:t>
            </a:r>
            <a:r>
              <a:rPr lang="en-US" sz="2400" dirty="0" err="1"/>
              <a:t>www.aei.org</a:t>
            </a:r>
            <a:r>
              <a:rPr lang="en-US" sz="2400" dirty="0"/>
              <a:t>/carpe-diem/animated-chart-of-the-day-recorded-music-sales-by-format-share-1973-to-2022/</a:t>
            </a:r>
          </a:p>
        </p:txBody>
      </p:sp>
    </p:spTree>
    <p:extLst>
      <p:ext uri="{BB962C8B-B14F-4D97-AF65-F5344CB8AC3E}">
        <p14:creationId xmlns:p14="http://schemas.microsoft.com/office/powerpoint/2010/main" val="1666883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9C7F5-AE11-63CA-85C2-DBE7D52510ED}"/>
            </a:ext>
          </a:extLst>
        </p:cNvPr>
        <p:cNvGrpSpPr/>
        <p:nvPr/>
      </p:nvGrpSpPr>
      <p:grpSpPr>
        <a:xfrm>
          <a:off x="0" y="0"/>
          <a:ext cx="0" cy="0"/>
          <a:chOff x="0" y="0"/>
          <a:chExt cx="0" cy="0"/>
        </a:xfrm>
      </p:grpSpPr>
      <p:pic>
        <p:nvPicPr>
          <p:cNvPr id="4" name="Picture 3" descr="A screen shot of a computer&#10;&#10;Description automatically generated">
            <a:extLst>
              <a:ext uri="{FF2B5EF4-FFF2-40B4-BE49-F238E27FC236}">
                <a16:creationId xmlns:a16="http://schemas.microsoft.com/office/drawing/2014/main" id="{B493E451-FFC3-D6FD-FE40-519E244C51F8}"/>
              </a:ext>
            </a:extLst>
          </p:cNvPr>
          <p:cNvPicPr>
            <a:picLocks noChangeAspect="1"/>
          </p:cNvPicPr>
          <p:nvPr/>
        </p:nvPicPr>
        <p:blipFill>
          <a:blip r:embed="rId2"/>
          <a:stretch>
            <a:fillRect/>
          </a:stretch>
        </p:blipFill>
        <p:spPr>
          <a:xfrm>
            <a:off x="0" y="1989913"/>
            <a:ext cx="2402569" cy="4868087"/>
          </a:xfrm>
          <a:prstGeom prst="rect">
            <a:avLst/>
          </a:prstGeom>
        </p:spPr>
      </p:pic>
      <p:pic>
        <p:nvPicPr>
          <p:cNvPr id="7" name="Picture 6" descr="A graph of different colored lines&#10;&#10;Description automatically generated">
            <a:extLst>
              <a:ext uri="{FF2B5EF4-FFF2-40B4-BE49-F238E27FC236}">
                <a16:creationId xmlns:a16="http://schemas.microsoft.com/office/drawing/2014/main" id="{C7D87116-410F-3857-FDBE-FB0040A28356}"/>
              </a:ext>
            </a:extLst>
          </p:cNvPr>
          <p:cNvPicPr>
            <a:picLocks noChangeAspect="1"/>
          </p:cNvPicPr>
          <p:nvPr/>
        </p:nvPicPr>
        <p:blipFill>
          <a:blip r:embed="rId3"/>
          <a:stretch>
            <a:fillRect/>
          </a:stretch>
        </p:blipFill>
        <p:spPr>
          <a:xfrm>
            <a:off x="2125579" y="1"/>
            <a:ext cx="10066421" cy="6858000"/>
          </a:xfrm>
          <a:prstGeom prst="rect">
            <a:avLst/>
          </a:prstGeom>
        </p:spPr>
      </p:pic>
      <p:sp>
        <p:nvSpPr>
          <p:cNvPr id="8" name="TextBox 7">
            <a:extLst>
              <a:ext uri="{FF2B5EF4-FFF2-40B4-BE49-F238E27FC236}">
                <a16:creationId xmlns:a16="http://schemas.microsoft.com/office/drawing/2014/main" id="{AFEE3044-4B7E-2BB0-D419-DBF710152A70}"/>
              </a:ext>
            </a:extLst>
          </p:cNvPr>
          <p:cNvSpPr txBox="1"/>
          <p:nvPr/>
        </p:nvSpPr>
        <p:spPr>
          <a:xfrm>
            <a:off x="8809984" y="0"/>
            <a:ext cx="3382016" cy="276999"/>
          </a:xfrm>
          <a:prstGeom prst="rect">
            <a:avLst/>
          </a:prstGeom>
          <a:noFill/>
        </p:spPr>
        <p:txBody>
          <a:bodyPr wrap="none" rtlCol="0">
            <a:spAutoFit/>
          </a:bodyPr>
          <a:lstStyle/>
          <a:p>
            <a:r>
              <a:rPr lang="en-US" sz="1200" dirty="0"/>
              <a:t>Source:  https://</a:t>
            </a:r>
            <a:r>
              <a:rPr lang="en-US" sz="1200" dirty="0" err="1"/>
              <a:t>www.riaa.com</a:t>
            </a:r>
            <a:r>
              <a:rPr lang="en-US" sz="1200" dirty="0"/>
              <a:t>/u-s-sales-database/</a:t>
            </a:r>
          </a:p>
        </p:txBody>
      </p:sp>
    </p:spTree>
    <p:extLst>
      <p:ext uri="{BB962C8B-B14F-4D97-AF65-F5344CB8AC3E}">
        <p14:creationId xmlns:p14="http://schemas.microsoft.com/office/powerpoint/2010/main" val="1025735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3A5C4-21DF-5B73-3384-69160D1198E3}"/>
            </a:ext>
          </a:extLst>
        </p:cNvPr>
        <p:cNvGrpSpPr/>
        <p:nvPr/>
      </p:nvGrpSpPr>
      <p:grpSpPr>
        <a:xfrm>
          <a:off x="0" y="0"/>
          <a:ext cx="0" cy="0"/>
          <a:chOff x="0" y="0"/>
          <a:chExt cx="0" cy="0"/>
        </a:xfrm>
      </p:grpSpPr>
      <p:pic>
        <p:nvPicPr>
          <p:cNvPr id="4" name="Picture 3" descr="A screen shot of a computer&#10;&#10;Description automatically generated">
            <a:extLst>
              <a:ext uri="{FF2B5EF4-FFF2-40B4-BE49-F238E27FC236}">
                <a16:creationId xmlns:a16="http://schemas.microsoft.com/office/drawing/2014/main" id="{3AF6183D-0C43-58A2-F013-81FC2A39066C}"/>
              </a:ext>
            </a:extLst>
          </p:cNvPr>
          <p:cNvPicPr>
            <a:picLocks noChangeAspect="1"/>
          </p:cNvPicPr>
          <p:nvPr/>
        </p:nvPicPr>
        <p:blipFill>
          <a:blip r:embed="rId2"/>
          <a:stretch>
            <a:fillRect/>
          </a:stretch>
        </p:blipFill>
        <p:spPr>
          <a:xfrm>
            <a:off x="0" y="1989913"/>
            <a:ext cx="2402569" cy="4868087"/>
          </a:xfrm>
          <a:prstGeom prst="rect">
            <a:avLst/>
          </a:prstGeom>
        </p:spPr>
      </p:pic>
      <p:pic>
        <p:nvPicPr>
          <p:cNvPr id="7" name="Picture 6" descr="A graph of different colored lines&#10;&#10;Description automatically generated">
            <a:extLst>
              <a:ext uri="{FF2B5EF4-FFF2-40B4-BE49-F238E27FC236}">
                <a16:creationId xmlns:a16="http://schemas.microsoft.com/office/drawing/2014/main" id="{DAD8D98C-58EE-2903-FA6C-97EE89B271D5}"/>
              </a:ext>
            </a:extLst>
          </p:cNvPr>
          <p:cNvPicPr>
            <a:picLocks noChangeAspect="1"/>
          </p:cNvPicPr>
          <p:nvPr/>
        </p:nvPicPr>
        <p:blipFill>
          <a:blip r:embed="rId3"/>
          <a:stretch>
            <a:fillRect/>
          </a:stretch>
        </p:blipFill>
        <p:spPr>
          <a:xfrm>
            <a:off x="2125579" y="1"/>
            <a:ext cx="10066421" cy="6858000"/>
          </a:xfrm>
          <a:prstGeom prst="rect">
            <a:avLst/>
          </a:prstGeom>
        </p:spPr>
      </p:pic>
      <p:sp>
        <p:nvSpPr>
          <p:cNvPr id="8" name="TextBox 7">
            <a:extLst>
              <a:ext uri="{FF2B5EF4-FFF2-40B4-BE49-F238E27FC236}">
                <a16:creationId xmlns:a16="http://schemas.microsoft.com/office/drawing/2014/main" id="{56130FE7-42A9-2646-EB00-741677281B18}"/>
              </a:ext>
            </a:extLst>
          </p:cNvPr>
          <p:cNvSpPr txBox="1"/>
          <p:nvPr/>
        </p:nvSpPr>
        <p:spPr>
          <a:xfrm>
            <a:off x="8809984" y="0"/>
            <a:ext cx="3382016" cy="276999"/>
          </a:xfrm>
          <a:prstGeom prst="rect">
            <a:avLst/>
          </a:prstGeom>
          <a:noFill/>
        </p:spPr>
        <p:txBody>
          <a:bodyPr wrap="none" rtlCol="0">
            <a:spAutoFit/>
          </a:bodyPr>
          <a:lstStyle/>
          <a:p>
            <a:r>
              <a:rPr lang="en-US" sz="1200" dirty="0"/>
              <a:t>Source:  https://</a:t>
            </a:r>
            <a:r>
              <a:rPr lang="en-US" sz="1200" dirty="0" err="1"/>
              <a:t>www.riaa.com</a:t>
            </a:r>
            <a:r>
              <a:rPr lang="en-US" sz="1200" dirty="0"/>
              <a:t>/u-s-sales-database/</a:t>
            </a:r>
          </a:p>
        </p:txBody>
      </p:sp>
      <p:sp>
        <p:nvSpPr>
          <p:cNvPr id="2" name="TextBox 1">
            <a:extLst>
              <a:ext uri="{FF2B5EF4-FFF2-40B4-BE49-F238E27FC236}">
                <a16:creationId xmlns:a16="http://schemas.microsoft.com/office/drawing/2014/main" id="{DE9218FA-2964-347C-1E92-22C22880479A}"/>
              </a:ext>
            </a:extLst>
          </p:cNvPr>
          <p:cNvSpPr txBox="1"/>
          <p:nvPr/>
        </p:nvSpPr>
        <p:spPr>
          <a:xfrm>
            <a:off x="3889093" y="1703196"/>
            <a:ext cx="1524841" cy="1200329"/>
          </a:xfrm>
          <a:prstGeom prst="rect">
            <a:avLst/>
          </a:prstGeom>
          <a:noFill/>
        </p:spPr>
        <p:txBody>
          <a:bodyPr wrap="none" rtlCol="0">
            <a:spAutoFit/>
          </a:bodyPr>
          <a:lstStyle/>
          <a:p>
            <a:r>
              <a:rPr lang="en-US" dirty="0"/>
              <a:t>18.5B/</a:t>
            </a:r>
          </a:p>
          <a:p>
            <a:r>
              <a:rPr lang="en-US" dirty="0"/>
              <a:t>222M=</a:t>
            </a:r>
          </a:p>
          <a:p>
            <a:r>
              <a:rPr lang="en-US" b="1" dirty="0">
                <a:solidFill>
                  <a:srgbClr val="C00000"/>
                </a:solidFill>
              </a:rPr>
              <a:t>$83 </a:t>
            </a:r>
            <a:r>
              <a:rPr lang="en-US" dirty="0"/>
              <a:t>per capita</a:t>
            </a:r>
          </a:p>
          <a:p>
            <a:endParaRPr lang="en-US" dirty="0"/>
          </a:p>
        </p:txBody>
      </p:sp>
      <p:sp>
        <p:nvSpPr>
          <p:cNvPr id="3" name="TextBox 2">
            <a:extLst>
              <a:ext uri="{FF2B5EF4-FFF2-40B4-BE49-F238E27FC236}">
                <a16:creationId xmlns:a16="http://schemas.microsoft.com/office/drawing/2014/main" id="{B8C7D9B5-50CE-1FC9-FFC8-90C0569D0F75}"/>
              </a:ext>
            </a:extLst>
          </p:cNvPr>
          <p:cNvSpPr txBox="1"/>
          <p:nvPr/>
        </p:nvSpPr>
        <p:spPr>
          <a:xfrm>
            <a:off x="7407797" y="299355"/>
            <a:ext cx="923651" cy="1200329"/>
          </a:xfrm>
          <a:prstGeom prst="rect">
            <a:avLst/>
          </a:prstGeom>
          <a:noFill/>
        </p:spPr>
        <p:txBody>
          <a:bodyPr wrap="none" rtlCol="0">
            <a:spAutoFit/>
          </a:bodyPr>
          <a:lstStyle/>
          <a:p>
            <a:r>
              <a:rPr lang="en-US" dirty="0"/>
              <a:t>25.6B/</a:t>
            </a:r>
          </a:p>
          <a:p>
            <a:r>
              <a:rPr lang="en-US" dirty="0"/>
              <a:t>279M=</a:t>
            </a:r>
          </a:p>
          <a:p>
            <a:r>
              <a:rPr lang="en-US" b="1" dirty="0">
                <a:solidFill>
                  <a:srgbClr val="C00000"/>
                </a:solidFill>
              </a:rPr>
              <a:t>$92 </a:t>
            </a:r>
            <a:r>
              <a:rPr lang="en-US" dirty="0"/>
              <a:t>p.c.</a:t>
            </a:r>
          </a:p>
          <a:p>
            <a:endParaRPr lang="en-US" dirty="0"/>
          </a:p>
        </p:txBody>
      </p:sp>
      <p:sp>
        <p:nvSpPr>
          <p:cNvPr id="5" name="TextBox 4">
            <a:extLst>
              <a:ext uri="{FF2B5EF4-FFF2-40B4-BE49-F238E27FC236}">
                <a16:creationId xmlns:a16="http://schemas.microsoft.com/office/drawing/2014/main" id="{82BEBBF8-CBB4-2025-733C-1E83AE9DFF9D}"/>
              </a:ext>
            </a:extLst>
          </p:cNvPr>
          <p:cNvSpPr txBox="1"/>
          <p:nvPr/>
        </p:nvSpPr>
        <p:spPr>
          <a:xfrm>
            <a:off x="10961396" y="2072661"/>
            <a:ext cx="923651" cy="923330"/>
          </a:xfrm>
          <a:prstGeom prst="rect">
            <a:avLst/>
          </a:prstGeom>
          <a:noFill/>
        </p:spPr>
        <p:txBody>
          <a:bodyPr wrap="none" rtlCol="0">
            <a:spAutoFit/>
          </a:bodyPr>
          <a:lstStyle/>
          <a:p>
            <a:r>
              <a:rPr lang="en-US" dirty="0"/>
              <a:t>15.9B/</a:t>
            </a:r>
          </a:p>
          <a:p>
            <a:r>
              <a:rPr lang="en-US" dirty="0"/>
              <a:t>332M=</a:t>
            </a:r>
          </a:p>
          <a:p>
            <a:r>
              <a:rPr lang="en-US" b="1" dirty="0">
                <a:solidFill>
                  <a:srgbClr val="C00000"/>
                </a:solidFill>
              </a:rPr>
              <a:t>$48 </a:t>
            </a:r>
            <a:r>
              <a:rPr lang="en-US" dirty="0"/>
              <a:t>p.c.</a:t>
            </a:r>
          </a:p>
        </p:txBody>
      </p:sp>
    </p:spTree>
    <p:extLst>
      <p:ext uri="{BB962C8B-B14F-4D97-AF65-F5344CB8AC3E}">
        <p14:creationId xmlns:p14="http://schemas.microsoft.com/office/powerpoint/2010/main" val="2034942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B359C-5AB2-9D9D-5982-C24CFC3B6DAC}"/>
            </a:ext>
          </a:extLst>
        </p:cNvPr>
        <p:cNvGrpSpPr/>
        <p:nvPr/>
      </p:nvGrpSpPr>
      <p:grpSpPr>
        <a:xfrm>
          <a:off x="0" y="0"/>
          <a:ext cx="0" cy="0"/>
          <a:chOff x="0" y="0"/>
          <a:chExt cx="0" cy="0"/>
        </a:xfrm>
      </p:grpSpPr>
      <p:sp>
        <p:nvSpPr>
          <p:cNvPr id="44036" name="AutoShape 2">
            <a:extLst>
              <a:ext uri="{FF2B5EF4-FFF2-40B4-BE49-F238E27FC236}">
                <a16:creationId xmlns:a16="http://schemas.microsoft.com/office/drawing/2014/main" id="{A84561E5-0319-BB6C-C78C-69383874E7E0}"/>
              </a:ext>
            </a:extLst>
          </p:cNvPr>
          <p:cNvSpPr>
            <a:spLocks noChangeArrowheads="1"/>
          </p:cNvSpPr>
          <p:nvPr/>
        </p:nvSpPr>
        <p:spPr bwMode="auto">
          <a:xfrm>
            <a:off x="3124200" y="228600"/>
            <a:ext cx="1524000" cy="685800"/>
          </a:xfrm>
          <a:prstGeom prst="roundRect">
            <a:avLst>
              <a:gd name="adj" fmla="val 16667"/>
            </a:avLst>
          </a:prstGeom>
          <a:solidFill>
            <a:srgbClr val="3399FF"/>
          </a:solidFill>
          <a:ln w="9525">
            <a:solidFill>
              <a:schemeClr val="tx1"/>
            </a:solidFill>
            <a:round/>
            <a:headEnd/>
            <a:tailEnd/>
          </a:ln>
        </p:spPr>
        <p:txBody>
          <a:bodyPr wrap="none" anchor="ctr"/>
          <a:lstStyle/>
          <a:p>
            <a:pPr algn="ctr" eaLnBrk="0" hangingPunct="0"/>
            <a:r>
              <a:rPr lang="en-US" sz="2000">
                <a:cs typeface="Arial" charset="0"/>
              </a:rPr>
              <a:t>Composer</a:t>
            </a:r>
          </a:p>
        </p:txBody>
      </p:sp>
      <p:sp>
        <p:nvSpPr>
          <p:cNvPr id="44037" name="AutoShape 3">
            <a:extLst>
              <a:ext uri="{FF2B5EF4-FFF2-40B4-BE49-F238E27FC236}">
                <a16:creationId xmlns:a16="http://schemas.microsoft.com/office/drawing/2014/main" id="{1372D251-D8AD-D93E-735B-278854D1FE7B}"/>
              </a:ext>
            </a:extLst>
          </p:cNvPr>
          <p:cNvSpPr>
            <a:spLocks noChangeArrowheads="1"/>
          </p:cNvSpPr>
          <p:nvPr/>
        </p:nvSpPr>
        <p:spPr bwMode="auto">
          <a:xfrm>
            <a:off x="4876800" y="1447800"/>
            <a:ext cx="1524000" cy="685800"/>
          </a:xfrm>
          <a:prstGeom prst="roundRect">
            <a:avLst>
              <a:gd name="adj" fmla="val 16667"/>
            </a:avLst>
          </a:prstGeom>
          <a:solidFill>
            <a:srgbClr val="FF0066"/>
          </a:solidFill>
          <a:ln w="9525">
            <a:solidFill>
              <a:schemeClr val="tx1"/>
            </a:solidFill>
            <a:round/>
            <a:headEnd/>
            <a:tailEnd/>
          </a:ln>
        </p:spPr>
        <p:txBody>
          <a:bodyPr wrap="none" anchor="ctr"/>
          <a:lstStyle/>
          <a:p>
            <a:pPr algn="ctr" eaLnBrk="0" hangingPunct="0"/>
            <a:r>
              <a:rPr lang="en-US" sz="2000">
                <a:cs typeface="Arial" charset="0"/>
              </a:rPr>
              <a:t>Publisher</a:t>
            </a:r>
          </a:p>
        </p:txBody>
      </p:sp>
      <p:sp>
        <p:nvSpPr>
          <p:cNvPr id="44038" name="AutoShape 4">
            <a:extLst>
              <a:ext uri="{FF2B5EF4-FFF2-40B4-BE49-F238E27FC236}">
                <a16:creationId xmlns:a16="http://schemas.microsoft.com/office/drawing/2014/main" id="{B73DF679-699C-E0EE-EBE9-ADC404755063}"/>
              </a:ext>
            </a:extLst>
          </p:cNvPr>
          <p:cNvSpPr>
            <a:spLocks noChangeArrowheads="1"/>
          </p:cNvSpPr>
          <p:nvPr/>
        </p:nvSpPr>
        <p:spPr bwMode="auto">
          <a:xfrm>
            <a:off x="9067800" y="2209800"/>
            <a:ext cx="1447800" cy="838200"/>
          </a:xfrm>
          <a:prstGeom prst="roundRect">
            <a:avLst>
              <a:gd name="adj" fmla="val 16667"/>
            </a:avLst>
          </a:prstGeom>
          <a:solidFill>
            <a:srgbClr val="FF00FF"/>
          </a:solidFill>
          <a:ln w="9525">
            <a:solidFill>
              <a:schemeClr val="tx1"/>
            </a:solidFill>
            <a:round/>
            <a:headEnd/>
            <a:tailEnd/>
          </a:ln>
        </p:spPr>
        <p:txBody>
          <a:bodyPr wrap="none" anchor="ctr"/>
          <a:lstStyle/>
          <a:p>
            <a:pPr algn="ctr" eaLnBrk="0" hangingPunct="0"/>
            <a:r>
              <a:rPr lang="en-US" sz="2000">
                <a:cs typeface="Arial" charset="0"/>
              </a:rPr>
              <a:t>Sheet Music</a:t>
            </a:r>
          </a:p>
          <a:p>
            <a:pPr algn="ctr" eaLnBrk="0" hangingPunct="0"/>
            <a:r>
              <a:rPr lang="en-US" sz="2000">
                <a:cs typeface="Arial" charset="0"/>
              </a:rPr>
              <a:t>Printer</a:t>
            </a:r>
          </a:p>
        </p:txBody>
      </p:sp>
      <p:sp>
        <p:nvSpPr>
          <p:cNvPr id="44039" name="AutoShape 5">
            <a:extLst>
              <a:ext uri="{FF2B5EF4-FFF2-40B4-BE49-F238E27FC236}">
                <a16:creationId xmlns:a16="http://schemas.microsoft.com/office/drawing/2014/main" id="{E2F0A81B-C3C4-A5E0-157A-6EE86F1CFA9F}"/>
              </a:ext>
            </a:extLst>
          </p:cNvPr>
          <p:cNvSpPr>
            <a:spLocks noChangeArrowheads="1"/>
          </p:cNvSpPr>
          <p:nvPr/>
        </p:nvSpPr>
        <p:spPr bwMode="auto">
          <a:xfrm>
            <a:off x="8763000" y="4572000"/>
            <a:ext cx="1143000" cy="762000"/>
          </a:xfrm>
          <a:prstGeom prst="roundRect">
            <a:avLst>
              <a:gd name="adj" fmla="val 16667"/>
            </a:avLst>
          </a:prstGeom>
          <a:solidFill>
            <a:srgbClr val="FF00FF"/>
          </a:solidFill>
          <a:ln w="9525">
            <a:solidFill>
              <a:schemeClr val="tx1"/>
            </a:solidFill>
            <a:round/>
            <a:headEnd/>
            <a:tailEnd/>
          </a:ln>
        </p:spPr>
        <p:txBody>
          <a:bodyPr wrap="none" anchor="ctr"/>
          <a:lstStyle/>
          <a:p>
            <a:pPr algn="ctr" eaLnBrk="0" hangingPunct="0"/>
            <a:r>
              <a:rPr lang="en-US" sz="2000">
                <a:cs typeface="Arial" charset="0"/>
              </a:rPr>
              <a:t>Movie</a:t>
            </a:r>
          </a:p>
          <a:p>
            <a:pPr algn="ctr" eaLnBrk="0" hangingPunct="0"/>
            <a:r>
              <a:rPr lang="en-US" sz="2000">
                <a:cs typeface="Arial" charset="0"/>
              </a:rPr>
              <a:t>Studio</a:t>
            </a:r>
          </a:p>
        </p:txBody>
      </p:sp>
      <p:sp>
        <p:nvSpPr>
          <p:cNvPr id="44040" name="AutoShape 6">
            <a:extLst>
              <a:ext uri="{FF2B5EF4-FFF2-40B4-BE49-F238E27FC236}">
                <a16:creationId xmlns:a16="http://schemas.microsoft.com/office/drawing/2014/main" id="{A2925842-307A-7318-6384-D041FF772E83}"/>
              </a:ext>
            </a:extLst>
          </p:cNvPr>
          <p:cNvSpPr>
            <a:spLocks noChangeArrowheads="1"/>
          </p:cNvSpPr>
          <p:nvPr/>
        </p:nvSpPr>
        <p:spPr bwMode="auto">
          <a:xfrm>
            <a:off x="8305800" y="5867400"/>
            <a:ext cx="1295400" cy="685800"/>
          </a:xfrm>
          <a:prstGeom prst="roundRect">
            <a:avLst>
              <a:gd name="adj" fmla="val 16667"/>
            </a:avLst>
          </a:prstGeom>
          <a:gradFill rotWithShape="0">
            <a:gsLst>
              <a:gs pos="0">
                <a:srgbClr val="FF0066"/>
              </a:gs>
              <a:gs pos="100000">
                <a:srgbClr val="FF00FF"/>
              </a:gs>
            </a:gsLst>
            <a:lin ang="0" scaled="1"/>
          </a:gradFill>
          <a:ln w="9525">
            <a:solidFill>
              <a:schemeClr val="tx1"/>
            </a:solidFill>
            <a:round/>
            <a:headEnd/>
            <a:tailEnd/>
          </a:ln>
        </p:spPr>
        <p:txBody>
          <a:bodyPr wrap="none" anchor="ctr"/>
          <a:lstStyle/>
          <a:p>
            <a:pPr algn="ctr" eaLnBrk="0" hangingPunct="0"/>
            <a:r>
              <a:rPr lang="en-US" sz="2000">
                <a:cs typeface="Arial" charset="0"/>
              </a:rPr>
              <a:t>Record</a:t>
            </a:r>
          </a:p>
          <a:p>
            <a:pPr algn="ctr" eaLnBrk="0" hangingPunct="0"/>
            <a:r>
              <a:rPr lang="en-US" sz="2000">
                <a:cs typeface="Arial" charset="0"/>
              </a:rPr>
              <a:t>Company</a:t>
            </a:r>
          </a:p>
        </p:txBody>
      </p:sp>
      <p:sp>
        <p:nvSpPr>
          <p:cNvPr id="44041" name="AutoShape 7">
            <a:extLst>
              <a:ext uri="{FF2B5EF4-FFF2-40B4-BE49-F238E27FC236}">
                <a16:creationId xmlns:a16="http://schemas.microsoft.com/office/drawing/2014/main" id="{A7507C31-6022-39C6-2746-B704B8055048}"/>
              </a:ext>
            </a:extLst>
          </p:cNvPr>
          <p:cNvSpPr>
            <a:spLocks noChangeArrowheads="1"/>
          </p:cNvSpPr>
          <p:nvPr/>
        </p:nvSpPr>
        <p:spPr bwMode="auto">
          <a:xfrm>
            <a:off x="2743200" y="3276600"/>
            <a:ext cx="1143000" cy="1143000"/>
          </a:xfrm>
          <a:prstGeom prst="roundRect">
            <a:avLst>
              <a:gd name="adj" fmla="val 16667"/>
            </a:avLst>
          </a:prstGeom>
          <a:solidFill>
            <a:srgbClr val="FFFF00"/>
          </a:solidFill>
          <a:ln w="9525">
            <a:solidFill>
              <a:schemeClr val="tx1"/>
            </a:solidFill>
            <a:round/>
            <a:headEnd/>
            <a:tailEnd/>
          </a:ln>
        </p:spPr>
        <p:txBody>
          <a:bodyPr wrap="none" anchor="ctr"/>
          <a:lstStyle/>
          <a:p>
            <a:pPr algn="ctr" eaLnBrk="0" hangingPunct="0"/>
            <a:r>
              <a:rPr lang="en-US" sz="2000">
                <a:cs typeface="Arial" charset="0"/>
              </a:rPr>
              <a:t>BMI; </a:t>
            </a:r>
          </a:p>
          <a:p>
            <a:pPr algn="ctr" eaLnBrk="0" hangingPunct="0"/>
            <a:r>
              <a:rPr lang="en-US" sz="2000">
                <a:cs typeface="Arial" charset="0"/>
              </a:rPr>
              <a:t>ASCAP; </a:t>
            </a:r>
          </a:p>
          <a:p>
            <a:pPr algn="ctr" eaLnBrk="0" hangingPunct="0"/>
            <a:r>
              <a:rPr lang="en-US" sz="2000">
                <a:cs typeface="Arial" charset="0"/>
              </a:rPr>
              <a:t>SESAC</a:t>
            </a:r>
          </a:p>
        </p:txBody>
      </p:sp>
      <p:sp>
        <p:nvSpPr>
          <p:cNvPr id="44042" name="AutoShape 8">
            <a:extLst>
              <a:ext uri="{FF2B5EF4-FFF2-40B4-BE49-F238E27FC236}">
                <a16:creationId xmlns:a16="http://schemas.microsoft.com/office/drawing/2014/main" id="{E60ADB02-0A29-7AE2-8FC1-B7B6511A3703}"/>
              </a:ext>
            </a:extLst>
          </p:cNvPr>
          <p:cNvSpPr>
            <a:spLocks noChangeArrowheads="1"/>
          </p:cNvSpPr>
          <p:nvPr/>
        </p:nvSpPr>
        <p:spPr bwMode="auto">
          <a:xfrm>
            <a:off x="2895600" y="5715000"/>
            <a:ext cx="1143000" cy="609600"/>
          </a:xfrm>
          <a:prstGeom prst="roundRect">
            <a:avLst>
              <a:gd name="adj" fmla="val 16667"/>
            </a:avLst>
          </a:prstGeom>
          <a:solidFill>
            <a:srgbClr val="FF00FF"/>
          </a:solidFill>
          <a:ln w="9525">
            <a:solidFill>
              <a:schemeClr val="tx1"/>
            </a:solidFill>
            <a:round/>
            <a:headEnd/>
            <a:tailEnd/>
          </a:ln>
        </p:spPr>
        <p:txBody>
          <a:bodyPr wrap="none" anchor="ctr"/>
          <a:lstStyle/>
          <a:p>
            <a:pPr algn="ctr" eaLnBrk="0" hangingPunct="0"/>
            <a:r>
              <a:rPr lang="en-US" sz="2000">
                <a:cs typeface="Arial" charset="0"/>
              </a:rPr>
              <a:t>Restaurant</a:t>
            </a:r>
          </a:p>
        </p:txBody>
      </p:sp>
      <p:sp>
        <p:nvSpPr>
          <p:cNvPr id="44043" name="AutoShape 9">
            <a:extLst>
              <a:ext uri="{FF2B5EF4-FFF2-40B4-BE49-F238E27FC236}">
                <a16:creationId xmlns:a16="http://schemas.microsoft.com/office/drawing/2014/main" id="{1076F438-C55B-581C-775D-85827D9B2FBE}"/>
              </a:ext>
            </a:extLst>
          </p:cNvPr>
          <p:cNvSpPr>
            <a:spLocks noChangeArrowheads="1"/>
          </p:cNvSpPr>
          <p:nvPr/>
        </p:nvSpPr>
        <p:spPr bwMode="auto">
          <a:xfrm>
            <a:off x="1752600" y="5638800"/>
            <a:ext cx="990600" cy="914400"/>
          </a:xfrm>
          <a:prstGeom prst="roundRect">
            <a:avLst>
              <a:gd name="adj" fmla="val 16667"/>
            </a:avLst>
          </a:prstGeom>
          <a:solidFill>
            <a:srgbClr val="FF00FF"/>
          </a:solidFill>
          <a:ln w="9525">
            <a:solidFill>
              <a:schemeClr val="tx1"/>
            </a:solidFill>
            <a:round/>
            <a:headEnd/>
            <a:tailEnd/>
          </a:ln>
        </p:spPr>
        <p:txBody>
          <a:bodyPr wrap="none" anchor="ctr"/>
          <a:lstStyle/>
          <a:p>
            <a:pPr algn="ctr" eaLnBrk="0" hangingPunct="0"/>
            <a:r>
              <a:rPr lang="en-US" sz="2000">
                <a:cs typeface="Arial" charset="0"/>
              </a:rPr>
              <a:t>Radio </a:t>
            </a:r>
          </a:p>
          <a:p>
            <a:pPr algn="ctr" eaLnBrk="0" hangingPunct="0"/>
            <a:r>
              <a:rPr lang="en-US" sz="2000">
                <a:cs typeface="Arial" charset="0"/>
              </a:rPr>
              <a:t>or TV</a:t>
            </a:r>
          </a:p>
          <a:p>
            <a:pPr algn="ctr" eaLnBrk="0" hangingPunct="0"/>
            <a:r>
              <a:rPr lang="en-US" sz="2000">
                <a:cs typeface="Arial" charset="0"/>
              </a:rPr>
              <a:t>Station</a:t>
            </a:r>
          </a:p>
        </p:txBody>
      </p:sp>
      <p:sp>
        <p:nvSpPr>
          <p:cNvPr id="44044" name="Line 10">
            <a:extLst>
              <a:ext uri="{FF2B5EF4-FFF2-40B4-BE49-F238E27FC236}">
                <a16:creationId xmlns:a16="http://schemas.microsoft.com/office/drawing/2014/main" id="{042D48C8-D0FB-307D-1DFD-D573DA3EAD02}"/>
              </a:ext>
            </a:extLst>
          </p:cNvPr>
          <p:cNvSpPr>
            <a:spLocks noChangeShapeType="1"/>
          </p:cNvSpPr>
          <p:nvPr/>
        </p:nvSpPr>
        <p:spPr bwMode="auto">
          <a:xfrm flipH="1">
            <a:off x="2438400" y="4419600"/>
            <a:ext cx="457200" cy="1219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4045" name="Line 11">
            <a:extLst>
              <a:ext uri="{FF2B5EF4-FFF2-40B4-BE49-F238E27FC236}">
                <a16:creationId xmlns:a16="http://schemas.microsoft.com/office/drawing/2014/main" id="{3618FDA6-055C-DE33-DF6A-4DC4D9066E7A}"/>
              </a:ext>
            </a:extLst>
          </p:cNvPr>
          <p:cNvSpPr>
            <a:spLocks noChangeShapeType="1"/>
          </p:cNvSpPr>
          <p:nvPr/>
        </p:nvSpPr>
        <p:spPr bwMode="auto">
          <a:xfrm>
            <a:off x="3352800" y="4419600"/>
            <a:ext cx="0" cy="1219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4046" name="Text Box 12">
            <a:extLst>
              <a:ext uri="{FF2B5EF4-FFF2-40B4-BE49-F238E27FC236}">
                <a16:creationId xmlns:a16="http://schemas.microsoft.com/office/drawing/2014/main" id="{BF90AFDA-ADF5-715B-B43C-D70D447B6D66}"/>
              </a:ext>
            </a:extLst>
          </p:cNvPr>
          <p:cNvSpPr txBox="1">
            <a:spLocks noChangeArrowheads="1"/>
          </p:cNvSpPr>
          <p:nvPr/>
        </p:nvSpPr>
        <p:spPr bwMode="auto">
          <a:xfrm>
            <a:off x="2667000" y="4648201"/>
            <a:ext cx="135966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Arial" charset="0"/>
              </a:defRPr>
            </a:lvl1pPr>
            <a:lvl2pPr marL="37931725" indent="-37474525" eaLnBrk="0" hangingPunct="0">
              <a:defRPr sz="2400">
                <a:solidFill>
                  <a:schemeClr val="tx1"/>
                </a:solidFill>
                <a:latin typeface="Times New Roman" charset="0"/>
                <a:ea typeface="Arial" charset="0"/>
                <a:cs typeface="Arial" charset="0"/>
              </a:defRPr>
            </a:lvl2pPr>
            <a:lvl3pPr eaLnBrk="0" hangingPunct="0">
              <a:defRPr sz="2400">
                <a:solidFill>
                  <a:schemeClr val="tx1"/>
                </a:solidFill>
                <a:latin typeface="Times New Roman" charset="0"/>
                <a:ea typeface="Arial" charset="0"/>
                <a:cs typeface="Arial" charset="0"/>
              </a:defRPr>
            </a:lvl3pPr>
            <a:lvl4pPr eaLnBrk="0" hangingPunct="0">
              <a:defRPr sz="2400">
                <a:solidFill>
                  <a:schemeClr val="tx1"/>
                </a:solidFill>
                <a:latin typeface="Times New Roman" charset="0"/>
                <a:ea typeface="Arial" charset="0"/>
                <a:cs typeface="Arial" charset="0"/>
              </a:defRPr>
            </a:lvl4pPr>
            <a:lvl5pPr eaLnBrk="0" hangingPunct="0">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r>
              <a:rPr lang="en-US" sz="1400" dirty="0"/>
              <a:t>Blanket licenses</a:t>
            </a:r>
          </a:p>
        </p:txBody>
      </p:sp>
      <p:sp>
        <p:nvSpPr>
          <p:cNvPr id="44047" name="Text Box 13">
            <a:extLst>
              <a:ext uri="{FF2B5EF4-FFF2-40B4-BE49-F238E27FC236}">
                <a16:creationId xmlns:a16="http://schemas.microsoft.com/office/drawing/2014/main" id="{ECAB60AE-9E69-73C0-3D01-8D6E16763F11}"/>
              </a:ext>
            </a:extLst>
          </p:cNvPr>
          <p:cNvSpPr txBox="1">
            <a:spLocks noChangeArrowheads="1"/>
          </p:cNvSpPr>
          <p:nvPr/>
        </p:nvSpPr>
        <p:spPr bwMode="auto">
          <a:xfrm>
            <a:off x="3733801" y="987426"/>
            <a:ext cx="307327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Arial" charset="0"/>
              </a:defRPr>
            </a:lvl1pPr>
            <a:lvl2pPr marL="37931725" indent="-37474525" eaLnBrk="0" hangingPunct="0">
              <a:defRPr sz="2400">
                <a:solidFill>
                  <a:schemeClr val="tx1"/>
                </a:solidFill>
                <a:latin typeface="Times New Roman" charset="0"/>
                <a:ea typeface="Arial" charset="0"/>
                <a:cs typeface="Arial" charset="0"/>
              </a:defRPr>
            </a:lvl2pPr>
            <a:lvl3pPr eaLnBrk="0" hangingPunct="0">
              <a:defRPr sz="2400">
                <a:solidFill>
                  <a:schemeClr val="tx1"/>
                </a:solidFill>
                <a:latin typeface="Times New Roman" charset="0"/>
                <a:ea typeface="Arial" charset="0"/>
                <a:cs typeface="Arial" charset="0"/>
              </a:defRPr>
            </a:lvl3pPr>
            <a:lvl4pPr eaLnBrk="0" hangingPunct="0">
              <a:defRPr sz="2400">
                <a:solidFill>
                  <a:schemeClr val="tx1"/>
                </a:solidFill>
                <a:latin typeface="Times New Roman" charset="0"/>
                <a:ea typeface="Arial" charset="0"/>
                <a:cs typeface="Arial" charset="0"/>
              </a:defRPr>
            </a:lvl4pPr>
            <a:lvl5pPr eaLnBrk="0" hangingPunct="0">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r>
              <a:rPr lang="en-US" sz="1400"/>
              <a:t>Assignment of musical-works copyright</a:t>
            </a:r>
          </a:p>
        </p:txBody>
      </p:sp>
      <p:sp>
        <p:nvSpPr>
          <p:cNvPr id="44048" name="Line 14">
            <a:extLst>
              <a:ext uri="{FF2B5EF4-FFF2-40B4-BE49-F238E27FC236}">
                <a16:creationId xmlns:a16="http://schemas.microsoft.com/office/drawing/2014/main" id="{5747D84B-3BD0-A867-8F77-891C053713E0}"/>
              </a:ext>
            </a:extLst>
          </p:cNvPr>
          <p:cNvSpPr>
            <a:spLocks noChangeShapeType="1"/>
          </p:cNvSpPr>
          <p:nvPr/>
        </p:nvSpPr>
        <p:spPr bwMode="auto">
          <a:xfrm>
            <a:off x="6096000" y="2133600"/>
            <a:ext cx="2667000" cy="3733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4050" name="Text Box 16">
            <a:extLst>
              <a:ext uri="{FF2B5EF4-FFF2-40B4-BE49-F238E27FC236}">
                <a16:creationId xmlns:a16="http://schemas.microsoft.com/office/drawing/2014/main" id="{2646736B-4BFC-CD0D-39CE-09C5DF6AB2E7}"/>
              </a:ext>
            </a:extLst>
          </p:cNvPr>
          <p:cNvSpPr txBox="1">
            <a:spLocks noChangeArrowheads="1"/>
          </p:cNvSpPr>
          <p:nvPr/>
        </p:nvSpPr>
        <p:spPr bwMode="auto">
          <a:xfrm>
            <a:off x="7467600" y="3606800"/>
            <a:ext cx="136127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Arial" charset="0"/>
              </a:defRPr>
            </a:lvl1pPr>
            <a:lvl2pPr marL="37931725" indent="-37474525" eaLnBrk="0" hangingPunct="0">
              <a:defRPr sz="2400">
                <a:solidFill>
                  <a:schemeClr val="tx1"/>
                </a:solidFill>
                <a:latin typeface="Times New Roman" charset="0"/>
                <a:ea typeface="Arial" charset="0"/>
                <a:cs typeface="Arial" charset="0"/>
              </a:defRPr>
            </a:lvl2pPr>
            <a:lvl3pPr eaLnBrk="0" hangingPunct="0">
              <a:defRPr sz="2400">
                <a:solidFill>
                  <a:schemeClr val="tx1"/>
                </a:solidFill>
                <a:latin typeface="Times New Roman" charset="0"/>
                <a:ea typeface="Arial" charset="0"/>
                <a:cs typeface="Arial" charset="0"/>
              </a:defRPr>
            </a:lvl3pPr>
            <a:lvl4pPr eaLnBrk="0" hangingPunct="0">
              <a:defRPr sz="2400">
                <a:solidFill>
                  <a:schemeClr val="tx1"/>
                </a:solidFill>
                <a:latin typeface="Times New Roman" charset="0"/>
                <a:ea typeface="Arial" charset="0"/>
                <a:cs typeface="Arial" charset="0"/>
              </a:defRPr>
            </a:lvl4pPr>
            <a:lvl5pPr eaLnBrk="0" hangingPunct="0">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r>
              <a:rPr lang="en-US" sz="1400"/>
              <a:t>Synchronization</a:t>
            </a:r>
          </a:p>
          <a:p>
            <a:r>
              <a:rPr lang="en-US" sz="1400"/>
              <a:t>license</a:t>
            </a:r>
          </a:p>
        </p:txBody>
      </p:sp>
      <p:sp>
        <p:nvSpPr>
          <p:cNvPr id="44051" name="Line 17">
            <a:extLst>
              <a:ext uri="{FF2B5EF4-FFF2-40B4-BE49-F238E27FC236}">
                <a16:creationId xmlns:a16="http://schemas.microsoft.com/office/drawing/2014/main" id="{F080BCE1-4EF6-AD26-FEF3-45C1E532C504}"/>
              </a:ext>
            </a:extLst>
          </p:cNvPr>
          <p:cNvSpPr>
            <a:spLocks noChangeShapeType="1"/>
          </p:cNvSpPr>
          <p:nvPr/>
        </p:nvSpPr>
        <p:spPr bwMode="auto">
          <a:xfrm>
            <a:off x="6248400" y="2133600"/>
            <a:ext cx="2438400" cy="2514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4052" name="Line 18">
            <a:extLst>
              <a:ext uri="{FF2B5EF4-FFF2-40B4-BE49-F238E27FC236}">
                <a16:creationId xmlns:a16="http://schemas.microsoft.com/office/drawing/2014/main" id="{03544608-54EA-27D6-AE55-B741524F4EEE}"/>
              </a:ext>
            </a:extLst>
          </p:cNvPr>
          <p:cNvSpPr>
            <a:spLocks noChangeShapeType="1"/>
          </p:cNvSpPr>
          <p:nvPr/>
        </p:nvSpPr>
        <p:spPr bwMode="auto">
          <a:xfrm>
            <a:off x="6400800" y="1828800"/>
            <a:ext cx="25908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4053" name="Text Box 19">
            <a:extLst>
              <a:ext uri="{FF2B5EF4-FFF2-40B4-BE49-F238E27FC236}">
                <a16:creationId xmlns:a16="http://schemas.microsoft.com/office/drawing/2014/main" id="{464B09E9-01C3-3786-6AC6-C530F775206A}"/>
              </a:ext>
            </a:extLst>
          </p:cNvPr>
          <p:cNvSpPr txBox="1">
            <a:spLocks noChangeArrowheads="1"/>
          </p:cNvSpPr>
          <p:nvPr/>
        </p:nvSpPr>
        <p:spPr bwMode="auto">
          <a:xfrm>
            <a:off x="7162800" y="1725613"/>
            <a:ext cx="116249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Arial" charset="0"/>
              </a:defRPr>
            </a:lvl1pPr>
            <a:lvl2pPr marL="37931725" indent="-37474525" eaLnBrk="0" hangingPunct="0">
              <a:defRPr sz="2400">
                <a:solidFill>
                  <a:schemeClr val="tx1"/>
                </a:solidFill>
                <a:latin typeface="Times New Roman" charset="0"/>
                <a:ea typeface="Arial" charset="0"/>
                <a:cs typeface="Arial" charset="0"/>
              </a:defRPr>
            </a:lvl2pPr>
            <a:lvl3pPr eaLnBrk="0" hangingPunct="0">
              <a:defRPr sz="2400">
                <a:solidFill>
                  <a:schemeClr val="tx1"/>
                </a:solidFill>
                <a:latin typeface="Times New Roman" charset="0"/>
                <a:ea typeface="Arial" charset="0"/>
                <a:cs typeface="Arial" charset="0"/>
              </a:defRPr>
            </a:lvl3pPr>
            <a:lvl4pPr eaLnBrk="0" hangingPunct="0">
              <a:defRPr sz="2400">
                <a:solidFill>
                  <a:schemeClr val="tx1"/>
                </a:solidFill>
                <a:latin typeface="Times New Roman" charset="0"/>
                <a:ea typeface="Arial" charset="0"/>
                <a:cs typeface="Arial" charset="0"/>
              </a:defRPr>
            </a:lvl4pPr>
            <a:lvl5pPr eaLnBrk="0" hangingPunct="0">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r>
              <a:rPr lang="en-US" sz="1400"/>
              <a:t>Reproduction</a:t>
            </a:r>
          </a:p>
          <a:p>
            <a:r>
              <a:rPr lang="en-US" sz="1400"/>
              <a:t>license</a:t>
            </a:r>
          </a:p>
        </p:txBody>
      </p:sp>
      <p:sp>
        <p:nvSpPr>
          <p:cNvPr id="44055" name="Line 21">
            <a:extLst>
              <a:ext uri="{FF2B5EF4-FFF2-40B4-BE49-F238E27FC236}">
                <a16:creationId xmlns:a16="http://schemas.microsoft.com/office/drawing/2014/main" id="{5B3A4213-D57F-3C42-35AF-90FF524564E2}"/>
              </a:ext>
            </a:extLst>
          </p:cNvPr>
          <p:cNvSpPr>
            <a:spLocks noChangeShapeType="1"/>
          </p:cNvSpPr>
          <p:nvPr/>
        </p:nvSpPr>
        <p:spPr bwMode="auto">
          <a:xfrm>
            <a:off x="5791200" y="4267200"/>
            <a:ext cx="2438400" cy="1676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4056" name="Text Box 22">
            <a:extLst>
              <a:ext uri="{FF2B5EF4-FFF2-40B4-BE49-F238E27FC236}">
                <a16:creationId xmlns:a16="http://schemas.microsoft.com/office/drawing/2014/main" id="{B086F2B1-4EB9-20DE-B136-438CA7BE175B}"/>
              </a:ext>
            </a:extLst>
          </p:cNvPr>
          <p:cNvSpPr txBox="1">
            <a:spLocks noChangeArrowheads="1"/>
          </p:cNvSpPr>
          <p:nvPr/>
        </p:nvSpPr>
        <p:spPr bwMode="auto">
          <a:xfrm>
            <a:off x="5489575" y="4621213"/>
            <a:ext cx="1555234"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Arial" charset="0"/>
              </a:defRPr>
            </a:lvl1pPr>
            <a:lvl2pPr marL="37931725" indent="-37474525" eaLnBrk="0" hangingPunct="0">
              <a:defRPr sz="2400">
                <a:solidFill>
                  <a:schemeClr val="tx1"/>
                </a:solidFill>
                <a:latin typeface="Times New Roman" charset="0"/>
                <a:ea typeface="Arial" charset="0"/>
                <a:cs typeface="Arial" charset="0"/>
              </a:defRPr>
            </a:lvl2pPr>
            <a:lvl3pPr eaLnBrk="0" hangingPunct="0">
              <a:defRPr sz="2400">
                <a:solidFill>
                  <a:schemeClr val="tx1"/>
                </a:solidFill>
                <a:latin typeface="Times New Roman" charset="0"/>
                <a:ea typeface="Arial" charset="0"/>
                <a:cs typeface="Arial" charset="0"/>
              </a:defRPr>
            </a:lvl3pPr>
            <a:lvl4pPr eaLnBrk="0" hangingPunct="0">
              <a:defRPr sz="2400">
                <a:solidFill>
                  <a:schemeClr val="tx1"/>
                </a:solidFill>
                <a:latin typeface="Times New Roman" charset="0"/>
                <a:ea typeface="Arial" charset="0"/>
                <a:cs typeface="Arial" charset="0"/>
              </a:defRPr>
            </a:lvl4pPr>
            <a:lvl5pPr eaLnBrk="0" hangingPunct="0">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r>
              <a:rPr lang="en-US" sz="1400"/>
              <a:t>Assignment</a:t>
            </a:r>
          </a:p>
          <a:p>
            <a:r>
              <a:rPr lang="en-US" sz="1400"/>
              <a:t>of sound-recording</a:t>
            </a:r>
          </a:p>
          <a:p>
            <a:r>
              <a:rPr lang="en-US" sz="1400"/>
              <a:t>copyright</a:t>
            </a:r>
          </a:p>
        </p:txBody>
      </p:sp>
      <p:sp>
        <p:nvSpPr>
          <p:cNvPr id="44057" name="Text Box 23">
            <a:extLst>
              <a:ext uri="{FF2B5EF4-FFF2-40B4-BE49-F238E27FC236}">
                <a16:creationId xmlns:a16="http://schemas.microsoft.com/office/drawing/2014/main" id="{AA371019-A44B-DB3E-7D3C-89147171DFA8}"/>
              </a:ext>
            </a:extLst>
          </p:cNvPr>
          <p:cNvSpPr txBox="1">
            <a:spLocks noChangeArrowheads="1"/>
          </p:cNvSpPr>
          <p:nvPr/>
        </p:nvSpPr>
        <p:spPr bwMode="auto">
          <a:xfrm>
            <a:off x="3657600" y="2335213"/>
            <a:ext cx="110158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Arial" charset="0"/>
              </a:defRPr>
            </a:lvl1pPr>
            <a:lvl2pPr marL="37931725" indent="-37474525" eaLnBrk="0" hangingPunct="0">
              <a:defRPr sz="2400">
                <a:solidFill>
                  <a:schemeClr val="tx1"/>
                </a:solidFill>
                <a:latin typeface="Times New Roman" charset="0"/>
                <a:ea typeface="Arial" charset="0"/>
                <a:cs typeface="Arial" charset="0"/>
              </a:defRPr>
            </a:lvl2pPr>
            <a:lvl3pPr eaLnBrk="0" hangingPunct="0">
              <a:defRPr sz="2400">
                <a:solidFill>
                  <a:schemeClr val="tx1"/>
                </a:solidFill>
                <a:latin typeface="Times New Roman" charset="0"/>
                <a:ea typeface="Arial" charset="0"/>
                <a:cs typeface="Arial" charset="0"/>
              </a:defRPr>
            </a:lvl3pPr>
            <a:lvl4pPr eaLnBrk="0" hangingPunct="0">
              <a:defRPr sz="2400">
                <a:solidFill>
                  <a:schemeClr val="tx1"/>
                </a:solidFill>
                <a:latin typeface="Times New Roman" charset="0"/>
                <a:ea typeface="Arial" charset="0"/>
                <a:cs typeface="Arial" charset="0"/>
              </a:defRPr>
            </a:lvl4pPr>
            <a:lvl5pPr eaLnBrk="0" hangingPunct="0">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r>
              <a:rPr lang="en-US" sz="1400"/>
              <a:t>Performance</a:t>
            </a:r>
          </a:p>
          <a:p>
            <a:r>
              <a:rPr lang="en-US" sz="1400"/>
              <a:t>license</a:t>
            </a:r>
          </a:p>
        </p:txBody>
      </p:sp>
      <p:sp>
        <p:nvSpPr>
          <p:cNvPr id="44058" name="AutoShape 25">
            <a:extLst>
              <a:ext uri="{FF2B5EF4-FFF2-40B4-BE49-F238E27FC236}">
                <a16:creationId xmlns:a16="http://schemas.microsoft.com/office/drawing/2014/main" id="{7F3D86E2-C2E8-79A9-85A9-06C6EA580F10}"/>
              </a:ext>
            </a:extLst>
          </p:cNvPr>
          <p:cNvSpPr>
            <a:spLocks noChangeArrowheads="1"/>
          </p:cNvSpPr>
          <p:nvPr/>
        </p:nvSpPr>
        <p:spPr bwMode="auto">
          <a:xfrm>
            <a:off x="9067800" y="3429000"/>
            <a:ext cx="1447800" cy="762000"/>
          </a:xfrm>
          <a:prstGeom prst="roundRect">
            <a:avLst>
              <a:gd name="adj" fmla="val 16667"/>
            </a:avLst>
          </a:prstGeom>
          <a:solidFill>
            <a:srgbClr val="FF00FF"/>
          </a:solidFill>
          <a:ln w="9525">
            <a:solidFill>
              <a:schemeClr val="tx1"/>
            </a:solidFill>
            <a:round/>
            <a:headEnd/>
            <a:tailEnd/>
          </a:ln>
        </p:spPr>
        <p:txBody>
          <a:bodyPr wrap="none" anchor="ctr"/>
          <a:lstStyle/>
          <a:p>
            <a:pPr algn="ctr" eaLnBrk="0" hangingPunct="0"/>
            <a:r>
              <a:rPr lang="en-US" sz="2000">
                <a:cs typeface="Arial" charset="0"/>
              </a:rPr>
              <a:t>Foreign</a:t>
            </a:r>
          </a:p>
          <a:p>
            <a:pPr algn="ctr" eaLnBrk="0" hangingPunct="0"/>
            <a:r>
              <a:rPr lang="en-US" sz="2000">
                <a:cs typeface="Arial" charset="0"/>
              </a:rPr>
              <a:t>Subpublisher</a:t>
            </a:r>
          </a:p>
        </p:txBody>
      </p:sp>
      <p:sp>
        <p:nvSpPr>
          <p:cNvPr id="44059" name="Line 26">
            <a:extLst>
              <a:ext uri="{FF2B5EF4-FFF2-40B4-BE49-F238E27FC236}">
                <a16:creationId xmlns:a16="http://schemas.microsoft.com/office/drawing/2014/main" id="{7E56617A-2266-ABEC-A222-226A95FCE01A}"/>
              </a:ext>
            </a:extLst>
          </p:cNvPr>
          <p:cNvSpPr>
            <a:spLocks noChangeShapeType="1"/>
          </p:cNvSpPr>
          <p:nvPr/>
        </p:nvSpPr>
        <p:spPr bwMode="auto">
          <a:xfrm>
            <a:off x="6324600" y="2133600"/>
            <a:ext cx="266700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4060" name="Text Box 27">
            <a:extLst>
              <a:ext uri="{FF2B5EF4-FFF2-40B4-BE49-F238E27FC236}">
                <a16:creationId xmlns:a16="http://schemas.microsoft.com/office/drawing/2014/main" id="{123860BE-8911-EAC8-D074-BFE14285AD18}"/>
              </a:ext>
            </a:extLst>
          </p:cNvPr>
          <p:cNvSpPr txBox="1">
            <a:spLocks noChangeArrowheads="1"/>
          </p:cNvSpPr>
          <p:nvPr/>
        </p:nvSpPr>
        <p:spPr bwMode="auto">
          <a:xfrm>
            <a:off x="7696201" y="2819400"/>
            <a:ext cx="122180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Arial" charset="0"/>
              </a:defRPr>
            </a:lvl1pPr>
            <a:lvl2pPr marL="37931725" indent="-37474525" eaLnBrk="0" hangingPunct="0">
              <a:defRPr sz="2400">
                <a:solidFill>
                  <a:schemeClr val="tx1"/>
                </a:solidFill>
                <a:latin typeface="Times New Roman" charset="0"/>
                <a:ea typeface="Arial" charset="0"/>
                <a:cs typeface="Arial" charset="0"/>
              </a:defRPr>
            </a:lvl2pPr>
            <a:lvl3pPr eaLnBrk="0" hangingPunct="0">
              <a:defRPr sz="2400">
                <a:solidFill>
                  <a:schemeClr val="tx1"/>
                </a:solidFill>
                <a:latin typeface="Times New Roman" charset="0"/>
                <a:ea typeface="Arial" charset="0"/>
                <a:cs typeface="Arial" charset="0"/>
              </a:defRPr>
            </a:lvl3pPr>
            <a:lvl4pPr eaLnBrk="0" hangingPunct="0">
              <a:defRPr sz="2400">
                <a:solidFill>
                  <a:schemeClr val="tx1"/>
                </a:solidFill>
                <a:latin typeface="Times New Roman" charset="0"/>
                <a:ea typeface="Arial" charset="0"/>
                <a:cs typeface="Arial" charset="0"/>
              </a:defRPr>
            </a:lvl4pPr>
            <a:lvl5pPr eaLnBrk="0" hangingPunct="0">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r>
              <a:rPr lang="en-US" sz="1400"/>
              <a:t>Subpublishing</a:t>
            </a:r>
          </a:p>
          <a:p>
            <a:r>
              <a:rPr lang="en-US" sz="1400"/>
              <a:t>license</a:t>
            </a:r>
          </a:p>
        </p:txBody>
      </p:sp>
      <p:sp>
        <p:nvSpPr>
          <p:cNvPr id="44061" name="Freeform 28">
            <a:extLst>
              <a:ext uri="{FF2B5EF4-FFF2-40B4-BE49-F238E27FC236}">
                <a16:creationId xmlns:a16="http://schemas.microsoft.com/office/drawing/2014/main" id="{0A686ECD-C830-5BBA-5160-93D45A100767}"/>
              </a:ext>
            </a:extLst>
          </p:cNvPr>
          <p:cNvSpPr>
            <a:spLocks/>
          </p:cNvSpPr>
          <p:nvPr/>
        </p:nvSpPr>
        <p:spPr bwMode="auto">
          <a:xfrm>
            <a:off x="3429000" y="2057400"/>
            <a:ext cx="1447800" cy="1143000"/>
          </a:xfrm>
          <a:custGeom>
            <a:avLst/>
            <a:gdLst>
              <a:gd name="T0" fmla="*/ 2147483647 w 912"/>
              <a:gd name="T1" fmla="*/ 0 h 720"/>
              <a:gd name="T2" fmla="*/ 2147483647 w 912"/>
              <a:gd name="T3" fmla="*/ 2147483647 h 720"/>
              <a:gd name="T4" fmla="*/ 0 w 912"/>
              <a:gd name="T5" fmla="*/ 2147483647 h 720"/>
              <a:gd name="T6" fmla="*/ 0 60000 65536"/>
              <a:gd name="T7" fmla="*/ 0 60000 65536"/>
              <a:gd name="T8" fmla="*/ 0 60000 65536"/>
              <a:gd name="T9" fmla="*/ 0 w 912"/>
              <a:gd name="T10" fmla="*/ 0 h 720"/>
              <a:gd name="T11" fmla="*/ 912 w 912"/>
              <a:gd name="T12" fmla="*/ 720 h 720"/>
            </a:gdLst>
            <a:ahLst/>
            <a:cxnLst>
              <a:cxn ang="T6">
                <a:pos x="T0" y="T1"/>
              </a:cxn>
              <a:cxn ang="T7">
                <a:pos x="T2" y="T3"/>
              </a:cxn>
              <a:cxn ang="T8">
                <a:pos x="T4" y="T5"/>
              </a:cxn>
            </a:cxnLst>
            <a:rect l="T9" t="T10" r="T11" b="T12"/>
            <a:pathLst>
              <a:path w="912" h="720">
                <a:moveTo>
                  <a:pt x="912" y="0"/>
                </a:moveTo>
                <a:cubicBezTo>
                  <a:pt x="628" y="108"/>
                  <a:pt x="344" y="216"/>
                  <a:pt x="192" y="336"/>
                </a:cubicBezTo>
                <a:cubicBezTo>
                  <a:pt x="40" y="456"/>
                  <a:pt x="20" y="588"/>
                  <a:pt x="0" y="720"/>
                </a:cubicBezTo>
              </a:path>
            </a:pathLst>
          </a:custGeom>
          <a:noFill/>
          <a:ln w="9525">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pPr eaLnBrk="0" hangingPunct="0"/>
            <a:endParaRPr lang="en-US">
              <a:cs typeface="Arial" charset="0"/>
            </a:endParaRPr>
          </a:p>
        </p:txBody>
      </p:sp>
      <p:sp>
        <p:nvSpPr>
          <p:cNvPr id="44062" name="Freeform 29">
            <a:extLst>
              <a:ext uri="{FF2B5EF4-FFF2-40B4-BE49-F238E27FC236}">
                <a16:creationId xmlns:a16="http://schemas.microsoft.com/office/drawing/2014/main" id="{6C462AE1-0C56-EF2B-5370-90FE14475DFF}"/>
              </a:ext>
            </a:extLst>
          </p:cNvPr>
          <p:cNvSpPr>
            <a:spLocks/>
          </p:cNvSpPr>
          <p:nvPr/>
        </p:nvSpPr>
        <p:spPr bwMode="auto">
          <a:xfrm>
            <a:off x="4648200" y="685800"/>
            <a:ext cx="914400" cy="762000"/>
          </a:xfrm>
          <a:custGeom>
            <a:avLst/>
            <a:gdLst>
              <a:gd name="T0" fmla="*/ 0 w 576"/>
              <a:gd name="T1" fmla="*/ 0 h 480"/>
              <a:gd name="T2" fmla="*/ 2147483647 w 576"/>
              <a:gd name="T3" fmla="*/ 2147483647 h 480"/>
              <a:gd name="T4" fmla="*/ 2147483647 w 576"/>
              <a:gd name="T5" fmla="*/ 2147483647 h 480"/>
              <a:gd name="T6" fmla="*/ 0 60000 65536"/>
              <a:gd name="T7" fmla="*/ 0 60000 65536"/>
              <a:gd name="T8" fmla="*/ 0 60000 65536"/>
              <a:gd name="T9" fmla="*/ 0 w 576"/>
              <a:gd name="T10" fmla="*/ 0 h 480"/>
              <a:gd name="T11" fmla="*/ 576 w 576"/>
              <a:gd name="T12" fmla="*/ 480 h 480"/>
            </a:gdLst>
            <a:ahLst/>
            <a:cxnLst>
              <a:cxn ang="T6">
                <a:pos x="T0" y="T1"/>
              </a:cxn>
              <a:cxn ang="T7">
                <a:pos x="T2" y="T3"/>
              </a:cxn>
              <a:cxn ang="T8">
                <a:pos x="T4" y="T5"/>
              </a:cxn>
            </a:cxnLst>
            <a:rect l="T9" t="T10" r="T11" b="T12"/>
            <a:pathLst>
              <a:path w="576" h="480">
                <a:moveTo>
                  <a:pt x="0" y="0"/>
                </a:moveTo>
                <a:cubicBezTo>
                  <a:pt x="168" y="56"/>
                  <a:pt x="336" y="112"/>
                  <a:pt x="432" y="192"/>
                </a:cubicBezTo>
                <a:cubicBezTo>
                  <a:pt x="528" y="272"/>
                  <a:pt x="552" y="376"/>
                  <a:pt x="576" y="480"/>
                </a:cubicBezTo>
              </a:path>
            </a:pathLst>
          </a:custGeom>
          <a:noFill/>
          <a:ln w="9525">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pPr eaLnBrk="0" hangingPunct="0"/>
            <a:endParaRPr lang="en-US">
              <a:cs typeface="Arial" charset="0"/>
            </a:endParaRPr>
          </a:p>
        </p:txBody>
      </p:sp>
      <p:sp>
        <p:nvSpPr>
          <p:cNvPr id="44063" name="Line 30">
            <a:extLst>
              <a:ext uri="{FF2B5EF4-FFF2-40B4-BE49-F238E27FC236}">
                <a16:creationId xmlns:a16="http://schemas.microsoft.com/office/drawing/2014/main" id="{8CEB76BB-C244-9562-F8FE-5DFCA5E3C60E}"/>
              </a:ext>
            </a:extLst>
          </p:cNvPr>
          <p:cNvSpPr>
            <a:spLocks noChangeShapeType="1"/>
          </p:cNvSpPr>
          <p:nvPr/>
        </p:nvSpPr>
        <p:spPr bwMode="auto">
          <a:xfrm flipH="1">
            <a:off x="2514600" y="4495800"/>
            <a:ext cx="457200" cy="1143000"/>
          </a:xfrm>
          <a:prstGeom prst="line">
            <a:avLst/>
          </a:prstGeom>
          <a:noFill/>
          <a:ln w="28575">
            <a:solidFill>
              <a:srgbClr val="33CC33"/>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44064" name="Line 31">
            <a:extLst>
              <a:ext uri="{FF2B5EF4-FFF2-40B4-BE49-F238E27FC236}">
                <a16:creationId xmlns:a16="http://schemas.microsoft.com/office/drawing/2014/main" id="{7808AEF2-FC8C-81C4-F21C-3CC3E20BBB0D}"/>
              </a:ext>
            </a:extLst>
          </p:cNvPr>
          <p:cNvSpPr>
            <a:spLocks noChangeShapeType="1"/>
          </p:cNvSpPr>
          <p:nvPr/>
        </p:nvSpPr>
        <p:spPr bwMode="auto">
          <a:xfrm>
            <a:off x="3505200" y="4495800"/>
            <a:ext cx="0" cy="1219200"/>
          </a:xfrm>
          <a:prstGeom prst="line">
            <a:avLst/>
          </a:prstGeom>
          <a:noFill/>
          <a:ln w="28575">
            <a:solidFill>
              <a:srgbClr val="33CC33"/>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44065" name="Line 32">
            <a:extLst>
              <a:ext uri="{FF2B5EF4-FFF2-40B4-BE49-F238E27FC236}">
                <a16:creationId xmlns:a16="http://schemas.microsoft.com/office/drawing/2014/main" id="{E339F87A-0CC7-4096-3178-3796D5BA862F}"/>
              </a:ext>
            </a:extLst>
          </p:cNvPr>
          <p:cNvSpPr>
            <a:spLocks noChangeShapeType="1"/>
          </p:cNvSpPr>
          <p:nvPr/>
        </p:nvSpPr>
        <p:spPr bwMode="auto">
          <a:xfrm>
            <a:off x="5867400" y="4495800"/>
            <a:ext cx="2438400" cy="1676400"/>
          </a:xfrm>
          <a:prstGeom prst="line">
            <a:avLst/>
          </a:prstGeom>
          <a:noFill/>
          <a:ln w="12700">
            <a:solidFill>
              <a:srgbClr val="33CC33"/>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44066" name="Line 33">
            <a:extLst>
              <a:ext uri="{FF2B5EF4-FFF2-40B4-BE49-F238E27FC236}">
                <a16:creationId xmlns:a16="http://schemas.microsoft.com/office/drawing/2014/main" id="{B0DD0DAF-E4AA-5A55-8A5C-067C37742CDC}"/>
              </a:ext>
            </a:extLst>
          </p:cNvPr>
          <p:cNvSpPr>
            <a:spLocks noChangeShapeType="1"/>
          </p:cNvSpPr>
          <p:nvPr/>
        </p:nvSpPr>
        <p:spPr bwMode="auto">
          <a:xfrm>
            <a:off x="6019800" y="2286000"/>
            <a:ext cx="2590800" cy="3581400"/>
          </a:xfrm>
          <a:prstGeom prst="line">
            <a:avLst/>
          </a:prstGeom>
          <a:noFill/>
          <a:ln w="28575">
            <a:solidFill>
              <a:srgbClr val="33CC33"/>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44067" name="Line 34">
            <a:extLst>
              <a:ext uri="{FF2B5EF4-FFF2-40B4-BE49-F238E27FC236}">
                <a16:creationId xmlns:a16="http://schemas.microsoft.com/office/drawing/2014/main" id="{57839B03-B1B5-1CA1-2560-2650094D4232}"/>
              </a:ext>
            </a:extLst>
          </p:cNvPr>
          <p:cNvSpPr>
            <a:spLocks noChangeShapeType="1"/>
          </p:cNvSpPr>
          <p:nvPr/>
        </p:nvSpPr>
        <p:spPr bwMode="auto">
          <a:xfrm>
            <a:off x="6324600" y="2286000"/>
            <a:ext cx="2438400" cy="2514600"/>
          </a:xfrm>
          <a:prstGeom prst="line">
            <a:avLst/>
          </a:prstGeom>
          <a:noFill/>
          <a:ln w="28575">
            <a:solidFill>
              <a:srgbClr val="33CC33"/>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44068" name="Line 35">
            <a:extLst>
              <a:ext uri="{FF2B5EF4-FFF2-40B4-BE49-F238E27FC236}">
                <a16:creationId xmlns:a16="http://schemas.microsoft.com/office/drawing/2014/main" id="{203E5EE0-7F70-158E-1B41-1389481E9909}"/>
              </a:ext>
            </a:extLst>
          </p:cNvPr>
          <p:cNvSpPr>
            <a:spLocks noChangeShapeType="1"/>
          </p:cNvSpPr>
          <p:nvPr/>
        </p:nvSpPr>
        <p:spPr bwMode="auto">
          <a:xfrm>
            <a:off x="6553200" y="2133600"/>
            <a:ext cx="2514600" cy="1371600"/>
          </a:xfrm>
          <a:prstGeom prst="line">
            <a:avLst/>
          </a:prstGeom>
          <a:noFill/>
          <a:ln w="28575">
            <a:solidFill>
              <a:srgbClr val="33CC33"/>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44069" name="Line 36">
            <a:extLst>
              <a:ext uri="{FF2B5EF4-FFF2-40B4-BE49-F238E27FC236}">
                <a16:creationId xmlns:a16="http://schemas.microsoft.com/office/drawing/2014/main" id="{B03084B0-EB97-5080-8184-16EB992F17CC}"/>
              </a:ext>
            </a:extLst>
          </p:cNvPr>
          <p:cNvSpPr>
            <a:spLocks noChangeShapeType="1"/>
          </p:cNvSpPr>
          <p:nvPr/>
        </p:nvSpPr>
        <p:spPr bwMode="auto">
          <a:xfrm>
            <a:off x="6477000" y="1752600"/>
            <a:ext cx="2590800" cy="609600"/>
          </a:xfrm>
          <a:prstGeom prst="line">
            <a:avLst/>
          </a:prstGeom>
          <a:noFill/>
          <a:ln w="28575">
            <a:solidFill>
              <a:srgbClr val="33CC33"/>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44070" name="Freeform 37">
            <a:extLst>
              <a:ext uri="{FF2B5EF4-FFF2-40B4-BE49-F238E27FC236}">
                <a16:creationId xmlns:a16="http://schemas.microsoft.com/office/drawing/2014/main" id="{8C85FD59-3400-8B29-99C9-D970C3001EE8}"/>
              </a:ext>
            </a:extLst>
          </p:cNvPr>
          <p:cNvSpPr>
            <a:spLocks/>
          </p:cNvSpPr>
          <p:nvPr/>
        </p:nvSpPr>
        <p:spPr bwMode="auto">
          <a:xfrm>
            <a:off x="3505200" y="2133600"/>
            <a:ext cx="1447800" cy="1143000"/>
          </a:xfrm>
          <a:custGeom>
            <a:avLst/>
            <a:gdLst>
              <a:gd name="T0" fmla="*/ 2147483647 w 912"/>
              <a:gd name="T1" fmla="*/ 0 h 720"/>
              <a:gd name="T2" fmla="*/ 2147483647 w 912"/>
              <a:gd name="T3" fmla="*/ 2147483647 h 720"/>
              <a:gd name="T4" fmla="*/ 0 w 912"/>
              <a:gd name="T5" fmla="*/ 2147483647 h 720"/>
              <a:gd name="T6" fmla="*/ 0 60000 65536"/>
              <a:gd name="T7" fmla="*/ 0 60000 65536"/>
              <a:gd name="T8" fmla="*/ 0 60000 65536"/>
              <a:gd name="T9" fmla="*/ 0 w 912"/>
              <a:gd name="T10" fmla="*/ 0 h 720"/>
              <a:gd name="T11" fmla="*/ 912 w 912"/>
              <a:gd name="T12" fmla="*/ 720 h 720"/>
            </a:gdLst>
            <a:ahLst/>
            <a:cxnLst>
              <a:cxn ang="T6">
                <a:pos x="T0" y="T1"/>
              </a:cxn>
              <a:cxn ang="T7">
                <a:pos x="T2" y="T3"/>
              </a:cxn>
              <a:cxn ang="T8">
                <a:pos x="T4" y="T5"/>
              </a:cxn>
            </a:cxnLst>
            <a:rect l="T9" t="T10" r="T11" b="T12"/>
            <a:pathLst>
              <a:path w="912" h="720">
                <a:moveTo>
                  <a:pt x="912" y="0"/>
                </a:moveTo>
                <a:cubicBezTo>
                  <a:pt x="628" y="108"/>
                  <a:pt x="344" y="216"/>
                  <a:pt x="192" y="336"/>
                </a:cubicBezTo>
                <a:cubicBezTo>
                  <a:pt x="40" y="456"/>
                  <a:pt x="20" y="588"/>
                  <a:pt x="0" y="720"/>
                </a:cubicBezTo>
              </a:path>
            </a:pathLst>
          </a:custGeom>
          <a:noFill/>
          <a:ln w="19050">
            <a:solidFill>
              <a:srgbClr val="33CC33"/>
            </a:solidFill>
            <a:round/>
            <a:headEnd type="triangle" w="med" len="med"/>
            <a:tailEnd/>
          </a:ln>
          <a:extLst>
            <a:ext uri="{909E8E84-426E-40dd-AFC4-6F175D3DCCD1}">
              <a14:hiddenFill xmlns:a14="http://schemas.microsoft.com/office/drawing/2010/main" xmlns="">
                <a:solidFill>
                  <a:srgbClr val="FFFFFF"/>
                </a:solidFill>
              </a14:hiddenFill>
            </a:ext>
          </a:extLst>
        </p:spPr>
        <p:txBody>
          <a:bodyPr/>
          <a:lstStyle/>
          <a:p>
            <a:pPr eaLnBrk="0" hangingPunct="0"/>
            <a:endParaRPr lang="en-US">
              <a:cs typeface="Arial" charset="0"/>
            </a:endParaRPr>
          </a:p>
        </p:txBody>
      </p:sp>
      <p:sp>
        <p:nvSpPr>
          <p:cNvPr id="44071" name="Line 38">
            <a:extLst>
              <a:ext uri="{FF2B5EF4-FFF2-40B4-BE49-F238E27FC236}">
                <a16:creationId xmlns:a16="http://schemas.microsoft.com/office/drawing/2014/main" id="{708F7F7C-EDD6-CFC0-ADA5-F26E4EEBCA53}"/>
              </a:ext>
            </a:extLst>
          </p:cNvPr>
          <p:cNvSpPr>
            <a:spLocks noChangeShapeType="1"/>
          </p:cNvSpPr>
          <p:nvPr/>
        </p:nvSpPr>
        <p:spPr bwMode="auto">
          <a:xfrm flipV="1">
            <a:off x="3276600" y="990600"/>
            <a:ext cx="304800" cy="2286000"/>
          </a:xfrm>
          <a:prstGeom prst="line">
            <a:avLst/>
          </a:prstGeom>
          <a:noFill/>
          <a:ln w="19050">
            <a:solidFill>
              <a:srgbClr val="33CC33"/>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4072" name="Freeform 39">
            <a:extLst>
              <a:ext uri="{FF2B5EF4-FFF2-40B4-BE49-F238E27FC236}">
                <a16:creationId xmlns:a16="http://schemas.microsoft.com/office/drawing/2014/main" id="{2688FD04-C481-3787-056E-1EB5D287BA3F}"/>
              </a:ext>
            </a:extLst>
          </p:cNvPr>
          <p:cNvSpPr>
            <a:spLocks/>
          </p:cNvSpPr>
          <p:nvPr/>
        </p:nvSpPr>
        <p:spPr bwMode="auto">
          <a:xfrm>
            <a:off x="4800600" y="609600"/>
            <a:ext cx="914400" cy="762000"/>
          </a:xfrm>
          <a:custGeom>
            <a:avLst/>
            <a:gdLst>
              <a:gd name="T0" fmla="*/ 0 w 576"/>
              <a:gd name="T1" fmla="*/ 0 h 480"/>
              <a:gd name="T2" fmla="*/ 2147483647 w 576"/>
              <a:gd name="T3" fmla="*/ 2147483647 h 480"/>
              <a:gd name="T4" fmla="*/ 2147483647 w 576"/>
              <a:gd name="T5" fmla="*/ 2147483647 h 480"/>
              <a:gd name="T6" fmla="*/ 0 60000 65536"/>
              <a:gd name="T7" fmla="*/ 0 60000 65536"/>
              <a:gd name="T8" fmla="*/ 0 60000 65536"/>
              <a:gd name="T9" fmla="*/ 0 w 576"/>
              <a:gd name="T10" fmla="*/ 0 h 480"/>
              <a:gd name="T11" fmla="*/ 576 w 576"/>
              <a:gd name="T12" fmla="*/ 480 h 480"/>
            </a:gdLst>
            <a:ahLst/>
            <a:cxnLst>
              <a:cxn ang="T6">
                <a:pos x="T0" y="T1"/>
              </a:cxn>
              <a:cxn ang="T7">
                <a:pos x="T2" y="T3"/>
              </a:cxn>
              <a:cxn ang="T8">
                <a:pos x="T4" y="T5"/>
              </a:cxn>
            </a:cxnLst>
            <a:rect l="T9" t="T10" r="T11" b="T12"/>
            <a:pathLst>
              <a:path w="576" h="480">
                <a:moveTo>
                  <a:pt x="0" y="0"/>
                </a:moveTo>
                <a:cubicBezTo>
                  <a:pt x="168" y="56"/>
                  <a:pt x="336" y="112"/>
                  <a:pt x="432" y="192"/>
                </a:cubicBezTo>
                <a:cubicBezTo>
                  <a:pt x="528" y="272"/>
                  <a:pt x="552" y="376"/>
                  <a:pt x="576" y="480"/>
                </a:cubicBezTo>
              </a:path>
            </a:pathLst>
          </a:custGeom>
          <a:noFill/>
          <a:ln w="19050">
            <a:solidFill>
              <a:srgbClr val="33CC33"/>
            </a:solidFill>
            <a:round/>
            <a:headEnd type="triangle" w="med" len="med"/>
            <a:tailEnd/>
          </a:ln>
          <a:extLst>
            <a:ext uri="{909E8E84-426E-40dd-AFC4-6F175D3DCCD1}">
              <a14:hiddenFill xmlns:a14="http://schemas.microsoft.com/office/drawing/2010/main" xmlns="">
                <a:solidFill>
                  <a:srgbClr val="FFFFFF"/>
                </a:solidFill>
              </a14:hiddenFill>
            </a:ext>
          </a:extLst>
        </p:spPr>
        <p:txBody>
          <a:bodyPr/>
          <a:lstStyle/>
          <a:p>
            <a:pPr eaLnBrk="0" hangingPunct="0"/>
            <a:endParaRPr lang="en-US">
              <a:cs typeface="Arial" charset="0"/>
            </a:endParaRPr>
          </a:p>
        </p:txBody>
      </p:sp>
      <p:sp>
        <p:nvSpPr>
          <p:cNvPr id="44073" name="AutoShape 40">
            <a:extLst>
              <a:ext uri="{FF2B5EF4-FFF2-40B4-BE49-F238E27FC236}">
                <a16:creationId xmlns:a16="http://schemas.microsoft.com/office/drawing/2014/main" id="{B6C9C024-5271-DAC3-945A-42B0B3F9B040}"/>
              </a:ext>
            </a:extLst>
          </p:cNvPr>
          <p:cNvSpPr>
            <a:spLocks noChangeArrowheads="1"/>
          </p:cNvSpPr>
          <p:nvPr/>
        </p:nvSpPr>
        <p:spPr bwMode="auto">
          <a:xfrm>
            <a:off x="7716678" y="4965223"/>
            <a:ext cx="926857" cy="559277"/>
          </a:xfrm>
          <a:prstGeom prst="roundRect">
            <a:avLst>
              <a:gd name="adj" fmla="val 16667"/>
            </a:avLst>
          </a:prstGeom>
          <a:solidFill>
            <a:srgbClr val="FFFF00"/>
          </a:solidFill>
          <a:ln w="9525">
            <a:solidFill>
              <a:schemeClr val="tx1"/>
            </a:solidFill>
            <a:round/>
            <a:headEnd/>
            <a:tailEnd/>
          </a:ln>
        </p:spPr>
        <p:txBody>
          <a:bodyPr wrap="none" anchor="ctr"/>
          <a:lstStyle/>
          <a:p>
            <a:pPr algn="ctr" eaLnBrk="0" hangingPunct="0"/>
            <a:endParaRPr lang="en-US" sz="2000">
              <a:cs typeface="Arial" charset="0"/>
            </a:endParaRPr>
          </a:p>
        </p:txBody>
      </p:sp>
      <p:sp>
        <p:nvSpPr>
          <p:cNvPr id="44074" name="Text Box 41">
            <a:extLst>
              <a:ext uri="{FF2B5EF4-FFF2-40B4-BE49-F238E27FC236}">
                <a16:creationId xmlns:a16="http://schemas.microsoft.com/office/drawing/2014/main" id="{BBFDAE7F-D20A-FBBB-7A44-98517C940002}"/>
              </a:ext>
            </a:extLst>
          </p:cNvPr>
          <p:cNvSpPr txBox="1">
            <a:spLocks noChangeArrowheads="1"/>
          </p:cNvSpPr>
          <p:nvPr/>
        </p:nvSpPr>
        <p:spPr bwMode="auto">
          <a:xfrm>
            <a:off x="7738630" y="4979987"/>
            <a:ext cx="92685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Arial" charset="0"/>
              </a:defRPr>
            </a:lvl1pPr>
            <a:lvl2pPr marL="37931725" indent="-37474525" eaLnBrk="0" hangingPunct="0">
              <a:defRPr sz="2400">
                <a:solidFill>
                  <a:schemeClr val="tx1"/>
                </a:solidFill>
                <a:latin typeface="Times New Roman" charset="0"/>
                <a:ea typeface="Arial" charset="0"/>
                <a:cs typeface="Arial" charset="0"/>
              </a:defRPr>
            </a:lvl2pPr>
            <a:lvl3pPr eaLnBrk="0" hangingPunct="0">
              <a:defRPr sz="2400">
                <a:solidFill>
                  <a:schemeClr val="tx1"/>
                </a:solidFill>
                <a:latin typeface="Times New Roman" charset="0"/>
                <a:ea typeface="Arial" charset="0"/>
                <a:cs typeface="Arial" charset="0"/>
              </a:defRPr>
            </a:lvl3pPr>
            <a:lvl4pPr eaLnBrk="0" hangingPunct="0">
              <a:defRPr sz="2400">
                <a:solidFill>
                  <a:schemeClr val="tx1"/>
                </a:solidFill>
                <a:latin typeface="Times New Roman" charset="0"/>
                <a:ea typeface="Arial" charset="0"/>
                <a:cs typeface="Arial" charset="0"/>
              </a:defRPr>
            </a:lvl4pPr>
            <a:lvl5pPr eaLnBrk="0" hangingPunct="0">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r>
              <a:rPr lang="en-US" sz="1400" dirty="0"/>
              <a:t>Harry Fox</a:t>
            </a:r>
          </a:p>
          <a:p>
            <a:r>
              <a:rPr lang="en-US" sz="1400" dirty="0"/>
              <a:t>  Agency</a:t>
            </a:r>
          </a:p>
        </p:txBody>
      </p:sp>
      <p:sp>
        <p:nvSpPr>
          <p:cNvPr id="44076" name="AutoShape 43">
            <a:extLst>
              <a:ext uri="{FF2B5EF4-FFF2-40B4-BE49-F238E27FC236}">
                <a16:creationId xmlns:a16="http://schemas.microsoft.com/office/drawing/2014/main" id="{967B48DE-78F5-F6AD-CC67-052FFD35F81C}"/>
              </a:ext>
            </a:extLst>
          </p:cNvPr>
          <p:cNvSpPr>
            <a:spLocks noChangeArrowheads="1"/>
          </p:cNvSpPr>
          <p:nvPr/>
        </p:nvSpPr>
        <p:spPr bwMode="auto">
          <a:xfrm>
            <a:off x="4267200" y="5715000"/>
            <a:ext cx="1219200" cy="609600"/>
          </a:xfrm>
          <a:prstGeom prst="roundRect">
            <a:avLst>
              <a:gd name="adj" fmla="val 16667"/>
            </a:avLst>
          </a:prstGeom>
          <a:solidFill>
            <a:srgbClr val="FF00FF"/>
          </a:solidFill>
          <a:ln w="9525">
            <a:solidFill>
              <a:schemeClr val="tx1"/>
            </a:solidFill>
            <a:round/>
            <a:headEnd/>
            <a:tailEnd/>
          </a:ln>
        </p:spPr>
        <p:txBody>
          <a:bodyPr wrap="none" anchor="ctr"/>
          <a:lstStyle/>
          <a:p>
            <a:pPr algn="ctr" eaLnBrk="0" hangingPunct="0"/>
            <a:r>
              <a:rPr lang="en-US" sz="2000">
                <a:cs typeface="Arial" charset="0"/>
              </a:rPr>
              <a:t>Webcaster</a:t>
            </a:r>
          </a:p>
        </p:txBody>
      </p:sp>
      <p:sp>
        <p:nvSpPr>
          <p:cNvPr id="44077" name="Line 44">
            <a:extLst>
              <a:ext uri="{FF2B5EF4-FFF2-40B4-BE49-F238E27FC236}">
                <a16:creationId xmlns:a16="http://schemas.microsoft.com/office/drawing/2014/main" id="{BCAED49C-F044-5DB0-5072-C25CEBBDC5FF}"/>
              </a:ext>
            </a:extLst>
          </p:cNvPr>
          <p:cNvSpPr>
            <a:spLocks noChangeShapeType="1"/>
          </p:cNvSpPr>
          <p:nvPr/>
        </p:nvSpPr>
        <p:spPr bwMode="auto">
          <a:xfrm>
            <a:off x="3810000" y="4419600"/>
            <a:ext cx="914400" cy="1219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4078" name="Line 45">
            <a:extLst>
              <a:ext uri="{FF2B5EF4-FFF2-40B4-BE49-F238E27FC236}">
                <a16:creationId xmlns:a16="http://schemas.microsoft.com/office/drawing/2014/main" id="{222FEFBB-9A56-A55F-0590-2B644B142150}"/>
              </a:ext>
            </a:extLst>
          </p:cNvPr>
          <p:cNvSpPr>
            <a:spLocks noChangeShapeType="1"/>
          </p:cNvSpPr>
          <p:nvPr/>
        </p:nvSpPr>
        <p:spPr bwMode="auto">
          <a:xfrm flipH="1" flipV="1">
            <a:off x="5562600" y="6019800"/>
            <a:ext cx="27432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4079" name="AutoShape 46">
            <a:extLst>
              <a:ext uri="{FF2B5EF4-FFF2-40B4-BE49-F238E27FC236}">
                <a16:creationId xmlns:a16="http://schemas.microsoft.com/office/drawing/2014/main" id="{BD9EDC45-8875-FB87-8B70-B9BF5AF4D356}"/>
              </a:ext>
            </a:extLst>
          </p:cNvPr>
          <p:cNvSpPr>
            <a:spLocks noChangeArrowheads="1"/>
          </p:cNvSpPr>
          <p:nvPr/>
        </p:nvSpPr>
        <p:spPr bwMode="auto">
          <a:xfrm>
            <a:off x="6858000" y="5867400"/>
            <a:ext cx="990600" cy="685800"/>
          </a:xfrm>
          <a:prstGeom prst="roundRect">
            <a:avLst>
              <a:gd name="adj" fmla="val 16667"/>
            </a:avLst>
          </a:prstGeom>
          <a:solidFill>
            <a:srgbClr val="FFFF00"/>
          </a:solidFill>
          <a:ln w="9525">
            <a:solidFill>
              <a:schemeClr val="tx1"/>
            </a:solidFill>
            <a:round/>
            <a:headEnd/>
            <a:tailEnd/>
          </a:ln>
        </p:spPr>
        <p:txBody>
          <a:bodyPr wrap="none" anchor="ctr"/>
          <a:lstStyle/>
          <a:p>
            <a:pPr algn="ctr" eaLnBrk="0" hangingPunct="0"/>
            <a:r>
              <a:rPr lang="en-US" sz="1600" dirty="0">
                <a:latin typeface="Times New Roman" panose="02020603050405020304" pitchFamily="18" charset="0"/>
                <a:cs typeface="Times New Roman" panose="02020603050405020304" pitchFamily="18" charset="0"/>
              </a:rPr>
              <a:t>Sound</a:t>
            </a:r>
          </a:p>
          <a:p>
            <a:pPr algn="ctr" eaLnBrk="0" hangingPunct="0"/>
            <a:r>
              <a:rPr lang="en-US" sz="1600" dirty="0">
                <a:latin typeface="Times New Roman" panose="02020603050405020304" pitchFamily="18" charset="0"/>
                <a:cs typeface="Times New Roman" panose="02020603050405020304" pitchFamily="18" charset="0"/>
              </a:rPr>
              <a:t>Exchange</a:t>
            </a:r>
          </a:p>
        </p:txBody>
      </p:sp>
      <p:sp>
        <p:nvSpPr>
          <p:cNvPr id="44080" name="Line 47">
            <a:extLst>
              <a:ext uri="{FF2B5EF4-FFF2-40B4-BE49-F238E27FC236}">
                <a16:creationId xmlns:a16="http://schemas.microsoft.com/office/drawing/2014/main" id="{F969D0E2-267B-6814-E42A-FAE749812A4C}"/>
              </a:ext>
            </a:extLst>
          </p:cNvPr>
          <p:cNvSpPr>
            <a:spLocks noChangeShapeType="1"/>
          </p:cNvSpPr>
          <p:nvPr/>
        </p:nvSpPr>
        <p:spPr bwMode="auto">
          <a:xfrm flipH="1" flipV="1">
            <a:off x="5562600" y="6096000"/>
            <a:ext cx="1219200" cy="76200"/>
          </a:xfrm>
          <a:prstGeom prst="line">
            <a:avLst/>
          </a:prstGeom>
          <a:noFill/>
          <a:ln w="12700">
            <a:solidFill>
              <a:srgbClr val="33CC33"/>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44081" name="Line 48">
            <a:extLst>
              <a:ext uri="{FF2B5EF4-FFF2-40B4-BE49-F238E27FC236}">
                <a16:creationId xmlns:a16="http://schemas.microsoft.com/office/drawing/2014/main" id="{FEA833F6-22BC-9815-6FAE-4643300220F5}"/>
              </a:ext>
            </a:extLst>
          </p:cNvPr>
          <p:cNvSpPr>
            <a:spLocks noChangeShapeType="1"/>
          </p:cNvSpPr>
          <p:nvPr/>
        </p:nvSpPr>
        <p:spPr bwMode="auto">
          <a:xfrm flipH="1" flipV="1">
            <a:off x="7848600" y="6248400"/>
            <a:ext cx="381000" cy="0"/>
          </a:xfrm>
          <a:prstGeom prst="line">
            <a:avLst/>
          </a:prstGeom>
          <a:noFill/>
          <a:ln w="12700">
            <a:solidFill>
              <a:srgbClr val="33CC33"/>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44082" name="Line 49">
            <a:extLst>
              <a:ext uri="{FF2B5EF4-FFF2-40B4-BE49-F238E27FC236}">
                <a16:creationId xmlns:a16="http://schemas.microsoft.com/office/drawing/2014/main" id="{72E27139-9BA9-2088-2A18-5DCAD53E3DEB}"/>
              </a:ext>
            </a:extLst>
          </p:cNvPr>
          <p:cNvSpPr>
            <a:spLocks noChangeShapeType="1"/>
          </p:cNvSpPr>
          <p:nvPr/>
        </p:nvSpPr>
        <p:spPr bwMode="auto">
          <a:xfrm>
            <a:off x="3733800" y="4495800"/>
            <a:ext cx="838200" cy="1143000"/>
          </a:xfrm>
          <a:prstGeom prst="line">
            <a:avLst/>
          </a:prstGeom>
          <a:noFill/>
          <a:ln w="28575">
            <a:solidFill>
              <a:srgbClr val="33CC33"/>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51" name="AutoShape 14">
            <a:extLst>
              <a:ext uri="{FF2B5EF4-FFF2-40B4-BE49-F238E27FC236}">
                <a16:creationId xmlns:a16="http://schemas.microsoft.com/office/drawing/2014/main" id="{9FF6DD1A-6D00-6CCB-54FD-65E9370FB181}"/>
              </a:ext>
            </a:extLst>
          </p:cNvPr>
          <p:cNvSpPr>
            <a:spLocks noChangeArrowheads="1"/>
          </p:cNvSpPr>
          <p:nvPr/>
        </p:nvSpPr>
        <p:spPr bwMode="auto">
          <a:xfrm>
            <a:off x="4495800" y="3733800"/>
            <a:ext cx="1295400" cy="609600"/>
          </a:xfrm>
          <a:prstGeom prst="roundRect">
            <a:avLst>
              <a:gd name="adj" fmla="val 16667"/>
            </a:avLst>
          </a:prstGeom>
          <a:solidFill>
            <a:srgbClr val="3399FF"/>
          </a:solidFill>
          <a:ln w="9525">
            <a:solidFill>
              <a:schemeClr val="tx1"/>
            </a:solidFill>
            <a:round/>
            <a:headEnd/>
            <a:tailEnd/>
          </a:ln>
        </p:spPr>
        <p:txBody>
          <a:bodyPr wrap="none" anchor="ctr"/>
          <a:lstStyle/>
          <a:p>
            <a:pPr algn="ctr" eaLnBrk="0" hangingPunct="0"/>
            <a:r>
              <a:rPr lang="en-US" sz="2000" dirty="0">
                <a:cs typeface="Arial" charset="0"/>
              </a:rPr>
              <a:t>Performer</a:t>
            </a:r>
          </a:p>
        </p:txBody>
      </p:sp>
      <p:sp>
        <p:nvSpPr>
          <p:cNvPr id="2" name="Text Box 15">
            <a:extLst>
              <a:ext uri="{FF2B5EF4-FFF2-40B4-BE49-F238E27FC236}">
                <a16:creationId xmlns:a16="http://schemas.microsoft.com/office/drawing/2014/main" id="{86AE83A4-965D-78D4-118E-84A0F239D254}"/>
              </a:ext>
            </a:extLst>
          </p:cNvPr>
          <p:cNvSpPr txBox="1">
            <a:spLocks noChangeArrowheads="1"/>
          </p:cNvSpPr>
          <p:nvPr/>
        </p:nvSpPr>
        <p:spPr bwMode="auto">
          <a:xfrm>
            <a:off x="6354717" y="3224435"/>
            <a:ext cx="102463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Arial" charset="0"/>
              </a:defRPr>
            </a:lvl1pPr>
            <a:lvl2pPr marL="37931725" indent="-37474525" eaLnBrk="0" hangingPunct="0">
              <a:defRPr sz="2400">
                <a:solidFill>
                  <a:schemeClr val="tx1"/>
                </a:solidFill>
                <a:latin typeface="Times New Roman" charset="0"/>
                <a:ea typeface="Arial" charset="0"/>
                <a:cs typeface="Arial" charset="0"/>
              </a:defRPr>
            </a:lvl2pPr>
            <a:lvl3pPr eaLnBrk="0" hangingPunct="0">
              <a:defRPr sz="2400">
                <a:solidFill>
                  <a:schemeClr val="tx1"/>
                </a:solidFill>
                <a:latin typeface="Times New Roman" charset="0"/>
                <a:ea typeface="Arial" charset="0"/>
                <a:cs typeface="Arial" charset="0"/>
              </a:defRPr>
            </a:lvl3pPr>
            <a:lvl4pPr eaLnBrk="0" hangingPunct="0">
              <a:defRPr sz="2400">
                <a:solidFill>
                  <a:schemeClr val="tx1"/>
                </a:solidFill>
                <a:latin typeface="Times New Roman" charset="0"/>
                <a:ea typeface="Arial" charset="0"/>
                <a:cs typeface="Arial" charset="0"/>
              </a:defRPr>
            </a:lvl4pPr>
            <a:lvl5pPr eaLnBrk="0" hangingPunct="0">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r>
              <a:rPr lang="en-US" sz="1400" dirty="0"/>
              <a:t>Mechanical</a:t>
            </a:r>
          </a:p>
          <a:p>
            <a:r>
              <a:rPr lang="en-US" sz="1400" dirty="0"/>
              <a:t>license</a:t>
            </a:r>
          </a:p>
        </p:txBody>
      </p:sp>
    </p:spTree>
    <p:extLst>
      <p:ext uri="{BB962C8B-B14F-4D97-AF65-F5344CB8AC3E}">
        <p14:creationId xmlns:p14="http://schemas.microsoft.com/office/powerpoint/2010/main" val="3502038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CA7F3604-5B70-804A-81BB-207EB1E02B23}"/>
              </a:ext>
            </a:extLst>
          </p:cNvPr>
          <p:cNvPicPr>
            <a:picLocks noChangeAspect="1"/>
          </p:cNvPicPr>
          <p:nvPr/>
        </p:nvPicPr>
        <p:blipFill>
          <a:blip r:embed="rId2"/>
          <a:stretch>
            <a:fillRect/>
          </a:stretch>
        </p:blipFill>
        <p:spPr>
          <a:xfrm>
            <a:off x="1656907" y="0"/>
            <a:ext cx="8878186" cy="6858000"/>
          </a:xfrm>
          <a:prstGeom prst="rect">
            <a:avLst/>
          </a:prstGeom>
        </p:spPr>
      </p:pic>
      <p:sp>
        <p:nvSpPr>
          <p:cNvPr id="4" name="TextBox 3">
            <a:extLst>
              <a:ext uri="{FF2B5EF4-FFF2-40B4-BE49-F238E27FC236}">
                <a16:creationId xmlns:a16="http://schemas.microsoft.com/office/drawing/2014/main" id="{641693E3-BA9C-FA42-9324-F65B6A7303E0}"/>
              </a:ext>
            </a:extLst>
          </p:cNvPr>
          <p:cNvSpPr txBox="1"/>
          <p:nvPr/>
        </p:nvSpPr>
        <p:spPr>
          <a:xfrm rot="16200000">
            <a:off x="9532883" y="3163615"/>
            <a:ext cx="4881465" cy="215444"/>
          </a:xfrm>
          <a:prstGeom prst="rect">
            <a:avLst/>
          </a:prstGeom>
          <a:noFill/>
        </p:spPr>
        <p:txBody>
          <a:bodyPr wrap="none" rtlCol="0">
            <a:spAutoFit/>
          </a:bodyPr>
          <a:lstStyle/>
          <a:p>
            <a:r>
              <a:rPr lang="en-US" sz="800" dirty="0"/>
              <a:t>Source: https://</a:t>
            </a:r>
            <a:r>
              <a:rPr lang="en-US" sz="800" dirty="0" err="1"/>
              <a:t>www.ifpi.org</a:t>
            </a:r>
            <a:r>
              <a:rPr lang="en-US" sz="800" dirty="0"/>
              <a:t>/wp-content/uploads/2020/07/Global_Music_Report-the_Industry_in_2019-en.pdf</a:t>
            </a:r>
          </a:p>
        </p:txBody>
      </p:sp>
      <p:cxnSp>
        <p:nvCxnSpPr>
          <p:cNvPr id="5" name="Straight Arrow Connector 4">
            <a:extLst>
              <a:ext uri="{FF2B5EF4-FFF2-40B4-BE49-F238E27FC236}">
                <a16:creationId xmlns:a16="http://schemas.microsoft.com/office/drawing/2014/main" id="{C233EB0E-92CF-1B4C-B256-53DD079A03FA}"/>
              </a:ext>
            </a:extLst>
          </p:cNvPr>
          <p:cNvCxnSpPr/>
          <p:nvPr/>
        </p:nvCxnSpPr>
        <p:spPr>
          <a:xfrm flipV="1">
            <a:off x="4282966" y="4314497"/>
            <a:ext cx="5029200" cy="2280744"/>
          </a:xfrm>
          <a:prstGeom prst="straightConnector1">
            <a:avLst/>
          </a:prstGeom>
          <a:ln w="25400">
            <a:solidFill>
              <a:schemeClr val="accent6">
                <a:lumMod val="60000"/>
                <a:lumOff val="40000"/>
              </a:schemeClr>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4971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ew shape"/>
          <p:cNvSpPr/>
          <p:nvPr/>
        </p:nvSpPr>
        <p:spPr>
          <a:xfrm>
            <a:off x="10128000" y="6274800"/>
            <a:ext cx="1904400" cy="5832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66704" y="117000"/>
            <a:ext cx="8215200" cy="86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rmAutofit/>
          </a:bodyPr>
          <a:lstStyle/>
          <a:p>
            <a:pPr algn="l">
              <a:lnSpc>
                <a:spcPct val="100000"/>
              </a:lnSpc>
              <a:spcAft>
                <a:spcPct val="20000"/>
              </a:spcAft>
            </a:pPr>
            <a:r>
              <a:rPr b="1" dirty="0">
                <a:solidFill>
                  <a:srgbClr val="4F4F4F"/>
                </a:solidFill>
                <a:latin typeface="Arial"/>
              </a:rPr>
              <a:t>Number of active users of major music streaming services in the United States from 2016 to 2025 (in millions)</a:t>
            </a:r>
          </a:p>
        </p:txBody>
      </p:sp>
      <p:sp>
        <p:nvSpPr>
          <p:cNvPr id="4" name="New shape"/>
          <p:cNvSpPr/>
          <p:nvPr/>
        </p:nvSpPr>
        <p:spPr>
          <a:xfrm>
            <a:off x="269924" y="6234446"/>
            <a:ext cx="8064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ormAutofit/>
          </a:bodyPr>
          <a:lstStyle/>
          <a:p>
            <a:pPr algn="l">
              <a:lnSpc>
                <a:spcPct val="100000"/>
              </a:lnSpc>
              <a:spcAft>
                <a:spcPct val="20000"/>
              </a:spcAft>
            </a:pPr>
            <a:r>
              <a:rPr sz="700" b="1" dirty="0">
                <a:solidFill>
                  <a:srgbClr val="808080"/>
                </a:solidFill>
                <a:latin typeface="Arial"/>
              </a:rPr>
              <a:t>Note(s):</a:t>
            </a:r>
            <a:r>
              <a:rPr sz="700" dirty="0">
                <a:solidFill>
                  <a:srgbClr val="808080"/>
                </a:solidFill>
                <a:latin typeface="Arial"/>
              </a:rPr>
              <a:t> United States; 2016 to 2021; among internet users of any age who listen to each service on any device at least once per month</a:t>
            </a:r>
          </a:p>
          <a:p>
            <a:pPr algn="l"/>
            <a:r>
              <a:rPr sz="700" dirty="0">
                <a:solidFill>
                  <a:srgbClr val="808080"/>
                </a:solidFill>
                <a:latin typeface="Arial"/>
              </a:rPr>
              <a:t>Further information regarding this statistic can be found on </a:t>
            </a:r>
            <a:r>
              <a:rPr sz="700" dirty="0">
                <a:solidFill>
                  <a:srgbClr val="808080"/>
                </a:solidFill>
                <a:latin typeface="Arial"/>
                <a:hlinkClick r:id="rId3" action="ppaction://hlinksldjump">
                  <a:extLst>
                    <a:ext uri="{A12FA001-AC4F-418D-AE19-62706E023703}">
                      <ahyp:hlinkClr xmlns:ahyp="http://schemas.microsoft.com/office/drawing/2018/hyperlinkcolor" val="tx"/>
                    </a:ext>
                  </a:extLst>
                </a:hlinkClick>
              </a:rPr>
              <a:t>page 8</a:t>
            </a:r>
            <a:r>
              <a:rPr sz="700" dirty="0">
                <a:solidFill>
                  <a:srgbClr val="808080"/>
                </a:solidFill>
                <a:latin typeface="Arial"/>
              </a:rPr>
              <a:t>.</a:t>
            </a:r>
          </a:p>
          <a:p>
            <a:pPr algn="l"/>
            <a:r>
              <a:rPr sz="700" b="1" dirty="0">
                <a:solidFill>
                  <a:srgbClr val="808080"/>
                </a:solidFill>
                <a:latin typeface="Arial"/>
              </a:rPr>
              <a:t>Source(s): </a:t>
            </a:r>
            <a:r>
              <a:rPr sz="700" dirty="0">
                <a:solidFill>
                  <a:srgbClr val="808080"/>
                </a:solidFill>
                <a:latin typeface="Arial"/>
              </a:rPr>
              <a:t>eMarketer; </a:t>
            </a:r>
            <a:r>
              <a:rPr sz="700" dirty="0">
                <a:solidFill>
                  <a:srgbClr val="808080"/>
                </a:solidFill>
                <a:latin typeface="Arial"/>
                <a:hlinkClick r:id="rId4">
                  <a:extLst>
                    <a:ext uri="{A12FA001-AC4F-418D-AE19-62706E023703}">
                      <ahyp:hlinkClr xmlns:ahyp="http://schemas.microsoft.com/office/drawing/2018/hyperlinkcolor" val="tx"/>
                    </a:ext>
                  </a:extLst>
                </a:hlinkClick>
              </a:rPr>
              <a:t>ID 293749</a:t>
            </a:r>
          </a:p>
        </p:txBody>
      </p:sp>
      <p:graphicFrame>
        <p:nvGraphicFramePr>
          <p:cNvPr id="5" name="ChartObject"/>
          <p:cNvGraphicFramePr/>
          <p:nvPr>
            <p:extLst>
              <p:ext uri="{D42A27DB-BD31-4B8C-83A1-F6EECF244321}">
                <p14:modId xmlns:p14="http://schemas.microsoft.com/office/powerpoint/2010/main" val="2981686635"/>
              </p:ext>
            </p:extLst>
          </p:nvPr>
        </p:nvGraphicFramePr>
        <p:xfrm>
          <a:off x="544009" y="868101"/>
          <a:ext cx="11285317" cy="5366345"/>
        </p:xfrm>
        <a:graphic>
          <a:graphicData uri="http://schemas.openxmlformats.org/drawingml/2006/chart">
            <c:chart xmlns:c="http://schemas.openxmlformats.org/drawingml/2006/chart" xmlns:r="http://schemas.openxmlformats.org/officeDocument/2006/relationships" r:id="rId5"/>
          </a:graphicData>
        </a:graphic>
      </p:graphicFrame>
      <p:sp>
        <p:nvSpPr>
          <p:cNvPr id="6" name="New shape"/>
          <p:cNvSpPr/>
          <p:nvPr/>
        </p:nvSpPr>
        <p:spPr>
          <a:xfrm>
            <a:off x="10034400" y="0"/>
            <a:ext cx="442800" cy="205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r">
              <a:spcAft>
                <a:spcPct val="20000"/>
              </a:spcAft>
            </a:pPr>
            <a:r>
              <a:rPr sz="700">
                <a:solidFill>
                  <a:srgbClr val="808080"/>
                </a:solidFill>
                <a:latin typeface="Arial"/>
              </a:rPr>
              <a:t>2</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e chart with numbers and text&#10;&#10;Description automatically generated">
            <a:extLst>
              <a:ext uri="{FF2B5EF4-FFF2-40B4-BE49-F238E27FC236}">
                <a16:creationId xmlns:a16="http://schemas.microsoft.com/office/drawing/2014/main" id="{9DED5438-DC68-3952-3115-8C209A030DB2}"/>
              </a:ext>
            </a:extLst>
          </p:cNvPr>
          <p:cNvPicPr>
            <a:picLocks noChangeAspect="1"/>
          </p:cNvPicPr>
          <p:nvPr/>
        </p:nvPicPr>
        <p:blipFill>
          <a:blip r:embed="rId2"/>
          <a:stretch>
            <a:fillRect/>
          </a:stretch>
        </p:blipFill>
        <p:spPr>
          <a:xfrm>
            <a:off x="1746249" y="285750"/>
            <a:ext cx="9094933" cy="6572250"/>
          </a:xfrm>
          <a:prstGeom prst="rect">
            <a:avLst/>
          </a:prstGeom>
        </p:spPr>
      </p:pic>
    </p:spTree>
    <p:extLst>
      <p:ext uri="{BB962C8B-B14F-4D97-AF65-F5344CB8AC3E}">
        <p14:creationId xmlns:p14="http://schemas.microsoft.com/office/powerpoint/2010/main" val="27280409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1BCF7-F7E6-31A0-A36F-E0AF9FC376F1}"/>
              </a:ext>
            </a:extLst>
          </p:cNvPr>
          <p:cNvSpPr>
            <a:spLocks noGrp="1"/>
          </p:cNvSpPr>
          <p:nvPr>
            <p:ph type="title"/>
          </p:nvPr>
        </p:nvSpPr>
        <p:spPr>
          <a:xfrm>
            <a:off x="838200" y="156782"/>
            <a:ext cx="10515600" cy="908090"/>
          </a:xfrm>
        </p:spPr>
        <p:txBody>
          <a:bodyPr>
            <a:normAutofit/>
          </a:bodyPr>
          <a:lstStyle/>
          <a:p>
            <a:pPr algn="ctr"/>
            <a:r>
              <a:rPr lang="en-US" sz="3600" dirty="0"/>
              <a:t>Spotify:  Geographic Differential Pricing</a:t>
            </a:r>
          </a:p>
        </p:txBody>
      </p:sp>
      <p:pic>
        <p:nvPicPr>
          <p:cNvPr id="4" name="Picture 3" descr="A screenshot of a table&#10;&#10;Description automatically generated">
            <a:extLst>
              <a:ext uri="{FF2B5EF4-FFF2-40B4-BE49-F238E27FC236}">
                <a16:creationId xmlns:a16="http://schemas.microsoft.com/office/drawing/2014/main" id="{F791FD69-6E2C-3989-DDFF-2CA9C7DF1013}"/>
              </a:ext>
            </a:extLst>
          </p:cNvPr>
          <p:cNvPicPr>
            <a:picLocks noChangeAspect="1"/>
          </p:cNvPicPr>
          <p:nvPr/>
        </p:nvPicPr>
        <p:blipFill>
          <a:blip r:embed="rId2"/>
          <a:stretch>
            <a:fillRect/>
          </a:stretch>
        </p:blipFill>
        <p:spPr>
          <a:xfrm>
            <a:off x="392276" y="925973"/>
            <a:ext cx="3241041" cy="5688957"/>
          </a:xfrm>
          <a:prstGeom prst="rect">
            <a:avLst/>
          </a:prstGeom>
        </p:spPr>
      </p:pic>
      <p:pic>
        <p:nvPicPr>
          <p:cNvPr id="6" name="Picture 5" descr="A screenshot of a table&#10;&#10;Description automatically generated">
            <a:extLst>
              <a:ext uri="{FF2B5EF4-FFF2-40B4-BE49-F238E27FC236}">
                <a16:creationId xmlns:a16="http://schemas.microsoft.com/office/drawing/2014/main" id="{47B3E540-8CF6-4B5D-1F9D-2C76E334039F}"/>
              </a:ext>
            </a:extLst>
          </p:cNvPr>
          <p:cNvPicPr>
            <a:picLocks noChangeAspect="1"/>
          </p:cNvPicPr>
          <p:nvPr/>
        </p:nvPicPr>
        <p:blipFill>
          <a:blip r:embed="rId3"/>
          <a:stretch>
            <a:fillRect/>
          </a:stretch>
        </p:blipFill>
        <p:spPr>
          <a:xfrm>
            <a:off x="8335034" y="873888"/>
            <a:ext cx="3307053" cy="5932027"/>
          </a:xfrm>
          <a:prstGeom prst="rect">
            <a:avLst/>
          </a:prstGeom>
        </p:spPr>
      </p:pic>
      <p:sp>
        <p:nvSpPr>
          <p:cNvPr id="7" name="TextBox 6">
            <a:extLst>
              <a:ext uri="{FF2B5EF4-FFF2-40B4-BE49-F238E27FC236}">
                <a16:creationId xmlns:a16="http://schemas.microsoft.com/office/drawing/2014/main" id="{705DF44B-8274-6F12-3B6E-D87543E95FAB}"/>
              </a:ext>
            </a:extLst>
          </p:cNvPr>
          <p:cNvSpPr txBox="1"/>
          <p:nvPr/>
        </p:nvSpPr>
        <p:spPr>
          <a:xfrm>
            <a:off x="0" y="6614930"/>
            <a:ext cx="5535490" cy="246221"/>
          </a:xfrm>
          <a:prstGeom prst="rect">
            <a:avLst/>
          </a:prstGeom>
          <a:noFill/>
        </p:spPr>
        <p:txBody>
          <a:bodyPr wrap="none" rtlCol="0">
            <a:spAutoFit/>
          </a:bodyPr>
          <a:lstStyle/>
          <a:p>
            <a:r>
              <a:rPr lang="en-US" sz="1000" dirty="0"/>
              <a:t>Source:  https://</a:t>
            </a:r>
            <a:r>
              <a:rPr lang="en-US" sz="1000" dirty="0" err="1"/>
              <a:t>www.androidauthority.com</a:t>
            </a:r>
            <a:r>
              <a:rPr lang="en-US" sz="1000" dirty="0"/>
              <a:t>/how-much-does-spotify-cost-around-the-world-3360533/</a:t>
            </a:r>
          </a:p>
        </p:txBody>
      </p:sp>
    </p:spTree>
    <p:extLst>
      <p:ext uri="{BB962C8B-B14F-4D97-AF65-F5344CB8AC3E}">
        <p14:creationId xmlns:p14="http://schemas.microsoft.com/office/powerpoint/2010/main" val="9826397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ew shape"/>
          <p:cNvSpPr/>
          <p:nvPr/>
        </p:nvSpPr>
        <p:spPr>
          <a:xfrm>
            <a:off x="10034400" y="6274800"/>
            <a:ext cx="1904400" cy="5832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1063473" y="205200"/>
            <a:ext cx="8215200" cy="86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rmAutofit/>
          </a:bodyPr>
          <a:lstStyle/>
          <a:p>
            <a:pPr algn="l">
              <a:lnSpc>
                <a:spcPct val="100000"/>
              </a:lnSpc>
              <a:spcAft>
                <a:spcPct val="20000"/>
              </a:spcAft>
            </a:pPr>
            <a:r>
              <a:rPr b="1" dirty="0">
                <a:solidFill>
                  <a:srgbClr val="4F4F4F"/>
                </a:solidFill>
                <a:latin typeface="Arial"/>
              </a:rPr>
              <a:t>Spotify's revenue worldwide from 2013 to 2022 (in million euros)</a:t>
            </a:r>
          </a:p>
        </p:txBody>
      </p:sp>
      <p:sp>
        <p:nvSpPr>
          <p:cNvPr id="4" name="New shape"/>
          <p:cNvSpPr/>
          <p:nvPr/>
        </p:nvSpPr>
        <p:spPr>
          <a:xfrm>
            <a:off x="175801" y="6213462"/>
            <a:ext cx="8064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ormAutofit/>
          </a:bodyPr>
          <a:lstStyle/>
          <a:p>
            <a:pPr algn="l">
              <a:lnSpc>
                <a:spcPct val="100000"/>
              </a:lnSpc>
              <a:spcAft>
                <a:spcPct val="20000"/>
              </a:spcAft>
            </a:pPr>
            <a:r>
              <a:rPr sz="700" b="1" dirty="0">
                <a:solidFill>
                  <a:srgbClr val="808080"/>
                </a:solidFill>
                <a:latin typeface="Arial"/>
              </a:rPr>
              <a:t>Note(s):</a:t>
            </a:r>
            <a:r>
              <a:rPr sz="700" dirty="0">
                <a:solidFill>
                  <a:srgbClr val="808080"/>
                </a:solidFill>
                <a:latin typeface="Arial"/>
              </a:rPr>
              <a:t>2013 to 2022</a:t>
            </a:r>
          </a:p>
          <a:p>
            <a:pPr algn="l"/>
            <a:r>
              <a:rPr sz="700" dirty="0">
                <a:solidFill>
                  <a:srgbClr val="808080"/>
                </a:solidFill>
                <a:latin typeface="Arial"/>
              </a:rPr>
              <a:t>Further information regarding this statistic can be found on </a:t>
            </a:r>
            <a:r>
              <a:rPr sz="700" dirty="0">
                <a:solidFill>
                  <a:srgbClr val="808080"/>
                </a:solidFill>
                <a:latin typeface="Arial"/>
                <a:hlinkClick r:id="rId3" action="ppaction://hlinksldjump">
                  <a:extLst>
                    <a:ext uri="{A12FA001-AC4F-418D-AE19-62706E023703}">
                      <ahyp:hlinkClr xmlns:ahyp="http://schemas.microsoft.com/office/drawing/2018/hyperlinkcolor" val="tx"/>
                    </a:ext>
                  </a:extLst>
                </a:hlinkClick>
              </a:rPr>
              <a:t>page 8</a:t>
            </a:r>
            <a:r>
              <a:rPr sz="700" dirty="0">
                <a:solidFill>
                  <a:srgbClr val="808080"/>
                </a:solidFill>
                <a:latin typeface="Arial"/>
              </a:rPr>
              <a:t>.</a:t>
            </a:r>
          </a:p>
          <a:p>
            <a:pPr algn="l"/>
            <a:r>
              <a:rPr sz="700" b="1" dirty="0">
                <a:solidFill>
                  <a:srgbClr val="808080"/>
                </a:solidFill>
                <a:latin typeface="Arial"/>
              </a:rPr>
              <a:t>Source(s): </a:t>
            </a:r>
            <a:r>
              <a:rPr sz="700" dirty="0">
                <a:solidFill>
                  <a:srgbClr val="808080"/>
                </a:solidFill>
                <a:latin typeface="Arial"/>
              </a:rPr>
              <a:t>Spotify; </a:t>
            </a:r>
            <a:r>
              <a:rPr sz="700" dirty="0">
                <a:solidFill>
                  <a:srgbClr val="808080"/>
                </a:solidFill>
                <a:latin typeface="Arial"/>
                <a:hlinkClick r:id="rId4">
                  <a:extLst>
                    <a:ext uri="{A12FA001-AC4F-418D-AE19-62706E023703}">
                      <ahyp:hlinkClr xmlns:ahyp="http://schemas.microsoft.com/office/drawing/2018/hyperlinkcolor" val="tx"/>
                    </a:ext>
                  </a:extLst>
                </a:hlinkClick>
              </a:rPr>
              <a:t>ID 813713</a:t>
            </a:r>
          </a:p>
        </p:txBody>
      </p:sp>
      <p:graphicFrame>
        <p:nvGraphicFramePr>
          <p:cNvPr id="5" name="ChartObject"/>
          <p:cNvGraphicFramePr/>
          <p:nvPr>
            <p:extLst>
              <p:ext uri="{D42A27DB-BD31-4B8C-83A1-F6EECF244321}">
                <p14:modId xmlns:p14="http://schemas.microsoft.com/office/powerpoint/2010/main" val="577103285"/>
              </p:ext>
            </p:extLst>
          </p:nvPr>
        </p:nvGraphicFramePr>
        <p:xfrm>
          <a:off x="497711" y="798653"/>
          <a:ext cx="11250593" cy="5173883"/>
        </p:xfrm>
        <a:graphic>
          <a:graphicData uri="http://schemas.openxmlformats.org/drawingml/2006/chart">
            <c:chart xmlns:c="http://schemas.openxmlformats.org/drawingml/2006/chart" xmlns:r="http://schemas.openxmlformats.org/officeDocument/2006/relationships" r:id="rId5"/>
          </a:graphicData>
        </a:graphic>
      </p:graphicFrame>
      <p:sp>
        <p:nvSpPr>
          <p:cNvPr id="6" name="New shape"/>
          <p:cNvSpPr/>
          <p:nvPr/>
        </p:nvSpPr>
        <p:spPr>
          <a:xfrm>
            <a:off x="10034400" y="0"/>
            <a:ext cx="442800" cy="205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r">
              <a:spcAft>
                <a:spcPct val="20000"/>
              </a:spcAft>
            </a:pPr>
            <a:r>
              <a:rPr sz="700">
                <a:solidFill>
                  <a:srgbClr val="808080"/>
                </a:solidFill>
                <a:latin typeface="Arial"/>
              </a:rPr>
              <a:t>2</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ew shape"/>
          <p:cNvSpPr/>
          <p:nvPr/>
        </p:nvSpPr>
        <p:spPr>
          <a:xfrm>
            <a:off x="10111799" y="6169443"/>
            <a:ext cx="1904400" cy="5832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976801" y="205200"/>
            <a:ext cx="8215200" cy="86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rmAutofit/>
          </a:bodyPr>
          <a:lstStyle/>
          <a:p>
            <a:pPr algn="l">
              <a:lnSpc>
                <a:spcPct val="100000"/>
              </a:lnSpc>
              <a:spcAft>
                <a:spcPct val="20000"/>
              </a:spcAft>
            </a:pPr>
            <a:r>
              <a:rPr b="1" dirty="0">
                <a:solidFill>
                  <a:srgbClr val="4F4F4F"/>
                </a:solidFill>
                <a:latin typeface="Arial"/>
              </a:rPr>
              <a:t>Spotify's revenues from 2012 to 2022, by segment (in million euros)</a:t>
            </a:r>
          </a:p>
        </p:txBody>
      </p:sp>
      <p:sp>
        <p:nvSpPr>
          <p:cNvPr id="4" name="New shape"/>
          <p:cNvSpPr/>
          <p:nvPr/>
        </p:nvSpPr>
        <p:spPr>
          <a:xfrm>
            <a:off x="175801" y="6185631"/>
            <a:ext cx="8064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ormAutofit/>
          </a:bodyPr>
          <a:lstStyle/>
          <a:p>
            <a:pPr algn="l">
              <a:lnSpc>
                <a:spcPct val="100000"/>
              </a:lnSpc>
              <a:spcAft>
                <a:spcPct val="20000"/>
              </a:spcAft>
            </a:pPr>
            <a:r>
              <a:rPr sz="700" b="1" dirty="0">
                <a:solidFill>
                  <a:srgbClr val="808080"/>
                </a:solidFill>
                <a:latin typeface="Arial"/>
              </a:rPr>
              <a:t>Note(s):</a:t>
            </a:r>
            <a:r>
              <a:rPr sz="700" dirty="0">
                <a:solidFill>
                  <a:srgbClr val="808080"/>
                </a:solidFill>
                <a:latin typeface="Arial"/>
              </a:rPr>
              <a:t> Worldwide; 2009 to 2021</a:t>
            </a:r>
          </a:p>
          <a:p>
            <a:pPr algn="l"/>
            <a:r>
              <a:rPr sz="700" dirty="0">
                <a:solidFill>
                  <a:srgbClr val="808080"/>
                </a:solidFill>
                <a:latin typeface="Arial"/>
              </a:rPr>
              <a:t>Further information regarding this statistic can be found on </a:t>
            </a:r>
            <a:r>
              <a:rPr sz="700" dirty="0">
                <a:solidFill>
                  <a:srgbClr val="808080"/>
                </a:solidFill>
                <a:latin typeface="Arial"/>
                <a:hlinkClick r:id="rId3" action="ppaction://hlinksldjump">
                  <a:extLst>
                    <a:ext uri="{A12FA001-AC4F-418D-AE19-62706E023703}">
                      <ahyp:hlinkClr xmlns:ahyp="http://schemas.microsoft.com/office/drawing/2018/hyperlinkcolor" val="tx"/>
                    </a:ext>
                  </a:extLst>
                </a:hlinkClick>
              </a:rPr>
              <a:t>page 8</a:t>
            </a:r>
            <a:r>
              <a:rPr sz="700" dirty="0">
                <a:solidFill>
                  <a:srgbClr val="808080"/>
                </a:solidFill>
                <a:latin typeface="Arial"/>
              </a:rPr>
              <a:t>.</a:t>
            </a:r>
          </a:p>
          <a:p>
            <a:pPr algn="l"/>
            <a:r>
              <a:rPr sz="700" b="1" dirty="0">
                <a:solidFill>
                  <a:srgbClr val="808080"/>
                </a:solidFill>
                <a:latin typeface="Arial"/>
              </a:rPr>
              <a:t>Source(s): </a:t>
            </a:r>
            <a:r>
              <a:rPr sz="700" dirty="0">
                <a:solidFill>
                  <a:srgbClr val="808080"/>
                </a:solidFill>
                <a:latin typeface="Arial"/>
              </a:rPr>
              <a:t>Spotify; </a:t>
            </a:r>
            <a:r>
              <a:rPr sz="700" dirty="0">
                <a:solidFill>
                  <a:srgbClr val="808080"/>
                </a:solidFill>
                <a:latin typeface="Arial"/>
                <a:hlinkClick r:id="rId4">
                  <a:extLst>
                    <a:ext uri="{A12FA001-AC4F-418D-AE19-62706E023703}">
                      <ahyp:hlinkClr xmlns:ahyp="http://schemas.microsoft.com/office/drawing/2018/hyperlinkcolor" val="tx"/>
                    </a:ext>
                  </a:extLst>
                </a:hlinkClick>
              </a:rPr>
              <a:t>ID 245125</a:t>
            </a:r>
          </a:p>
        </p:txBody>
      </p:sp>
      <p:graphicFrame>
        <p:nvGraphicFramePr>
          <p:cNvPr id="5" name="ChartObject"/>
          <p:cNvGraphicFramePr/>
          <p:nvPr>
            <p:extLst>
              <p:ext uri="{D42A27DB-BD31-4B8C-83A1-F6EECF244321}">
                <p14:modId xmlns:p14="http://schemas.microsoft.com/office/powerpoint/2010/main" val="1536238831"/>
              </p:ext>
            </p:extLst>
          </p:nvPr>
        </p:nvGraphicFramePr>
        <p:xfrm>
          <a:off x="175801" y="567159"/>
          <a:ext cx="11722974" cy="5428527"/>
        </p:xfrm>
        <a:graphic>
          <a:graphicData uri="http://schemas.openxmlformats.org/drawingml/2006/chart">
            <c:chart xmlns:c="http://schemas.openxmlformats.org/drawingml/2006/chart" xmlns:r="http://schemas.openxmlformats.org/officeDocument/2006/relationships" r:id="rId5"/>
          </a:graphicData>
        </a:graphic>
      </p:graphicFrame>
      <p:sp>
        <p:nvSpPr>
          <p:cNvPr id="6" name="New shape"/>
          <p:cNvSpPr/>
          <p:nvPr/>
        </p:nvSpPr>
        <p:spPr>
          <a:xfrm>
            <a:off x="10034400" y="0"/>
            <a:ext cx="442800" cy="205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r">
              <a:spcAft>
                <a:spcPct val="20000"/>
              </a:spcAft>
            </a:pPr>
            <a:r>
              <a:rPr sz="700">
                <a:solidFill>
                  <a:srgbClr val="808080"/>
                </a:solidFill>
                <a:latin typeface="Arial"/>
              </a:rPr>
              <a:t>2</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ew shape"/>
          <p:cNvSpPr/>
          <p:nvPr/>
        </p:nvSpPr>
        <p:spPr>
          <a:xfrm>
            <a:off x="9982952" y="6274800"/>
            <a:ext cx="1904400" cy="5832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901428" y="134862"/>
            <a:ext cx="8215200" cy="86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rmAutofit/>
          </a:bodyPr>
          <a:lstStyle/>
          <a:p>
            <a:pPr algn="l">
              <a:lnSpc>
                <a:spcPct val="100000"/>
              </a:lnSpc>
              <a:spcAft>
                <a:spcPct val="20000"/>
              </a:spcAft>
            </a:pPr>
            <a:r>
              <a:rPr b="1" dirty="0">
                <a:solidFill>
                  <a:srgbClr val="4F4F4F"/>
                </a:solidFill>
                <a:latin typeface="Arial"/>
              </a:rPr>
              <a:t>Spotify's cost of goods sold from 2012 to 2022 (in million euros)</a:t>
            </a:r>
          </a:p>
        </p:txBody>
      </p:sp>
      <p:sp>
        <p:nvSpPr>
          <p:cNvPr id="4" name="New shape"/>
          <p:cNvSpPr/>
          <p:nvPr/>
        </p:nvSpPr>
        <p:spPr>
          <a:xfrm>
            <a:off x="304648" y="6185631"/>
            <a:ext cx="8064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ormAutofit/>
          </a:bodyPr>
          <a:lstStyle/>
          <a:p>
            <a:pPr algn="l">
              <a:lnSpc>
                <a:spcPct val="100000"/>
              </a:lnSpc>
              <a:spcAft>
                <a:spcPct val="20000"/>
              </a:spcAft>
            </a:pPr>
            <a:r>
              <a:rPr sz="700" b="1" dirty="0">
                <a:solidFill>
                  <a:srgbClr val="808080"/>
                </a:solidFill>
                <a:latin typeface="Arial"/>
              </a:rPr>
              <a:t>Note(s):</a:t>
            </a:r>
            <a:r>
              <a:rPr sz="700" dirty="0">
                <a:solidFill>
                  <a:srgbClr val="808080"/>
                </a:solidFill>
                <a:latin typeface="Arial"/>
              </a:rPr>
              <a:t> Worldwide; 2012 to 2021</a:t>
            </a:r>
          </a:p>
          <a:p>
            <a:pPr algn="l"/>
            <a:r>
              <a:rPr sz="700" dirty="0">
                <a:solidFill>
                  <a:srgbClr val="808080"/>
                </a:solidFill>
                <a:latin typeface="Arial"/>
              </a:rPr>
              <a:t>Further information regarding this statistic can be found on </a:t>
            </a:r>
            <a:r>
              <a:rPr sz="700" dirty="0">
                <a:solidFill>
                  <a:srgbClr val="808080"/>
                </a:solidFill>
                <a:latin typeface="Arial"/>
                <a:hlinkClick r:id="rId3" action="ppaction://hlinksldjump">
                  <a:extLst>
                    <a:ext uri="{A12FA001-AC4F-418D-AE19-62706E023703}">
                      <ahyp:hlinkClr xmlns:ahyp="http://schemas.microsoft.com/office/drawing/2018/hyperlinkcolor" val="tx"/>
                    </a:ext>
                  </a:extLst>
                </a:hlinkClick>
              </a:rPr>
              <a:t>page 8</a:t>
            </a:r>
            <a:r>
              <a:rPr sz="700" dirty="0">
                <a:solidFill>
                  <a:srgbClr val="808080"/>
                </a:solidFill>
                <a:latin typeface="Arial"/>
              </a:rPr>
              <a:t>.</a:t>
            </a:r>
          </a:p>
          <a:p>
            <a:pPr algn="l"/>
            <a:r>
              <a:rPr sz="700" b="1" dirty="0">
                <a:solidFill>
                  <a:srgbClr val="808080"/>
                </a:solidFill>
                <a:latin typeface="Arial"/>
              </a:rPr>
              <a:t>Source(s): </a:t>
            </a:r>
            <a:r>
              <a:rPr sz="700" dirty="0">
                <a:solidFill>
                  <a:srgbClr val="808080"/>
                </a:solidFill>
                <a:latin typeface="Arial"/>
              </a:rPr>
              <a:t>Spotify; </a:t>
            </a:r>
            <a:r>
              <a:rPr sz="700" dirty="0">
                <a:solidFill>
                  <a:srgbClr val="808080"/>
                </a:solidFill>
                <a:latin typeface="Arial"/>
                <a:hlinkClick r:id="rId4">
                  <a:extLst>
                    <a:ext uri="{A12FA001-AC4F-418D-AE19-62706E023703}">
                      <ahyp:hlinkClr xmlns:ahyp="http://schemas.microsoft.com/office/drawing/2018/hyperlinkcolor" val="tx"/>
                    </a:ext>
                  </a:extLst>
                </a:hlinkClick>
              </a:rPr>
              <a:t>ID 245137</a:t>
            </a:r>
          </a:p>
        </p:txBody>
      </p:sp>
      <p:graphicFrame>
        <p:nvGraphicFramePr>
          <p:cNvPr id="5" name="ChartObject"/>
          <p:cNvGraphicFramePr/>
          <p:nvPr>
            <p:extLst>
              <p:ext uri="{D42A27DB-BD31-4B8C-83A1-F6EECF244321}">
                <p14:modId xmlns:p14="http://schemas.microsoft.com/office/powerpoint/2010/main" val="3607569855"/>
              </p:ext>
            </p:extLst>
          </p:nvPr>
        </p:nvGraphicFramePr>
        <p:xfrm>
          <a:off x="208345" y="775504"/>
          <a:ext cx="11679008" cy="5324353"/>
        </p:xfrm>
        <a:graphic>
          <a:graphicData uri="http://schemas.openxmlformats.org/drawingml/2006/chart">
            <c:chart xmlns:c="http://schemas.openxmlformats.org/drawingml/2006/chart" xmlns:r="http://schemas.openxmlformats.org/officeDocument/2006/relationships" r:id="rId5"/>
          </a:graphicData>
        </a:graphic>
      </p:graphicFrame>
      <p:sp>
        <p:nvSpPr>
          <p:cNvPr id="6" name="New shape"/>
          <p:cNvSpPr/>
          <p:nvPr/>
        </p:nvSpPr>
        <p:spPr>
          <a:xfrm>
            <a:off x="10034400" y="0"/>
            <a:ext cx="442800" cy="205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r">
              <a:spcAft>
                <a:spcPct val="20000"/>
              </a:spcAft>
            </a:pPr>
            <a:r>
              <a:rPr sz="700">
                <a:solidFill>
                  <a:srgbClr val="808080"/>
                </a:solidFill>
                <a:latin typeface="Arial"/>
              </a:rPr>
              <a:t>2</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ew shape"/>
          <p:cNvSpPr/>
          <p:nvPr/>
        </p:nvSpPr>
        <p:spPr>
          <a:xfrm>
            <a:off x="9941279" y="6230254"/>
            <a:ext cx="1904400" cy="5832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866703" y="166762"/>
            <a:ext cx="8215200" cy="86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rmAutofit/>
          </a:bodyPr>
          <a:lstStyle/>
          <a:p>
            <a:pPr algn="l">
              <a:lnSpc>
                <a:spcPct val="100000"/>
              </a:lnSpc>
              <a:spcAft>
                <a:spcPct val="20000"/>
              </a:spcAft>
            </a:pPr>
            <a:r>
              <a:rPr b="1" dirty="0">
                <a:solidFill>
                  <a:srgbClr val="4F4F4F"/>
                </a:solidFill>
                <a:latin typeface="Arial"/>
              </a:rPr>
              <a:t>Operating income of Spotify worldwide from 2013 to 2022 (in million euros)</a:t>
            </a:r>
          </a:p>
        </p:txBody>
      </p:sp>
      <p:sp>
        <p:nvSpPr>
          <p:cNvPr id="4" name="New shape"/>
          <p:cNvSpPr/>
          <p:nvPr/>
        </p:nvSpPr>
        <p:spPr>
          <a:xfrm>
            <a:off x="175801" y="6078462"/>
            <a:ext cx="8064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ormAutofit/>
          </a:bodyPr>
          <a:lstStyle/>
          <a:p>
            <a:pPr algn="l">
              <a:lnSpc>
                <a:spcPct val="100000"/>
              </a:lnSpc>
              <a:spcAft>
                <a:spcPct val="20000"/>
              </a:spcAft>
            </a:pPr>
            <a:r>
              <a:rPr sz="700" b="1" dirty="0">
                <a:solidFill>
                  <a:srgbClr val="808080"/>
                </a:solidFill>
                <a:latin typeface="Arial"/>
              </a:rPr>
              <a:t>Note(s):</a:t>
            </a:r>
            <a:r>
              <a:rPr sz="700" dirty="0">
                <a:solidFill>
                  <a:srgbClr val="808080"/>
                </a:solidFill>
                <a:latin typeface="Arial"/>
              </a:rPr>
              <a:t> Worldwide; 2013 to 2022</a:t>
            </a:r>
          </a:p>
          <a:p>
            <a:pPr algn="l"/>
            <a:r>
              <a:rPr sz="700" dirty="0">
                <a:solidFill>
                  <a:srgbClr val="808080"/>
                </a:solidFill>
                <a:latin typeface="Arial"/>
              </a:rPr>
              <a:t>Further information regarding this statistic can be found on </a:t>
            </a:r>
            <a:r>
              <a:rPr sz="700" dirty="0">
                <a:solidFill>
                  <a:srgbClr val="808080"/>
                </a:solidFill>
                <a:latin typeface="Arial"/>
                <a:hlinkClick r:id="rId3" action="ppaction://hlinksldjump">
                  <a:extLst>
                    <a:ext uri="{A12FA001-AC4F-418D-AE19-62706E023703}">
                      <ahyp:hlinkClr xmlns:ahyp="http://schemas.microsoft.com/office/drawing/2018/hyperlinkcolor" val="tx"/>
                    </a:ext>
                  </a:extLst>
                </a:hlinkClick>
              </a:rPr>
              <a:t>page 8</a:t>
            </a:r>
            <a:r>
              <a:rPr sz="700" dirty="0">
                <a:solidFill>
                  <a:srgbClr val="808080"/>
                </a:solidFill>
                <a:latin typeface="Arial"/>
              </a:rPr>
              <a:t>.</a:t>
            </a:r>
          </a:p>
          <a:p>
            <a:pPr algn="l"/>
            <a:r>
              <a:rPr sz="700" b="1" dirty="0">
                <a:solidFill>
                  <a:srgbClr val="808080"/>
                </a:solidFill>
                <a:latin typeface="Arial"/>
              </a:rPr>
              <a:t>Source(s): </a:t>
            </a:r>
            <a:r>
              <a:rPr sz="700" dirty="0">
                <a:solidFill>
                  <a:srgbClr val="808080"/>
                </a:solidFill>
                <a:latin typeface="Arial"/>
              </a:rPr>
              <a:t>Spotify; </a:t>
            </a:r>
            <a:r>
              <a:rPr sz="700" dirty="0">
                <a:solidFill>
                  <a:srgbClr val="808080"/>
                </a:solidFill>
                <a:latin typeface="Arial"/>
                <a:hlinkClick r:id="rId4">
                  <a:extLst>
                    <a:ext uri="{A12FA001-AC4F-418D-AE19-62706E023703}">
                      <ahyp:hlinkClr xmlns:ahyp="http://schemas.microsoft.com/office/drawing/2018/hyperlinkcolor" val="tx"/>
                    </a:ext>
                  </a:extLst>
                </a:hlinkClick>
              </a:rPr>
              <a:t>ID 813758</a:t>
            </a:r>
          </a:p>
        </p:txBody>
      </p:sp>
      <p:graphicFrame>
        <p:nvGraphicFramePr>
          <p:cNvPr id="5" name="ChartObject"/>
          <p:cNvGraphicFramePr/>
          <p:nvPr>
            <p:extLst>
              <p:ext uri="{D42A27DB-BD31-4B8C-83A1-F6EECF244321}">
                <p14:modId xmlns:p14="http://schemas.microsoft.com/office/powerpoint/2010/main" val="1954081757"/>
              </p:ext>
            </p:extLst>
          </p:nvPr>
        </p:nvGraphicFramePr>
        <p:xfrm>
          <a:off x="358815" y="879675"/>
          <a:ext cx="11401063" cy="5058137"/>
        </p:xfrm>
        <a:graphic>
          <a:graphicData uri="http://schemas.openxmlformats.org/drawingml/2006/chart">
            <c:chart xmlns:c="http://schemas.openxmlformats.org/drawingml/2006/chart" xmlns:r="http://schemas.openxmlformats.org/officeDocument/2006/relationships" r:id="rId5"/>
          </a:graphicData>
        </a:graphic>
      </p:graphicFrame>
      <p:sp>
        <p:nvSpPr>
          <p:cNvPr id="6" name="New shape"/>
          <p:cNvSpPr/>
          <p:nvPr/>
        </p:nvSpPr>
        <p:spPr>
          <a:xfrm>
            <a:off x="10034400" y="0"/>
            <a:ext cx="442800" cy="205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r">
              <a:spcAft>
                <a:spcPct val="20000"/>
              </a:spcAft>
            </a:pPr>
            <a:r>
              <a:rPr sz="700">
                <a:solidFill>
                  <a:srgbClr val="808080"/>
                </a:solidFill>
                <a:latin typeface="Arial"/>
              </a:rPr>
              <a:t>2</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ew shape"/>
          <p:cNvSpPr/>
          <p:nvPr/>
        </p:nvSpPr>
        <p:spPr>
          <a:xfrm>
            <a:off x="9848682" y="6225105"/>
            <a:ext cx="1904400" cy="5832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New shape"/>
          <p:cNvSpPr/>
          <p:nvPr/>
        </p:nvSpPr>
        <p:spPr>
          <a:xfrm>
            <a:off x="913002" y="144831"/>
            <a:ext cx="8215200" cy="86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ormAutofit/>
          </a:bodyPr>
          <a:lstStyle/>
          <a:p>
            <a:pPr algn="l">
              <a:lnSpc>
                <a:spcPct val="100000"/>
              </a:lnSpc>
              <a:spcAft>
                <a:spcPct val="20000"/>
              </a:spcAft>
            </a:pPr>
            <a:r>
              <a:rPr b="1" dirty="0">
                <a:solidFill>
                  <a:srgbClr val="4F4F4F"/>
                </a:solidFill>
                <a:latin typeface="Arial"/>
              </a:rPr>
              <a:t>Number of Spotify employees worldwide from 2018 to 2022, by region</a:t>
            </a:r>
          </a:p>
        </p:txBody>
      </p:sp>
      <p:sp>
        <p:nvSpPr>
          <p:cNvPr id="4" name="New shape"/>
          <p:cNvSpPr/>
          <p:nvPr/>
        </p:nvSpPr>
        <p:spPr>
          <a:xfrm>
            <a:off x="281499" y="6185631"/>
            <a:ext cx="8064000" cy="5275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ormAutofit/>
          </a:bodyPr>
          <a:lstStyle/>
          <a:p>
            <a:pPr algn="l">
              <a:lnSpc>
                <a:spcPct val="100000"/>
              </a:lnSpc>
              <a:spcAft>
                <a:spcPct val="20000"/>
              </a:spcAft>
            </a:pPr>
            <a:r>
              <a:rPr sz="700" b="1" dirty="0">
                <a:solidFill>
                  <a:srgbClr val="808080"/>
                </a:solidFill>
                <a:latin typeface="Arial"/>
              </a:rPr>
              <a:t>Note(s):</a:t>
            </a:r>
            <a:r>
              <a:rPr sz="700" dirty="0">
                <a:solidFill>
                  <a:srgbClr val="808080"/>
                </a:solidFill>
                <a:latin typeface="Arial"/>
              </a:rPr>
              <a:t> Worldwide; 2018 to 2022</a:t>
            </a:r>
          </a:p>
          <a:p>
            <a:pPr algn="l"/>
            <a:r>
              <a:rPr sz="700" dirty="0">
                <a:solidFill>
                  <a:srgbClr val="808080"/>
                </a:solidFill>
                <a:latin typeface="Arial"/>
              </a:rPr>
              <a:t>Further information regarding this statistic can be found on </a:t>
            </a:r>
            <a:r>
              <a:rPr sz="700" dirty="0">
                <a:solidFill>
                  <a:srgbClr val="808080"/>
                </a:solidFill>
                <a:latin typeface="Arial"/>
                <a:hlinkClick r:id="rId3" action="ppaction://hlinksldjump">
                  <a:extLst>
                    <a:ext uri="{A12FA001-AC4F-418D-AE19-62706E023703}">
                      <ahyp:hlinkClr xmlns:ahyp="http://schemas.microsoft.com/office/drawing/2018/hyperlinkcolor" val="tx"/>
                    </a:ext>
                  </a:extLst>
                </a:hlinkClick>
              </a:rPr>
              <a:t>page 8</a:t>
            </a:r>
            <a:r>
              <a:rPr sz="700" dirty="0">
                <a:solidFill>
                  <a:srgbClr val="808080"/>
                </a:solidFill>
                <a:latin typeface="Arial"/>
              </a:rPr>
              <a:t>.</a:t>
            </a:r>
          </a:p>
          <a:p>
            <a:pPr algn="l"/>
            <a:r>
              <a:rPr sz="700" b="1" dirty="0">
                <a:solidFill>
                  <a:srgbClr val="808080"/>
                </a:solidFill>
                <a:latin typeface="Arial"/>
              </a:rPr>
              <a:t>Source(s): </a:t>
            </a:r>
            <a:r>
              <a:rPr sz="700" dirty="0">
                <a:solidFill>
                  <a:srgbClr val="808080"/>
                </a:solidFill>
                <a:latin typeface="Arial"/>
              </a:rPr>
              <a:t>Spotify; </a:t>
            </a:r>
            <a:r>
              <a:rPr sz="700" dirty="0">
                <a:solidFill>
                  <a:srgbClr val="808080"/>
                </a:solidFill>
                <a:latin typeface="Arial"/>
                <a:hlinkClick r:id="rId4">
                  <a:extLst>
                    <a:ext uri="{A12FA001-AC4F-418D-AE19-62706E023703}">
                      <ahyp:hlinkClr xmlns:ahyp="http://schemas.microsoft.com/office/drawing/2018/hyperlinkcolor" val="tx"/>
                    </a:ext>
                  </a:extLst>
                </a:hlinkClick>
              </a:rPr>
              <a:t>ID 813906</a:t>
            </a:r>
          </a:p>
        </p:txBody>
      </p:sp>
      <p:graphicFrame>
        <p:nvGraphicFramePr>
          <p:cNvPr id="5" name="ChartObject"/>
          <p:cNvGraphicFramePr/>
          <p:nvPr>
            <p:extLst>
              <p:ext uri="{D42A27DB-BD31-4B8C-83A1-F6EECF244321}">
                <p14:modId xmlns:p14="http://schemas.microsoft.com/office/powerpoint/2010/main" val="3850491460"/>
              </p:ext>
            </p:extLst>
          </p:nvPr>
        </p:nvGraphicFramePr>
        <p:xfrm>
          <a:off x="613457" y="925975"/>
          <a:ext cx="10984375" cy="4930815"/>
        </p:xfrm>
        <a:graphic>
          <a:graphicData uri="http://schemas.openxmlformats.org/drawingml/2006/chart">
            <c:chart xmlns:c="http://schemas.openxmlformats.org/drawingml/2006/chart" xmlns:r="http://schemas.openxmlformats.org/officeDocument/2006/relationships" r:id="rId5"/>
          </a:graphicData>
        </a:graphic>
      </p:graphicFrame>
      <p:sp>
        <p:nvSpPr>
          <p:cNvPr id="6" name="New shape"/>
          <p:cNvSpPr/>
          <p:nvPr/>
        </p:nvSpPr>
        <p:spPr>
          <a:xfrm>
            <a:off x="10034400" y="0"/>
            <a:ext cx="442800" cy="205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r">
              <a:spcAft>
                <a:spcPct val="20000"/>
              </a:spcAft>
            </a:pPr>
            <a:r>
              <a:rPr sz="700">
                <a:solidFill>
                  <a:srgbClr val="808080"/>
                </a:solidFill>
                <a:latin typeface="Arial"/>
              </a:rPr>
              <a:t>2</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 name="Problems"/>
          <p:cNvSpPr txBox="1">
            <a:spLocks noGrp="1"/>
          </p:cNvSpPr>
          <p:nvPr>
            <p:ph type="title"/>
          </p:nvPr>
        </p:nvSpPr>
        <p:spPr>
          <a:prstGeom prst="rect">
            <a:avLst/>
          </a:prstGeom>
        </p:spPr>
        <p:txBody>
          <a:bodyPr/>
          <a:lstStyle/>
          <a:p>
            <a:r>
              <a:t>Problems</a:t>
            </a:r>
          </a:p>
        </p:txBody>
      </p:sp>
      <p:sp>
        <p:nvSpPr>
          <p:cNvPr id="770" name="Royalties are too low…"/>
          <p:cNvSpPr txBox="1">
            <a:spLocks noGrp="1"/>
          </p:cNvSpPr>
          <p:nvPr>
            <p:ph type="body" idx="1"/>
          </p:nvPr>
        </p:nvSpPr>
        <p:spPr>
          <a:xfrm>
            <a:off x="1981201" y="1600200"/>
            <a:ext cx="6476999" cy="5257800"/>
          </a:xfrm>
          <a:prstGeom prst="rect">
            <a:avLst/>
          </a:prstGeom>
        </p:spPr>
        <p:txBody>
          <a:bodyPr/>
          <a:lstStyle/>
          <a:p>
            <a:r>
              <a:rPr dirty="0"/>
              <a:t>Royalties are too low</a:t>
            </a:r>
          </a:p>
          <a:p>
            <a:r>
              <a:rPr lang="en-US" dirty="0"/>
              <a:t>Composers fare worse than recording artists</a:t>
            </a:r>
          </a:p>
          <a:p>
            <a:r>
              <a:rPr lang="en-US" dirty="0"/>
              <a:t>Within each group the </a:t>
            </a:r>
            <a:r>
              <a:rPr dirty="0"/>
              <a:t>distribution of royalties</a:t>
            </a:r>
            <a:r>
              <a:rPr lang="en-US" dirty="0"/>
              <a:t> is highly unequal</a:t>
            </a:r>
            <a:endParaRPr dirty="0"/>
          </a:p>
          <a:p>
            <a:r>
              <a:rPr dirty="0"/>
              <a:t>Collections are not comprehensive</a:t>
            </a:r>
          </a:p>
        </p:txBody>
      </p:sp>
    </p:spTree>
    <p:extLst>
      <p:ext uri="{BB962C8B-B14F-4D97-AF65-F5344CB8AC3E}">
        <p14:creationId xmlns:p14="http://schemas.microsoft.com/office/powerpoint/2010/main" val="253438956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9E314-16F0-6545-A776-BE8F4A018280}"/>
              </a:ext>
            </a:extLst>
          </p:cNvPr>
          <p:cNvSpPr>
            <a:spLocks noGrp="1"/>
          </p:cNvSpPr>
          <p:nvPr>
            <p:ph type="title"/>
          </p:nvPr>
        </p:nvSpPr>
        <p:spPr>
          <a:xfrm>
            <a:off x="838200" y="1810161"/>
            <a:ext cx="10515600" cy="1325563"/>
          </a:xfrm>
        </p:spPr>
        <p:txBody>
          <a:bodyPr>
            <a:normAutofit/>
          </a:bodyPr>
          <a:lstStyle/>
          <a:p>
            <a:pPr algn="ctr"/>
            <a:r>
              <a:rPr lang="en-US" sz="3200" dirty="0"/>
              <a:t>Phase 1 (1970-2000): Expansion</a:t>
            </a:r>
          </a:p>
        </p:txBody>
      </p:sp>
    </p:spTree>
    <p:extLst>
      <p:ext uri="{BB962C8B-B14F-4D97-AF65-F5344CB8AC3E}">
        <p14:creationId xmlns:p14="http://schemas.microsoft.com/office/powerpoint/2010/main" val="3800139259"/>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white sheet&#10;&#10;Description automatically generated">
            <a:extLst>
              <a:ext uri="{FF2B5EF4-FFF2-40B4-BE49-F238E27FC236}">
                <a16:creationId xmlns:a16="http://schemas.microsoft.com/office/drawing/2014/main" id="{56A49FCC-E516-E22D-EA16-AF3D47026B13}"/>
              </a:ext>
            </a:extLst>
          </p:cNvPr>
          <p:cNvPicPr>
            <a:picLocks noChangeAspect="1"/>
          </p:cNvPicPr>
          <p:nvPr/>
        </p:nvPicPr>
        <p:blipFill>
          <a:blip r:embed="rId2"/>
          <a:stretch>
            <a:fillRect/>
          </a:stretch>
        </p:blipFill>
        <p:spPr>
          <a:xfrm>
            <a:off x="247650" y="590550"/>
            <a:ext cx="11801596" cy="5727810"/>
          </a:xfrm>
          <a:prstGeom prst="rect">
            <a:avLst/>
          </a:prstGeom>
        </p:spPr>
      </p:pic>
      <p:sp>
        <p:nvSpPr>
          <p:cNvPr id="6" name="TextBox 5">
            <a:extLst>
              <a:ext uri="{FF2B5EF4-FFF2-40B4-BE49-F238E27FC236}">
                <a16:creationId xmlns:a16="http://schemas.microsoft.com/office/drawing/2014/main" id="{47994C73-0AAD-3154-CEA6-608626149B48}"/>
              </a:ext>
            </a:extLst>
          </p:cNvPr>
          <p:cNvSpPr txBox="1"/>
          <p:nvPr/>
        </p:nvSpPr>
        <p:spPr>
          <a:xfrm>
            <a:off x="2581154" y="6491980"/>
            <a:ext cx="6061852" cy="276999"/>
          </a:xfrm>
          <a:prstGeom prst="rect">
            <a:avLst/>
          </a:prstGeom>
          <a:noFill/>
        </p:spPr>
        <p:txBody>
          <a:bodyPr wrap="none" rtlCol="0">
            <a:spAutoFit/>
          </a:bodyPr>
          <a:lstStyle/>
          <a:p>
            <a:r>
              <a:rPr lang="en-US" sz="1200" dirty="0"/>
              <a:t>Source:  https://</a:t>
            </a:r>
            <a:r>
              <a:rPr lang="en-US" sz="1200" dirty="0" err="1"/>
              <a:t>virpp.com</a:t>
            </a:r>
            <a:r>
              <a:rPr lang="en-US" sz="1200" dirty="0"/>
              <a:t>/hello/music-streaming-payouts-comparison-a-guide-for-musicians/</a:t>
            </a:r>
          </a:p>
        </p:txBody>
      </p:sp>
    </p:spTree>
    <p:extLst>
      <p:ext uri="{BB962C8B-B14F-4D97-AF65-F5344CB8AC3E}">
        <p14:creationId xmlns:p14="http://schemas.microsoft.com/office/powerpoint/2010/main" val="2198525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0ADE0-1E95-4166-5AB0-94C47649AD74}"/>
            </a:ext>
          </a:extLst>
        </p:cNvPr>
        <p:cNvGrpSpPr/>
        <p:nvPr/>
      </p:nvGrpSpPr>
      <p:grpSpPr>
        <a:xfrm>
          <a:off x="0" y="0"/>
          <a:ext cx="0" cy="0"/>
          <a:chOff x="0" y="0"/>
          <a:chExt cx="0" cy="0"/>
        </a:xfrm>
      </p:grpSpPr>
      <p:sp>
        <p:nvSpPr>
          <p:cNvPr id="44036" name="AutoShape 2">
            <a:extLst>
              <a:ext uri="{FF2B5EF4-FFF2-40B4-BE49-F238E27FC236}">
                <a16:creationId xmlns:a16="http://schemas.microsoft.com/office/drawing/2014/main" id="{BEABD0C5-2B38-1D25-3AC9-2879A6B93891}"/>
              </a:ext>
            </a:extLst>
          </p:cNvPr>
          <p:cNvSpPr>
            <a:spLocks noChangeArrowheads="1"/>
          </p:cNvSpPr>
          <p:nvPr/>
        </p:nvSpPr>
        <p:spPr bwMode="auto">
          <a:xfrm>
            <a:off x="3124200" y="228600"/>
            <a:ext cx="1524000" cy="685800"/>
          </a:xfrm>
          <a:prstGeom prst="roundRect">
            <a:avLst>
              <a:gd name="adj" fmla="val 16667"/>
            </a:avLst>
          </a:prstGeom>
          <a:solidFill>
            <a:srgbClr val="3399FF"/>
          </a:solidFill>
          <a:ln w="9525">
            <a:solidFill>
              <a:schemeClr val="tx1"/>
            </a:solidFill>
            <a:round/>
            <a:headEnd/>
            <a:tailEnd/>
          </a:ln>
        </p:spPr>
        <p:txBody>
          <a:bodyPr wrap="none" anchor="ctr"/>
          <a:lstStyle/>
          <a:p>
            <a:pPr algn="ctr" eaLnBrk="0" hangingPunct="0"/>
            <a:r>
              <a:rPr lang="en-US" sz="2000">
                <a:cs typeface="Arial" charset="0"/>
              </a:rPr>
              <a:t>Composer</a:t>
            </a:r>
          </a:p>
        </p:txBody>
      </p:sp>
      <p:sp>
        <p:nvSpPr>
          <p:cNvPr id="44037" name="AutoShape 3">
            <a:extLst>
              <a:ext uri="{FF2B5EF4-FFF2-40B4-BE49-F238E27FC236}">
                <a16:creationId xmlns:a16="http://schemas.microsoft.com/office/drawing/2014/main" id="{88144967-C9B9-E734-A967-C39643735567}"/>
              </a:ext>
            </a:extLst>
          </p:cNvPr>
          <p:cNvSpPr>
            <a:spLocks noChangeArrowheads="1"/>
          </p:cNvSpPr>
          <p:nvPr/>
        </p:nvSpPr>
        <p:spPr bwMode="auto">
          <a:xfrm>
            <a:off x="4876800" y="1447800"/>
            <a:ext cx="1524000" cy="685800"/>
          </a:xfrm>
          <a:prstGeom prst="roundRect">
            <a:avLst>
              <a:gd name="adj" fmla="val 16667"/>
            </a:avLst>
          </a:prstGeom>
          <a:solidFill>
            <a:srgbClr val="FF0066"/>
          </a:solidFill>
          <a:ln w="9525">
            <a:solidFill>
              <a:schemeClr val="tx1"/>
            </a:solidFill>
            <a:round/>
            <a:headEnd/>
            <a:tailEnd/>
          </a:ln>
        </p:spPr>
        <p:txBody>
          <a:bodyPr wrap="none" anchor="ctr"/>
          <a:lstStyle/>
          <a:p>
            <a:pPr algn="ctr" eaLnBrk="0" hangingPunct="0"/>
            <a:r>
              <a:rPr lang="en-US" sz="2000">
                <a:cs typeface="Arial" charset="0"/>
              </a:rPr>
              <a:t>Publisher</a:t>
            </a:r>
          </a:p>
        </p:txBody>
      </p:sp>
      <p:sp>
        <p:nvSpPr>
          <p:cNvPr id="44038" name="AutoShape 4">
            <a:extLst>
              <a:ext uri="{FF2B5EF4-FFF2-40B4-BE49-F238E27FC236}">
                <a16:creationId xmlns:a16="http://schemas.microsoft.com/office/drawing/2014/main" id="{E0C1DC15-63F4-BF51-6716-2E23C5354B52}"/>
              </a:ext>
            </a:extLst>
          </p:cNvPr>
          <p:cNvSpPr>
            <a:spLocks noChangeArrowheads="1"/>
          </p:cNvSpPr>
          <p:nvPr/>
        </p:nvSpPr>
        <p:spPr bwMode="auto">
          <a:xfrm>
            <a:off x="9067800" y="2209800"/>
            <a:ext cx="1447800" cy="838200"/>
          </a:xfrm>
          <a:prstGeom prst="roundRect">
            <a:avLst>
              <a:gd name="adj" fmla="val 16667"/>
            </a:avLst>
          </a:prstGeom>
          <a:solidFill>
            <a:srgbClr val="FF00FF"/>
          </a:solidFill>
          <a:ln w="9525">
            <a:solidFill>
              <a:schemeClr val="tx1"/>
            </a:solidFill>
            <a:round/>
            <a:headEnd/>
            <a:tailEnd/>
          </a:ln>
        </p:spPr>
        <p:txBody>
          <a:bodyPr wrap="none" anchor="ctr"/>
          <a:lstStyle/>
          <a:p>
            <a:pPr algn="ctr" eaLnBrk="0" hangingPunct="0"/>
            <a:r>
              <a:rPr lang="en-US" sz="2000">
                <a:cs typeface="Arial" charset="0"/>
              </a:rPr>
              <a:t>Sheet Music</a:t>
            </a:r>
          </a:p>
          <a:p>
            <a:pPr algn="ctr" eaLnBrk="0" hangingPunct="0"/>
            <a:r>
              <a:rPr lang="en-US" sz="2000">
                <a:cs typeface="Arial" charset="0"/>
              </a:rPr>
              <a:t>Printer</a:t>
            </a:r>
          </a:p>
        </p:txBody>
      </p:sp>
      <p:sp>
        <p:nvSpPr>
          <p:cNvPr id="44039" name="AutoShape 5">
            <a:extLst>
              <a:ext uri="{FF2B5EF4-FFF2-40B4-BE49-F238E27FC236}">
                <a16:creationId xmlns:a16="http://schemas.microsoft.com/office/drawing/2014/main" id="{EEDD6C27-BCF8-61DA-D046-6278ED6A337A}"/>
              </a:ext>
            </a:extLst>
          </p:cNvPr>
          <p:cNvSpPr>
            <a:spLocks noChangeArrowheads="1"/>
          </p:cNvSpPr>
          <p:nvPr/>
        </p:nvSpPr>
        <p:spPr bwMode="auto">
          <a:xfrm>
            <a:off x="8763000" y="4572000"/>
            <a:ext cx="1143000" cy="762000"/>
          </a:xfrm>
          <a:prstGeom prst="roundRect">
            <a:avLst>
              <a:gd name="adj" fmla="val 16667"/>
            </a:avLst>
          </a:prstGeom>
          <a:solidFill>
            <a:srgbClr val="FF00FF"/>
          </a:solidFill>
          <a:ln w="9525">
            <a:solidFill>
              <a:schemeClr val="tx1"/>
            </a:solidFill>
            <a:round/>
            <a:headEnd/>
            <a:tailEnd/>
          </a:ln>
        </p:spPr>
        <p:txBody>
          <a:bodyPr wrap="none" anchor="ctr"/>
          <a:lstStyle/>
          <a:p>
            <a:pPr algn="ctr" eaLnBrk="0" hangingPunct="0"/>
            <a:r>
              <a:rPr lang="en-US" sz="2000">
                <a:cs typeface="Arial" charset="0"/>
              </a:rPr>
              <a:t>Movie</a:t>
            </a:r>
          </a:p>
          <a:p>
            <a:pPr algn="ctr" eaLnBrk="0" hangingPunct="0"/>
            <a:r>
              <a:rPr lang="en-US" sz="2000">
                <a:cs typeface="Arial" charset="0"/>
              </a:rPr>
              <a:t>Studio</a:t>
            </a:r>
          </a:p>
        </p:txBody>
      </p:sp>
      <p:sp>
        <p:nvSpPr>
          <p:cNvPr id="44040" name="AutoShape 6">
            <a:extLst>
              <a:ext uri="{FF2B5EF4-FFF2-40B4-BE49-F238E27FC236}">
                <a16:creationId xmlns:a16="http://schemas.microsoft.com/office/drawing/2014/main" id="{34C47A3D-3EDA-1EBC-A015-A45E70549F95}"/>
              </a:ext>
            </a:extLst>
          </p:cNvPr>
          <p:cNvSpPr>
            <a:spLocks noChangeArrowheads="1"/>
          </p:cNvSpPr>
          <p:nvPr/>
        </p:nvSpPr>
        <p:spPr bwMode="auto">
          <a:xfrm>
            <a:off x="8305800" y="5867400"/>
            <a:ext cx="1295400" cy="685800"/>
          </a:xfrm>
          <a:prstGeom prst="roundRect">
            <a:avLst>
              <a:gd name="adj" fmla="val 16667"/>
            </a:avLst>
          </a:prstGeom>
          <a:gradFill rotWithShape="0">
            <a:gsLst>
              <a:gs pos="0">
                <a:srgbClr val="FF0066"/>
              </a:gs>
              <a:gs pos="100000">
                <a:srgbClr val="FF00FF"/>
              </a:gs>
            </a:gsLst>
            <a:lin ang="0" scaled="1"/>
          </a:gradFill>
          <a:ln w="9525">
            <a:solidFill>
              <a:schemeClr val="tx1"/>
            </a:solidFill>
            <a:round/>
            <a:headEnd/>
            <a:tailEnd/>
          </a:ln>
        </p:spPr>
        <p:txBody>
          <a:bodyPr wrap="none" anchor="ctr"/>
          <a:lstStyle/>
          <a:p>
            <a:pPr algn="ctr" eaLnBrk="0" hangingPunct="0"/>
            <a:r>
              <a:rPr lang="en-US" sz="2000">
                <a:cs typeface="Arial" charset="0"/>
              </a:rPr>
              <a:t>Record</a:t>
            </a:r>
          </a:p>
          <a:p>
            <a:pPr algn="ctr" eaLnBrk="0" hangingPunct="0"/>
            <a:r>
              <a:rPr lang="en-US" sz="2000">
                <a:cs typeface="Arial" charset="0"/>
              </a:rPr>
              <a:t>Company</a:t>
            </a:r>
          </a:p>
        </p:txBody>
      </p:sp>
      <p:sp>
        <p:nvSpPr>
          <p:cNvPr id="44041" name="AutoShape 7">
            <a:extLst>
              <a:ext uri="{FF2B5EF4-FFF2-40B4-BE49-F238E27FC236}">
                <a16:creationId xmlns:a16="http://schemas.microsoft.com/office/drawing/2014/main" id="{7407AB9A-4A17-1929-1C60-E4435BFF3F64}"/>
              </a:ext>
            </a:extLst>
          </p:cNvPr>
          <p:cNvSpPr>
            <a:spLocks noChangeArrowheads="1"/>
          </p:cNvSpPr>
          <p:nvPr/>
        </p:nvSpPr>
        <p:spPr bwMode="auto">
          <a:xfrm>
            <a:off x="2743200" y="3276600"/>
            <a:ext cx="1143000" cy="1143000"/>
          </a:xfrm>
          <a:prstGeom prst="roundRect">
            <a:avLst>
              <a:gd name="adj" fmla="val 16667"/>
            </a:avLst>
          </a:prstGeom>
          <a:solidFill>
            <a:srgbClr val="FFFF00"/>
          </a:solidFill>
          <a:ln w="9525">
            <a:solidFill>
              <a:schemeClr val="tx1"/>
            </a:solidFill>
            <a:round/>
            <a:headEnd/>
            <a:tailEnd/>
          </a:ln>
        </p:spPr>
        <p:txBody>
          <a:bodyPr wrap="none" anchor="ctr"/>
          <a:lstStyle/>
          <a:p>
            <a:pPr algn="ctr" eaLnBrk="0" hangingPunct="0"/>
            <a:r>
              <a:rPr lang="en-US" sz="2000">
                <a:cs typeface="Arial" charset="0"/>
              </a:rPr>
              <a:t>BMI; </a:t>
            </a:r>
          </a:p>
          <a:p>
            <a:pPr algn="ctr" eaLnBrk="0" hangingPunct="0"/>
            <a:r>
              <a:rPr lang="en-US" sz="2000">
                <a:cs typeface="Arial" charset="0"/>
              </a:rPr>
              <a:t>ASCAP; </a:t>
            </a:r>
          </a:p>
          <a:p>
            <a:pPr algn="ctr" eaLnBrk="0" hangingPunct="0"/>
            <a:r>
              <a:rPr lang="en-US" sz="2000">
                <a:cs typeface="Arial" charset="0"/>
              </a:rPr>
              <a:t>SESAC</a:t>
            </a:r>
          </a:p>
        </p:txBody>
      </p:sp>
      <p:sp>
        <p:nvSpPr>
          <p:cNvPr id="44042" name="AutoShape 8">
            <a:extLst>
              <a:ext uri="{FF2B5EF4-FFF2-40B4-BE49-F238E27FC236}">
                <a16:creationId xmlns:a16="http://schemas.microsoft.com/office/drawing/2014/main" id="{1B27F2BB-42F7-AD51-B273-DD35525FEA65}"/>
              </a:ext>
            </a:extLst>
          </p:cNvPr>
          <p:cNvSpPr>
            <a:spLocks noChangeArrowheads="1"/>
          </p:cNvSpPr>
          <p:nvPr/>
        </p:nvSpPr>
        <p:spPr bwMode="auto">
          <a:xfrm>
            <a:off x="2895600" y="5715000"/>
            <a:ext cx="1143000" cy="609600"/>
          </a:xfrm>
          <a:prstGeom prst="roundRect">
            <a:avLst>
              <a:gd name="adj" fmla="val 16667"/>
            </a:avLst>
          </a:prstGeom>
          <a:solidFill>
            <a:srgbClr val="FF00FF"/>
          </a:solidFill>
          <a:ln w="9525">
            <a:solidFill>
              <a:schemeClr val="tx1"/>
            </a:solidFill>
            <a:round/>
            <a:headEnd/>
            <a:tailEnd/>
          </a:ln>
        </p:spPr>
        <p:txBody>
          <a:bodyPr wrap="none" anchor="ctr"/>
          <a:lstStyle/>
          <a:p>
            <a:pPr algn="ctr" eaLnBrk="0" hangingPunct="0"/>
            <a:r>
              <a:rPr lang="en-US" sz="2000">
                <a:cs typeface="Arial" charset="0"/>
              </a:rPr>
              <a:t>Restaurant</a:t>
            </a:r>
          </a:p>
        </p:txBody>
      </p:sp>
      <p:sp>
        <p:nvSpPr>
          <p:cNvPr id="44043" name="AutoShape 9">
            <a:extLst>
              <a:ext uri="{FF2B5EF4-FFF2-40B4-BE49-F238E27FC236}">
                <a16:creationId xmlns:a16="http://schemas.microsoft.com/office/drawing/2014/main" id="{94C6C2D5-B68E-E1C9-B609-9E3850BC2A05}"/>
              </a:ext>
            </a:extLst>
          </p:cNvPr>
          <p:cNvSpPr>
            <a:spLocks noChangeArrowheads="1"/>
          </p:cNvSpPr>
          <p:nvPr/>
        </p:nvSpPr>
        <p:spPr bwMode="auto">
          <a:xfrm>
            <a:off x="1752600" y="5638800"/>
            <a:ext cx="990600" cy="914400"/>
          </a:xfrm>
          <a:prstGeom prst="roundRect">
            <a:avLst>
              <a:gd name="adj" fmla="val 16667"/>
            </a:avLst>
          </a:prstGeom>
          <a:solidFill>
            <a:srgbClr val="FF00FF"/>
          </a:solidFill>
          <a:ln w="9525">
            <a:solidFill>
              <a:schemeClr val="tx1"/>
            </a:solidFill>
            <a:round/>
            <a:headEnd/>
            <a:tailEnd/>
          </a:ln>
        </p:spPr>
        <p:txBody>
          <a:bodyPr wrap="none" anchor="ctr"/>
          <a:lstStyle/>
          <a:p>
            <a:pPr algn="ctr" eaLnBrk="0" hangingPunct="0"/>
            <a:r>
              <a:rPr lang="en-US" sz="2000">
                <a:cs typeface="Arial" charset="0"/>
              </a:rPr>
              <a:t>Radio </a:t>
            </a:r>
          </a:p>
          <a:p>
            <a:pPr algn="ctr" eaLnBrk="0" hangingPunct="0"/>
            <a:r>
              <a:rPr lang="en-US" sz="2000">
                <a:cs typeface="Arial" charset="0"/>
              </a:rPr>
              <a:t>or TV</a:t>
            </a:r>
          </a:p>
          <a:p>
            <a:pPr algn="ctr" eaLnBrk="0" hangingPunct="0"/>
            <a:r>
              <a:rPr lang="en-US" sz="2000">
                <a:cs typeface="Arial" charset="0"/>
              </a:rPr>
              <a:t>Station</a:t>
            </a:r>
          </a:p>
        </p:txBody>
      </p:sp>
      <p:sp>
        <p:nvSpPr>
          <p:cNvPr id="44044" name="Line 10">
            <a:extLst>
              <a:ext uri="{FF2B5EF4-FFF2-40B4-BE49-F238E27FC236}">
                <a16:creationId xmlns:a16="http://schemas.microsoft.com/office/drawing/2014/main" id="{C5143502-32AE-8471-14EB-E15A5FC25424}"/>
              </a:ext>
            </a:extLst>
          </p:cNvPr>
          <p:cNvSpPr>
            <a:spLocks noChangeShapeType="1"/>
          </p:cNvSpPr>
          <p:nvPr/>
        </p:nvSpPr>
        <p:spPr bwMode="auto">
          <a:xfrm flipH="1">
            <a:off x="2438400" y="4419600"/>
            <a:ext cx="457200" cy="1219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4045" name="Line 11">
            <a:extLst>
              <a:ext uri="{FF2B5EF4-FFF2-40B4-BE49-F238E27FC236}">
                <a16:creationId xmlns:a16="http://schemas.microsoft.com/office/drawing/2014/main" id="{989D434B-B06E-2C36-8A0D-170436EBE85E}"/>
              </a:ext>
            </a:extLst>
          </p:cNvPr>
          <p:cNvSpPr>
            <a:spLocks noChangeShapeType="1"/>
          </p:cNvSpPr>
          <p:nvPr/>
        </p:nvSpPr>
        <p:spPr bwMode="auto">
          <a:xfrm>
            <a:off x="3352800" y="4419600"/>
            <a:ext cx="0" cy="1219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4046" name="Text Box 12">
            <a:extLst>
              <a:ext uri="{FF2B5EF4-FFF2-40B4-BE49-F238E27FC236}">
                <a16:creationId xmlns:a16="http://schemas.microsoft.com/office/drawing/2014/main" id="{CC524C30-59A9-66E2-1596-3876EDAC4DA4}"/>
              </a:ext>
            </a:extLst>
          </p:cNvPr>
          <p:cNvSpPr txBox="1">
            <a:spLocks noChangeArrowheads="1"/>
          </p:cNvSpPr>
          <p:nvPr/>
        </p:nvSpPr>
        <p:spPr bwMode="auto">
          <a:xfrm>
            <a:off x="2667000" y="4648201"/>
            <a:ext cx="135966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Arial" charset="0"/>
              </a:defRPr>
            </a:lvl1pPr>
            <a:lvl2pPr marL="37931725" indent="-37474525" eaLnBrk="0" hangingPunct="0">
              <a:defRPr sz="2400">
                <a:solidFill>
                  <a:schemeClr val="tx1"/>
                </a:solidFill>
                <a:latin typeface="Times New Roman" charset="0"/>
                <a:ea typeface="Arial" charset="0"/>
                <a:cs typeface="Arial" charset="0"/>
              </a:defRPr>
            </a:lvl2pPr>
            <a:lvl3pPr eaLnBrk="0" hangingPunct="0">
              <a:defRPr sz="2400">
                <a:solidFill>
                  <a:schemeClr val="tx1"/>
                </a:solidFill>
                <a:latin typeface="Times New Roman" charset="0"/>
                <a:ea typeface="Arial" charset="0"/>
                <a:cs typeface="Arial" charset="0"/>
              </a:defRPr>
            </a:lvl3pPr>
            <a:lvl4pPr eaLnBrk="0" hangingPunct="0">
              <a:defRPr sz="2400">
                <a:solidFill>
                  <a:schemeClr val="tx1"/>
                </a:solidFill>
                <a:latin typeface="Times New Roman" charset="0"/>
                <a:ea typeface="Arial" charset="0"/>
                <a:cs typeface="Arial" charset="0"/>
              </a:defRPr>
            </a:lvl4pPr>
            <a:lvl5pPr eaLnBrk="0" hangingPunct="0">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r>
              <a:rPr lang="en-US" sz="1400" dirty="0"/>
              <a:t>Blanket licenses</a:t>
            </a:r>
          </a:p>
        </p:txBody>
      </p:sp>
      <p:sp>
        <p:nvSpPr>
          <p:cNvPr id="44047" name="Text Box 13">
            <a:extLst>
              <a:ext uri="{FF2B5EF4-FFF2-40B4-BE49-F238E27FC236}">
                <a16:creationId xmlns:a16="http://schemas.microsoft.com/office/drawing/2014/main" id="{85FECA85-F8EA-6BA8-ABF4-569D83603004}"/>
              </a:ext>
            </a:extLst>
          </p:cNvPr>
          <p:cNvSpPr txBox="1">
            <a:spLocks noChangeArrowheads="1"/>
          </p:cNvSpPr>
          <p:nvPr/>
        </p:nvSpPr>
        <p:spPr bwMode="auto">
          <a:xfrm>
            <a:off x="3733801" y="987426"/>
            <a:ext cx="307327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Arial" charset="0"/>
              </a:defRPr>
            </a:lvl1pPr>
            <a:lvl2pPr marL="37931725" indent="-37474525" eaLnBrk="0" hangingPunct="0">
              <a:defRPr sz="2400">
                <a:solidFill>
                  <a:schemeClr val="tx1"/>
                </a:solidFill>
                <a:latin typeface="Times New Roman" charset="0"/>
                <a:ea typeface="Arial" charset="0"/>
                <a:cs typeface="Arial" charset="0"/>
              </a:defRPr>
            </a:lvl2pPr>
            <a:lvl3pPr eaLnBrk="0" hangingPunct="0">
              <a:defRPr sz="2400">
                <a:solidFill>
                  <a:schemeClr val="tx1"/>
                </a:solidFill>
                <a:latin typeface="Times New Roman" charset="0"/>
                <a:ea typeface="Arial" charset="0"/>
                <a:cs typeface="Arial" charset="0"/>
              </a:defRPr>
            </a:lvl3pPr>
            <a:lvl4pPr eaLnBrk="0" hangingPunct="0">
              <a:defRPr sz="2400">
                <a:solidFill>
                  <a:schemeClr val="tx1"/>
                </a:solidFill>
                <a:latin typeface="Times New Roman" charset="0"/>
                <a:ea typeface="Arial" charset="0"/>
                <a:cs typeface="Arial" charset="0"/>
              </a:defRPr>
            </a:lvl4pPr>
            <a:lvl5pPr eaLnBrk="0" hangingPunct="0">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r>
              <a:rPr lang="en-US" sz="1400"/>
              <a:t>Assignment of musical-works copyright</a:t>
            </a:r>
          </a:p>
        </p:txBody>
      </p:sp>
      <p:sp>
        <p:nvSpPr>
          <p:cNvPr id="44048" name="Line 14">
            <a:extLst>
              <a:ext uri="{FF2B5EF4-FFF2-40B4-BE49-F238E27FC236}">
                <a16:creationId xmlns:a16="http://schemas.microsoft.com/office/drawing/2014/main" id="{7CC1022A-8949-753C-E72D-C0593E4205FE}"/>
              </a:ext>
            </a:extLst>
          </p:cNvPr>
          <p:cNvSpPr>
            <a:spLocks noChangeShapeType="1"/>
          </p:cNvSpPr>
          <p:nvPr/>
        </p:nvSpPr>
        <p:spPr bwMode="auto">
          <a:xfrm>
            <a:off x="6096000" y="2133600"/>
            <a:ext cx="2667000" cy="3733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4050" name="Text Box 16">
            <a:extLst>
              <a:ext uri="{FF2B5EF4-FFF2-40B4-BE49-F238E27FC236}">
                <a16:creationId xmlns:a16="http://schemas.microsoft.com/office/drawing/2014/main" id="{20749B65-97DB-6D3D-EB7E-3C0260C22320}"/>
              </a:ext>
            </a:extLst>
          </p:cNvPr>
          <p:cNvSpPr txBox="1">
            <a:spLocks noChangeArrowheads="1"/>
          </p:cNvSpPr>
          <p:nvPr/>
        </p:nvSpPr>
        <p:spPr bwMode="auto">
          <a:xfrm>
            <a:off x="7467600" y="3606800"/>
            <a:ext cx="136127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Arial" charset="0"/>
              </a:defRPr>
            </a:lvl1pPr>
            <a:lvl2pPr marL="37931725" indent="-37474525" eaLnBrk="0" hangingPunct="0">
              <a:defRPr sz="2400">
                <a:solidFill>
                  <a:schemeClr val="tx1"/>
                </a:solidFill>
                <a:latin typeface="Times New Roman" charset="0"/>
                <a:ea typeface="Arial" charset="0"/>
                <a:cs typeface="Arial" charset="0"/>
              </a:defRPr>
            </a:lvl2pPr>
            <a:lvl3pPr eaLnBrk="0" hangingPunct="0">
              <a:defRPr sz="2400">
                <a:solidFill>
                  <a:schemeClr val="tx1"/>
                </a:solidFill>
                <a:latin typeface="Times New Roman" charset="0"/>
                <a:ea typeface="Arial" charset="0"/>
                <a:cs typeface="Arial" charset="0"/>
              </a:defRPr>
            </a:lvl3pPr>
            <a:lvl4pPr eaLnBrk="0" hangingPunct="0">
              <a:defRPr sz="2400">
                <a:solidFill>
                  <a:schemeClr val="tx1"/>
                </a:solidFill>
                <a:latin typeface="Times New Roman" charset="0"/>
                <a:ea typeface="Arial" charset="0"/>
                <a:cs typeface="Arial" charset="0"/>
              </a:defRPr>
            </a:lvl4pPr>
            <a:lvl5pPr eaLnBrk="0" hangingPunct="0">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r>
              <a:rPr lang="en-US" sz="1400"/>
              <a:t>Synchronization</a:t>
            </a:r>
          </a:p>
          <a:p>
            <a:r>
              <a:rPr lang="en-US" sz="1400"/>
              <a:t>license</a:t>
            </a:r>
          </a:p>
        </p:txBody>
      </p:sp>
      <p:sp>
        <p:nvSpPr>
          <p:cNvPr id="44051" name="Line 17">
            <a:extLst>
              <a:ext uri="{FF2B5EF4-FFF2-40B4-BE49-F238E27FC236}">
                <a16:creationId xmlns:a16="http://schemas.microsoft.com/office/drawing/2014/main" id="{E93B1005-04AA-FC6E-F9E6-888A96370613}"/>
              </a:ext>
            </a:extLst>
          </p:cNvPr>
          <p:cNvSpPr>
            <a:spLocks noChangeShapeType="1"/>
          </p:cNvSpPr>
          <p:nvPr/>
        </p:nvSpPr>
        <p:spPr bwMode="auto">
          <a:xfrm>
            <a:off x="6248400" y="2133600"/>
            <a:ext cx="2438400" cy="2514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4052" name="Line 18">
            <a:extLst>
              <a:ext uri="{FF2B5EF4-FFF2-40B4-BE49-F238E27FC236}">
                <a16:creationId xmlns:a16="http://schemas.microsoft.com/office/drawing/2014/main" id="{3235D3D9-6BA6-48EB-91A8-390F1FEE97A6}"/>
              </a:ext>
            </a:extLst>
          </p:cNvPr>
          <p:cNvSpPr>
            <a:spLocks noChangeShapeType="1"/>
          </p:cNvSpPr>
          <p:nvPr/>
        </p:nvSpPr>
        <p:spPr bwMode="auto">
          <a:xfrm>
            <a:off x="6400800" y="1828800"/>
            <a:ext cx="25908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4053" name="Text Box 19">
            <a:extLst>
              <a:ext uri="{FF2B5EF4-FFF2-40B4-BE49-F238E27FC236}">
                <a16:creationId xmlns:a16="http://schemas.microsoft.com/office/drawing/2014/main" id="{6C7197B0-8FD5-5457-E0F9-538ED82F4997}"/>
              </a:ext>
            </a:extLst>
          </p:cNvPr>
          <p:cNvSpPr txBox="1">
            <a:spLocks noChangeArrowheads="1"/>
          </p:cNvSpPr>
          <p:nvPr/>
        </p:nvSpPr>
        <p:spPr bwMode="auto">
          <a:xfrm>
            <a:off x="7162800" y="1725613"/>
            <a:ext cx="1162498"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Arial" charset="0"/>
              </a:defRPr>
            </a:lvl1pPr>
            <a:lvl2pPr marL="37931725" indent="-37474525" eaLnBrk="0" hangingPunct="0">
              <a:defRPr sz="2400">
                <a:solidFill>
                  <a:schemeClr val="tx1"/>
                </a:solidFill>
                <a:latin typeface="Times New Roman" charset="0"/>
                <a:ea typeface="Arial" charset="0"/>
                <a:cs typeface="Arial" charset="0"/>
              </a:defRPr>
            </a:lvl2pPr>
            <a:lvl3pPr eaLnBrk="0" hangingPunct="0">
              <a:defRPr sz="2400">
                <a:solidFill>
                  <a:schemeClr val="tx1"/>
                </a:solidFill>
                <a:latin typeface="Times New Roman" charset="0"/>
                <a:ea typeface="Arial" charset="0"/>
                <a:cs typeface="Arial" charset="0"/>
              </a:defRPr>
            </a:lvl3pPr>
            <a:lvl4pPr eaLnBrk="0" hangingPunct="0">
              <a:defRPr sz="2400">
                <a:solidFill>
                  <a:schemeClr val="tx1"/>
                </a:solidFill>
                <a:latin typeface="Times New Roman" charset="0"/>
                <a:ea typeface="Arial" charset="0"/>
                <a:cs typeface="Arial" charset="0"/>
              </a:defRPr>
            </a:lvl4pPr>
            <a:lvl5pPr eaLnBrk="0" hangingPunct="0">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r>
              <a:rPr lang="en-US" sz="1400"/>
              <a:t>Reproduction</a:t>
            </a:r>
          </a:p>
          <a:p>
            <a:r>
              <a:rPr lang="en-US" sz="1400"/>
              <a:t>license</a:t>
            </a:r>
          </a:p>
        </p:txBody>
      </p:sp>
      <p:sp>
        <p:nvSpPr>
          <p:cNvPr id="44055" name="Line 21">
            <a:extLst>
              <a:ext uri="{FF2B5EF4-FFF2-40B4-BE49-F238E27FC236}">
                <a16:creationId xmlns:a16="http://schemas.microsoft.com/office/drawing/2014/main" id="{BCC92677-B802-2153-0A95-31B382F49112}"/>
              </a:ext>
            </a:extLst>
          </p:cNvPr>
          <p:cNvSpPr>
            <a:spLocks noChangeShapeType="1"/>
          </p:cNvSpPr>
          <p:nvPr/>
        </p:nvSpPr>
        <p:spPr bwMode="auto">
          <a:xfrm>
            <a:off x="5791200" y="4267200"/>
            <a:ext cx="2438400" cy="1676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4056" name="Text Box 22">
            <a:extLst>
              <a:ext uri="{FF2B5EF4-FFF2-40B4-BE49-F238E27FC236}">
                <a16:creationId xmlns:a16="http://schemas.microsoft.com/office/drawing/2014/main" id="{C4BB1B83-C3A1-412D-8BF2-CFDC9FDCF731}"/>
              </a:ext>
            </a:extLst>
          </p:cNvPr>
          <p:cNvSpPr txBox="1">
            <a:spLocks noChangeArrowheads="1"/>
          </p:cNvSpPr>
          <p:nvPr/>
        </p:nvSpPr>
        <p:spPr bwMode="auto">
          <a:xfrm>
            <a:off x="5489575" y="4621213"/>
            <a:ext cx="1555234"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Arial" charset="0"/>
              </a:defRPr>
            </a:lvl1pPr>
            <a:lvl2pPr marL="37931725" indent="-37474525" eaLnBrk="0" hangingPunct="0">
              <a:defRPr sz="2400">
                <a:solidFill>
                  <a:schemeClr val="tx1"/>
                </a:solidFill>
                <a:latin typeface="Times New Roman" charset="0"/>
                <a:ea typeface="Arial" charset="0"/>
                <a:cs typeface="Arial" charset="0"/>
              </a:defRPr>
            </a:lvl2pPr>
            <a:lvl3pPr eaLnBrk="0" hangingPunct="0">
              <a:defRPr sz="2400">
                <a:solidFill>
                  <a:schemeClr val="tx1"/>
                </a:solidFill>
                <a:latin typeface="Times New Roman" charset="0"/>
                <a:ea typeface="Arial" charset="0"/>
                <a:cs typeface="Arial" charset="0"/>
              </a:defRPr>
            </a:lvl3pPr>
            <a:lvl4pPr eaLnBrk="0" hangingPunct="0">
              <a:defRPr sz="2400">
                <a:solidFill>
                  <a:schemeClr val="tx1"/>
                </a:solidFill>
                <a:latin typeface="Times New Roman" charset="0"/>
                <a:ea typeface="Arial" charset="0"/>
                <a:cs typeface="Arial" charset="0"/>
              </a:defRPr>
            </a:lvl4pPr>
            <a:lvl5pPr eaLnBrk="0" hangingPunct="0">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r>
              <a:rPr lang="en-US" sz="1400"/>
              <a:t>Assignment</a:t>
            </a:r>
          </a:p>
          <a:p>
            <a:r>
              <a:rPr lang="en-US" sz="1400"/>
              <a:t>of sound-recording</a:t>
            </a:r>
          </a:p>
          <a:p>
            <a:r>
              <a:rPr lang="en-US" sz="1400"/>
              <a:t>copyright</a:t>
            </a:r>
          </a:p>
        </p:txBody>
      </p:sp>
      <p:sp>
        <p:nvSpPr>
          <p:cNvPr id="44057" name="Text Box 23">
            <a:extLst>
              <a:ext uri="{FF2B5EF4-FFF2-40B4-BE49-F238E27FC236}">
                <a16:creationId xmlns:a16="http://schemas.microsoft.com/office/drawing/2014/main" id="{C5A545F7-40A6-52C3-7A7F-CABC13A6DB87}"/>
              </a:ext>
            </a:extLst>
          </p:cNvPr>
          <p:cNvSpPr txBox="1">
            <a:spLocks noChangeArrowheads="1"/>
          </p:cNvSpPr>
          <p:nvPr/>
        </p:nvSpPr>
        <p:spPr bwMode="auto">
          <a:xfrm>
            <a:off x="3657600" y="2335213"/>
            <a:ext cx="110158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Arial" charset="0"/>
              </a:defRPr>
            </a:lvl1pPr>
            <a:lvl2pPr marL="37931725" indent="-37474525" eaLnBrk="0" hangingPunct="0">
              <a:defRPr sz="2400">
                <a:solidFill>
                  <a:schemeClr val="tx1"/>
                </a:solidFill>
                <a:latin typeface="Times New Roman" charset="0"/>
                <a:ea typeface="Arial" charset="0"/>
                <a:cs typeface="Arial" charset="0"/>
              </a:defRPr>
            </a:lvl2pPr>
            <a:lvl3pPr eaLnBrk="0" hangingPunct="0">
              <a:defRPr sz="2400">
                <a:solidFill>
                  <a:schemeClr val="tx1"/>
                </a:solidFill>
                <a:latin typeface="Times New Roman" charset="0"/>
                <a:ea typeface="Arial" charset="0"/>
                <a:cs typeface="Arial" charset="0"/>
              </a:defRPr>
            </a:lvl3pPr>
            <a:lvl4pPr eaLnBrk="0" hangingPunct="0">
              <a:defRPr sz="2400">
                <a:solidFill>
                  <a:schemeClr val="tx1"/>
                </a:solidFill>
                <a:latin typeface="Times New Roman" charset="0"/>
                <a:ea typeface="Arial" charset="0"/>
                <a:cs typeface="Arial" charset="0"/>
              </a:defRPr>
            </a:lvl4pPr>
            <a:lvl5pPr eaLnBrk="0" hangingPunct="0">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r>
              <a:rPr lang="en-US" sz="1400"/>
              <a:t>Performance</a:t>
            </a:r>
          </a:p>
          <a:p>
            <a:r>
              <a:rPr lang="en-US" sz="1400"/>
              <a:t>license</a:t>
            </a:r>
          </a:p>
        </p:txBody>
      </p:sp>
      <p:sp>
        <p:nvSpPr>
          <p:cNvPr id="44058" name="AutoShape 25">
            <a:extLst>
              <a:ext uri="{FF2B5EF4-FFF2-40B4-BE49-F238E27FC236}">
                <a16:creationId xmlns:a16="http://schemas.microsoft.com/office/drawing/2014/main" id="{2BBB1CEB-2537-001E-09EF-7D763A1863C3}"/>
              </a:ext>
            </a:extLst>
          </p:cNvPr>
          <p:cNvSpPr>
            <a:spLocks noChangeArrowheads="1"/>
          </p:cNvSpPr>
          <p:nvPr/>
        </p:nvSpPr>
        <p:spPr bwMode="auto">
          <a:xfrm>
            <a:off x="9067800" y="3429000"/>
            <a:ext cx="1447800" cy="762000"/>
          </a:xfrm>
          <a:prstGeom prst="roundRect">
            <a:avLst>
              <a:gd name="adj" fmla="val 16667"/>
            </a:avLst>
          </a:prstGeom>
          <a:solidFill>
            <a:srgbClr val="FF00FF"/>
          </a:solidFill>
          <a:ln w="9525">
            <a:solidFill>
              <a:schemeClr val="tx1"/>
            </a:solidFill>
            <a:round/>
            <a:headEnd/>
            <a:tailEnd/>
          </a:ln>
        </p:spPr>
        <p:txBody>
          <a:bodyPr wrap="none" anchor="ctr"/>
          <a:lstStyle/>
          <a:p>
            <a:pPr algn="ctr" eaLnBrk="0" hangingPunct="0"/>
            <a:r>
              <a:rPr lang="en-US" sz="2000">
                <a:cs typeface="Arial" charset="0"/>
              </a:rPr>
              <a:t>Foreign</a:t>
            </a:r>
          </a:p>
          <a:p>
            <a:pPr algn="ctr" eaLnBrk="0" hangingPunct="0"/>
            <a:r>
              <a:rPr lang="en-US" sz="2000">
                <a:cs typeface="Arial" charset="0"/>
              </a:rPr>
              <a:t>Subpublisher</a:t>
            </a:r>
          </a:p>
        </p:txBody>
      </p:sp>
      <p:sp>
        <p:nvSpPr>
          <p:cNvPr id="44059" name="Line 26">
            <a:extLst>
              <a:ext uri="{FF2B5EF4-FFF2-40B4-BE49-F238E27FC236}">
                <a16:creationId xmlns:a16="http://schemas.microsoft.com/office/drawing/2014/main" id="{E9D27B95-D054-A0AB-E62B-677A7AD99771}"/>
              </a:ext>
            </a:extLst>
          </p:cNvPr>
          <p:cNvSpPr>
            <a:spLocks noChangeShapeType="1"/>
          </p:cNvSpPr>
          <p:nvPr/>
        </p:nvSpPr>
        <p:spPr bwMode="auto">
          <a:xfrm>
            <a:off x="6324600" y="2133600"/>
            <a:ext cx="266700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4060" name="Text Box 27">
            <a:extLst>
              <a:ext uri="{FF2B5EF4-FFF2-40B4-BE49-F238E27FC236}">
                <a16:creationId xmlns:a16="http://schemas.microsoft.com/office/drawing/2014/main" id="{47E46C35-15A4-BAEC-BF2D-1C08BF205F09}"/>
              </a:ext>
            </a:extLst>
          </p:cNvPr>
          <p:cNvSpPr txBox="1">
            <a:spLocks noChangeArrowheads="1"/>
          </p:cNvSpPr>
          <p:nvPr/>
        </p:nvSpPr>
        <p:spPr bwMode="auto">
          <a:xfrm>
            <a:off x="7696201" y="2819400"/>
            <a:ext cx="122180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Arial" charset="0"/>
              </a:defRPr>
            </a:lvl1pPr>
            <a:lvl2pPr marL="37931725" indent="-37474525" eaLnBrk="0" hangingPunct="0">
              <a:defRPr sz="2400">
                <a:solidFill>
                  <a:schemeClr val="tx1"/>
                </a:solidFill>
                <a:latin typeface="Times New Roman" charset="0"/>
                <a:ea typeface="Arial" charset="0"/>
                <a:cs typeface="Arial" charset="0"/>
              </a:defRPr>
            </a:lvl2pPr>
            <a:lvl3pPr eaLnBrk="0" hangingPunct="0">
              <a:defRPr sz="2400">
                <a:solidFill>
                  <a:schemeClr val="tx1"/>
                </a:solidFill>
                <a:latin typeface="Times New Roman" charset="0"/>
                <a:ea typeface="Arial" charset="0"/>
                <a:cs typeface="Arial" charset="0"/>
              </a:defRPr>
            </a:lvl3pPr>
            <a:lvl4pPr eaLnBrk="0" hangingPunct="0">
              <a:defRPr sz="2400">
                <a:solidFill>
                  <a:schemeClr val="tx1"/>
                </a:solidFill>
                <a:latin typeface="Times New Roman" charset="0"/>
                <a:ea typeface="Arial" charset="0"/>
                <a:cs typeface="Arial" charset="0"/>
              </a:defRPr>
            </a:lvl4pPr>
            <a:lvl5pPr eaLnBrk="0" hangingPunct="0">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r>
              <a:rPr lang="en-US" sz="1400"/>
              <a:t>Subpublishing</a:t>
            </a:r>
          </a:p>
          <a:p>
            <a:r>
              <a:rPr lang="en-US" sz="1400"/>
              <a:t>license</a:t>
            </a:r>
          </a:p>
        </p:txBody>
      </p:sp>
      <p:sp>
        <p:nvSpPr>
          <p:cNvPr id="44061" name="Freeform 28">
            <a:extLst>
              <a:ext uri="{FF2B5EF4-FFF2-40B4-BE49-F238E27FC236}">
                <a16:creationId xmlns:a16="http://schemas.microsoft.com/office/drawing/2014/main" id="{47B12701-F925-B96A-5544-5FF7609D4688}"/>
              </a:ext>
            </a:extLst>
          </p:cNvPr>
          <p:cNvSpPr>
            <a:spLocks/>
          </p:cNvSpPr>
          <p:nvPr/>
        </p:nvSpPr>
        <p:spPr bwMode="auto">
          <a:xfrm>
            <a:off x="3429000" y="2057400"/>
            <a:ext cx="1447800" cy="1143000"/>
          </a:xfrm>
          <a:custGeom>
            <a:avLst/>
            <a:gdLst>
              <a:gd name="T0" fmla="*/ 2147483647 w 912"/>
              <a:gd name="T1" fmla="*/ 0 h 720"/>
              <a:gd name="T2" fmla="*/ 2147483647 w 912"/>
              <a:gd name="T3" fmla="*/ 2147483647 h 720"/>
              <a:gd name="T4" fmla="*/ 0 w 912"/>
              <a:gd name="T5" fmla="*/ 2147483647 h 720"/>
              <a:gd name="T6" fmla="*/ 0 60000 65536"/>
              <a:gd name="T7" fmla="*/ 0 60000 65536"/>
              <a:gd name="T8" fmla="*/ 0 60000 65536"/>
              <a:gd name="T9" fmla="*/ 0 w 912"/>
              <a:gd name="T10" fmla="*/ 0 h 720"/>
              <a:gd name="T11" fmla="*/ 912 w 912"/>
              <a:gd name="T12" fmla="*/ 720 h 720"/>
            </a:gdLst>
            <a:ahLst/>
            <a:cxnLst>
              <a:cxn ang="T6">
                <a:pos x="T0" y="T1"/>
              </a:cxn>
              <a:cxn ang="T7">
                <a:pos x="T2" y="T3"/>
              </a:cxn>
              <a:cxn ang="T8">
                <a:pos x="T4" y="T5"/>
              </a:cxn>
            </a:cxnLst>
            <a:rect l="T9" t="T10" r="T11" b="T12"/>
            <a:pathLst>
              <a:path w="912" h="720">
                <a:moveTo>
                  <a:pt x="912" y="0"/>
                </a:moveTo>
                <a:cubicBezTo>
                  <a:pt x="628" y="108"/>
                  <a:pt x="344" y="216"/>
                  <a:pt x="192" y="336"/>
                </a:cubicBezTo>
                <a:cubicBezTo>
                  <a:pt x="40" y="456"/>
                  <a:pt x="20" y="588"/>
                  <a:pt x="0" y="720"/>
                </a:cubicBezTo>
              </a:path>
            </a:pathLst>
          </a:custGeom>
          <a:noFill/>
          <a:ln w="9525">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pPr eaLnBrk="0" hangingPunct="0"/>
            <a:endParaRPr lang="en-US">
              <a:cs typeface="Arial" charset="0"/>
            </a:endParaRPr>
          </a:p>
        </p:txBody>
      </p:sp>
      <p:sp>
        <p:nvSpPr>
          <p:cNvPr id="44062" name="Freeform 29">
            <a:extLst>
              <a:ext uri="{FF2B5EF4-FFF2-40B4-BE49-F238E27FC236}">
                <a16:creationId xmlns:a16="http://schemas.microsoft.com/office/drawing/2014/main" id="{80B1437A-E53C-90F0-3B12-2F638E92B9FF}"/>
              </a:ext>
            </a:extLst>
          </p:cNvPr>
          <p:cNvSpPr>
            <a:spLocks/>
          </p:cNvSpPr>
          <p:nvPr/>
        </p:nvSpPr>
        <p:spPr bwMode="auto">
          <a:xfrm>
            <a:off x="4648200" y="685800"/>
            <a:ext cx="914400" cy="762000"/>
          </a:xfrm>
          <a:custGeom>
            <a:avLst/>
            <a:gdLst>
              <a:gd name="T0" fmla="*/ 0 w 576"/>
              <a:gd name="T1" fmla="*/ 0 h 480"/>
              <a:gd name="T2" fmla="*/ 2147483647 w 576"/>
              <a:gd name="T3" fmla="*/ 2147483647 h 480"/>
              <a:gd name="T4" fmla="*/ 2147483647 w 576"/>
              <a:gd name="T5" fmla="*/ 2147483647 h 480"/>
              <a:gd name="T6" fmla="*/ 0 60000 65536"/>
              <a:gd name="T7" fmla="*/ 0 60000 65536"/>
              <a:gd name="T8" fmla="*/ 0 60000 65536"/>
              <a:gd name="T9" fmla="*/ 0 w 576"/>
              <a:gd name="T10" fmla="*/ 0 h 480"/>
              <a:gd name="T11" fmla="*/ 576 w 576"/>
              <a:gd name="T12" fmla="*/ 480 h 480"/>
            </a:gdLst>
            <a:ahLst/>
            <a:cxnLst>
              <a:cxn ang="T6">
                <a:pos x="T0" y="T1"/>
              </a:cxn>
              <a:cxn ang="T7">
                <a:pos x="T2" y="T3"/>
              </a:cxn>
              <a:cxn ang="T8">
                <a:pos x="T4" y="T5"/>
              </a:cxn>
            </a:cxnLst>
            <a:rect l="T9" t="T10" r="T11" b="T12"/>
            <a:pathLst>
              <a:path w="576" h="480">
                <a:moveTo>
                  <a:pt x="0" y="0"/>
                </a:moveTo>
                <a:cubicBezTo>
                  <a:pt x="168" y="56"/>
                  <a:pt x="336" y="112"/>
                  <a:pt x="432" y="192"/>
                </a:cubicBezTo>
                <a:cubicBezTo>
                  <a:pt x="528" y="272"/>
                  <a:pt x="552" y="376"/>
                  <a:pt x="576" y="480"/>
                </a:cubicBezTo>
              </a:path>
            </a:pathLst>
          </a:custGeom>
          <a:noFill/>
          <a:ln w="9525">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pPr eaLnBrk="0" hangingPunct="0"/>
            <a:endParaRPr lang="en-US">
              <a:cs typeface="Arial" charset="0"/>
            </a:endParaRPr>
          </a:p>
        </p:txBody>
      </p:sp>
      <p:sp>
        <p:nvSpPr>
          <p:cNvPr id="44063" name="Line 30">
            <a:extLst>
              <a:ext uri="{FF2B5EF4-FFF2-40B4-BE49-F238E27FC236}">
                <a16:creationId xmlns:a16="http://schemas.microsoft.com/office/drawing/2014/main" id="{F80953B2-C66A-F6BF-91DC-7F5E9F73DCB9}"/>
              </a:ext>
            </a:extLst>
          </p:cNvPr>
          <p:cNvSpPr>
            <a:spLocks noChangeShapeType="1"/>
          </p:cNvSpPr>
          <p:nvPr/>
        </p:nvSpPr>
        <p:spPr bwMode="auto">
          <a:xfrm flipH="1">
            <a:off x="2514600" y="4495800"/>
            <a:ext cx="457200" cy="1143000"/>
          </a:xfrm>
          <a:prstGeom prst="line">
            <a:avLst/>
          </a:prstGeom>
          <a:noFill/>
          <a:ln w="28575">
            <a:solidFill>
              <a:srgbClr val="33CC33"/>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44064" name="Line 31">
            <a:extLst>
              <a:ext uri="{FF2B5EF4-FFF2-40B4-BE49-F238E27FC236}">
                <a16:creationId xmlns:a16="http://schemas.microsoft.com/office/drawing/2014/main" id="{9E9F9289-700D-1E25-C9F8-916781ACB803}"/>
              </a:ext>
            </a:extLst>
          </p:cNvPr>
          <p:cNvSpPr>
            <a:spLocks noChangeShapeType="1"/>
          </p:cNvSpPr>
          <p:nvPr/>
        </p:nvSpPr>
        <p:spPr bwMode="auto">
          <a:xfrm>
            <a:off x="3505200" y="4495800"/>
            <a:ext cx="0" cy="1219200"/>
          </a:xfrm>
          <a:prstGeom prst="line">
            <a:avLst/>
          </a:prstGeom>
          <a:noFill/>
          <a:ln w="28575">
            <a:solidFill>
              <a:srgbClr val="33CC33"/>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44065" name="Line 32">
            <a:extLst>
              <a:ext uri="{FF2B5EF4-FFF2-40B4-BE49-F238E27FC236}">
                <a16:creationId xmlns:a16="http://schemas.microsoft.com/office/drawing/2014/main" id="{C6A83E9A-961C-E5DF-DB43-46B1A7676C30}"/>
              </a:ext>
            </a:extLst>
          </p:cNvPr>
          <p:cNvSpPr>
            <a:spLocks noChangeShapeType="1"/>
          </p:cNvSpPr>
          <p:nvPr/>
        </p:nvSpPr>
        <p:spPr bwMode="auto">
          <a:xfrm>
            <a:off x="5867400" y="4495800"/>
            <a:ext cx="2438400" cy="1676400"/>
          </a:xfrm>
          <a:prstGeom prst="line">
            <a:avLst/>
          </a:prstGeom>
          <a:noFill/>
          <a:ln w="12700">
            <a:solidFill>
              <a:srgbClr val="33CC33"/>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44066" name="Line 33">
            <a:extLst>
              <a:ext uri="{FF2B5EF4-FFF2-40B4-BE49-F238E27FC236}">
                <a16:creationId xmlns:a16="http://schemas.microsoft.com/office/drawing/2014/main" id="{B3D2DE62-3EDB-5E0E-4EAF-EE2254C5463F}"/>
              </a:ext>
            </a:extLst>
          </p:cNvPr>
          <p:cNvSpPr>
            <a:spLocks noChangeShapeType="1"/>
          </p:cNvSpPr>
          <p:nvPr/>
        </p:nvSpPr>
        <p:spPr bwMode="auto">
          <a:xfrm>
            <a:off x="6019800" y="2286000"/>
            <a:ext cx="2590800" cy="3581400"/>
          </a:xfrm>
          <a:prstGeom prst="line">
            <a:avLst/>
          </a:prstGeom>
          <a:noFill/>
          <a:ln w="28575">
            <a:solidFill>
              <a:srgbClr val="33CC33"/>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44067" name="Line 34">
            <a:extLst>
              <a:ext uri="{FF2B5EF4-FFF2-40B4-BE49-F238E27FC236}">
                <a16:creationId xmlns:a16="http://schemas.microsoft.com/office/drawing/2014/main" id="{4AC11EDE-792F-3DD2-4921-373DD9614737}"/>
              </a:ext>
            </a:extLst>
          </p:cNvPr>
          <p:cNvSpPr>
            <a:spLocks noChangeShapeType="1"/>
          </p:cNvSpPr>
          <p:nvPr/>
        </p:nvSpPr>
        <p:spPr bwMode="auto">
          <a:xfrm>
            <a:off x="6324600" y="2286000"/>
            <a:ext cx="2438400" cy="2514600"/>
          </a:xfrm>
          <a:prstGeom prst="line">
            <a:avLst/>
          </a:prstGeom>
          <a:noFill/>
          <a:ln w="28575">
            <a:solidFill>
              <a:srgbClr val="33CC33"/>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44068" name="Line 35">
            <a:extLst>
              <a:ext uri="{FF2B5EF4-FFF2-40B4-BE49-F238E27FC236}">
                <a16:creationId xmlns:a16="http://schemas.microsoft.com/office/drawing/2014/main" id="{CDFCB9DC-BDD8-E655-F142-51443C81EA86}"/>
              </a:ext>
            </a:extLst>
          </p:cNvPr>
          <p:cNvSpPr>
            <a:spLocks noChangeShapeType="1"/>
          </p:cNvSpPr>
          <p:nvPr/>
        </p:nvSpPr>
        <p:spPr bwMode="auto">
          <a:xfrm>
            <a:off x="6553200" y="2133600"/>
            <a:ext cx="2514600" cy="1371600"/>
          </a:xfrm>
          <a:prstGeom prst="line">
            <a:avLst/>
          </a:prstGeom>
          <a:noFill/>
          <a:ln w="28575">
            <a:solidFill>
              <a:srgbClr val="33CC33"/>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44069" name="Line 36">
            <a:extLst>
              <a:ext uri="{FF2B5EF4-FFF2-40B4-BE49-F238E27FC236}">
                <a16:creationId xmlns:a16="http://schemas.microsoft.com/office/drawing/2014/main" id="{38BE6C9C-F6D1-D2FB-7B05-8E8D7E5B186E}"/>
              </a:ext>
            </a:extLst>
          </p:cNvPr>
          <p:cNvSpPr>
            <a:spLocks noChangeShapeType="1"/>
          </p:cNvSpPr>
          <p:nvPr/>
        </p:nvSpPr>
        <p:spPr bwMode="auto">
          <a:xfrm>
            <a:off x="6477000" y="1752600"/>
            <a:ext cx="2590800" cy="609600"/>
          </a:xfrm>
          <a:prstGeom prst="line">
            <a:avLst/>
          </a:prstGeom>
          <a:noFill/>
          <a:ln w="28575">
            <a:solidFill>
              <a:srgbClr val="33CC33"/>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44070" name="Freeform 37">
            <a:extLst>
              <a:ext uri="{FF2B5EF4-FFF2-40B4-BE49-F238E27FC236}">
                <a16:creationId xmlns:a16="http://schemas.microsoft.com/office/drawing/2014/main" id="{39662248-E3AD-3347-7678-180E95940D34}"/>
              </a:ext>
            </a:extLst>
          </p:cNvPr>
          <p:cNvSpPr>
            <a:spLocks/>
          </p:cNvSpPr>
          <p:nvPr/>
        </p:nvSpPr>
        <p:spPr bwMode="auto">
          <a:xfrm>
            <a:off x="3505200" y="2133600"/>
            <a:ext cx="1447800" cy="1143000"/>
          </a:xfrm>
          <a:custGeom>
            <a:avLst/>
            <a:gdLst>
              <a:gd name="T0" fmla="*/ 2147483647 w 912"/>
              <a:gd name="T1" fmla="*/ 0 h 720"/>
              <a:gd name="T2" fmla="*/ 2147483647 w 912"/>
              <a:gd name="T3" fmla="*/ 2147483647 h 720"/>
              <a:gd name="T4" fmla="*/ 0 w 912"/>
              <a:gd name="T5" fmla="*/ 2147483647 h 720"/>
              <a:gd name="T6" fmla="*/ 0 60000 65536"/>
              <a:gd name="T7" fmla="*/ 0 60000 65536"/>
              <a:gd name="T8" fmla="*/ 0 60000 65536"/>
              <a:gd name="T9" fmla="*/ 0 w 912"/>
              <a:gd name="T10" fmla="*/ 0 h 720"/>
              <a:gd name="T11" fmla="*/ 912 w 912"/>
              <a:gd name="T12" fmla="*/ 720 h 720"/>
            </a:gdLst>
            <a:ahLst/>
            <a:cxnLst>
              <a:cxn ang="T6">
                <a:pos x="T0" y="T1"/>
              </a:cxn>
              <a:cxn ang="T7">
                <a:pos x="T2" y="T3"/>
              </a:cxn>
              <a:cxn ang="T8">
                <a:pos x="T4" y="T5"/>
              </a:cxn>
            </a:cxnLst>
            <a:rect l="T9" t="T10" r="T11" b="T12"/>
            <a:pathLst>
              <a:path w="912" h="720">
                <a:moveTo>
                  <a:pt x="912" y="0"/>
                </a:moveTo>
                <a:cubicBezTo>
                  <a:pt x="628" y="108"/>
                  <a:pt x="344" y="216"/>
                  <a:pt x="192" y="336"/>
                </a:cubicBezTo>
                <a:cubicBezTo>
                  <a:pt x="40" y="456"/>
                  <a:pt x="20" y="588"/>
                  <a:pt x="0" y="720"/>
                </a:cubicBezTo>
              </a:path>
            </a:pathLst>
          </a:custGeom>
          <a:noFill/>
          <a:ln w="19050">
            <a:solidFill>
              <a:srgbClr val="33CC33"/>
            </a:solidFill>
            <a:round/>
            <a:headEnd type="triangle" w="med" len="med"/>
            <a:tailEnd/>
          </a:ln>
          <a:extLst>
            <a:ext uri="{909E8E84-426E-40dd-AFC4-6F175D3DCCD1}">
              <a14:hiddenFill xmlns:a14="http://schemas.microsoft.com/office/drawing/2010/main" xmlns="">
                <a:solidFill>
                  <a:srgbClr val="FFFFFF"/>
                </a:solidFill>
              </a14:hiddenFill>
            </a:ext>
          </a:extLst>
        </p:spPr>
        <p:txBody>
          <a:bodyPr/>
          <a:lstStyle/>
          <a:p>
            <a:pPr eaLnBrk="0" hangingPunct="0"/>
            <a:endParaRPr lang="en-US">
              <a:cs typeface="Arial" charset="0"/>
            </a:endParaRPr>
          </a:p>
        </p:txBody>
      </p:sp>
      <p:sp>
        <p:nvSpPr>
          <p:cNvPr id="44071" name="Line 38">
            <a:extLst>
              <a:ext uri="{FF2B5EF4-FFF2-40B4-BE49-F238E27FC236}">
                <a16:creationId xmlns:a16="http://schemas.microsoft.com/office/drawing/2014/main" id="{65407975-A557-7CA9-D652-D0C9A161F963}"/>
              </a:ext>
            </a:extLst>
          </p:cNvPr>
          <p:cNvSpPr>
            <a:spLocks noChangeShapeType="1"/>
          </p:cNvSpPr>
          <p:nvPr/>
        </p:nvSpPr>
        <p:spPr bwMode="auto">
          <a:xfrm flipV="1">
            <a:off x="3276600" y="990600"/>
            <a:ext cx="304800" cy="2286000"/>
          </a:xfrm>
          <a:prstGeom prst="line">
            <a:avLst/>
          </a:prstGeom>
          <a:noFill/>
          <a:ln w="19050">
            <a:solidFill>
              <a:srgbClr val="33CC33"/>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4072" name="Freeform 39">
            <a:extLst>
              <a:ext uri="{FF2B5EF4-FFF2-40B4-BE49-F238E27FC236}">
                <a16:creationId xmlns:a16="http://schemas.microsoft.com/office/drawing/2014/main" id="{ED86E457-09B0-25A2-E34C-D87261D52D0C}"/>
              </a:ext>
            </a:extLst>
          </p:cNvPr>
          <p:cNvSpPr>
            <a:spLocks/>
          </p:cNvSpPr>
          <p:nvPr/>
        </p:nvSpPr>
        <p:spPr bwMode="auto">
          <a:xfrm>
            <a:off x="4800600" y="609600"/>
            <a:ext cx="914400" cy="762000"/>
          </a:xfrm>
          <a:custGeom>
            <a:avLst/>
            <a:gdLst>
              <a:gd name="T0" fmla="*/ 0 w 576"/>
              <a:gd name="T1" fmla="*/ 0 h 480"/>
              <a:gd name="T2" fmla="*/ 2147483647 w 576"/>
              <a:gd name="T3" fmla="*/ 2147483647 h 480"/>
              <a:gd name="T4" fmla="*/ 2147483647 w 576"/>
              <a:gd name="T5" fmla="*/ 2147483647 h 480"/>
              <a:gd name="T6" fmla="*/ 0 60000 65536"/>
              <a:gd name="T7" fmla="*/ 0 60000 65536"/>
              <a:gd name="T8" fmla="*/ 0 60000 65536"/>
              <a:gd name="T9" fmla="*/ 0 w 576"/>
              <a:gd name="T10" fmla="*/ 0 h 480"/>
              <a:gd name="T11" fmla="*/ 576 w 576"/>
              <a:gd name="T12" fmla="*/ 480 h 480"/>
            </a:gdLst>
            <a:ahLst/>
            <a:cxnLst>
              <a:cxn ang="T6">
                <a:pos x="T0" y="T1"/>
              </a:cxn>
              <a:cxn ang="T7">
                <a:pos x="T2" y="T3"/>
              </a:cxn>
              <a:cxn ang="T8">
                <a:pos x="T4" y="T5"/>
              </a:cxn>
            </a:cxnLst>
            <a:rect l="T9" t="T10" r="T11" b="T12"/>
            <a:pathLst>
              <a:path w="576" h="480">
                <a:moveTo>
                  <a:pt x="0" y="0"/>
                </a:moveTo>
                <a:cubicBezTo>
                  <a:pt x="168" y="56"/>
                  <a:pt x="336" y="112"/>
                  <a:pt x="432" y="192"/>
                </a:cubicBezTo>
                <a:cubicBezTo>
                  <a:pt x="528" y="272"/>
                  <a:pt x="552" y="376"/>
                  <a:pt x="576" y="480"/>
                </a:cubicBezTo>
              </a:path>
            </a:pathLst>
          </a:custGeom>
          <a:noFill/>
          <a:ln w="19050">
            <a:solidFill>
              <a:srgbClr val="33CC33"/>
            </a:solidFill>
            <a:round/>
            <a:headEnd type="triangle" w="med" len="med"/>
            <a:tailEnd/>
          </a:ln>
          <a:extLst>
            <a:ext uri="{909E8E84-426E-40dd-AFC4-6F175D3DCCD1}">
              <a14:hiddenFill xmlns:a14="http://schemas.microsoft.com/office/drawing/2010/main" xmlns="">
                <a:solidFill>
                  <a:srgbClr val="FFFFFF"/>
                </a:solidFill>
              </a14:hiddenFill>
            </a:ext>
          </a:extLst>
        </p:spPr>
        <p:txBody>
          <a:bodyPr/>
          <a:lstStyle/>
          <a:p>
            <a:pPr eaLnBrk="0" hangingPunct="0"/>
            <a:endParaRPr lang="en-US">
              <a:cs typeface="Arial" charset="0"/>
            </a:endParaRPr>
          </a:p>
        </p:txBody>
      </p:sp>
      <p:sp>
        <p:nvSpPr>
          <p:cNvPr id="44073" name="AutoShape 40">
            <a:extLst>
              <a:ext uri="{FF2B5EF4-FFF2-40B4-BE49-F238E27FC236}">
                <a16:creationId xmlns:a16="http://schemas.microsoft.com/office/drawing/2014/main" id="{1ED3EB78-53F0-08E7-90E6-10344B7A1036}"/>
              </a:ext>
            </a:extLst>
          </p:cNvPr>
          <p:cNvSpPr>
            <a:spLocks noChangeArrowheads="1"/>
          </p:cNvSpPr>
          <p:nvPr/>
        </p:nvSpPr>
        <p:spPr bwMode="auto">
          <a:xfrm>
            <a:off x="7716678" y="4965223"/>
            <a:ext cx="926857" cy="559277"/>
          </a:xfrm>
          <a:prstGeom prst="roundRect">
            <a:avLst>
              <a:gd name="adj" fmla="val 16667"/>
            </a:avLst>
          </a:prstGeom>
          <a:solidFill>
            <a:srgbClr val="FFFF00"/>
          </a:solidFill>
          <a:ln w="9525">
            <a:solidFill>
              <a:schemeClr val="tx1"/>
            </a:solidFill>
            <a:round/>
            <a:headEnd/>
            <a:tailEnd/>
          </a:ln>
        </p:spPr>
        <p:txBody>
          <a:bodyPr wrap="none" anchor="ctr"/>
          <a:lstStyle/>
          <a:p>
            <a:pPr algn="ctr" eaLnBrk="0" hangingPunct="0"/>
            <a:endParaRPr lang="en-US" sz="2000">
              <a:cs typeface="Arial" charset="0"/>
            </a:endParaRPr>
          </a:p>
        </p:txBody>
      </p:sp>
      <p:sp>
        <p:nvSpPr>
          <p:cNvPr id="44074" name="Text Box 41">
            <a:extLst>
              <a:ext uri="{FF2B5EF4-FFF2-40B4-BE49-F238E27FC236}">
                <a16:creationId xmlns:a16="http://schemas.microsoft.com/office/drawing/2014/main" id="{6CA9FE31-E19C-FAE6-D822-BDA96392515E}"/>
              </a:ext>
            </a:extLst>
          </p:cNvPr>
          <p:cNvSpPr txBox="1">
            <a:spLocks noChangeArrowheads="1"/>
          </p:cNvSpPr>
          <p:nvPr/>
        </p:nvSpPr>
        <p:spPr bwMode="auto">
          <a:xfrm>
            <a:off x="7738630" y="4979987"/>
            <a:ext cx="92685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Arial" charset="0"/>
              </a:defRPr>
            </a:lvl1pPr>
            <a:lvl2pPr marL="37931725" indent="-37474525" eaLnBrk="0" hangingPunct="0">
              <a:defRPr sz="2400">
                <a:solidFill>
                  <a:schemeClr val="tx1"/>
                </a:solidFill>
                <a:latin typeface="Times New Roman" charset="0"/>
                <a:ea typeface="Arial" charset="0"/>
                <a:cs typeface="Arial" charset="0"/>
              </a:defRPr>
            </a:lvl2pPr>
            <a:lvl3pPr eaLnBrk="0" hangingPunct="0">
              <a:defRPr sz="2400">
                <a:solidFill>
                  <a:schemeClr val="tx1"/>
                </a:solidFill>
                <a:latin typeface="Times New Roman" charset="0"/>
                <a:ea typeface="Arial" charset="0"/>
                <a:cs typeface="Arial" charset="0"/>
              </a:defRPr>
            </a:lvl3pPr>
            <a:lvl4pPr eaLnBrk="0" hangingPunct="0">
              <a:defRPr sz="2400">
                <a:solidFill>
                  <a:schemeClr val="tx1"/>
                </a:solidFill>
                <a:latin typeface="Times New Roman" charset="0"/>
                <a:ea typeface="Arial" charset="0"/>
                <a:cs typeface="Arial" charset="0"/>
              </a:defRPr>
            </a:lvl4pPr>
            <a:lvl5pPr eaLnBrk="0" hangingPunct="0">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r>
              <a:rPr lang="en-US" sz="1400" dirty="0"/>
              <a:t>Harry Fox</a:t>
            </a:r>
          </a:p>
          <a:p>
            <a:r>
              <a:rPr lang="en-US" sz="1400" dirty="0"/>
              <a:t>  Agency</a:t>
            </a:r>
          </a:p>
        </p:txBody>
      </p:sp>
      <p:sp>
        <p:nvSpPr>
          <p:cNvPr id="44076" name="AutoShape 43">
            <a:extLst>
              <a:ext uri="{FF2B5EF4-FFF2-40B4-BE49-F238E27FC236}">
                <a16:creationId xmlns:a16="http://schemas.microsoft.com/office/drawing/2014/main" id="{B3D71B52-2488-02CE-865D-A00C1794B02B}"/>
              </a:ext>
            </a:extLst>
          </p:cNvPr>
          <p:cNvSpPr>
            <a:spLocks noChangeArrowheads="1"/>
          </p:cNvSpPr>
          <p:nvPr/>
        </p:nvSpPr>
        <p:spPr bwMode="auto">
          <a:xfrm>
            <a:off x="4267200" y="5715000"/>
            <a:ext cx="1219200" cy="609600"/>
          </a:xfrm>
          <a:prstGeom prst="roundRect">
            <a:avLst>
              <a:gd name="adj" fmla="val 16667"/>
            </a:avLst>
          </a:prstGeom>
          <a:solidFill>
            <a:srgbClr val="FF00FF"/>
          </a:solidFill>
          <a:ln w="9525">
            <a:solidFill>
              <a:schemeClr val="tx1"/>
            </a:solidFill>
            <a:round/>
            <a:headEnd/>
            <a:tailEnd/>
          </a:ln>
        </p:spPr>
        <p:txBody>
          <a:bodyPr wrap="none" anchor="ctr"/>
          <a:lstStyle/>
          <a:p>
            <a:pPr algn="ctr" eaLnBrk="0" hangingPunct="0"/>
            <a:r>
              <a:rPr lang="en-US" sz="2000">
                <a:cs typeface="Arial" charset="0"/>
              </a:rPr>
              <a:t>Webcaster</a:t>
            </a:r>
          </a:p>
        </p:txBody>
      </p:sp>
      <p:sp>
        <p:nvSpPr>
          <p:cNvPr id="44077" name="Line 44">
            <a:extLst>
              <a:ext uri="{FF2B5EF4-FFF2-40B4-BE49-F238E27FC236}">
                <a16:creationId xmlns:a16="http://schemas.microsoft.com/office/drawing/2014/main" id="{E225D266-3F35-B6AE-9A95-80923062D7D6}"/>
              </a:ext>
            </a:extLst>
          </p:cNvPr>
          <p:cNvSpPr>
            <a:spLocks noChangeShapeType="1"/>
          </p:cNvSpPr>
          <p:nvPr/>
        </p:nvSpPr>
        <p:spPr bwMode="auto">
          <a:xfrm>
            <a:off x="3810000" y="4419600"/>
            <a:ext cx="914400" cy="1219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4078" name="Line 45">
            <a:extLst>
              <a:ext uri="{FF2B5EF4-FFF2-40B4-BE49-F238E27FC236}">
                <a16:creationId xmlns:a16="http://schemas.microsoft.com/office/drawing/2014/main" id="{7893D0E1-929A-CB81-665A-C5633A7976C6}"/>
              </a:ext>
            </a:extLst>
          </p:cNvPr>
          <p:cNvSpPr>
            <a:spLocks noChangeShapeType="1"/>
          </p:cNvSpPr>
          <p:nvPr/>
        </p:nvSpPr>
        <p:spPr bwMode="auto">
          <a:xfrm flipH="1" flipV="1">
            <a:off x="5562600" y="6019800"/>
            <a:ext cx="27432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4079" name="AutoShape 46">
            <a:extLst>
              <a:ext uri="{FF2B5EF4-FFF2-40B4-BE49-F238E27FC236}">
                <a16:creationId xmlns:a16="http://schemas.microsoft.com/office/drawing/2014/main" id="{0EF8633B-F0EF-B23E-594F-40B55AB484BF}"/>
              </a:ext>
            </a:extLst>
          </p:cNvPr>
          <p:cNvSpPr>
            <a:spLocks noChangeArrowheads="1"/>
          </p:cNvSpPr>
          <p:nvPr/>
        </p:nvSpPr>
        <p:spPr bwMode="auto">
          <a:xfrm>
            <a:off x="6858000" y="5867400"/>
            <a:ext cx="990600" cy="685800"/>
          </a:xfrm>
          <a:prstGeom prst="roundRect">
            <a:avLst>
              <a:gd name="adj" fmla="val 16667"/>
            </a:avLst>
          </a:prstGeom>
          <a:solidFill>
            <a:srgbClr val="FFFF00"/>
          </a:solidFill>
          <a:ln w="9525">
            <a:solidFill>
              <a:schemeClr val="tx1"/>
            </a:solidFill>
            <a:round/>
            <a:headEnd/>
            <a:tailEnd/>
          </a:ln>
        </p:spPr>
        <p:txBody>
          <a:bodyPr wrap="none" anchor="ctr"/>
          <a:lstStyle/>
          <a:p>
            <a:pPr algn="ctr" eaLnBrk="0" hangingPunct="0"/>
            <a:r>
              <a:rPr lang="en-US" sz="1600" dirty="0">
                <a:latin typeface="Times New Roman" panose="02020603050405020304" pitchFamily="18" charset="0"/>
                <a:cs typeface="Times New Roman" panose="02020603050405020304" pitchFamily="18" charset="0"/>
              </a:rPr>
              <a:t>Sound</a:t>
            </a:r>
          </a:p>
          <a:p>
            <a:pPr algn="ctr" eaLnBrk="0" hangingPunct="0"/>
            <a:r>
              <a:rPr lang="en-US" sz="1600" dirty="0">
                <a:latin typeface="Times New Roman" panose="02020603050405020304" pitchFamily="18" charset="0"/>
                <a:cs typeface="Times New Roman" panose="02020603050405020304" pitchFamily="18" charset="0"/>
              </a:rPr>
              <a:t>Exchange</a:t>
            </a:r>
          </a:p>
        </p:txBody>
      </p:sp>
      <p:sp>
        <p:nvSpPr>
          <p:cNvPr id="44080" name="Line 47">
            <a:extLst>
              <a:ext uri="{FF2B5EF4-FFF2-40B4-BE49-F238E27FC236}">
                <a16:creationId xmlns:a16="http://schemas.microsoft.com/office/drawing/2014/main" id="{D58C59BE-04C8-3C58-322F-CB7CF880BF95}"/>
              </a:ext>
            </a:extLst>
          </p:cNvPr>
          <p:cNvSpPr>
            <a:spLocks noChangeShapeType="1"/>
          </p:cNvSpPr>
          <p:nvPr/>
        </p:nvSpPr>
        <p:spPr bwMode="auto">
          <a:xfrm flipH="1" flipV="1">
            <a:off x="5562600" y="6096000"/>
            <a:ext cx="1219200" cy="76200"/>
          </a:xfrm>
          <a:prstGeom prst="line">
            <a:avLst/>
          </a:prstGeom>
          <a:noFill/>
          <a:ln w="12700">
            <a:solidFill>
              <a:srgbClr val="33CC33"/>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44081" name="Line 48">
            <a:extLst>
              <a:ext uri="{FF2B5EF4-FFF2-40B4-BE49-F238E27FC236}">
                <a16:creationId xmlns:a16="http://schemas.microsoft.com/office/drawing/2014/main" id="{2BF3C14A-AEEB-B7FA-A928-49F5EE98E369}"/>
              </a:ext>
            </a:extLst>
          </p:cNvPr>
          <p:cNvSpPr>
            <a:spLocks noChangeShapeType="1"/>
          </p:cNvSpPr>
          <p:nvPr/>
        </p:nvSpPr>
        <p:spPr bwMode="auto">
          <a:xfrm flipH="1" flipV="1">
            <a:off x="7848600" y="6248400"/>
            <a:ext cx="381000" cy="0"/>
          </a:xfrm>
          <a:prstGeom prst="line">
            <a:avLst/>
          </a:prstGeom>
          <a:noFill/>
          <a:ln w="12700">
            <a:solidFill>
              <a:srgbClr val="33CC33"/>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44082" name="Line 49">
            <a:extLst>
              <a:ext uri="{FF2B5EF4-FFF2-40B4-BE49-F238E27FC236}">
                <a16:creationId xmlns:a16="http://schemas.microsoft.com/office/drawing/2014/main" id="{0FDD8E06-B630-8B13-28EA-DDB1008B4D70}"/>
              </a:ext>
            </a:extLst>
          </p:cNvPr>
          <p:cNvSpPr>
            <a:spLocks noChangeShapeType="1"/>
          </p:cNvSpPr>
          <p:nvPr/>
        </p:nvSpPr>
        <p:spPr bwMode="auto">
          <a:xfrm>
            <a:off x="3733800" y="4495800"/>
            <a:ext cx="838200" cy="1143000"/>
          </a:xfrm>
          <a:prstGeom prst="line">
            <a:avLst/>
          </a:prstGeom>
          <a:noFill/>
          <a:ln w="28575">
            <a:solidFill>
              <a:srgbClr val="33CC33"/>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51" name="AutoShape 14">
            <a:extLst>
              <a:ext uri="{FF2B5EF4-FFF2-40B4-BE49-F238E27FC236}">
                <a16:creationId xmlns:a16="http://schemas.microsoft.com/office/drawing/2014/main" id="{CDCE5B22-50E1-DCC6-AF87-4CC45089BAC9}"/>
              </a:ext>
            </a:extLst>
          </p:cNvPr>
          <p:cNvSpPr>
            <a:spLocks noChangeArrowheads="1"/>
          </p:cNvSpPr>
          <p:nvPr/>
        </p:nvSpPr>
        <p:spPr bwMode="auto">
          <a:xfrm>
            <a:off x="4495800" y="3733800"/>
            <a:ext cx="1295400" cy="609600"/>
          </a:xfrm>
          <a:prstGeom prst="roundRect">
            <a:avLst>
              <a:gd name="adj" fmla="val 16667"/>
            </a:avLst>
          </a:prstGeom>
          <a:solidFill>
            <a:srgbClr val="3399FF"/>
          </a:solidFill>
          <a:ln w="9525">
            <a:solidFill>
              <a:schemeClr val="tx1"/>
            </a:solidFill>
            <a:round/>
            <a:headEnd/>
            <a:tailEnd/>
          </a:ln>
        </p:spPr>
        <p:txBody>
          <a:bodyPr wrap="none" anchor="ctr"/>
          <a:lstStyle/>
          <a:p>
            <a:pPr algn="ctr" eaLnBrk="0" hangingPunct="0"/>
            <a:r>
              <a:rPr lang="en-US" sz="2000" dirty="0">
                <a:cs typeface="Arial" charset="0"/>
              </a:rPr>
              <a:t>Performer</a:t>
            </a:r>
          </a:p>
        </p:txBody>
      </p:sp>
      <p:sp>
        <p:nvSpPr>
          <p:cNvPr id="2" name="Freeform 1">
            <a:extLst>
              <a:ext uri="{FF2B5EF4-FFF2-40B4-BE49-F238E27FC236}">
                <a16:creationId xmlns:a16="http://schemas.microsoft.com/office/drawing/2014/main" id="{EB5055EF-C148-7A55-C558-2F95C43A052D}"/>
              </a:ext>
            </a:extLst>
          </p:cNvPr>
          <p:cNvSpPr/>
          <p:nvPr/>
        </p:nvSpPr>
        <p:spPr>
          <a:xfrm>
            <a:off x="5594350" y="2133600"/>
            <a:ext cx="1683992" cy="3771900"/>
          </a:xfrm>
          <a:custGeom>
            <a:avLst/>
            <a:gdLst>
              <a:gd name="connsiteX0" fmla="*/ 215900 w 1683992"/>
              <a:gd name="connsiteY0" fmla="*/ 0 h 3771900"/>
              <a:gd name="connsiteX1" fmla="*/ 1682750 w 1683992"/>
              <a:gd name="connsiteY1" fmla="*/ 2743200 h 3771900"/>
              <a:gd name="connsiteX2" fmla="*/ 0 w 1683992"/>
              <a:gd name="connsiteY2" fmla="*/ 3771900 h 3771900"/>
            </a:gdLst>
            <a:ahLst/>
            <a:cxnLst>
              <a:cxn ang="0">
                <a:pos x="connsiteX0" y="connsiteY0"/>
              </a:cxn>
              <a:cxn ang="0">
                <a:pos x="connsiteX1" y="connsiteY1"/>
              </a:cxn>
              <a:cxn ang="0">
                <a:pos x="connsiteX2" y="connsiteY2"/>
              </a:cxn>
            </a:cxnLst>
            <a:rect l="l" t="t" r="r" b="b"/>
            <a:pathLst>
              <a:path w="1683992" h="3771900">
                <a:moveTo>
                  <a:pt x="215900" y="0"/>
                </a:moveTo>
                <a:cubicBezTo>
                  <a:pt x="967316" y="1057275"/>
                  <a:pt x="1718733" y="2114550"/>
                  <a:pt x="1682750" y="2743200"/>
                </a:cubicBezTo>
                <a:cubicBezTo>
                  <a:pt x="1646767" y="3371850"/>
                  <a:pt x="823383" y="3571875"/>
                  <a:pt x="0" y="3771900"/>
                </a:cubicBezTo>
              </a:path>
            </a:pathLst>
          </a:custGeom>
          <a:noFill/>
          <a:ln>
            <a:tailEnd type="stealth" w="lg" len="lg"/>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a:extLst>
              <a:ext uri="{FF2B5EF4-FFF2-40B4-BE49-F238E27FC236}">
                <a16:creationId xmlns:a16="http://schemas.microsoft.com/office/drawing/2014/main" id="{B6046BC1-285C-6278-E45B-7BC4164EF931}"/>
              </a:ext>
            </a:extLst>
          </p:cNvPr>
          <p:cNvSpPr/>
          <p:nvPr/>
        </p:nvSpPr>
        <p:spPr>
          <a:xfrm>
            <a:off x="5629983" y="2214208"/>
            <a:ext cx="1474171" cy="3582030"/>
          </a:xfrm>
          <a:custGeom>
            <a:avLst/>
            <a:gdLst>
              <a:gd name="connsiteX0" fmla="*/ 0 w 1474171"/>
              <a:gd name="connsiteY0" fmla="*/ 3582030 h 3582030"/>
              <a:gd name="connsiteX1" fmla="*/ 1473620 w 1474171"/>
              <a:gd name="connsiteY1" fmla="*/ 2569389 h 3582030"/>
              <a:gd name="connsiteX2" fmla="*/ 136027 w 1474171"/>
              <a:gd name="connsiteY2" fmla="*/ 0 h 3582030"/>
            </a:gdLst>
            <a:ahLst/>
            <a:cxnLst>
              <a:cxn ang="0">
                <a:pos x="connsiteX0" y="connsiteY0"/>
              </a:cxn>
              <a:cxn ang="0">
                <a:pos x="connsiteX1" y="connsiteY1"/>
              </a:cxn>
              <a:cxn ang="0">
                <a:pos x="connsiteX2" y="connsiteY2"/>
              </a:cxn>
            </a:cxnLst>
            <a:rect l="l" t="t" r="r" b="b"/>
            <a:pathLst>
              <a:path w="1474171" h="3582030">
                <a:moveTo>
                  <a:pt x="0" y="3582030"/>
                </a:moveTo>
                <a:cubicBezTo>
                  <a:pt x="725474" y="3374212"/>
                  <a:pt x="1450949" y="3166394"/>
                  <a:pt x="1473620" y="2569389"/>
                </a:cubicBezTo>
                <a:cubicBezTo>
                  <a:pt x="1496291" y="1972384"/>
                  <a:pt x="816159" y="986192"/>
                  <a:pt x="136027" y="0"/>
                </a:cubicBezTo>
              </a:path>
            </a:pathLst>
          </a:custGeom>
          <a:noFill/>
          <a:ln w="50800">
            <a:solidFill>
              <a:srgbClr val="00FA00"/>
            </a:solidFill>
            <a:tailEnd type="stealt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15">
            <a:extLst>
              <a:ext uri="{FF2B5EF4-FFF2-40B4-BE49-F238E27FC236}">
                <a16:creationId xmlns:a16="http://schemas.microsoft.com/office/drawing/2014/main" id="{B5267353-14CA-0C5B-2F71-EDE8CE9940DD}"/>
              </a:ext>
            </a:extLst>
          </p:cNvPr>
          <p:cNvSpPr txBox="1">
            <a:spLocks noChangeArrowheads="1"/>
          </p:cNvSpPr>
          <p:nvPr/>
        </p:nvSpPr>
        <p:spPr bwMode="auto">
          <a:xfrm>
            <a:off x="6354717" y="3224435"/>
            <a:ext cx="102463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Arial" charset="0"/>
              </a:defRPr>
            </a:lvl1pPr>
            <a:lvl2pPr marL="37931725" indent="-37474525" eaLnBrk="0" hangingPunct="0">
              <a:defRPr sz="2400">
                <a:solidFill>
                  <a:schemeClr val="tx1"/>
                </a:solidFill>
                <a:latin typeface="Times New Roman" charset="0"/>
                <a:ea typeface="Arial" charset="0"/>
                <a:cs typeface="Arial" charset="0"/>
              </a:defRPr>
            </a:lvl2pPr>
            <a:lvl3pPr eaLnBrk="0" hangingPunct="0">
              <a:defRPr sz="2400">
                <a:solidFill>
                  <a:schemeClr val="tx1"/>
                </a:solidFill>
                <a:latin typeface="Times New Roman" charset="0"/>
                <a:ea typeface="Arial" charset="0"/>
                <a:cs typeface="Arial" charset="0"/>
              </a:defRPr>
            </a:lvl3pPr>
            <a:lvl4pPr eaLnBrk="0" hangingPunct="0">
              <a:defRPr sz="2400">
                <a:solidFill>
                  <a:schemeClr val="tx1"/>
                </a:solidFill>
                <a:latin typeface="Times New Roman" charset="0"/>
                <a:ea typeface="Arial" charset="0"/>
                <a:cs typeface="Arial" charset="0"/>
              </a:defRPr>
            </a:lvl4pPr>
            <a:lvl5pPr eaLnBrk="0" hangingPunct="0">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r>
              <a:rPr lang="en-US" sz="1400" dirty="0"/>
              <a:t>Mechanical</a:t>
            </a:r>
          </a:p>
          <a:p>
            <a:r>
              <a:rPr lang="en-US" sz="1400" dirty="0"/>
              <a:t>license</a:t>
            </a:r>
          </a:p>
        </p:txBody>
      </p:sp>
      <p:sp>
        <p:nvSpPr>
          <p:cNvPr id="8" name="AutoShape 40">
            <a:extLst>
              <a:ext uri="{FF2B5EF4-FFF2-40B4-BE49-F238E27FC236}">
                <a16:creationId xmlns:a16="http://schemas.microsoft.com/office/drawing/2014/main" id="{EBB2A67F-5245-3986-CC13-D84DC8A7A53A}"/>
              </a:ext>
            </a:extLst>
          </p:cNvPr>
          <p:cNvSpPr>
            <a:spLocks noChangeArrowheads="1"/>
          </p:cNvSpPr>
          <p:nvPr/>
        </p:nvSpPr>
        <p:spPr bwMode="auto">
          <a:xfrm>
            <a:off x="5566169" y="2572151"/>
            <a:ext cx="926857" cy="559277"/>
          </a:xfrm>
          <a:prstGeom prst="roundRect">
            <a:avLst>
              <a:gd name="adj" fmla="val 16667"/>
            </a:avLst>
          </a:prstGeom>
          <a:solidFill>
            <a:srgbClr val="FFFF00"/>
          </a:solidFill>
          <a:ln w="9525">
            <a:solidFill>
              <a:schemeClr val="tx1"/>
            </a:solidFill>
            <a:round/>
            <a:headEnd/>
            <a:tailEnd/>
          </a:ln>
        </p:spPr>
        <p:txBody>
          <a:bodyPr wrap="none" anchor="ctr"/>
          <a:lstStyle/>
          <a:p>
            <a:pPr algn="ctr" eaLnBrk="0" hangingPunct="0"/>
            <a:endParaRPr lang="en-US" sz="2000">
              <a:cs typeface="Arial" charset="0"/>
            </a:endParaRPr>
          </a:p>
        </p:txBody>
      </p:sp>
      <p:sp>
        <p:nvSpPr>
          <p:cNvPr id="9" name="Text Box 41">
            <a:extLst>
              <a:ext uri="{FF2B5EF4-FFF2-40B4-BE49-F238E27FC236}">
                <a16:creationId xmlns:a16="http://schemas.microsoft.com/office/drawing/2014/main" id="{B25F9419-7D1C-E6AA-A40D-76642EA4DF8A}"/>
              </a:ext>
            </a:extLst>
          </p:cNvPr>
          <p:cNvSpPr txBox="1">
            <a:spLocks noChangeArrowheads="1"/>
          </p:cNvSpPr>
          <p:nvPr/>
        </p:nvSpPr>
        <p:spPr bwMode="auto">
          <a:xfrm>
            <a:off x="5657282" y="2657806"/>
            <a:ext cx="74090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Arial" charset="0"/>
              </a:defRPr>
            </a:lvl1pPr>
            <a:lvl2pPr marL="37931725" indent="-37474525" eaLnBrk="0" hangingPunct="0">
              <a:defRPr sz="2400">
                <a:solidFill>
                  <a:schemeClr val="tx1"/>
                </a:solidFill>
                <a:latin typeface="Times New Roman" charset="0"/>
                <a:ea typeface="Arial" charset="0"/>
                <a:cs typeface="Arial" charset="0"/>
              </a:defRPr>
            </a:lvl2pPr>
            <a:lvl3pPr eaLnBrk="0" hangingPunct="0">
              <a:defRPr sz="2400">
                <a:solidFill>
                  <a:schemeClr val="tx1"/>
                </a:solidFill>
                <a:latin typeface="Times New Roman" charset="0"/>
                <a:ea typeface="Arial" charset="0"/>
                <a:cs typeface="Arial" charset="0"/>
              </a:defRPr>
            </a:lvl3pPr>
            <a:lvl4pPr eaLnBrk="0" hangingPunct="0">
              <a:defRPr sz="2400">
                <a:solidFill>
                  <a:schemeClr val="tx1"/>
                </a:solidFill>
                <a:latin typeface="Times New Roman" charset="0"/>
                <a:ea typeface="Arial" charset="0"/>
                <a:cs typeface="Arial" charset="0"/>
              </a:defRPr>
            </a:lvl4pPr>
            <a:lvl5pPr eaLnBrk="0" hangingPunct="0">
              <a:defRPr sz="2400">
                <a:solidFill>
                  <a:schemeClr val="tx1"/>
                </a:solidFill>
                <a:latin typeface="Times New Roman" charset="0"/>
                <a:ea typeface="Arial" charset="0"/>
                <a:cs typeface="Arial" charset="0"/>
              </a:defRPr>
            </a:lvl5pPr>
            <a:lvl6pPr marL="457200" eaLnBrk="0" fontAlgn="base" hangingPunct="0">
              <a:spcBef>
                <a:spcPct val="0"/>
              </a:spcBef>
              <a:spcAft>
                <a:spcPct val="0"/>
              </a:spcAft>
              <a:defRPr sz="2400">
                <a:solidFill>
                  <a:schemeClr val="tx1"/>
                </a:solidFill>
                <a:latin typeface="Times New Roman" charset="0"/>
                <a:ea typeface="Arial" charset="0"/>
                <a:cs typeface="Arial" charset="0"/>
              </a:defRPr>
            </a:lvl6pPr>
            <a:lvl7pPr marL="914400" eaLnBrk="0" fontAlgn="base" hangingPunct="0">
              <a:spcBef>
                <a:spcPct val="0"/>
              </a:spcBef>
              <a:spcAft>
                <a:spcPct val="0"/>
              </a:spcAft>
              <a:defRPr sz="2400">
                <a:solidFill>
                  <a:schemeClr val="tx1"/>
                </a:solidFill>
                <a:latin typeface="Times New Roman" charset="0"/>
                <a:ea typeface="Arial" charset="0"/>
                <a:cs typeface="Arial" charset="0"/>
              </a:defRPr>
            </a:lvl7pPr>
            <a:lvl8pPr marL="1371600" eaLnBrk="0" fontAlgn="base" hangingPunct="0">
              <a:spcBef>
                <a:spcPct val="0"/>
              </a:spcBef>
              <a:spcAft>
                <a:spcPct val="0"/>
              </a:spcAft>
              <a:defRPr sz="2400">
                <a:solidFill>
                  <a:schemeClr val="tx1"/>
                </a:solidFill>
                <a:latin typeface="Times New Roman" charset="0"/>
                <a:ea typeface="Arial" charset="0"/>
                <a:cs typeface="Arial" charset="0"/>
              </a:defRPr>
            </a:lvl8pPr>
            <a:lvl9pPr marL="1828800" eaLnBrk="0" fontAlgn="base" hangingPunct="0">
              <a:spcBef>
                <a:spcPct val="0"/>
              </a:spcBef>
              <a:spcAft>
                <a:spcPct val="0"/>
              </a:spcAft>
              <a:defRPr sz="2400">
                <a:solidFill>
                  <a:schemeClr val="tx1"/>
                </a:solidFill>
                <a:latin typeface="Times New Roman" charset="0"/>
                <a:ea typeface="Arial" charset="0"/>
                <a:cs typeface="Arial" charset="0"/>
              </a:defRPr>
            </a:lvl9pPr>
          </a:lstStyle>
          <a:p>
            <a:r>
              <a:rPr lang="en-US" sz="2000" dirty="0"/>
              <a:t>MLC</a:t>
            </a:r>
          </a:p>
        </p:txBody>
      </p:sp>
      <p:sp>
        <p:nvSpPr>
          <p:cNvPr id="3" name="TextBox 2">
            <a:extLst>
              <a:ext uri="{FF2B5EF4-FFF2-40B4-BE49-F238E27FC236}">
                <a16:creationId xmlns:a16="http://schemas.microsoft.com/office/drawing/2014/main" id="{25839382-A300-D1F9-4B8E-48747807DB1E}"/>
              </a:ext>
            </a:extLst>
          </p:cNvPr>
          <p:cNvSpPr txBox="1"/>
          <p:nvPr/>
        </p:nvSpPr>
        <p:spPr>
          <a:xfrm>
            <a:off x="4893487" y="2657806"/>
            <a:ext cx="662361" cy="461665"/>
          </a:xfrm>
          <a:prstGeom prst="rect">
            <a:avLst/>
          </a:prstGeom>
          <a:noFill/>
        </p:spPr>
        <p:txBody>
          <a:bodyPr wrap="none" rtlCol="0">
            <a:spAutoFit/>
          </a:bodyPr>
          <a:lstStyle/>
          <a:p>
            <a:r>
              <a:rPr lang="en-US" sz="2400" dirty="0">
                <a:solidFill>
                  <a:schemeClr val="accent6">
                    <a:lumMod val="75000"/>
                  </a:schemeClr>
                </a:solidFill>
              </a:rPr>
              <a:t>$1B</a:t>
            </a:r>
          </a:p>
        </p:txBody>
      </p:sp>
    </p:spTree>
    <p:extLst>
      <p:ext uri="{BB962C8B-B14F-4D97-AF65-F5344CB8AC3E}">
        <p14:creationId xmlns:p14="http://schemas.microsoft.com/office/powerpoint/2010/main" val="16292768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5EAF2-2511-CD85-54E4-1BDEF0390B49}"/>
              </a:ext>
            </a:extLst>
          </p:cNvPr>
          <p:cNvSpPr>
            <a:spLocks noGrp="1"/>
          </p:cNvSpPr>
          <p:nvPr>
            <p:ph type="title"/>
          </p:nvPr>
        </p:nvSpPr>
        <p:spPr>
          <a:xfrm>
            <a:off x="838200" y="179930"/>
            <a:ext cx="10515600" cy="1325563"/>
          </a:xfrm>
        </p:spPr>
        <p:txBody>
          <a:bodyPr>
            <a:normAutofit/>
          </a:bodyPr>
          <a:lstStyle/>
          <a:p>
            <a:pPr algn="ctr"/>
            <a:r>
              <a:rPr lang="en-US" sz="3600" dirty="0"/>
              <a:t>Loyalty</a:t>
            </a:r>
          </a:p>
        </p:txBody>
      </p:sp>
      <p:sp>
        <p:nvSpPr>
          <p:cNvPr id="3" name="Content Placeholder 2">
            <a:extLst>
              <a:ext uri="{FF2B5EF4-FFF2-40B4-BE49-F238E27FC236}">
                <a16:creationId xmlns:a16="http://schemas.microsoft.com/office/drawing/2014/main" id="{EDF95100-CEEE-B516-FE25-812023DD4117}"/>
              </a:ext>
            </a:extLst>
          </p:cNvPr>
          <p:cNvSpPr>
            <a:spLocks noGrp="1"/>
          </p:cNvSpPr>
          <p:nvPr>
            <p:ph idx="1"/>
          </p:nvPr>
        </p:nvSpPr>
        <p:spPr>
          <a:xfrm>
            <a:off x="497711" y="1296365"/>
            <a:ext cx="10856089" cy="4880598"/>
          </a:xfrm>
        </p:spPr>
        <p:txBody>
          <a:bodyPr>
            <a:normAutofit/>
          </a:bodyPr>
          <a:lstStyle/>
          <a:p>
            <a:pPr algn="l" fontAlgn="base"/>
            <a:r>
              <a:rPr lang="en-US" sz="2400" b="0" i="0" u="none" strike="noStrike" dirty="0">
                <a:effectLst/>
                <a:latin typeface="nyt-imperial"/>
              </a:rPr>
              <a:t>“[F]</a:t>
            </a:r>
            <a:r>
              <a:rPr lang="en-US" sz="2400" b="0" i="0" u="none" strike="noStrike" dirty="0" err="1">
                <a:effectLst/>
                <a:latin typeface="nyt-imperial"/>
              </a:rPr>
              <a:t>ormer</a:t>
            </a:r>
            <a:r>
              <a:rPr lang="en-US" sz="2400" b="0" i="0" u="none" strike="noStrike" dirty="0">
                <a:effectLst/>
                <a:latin typeface="nyt-imperial"/>
              </a:rPr>
              <a:t> President Donald J. Trump declared on Sunday that it would be “disloyal” for Ms. Swift to endorse President Biden for re-election, given that Mr. Trump signed legislation that made it easier for artists to collect royalties when their songs are streamed.</a:t>
            </a:r>
          </a:p>
          <a:p>
            <a:pPr algn="l" fontAlgn="base"/>
            <a:r>
              <a:rPr lang="en-US" sz="2400" b="0" i="0" u="none" strike="noStrike" dirty="0">
                <a:effectLst/>
                <a:latin typeface="nyt-imperial"/>
              </a:rPr>
              <a:t>“I signed and was responsible for the Music Modernization Act for Taylor Swift and all other Musical Artists,” Mr. Trump wrote on his social media platform, referring to a 2018 bill that passed Congress with near unanimous support from members of both parties. “Joe Biden didn’t do anything for Taylor, and never will. There’s no way she could endorse Crooked Joe Biden, the worst and most corrupt President in the History of our Country, and be disloyal to the man who made her so much money.”</a:t>
            </a:r>
          </a:p>
          <a:p>
            <a:pPr algn="l" fontAlgn="base"/>
            <a:r>
              <a:rPr lang="en-US" sz="2400" b="0" i="0" u="none" strike="noStrike" dirty="0">
                <a:effectLst/>
                <a:latin typeface="nyt-imperial"/>
              </a:rPr>
              <a:t>“Besides that, I like her boyfriend, Travis, even though he may be a Liberal, and probably can’t stand me!” Mr. Trump added.</a:t>
            </a:r>
          </a:p>
          <a:p>
            <a:pPr algn="l" fontAlgn="base"/>
            <a:r>
              <a:rPr lang="en-US" sz="2400" dirty="0">
                <a:latin typeface="nyt-imperial"/>
              </a:rPr>
              <a:t>Source:  New York Times, February 12, 2024</a:t>
            </a:r>
            <a:endParaRPr lang="en-US" sz="2400" b="0" i="0" u="none" strike="noStrike" dirty="0">
              <a:effectLst/>
              <a:latin typeface="nyt-imperial"/>
            </a:endParaRPr>
          </a:p>
          <a:p>
            <a:endParaRPr lang="en-US" sz="2400" dirty="0"/>
          </a:p>
        </p:txBody>
      </p:sp>
    </p:spTree>
    <p:extLst>
      <p:ext uri="{BB962C8B-B14F-4D97-AF65-F5344CB8AC3E}">
        <p14:creationId xmlns:p14="http://schemas.microsoft.com/office/powerpoint/2010/main" val="27700978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2CD92-90D1-F7DB-A429-2DE68138463B}"/>
              </a:ext>
            </a:extLst>
          </p:cNvPr>
          <p:cNvSpPr>
            <a:spLocks noGrp="1"/>
          </p:cNvSpPr>
          <p:nvPr>
            <p:ph type="title"/>
          </p:nvPr>
        </p:nvSpPr>
        <p:spPr/>
        <p:txBody>
          <a:bodyPr>
            <a:normAutofit/>
          </a:bodyPr>
          <a:lstStyle/>
          <a:p>
            <a:r>
              <a:rPr lang="en-US" sz="3600" dirty="0"/>
              <a:t>Spotify Payment Systems</a:t>
            </a:r>
          </a:p>
        </p:txBody>
      </p:sp>
      <p:sp>
        <p:nvSpPr>
          <p:cNvPr id="3" name="Content Placeholder 2">
            <a:extLst>
              <a:ext uri="{FF2B5EF4-FFF2-40B4-BE49-F238E27FC236}">
                <a16:creationId xmlns:a16="http://schemas.microsoft.com/office/drawing/2014/main" id="{BA522909-F5E4-78DD-BDA1-439D5C809BBD}"/>
              </a:ext>
            </a:extLst>
          </p:cNvPr>
          <p:cNvSpPr>
            <a:spLocks noGrp="1"/>
          </p:cNvSpPr>
          <p:nvPr>
            <p:ph idx="1"/>
          </p:nvPr>
        </p:nvSpPr>
        <p:spPr/>
        <p:txBody>
          <a:bodyPr/>
          <a:lstStyle/>
          <a:p>
            <a:r>
              <a:rPr lang="en-US" dirty="0"/>
              <a:t>https://</a:t>
            </a:r>
            <a:r>
              <a:rPr lang="en-US" dirty="0" err="1"/>
              <a:t>loudandclear.byspotify.com</a:t>
            </a:r>
            <a:r>
              <a:rPr lang="en-US" dirty="0"/>
              <a:t>/?_ga=2.33459518.1604893273.1707508899-393559438.1707508899#money-flow</a:t>
            </a:r>
          </a:p>
        </p:txBody>
      </p:sp>
    </p:spTree>
    <p:extLst>
      <p:ext uri="{BB962C8B-B14F-4D97-AF65-F5344CB8AC3E}">
        <p14:creationId xmlns:p14="http://schemas.microsoft.com/office/powerpoint/2010/main" val="40241009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D0AA7-1275-913B-D28B-B3BBC3CA74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1E473E-A66D-9A4A-4198-8097C9C977D5}"/>
              </a:ext>
            </a:extLst>
          </p:cNvPr>
          <p:cNvSpPr>
            <a:spLocks noGrp="1"/>
          </p:cNvSpPr>
          <p:nvPr>
            <p:ph type="title"/>
          </p:nvPr>
        </p:nvSpPr>
        <p:spPr>
          <a:xfrm>
            <a:off x="838200" y="98908"/>
            <a:ext cx="10515600" cy="770460"/>
          </a:xfrm>
        </p:spPr>
        <p:txBody>
          <a:bodyPr>
            <a:normAutofit/>
          </a:bodyPr>
          <a:lstStyle/>
          <a:p>
            <a:r>
              <a:rPr lang="en-US" sz="3200" dirty="0"/>
              <a:t>Spotify Payment Systems – March 2023</a:t>
            </a:r>
          </a:p>
        </p:txBody>
      </p:sp>
      <p:pic>
        <p:nvPicPr>
          <p:cNvPr id="7" name="Picture 6" descr="A graph of artists on a blue background&#10;&#10;Description automatically generated">
            <a:extLst>
              <a:ext uri="{FF2B5EF4-FFF2-40B4-BE49-F238E27FC236}">
                <a16:creationId xmlns:a16="http://schemas.microsoft.com/office/drawing/2014/main" id="{37AD847E-888F-A559-8F02-B289FB92C5B7}"/>
              </a:ext>
            </a:extLst>
          </p:cNvPr>
          <p:cNvPicPr>
            <a:picLocks noChangeAspect="1"/>
          </p:cNvPicPr>
          <p:nvPr/>
        </p:nvPicPr>
        <p:blipFill>
          <a:blip r:embed="rId2"/>
          <a:stretch>
            <a:fillRect/>
          </a:stretch>
        </p:blipFill>
        <p:spPr>
          <a:xfrm>
            <a:off x="838200" y="1169043"/>
            <a:ext cx="4904078" cy="5477960"/>
          </a:xfrm>
          <a:prstGeom prst="rect">
            <a:avLst/>
          </a:prstGeom>
        </p:spPr>
      </p:pic>
      <p:pic>
        <p:nvPicPr>
          <p:cNvPr id="8" name="Picture 7" descr="A screenshot of a phone&#10;&#10;Description automatically generated">
            <a:extLst>
              <a:ext uri="{FF2B5EF4-FFF2-40B4-BE49-F238E27FC236}">
                <a16:creationId xmlns:a16="http://schemas.microsoft.com/office/drawing/2014/main" id="{DE0194A3-AA24-DD68-7BBE-95135A41603B}"/>
              </a:ext>
            </a:extLst>
          </p:cNvPr>
          <p:cNvPicPr>
            <a:picLocks noChangeAspect="1"/>
          </p:cNvPicPr>
          <p:nvPr/>
        </p:nvPicPr>
        <p:blipFill>
          <a:blip r:embed="rId3"/>
          <a:stretch>
            <a:fillRect/>
          </a:stretch>
        </p:blipFill>
        <p:spPr>
          <a:xfrm>
            <a:off x="6807730" y="1169043"/>
            <a:ext cx="4874976" cy="5477960"/>
          </a:xfrm>
          <a:prstGeom prst="rect">
            <a:avLst/>
          </a:prstGeom>
        </p:spPr>
      </p:pic>
    </p:spTree>
    <p:extLst>
      <p:ext uri="{BB962C8B-B14F-4D97-AF65-F5344CB8AC3E}">
        <p14:creationId xmlns:p14="http://schemas.microsoft.com/office/powerpoint/2010/main" val="10246036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226FF-76EA-37B5-1BEB-030DF1A2D3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009D3B-E15A-BF61-AAD4-86E47A4DE201}"/>
              </a:ext>
            </a:extLst>
          </p:cNvPr>
          <p:cNvSpPr>
            <a:spLocks noGrp="1"/>
          </p:cNvSpPr>
          <p:nvPr>
            <p:ph type="title"/>
          </p:nvPr>
        </p:nvSpPr>
        <p:spPr>
          <a:xfrm>
            <a:off x="838200" y="98908"/>
            <a:ext cx="10515600" cy="770460"/>
          </a:xfrm>
        </p:spPr>
        <p:txBody>
          <a:bodyPr>
            <a:normAutofit/>
          </a:bodyPr>
          <a:lstStyle/>
          <a:p>
            <a:r>
              <a:rPr lang="en-US" sz="3200" dirty="0"/>
              <a:t>Spotify Payment Systems – March 2023</a:t>
            </a:r>
          </a:p>
        </p:txBody>
      </p:sp>
      <p:pic>
        <p:nvPicPr>
          <p:cNvPr id="6" name="Picture 5" descr="A screenshot of a computer&#10;&#10;Description automatically generated">
            <a:extLst>
              <a:ext uri="{FF2B5EF4-FFF2-40B4-BE49-F238E27FC236}">
                <a16:creationId xmlns:a16="http://schemas.microsoft.com/office/drawing/2014/main" id="{927B4B9A-E4D5-3832-FFC0-2D7A4764EED0}"/>
              </a:ext>
            </a:extLst>
          </p:cNvPr>
          <p:cNvPicPr>
            <a:picLocks noChangeAspect="1"/>
          </p:cNvPicPr>
          <p:nvPr/>
        </p:nvPicPr>
        <p:blipFill>
          <a:blip r:embed="rId2"/>
          <a:stretch>
            <a:fillRect/>
          </a:stretch>
        </p:blipFill>
        <p:spPr>
          <a:xfrm>
            <a:off x="100313" y="869368"/>
            <a:ext cx="12009627" cy="4489710"/>
          </a:xfrm>
          <a:prstGeom prst="rect">
            <a:avLst/>
          </a:prstGeom>
        </p:spPr>
      </p:pic>
    </p:spTree>
    <p:extLst>
      <p:ext uri="{BB962C8B-B14F-4D97-AF65-F5344CB8AC3E}">
        <p14:creationId xmlns:p14="http://schemas.microsoft.com/office/powerpoint/2010/main" val="35643749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1E700-9EF5-674B-A617-147609C23E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DE1AFE-30DC-D3FC-8B17-6E883AEFECEF}"/>
              </a:ext>
            </a:extLst>
          </p:cNvPr>
          <p:cNvSpPr>
            <a:spLocks noGrp="1"/>
          </p:cNvSpPr>
          <p:nvPr>
            <p:ph type="title"/>
          </p:nvPr>
        </p:nvSpPr>
        <p:spPr>
          <a:xfrm>
            <a:off x="838200" y="98908"/>
            <a:ext cx="10515600" cy="770460"/>
          </a:xfrm>
        </p:spPr>
        <p:txBody>
          <a:bodyPr>
            <a:normAutofit/>
          </a:bodyPr>
          <a:lstStyle/>
          <a:p>
            <a:r>
              <a:rPr lang="en-US" sz="3200" dirty="0"/>
              <a:t>Spotify Payment Systems – changes, Nov. 21, 2023</a:t>
            </a:r>
          </a:p>
        </p:txBody>
      </p:sp>
      <p:pic>
        <p:nvPicPr>
          <p:cNvPr id="5" name="Picture 4" descr="A white text on a black background&#10;&#10;Description automatically generated">
            <a:extLst>
              <a:ext uri="{FF2B5EF4-FFF2-40B4-BE49-F238E27FC236}">
                <a16:creationId xmlns:a16="http://schemas.microsoft.com/office/drawing/2014/main" id="{2E4C7DCD-4D6C-7CE4-548D-FD9BDF42771A}"/>
              </a:ext>
            </a:extLst>
          </p:cNvPr>
          <p:cNvPicPr>
            <a:picLocks noChangeAspect="1"/>
          </p:cNvPicPr>
          <p:nvPr/>
        </p:nvPicPr>
        <p:blipFill>
          <a:blip r:embed="rId2"/>
          <a:stretch>
            <a:fillRect/>
          </a:stretch>
        </p:blipFill>
        <p:spPr>
          <a:xfrm>
            <a:off x="1346564" y="869369"/>
            <a:ext cx="8133986" cy="5988632"/>
          </a:xfrm>
          <a:prstGeom prst="rect">
            <a:avLst/>
          </a:prstGeom>
        </p:spPr>
      </p:pic>
    </p:spTree>
    <p:extLst>
      <p:ext uri="{BB962C8B-B14F-4D97-AF65-F5344CB8AC3E}">
        <p14:creationId xmlns:p14="http://schemas.microsoft.com/office/powerpoint/2010/main" val="5283608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380F4-9575-AB2F-3D3D-A73943EF60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ACC592-6956-79DE-3E6D-45CEB4134681}"/>
              </a:ext>
            </a:extLst>
          </p:cNvPr>
          <p:cNvSpPr>
            <a:spLocks noGrp="1"/>
          </p:cNvSpPr>
          <p:nvPr>
            <p:ph type="title"/>
          </p:nvPr>
        </p:nvSpPr>
        <p:spPr>
          <a:xfrm>
            <a:off x="838200" y="98908"/>
            <a:ext cx="10515600" cy="770460"/>
          </a:xfrm>
        </p:spPr>
        <p:txBody>
          <a:bodyPr>
            <a:normAutofit/>
          </a:bodyPr>
          <a:lstStyle/>
          <a:p>
            <a:r>
              <a:rPr lang="en-US" sz="3200" dirty="0"/>
              <a:t>Spotify Payment Systems – changes, Nov. 21, 2023</a:t>
            </a:r>
          </a:p>
        </p:txBody>
      </p:sp>
      <p:pic>
        <p:nvPicPr>
          <p:cNvPr id="4" name="Picture 3" descr="A close-up of a white page&#10;&#10;Description automatically generated">
            <a:extLst>
              <a:ext uri="{FF2B5EF4-FFF2-40B4-BE49-F238E27FC236}">
                <a16:creationId xmlns:a16="http://schemas.microsoft.com/office/drawing/2014/main" id="{5538A244-E947-D364-0B58-A61A71B85DB8}"/>
              </a:ext>
            </a:extLst>
          </p:cNvPr>
          <p:cNvPicPr>
            <a:picLocks noChangeAspect="1"/>
          </p:cNvPicPr>
          <p:nvPr/>
        </p:nvPicPr>
        <p:blipFill>
          <a:blip r:embed="rId2"/>
          <a:stretch>
            <a:fillRect/>
          </a:stretch>
        </p:blipFill>
        <p:spPr>
          <a:xfrm>
            <a:off x="1739900" y="1009650"/>
            <a:ext cx="7772400" cy="4316741"/>
          </a:xfrm>
          <a:prstGeom prst="rect">
            <a:avLst/>
          </a:prstGeom>
        </p:spPr>
      </p:pic>
    </p:spTree>
    <p:extLst>
      <p:ext uri="{BB962C8B-B14F-4D97-AF65-F5344CB8AC3E}">
        <p14:creationId xmlns:p14="http://schemas.microsoft.com/office/powerpoint/2010/main" val="4317473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0174C-8316-5386-6941-A84D502E52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344241-00C2-5E0C-2B23-9BE91A677F7D}"/>
              </a:ext>
            </a:extLst>
          </p:cNvPr>
          <p:cNvSpPr>
            <a:spLocks noGrp="1"/>
          </p:cNvSpPr>
          <p:nvPr>
            <p:ph type="title"/>
          </p:nvPr>
        </p:nvSpPr>
        <p:spPr>
          <a:xfrm>
            <a:off x="838200" y="98908"/>
            <a:ext cx="10515600" cy="770460"/>
          </a:xfrm>
        </p:spPr>
        <p:txBody>
          <a:bodyPr>
            <a:normAutofit/>
          </a:bodyPr>
          <a:lstStyle/>
          <a:p>
            <a:r>
              <a:rPr lang="en-US" sz="3200" dirty="0"/>
              <a:t>Spotify Payment Systems – changes, Nov. 21, 2023</a:t>
            </a:r>
          </a:p>
        </p:txBody>
      </p:sp>
      <p:pic>
        <p:nvPicPr>
          <p:cNvPr id="5" name="Picture 4" descr="A screenshot of a report&#10;&#10;Description automatically generated">
            <a:extLst>
              <a:ext uri="{FF2B5EF4-FFF2-40B4-BE49-F238E27FC236}">
                <a16:creationId xmlns:a16="http://schemas.microsoft.com/office/drawing/2014/main" id="{C0EA45EC-27AD-4A2C-AA26-CF8F19C953AA}"/>
              </a:ext>
            </a:extLst>
          </p:cNvPr>
          <p:cNvPicPr>
            <a:picLocks noChangeAspect="1"/>
          </p:cNvPicPr>
          <p:nvPr/>
        </p:nvPicPr>
        <p:blipFill>
          <a:blip r:embed="rId2"/>
          <a:stretch>
            <a:fillRect/>
          </a:stretch>
        </p:blipFill>
        <p:spPr>
          <a:xfrm>
            <a:off x="1831372" y="768867"/>
            <a:ext cx="7772400" cy="6089133"/>
          </a:xfrm>
          <a:prstGeom prst="rect">
            <a:avLst/>
          </a:prstGeom>
        </p:spPr>
      </p:pic>
    </p:spTree>
    <p:extLst>
      <p:ext uri="{BB962C8B-B14F-4D97-AF65-F5344CB8AC3E}">
        <p14:creationId xmlns:p14="http://schemas.microsoft.com/office/powerpoint/2010/main" val="39341694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 name="Scherer, “Innovation Lottery”"/>
          <p:cNvSpPr txBox="1">
            <a:spLocks noGrp="1"/>
          </p:cNvSpPr>
          <p:nvPr>
            <p:ph type="title"/>
          </p:nvPr>
        </p:nvSpPr>
        <p:spPr>
          <a:xfrm>
            <a:off x="1981200" y="80899"/>
            <a:ext cx="8229600" cy="880620"/>
          </a:xfrm>
          <a:prstGeom prst="rect">
            <a:avLst/>
          </a:prstGeom>
        </p:spPr>
        <p:txBody>
          <a:bodyPr>
            <a:normAutofit/>
          </a:bodyPr>
          <a:lstStyle>
            <a:lvl1pPr>
              <a:defRPr sz="3600"/>
            </a:lvl1pPr>
          </a:lstStyle>
          <a:p>
            <a:pPr>
              <a:defRPr sz="4400"/>
            </a:pPr>
            <a:r>
              <a:t>Scherer, “Innovation Lottery”</a:t>
            </a:r>
          </a:p>
        </p:txBody>
      </p:sp>
      <p:pic>
        <p:nvPicPr>
          <p:cNvPr id="828" name="Screen Shot 2014-02-16 at 7.02.33 PM.png" descr="Screen Shot 2014-02-16 at 7.02.33 PM.png"/>
          <p:cNvPicPr>
            <a:picLocks noChangeAspect="1"/>
          </p:cNvPicPr>
          <p:nvPr/>
        </p:nvPicPr>
        <p:blipFill>
          <a:blip r:embed="rId2"/>
          <a:stretch>
            <a:fillRect/>
          </a:stretch>
        </p:blipFill>
        <p:spPr>
          <a:xfrm>
            <a:off x="2098022" y="961520"/>
            <a:ext cx="7977159" cy="5456871"/>
          </a:xfrm>
          <a:prstGeom prst="rect">
            <a:avLst/>
          </a:prstGeom>
          <a:ln w="12700">
            <a:miter lim="400000"/>
          </a:ln>
        </p:spPr>
      </p:pic>
      <p:sp>
        <p:nvSpPr>
          <p:cNvPr id="829" name="Eric Clapton"/>
          <p:cNvSpPr txBox="1"/>
          <p:nvPr/>
        </p:nvSpPr>
        <p:spPr>
          <a:xfrm>
            <a:off x="8763001" y="4800600"/>
            <a:ext cx="1265729" cy="36933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solidFill>
                  <a:srgbClr val="FF0000"/>
                </a:solidFill>
                <a:uFill>
                  <a:solidFill>
                    <a:srgbClr val="FF0000"/>
                  </a:solidFill>
                </a:uFill>
                <a:latin typeface="Times New Roman"/>
                <a:ea typeface="Times New Roman"/>
                <a:cs typeface="Times New Roman"/>
                <a:sym typeface="Times New Roman"/>
              </a:defRPr>
            </a:lvl1pPr>
          </a:lstStyle>
          <a:p>
            <a:pPr>
              <a:defRPr>
                <a:solidFill>
                  <a:srgbClr val="000000"/>
                </a:solidFill>
                <a:uFill>
                  <a:solidFill>
                    <a:srgbClr val="000000"/>
                  </a:solidFill>
                </a:uFill>
              </a:defRPr>
            </a:pPr>
            <a:r>
              <a:t>Eric Clapton</a:t>
            </a:r>
          </a:p>
        </p:txBody>
      </p:sp>
      <p:sp>
        <p:nvSpPr>
          <p:cNvPr id="830" name="Line"/>
          <p:cNvSpPr/>
          <p:nvPr/>
        </p:nvSpPr>
        <p:spPr>
          <a:xfrm flipH="1">
            <a:off x="9445513" y="5257800"/>
            <a:ext cx="231889" cy="575896"/>
          </a:xfrm>
          <a:prstGeom prst="line">
            <a:avLst/>
          </a:prstGeom>
          <a:ln w="19050">
            <a:solidFill>
              <a:srgbClr val="FF0000"/>
            </a:solidFill>
            <a:tailEnd type="stealth"/>
          </a:ln>
        </p:spPr>
        <p:txBody>
          <a:bodyPr lIns="45719" rIns="45719"/>
          <a:lstStyle/>
          <a:p>
            <a:pPr defTabSz="457200">
              <a:defRPr sz="1200">
                <a:uFillTx/>
                <a:latin typeface="+mj-lt"/>
                <a:ea typeface="+mj-ea"/>
                <a:cs typeface="+mj-cs"/>
                <a:sym typeface="Helvetica"/>
              </a:defRPr>
            </a:pPr>
            <a:endParaRPr sz="1200"/>
          </a:p>
        </p:txBody>
      </p:sp>
      <p:sp>
        <p:nvSpPr>
          <p:cNvPr id="831" name="Musicians waiting tables in NY &amp; LA"/>
          <p:cNvSpPr txBox="1"/>
          <p:nvPr/>
        </p:nvSpPr>
        <p:spPr>
          <a:xfrm>
            <a:off x="3409429" y="1603751"/>
            <a:ext cx="3610345" cy="36933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solidFill>
                  <a:srgbClr val="FF0000"/>
                </a:solidFill>
                <a:uFill>
                  <a:solidFill>
                    <a:srgbClr val="FF0000"/>
                  </a:solidFill>
                </a:uFill>
                <a:latin typeface="Times New Roman"/>
                <a:ea typeface="Times New Roman"/>
                <a:cs typeface="Times New Roman"/>
                <a:sym typeface="Times New Roman"/>
              </a:defRPr>
            </a:lvl1pPr>
          </a:lstStyle>
          <a:p>
            <a:pPr>
              <a:defRPr>
                <a:solidFill>
                  <a:srgbClr val="000000"/>
                </a:solidFill>
                <a:uFill>
                  <a:solidFill>
                    <a:srgbClr val="000000"/>
                  </a:solidFill>
                </a:uFill>
              </a:defRPr>
            </a:pPr>
            <a:r>
              <a:t>Musicians waiting tables in NY &amp; LA</a:t>
            </a:r>
          </a:p>
        </p:txBody>
      </p:sp>
      <p:sp>
        <p:nvSpPr>
          <p:cNvPr id="832" name="Line"/>
          <p:cNvSpPr/>
          <p:nvPr/>
        </p:nvSpPr>
        <p:spPr>
          <a:xfrm flipH="1">
            <a:off x="3016459" y="1981200"/>
            <a:ext cx="1174542" cy="1075570"/>
          </a:xfrm>
          <a:prstGeom prst="line">
            <a:avLst/>
          </a:prstGeom>
          <a:ln w="19050">
            <a:solidFill>
              <a:srgbClr val="FF0000"/>
            </a:solidFill>
            <a:tailEnd type="stealth"/>
          </a:ln>
        </p:spPr>
        <p:txBody>
          <a:bodyPr lIns="45719" rIns="45719"/>
          <a:lstStyle/>
          <a:p>
            <a:pPr defTabSz="457200">
              <a:defRPr sz="1200">
                <a:uFillTx/>
                <a:latin typeface="+mj-lt"/>
                <a:ea typeface="+mj-ea"/>
                <a:cs typeface="+mj-cs"/>
                <a:sym typeface="Helvetica"/>
              </a:defRPr>
            </a:pPr>
            <a:endParaRPr sz="1200"/>
          </a:p>
        </p:txBody>
      </p:sp>
      <p:sp>
        <p:nvSpPr>
          <p:cNvPr id="833" name="$"/>
          <p:cNvSpPr txBox="1"/>
          <p:nvPr/>
        </p:nvSpPr>
        <p:spPr>
          <a:xfrm>
            <a:off x="8860626" y="5998731"/>
            <a:ext cx="207747" cy="36933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latin typeface="Times New Roman"/>
                <a:ea typeface="Times New Roman"/>
                <a:cs typeface="Times New Roman"/>
                <a:sym typeface="Times New Roman"/>
              </a:defRPr>
            </a:lvl1pPr>
          </a:lstStyle>
          <a:p>
            <a:r>
              <a:t>$</a:t>
            </a:r>
          </a:p>
        </p:txBody>
      </p:sp>
      <p:sp>
        <p:nvSpPr>
          <p:cNvPr id="834" name="Recorded Music Industry"/>
          <p:cNvSpPr txBox="1"/>
          <p:nvPr/>
        </p:nvSpPr>
        <p:spPr>
          <a:xfrm>
            <a:off x="7239001" y="1066800"/>
            <a:ext cx="2439127" cy="36933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latin typeface="Times New Roman"/>
                <a:ea typeface="Times New Roman"/>
                <a:cs typeface="Times New Roman"/>
                <a:sym typeface="Times New Roman"/>
              </a:defRPr>
            </a:lvl1pPr>
          </a:lstStyle>
          <a:p>
            <a:r>
              <a:t>Recorded Music Industry</a:t>
            </a:r>
          </a:p>
        </p:txBody>
      </p:sp>
    </p:spTree>
    <p:extLst>
      <p:ext uri="{BB962C8B-B14F-4D97-AF65-F5344CB8AC3E}">
        <p14:creationId xmlns:p14="http://schemas.microsoft.com/office/powerpoint/2010/main" val="134207895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029F7-1F4F-0D7A-189C-4C820DB5CA54}"/>
            </a:ext>
          </a:extLst>
        </p:cNvPr>
        <p:cNvGrpSpPr/>
        <p:nvPr/>
      </p:nvGrpSpPr>
      <p:grpSpPr>
        <a:xfrm>
          <a:off x="0" y="0"/>
          <a:ext cx="0" cy="0"/>
          <a:chOff x="0" y="0"/>
          <a:chExt cx="0" cy="0"/>
        </a:xfrm>
      </p:grpSpPr>
      <p:pic>
        <p:nvPicPr>
          <p:cNvPr id="3" name="Picture 2" descr="A graph of different colored bars&#10;&#10;Description automatically generated">
            <a:extLst>
              <a:ext uri="{FF2B5EF4-FFF2-40B4-BE49-F238E27FC236}">
                <a16:creationId xmlns:a16="http://schemas.microsoft.com/office/drawing/2014/main" id="{4E8B7742-DB8B-176E-3C1A-0C3B60F1BAC0}"/>
              </a:ext>
            </a:extLst>
          </p:cNvPr>
          <p:cNvPicPr>
            <a:picLocks noChangeAspect="1"/>
          </p:cNvPicPr>
          <p:nvPr/>
        </p:nvPicPr>
        <p:blipFill>
          <a:blip r:embed="rId2"/>
          <a:stretch>
            <a:fillRect/>
          </a:stretch>
        </p:blipFill>
        <p:spPr>
          <a:xfrm>
            <a:off x="1862751" y="120601"/>
            <a:ext cx="10329249" cy="6736466"/>
          </a:xfrm>
          <a:prstGeom prst="rect">
            <a:avLst/>
          </a:prstGeom>
        </p:spPr>
      </p:pic>
      <p:pic>
        <p:nvPicPr>
          <p:cNvPr id="4" name="Picture 3" descr="A screen shot of a computer&#10;&#10;Description automatically generated">
            <a:extLst>
              <a:ext uri="{FF2B5EF4-FFF2-40B4-BE49-F238E27FC236}">
                <a16:creationId xmlns:a16="http://schemas.microsoft.com/office/drawing/2014/main" id="{CA0C697C-8739-0B51-1DC9-5067C615663E}"/>
              </a:ext>
            </a:extLst>
          </p:cNvPr>
          <p:cNvPicPr>
            <a:picLocks noChangeAspect="1"/>
          </p:cNvPicPr>
          <p:nvPr/>
        </p:nvPicPr>
        <p:blipFill>
          <a:blip r:embed="rId3"/>
          <a:stretch>
            <a:fillRect/>
          </a:stretch>
        </p:blipFill>
        <p:spPr>
          <a:xfrm>
            <a:off x="0" y="1989913"/>
            <a:ext cx="2402569" cy="4868087"/>
          </a:xfrm>
          <a:prstGeom prst="rect">
            <a:avLst/>
          </a:prstGeom>
        </p:spPr>
      </p:pic>
      <p:sp>
        <p:nvSpPr>
          <p:cNvPr id="5" name="Rectangle 4">
            <a:extLst>
              <a:ext uri="{FF2B5EF4-FFF2-40B4-BE49-F238E27FC236}">
                <a16:creationId xmlns:a16="http://schemas.microsoft.com/office/drawing/2014/main" id="{3CE9ACBB-C68C-57AF-0C17-E0345BB1AE09}"/>
              </a:ext>
            </a:extLst>
          </p:cNvPr>
          <p:cNvSpPr/>
          <p:nvPr/>
        </p:nvSpPr>
        <p:spPr>
          <a:xfrm>
            <a:off x="8160152" y="688340"/>
            <a:ext cx="4031848" cy="61696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35E9456-9552-0791-28CC-66F1D80CBA08}"/>
              </a:ext>
            </a:extLst>
          </p:cNvPr>
          <p:cNvSpPr txBox="1"/>
          <p:nvPr/>
        </p:nvSpPr>
        <p:spPr>
          <a:xfrm>
            <a:off x="8809984" y="0"/>
            <a:ext cx="3382016" cy="276999"/>
          </a:xfrm>
          <a:prstGeom prst="rect">
            <a:avLst/>
          </a:prstGeom>
          <a:noFill/>
        </p:spPr>
        <p:txBody>
          <a:bodyPr wrap="none" rtlCol="0">
            <a:spAutoFit/>
          </a:bodyPr>
          <a:lstStyle/>
          <a:p>
            <a:r>
              <a:rPr lang="en-US" sz="1200" dirty="0"/>
              <a:t>Source:  https://</a:t>
            </a:r>
            <a:r>
              <a:rPr lang="en-US" sz="1200" dirty="0" err="1"/>
              <a:t>www.riaa.com</a:t>
            </a:r>
            <a:r>
              <a:rPr lang="en-US" sz="1200" dirty="0"/>
              <a:t>/u-s-sales-database/</a:t>
            </a:r>
          </a:p>
        </p:txBody>
      </p:sp>
    </p:spTree>
    <p:extLst>
      <p:ext uri="{BB962C8B-B14F-4D97-AF65-F5344CB8AC3E}">
        <p14:creationId xmlns:p14="http://schemas.microsoft.com/office/powerpoint/2010/main" val="1855871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11554250"/>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 name="Proposal"/>
          <p:cNvSpPr txBox="1">
            <a:spLocks noGrp="1"/>
          </p:cNvSpPr>
          <p:nvPr>
            <p:ph type="title"/>
          </p:nvPr>
        </p:nvSpPr>
        <p:spPr>
          <a:xfrm>
            <a:off x="1981200" y="92076"/>
            <a:ext cx="8229600" cy="954862"/>
          </a:xfrm>
          <a:prstGeom prst="rect">
            <a:avLst/>
          </a:prstGeom>
        </p:spPr>
        <p:txBody>
          <a:bodyPr/>
          <a:lstStyle/>
          <a:p>
            <a:r>
              <a:t>Proposal</a:t>
            </a:r>
          </a:p>
        </p:txBody>
      </p:sp>
      <p:sp>
        <p:nvSpPr>
          <p:cNvPr id="855" name="A music streaming service may invoke a compulsory license vis-à-vis all publicly released compositions and sound recordings iff it abides by a royalty-payment regime, with the following characteristics:…"/>
          <p:cNvSpPr txBox="1">
            <a:spLocks noGrp="1"/>
          </p:cNvSpPr>
          <p:nvPr>
            <p:ph type="body" idx="1"/>
          </p:nvPr>
        </p:nvSpPr>
        <p:spPr>
          <a:xfrm>
            <a:off x="1870699" y="1093735"/>
            <a:ext cx="8229601" cy="5257801"/>
          </a:xfrm>
          <a:prstGeom prst="rect">
            <a:avLst/>
          </a:prstGeom>
        </p:spPr>
        <p:txBody>
          <a:bodyPr/>
          <a:lstStyle/>
          <a:p>
            <a:pPr marL="457200" marR="457200" indent="-182879" defTabSz="457200">
              <a:spcBef>
                <a:spcPts val="600"/>
              </a:spcBef>
              <a:buNone/>
              <a:defRPr sz="2200" i="1">
                <a:uFillTx/>
                <a:latin typeface="Times"/>
                <a:ea typeface="Times"/>
                <a:cs typeface="Times"/>
                <a:sym typeface="Times"/>
              </a:defRPr>
            </a:pPr>
            <a:r>
              <a:rPr dirty="0"/>
              <a:t>A music streaming service may invoke a compulsory license vis-à-vis all publicly released compositions and sound recordings </a:t>
            </a:r>
            <a:r>
              <a:rPr dirty="0" err="1"/>
              <a:t>iff</a:t>
            </a:r>
            <a:r>
              <a:rPr dirty="0"/>
              <a:t> it abides by a royalty-payment regime, with the following characteristics:</a:t>
            </a:r>
          </a:p>
          <a:p>
            <a:pPr marL="960119" marR="457200" defTabSz="457200">
              <a:spcBef>
                <a:spcPts val="0"/>
              </a:spcBef>
              <a:buNone/>
              <a:defRPr sz="2200">
                <a:uFillTx/>
                <a:latin typeface="Times New Roman"/>
                <a:ea typeface="Times New Roman"/>
                <a:cs typeface="Times New Roman"/>
                <a:sym typeface="Times New Roman"/>
              </a:defRPr>
            </a:pPr>
            <a:r>
              <a:rPr dirty="0"/>
              <a:t>(a) </a:t>
            </a:r>
            <a:r>
              <a:rPr lang="en-US" dirty="0"/>
              <a:t>8</a:t>
            </a:r>
            <a:r>
              <a:rPr dirty="0"/>
              <a:t>0% of revenues are reserved for copyright owners;</a:t>
            </a:r>
          </a:p>
          <a:p>
            <a:pPr marL="960119" marR="457200" defTabSz="457200">
              <a:spcBef>
                <a:spcPts val="0"/>
              </a:spcBef>
              <a:buNone/>
              <a:defRPr sz="2200">
                <a:uFillTx/>
                <a:latin typeface="Times New Roman"/>
                <a:ea typeface="Times New Roman"/>
                <a:cs typeface="Times New Roman"/>
                <a:sym typeface="Times New Roman"/>
              </a:defRPr>
            </a:pPr>
            <a:r>
              <a:rPr dirty="0"/>
              <a:t>(b) </a:t>
            </a:r>
            <a:r>
              <a:rPr lang="en-US" dirty="0"/>
              <a:t>Mandatory payoff scheme – either:</a:t>
            </a:r>
          </a:p>
          <a:p>
            <a:pPr marL="1629590" marR="457200" lvl="1" indent="-457200" defTabSz="457200">
              <a:spcBef>
                <a:spcPts val="0"/>
              </a:spcBef>
              <a:buFont typeface="+mj-lt"/>
              <a:buAutoNum type="arabicParenR"/>
              <a:defRPr sz="2200">
                <a:uFillTx/>
                <a:latin typeface="Times New Roman"/>
                <a:ea typeface="Times New Roman"/>
                <a:cs typeface="Times New Roman"/>
                <a:sym typeface="Times New Roman"/>
              </a:defRPr>
            </a:pPr>
            <a:r>
              <a:rPr dirty="0"/>
              <a:t>diminishing marginal payouts</a:t>
            </a:r>
            <a:r>
              <a:rPr lang="en-US" dirty="0"/>
              <a:t>, or</a:t>
            </a:r>
          </a:p>
          <a:p>
            <a:pPr marL="1629590" marR="457200" lvl="1" indent="-457200" defTabSz="457200">
              <a:spcBef>
                <a:spcPts val="0"/>
              </a:spcBef>
              <a:buFont typeface="+mj-lt"/>
              <a:buAutoNum type="arabicParenR"/>
              <a:defRPr sz="2200">
                <a:uFillTx/>
                <a:latin typeface="Times New Roman"/>
                <a:ea typeface="Times New Roman"/>
                <a:cs typeface="Times New Roman"/>
                <a:sym typeface="Times New Roman"/>
              </a:defRPr>
            </a:pPr>
            <a:r>
              <a:rPr lang="en-US" dirty="0"/>
              <a:t>user-centric payment system</a:t>
            </a:r>
            <a:endParaRPr dirty="0"/>
          </a:p>
          <a:p>
            <a:pPr marL="960119" marR="457200" defTabSz="457200">
              <a:spcBef>
                <a:spcPts val="0"/>
              </a:spcBef>
              <a:buNone/>
              <a:defRPr sz="2200">
                <a:uFillTx/>
                <a:latin typeface="Times New Roman"/>
                <a:ea typeface="Times New Roman"/>
                <a:cs typeface="Times New Roman"/>
                <a:sym typeface="Times New Roman"/>
              </a:defRPr>
            </a:pPr>
            <a:r>
              <a:rPr dirty="0"/>
              <a:t>(c) Mandatory distribution between publishers, labels, artists</a:t>
            </a:r>
          </a:p>
          <a:p>
            <a:pPr marL="960119" marR="457200" lvl="2" indent="228600" defTabSz="457200">
              <a:spcBef>
                <a:spcPts val="0"/>
              </a:spcBef>
              <a:buNone/>
              <a:defRPr sz="2200">
                <a:uFillTx/>
                <a:latin typeface="Times New Roman"/>
                <a:ea typeface="Times New Roman"/>
                <a:cs typeface="Times New Roman"/>
                <a:sym typeface="Times New Roman"/>
              </a:defRPr>
            </a:pPr>
            <a:r>
              <a:rPr dirty="0"/>
              <a:t>e.g., 40%; 30%; 30%</a:t>
            </a:r>
          </a:p>
          <a:p>
            <a:pPr marL="960119" marR="457200" defTabSz="457200">
              <a:spcBef>
                <a:spcPts val="0"/>
              </a:spcBef>
              <a:buNone/>
              <a:defRPr sz="2200">
                <a:uFillTx/>
                <a:latin typeface="Times"/>
                <a:ea typeface="Times"/>
                <a:cs typeface="Times"/>
                <a:sym typeface="Times"/>
              </a:defRPr>
            </a:pPr>
            <a:r>
              <a:rPr dirty="0"/>
              <a:t>(d) must accept all comers – provided they pay a registration fee sufficient to cover costs of processing recordings and storing them on servers</a:t>
            </a:r>
          </a:p>
          <a:p>
            <a:pPr marL="0" marR="457200" lvl="2" indent="457200" defTabSz="457200">
              <a:spcBef>
                <a:spcPts val="0"/>
              </a:spcBef>
              <a:buNone/>
              <a:defRPr sz="2200">
                <a:uFillTx/>
                <a:latin typeface="Times"/>
                <a:ea typeface="Times"/>
                <a:cs typeface="Times"/>
                <a:sym typeface="Times"/>
              </a:defRPr>
            </a:pPr>
            <a:r>
              <a:rPr dirty="0"/>
              <a:t>all aspects reset periodically by an administrative tribunal</a:t>
            </a:r>
          </a:p>
        </p:txBody>
      </p:sp>
    </p:spTree>
    <p:extLst>
      <p:ext uri="{BB962C8B-B14F-4D97-AF65-F5344CB8AC3E}">
        <p14:creationId xmlns:p14="http://schemas.microsoft.com/office/powerpoint/2010/main" val="224051477"/>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 name="Diminishing Marginal Payout:  Approach #1"/>
          <p:cNvSpPr txBox="1">
            <a:spLocks noGrp="1"/>
          </p:cNvSpPr>
          <p:nvPr>
            <p:ph type="title"/>
          </p:nvPr>
        </p:nvSpPr>
        <p:spPr>
          <a:xfrm>
            <a:off x="1981200" y="92077"/>
            <a:ext cx="8229600" cy="826579"/>
          </a:xfrm>
          <a:prstGeom prst="rect">
            <a:avLst/>
          </a:prstGeom>
        </p:spPr>
        <p:txBody>
          <a:bodyPr/>
          <a:lstStyle>
            <a:lvl1pPr>
              <a:defRPr sz="3000"/>
            </a:lvl1pPr>
          </a:lstStyle>
          <a:p>
            <a:r>
              <a:rPr lang="en-US" dirty="0"/>
              <a:t>Variants of </a:t>
            </a:r>
            <a:r>
              <a:rPr dirty="0"/>
              <a:t>Diminishing Marginal Payout</a:t>
            </a:r>
          </a:p>
        </p:txBody>
      </p:sp>
      <p:sp>
        <p:nvSpPr>
          <p:cNvPr id="862" name="In determining the shares of the pot that should be allocated each month to each track:…"/>
          <p:cNvSpPr txBox="1">
            <a:spLocks noGrp="1"/>
          </p:cNvSpPr>
          <p:nvPr>
            <p:ph type="body" idx="1"/>
          </p:nvPr>
        </p:nvSpPr>
        <p:spPr>
          <a:xfrm>
            <a:off x="1870252" y="962247"/>
            <a:ext cx="8229601" cy="5257801"/>
          </a:xfrm>
          <a:prstGeom prst="rect">
            <a:avLst/>
          </a:prstGeom>
        </p:spPr>
        <p:txBody>
          <a:bodyPr/>
          <a:lstStyle/>
          <a:p>
            <a:pPr marL="0" indent="0">
              <a:buNone/>
              <a:defRPr sz="2400"/>
            </a:pPr>
            <a:r>
              <a:rPr lang="en-US" sz="2000" dirty="0"/>
              <a:t>(1) </a:t>
            </a:r>
            <a:r>
              <a:rPr sz="2000" dirty="0"/>
              <a:t>In determining the shares of the pot that should be allocated each month to each track:</a:t>
            </a:r>
          </a:p>
          <a:p>
            <a:pPr lvl="1" indent="-342900">
              <a:buFont typeface="Arial" panose="020B0604020202020204" pitchFamily="34" charset="0"/>
              <a:buChar char="•"/>
              <a:defRPr sz="2400"/>
            </a:pPr>
            <a:r>
              <a:rPr sz="1600" dirty="0"/>
              <a:t>Give each of the first 10,000 streams of a given track a weight of 1.</a:t>
            </a:r>
          </a:p>
          <a:p>
            <a:pPr lvl="1" indent="-342900">
              <a:buFont typeface="Arial" panose="020B0604020202020204" pitchFamily="34" charset="0"/>
              <a:buChar char="•"/>
              <a:defRPr sz="2400"/>
            </a:pPr>
            <a:r>
              <a:rPr sz="1600" dirty="0"/>
              <a:t>Give each of the streams between 10,001 and 20,000 a weight of .9.</a:t>
            </a:r>
          </a:p>
          <a:p>
            <a:pPr lvl="1" indent="-342900">
              <a:buFont typeface="Arial" panose="020B0604020202020204" pitchFamily="34" charset="0"/>
              <a:buChar char="•"/>
              <a:defRPr sz="2400"/>
            </a:pPr>
            <a:r>
              <a:rPr sz="1600" dirty="0"/>
              <a:t>Give each of the streams between 20,001 and 30,000 a weight of .9 x .9 = .81</a:t>
            </a:r>
          </a:p>
          <a:p>
            <a:pPr lvl="1" indent="-342900">
              <a:buFont typeface="Arial" panose="020B0604020202020204" pitchFamily="34" charset="0"/>
              <a:buChar char="•"/>
              <a:defRPr sz="2400"/>
            </a:pPr>
            <a:r>
              <a:rPr sz="1600" dirty="0"/>
              <a:t>Give each of the streams between 30,001 and 40,000 a weight of .9 x .9 x .9 = .729</a:t>
            </a:r>
          </a:p>
          <a:p>
            <a:pPr lvl="1" indent="-342900">
              <a:buFont typeface="Arial" panose="020B0604020202020204" pitchFamily="34" charset="0"/>
              <a:buChar char="•"/>
              <a:defRPr sz="2400"/>
            </a:pPr>
            <a:r>
              <a:rPr sz="1600" dirty="0"/>
              <a:t>Give each of the streams between 40,001 and 50,000 a weight of .9 x .9 x .9 x .9 = .656</a:t>
            </a:r>
          </a:p>
          <a:p>
            <a:pPr lvl="1" indent="-342900">
              <a:buFont typeface="Arial" panose="020B0604020202020204" pitchFamily="34" charset="0"/>
              <a:buChar char="•"/>
              <a:defRPr sz="2400"/>
            </a:pPr>
            <a:r>
              <a:rPr sz="1600" dirty="0"/>
              <a:t>And so forth</a:t>
            </a:r>
            <a:endParaRPr lang="en-US" sz="1600" dirty="0"/>
          </a:p>
          <a:p>
            <a:pPr marL="0" indent="0">
              <a:buNone/>
              <a:defRPr sz="2400"/>
            </a:pPr>
            <a:r>
              <a:rPr lang="en-US" sz="2000" dirty="0"/>
              <a:t>(2)</a:t>
            </a:r>
            <a:r>
              <a:rPr sz="2000" dirty="0"/>
              <a:t> </a:t>
            </a:r>
            <a:r>
              <a:rPr lang="en-US" sz="2000" dirty="0"/>
              <a:t>Share of the pot is proportional to cube of log of number of streams in a given period</a:t>
            </a:r>
          </a:p>
          <a:p>
            <a:pPr marL="342899" indent="-342899">
              <a:defRPr sz="2400"/>
            </a:pPr>
            <a:endParaRPr sz="2000" dirty="0"/>
          </a:p>
        </p:txBody>
      </p:sp>
    </p:spTree>
    <p:extLst>
      <p:ext uri="{BB962C8B-B14F-4D97-AF65-F5344CB8AC3E}">
        <p14:creationId xmlns:p14="http://schemas.microsoft.com/office/powerpoint/2010/main" val="3535508344"/>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4E82E7-8718-7846-9752-5B04692B1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2621" y="129237"/>
            <a:ext cx="9144000" cy="5791030"/>
          </a:xfrm>
          <a:prstGeom prst="rect">
            <a:avLst/>
          </a:prstGeom>
        </p:spPr>
      </p:pic>
      <p:sp>
        <p:nvSpPr>
          <p:cNvPr id="6" name="TextBox 5">
            <a:extLst>
              <a:ext uri="{FF2B5EF4-FFF2-40B4-BE49-F238E27FC236}">
                <a16:creationId xmlns:a16="http://schemas.microsoft.com/office/drawing/2014/main" id="{EA12F3EF-E977-3647-9A25-8BCE8ABC6A4D}"/>
              </a:ext>
            </a:extLst>
          </p:cNvPr>
          <p:cNvSpPr txBox="1"/>
          <p:nvPr/>
        </p:nvSpPr>
        <p:spPr>
          <a:xfrm>
            <a:off x="2543235" y="6542904"/>
            <a:ext cx="6036266"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n-US" sz="1200" dirty="0"/>
              <a:t>Source: http://</a:t>
            </a:r>
            <a:r>
              <a:rPr lang="en-US" sz="1200" dirty="0" err="1"/>
              <a:t>www.digitalmedia.fi</a:t>
            </a:r>
            <a:r>
              <a:rPr lang="en-US" sz="1200" dirty="0"/>
              <a:t>/</a:t>
            </a:r>
            <a:r>
              <a:rPr lang="en-US" sz="1200" dirty="0" err="1"/>
              <a:t>wp</a:t>
            </a:r>
            <a:r>
              <a:rPr lang="en-US" sz="1200" dirty="0"/>
              <a:t>-content/uploads/2018/02/UC_report_final_171213.pdf</a:t>
            </a:r>
            <a:endParaRPr lang="en-US" sz="1200" dirty="0">
              <a:solidFill>
                <a:srgbClr val="000000"/>
              </a:solidFill>
              <a:uFill>
                <a:solidFill>
                  <a:srgbClr val="000000"/>
                </a:solidFill>
              </a:uFill>
              <a:sym typeface="Arial"/>
            </a:endParaRPr>
          </a:p>
        </p:txBody>
      </p:sp>
    </p:spTree>
    <p:extLst>
      <p:ext uri="{BB962C8B-B14F-4D97-AF65-F5344CB8AC3E}">
        <p14:creationId xmlns:p14="http://schemas.microsoft.com/office/powerpoint/2010/main" val="2522213635"/>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A12F3EF-E977-3647-9A25-8BCE8ABC6A4D}"/>
              </a:ext>
            </a:extLst>
          </p:cNvPr>
          <p:cNvSpPr txBox="1"/>
          <p:nvPr/>
        </p:nvSpPr>
        <p:spPr>
          <a:xfrm>
            <a:off x="2543235" y="6542904"/>
            <a:ext cx="6036266"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r>
              <a:rPr lang="en-US" sz="1200" dirty="0"/>
              <a:t>Source: http://</a:t>
            </a:r>
            <a:r>
              <a:rPr lang="en-US" sz="1200" dirty="0" err="1"/>
              <a:t>www.digitalmedia.fi</a:t>
            </a:r>
            <a:r>
              <a:rPr lang="en-US" sz="1200" dirty="0"/>
              <a:t>/</a:t>
            </a:r>
            <a:r>
              <a:rPr lang="en-US" sz="1200" dirty="0" err="1"/>
              <a:t>wp</a:t>
            </a:r>
            <a:r>
              <a:rPr lang="en-US" sz="1200" dirty="0"/>
              <a:t>-content/uploads/2018/02/UC_report_final_171213.pdf</a:t>
            </a:r>
            <a:endParaRPr lang="en-US" sz="1200" dirty="0">
              <a:solidFill>
                <a:srgbClr val="000000"/>
              </a:solidFill>
              <a:uFill>
                <a:solidFill>
                  <a:srgbClr val="000000"/>
                </a:solidFill>
              </a:uFill>
              <a:sym typeface="Arial"/>
            </a:endParaRPr>
          </a:p>
        </p:txBody>
      </p:sp>
      <p:pic>
        <p:nvPicPr>
          <p:cNvPr id="3" name="Picture 2">
            <a:extLst>
              <a:ext uri="{FF2B5EF4-FFF2-40B4-BE49-F238E27FC236}">
                <a16:creationId xmlns:a16="http://schemas.microsoft.com/office/drawing/2014/main" id="{1C6B6CBC-AE83-F647-8A26-3B8A02CF7E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5986" y="254279"/>
            <a:ext cx="9144000" cy="5645251"/>
          </a:xfrm>
          <a:prstGeom prst="rect">
            <a:avLst/>
          </a:prstGeom>
        </p:spPr>
      </p:pic>
    </p:spTree>
    <p:extLst>
      <p:ext uri="{BB962C8B-B14F-4D97-AF65-F5344CB8AC3E}">
        <p14:creationId xmlns:p14="http://schemas.microsoft.com/office/powerpoint/2010/main" val="2731562050"/>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69233-C5D5-2449-B3E7-C0981D4F8F8B}"/>
              </a:ext>
            </a:extLst>
          </p:cNvPr>
          <p:cNvSpPr>
            <a:spLocks noGrp="1"/>
          </p:cNvSpPr>
          <p:nvPr>
            <p:ph type="title"/>
          </p:nvPr>
        </p:nvSpPr>
        <p:spPr>
          <a:xfrm>
            <a:off x="838200" y="133631"/>
            <a:ext cx="10515600" cy="1325563"/>
          </a:xfrm>
        </p:spPr>
        <p:txBody>
          <a:bodyPr/>
          <a:lstStyle/>
          <a:p>
            <a:r>
              <a:rPr lang="en-US" sz="3600" dirty="0"/>
              <a:t>Digital Music Finland Report</a:t>
            </a:r>
          </a:p>
        </p:txBody>
      </p:sp>
      <p:sp>
        <p:nvSpPr>
          <p:cNvPr id="3" name="Text Placeholder 2">
            <a:extLst>
              <a:ext uri="{FF2B5EF4-FFF2-40B4-BE49-F238E27FC236}">
                <a16:creationId xmlns:a16="http://schemas.microsoft.com/office/drawing/2014/main" id="{0D033466-25E1-BF4C-99E0-4EEE50E705A9}"/>
              </a:ext>
            </a:extLst>
          </p:cNvPr>
          <p:cNvSpPr>
            <a:spLocks noGrp="1"/>
          </p:cNvSpPr>
          <p:nvPr>
            <p:ph type="body" idx="1"/>
          </p:nvPr>
        </p:nvSpPr>
        <p:spPr>
          <a:xfrm>
            <a:off x="1907557" y="1317902"/>
            <a:ext cx="8229600" cy="5257800"/>
          </a:xfrm>
        </p:spPr>
        <p:txBody>
          <a:bodyPr>
            <a:normAutofit/>
          </a:bodyPr>
          <a:lstStyle/>
          <a:p>
            <a:r>
              <a:rPr lang="en-US" sz="2400" dirty="0"/>
              <a:t>“In Spotify’s existing pro rata system, songs recorded by the top 0.4 percent of artists (in terms of overall popularity) got 9.9 percent of the money.” </a:t>
            </a:r>
          </a:p>
          <a:p>
            <a:r>
              <a:rPr lang="en-US" sz="2400" dirty="0"/>
              <a:t>“However, when the ‘user-centric’ system was hypothetically applied, the researchers got very different results. With this model, said the study, those 0.4 percent of artists would have received just 5.6 percent of the total cash.”</a:t>
            </a:r>
          </a:p>
          <a:p>
            <a:r>
              <a:rPr lang="en-US" sz="2400" dirty="0"/>
              <a:t>Sources:</a:t>
            </a:r>
          </a:p>
          <a:p>
            <a:pPr lvl="1"/>
            <a:r>
              <a:rPr lang="en-US" dirty="0"/>
              <a:t>https://</a:t>
            </a:r>
            <a:r>
              <a:rPr lang="en-US" dirty="0" err="1"/>
              <a:t>www.rollingstone.com</a:t>
            </a:r>
            <a:r>
              <a:rPr lang="en-US" dirty="0"/>
              <a:t>/music/music-features/should-spotify-change-the-way-it-pays-artists-763986/</a:t>
            </a:r>
          </a:p>
          <a:p>
            <a:pPr lvl="1"/>
            <a:r>
              <a:rPr lang="en-US" dirty="0"/>
              <a:t>Source: https://</a:t>
            </a:r>
            <a:r>
              <a:rPr lang="en-US" dirty="0" err="1"/>
              <a:t>www.digitalmedia.fi</a:t>
            </a:r>
            <a:r>
              <a:rPr lang="en-US" dirty="0"/>
              <a:t>/pro-rata-user-centric-distribution-models-comparative-study/  </a:t>
            </a:r>
          </a:p>
        </p:txBody>
      </p:sp>
    </p:spTree>
    <p:extLst>
      <p:ext uri="{BB962C8B-B14F-4D97-AF65-F5344CB8AC3E}">
        <p14:creationId xmlns:p14="http://schemas.microsoft.com/office/powerpoint/2010/main" val="3363419985"/>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 name="Scherer, “Innovation Lottery”"/>
          <p:cNvSpPr txBox="1">
            <a:spLocks noGrp="1"/>
          </p:cNvSpPr>
          <p:nvPr>
            <p:ph type="title"/>
          </p:nvPr>
        </p:nvSpPr>
        <p:spPr>
          <a:xfrm>
            <a:off x="1981200" y="80899"/>
            <a:ext cx="8229600" cy="880620"/>
          </a:xfrm>
          <a:prstGeom prst="rect">
            <a:avLst/>
          </a:prstGeom>
        </p:spPr>
        <p:txBody>
          <a:bodyPr>
            <a:normAutofit/>
          </a:bodyPr>
          <a:lstStyle>
            <a:lvl1pPr>
              <a:defRPr sz="3600"/>
            </a:lvl1pPr>
          </a:lstStyle>
          <a:p>
            <a:pPr>
              <a:defRPr sz="4400"/>
            </a:pPr>
            <a:r>
              <a:t>Scherer, “Innovation Lottery”</a:t>
            </a:r>
          </a:p>
        </p:txBody>
      </p:sp>
      <p:pic>
        <p:nvPicPr>
          <p:cNvPr id="901" name="Screen Shot 2014-02-16 at 7.02.33 PM.png" descr="Screen Shot 2014-02-16 at 7.02.33 PM.png"/>
          <p:cNvPicPr>
            <a:picLocks noChangeAspect="1"/>
          </p:cNvPicPr>
          <p:nvPr/>
        </p:nvPicPr>
        <p:blipFill>
          <a:blip r:embed="rId2"/>
          <a:stretch>
            <a:fillRect/>
          </a:stretch>
        </p:blipFill>
        <p:spPr>
          <a:xfrm>
            <a:off x="2098022" y="961520"/>
            <a:ext cx="7977159" cy="5456871"/>
          </a:xfrm>
          <a:prstGeom prst="rect">
            <a:avLst/>
          </a:prstGeom>
          <a:ln w="12700">
            <a:miter lim="400000"/>
          </a:ln>
        </p:spPr>
      </p:pic>
      <p:sp>
        <p:nvSpPr>
          <p:cNvPr id="902" name="Musicians waiting tables in NY &amp; LA"/>
          <p:cNvSpPr txBox="1"/>
          <p:nvPr/>
        </p:nvSpPr>
        <p:spPr>
          <a:xfrm>
            <a:off x="3505201" y="2514600"/>
            <a:ext cx="3610345" cy="36933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solidFill>
                  <a:srgbClr val="008000"/>
                </a:solidFill>
                <a:uFill>
                  <a:solidFill>
                    <a:srgbClr val="008000"/>
                  </a:solidFill>
                </a:uFill>
                <a:latin typeface="Times New Roman"/>
                <a:ea typeface="Times New Roman"/>
                <a:cs typeface="Times New Roman"/>
                <a:sym typeface="Times New Roman"/>
              </a:defRPr>
            </a:lvl1pPr>
          </a:lstStyle>
          <a:p>
            <a:pPr>
              <a:defRPr>
                <a:solidFill>
                  <a:srgbClr val="000000"/>
                </a:solidFill>
                <a:uFill>
                  <a:solidFill>
                    <a:srgbClr val="000000"/>
                  </a:solidFill>
                </a:uFill>
              </a:defRPr>
            </a:pPr>
            <a:r>
              <a:t>Musicians waiting tables in NY &amp; LA</a:t>
            </a:r>
          </a:p>
        </p:txBody>
      </p:sp>
      <p:sp>
        <p:nvSpPr>
          <p:cNvPr id="903" name="Line"/>
          <p:cNvSpPr/>
          <p:nvPr/>
        </p:nvSpPr>
        <p:spPr>
          <a:xfrm flipH="1">
            <a:off x="3047999" y="2971799"/>
            <a:ext cx="1219202" cy="762002"/>
          </a:xfrm>
          <a:prstGeom prst="line">
            <a:avLst/>
          </a:prstGeom>
          <a:ln w="19050">
            <a:solidFill>
              <a:srgbClr val="008000"/>
            </a:solidFill>
            <a:tailEnd type="stealth"/>
          </a:ln>
        </p:spPr>
        <p:txBody>
          <a:bodyPr lIns="45719" rIns="45719"/>
          <a:lstStyle/>
          <a:p>
            <a:pPr defTabSz="457200">
              <a:defRPr sz="1200">
                <a:uFillTx/>
                <a:latin typeface="+mj-lt"/>
                <a:ea typeface="+mj-ea"/>
                <a:cs typeface="+mj-cs"/>
                <a:sym typeface="Helvetica"/>
              </a:defRPr>
            </a:pPr>
            <a:endParaRPr sz="1200"/>
          </a:p>
        </p:txBody>
      </p:sp>
      <p:sp>
        <p:nvSpPr>
          <p:cNvPr id="904" name="Rectangle"/>
          <p:cNvSpPr/>
          <p:nvPr/>
        </p:nvSpPr>
        <p:spPr>
          <a:xfrm>
            <a:off x="2772498" y="3365317"/>
            <a:ext cx="193734" cy="2561660"/>
          </a:xfrm>
          <a:prstGeom prst="rect">
            <a:avLst/>
          </a:prstGeom>
          <a:solidFill>
            <a:srgbClr val="008000">
              <a:alpha val="50000"/>
            </a:srgbClr>
          </a:solidFill>
          <a:ln>
            <a:solidFill>
              <a:srgbClr val="000000"/>
            </a:solidFill>
          </a:ln>
          <a:effectLst>
            <a:outerShdw blurRad="38100" dist="23000" dir="5400000" rotWithShape="0">
              <a:srgbClr val="000000">
                <a:alpha val="35000"/>
              </a:srgbClr>
            </a:outerShdw>
          </a:effectLst>
        </p:spPr>
        <p:txBody>
          <a:bodyPr lIns="45719" rIns="45719" anchor="ctr"/>
          <a:lstStyle/>
          <a:p>
            <a:pPr algn="ctr">
              <a:defRPr>
                <a:solidFill>
                  <a:schemeClr val="accent3">
                    <a:lumOff val="44000"/>
                  </a:schemeClr>
                </a:solidFill>
                <a:uFill>
                  <a:solidFill>
                    <a:schemeClr val="accent3">
                      <a:lumOff val="44000"/>
                    </a:schemeClr>
                  </a:solidFill>
                </a:uFill>
              </a:defRPr>
            </a:pPr>
            <a:endParaRPr/>
          </a:p>
        </p:txBody>
      </p:sp>
      <p:sp>
        <p:nvSpPr>
          <p:cNvPr id="905" name="Rectangle"/>
          <p:cNvSpPr/>
          <p:nvPr/>
        </p:nvSpPr>
        <p:spPr>
          <a:xfrm>
            <a:off x="5362776" y="5604076"/>
            <a:ext cx="193734" cy="314154"/>
          </a:xfrm>
          <a:prstGeom prst="rect">
            <a:avLst/>
          </a:prstGeom>
          <a:solidFill>
            <a:srgbClr val="008000">
              <a:alpha val="50000"/>
            </a:srgbClr>
          </a:solidFill>
          <a:ln>
            <a:solidFill>
              <a:srgbClr val="000000"/>
            </a:solidFill>
          </a:ln>
          <a:effectLst>
            <a:outerShdw blurRad="38100" dist="23000" dir="5400000" rotWithShape="0">
              <a:srgbClr val="000000">
                <a:alpha val="35000"/>
              </a:srgbClr>
            </a:outerShdw>
          </a:effectLst>
        </p:spPr>
        <p:txBody>
          <a:bodyPr lIns="45719" rIns="45719" anchor="ctr"/>
          <a:lstStyle/>
          <a:p>
            <a:pPr algn="ctr">
              <a:defRPr>
                <a:solidFill>
                  <a:schemeClr val="accent3">
                    <a:lumOff val="44000"/>
                  </a:schemeClr>
                </a:solidFill>
                <a:uFill>
                  <a:solidFill>
                    <a:schemeClr val="accent3">
                      <a:lumOff val="44000"/>
                    </a:schemeClr>
                  </a:solidFill>
                </a:uFill>
              </a:defRPr>
            </a:pPr>
            <a:endParaRPr/>
          </a:p>
        </p:txBody>
      </p:sp>
      <p:sp>
        <p:nvSpPr>
          <p:cNvPr id="906" name="Rectangle"/>
          <p:cNvSpPr/>
          <p:nvPr/>
        </p:nvSpPr>
        <p:spPr>
          <a:xfrm>
            <a:off x="5556508" y="5654308"/>
            <a:ext cx="193734" cy="272671"/>
          </a:xfrm>
          <a:prstGeom prst="rect">
            <a:avLst/>
          </a:prstGeom>
          <a:solidFill>
            <a:srgbClr val="008000">
              <a:alpha val="50000"/>
            </a:srgbClr>
          </a:solidFill>
          <a:ln>
            <a:solidFill>
              <a:srgbClr val="000000"/>
            </a:solidFill>
          </a:ln>
          <a:effectLst>
            <a:outerShdw blurRad="38100" dist="23000" dir="5400000" rotWithShape="0">
              <a:srgbClr val="000000">
                <a:alpha val="35000"/>
              </a:srgbClr>
            </a:outerShdw>
          </a:effectLst>
        </p:spPr>
        <p:txBody>
          <a:bodyPr lIns="45719" rIns="45719" anchor="ctr"/>
          <a:lstStyle/>
          <a:p>
            <a:pPr algn="ctr">
              <a:defRPr>
                <a:solidFill>
                  <a:schemeClr val="accent3">
                    <a:lumOff val="44000"/>
                  </a:schemeClr>
                </a:solidFill>
                <a:uFill>
                  <a:solidFill>
                    <a:schemeClr val="accent3">
                      <a:lumOff val="44000"/>
                    </a:schemeClr>
                  </a:solidFill>
                </a:uFill>
              </a:defRPr>
            </a:pPr>
            <a:endParaRPr/>
          </a:p>
        </p:txBody>
      </p:sp>
      <p:sp>
        <p:nvSpPr>
          <p:cNvPr id="907" name="Rectangle"/>
          <p:cNvSpPr/>
          <p:nvPr/>
        </p:nvSpPr>
        <p:spPr>
          <a:xfrm>
            <a:off x="5750243" y="5718887"/>
            <a:ext cx="246799" cy="208091"/>
          </a:xfrm>
          <a:prstGeom prst="rect">
            <a:avLst/>
          </a:prstGeom>
          <a:solidFill>
            <a:srgbClr val="008000">
              <a:alpha val="50000"/>
            </a:srgbClr>
          </a:solidFill>
          <a:ln>
            <a:solidFill>
              <a:srgbClr val="000000"/>
            </a:solidFill>
          </a:ln>
          <a:effectLst>
            <a:outerShdw blurRad="38100" dist="23000" dir="5400000" rotWithShape="0">
              <a:srgbClr val="000000">
                <a:alpha val="35000"/>
              </a:srgbClr>
            </a:outerShdw>
          </a:effectLst>
        </p:spPr>
        <p:txBody>
          <a:bodyPr lIns="45719" rIns="45719" anchor="ctr"/>
          <a:lstStyle/>
          <a:p>
            <a:pPr algn="ctr">
              <a:defRPr>
                <a:solidFill>
                  <a:schemeClr val="accent3">
                    <a:lumOff val="44000"/>
                  </a:schemeClr>
                </a:solidFill>
                <a:uFill>
                  <a:solidFill>
                    <a:schemeClr val="accent3">
                      <a:lumOff val="44000"/>
                    </a:schemeClr>
                  </a:solidFill>
                </a:uFill>
              </a:defRPr>
            </a:pPr>
            <a:endParaRPr/>
          </a:p>
        </p:txBody>
      </p:sp>
      <p:sp>
        <p:nvSpPr>
          <p:cNvPr id="908" name="Rectangle"/>
          <p:cNvSpPr/>
          <p:nvPr/>
        </p:nvSpPr>
        <p:spPr>
          <a:xfrm>
            <a:off x="5997038" y="5833696"/>
            <a:ext cx="193734" cy="93283"/>
          </a:xfrm>
          <a:prstGeom prst="rect">
            <a:avLst/>
          </a:prstGeom>
          <a:solidFill>
            <a:srgbClr val="008000">
              <a:alpha val="50000"/>
            </a:srgbClr>
          </a:solidFill>
          <a:ln>
            <a:solidFill>
              <a:srgbClr val="000000"/>
            </a:solidFill>
          </a:ln>
          <a:effectLst>
            <a:outerShdw blurRad="38100" dist="23000" dir="5400000" rotWithShape="0">
              <a:srgbClr val="000000">
                <a:alpha val="35000"/>
              </a:srgbClr>
            </a:outerShdw>
          </a:effectLst>
        </p:spPr>
        <p:txBody>
          <a:bodyPr lIns="45719" rIns="45719" anchor="ctr"/>
          <a:lstStyle/>
          <a:p>
            <a:pPr algn="ctr">
              <a:defRPr>
                <a:solidFill>
                  <a:schemeClr val="accent3">
                    <a:lumOff val="44000"/>
                  </a:schemeClr>
                </a:solidFill>
                <a:uFill>
                  <a:solidFill>
                    <a:schemeClr val="accent3">
                      <a:lumOff val="44000"/>
                    </a:schemeClr>
                  </a:solidFill>
                </a:uFill>
              </a:defRPr>
            </a:pPr>
            <a:endParaRPr/>
          </a:p>
        </p:txBody>
      </p:sp>
      <p:sp>
        <p:nvSpPr>
          <p:cNvPr id="909" name="Rectangle"/>
          <p:cNvSpPr/>
          <p:nvPr/>
        </p:nvSpPr>
        <p:spPr>
          <a:xfrm>
            <a:off x="6190772" y="5783465"/>
            <a:ext cx="193734" cy="143513"/>
          </a:xfrm>
          <a:prstGeom prst="rect">
            <a:avLst/>
          </a:prstGeom>
          <a:solidFill>
            <a:srgbClr val="008000">
              <a:alpha val="50000"/>
            </a:srgbClr>
          </a:solidFill>
          <a:ln>
            <a:solidFill>
              <a:srgbClr val="000000"/>
            </a:solidFill>
          </a:ln>
          <a:effectLst>
            <a:outerShdw blurRad="38100" dist="23000" dir="5400000" rotWithShape="0">
              <a:srgbClr val="000000">
                <a:alpha val="35000"/>
              </a:srgbClr>
            </a:outerShdw>
          </a:effectLst>
        </p:spPr>
        <p:txBody>
          <a:bodyPr lIns="45719" rIns="45719" anchor="ctr"/>
          <a:lstStyle/>
          <a:p>
            <a:pPr algn="ctr">
              <a:defRPr>
                <a:solidFill>
                  <a:schemeClr val="accent3">
                    <a:lumOff val="44000"/>
                  </a:schemeClr>
                </a:solidFill>
                <a:uFill>
                  <a:solidFill>
                    <a:schemeClr val="accent3">
                      <a:lumOff val="44000"/>
                    </a:schemeClr>
                  </a:solidFill>
                </a:uFill>
              </a:defRPr>
            </a:pPr>
            <a:endParaRPr/>
          </a:p>
        </p:txBody>
      </p:sp>
      <p:sp>
        <p:nvSpPr>
          <p:cNvPr id="910" name="Rectangle"/>
          <p:cNvSpPr/>
          <p:nvPr/>
        </p:nvSpPr>
        <p:spPr>
          <a:xfrm>
            <a:off x="6384504" y="5783464"/>
            <a:ext cx="193734" cy="134766"/>
          </a:xfrm>
          <a:prstGeom prst="rect">
            <a:avLst/>
          </a:prstGeom>
          <a:solidFill>
            <a:srgbClr val="008000">
              <a:alpha val="50000"/>
            </a:srgbClr>
          </a:solidFill>
          <a:ln>
            <a:solidFill>
              <a:srgbClr val="000000"/>
            </a:solidFill>
          </a:ln>
          <a:effectLst>
            <a:outerShdw blurRad="38100" dist="23000" dir="5400000" rotWithShape="0">
              <a:srgbClr val="000000">
                <a:alpha val="35000"/>
              </a:srgbClr>
            </a:outerShdw>
          </a:effectLst>
        </p:spPr>
        <p:txBody>
          <a:bodyPr lIns="45719" rIns="45719" anchor="ctr"/>
          <a:lstStyle/>
          <a:p>
            <a:pPr algn="ctr">
              <a:defRPr>
                <a:solidFill>
                  <a:schemeClr val="accent3">
                    <a:lumOff val="44000"/>
                  </a:schemeClr>
                </a:solidFill>
                <a:uFill>
                  <a:solidFill>
                    <a:schemeClr val="accent3">
                      <a:lumOff val="44000"/>
                    </a:schemeClr>
                  </a:solidFill>
                </a:uFill>
              </a:defRPr>
            </a:pPr>
            <a:endParaRPr/>
          </a:p>
        </p:txBody>
      </p:sp>
      <p:sp>
        <p:nvSpPr>
          <p:cNvPr id="911" name="Rectangle"/>
          <p:cNvSpPr/>
          <p:nvPr/>
        </p:nvSpPr>
        <p:spPr>
          <a:xfrm>
            <a:off x="6578238" y="5833696"/>
            <a:ext cx="193734" cy="93283"/>
          </a:xfrm>
          <a:prstGeom prst="rect">
            <a:avLst/>
          </a:prstGeom>
          <a:solidFill>
            <a:srgbClr val="008000">
              <a:alpha val="50000"/>
            </a:srgbClr>
          </a:solidFill>
          <a:ln>
            <a:solidFill>
              <a:srgbClr val="000000"/>
            </a:solidFill>
          </a:ln>
          <a:effectLst>
            <a:outerShdw blurRad="38100" dist="23000" dir="5400000" rotWithShape="0">
              <a:srgbClr val="000000">
                <a:alpha val="35000"/>
              </a:srgbClr>
            </a:outerShdw>
          </a:effectLst>
        </p:spPr>
        <p:txBody>
          <a:bodyPr lIns="45719" rIns="45719" anchor="ctr"/>
          <a:lstStyle/>
          <a:p>
            <a:pPr algn="ctr">
              <a:defRPr>
                <a:solidFill>
                  <a:schemeClr val="accent3">
                    <a:lumOff val="44000"/>
                  </a:schemeClr>
                </a:solidFill>
                <a:uFill>
                  <a:solidFill>
                    <a:schemeClr val="accent3">
                      <a:lumOff val="44000"/>
                    </a:schemeClr>
                  </a:solidFill>
                </a:uFill>
              </a:defRPr>
            </a:pPr>
            <a:endParaRPr/>
          </a:p>
        </p:txBody>
      </p:sp>
      <p:sp>
        <p:nvSpPr>
          <p:cNvPr id="912" name="Rectangle"/>
          <p:cNvSpPr/>
          <p:nvPr/>
        </p:nvSpPr>
        <p:spPr>
          <a:xfrm>
            <a:off x="4200377" y="5309883"/>
            <a:ext cx="193734" cy="624095"/>
          </a:xfrm>
          <a:prstGeom prst="rect">
            <a:avLst/>
          </a:prstGeom>
          <a:solidFill>
            <a:srgbClr val="008000">
              <a:alpha val="50000"/>
            </a:srgbClr>
          </a:solidFill>
          <a:ln>
            <a:solidFill>
              <a:srgbClr val="000000"/>
            </a:solidFill>
          </a:ln>
          <a:effectLst>
            <a:outerShdw blurRad="38100" dist="23000" dir="5400000" rotWithShape="0">
              <a:srgbClr val="000000">
                <a:alpha val="35000"/>
              </a:srgbClr>
            </a:outerShdw>
          </a:effectLst>
        </p:spPr>
        <p:txBody>
          <a:bodyPr lIns="45719" rIns="45719" anchor="ctr"/>
          <a:lstStyle/>
          <a:p>
            <a:pPr algn="ctr">
              <a:defRPr>
                <a:solidFill>
                  <a:schemeClr val="accent3">
                    <a:lumOff val="44000"/>
                  </a:schemeClr>
                </a:solidFill>
                <a:uFill>
                  <a:solidFill>
                    <a:schemeClr val="accent3">
                      <a:lumOff val="44000"/>
                    </a:schemeClr>
                  </a:solidFill>
                </a:uFill>
              </a:defRPr>
            </a:pPr>
            <a:endParaRPr/>
          </a:p>
        </p:txBody>
      </p:sp>
      <p:sp>
        <p:nvSpPr>
          <p:cNvPr id="913" name="Rectangle"/>
          <p:cNvSpPr/>
          <p:nvPr/>
        </p:nvSpPr>
        <p:spPr>
          <a:xfrm>
            <a:off x="4394111" y="5453396"/>
            <a:ext cx="193734" cy="480583"/>
          </a:xfrm>
          <a:prstGeom prst="rect">
            <a:avLst/>
          </a:prstGeom>
          <a:solidFill>
            <a:srgbClr val="008000">
              <a:alpha val="50000"/>
            </a:srgbClr>
          </a:solidFill>
          <a:ln>
            <a:solidFill>
              <a:srgbClr val="000000"/>
            </a:solidFill>
          </a:ln>
          <a:effectLst>
            <a:outerShdw blurRad="38100" dist="23000" dir="5400000" rotWithShape="0">
              <a:srgbClr val="000000">
                <a:alpha val="35000"/>
              </a:srgbClr>
            </a:outerShdw>
          </a:effectLst>
        </p:spPr>
        <p:txBody>
          <a:bodyPr lIns="45719" rIns="45719" anchor="ctr"/>
          <a:lstStyle/>
          <a:p>
            <a:pPr algn="ctr">
              <a:defRPr>
                <a:solidFill>
                  <a:schemeClr val="accent3">
                    <a:lumOff val="44000"/>
                  </a:schemeClr>
                </a:solidFill>
                <a:uFill>
                  <a:solidFill>
                    <a:schemeClr val="accent3">
                      <a:lumOff val="44000"/>
                    </a:schemeClr>
                  </a:solidFill>
                </a:uFill>
              </a:defRPr>
            </a:pPr>
            <a:endParaRPr/>
          </a:p>
        </p:txBody>
      </p:sp>
      <p:sp>
        <p:nvSpPr>
          <p:cNvPr id="914" name="Rectangle"/>
          <p:cNvSpPr/>
          <p:nvPr/>
        </p:nvSpPr>
        <p:spPr>
          <a:xfrm>
            <a:off x="4587843" y="5395988"/>
            <a:ext cx="193734" cy="536274"/>
          </a:xfrm>
          <a:prstGeom prst="rect">
            <a:avLst/>
          </a:prstGeom>
          <a:solidFill>
            <a:srgbClr val="008000">
              <a:alpha val="50000"/>
            </a:srgbClr>
          </a:solidFill>
          <a:ln>
            <a:solidFill>
              <a:srgbClr val="000000"/>
            </a:solidFill>
          </a:ln>
          <a:effectLst>
            <a:outerShdw blurRad="38100" dist="23000" dir="5400000" rotWithShape="0">
              <a:srgbClr val="000000">
                <a:alpha val="35000"/>
              </a:srgbClr>
            </a:outerShdw>
          </a:effectLst>
        </p:spPr>
        <p:txBody>
          <a:bodyPr lIns="45719" rIns="45719" anchor="ctr"/>
          <a:lstStyle/>
          <a:p>
            <a:pPr algn="ctr">
              <a:defRPr>
                <a:solidFill>
                  <a:schemeClr val="accent3">
                    <a:lumOff val="44000"/>
                  </a:schemeClr>
                </a:solidFill>
                <a:uFill>
                  <a:solidFill>
                    <a:schemeClr val="accent3">
                      <a:lumOff val="44000"/>
                    </a:schemeClr>
                  </a:solidFill>
                </a:uFill>
              </a:defRPr>
            </a:pPr>
            <a:endParaRPr/>
          </a:p>
        </p:txBody>
      </p:sp>
      <p:sp>
        <p:nvSpPr>
          <p:cNvPr id="915" name="Rectangle"/>
          <p:cNvSpPr/>
          <p:nvPr/>
        </p:nvSpPr>
        <p:spPr>
          <a:xfrm>
            <a:off x="4975309" y="5612824"/>
            <a:ext cx="193734" cy="314154"/>
          </a:xfrm>
          <a:prstGeom prst="rect">
            <a:avLst/>
          </a:prstGeom>
          <a:solidFill>
            <a:srgbClr val="008000">
              <a:alpha val="50000"/>
            </a:srgbClr>
          </a:solidFill>
          <a:ln>
            <a:solidFill>
              <a:srgbClr val="000000"/>
            </a:solidFill>
          </a:ln>
          <a:effectLst>
            <a:outerShdw blurRad="38100" dist="23000" dir="5400000" rotWithShape="0">
              <a:srgbClr val="000000">
                <a:alpha val="35000"/>
              </a:srgbClr>
            </a:outerShdw>
          </a:effectLst>
        </p:spPr>
        <p:txBody>
          <a:bodyPr lIns="45719" rIns="45719" anchor="ctr"/>
          <a:lstStyle/>
          <a:p>
            <a:pPr algn="ctr">
              <a:defRPr>
                <a:solidFill>
                  <a:schemeClr val="accent3">
                    <a:lumOff val="44000"/>
                  </a:schemeClr>
                </a:solidFill>
                <a:uFill>
                  <a:solidFill>
                    <a:schemeClr val="accent3">
                      <a:lumOff val="44000"/>
                    </a:schemeClr>
                  </a:solidFill>
                </a:uFill>
              </a:defRPr>
            </a:pPr>
            <a:endParaRPr/>
          </a:p>
        </p:txBody>
      </p:sp>
      <p:sp>
        <p:nvSpPr>
          <p:cNvPr id="916" name="Rectangle"/>
          <p:cNvSpPr/>
          <p:nvPr/>
        </p:nvSpPr>
        <p:spPr>
          <a:xfrm>
            <a:off x="5169043" y="5525148"/>
            <a:ext cx="193734" cy="408830"/>
          </a:xfrm>
          <a:prstGeom prst="rect">
            <a:avLst/>
          </a:prstGeom>
          <a:solidFill>
            <a:srgbClr val="008000">
              <a:alpha val="50000"/>
            </a:srgbClr>
          </a:solidFill>
          <a:ln>
            <a:solidFill>
              <a:srgbClr val="000000"/>
            </a:solidFill>
          </a:ln>
          <a:effectLst>
            <a:outerShdw blurRad="38100" dist="23000" dir="5400000" rotWithShape="0">
              <a:srgbClr val="000000">
                <a:alpha val="35000"/>
              </a:srgbClr>
            </a:outerShdw>
          </a:effectLst>
        </p:spPr>
        <p:txBody>
          <a:bodyPr lIns="45719" rIns="45719" anchor="ctr"/>
          <a:lstStyle/>
          <a:p>
            <a:pPr algn="ctr">
              <a:defRPr>
                <a:solidFill>
                  <a:schemeClr val="accent3">
                    <a:lumOff val="44000"/>
                  </a:schemeClr>
                </a:solidFill>
                <a:uFill>
                  <a:solidFill>
                    <a:schemeClr val="accent3">
                      <a:lumOff val="44000"/>
                    </a:schemeClr>
                  </a:solidFill>
                </a:uFill>
              </a:defRPr>
            </a:pPr>
            <a:endParaRPr/>
          </a:p>
        </p:txBody>
      </p:sp>
      <p:sp>
        <p:nvSpPr>
          <p:cNvPr id="917" name="Rectangle"/>
          <p:cNvSpPr/>
          <p:nvPr/>
        </p:nvSpPr>
        <p:spPr>
          <a:xfrm>
            <a:off x="4781577" y="5453394"/>
            <a:ext cx="193734" cy="480583"/>
          </a:xfrm>
          <a:prstGeom prst="rect">
            <a:avLst/>
          </a:prstGeom>
          <a:solidFill>
            <a:srgbClr val="008000">
              <a:alpha val="50000"/>
            </a:srgbClr>
          </a:solidFill>
          <a:ln>
            <a:solidFill>
              <a:srgbClr val="000000"/>
            </a:solidFill>
          </a:ln>
          <a:effectLst>
            <a:outerShdw blurRad="38100" dist="23000" dir="5400000" rotWithShape="0">
              <a:srgbClr val="000000">
                <a:alpha val="35000"/>
              </a:srgbClr>
            </a:outerShdw>
          </a:effectLst>
        </p:spPr>
        <p:txBody>
          <a:bodyPr lIns="45719" rIns="45719" anchor="ctr"/>
          <a:lstStyle/>
          <a:p>
            <a:pPr algn="ctr">
              <a:defRPr>
                <a:solidFill>
                  <a:schemeClr val="accent3">
                    <a:lumOff val="44000"/>
                  </a:schemeClr>
                </a:solidFill>
                <a:uFill>
                  <a:solidFill>
                    <a:schemeClr val="accent3">
                      <a:lumOff val="44000"/>
                    </a:schemeClr>
                  </a:solidFill>
                </a:uFill>
              </a:defRPr>
            </a:pPr>
            <a:endParaRPr/>
          </a:p>
        </p:txBody>
      </p:sp>
      <p:sp>
        <p:nvSpPr>
          <p:cNvPr id="918" name="Rectangle"/>
          <p:cNvSpPr/>
          <p:nvPr/>
        </p:nvSpPr>
        <p:spPr>
          <a:xfrm>
            <a:off x="2976444" y="4405768"/>
            <a:ext cx="193734" cy="1528211"/>
          </a:xfrm>
          <a:prstGeom prst="rect">
            <a:avLst/>
          </a:prstGeom>
          <a:solidFill>
            <a:srgbClr val="008000">
              <a:alpha val="50000"/>
            </a:srgbClr>
          </a:solidFill>
          <a:ln>
            <a:solidFill>
              <a:srgbClr val="000000"/>
            </a:solidFill>
          </a:ln>
          <a:effectLst>
            <a:outerShdw blurRad="38100" dist="23000" dir="5400000" rotWithShape="0">
              <a:srgbClr val="000000">
                <a:alpha val="35000"/>
              </a:srgbClr>
            </a:outerShdw>
          </a:effectLst>
        </p:spPr>
        <p:txBody>
          <a:bodyPr lIns="45719" rIns="45719" anchor="ctr"/>
          <a:lstStyle/>
          <a:p>
            <a:pPr algn="ctr">
              <a:defRPr>
                <a:solidFill>
                  <a:schemeClr val="accent3">
                    <a:lumOff val="44000"/>
                  </a:schemeClr>
                </a:solidFill>
                <a:uFill>
                  <a:solidFill>
                    <a:schemeClr val="accent3">
                      <a:lumOff val="44000"/>
                    </a:schemeClr>
                  </a:solidFill>
                </a:uFill>
              </a:defRPr>
            </a:pPr>
            <a:endParaRPr/>
          </a:p>
        </p:txBody>
      </p:sp>
      <p:sp>
        <p:nvSpPr>
          <p:cNvPr id="919" name="Rectangle"/>
          <p:cNvSpPr/>
          <p:nvPr/>
        </p:nvSpPr>
        <p:spPr>
          <a:xfrm>
            <a:off x="3554604" y="5044388"/>
            <a:ext cx="193734" cy="886911"/>
          </a:xfrm>
          <a:prstGeom prst="rect">
            <a:avLst/>
          </a:prstGeom>
          <a:solidFill>
            <a:srgbClr val="008000">
              <a:alpha val="50000"/>
            </a:srgbClr>
          </a:solidFill>
          <a:ln>
            <a:solidFill>
              <a:srgbClr val="000000"/>
            </a:solidFill>
          </a:ln>
          <a:effectLst>
            <a:outerShdw blurRad="38100" dist="23000" dir="5400000" rotWithShape="0">
              <a:srgbClr val="000000">
                <a:alpha val="35000"/>
              </a:srgbClr>
            </a:outerShdw>
          </a:effectLst>
        </p:spPr>
        <p:txBody>
          <a:bodyPr lIns="45719" rIns="45719" anchor="ctr"/>
          <a:lstStyle/>
          <a:p>
            <a:pPr algn="ctr">
              <a:defRPr>
                <a:solidFill>
                  <a:schemeClr val="accent3">
                    <a:lumOff val="44000"/>
                  </a:schemeClr>
                </a:solidFill>
                <a:uFill>
                  <a:solidFill>
                    <a:schemeClr val="accent3">
                      <a:lumOff val="44000"/>
                    </a:schemeClr>
                  </a:solidFill>
                </a:uFill>
              </a:defRPr>
            </a:pPr>
            <a:endParaRPr/>
          </a:p>
        </p:txBody>
      </p:sp>
      <p:sp>
        <p:nvSpPr>
          <p:cNvPr id="920" name="Rectangle"/>
          <p:cNvSpPr/>
          <p:nvPr/>
        </p:nvSpPr>
        <p:spPr>
          <a:xfrm>
            <a:off x="3748338" y="5252477"/>
            <a:ext cx="193734" cy="679784"/>
          </a:xfrm>
          <a:prstGeom prst="rect">
            <a:avLst/>
          </a:prstGeom>
          <a:solidFill>
            <a:srgbClr val="008000">
              <a:alpha val="50000"/>
            </a:srgbClr>
          </a:solidFill>
          <a:ln>
            <a:solidFill>
              <a:srgbClr val="000000"/>
            </a:solidFill>
          </a:ln>
          <a:effectLst>
            <a:outerShdw blurRad="38100" dist="23000" dir="5400000" rotWithShape="0">
              <a:srgbClr val="000000">
                <a:alpha val="35000"/>
              </a:srgbClr>
            </a:outerShdw>
          </a:effectLst>
        </p:spPr>
        <p:txBody>
          <a:bodyPr lIns="45719" rIns="45719" anchor="ctr"/>
          <a:lstStyle/>
          <a:p>
            <a:pPr algn="ctr">
              <a:defRPr>
                <a:solidFill>
                  <a:schemeClr val="accent3">
                    <a:lumOff val="44000"/>
                  </a:schemeClr>
                </a:solidFill>
                <a:uFill>
                  <a:solidFill>
                    <a:schemeClr val="accent3">
                      <a:lumOff val="44000"/>
                    </a:schemeClr>
                  </a:solidFill>
                </a:uFill>
              </a:defRPr>
            </a:pPr>
            <a:endParaRPr/>
          </a:p>
        </p:txBody>
      </p:sp>
      <p:sp>
        <p:nvSpPr>
          <p:cNvPr id="921" name="Rectangle"/>
          <p:cNvSpPr/>
          <p:nvPr/>
        </p:nvSpPr>
        <p:spPr>
          <a:xfrm>
            <a:off x="3942072" y="5309883"/>
            <a:ext cx="258309" cy="624095"/>
          </a:xfrm>
          <a:prstGeom prst="rect">
            <a:avLst/>
          </a:prstGeom>
          <a:solidFill>
            <a:srgbClr val="008000">
              <a:alpha val="50000"/>
            </a:srgbClr>
          </a:solidFill>
          <a:ln>
            <a:solidFill>
              <a:srgbClr val="000000"/>
            </a:solidFill>
          </a:ln>
          <a:effectLst>
            <a:outerShdw blurRad="38100" dist="23000" dir="5400000" rotWithShape="0">
              <a:srgbClr val="000000">
                <a:alpha val="35000"/>
              </a:srgbClr>
            </a:outerShdw>
          </a:effectLst>
        </p:spPr>
        <p:txBody>
          <a:bodyPr lIns="45719" rIns="45719" anchor="ctr"/>
          <a:lstStyle/>
          <a:p>
            <a:pPr algn="ctr">
              <a:defRPr>
                <a:solidFill>
                  <a:schemeClr val="accent3">
                    <a:lumOff val="44000"/>
                  </a:schemeClr>
                </a:solidFill>
                <a:uFill>
                  <a:solidFill>
                    <a:schemeClr val="accent3">
                      <a:lumOff val="44000"/>
                    </a:schemeClr>
                  </a:solidFill>
                </a:uFill>
              </a:defRPr>
            </a:pPr>
            <a:endParaRPr/>
          </a:p>
        </p:txBody>
      </p:sp>
      <p:sp>
        <p:nvSpPr>
          <p:cNvPr id="922" name="Rectangle"/>
          <p:cNvSpPr/>
          <p:nvPr/>
        </p:nvSpPr>
        <p:spPr>
          <a:xfrm>
            <a:off x="3167139" y="4816669"/>
            <a:ext cx="193734" cy="1107454"/>
          </a:xfrm>
          <a:prstGeom prst="rect">
            <a:avLst/>
          </a:prstGeom>
          <a:solidFill>
            <a:srgbClr val="008000">
              <a:alpha val="50000"/>
            </a:srgbClr>
          </a:solidFill>
          <a:ln>
            <a:solidFill>
              <a:srgbClr val="000000"/>
            </a:solidFill>
          </a:ln>
          <a:effectLst>
            <a:outerShdw blurRad="38100" dist="23000" dir="5400000" rotWithShape="0">
              <a:srgbClr val="000000">
                <a:alpha val="35000"/>
              </a:srgbClr>
            </a:outerShdw>
          </a:effectLst>
        </p:spPr>
        <p:txBody>
          <a:bodyPr lIns="45719" rIns="45719" anchor="ctr"/>
          <a:lstStyle/>
          <a:p>
            <a:pPr algn="ctr">
              <a:defRPr>
                <a:solidFill>
                  <a:schemeClr val="accent3">
                    <a:lumOff val="44000"/>
                  </a:schemeClr>
                </a:solidFill>
                <a:uFill>
                  <a:solidFill>
                    <a:schemeClr val="accent3">
                      <a:lumOff val="44000"/>
                    </a:schemeClr>
                  </a:solidFill>
                </a:uFill>
              </a:defRPr>
            </a:pPr>
            <a:endParaRPr/>
          </a:p>
        </p:txBody>
      </p:sp>
      <p:sp>
        <p:nvSpPr>
          <p:cNvPr id="923" name="Rectangle"/>
          <p:cNvSpPr/>
          <p:nvPr/>
        </p:nvSpPr>
        <p:spPr>
          <a:xfrm>
            <a:off x="3360871" y="4943932"/>
            <a:ext cx="193734" cy="974299"/>
          </a:xfrm>
          <a:prstGeom prst="rect">
            <a:avLst/>
          </a:prstGeom>
          <a:solidFill>
            <a:srgbClr val="008000">
              <a:alpha val="50000"/>
            </a:srgbClr>
          </a:solidFill>
          <a:ln>
            <a:solidFill>
              <a:srgbClr val="000000"/>
            </a:solidFill>
          </a:ln>
          <a:effectLst>
            <a:outerShdw blurRad="38100" dist="23000" dir="5400000" rotWithShape="0">
              <a:srgbClr val="000000">
                <a:alpha val="35000"/>
              </a:srgbClr>
            </a:outerShdw>
          </a:effectLst>
        </p:spPr>
        <p:txBody>
          <a:bodyPr lIns="45719" rIns="45719" anchor="ctr"/>
          <a:lstStyle/>
          <a:p>
            <a:pPr algn="ctr">
              <a:defRPr>
                <a:solidFill>
                  <a:schemeClr val="accent3">
                    <a:lumOff val="44000"/>
                  </a:schemeClr>
                </a:solidFill>
                <a:uFill>
                  <a:solidFill>
                    <a:schemeClr val="accent3">
                      <a:lumOff val="44000"/>
                    </a:schemeClr>
                  </a:solidFill>
                </a:uFill>
              </a:defRPr>
            </a:pPr>
            <a:endParaRPr/>
          </a:p>
        </p:txBody>
      </p:sp>
      <p:sp>
        <p:nvSpPr>
          <p:cNvPr id="924" name="Net effect"/>
          <p:cNvSpPr txBox="1"/>
          <p:nvPr/>
        </p:nvSpPr>
        <p:spPr>
          <a:xfrm>
            <a:off x="1646180" y="6248400"/>
            <a:ext cx="1005081" cy="36933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i="1">
                <a:solidFill>
                  <a:srgbClr val="008000"/>
                </a:solidFill>
                <a:uFill>
                  <a:solidFill>
                    <a:srgbClr val="008000"/>
                  </a:solidFill>
                </a:uFill>
                <a:latin typeface="Times New Roman"/>
                <a:ea typeface="Times New Roman"/>
                <a:cs typeface="Times New Roman"/>
                <a:sym typeface="Times New Roman"/>
              </a:defRPr>
            </a:lvl1pPr>
          </a:lstStyle>
          <a:p>
            <a:pPr>
              <a:defRPr i="0">
                <a:solidFill>
                  <a:srgbClr val="000000"/>
                </a:solidFill>
                <a:uFill>
                  <a:solidFill>
                    <a:srgbClr val="000000"/>
                  </a:solidFill>
                </a:uFill>
              </a:defRPr>
            </a:pPr>
            <a:r>
              <a:t>Net effect</a:t>
            </a:r>
          </a:p>
        </p:txBody>
      </p:sp>
      <p:sp>
        <p:nvSpPr>
          <p:cNvPr id="925" name="Clapton"/>
          <p:cNvSpPr txBox="1"/>
          <p:nvPr/>
        </p:nvSpPr>
        <p:spPr>
          <a:xfrm>
            <a:off x="6705600" y="4724400"/>
            <a:ext cx="823300" cy="36933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solidFill>
                  <a:srgbClr val="008000"/>
                </a:solidFill>
                <a:uFill>
                  <a:solidFill>
                    <a:srgbClr val="008000"/>
                  </a:solidFill>
                </a:uFill>
                <a:latin typeface="Times New Roman"/>
                <a:ea typeface="Times New Roman"/>
                <a:cs typeface="Times New Roman"/>
                <a:sym typeface="Times New Roman"/>
              </a:defRPr>
            </a:lvl1pPr>
          </a:lstStyle>
          <a:p>
            <a:pPr>
              <a:defRPr>
                <a:solidFill>
                  <a:srgbClr val="000000"/>
                </a:solidFill>
                <a:uFill>
                  <a:solidFill>
                    <a:srgbClr val="000000"/>
                  </a:solidFill>
                </a:uFill>
              </a:defRPr>
            </a:pPr>
            <a:r>
              <a:t>Clapton</a:t>
            </a:r>
          </a:p>
        </p:txBody>
      </p:sp>
      <p:sp>
        <p:nvSpPr>
          <p:cNvPr id="926" name="Line"/>
          <p:cNvSpPr/>
          <p:nvPr/>
        </p:nvSpPr>
        <p:spPr>
          <a:xfrm flipH="1">
            <a:off x="6667732" y="5105400"/>
            <a:ext cx="342669" cy="620480"/>
          </a:xfrm>
          <a:prstGeom prst="line">
            <a:avLst/>
          </a:prstGeom>
          <a:ln w="19050">
            <a:solidFill>
              <a:srgbClr val="008000"/>
            </a:solidFill>
            <a:tailEnd type="stealth"/>
          </a:ln>
        </p:spPr>
        <p:txBody>
          <a:bodyPr lIns="45719" rIns="45719"/>
          <a:lstStyle/>
          <a:p>
            <a:pPr defTabSz="457200">
              <a:defRPr sz="1200">
                <a:uFillTx/>
                <a:latin typeface="+mj-lt"/>
                <a:ea typeface="+mj-ea"/>
                <a:cs typeface="+mj-cs"/>
                <a:sym typeface="Helvetica"/>
              </a:defRPr>
            </a:pPr>
            <a:endParaRPr sz="1200"/>
          </a:p>
        </p:txBody>
      </p:sp>
      <p:sp>
        <p:nvSpPr>
          <p:cNvPr id="927" name="$"/>
          <p:cNvSpPr txBox="1"/>
          <p:nvPr/>
        </p:nvSpPr>
        <p:spPr>
          <a:xfrm>
            <a:off x="8860626" y="5998731"/>
            <a:ext cx="207747" cy="36933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latin typeface="Times New Roman"/>
                <a:ea typeface="Times New Roman"/>
                <a:cs typeface="Times New Roman"/>
                <a:sym typeface="Times New Roman"/>
              </a:defRPr>
            </a:lvl1pPr>
          </a:lstStyle>
          <a:p>
            <a:r>
              <a:t>$</a:t>
            </a:r>
          </a:p>
        </p:txBody>
      </p:sp>
      <p:sp>
        <p:nvSpPr>
          <p:cNvPr id="928" name="Rectangle"/>
          <p:cNvSpPr/>
          <p:nvPr/>
        </p:nvSpPr>
        <p:spPr>
          <a:xfrm>
            <a:off x="2438400" y="990600"/>
            <a:ext cx="2971800" cy="457200"/>
          </a:xfrm>
          <a:prstGeom prst="rect">
            <a:avLst/>
          </a:prstGeom>
          <a:solidFill>
            <a:schemeClr val="accent3">
              <a:lumOff val="44000"/>
            </a:schemeClr>
          </a:solidFill>
          <a:ln w="12700">
            <a:solidFill>
              <a:schemeClr val="accent3">
                <a:lumOff val="44000"/>
              </a:schemeClr>
            </a:solidFill>
          </a:ln>
        </p:spPr>
        <p:txBody>
          <a:bodyPr lIns="45719" rIns="45719"/>
          <a:lstStyle/>
          <a:p>
            <a:pPr>
              <a:defRPr>
                <a:ln w="9525">
                  <a:solidFill>
                    <a:srgbClr val="000000"/>
                  </a:solidFill>
                </a:ln>
                <a:latin typeface="Times New Roman"/>
                <a:ea typeface="Times New Roman"/>
                <a:cs typeface="Times New Roman"/>
                <a:sym typeface="Times New Roman"/>
              </a:defRPr>
            </a:pPr>
            <a:endParaRPr/>
          </a:p>
        </p:txBody>
      </p:sp>
      <p:sp>
        <p:nvSpPr>
          <p:cNvPr id="929" name="Recorded Music Industry"/>
          <p:cNvSpPr txBox="1"/>
          <p:nvPr/>
        </p:nvSpPr>
        <p:spPr>
          <a:xfrm>
            <a:off x="7239001" y="1066800"/>
            <a:ext cx="2439127" cy="369332"/>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latin typeface="Times New Roman"/>
                <a:ea typeface="Times New Roman"/>
                <a:cs typeface="Times New Roman"/>
                <a:sym typeface="Times New Roman"/>
              </a:defRPr>
            </a:lvl1pPr>
          </a:lstStyle>
          <a:p>
            <a:r>
              <a:t>Recorded Music Industry</a:t>
            </a:r>
          </a:p>
        </p:txBody>
      </p:sp>
    </p:spTree>
    <p:extLst>
      <p:ext uri="{BB962C8B-B14F-4D97-AF65-F5344CB8AC3E}">
        <p14:creationId xmlns:p14="http://schemas.microsoft.com/office/powerpoint/2010/main" val="56470758"/>
      </p:ext>
    </p:extLst>
  </p:cSld>
  <p:clrMapOvr>
    <a:masterClrMapping/>
  </p:clrMapOvr>
  <mc:AlternateContent xmlns:mc="http://schemas.openxmlformats.org/markup-compatibility/2006" xmlns:p14="http://schemas.microsoft.com/office/powerpoint/2010/main">
    <mc:Choice Requires="p14">
      <p:transition spd="slow" p14:dur="1200">
        <p:wipe dir="r"/>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 name="Benefits"/>
          <p:cNvSpPr txBox="1">
            <a:spLocks noGrp="1"/>
          </p:cNvSpPr>
          <p:nvPr>
            <p:ph type="title"/>
          </p:nvPr>
        </p:nvSpPr>
        <p:spPr>
          <a:prstGeom prst="rect">
            <a:avLst/>
          </a:prstGeom>
        </p:spPr>
        <p:txBody>
          <a:bodyPr/>
          <a:lstStyle/>
          <a:p>
            <a:r>
              <a:t>Benefits</a:t>
            </a:r>
          </a:p>
        </p:txBody>
      </p:sp>
      <p:sp>
        <p:nvSpPr>
          <p:cNvPr id="990" name="More innovation and diversity…"/>
          <p:cNvSpPr txBox="1">
            <a:spLocks noGrp="1"/>
          </p:cNvSpPr>
          <p:nvPr>
            <p:ph type="body" idx="1"/>
          </p:nvPr>
        </p:nvSpPr>
        <p:spPr>
          <a:prstGeom prst="rect">
            <a:avLst/>
          </a:prstGeom>
        </p:spPr>
        <p:txBody>
          <a:bodyPr/>
          <a:lstStyle/>
          <a:p>
            <a:r>
              <a:t>More innovation and diversity</a:t>
            </a:r>
          </a:p>
          <a:p>
            <a:r>
              <a:t>Mitigate bias in favor of music suitable for live performances before large audiences</a:t>
            </a:r>
          </a:p>
          <a:p>
            <a:r>
              <a:t>Fairness to artists</a:t>
            </a:r>
          </a:p>
          <a:p>
            <a:r>
              <a:t>Democratize artists’ access to audiences</a:t>
            </a:r>
          </a:p>
        </p:txBody>
      </p:sp>
    </p:spTree>
    <p:extLst>
      <p:ext uri="{BB962C8B-B14F-4D97-AF65-F5344CB8AC3E}">
        <p14:creationId xmlns:p14="http://schemas.microsoft.com/office/powerpoint/2010/main" val="109307430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9E314-16F0-6545-A776-BE8F4A018280}"/>
              </a:ext>
            </a:extLst>
          </p:cNvPr>
          <p:cNvSpPr>
            <a:spLocks noGrp="1"/>
          </p:cNvSpPr>
          <p:nvPr>
            <p:ph type="title"/>
          </p:nvPr>
        </p:nvSpPr>
        <p:spPr>
          <a:xfrm>
            <a:off x="838200" y="1810161"/>
            <a:ext cx="10515600" cy="1325563"/>
          </a:xfrm>
        </p:spPr>
        <p:txBody>
          <a:bodyPr>
            <a:normAutofit/>
          </a:bodyPr>
          <a:lstStyle/>
          <a:p>
            <a:pPr algn="ctr"/>
            <a:r>
              <a:rPr lang="en-US" sz="3200" dirty="0"/>
              <a:t>Phase 2 (2000-2015): Contraction</a:t>
            </a:r>
          </a:p>
        </p:txBody>
      </p:sp>
    </p:spTree>
    <p:extLst>
      <p:ext uri="{BB962C8B-B14F-4D97-AF65-F5344CB8AC3E}">
        <p14:creationId xmlns:p14="http://schemas.microsoft.com/office/powerpoint/2010/main" val="27029400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chnological Shifts Initiate the Crisis"/>
          <p:cNvSpPr txBox="1">
            <a:spLocks noGrp="1"/>
          </p:cNvSpPr>
          <p:nvPr>
            <p:ph type="title"/>
          </p:nvPr>
        </p:nvSpPr>
        <p:spPr>
          <a:prstGeom prst="rect">
            <a:avLst/>
          </a:prstGeom>
        </p:spPr>
        <p:txBody>
          <a:bodyPr>
            <a:normAutofit/>
          </a:bodyPr>
          <a:lstStyle>
            <a:lvl1pPr>
              <a:defRPr sz="3600"/>
            </a:lvl1pPr>
          </a:lstStyle>
          <a:p>
            <a:r>
              <a:rPr dirty="0"/>
              <a:t>Technological</a:t>
            </a:r>
            <a:r>
              <a:rPr sz="3200" dirty="0"/>
              <a:t> Shifts Initiate </a:t>
            </a:r>
            <a:r>
              <a:rPr lang="en-US" sz="3200" dirty="0"/>
              <a:t>a</a:t>
            </a:r>
            <a:r>
              <a:rPr sz="3200" dirty="0"/>
              <a:t> Crisis</a:t>
            </a:r>
          </a:p>
        </p:txBody>
      </p:sp>
      <p:sp>
        <p:nvSpPr>
          <p:cNvPr id="138" name="Digital Recording and Storage Systems…"/>
          <p:cNvSpPr txBox="1">
            <a:spLocks noGrp="1"/>
          </p:cNvSpPr>
          <p:nvPr>
            <p:ph type="body" idx="1"/>
          </p:nvPr>
        </p:nvSpPr>
        <p:spPr>
          <a:prstGeom prst="rect">
            <a:avLst/>
          </a:prstGeom>
        </p:spPr>
        <p:txBody>
          <a:bodyPr>
            <a:normAutofit/>
          </a:bodyPr>
          <a:lstStyle/>
          <a:p>
            <a:pPr marL="342899" indent="-342899">
              <a:defRPr sz="2800"/>
            </a:pPr>
            <a:r>
              <a:rPr sz="2400" dirty="0"/>
              <a:t>Digital Recording and Storage Systems</a:t>
            </a:r>
          </a:p>
          <a:p>
            <a:pPr marL="342899" indent="-342899">
              <a:defRPr sz="2800"/>
            </a:pPr>
            <a:r>
              <a:rPr sz="2400" dirty="0"/>
              <a:t>Compression/Decompression Systems (e.g., MP3)</a:t>
            </a:r>
          </a:p>
          <a:p>
            <a:pPr marL="342899" indent="-342899">
              <a:defRPr sz="2800"/>
            </a:pPr>
            <a:r>
              <a:rPr sz="2400" dirty="0"/>
              <a:t>Internet</a:t>
            </a:r>
          </a:p>
        </p:txBody>
      </p:sp>
    </p:spTree>
    <p:extLst>
      <p:ext uri="{BB962C8B-B14F-4D97-AF65-F5344CB8AC3E}">
        <p14:creationId xmlns:p14="http://schemas.microsoft.com/office/powerpoint/2010/main" val="398642304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 2017, William Fisher.  This work is licensed under the Creative Commons Attribution-NonCommercial-ShareAlike 2.5 License."/>
          <p:cNvSpPr txBox="1"/>
          <p:nvPr/>
        </p:nvSpPr>
        <p:spPr>
          <a:xfrm>
            <a:off x="3124200" y="6686550"/>
            <a:ext cx="5943600" cy="21544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800"/>
            </a:lvl1pPr>
          </a:lstStyle>
          <a:p>
            <a:r>
              <a:t>© 2017, William Fisher.  This work is licensed under the Creative Commons Attribution-NonCommercial-ShareAlike 2.5 License.</a:t>
            </a:r>
          </a:p>
        </p:txBody>
      </p:sp>
      <p:sp>
        <p:nvSpPr>
          <p:cNvPr id="141" name="November 20, 2015"/>
          <p:cNvSpPr txBox="1"/>
          <p:nvPr/>
        </p:nvSpPr>
        <p:spPr>
          <a:xfrm>
            <a:off x="9601200" y="0"/>
            <a:ext cx="1066800" cy="40011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1000"/>
            </a:lvl1pPr>
          </a:lstStyle>
          <a:p>
            <a:r>
              <a:t>November 20, 2015</a:t>
            </a:r>
          </a:p>
        </p:txBody>
      </p:sp>
      <p:sp>
        <p:nvSpPr>
          <p:cNvPr id="142" name="Source:  http://www.internetlivestats.com/internet-users/#trend"/>
          <p:cNvSpPr txBox="1"/>
          <p:nvPr/>
        </p:nvSpPr>
        <p:spPr>
          <a:xfrm>
            <a:off x="4315964" y="6483881"/>
            <a:ext cx="3330397" cy="24622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400">
                <a:latin typeface="Times New Roman"/>
                <a:ea typeface="Times New Roman"/>
                <a:cs typeface="Times New Roman"/>
                <a:sym typeface="Times New Roman"/>
              </a:defRPr>
            </a:lvl1pPr>
          </a:lstStyle>
          <a:p>
            <a:pPr>
              <a:defRPr sz="2400"/>
            </a:pPr>
            <a:r>
              <a:rPr sz="1000" dirty="0"/>
              <a:t>Source:  http://</a:t>
            </a:r>
            <a:r>
              <a:rPr sz="1000" dirty="0" err="1"/>
              <a:t>www.internetlivestats.com</a:t>
            </a:r>
            <a:r>
              <a:rPr sz="1000" dirty="0"/>
              <a:t>/internet-users/#trend</a:t>
            </a:r>
          </a:p>
        </p:txBody>
      </p:sp>
      <p:pic>
        <p:nvPicPr>
          <p:cNvPr id="143" name="Screen Shot 2017-01-04 at 5.57.02 PM.png" descr="Screen Shot 2017-01-04 at 5.57.02 PM.png"/>
          <p:cNvPicPr>
            <a:picLocks noChangeAspect="1"/>
          </p:cNvPicPr>
          <p:nvPr/>
        </p:nvPicPr>
        <p:blipFill>
          <a:blip r:embed="rId2"/>
          <a:stretch>
            <a:fillRect/>
          </a:stretch>
        </p:blipFill>
        <p:spPr>
          <a:xfrm>
            <a:off x="2179601" y="574738"/>
            <a:ext cx="7855700" cy="5734515"/>
          </a:xfrm>
          <a:prstGeom prst="rect">
            <a:avLst/>
          </a:prstGeom>
          <a:ln w="12700">
            <a:miter lim="400000"/>
          </a:ln>
        </p:spPr>
      </p:pic>
    </p:spTree>
    <p:extLst>
      <p:ext uri="{BB962C8B-B14F-4D97-AF65-F5344CB8AC3E}">
        <p14:creationId xmlns:p14="http://schemas.microsoft.com/office/powerpoint/2010/main" val="307334033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ED1FD67-23C8-B041-9E07-E888FA75AD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8163" y="0"/>
            <a:ext cx="8575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7054E47-6458-C54F-89ED-BB2933CA7068}"/>
              </a:ext>
            </a:extLst>
          </p:cNvPr>
          <p:cNvSpPr txBox="1"/>
          <p:nvPr/>
        </p:nvSpPr>
        <p:spPr>
          <a:xfrm rot="16200000">
            <a:off x="8770883" y="3368565"/>
            <a:ext cx="6458819" cy="246221"/>
          </a:xfrm>
          <a:prstGeom prst="rect">
            <a:avLst/>
          </a:prstGeom>
          <a:noFill/>
        </p:spPr>
        <p:txBody>
          <a:bodyPr wrap="none" rtlCol="0">
            <a:spAutoFit/>
          </a:bodyPr>
          <a:lstStyle/>
          <a:p>
            <a:r>
              <a:rPr lang="en-US" sz="1000" dirty="0"/>
              <a:t>Source:  https://</a:t>
            </a:r>
            <a:r>
              <a:rPr lang="en-US" sz="1000" dirty="0" err="1"/>
              <a:t>en.wikipedia.org</a:t>
            </a:r>
            <a:r>
              <a:rPr lang="en-US" sz="1000" dirty="0"/>
              <a:t>/wiki/</a:t>
            </a:r>
            <a:r>
              <a:rPr lang="en-US" sz="1000" dirty="0" err="1"/>
              <a:t>Global_Internet_usage</a:t>
            </a:r>
            <a:r>
              <a:rPr lang="en-US" sz="1000" dirty="0"/>
              <a:t>#/media/File:Internet_users_per_100_inhabitants_ITU.svg</a:t>
            </a:r>
          </a:p>
        </p:txBody>
      </p:sp>
      <p:sp>
        <p:nvSpPr>
          <p:cNvPr id="5" name="Oval 4">
            <a:extLst>
              <a:ext uri="{FF2B5EF4-FFF2-40B4-BE49-F238E27FC236}">
                <a16:creationId xmlns:a16="http://schemas.microsoft.com/office/drawing/2014/main" id="{ED114CCB-22AB-F24D-9358-1F8CE4B99E54}"/>
              </a:ext>
            </a:extLst>
          </p:cNvPr>
          <p:cNvSpPr/>
          <p:nvPr/>
        </p:nvSpPr>
        <p:spPr>
          <a:xfrm>
            <a:off x="3736427" y="5575739"/>
            <a:ext cx="183931" cy="1786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CA3FC54-88A8-FC46-B384-78403290019B}"/>
              </a:ext>
            </a:extLst>
          </p:cNvPr>
          <p:cNvSpPr/>
          <p:nvPr/>
        </p:nvSpPr>
        <p:spPr>
          <a:xfrm>
            <a:off x="8902261" y="3429000"/>
            <a:ext cx="183931" cy="1786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5271363"/>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A5057450-0EB3-A042-981A-D6A594E5DF94}" vid="{F9C905C9-DBB4-7E48-B530-54958C3180D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4130</TotalTime>
  <Words>2376</Words>
  <Application>Microsoft Macintosh PowerPoint</Application>
  <PresentationFormat>Widescreen</PresentationFormat>
  <Paragraphs>414</Paragraphs>
  <Slides>57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Calibri</vt:lpstr>
      <vt:lpstr>Calibri Light</vt:lpstr>
      <vt:lpstr>nyt-imperial</vt:lpstr>
      <vt:lpstr>Times New Roman</vt:lpstr>
      <vt:lpstr>Office Theme</vt:lpstr>
      <vt:lpstr>The Recorded Music Business Case Study 168</vt:lpstr>
      <vt:lpstr>Economic Conditions Created by the Grant of a Copyright</vt:lpstr>
      <vt:lpstr>PowerPoint Presentation</vt:lpstr>
      <vt:lpstr>Phase 1 (1970-2000): Expansion</vt:lpstr>
      <vt:lpstr>PowerPoint Presentation</vt:lpstr>
      <vt:lpstr>Phase 2 (2000-2015): Contraction</vt:lpstr>
      <vt:lpstr>Technological Shifts Initiate a Crisis</vt:lpstr>
      <vt:lpstr>PowerPoint Presentation</vt:lpstr>
      <vt:lpstr>PowerPoint Presentation</vt:lpstr>
      <vt:lpstr>Impact on Recorded Music</vt:lpstr>
      <vt:lpstr>PowerPoint Presentation</vt:lpstr>
      <vt:lpstr>PowerPoint Presentation</vt:lpstr>
      <vt:lpstr>Legal Responses</vt:lpstr>
      <vt:lpstr>RIAA Lawsuits Against Filesharers</vt:lpstr>
      <vt:lpstr>Legal Responses</vt:lpstr>
      <vt:lpstr>The Indictment</vt:lpstr>
      <vt:lpstr>PowerPoint Presentation</vt:lpstr>
      <vt:lpstr>Legal Responses</vt:lpstr>
      <vt:lpstr>Legal Responses</vt:lpstr>
      <vt:lpstr>Legal Responses</vt:lpstr>
      <vt:lpstr>Legal Responses</vt:lpstr>
      <vt:lpstr>Legal Responses</vt:lpstr>
      <vt:lpstr>Legal Responses</vt:lpstr>
      <vt:lpstr>Legal Responses</vt:lpstr>
      <vt:lpstr>Phase 3 (2015-2023): Rebound</vt:lpstr>
      <vt:lpstr>PowerPoint Presentation</vt:lpstr>
      <vt:lpstr>Visualization of Changing Formats</vt:lpstr>
      <vt:lpstr>PowerPoint Presentation</vt:lpstr>
      <vt:lpstr>PowerPoint Presentation</vt:lpstr>
      <vt:lpstr>PowerPoint Presentation</vt:lpstr>
      <vt:lpstr>PowerPoint Presentation</vt:lpstr>
      <vt:lpstr>PowerPoint Presentation</vt:lpstr>
      <vt:lpstr>Spotify:  Geographic Differential Pricing</vt:lpstr>
      <vt:lpstr>PowerPoint Presentation</vt:lpstr>
      <vt:lpstr>PowerPoint Presentation</vt:lpstr>
      <vt:lpstr>PowerPoint Presentation</vt:lpstr>
      <vt:lpstr>PowerPoint Presentation</vt:lpstr>
      <vt:lpstr>PowerPoint Presentation</vt:lpstr>
      <vt:lpstr>Problems</vt:lpstr>
      <vt:lpstr>PowerPoint Presentation</vt:lpstr>
      <vt:lpstr>PowerPoint Presentation</vt:lpstr>
      <vt:lpstr>Loyalty</vt:lpstr>
      <vt:lpstr>Spotify Payment Systems</vt:lpstr>
      <vt:lpstr>Spotify Payment Systems – March 2023</vt:lpstr>
      <vt:lpstr>Spotify Payment Systems – March 2023</vt:lpstr>
      <vt:lpstr>Spotify Payment Systems – changes, Nov. 21, 2023</vt:lpstr>
      <vt:lpstr>Spotify Payment Systems – changes, Nov. 21, 2023</vt:lpstr>
      <vt:lpstr>Spotify Payment Systems – changes, Nov. 21, 2023</vt:lpstr>
      <vt:lpstr>Scherer, “Innovation Lottery”</vt:lpstr>
      <vt:lpstr>PowerPoint Presentation</vt:lpstr>
      <vt:lpstr>Proposal</vt:lpstr>
      <vt:lpstr>Variants of Diminishing Marginal Payout</vt:lpstr>
      <vt:lpstr>PowerPoint Presentation</vt:lpstr>
      <vt:lpstr>PowerPoint Presentation</vt:lpstr>
      <vt:lpstr>Digital Music Finland Report</vt:lpstr>
      <vt:lpstr>Scherer, “Innovation Lottery”</vt:lpstr>
      <vt:lpstr>Benefits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Music Case Study 168</dc:title>
  <dc:creator>Terry Fisher</dc:creator>
  <cp:lastModifiedBy>Terry Fisher</cp:lastModifiedBy>
  <cp:revision>17</cp:revision>
  <dcterms:created xsi:type="dcterms:W3CDTF">2024-02-09T18:47:29Z</dcterms:created>
  <dcterms:modified xsi:type="dcterms:W3CDTF">2024-02-12T15:37:50Z</dcterms:modified>
</cp:coreProperties>
</file>