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7" r:id="rId2"/>
    <p:sldId id="985" r:id="rId3"/>
    <p:sldId id="259" r:id="rId4"/>
    <p:sldId id="1409" r:id="rId5"/>
    <p:sldId id="983" r:id="rId6"/>
    <p:sldId id="974" r:id="rId7"/>
    <p:sldId id="268" r:id="rId8"/>
    <p:sldId id="984" r:id="rId9"/>
    <p:sldId id="987" r:id="rId10"/>
    <p:sldId id="1422" r:id="rId11"/>
    <p:sldId id="264" r:id="rId12"/>
    <p:sldId id="1406" r:id="rId13"/>
    <p:sldId id="1421" r:id="rId14"/>
    <p:sldId id="982" r:id="rId15"/>
    <p:sldId id="975" r:id="rId16"/>
    <p:sldId id="1405" r:id="rId17"/>
    <p:sldId id="1407" r:id="rId18"/>
    <p:sldId id="1408" r:id="rId19"/>
    <p:sldId id="997" r:id="rId20"/>
    <p:sldId id="998" r:id="rId21"/>
    <p:sldId id="999" r:id="rId22"/>
    <p:sldId id="1000" r:id="rId23"/>
    <p:sldId id="1001" r:id="rId24"/>
    <p:sldId id="1002" r:id="rId25"/>
    <p:sldId id="1003" r:id="rId26"/>
    <p:sldId id="1004" r:id="rId27"/>
    <p:sldId id="1005" r:id="rId28"/>
    <p:sldId id="1045" r:id="rId29"/>
    <p:sldId id="988" r:id="rId30"/>
    <p:sldId id="260" r:id="rId31"/>
    <p:sldId id="270" r:id="rId32"/>
    <p:sldId id="1403" r:id="rId33"/>
    <p:sldId id="276" r:id="rId34"/>
    <p:sldId id="1423" r:id="rId35"/>
    <p:sldId id="1404" r:id="rId36"/>
    <p:sldId id="1415" r:id="rId37"/>
    <p:sldId id="1012" r:id="rId38"/>
    <p:sldId id="1049" r:id="rId39"/>
    <p:sldId id="1015" r:id="rId40"/>
    <p:sldId id="1046" r:id="rId41"/>
    <p:sldId id="1007" r:id="rId42"/>
    <p:sldId id="1014" r:id="rId43"/>
    <p:sldId id="280" r:id="rId44"/>
    <p:sldId id="1047" r:id="rId45"/>
    <p:sldId id="1011" r:id="rId46"/>
    <p:sldId id="263" r:id="rId47"/>
    <p:sldId id="1048" r:id="rId48"/>
    <p:sldId id="1009" r:id="rId49"/>
    <p:sldId id="282" r:id="rId50"/>
    <p:sldId id="278" r:id="rId51"/>
    <p:sldId id="1017" r:id="rId52"/>
    <p:sldId id="279" r:id="rId53"/>
    <p:sldId id="1038" r:id="rId54"/>
    <p:sldId id="1410" r:id="rId55"/>
    <p:sldId id="1411" r:id="rId56"/>
    <p:sldId id="1412" r:id="rId57"/>
    <p:sldId id="993" r:id="rId58"/>
    <p:sldId id="1413" r:id="rId59"/>
    <p:sldId id="1050" r:id="rId60"/>
    <p:sldId id="1051" r:id="rId61"/>
    <p:sldId id="1414" r:id="rId62"/>
    <p:sldId id="996" r:id="rId63"/>
    <p:sldId id="1417" r:id="rId64"/>
    <p:sldId id="1418" r:id="rId65"/>
    <p:sldId id="994" r:id="rId66"/>
    <p:sldId id="995" r:id="rId67"/>
    <p:sldId id="992" r:id="rId68"/>
    <p:sldId id="991" r:id="rId69"/>
    <p:sldId id="989" r:id="rId70"/>
    <p:sldId id="990" r:id="rId71"/>
    <p:sldId id="1400" r:id="rId72"/>
    <p:sldId id="1419" r:id="rId73"/>
    <p:sldId id="142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53"/>
    <p:restoredTop sz="95846"/>
  </p:normalViewPr>
  <p:slideViewPr>
    <p:cSldViewPr snapToGrid="0" showGuides="1">
      <p:cViewPr varScale="1">
        <p:scale>
          <a:sx n="103" d="100"/>
          <a:sy n="103" d="100"/>
        </p:scale>
        <p:origin x="184" y="3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2875DD"/>
            </a:solidFill>
            <a:ln>
              <a:solidFill>
                <a:srgbClr val="2875DD"/>
              </a:solidFill>
            </a:ln>
          </c:spPr>
          <c:invertIfNegative val="0"/>
          <c:dPt>
            <c:idx val="0"/>
            <c:invertIfNegative val="0"/>
            <c:bubble3D val="0"/>
            <c:spPr>
              <a:solidFill>
                <a:srgbClr val="C0C0C0"/>
              </a:solidFill>
            </c:spPr>
            <c:extLst>
              <c:ext xmlns:c16="http://schemas.microsoft.com/office/drawing/2014/chart" uri="{C3380CC4-5D6E-409C-BE32-E72D297353CC}">
                <c16:uniqueId val="{00000001-5CA9-F642-9042-C71E54A69E34}"/>
              </c:ext>
            </c:extLst>
          </c:dPt>
          <c:dLbls>
            <c:dLbl>
              <c:idx val="0"/>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5CA9-F642-9042-C71E54A69E34}"/>
                </c:ext>
              </c:extLst>
            </c:dLbl>
            <c:dLbl>
              <c:idx val="1"/>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5CA9-F642-9042-C71E54A69E34}"/>
                </c:ext>
              </c:extLst>
            </c:dLbl>
            <c:dLbl>
              <c:idx val="2"/>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5CA9-F642-9042-C71E54A69E34}"/>
                </c:ext>
              </c:extLst>
            </c:dLbl>
            <c:dLbl>
              <c:idx val="3"/>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5CA9-F642-9042-C71E54A69E34}"/>
                </c:ext>
              </c:extLst>
            </c:dLbl>
            <c:dLbl>
              <c:idx val="4"/>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5CA9-F642-9042-C71E54A69E34}"/>
                </c:ext>
              </c:extLst>
            </c:dLbl>
            <c:dLbl>
              <c:idx val="5"/>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6-5CA9-F642-9042-C71E54A69E34}"/>
                </c:ext>
              </c:extLst>
            </c:dLbl>
            <c:dLbl>
              <c:idx val="6"/>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5CA9-F642-9042-C71E54A69E34}"/>
                </c:ext>
              </c:extLst>
            </c:dLbl>
            <c:dLbl>
              <c:idx val="7"/>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8-5CA9-F642-9042-C71E54A69E34}"/>
                </c:ext>
              </c:extLst>
            </c:dLbl>
            <c:dLbl>
              <c:idx val="8"/>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5CA9-F642-9042-C71E54A69E34}"/>
                </c:ext>
              </c:extLst>
            </c:dLbl>
            <c:dLbl>
              <c:idx val="9"/>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A-5CA9-F642-9042-C71E54A69E34}"/>
                </c:ext>
              </c:extLst>
            </c:dLbl>
            <c:dLbl>
              <c:idx val="10"/>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5CA9-F642-9042-C71E54A69E34}"/>
                </c:ext>
              </c:extLst>
            </c:dLbl>
            <c:dLbl>
              <c:idx val="11"/>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C-5CA9-F642-9042-C71E54A69E34}"/>
                </c:ext>
              </c:extLst>
            </c:dLbl>
            <c:dLbl>
              <c:idx val="12"/>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5CA9-F642-9042-C71E54A69E34}"/>
                </c:ext>
              </c:extLst>
            </c:dLbl>
            <c:dLbl>
              <c:idx val="13"/>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E-5CA9-F642-9042-C71E54A69E34}"/>
                </c:ext>
              </c:extLst>
            </c:dLbl>
            <c:dLbl>
              <c:idx val="14"/>
              <c:numFmt formatCode="#,##0" sourceLinked="0"/>
              <c:spPr/>
              <c:txPr>
                <a:bodyPr/>
                <a:lstStyle/>
                <a:p>
                  <a:pPr>
                    <a:defRPr sz="9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F-5CA9-F642-9042-C71E54A69E34}"/>
                </c:ext>
              </c:extLst>
            </c:dLbl>
            <c:spPr>
              <a:noFill/>
              <a:ln>
                <a:noFill/>
              </a:ln>
              <a:effectLst/>
            </c:spPr>
            <c:txPr>
              <a:bodyPr/>
              <a:lstStyle/>
              <a:p>
                <a:pPr>
                  <a:defRPr sz="900" b="0" smtId="4294967295">
                    <a:solidFill>
                      <a:srgbClr val="0F2741"/>
                    </a:solidFill>
                    <a:latin typeface="Open Sans"/>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Sheet1!$A$2:$A$16</c:f>
              <c:strCache>
                <c:ptCount val="15"/>
                <c:pt idx="0">
                  <c:v>World</c:v>
                </c:pt>
                <c:pt idx="1">
                  <c:v>USA</c:v>
                </c:pt>
                <c:pt idx="2">
                  <c:v>India</c:v>
                </c:pt>
                <c:pt idx="3">
                  <c:v>France</c:v>
                </c:pt>
                <c:pt idx="4">
                  <c:v>Germany</c:v>
                </c:pt>
                <c:pt idx="5">
                  <c:v>Brazil</c:v>
                </c:pt>
                <c:pt idx="6">
                  <c:v>Japan</c:v>
                </c:pt>
                <c:pt idx="7">
                  <c:v>S. Korea</c:v>
                </c:pt>
                <c:pt idx="8">
                  <c:v>Italy</c:v>
                </c:pt>
                <c:pt idx="9">
                  <c:v>UK</c:v>
                </c:pt>
                <c:pt idx="10">
                  <c:v>Russia</c:v>
                </c:pt>
                <c:pt idx="11">
                  <c:v>Turkey</c:v>
                </c:pt>
                <c:pt idx="12">
                  <c:v>Spain</c:v>
                </c:pt>
                <c:pt idx="13">
                  <c:v>Vietnam</c:v>
                </c:pt>
                <c:pt idx="14">
                  <c:v>Australia</c:v>
                </c:pt>
              </c:strCache>
            </c:strRef>
          </c:cat>
          <c:val>
            <c:numRef>
              <c:f>Sheet1!$B$2:$B$16</c:f>
              <c:numCache>
                <c:formatCode>General</c:formatCode>
                <c:ptCount val="15"/>
                <c:pt idx="0">
                  <c:v>687225609</c:v>
                </c:pt>
                <c:pt idx="1">
                  <c:v>106678503</c:v>
                </c:pt>
                <c:pt idx="2">
                  <c:v>44949671</c:v>
                </c:pt>
                <c:pt idx="3">
                  <c:v>39991340</c:v>
                </c:pt>
                <c:pt idx="4">
                  <c:v>38403667</c:v>
                </c:pt>
                <c:pt idx="5">
                  <c:v>37449418</c:v>
                </c:pt>
                <c:pt idx="6">
                  <c:v>33725765</c:v>
                </c:pt>
                <c:pt idx="7">
                  <c:v>31192401</c:v>
                </c:pt>
                <c:pt idx="8">
                  <c:v>25788387</c:v>
                </c:pt>
                <c:pt idx="9">
                  <c:v>24569895</c:v>
                </c:pt>
                <c:pt idx="10">
                  <c:v>22855451</c:v>
                </c:pt>
                <c:pt idx="11">
                  <c:v>17232066</c:v>
                </c:pt>
                <c:pt idx="12">
                  <c:v>13825052</c:v>
                </c:pt>
                <c:pt idx="13">
                  <c:v>11563091</c:v>
                </c:pt>
                <c:pt idx="14">
                  <c:v>11441894</c:v>
                </c:pt>
              </c:numCache>
            </c:numRef>
          </c:val>
          <c:extLst>
            <c:ext xmlns:c16="http://schemas.microsoft.com/office/drawing/2014/chart" uri="{C3380CC4-5D6E-409C-BE32-E72D297353CC}">
              <c16:uniqueId val="{00000010-5CA9-F642-9042-C71E54A69E34}"/>
            </c:ext>
          </c:extLst>
        </c:ser>
        <c:dLbls>
          <c:showLegendKey val="0"/>
          <c:showVal val="0"/>
          <c:showCatName val="0"/>
          <c:showSerName val="0"/>
          <c:showPercent val="0"/>
          <c:showBubbleSize val="0"/>
        </c:dLbls>
        <c:gapWidth val="80"/>
        <c:overlap val="-30"/>
        <c:axId val="67451136"/>
        <c:axId val="66437120"/>
      </c:barChart>
      <c:catAx>
        <c:axId val="67451136"/>
        <c:scaling>
          <c:orientation val="maxMin"/>
        </c:scaling>
        <c:delete val="0"/>
        <c:axPos val="l"/>
        <c:numFmt formatCode="General" sourceLinked="0"/>
        <c:majorTickMark val="none"/>
        <c:minorTickMark val="none"/>
        <c:tickLblPos val="low"/>
        <c:spPr>
          <a:ln w="9525">
            <a:solidFill>
              <a:srgbClr val="2F2F2F"/>
            </a:solidFill>
          </a:ln>
        </c:spPr>
        <c:txPr>
          <a:bodyPr/>
          <a:lstStyle/>
          <a:p>
            <a:pPr>
              <a:defRPr sz="1400" b="0" smtId="4294967295">
                <a:solidFill>
                  <a:srgbClr val="0F2741"/>
                </a:solidFill>
                <a:latin typeface="Open Sans"/>
              </a:defRPr>
            </a:pPr>
            <a:endParaRPr lang="en-US"/>
          </a:p>
        </c:txPr>
        <c:crossAx val="66437120"/>
        <c:crosses val="autoZero"/>
        <c:auto val="0"/>
        <c:lblAlgn val="ctr"/>
        <c:lblOffset val="100"/>
        <c:noMultiLvlLbl val="0"/>
      </c:catAx>
      <c:valAx>
        <c:axId val="66437120"/>
        <c:scaling>
          <c:orientation val="minMax"/>
          <c:min val="0"/>
        </c:scaling>
        <c:delete val="0"/>
        <c:axPos val="t"/>
        <c:majorGridlines>
          <c:spPr>
            <a:ln w="9525">
              <a:solidFill>
                <a:srgbClr val="2F2F2F"/>
              </a:solidFill>
              <a:prstDash val="dot"/>
            </a:ln>
          </c:spPr>
        </c:majorGridlines>
        <c:numFmt formatCode="#,##0" sourceLinked="0"/>
        <c:majorTickMark val="none"/>
        <c:minorTickMark val="none"/>
        <c:tickLblPos val="nextTo"/>
        <c:spPr>
          <a:ln>
            <a:noFill/>
          </a:ln>
        </c:spPr>
        <c:txPr>
          <a:bodyPr/>
          <a:lstStyle/>
          <a:p>
            <a:pPr>
              <a:defRPr sz="1400" b="0" smtId="4294967295">
                <a:solidFill>
                  <a:srgbClr val="0F2741"/>
                </a:solidFill>
                <a:latin typeface="Open Sans"/>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dLbls>
            <c:dLbl>
              <c:idx val="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9EAC-AC4C-A047-AEBDF70016D6}"/>
                </c:ext>
              </c:extLst>
            </c:dLbl>
            <c:dLbl>
              <c:idx val="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9EAC-AC4C-A047-AEBDF70016D6}"/>
                </c:ext>
              </c:extLst>
            </c:dLbl>
            <c:dLbl>
              <c:idx val="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9EAC-AC4C-A047-AEBDF70016D6}"/>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Sheet1!$A$2:$A$4</c:f>
              <c:strCache>
                <c:ptCount val="3"/>
                <c:pt idx="0">
                  <c:v>Total cases</c:v>
                </c:pt>
                <c:pt idx="1">
                  <c:v>Total recoveries</c:v>
                </c:pt>
                <c:pt idx="2">
                  <c:v>Total deaths</c:v>
                </c:pt>
              </c:strCache>
            </c:strRef>
          </c:cat>
          <c:val>
            <c:numRef>
              <c:f>Sheet1!$B$2:$B$4</c:f>
              <c:numCache>
                <c:formatCode>General</c:formatCode>
                <c:ptCount val="3"/>
                <c:pt idx="0">
                  <c:v>687225609</c:v>
                </c:pt>
                <c:pt idx="1">
                  <c:v>659731745</c:v>
                </c:pt>
                <c:pt idx="2">
                  <c:v>6866733</c:v>
                </c:pt>
              </c:numCache>
            </c:numRef>
          </c:val>
          <c:extLst>
            <c:ext xmlns:c16="http://schemas.microsoft.com/office/drawing/2014/chart" uri="{C3380CC4-5D6E-409C-BE32-E72D297353CC}">
              <c16:uniqueId val="{00000003-9EAC-AC4C-A047-AEBDF70016D6}"/>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dLbls>
            <c:dLbl>
              <c:idx val="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16FB-5F43-B79C-6698F3BC4713}"/>
                </c:ext>
              </c:extLst>
            </c:dLbl>
            <c:dLbl>
              <c:idx val="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16FB-5F43-B79C-6698F3BC4713}"/>
                </c:ext>
              </c:extLst>
            </c:dLbl>
            <c:dLbl>
              <c:idx val="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16FB-5F43-B79C-6698F3BC4713}"/>
                </c:ext>
              </c:extLst>
            </c:dLbl>
            <c:dLbl>
              <c:idx val="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16FB-5F43-B79C-6698F3BC4713}"/>
                </c:ext>
              </c:extLst>
            </c:dLbl>
            <c:dLbl>
              <c:idx val="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16FB-5F43-B79C-6698F3BC4713}"/>
                </c:ext>
              </c:extLst>
            </c:dLbl>
            <c:dLbl>
              <c:idx val="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16FB-5F43-B79C-6698F3BC4713}"/>
                </c:ext>
              </c:extLst>
            </c:dLbl>
            <c:dLbl>
              <c:idx val="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6-16FB-5F43-B79C-6698F3BC4713}"/>
                </c:ext>
              </c:extLst>
            </c:dLbl>
            <c:dLbl>
              <c:idx val="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16FB-5F43-B79C-6698F3BC4713}"/>
                </c:ext>
              </c:extLst>
            </c:dLbl>
            <c:dLbl>
              <c:idx val="8"/>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8-16FB-5F43-B79C-6698F3BC4713}"/>
                </c:ext>
              </c:extLst>
            </c:dLbl>
            <c:dLbl>
              <c:idx val="9"/>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16FB-5F43-B79C-6698F3BC4713}"/>
                </c:ext>
              </c:extLst>
            </c:dLbl>
            <c:dLbl>
              <c:idx val="1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A-16FB-5F43-B79C-6698F3BC4713}"/>
                </c:ext>
              </c:extLst>
            </c:dLbl>
            <c:dLbl>
              <c:idx val="1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16FB-5F43-B79C-6698F3BC4713}"/>
                </c:ext>
              </c:extLst>
            </c:dLbl>
            <c:dLbl>
              <c:idx val="1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C-16FB-5F43-B79C-6698F3BC4713}"/>
                </c:ext>
              </c:extLst>
            </c:dLbl>
            <c:dLbl>
              <c:idx val="1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16FB-5F43-B79C-6698F3BC4713}"/>
                </c:ext>
              </c:extLst>
            </c:dLbl>
            <c:dLbl>
              <c:idx val="1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E-16FB-5F43-B79C-6698F3BC4713}"/>
                </c:ext>
              </c:extLst>
            </c:dLbl>
            <c:dLbl>
              <c:idx val="1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F-16FB-5F43-B79C-6698F3BC4713}"/>
                </c:ext>
              </c:extLst>
            </c:dLbl>
            <c:dLbl>
              <c:idx val="1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0-16FB-5F43-B79C-6698F3BC4713}"/>
                </c:ext>
              </c:extLst>
            </c:dLbl>
            <c:dLbl>
              <c:idx val="1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1-16FB-5F43-B79C-6698F3BC4713}"/>
                </c:ext>
              </c:extLst>
            </c:dLbl>
            <c:dLbl>
              <c:idx val="18"/>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2-16FB-5F43-B79C-6698F3BC4713}"/>
                </c:ext>
              </c:extLst>
            </c:dLbl>
            <c:dLbl>
              <c:idx val="19"/>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3-16FB-5F43-B79C-6698F3BC4713}"/>
                </c:ext>
              </c:extLst>
            </c:dLbl>
            <c:dLbl>
              <c:idx val="2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4-16FB-5F43-B79C-6698F3BC4713}"/>
                </c:ext>
              </c:extLst>
            </c:dLbl>
            <c:dLbl>
              <c:idx val="2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5-16FB-5F43-B79C-6698F3BC4713}"/>
                </c:ext>
              </c:extLst>
            </c:dLbl>
            <c:dLbl>
              <c:idx val="2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6-16FB-5F43-B79C-6698F3BC4713}"/>
                </c:ext>
              </c:extLst>
            </c:dLbl>
            <c:dLbl>
              <c:idx val="2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7-16FB-5F43-B79C-6698F3BC4713}"/>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Sheet1!$A$2:$A$25</c:f>
              <c:strCache>
                <c:ptCount val="24"/>
                <c:pt idx="0">
                  <c:v>January 2020</c:v>
                </c:pt>
                <c:pt idx="1">
                  <c:v>February 2020</c:v>
                </c:pt>
                <c:pt idx="2">
                  <c:v>March 2020</c:v>
                </c:pt>
                <c:pt idx="3">
                  <c:v>April 2020</c:v>
                </c:pt>
                <c:pt idx="4">
                  <c:v>May 2020</c:v>
                </c:pt>
                <c:pt idx="5">
                  <c:v>June 2020</c:v>
                </c:pt>
                <c:pt idx="6">
                  <c:v>July 2020</c:v>
                </c:pt>
                <c:pt idx="7">
                  <c:v>August 2020</c:v>
                </c:pt>
                <c:pt idx="8">
                  <c:v>September 2020</c:v>
                </c:pt>
                <c:pt idx="9">
                  <c:v>October 2020</c:v>
                </c:pt>
                <c:pt idx="10">
                  <c:v>Novemeber 2020</c:v>
                </c:pt>
                <c:pt idx="11">
                  <c:v>December 2020</c:v>
                </c:pt>
                <c:pt idx="12">
                  <c:v>January 2021</c:v>
                </c:pt>
                <c:pt idx="13">
                  <c:v>February 2021</c:v>
                </c:pt>
                <c:pt idx="14">
                  <c:v>March 2021</c:v>
                </c:pt>
                <c:pt idx="15">
                  <c:v>April 2021</c:v>
                </c:pt>
                <c:pt idx="16">
                  <c:v>May 2021</c:v>
                </c:pt>
                <c:pt idx="17">
                  <c:v>June 2021</c:v>
                </c:pt>
                <c:pt idx="18">
                  <c:v>July 2021</c:v>
                </c:pt>
                <c:pt idx="19">
                  <c:v>August 2021</c:v>
                </c:pt>
                <c:pt idx="20">
                  <c:v>September 2021</c:v>
                </c:pt>
                <c:pt idx="21">
                  <c:v>October 2021</c:v>
                </c:pt>
                <c:pt idx="22">
                  <c:v>Novemeber 2021</c:v>
                </c:pt>
                <c:pt idx="23">
                  <c:v>December 2021</c:v>
                </c:pt>
              </c:strCache>
            </c:strRef>
          </c:cat>
          <c:val>
            <c:numRef>
              <c:f>Sheet1!$B$2:$B$25</c:f>
              <c:numCache>
                <c:formatCode>General</c:formatCode>
                <c:ptCount val="24"/>
                <c:pt idx="0">
                  <c:v>289244</c:v>
                </c:pt>
                <c:pt idx="1">
                  <c:v>-75188</c:v>
                </c:pt>
                <c:pt idx="2">
                  <c:v>-142558</c:v>
                </c:pt>
                <c:pt idx="3">
                  <c:v>-225124</c:v>
                </c:pt>
                <c:pt idx="4">
                  <c:v>2049</c:v>
                </c:pt>
                <c:pt idx="5">
                  <c:v>333972</c:v>
                </c:pt>
                <c:pt idx="6">
                  <c:v>579775</c:v>
                </c:pt>
                <c:pt idx="7">
                  <c:v>618654</c:v>
                </c:pt>
                <c:pt idx="8">
                  <c:v>591476</c:v>
                </c:pt>
                <c:pt idx="9">
                  <c:v>673360</c:v>
                </c:pt>
                <c:pt idx="10">
                  <c:v>841694</c:v>
                </c:pt>
                <c:pt idx="11">
                  <c:v>995085</c:v>
                </c:pt>
                <c:pt idx="12">
                  <c:v>997602</c:v>
                </c:pt>
                <c:pt idx="13">
                  <c:v>400551</c:v>
                </c:pt>
                <c:pt idx="14">
                  <c:v>524106</c:v>
                </c:pt>
                <c:pt idx="15">
                  <c:v>848942</c:v>
                </c:pt>
                <c:pt idx="16">
                  <c:v>1746830</c:v>
                </c:pt>
                <c:pt idx="17">
                  <c:v>1567853</c:v>
                </c:pt>
                <c:pt idx="18">
                  <c:v>1073999</c:v>
                </c:pt>
                <c:pt idx="19">
                  <c:v>851172</c:v>
                </c:pt>
                <c:pt idx="20">
                  <c:v>605961</c:v>
                </c:pt>
                <c:pt idx="21">
                  <c:v>619301</c:v>
                </c:pt>
                <c:pt idx="22">
                  <c:v>607932</c:v>
                </c:pt>
                <c:pt idx="23">
                  <c:v>583505</c:v>
                </c:pt>
              </c:numCache>
            </c:numRef>
          </c:val>
          <c:extLst>
            <c:ext xmlns:c16="http://schemas.microsoft.com/office/drawing/2014/chart" uri="{C3380CC4-5D6E-409C-BE32-E72D297353CC}">
              <c16:uniqueId val="{00000018-16FB-5F43-B79C-6698F3BC4713}"/>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Number of excess deaths </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dLbls>
            <c:dLbl>
              <c:idx val="0"/>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2924-AC41-9913-57420B1D32A3}"/>
                </c:ext>
              </c:extLst>
            </c:dLbl>
            <c:dLbl>
              <c:idx val="1"/>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2924-AC41-9913-57420B1D32A3}"/>
                </c:ext>
              </c:extLst>
            </c:dLbl>
            <c:dLbl>
              <c:idx val="2"/>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2924-AC41-9913-57420B1D32A3}"/>
                </c:ext>
              </c:extLst>
            </c:dLbl>
            <c:dLbl>
              <c:idx val="3"/>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2924-AC41-9913-57420B1D32A3}"/>
                </c:ext>
              </c:extLst>
            </c:dLbl>
            <c:dLbl>
              <c:idx val="4"/>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2924-AC41-9913-57420B1D32A3}"/>
                </c:ext>
              </c:extLst>
            </c:dLbl>
            <c:dLbl>
              <c:idx val="5"/>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2924-AC41-9913-57420B1D32A3}"/>
                </c:ext>
              </c:extLst>
            </c:dLbl>
            <c:dLbl>
              <c:idx val="6"/>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6-2924-AC41-9913-57420B1D32A3}"/>
                </c:ext>
              </c:extLst>
            </c:dLbl>
            <c:dLbl>
              <c:idx val="7"/>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2924-AC41-9913-57420B1D32A3}"/>
                </c:ext>
              </c:extLst>
            </c:dLbl>
            <c:dLbl>
              <c:idx val="8"/>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8-2924-AC41-9913-57420B1D32A3}"/>
                </c:ext>
              </c:extLst>
            </c:dLbl>
            <c:dLbl>
              <c:idx val="9"/>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2924-AC41-9913-57420B1D32A3}"/>
                </c:ext>
              </c:extLst>
            </c:dLbl>
            <c:dLbl>
              <c:idx val="10"/>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A-2924-AC41-9913-57420B1D32A3}"/>
                </c:ext>
              </c:extLst>
            </c:dLbl>
            <c:dLbl>
              <c:idx val="11"/>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2924-AC41-9913-57420B1D32A3}"/>
                </c:ext>
              </c:extLst>
            </c:dLbl>
            <c:dLbl>
              <c:idx val="12"/>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C-2924-AC41-9913-57420B1D32A3}"/>
                </c:ext>
              </c:extLst>
            </c:dLbl>
            <c:dLbl>
              <c:idx val="13"/>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2924-AC41-9913-57420B1D32A3}"/>
                </c:ext>
              </c:extLst>
            </c:dLbl>
            <c:dLbl>
              <c:idx val="14"/>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E-2924-AC41-9913-57420B1D32A3}"/>
                </c:ext>
              </c:extLst>
            </c:dLbl>
            <c:spPr>
              <a:noFill/>
              <a:ln>
                <a:noFill/>
              </a:ln>
              <a:effectLst/>
            </c:spPr>
            <c:txPr>
              <a:bodyPr/>
              <a:lstStyle/>
              <a:p>
                <a:pPr>
                  <a:defRPr sz="800" b="0" smtId="4294967295">
                    <a:solidFill>
                      <a:srgbClr val="000000"/>
                    </a:solidFill>
                    <a:latin typeface="Calibri"/>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Sheet1!$A$2:$A$16</c:f>
              <c:strCache>
                <c:ptCount val="15"/>
                <c:pt idx="0">
                  <c:v>Peru</c:v>
                </c:pt>
                <c:pt idx="1">
                  <c:v>Russian Federation</c:v>
                </c:pt>
                <c:pt idx="2">
                  <c:v>Mexico</c:v>
                </c:pt>
                <c:pt idx="3">
                  <c:v>South Africa</c:v>
                </c:pt>
                <c:pt idx="4">
                  <c:v>Indonesia</c:v>
                </c:pt>
                <c:pt idx="5">
                  <c:v>India</c:v>
                </c:pt>
                <c:pt idx="6">
                  <c:v>Colombia</c:v>
                </c:pt>
                <c:pt idx="7">
                  <c:v>Brazil</c:v>
                </c:pt>
                <c:pt idx="8">
                  <c:v>United States</c:v>
                </c:pt>
                <c:pt idx="9">
                  <c:v>Iran</c:v>
                </c:pt>
                <c:pt idx="10">
                  <c:v>Italy</c:v>
                </c:pt>
                <c:pt idx="11">
                  <c:v>Germany</c:v>
                </c:pt>
                <c:pt idx="12">
                  <c:v>Spain</c:v>
                </c:pt>
                <c:pt idx="13">
                  <c:v>United Kingdom</c:v>
                </c:pt>
                <c:pt idx="14">
                  <c:v>Argentina</c:v>
                </c:pt>
              </c:strCache>
            </c:strRef>
          </c:cat>
          <c:val>
            <c:numRef>
              <c:f>Sheet1!$B$2:$B$16</c:f>
              <c:numCache>
                <c:formatCode>General</c:formatCode>
                <c:ptCount val="15"/>
                <c:pt idx="0">
                  <c:v>437</c:v>
                </c:pt>
                <c:pt idx="1">
                  <c:v>367</c:v>
                </c:pt>
                <c:pt idx="2">
                  <c:v>242</c:v>
                </c:pt>
                <c:pt idx="3">
                  <c:v>200</c:v>
                </c:pt>
                <c:pt idx="4">
                  <c:v>187</c:v>
                </c:pt>
                <c:pt idx="5">
                  <c:v>171</c:v>
                </c:pt>
                <c:pt idx="6">
                  <c:v>161</c:v>
                </c:pt>
                <c:pt idx="7">
                  <c:v>160</c:v>
                </c:pt>
                <c:pt idx="8">
                  <c:v>140</c:v>
                </c:pt>
                <c:pt idx="9">
                  <c:v>137</c:v>
                </c:pt>
                <c:pt idx="10">
                  <c:v>133</c:v>
                </c:pt>
                <c:pt idx="11">
                  <c:v>116</c:v>
                </c:pt>
                <c:pt idx="12">
                  <c:v>111</c:v>
                </c:pt>
                <c:pt idx="13">
                  <c:v>109</c:v>
                </c:pt>
                <c:pt idx="14">
                  <c:v>99</c:v>
                </c:pt>
              </c:numCache>
            </c:numRef>
          </c:val>
          <c:extLst>
            <c:ext xmlns:c16="http://schemas.microsoft.com/office/drawing/2014/chart" uri="{C3380CC4-5D6E-409C-BE32-E72D297353CC}">
              <c16:uniqueId val="{0000000F-2924-AC41-9913-57420B1D32A3}"/>
            </c:ext>
          </c:extLst>
        </c:ser>
        <c:dLbls>
          <c:showLegendKey val="0"/>
          <c:showVal val="0"/>
          <c:showCatName val="0"/>
          <c:showSerName val="0"/>
          <c:showPercent val="0"/>
          <c:showBubbleSize val="0"/>
        </c:dLbls>
        <c:gapWidth val="80"/>
        <c:overlap val="-30"/>
        <c:axId val="67451136"/>
        <c:axId val="66437120"/>
      </c:barChart>
      <c:catAx>
        <c:axId val="67451136"/>
        <c:scaling>
          <c:orientation val="maxMin"/>
        </c:scaling>
        <c:delete val="0"/>
        <c:axPos val="l"/>
        <c:numFmt formatCode="General" sourceLinked="0"/>
        <c:majorTickMark val="none"/>
        <c:minorTickMark val="none"/>
        <c:tickLblPos val="low"/>
        <c:spPr>
          <a:ln w="9525">
            <a:solidFill>
              <a:srgbClr val="2F2F2F"/>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scaling>
        <c:delete val="0"/>
        <c:axPos val="t"/>
        <c:majorGridlines>
          <c:spPr>
            <a:ln w="9525">
              <a:solidFill>
                <a:srgbClr val="2F2F2F"/>
              </a:solidFill>
              <a:prstDash val="dot"/>
            </a:ln>
          </c:spPr>
        </c:majorGridlines>
        <c:numFmt formatCode="#,##0" sourceLinked="0"/>
        <c:majorTickMark val="none"/>
        <c:minorTickMark val="none"/>
        <c:tickLblPos val="nextTo"/>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Spalte1</c:v>
                </c:pt>
              </c:strCache>
            </c:strRef>
          </c:tx>
          <c:spPr>
            <a:solidFill>
              <a:srgbClr val="2876DD"/>
            </a:solidFill>
            <a:ln>
              <a:solidFill>
                <a:srgbClr val="2876DD"/>
              </a:solidFill>
            </a:ln>
          </c:spPr>
          <c:invertIfNegative val="0"/>
          <c:dLbls>
            <c:dLbl>
              <c:idx val="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DCA9-5241-A1FA-B00F94B9C446}"/>
                </c:ext>
              </c:extLst>
            </c:dLbl>
            <c:dLbl>
              <c:idx val="1"/>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DCA9-5241-A1FA-B00F94B9C446}"/>
                </c:ext>
              </c:extLst>
            </c:dLbl>
            <c:dLbl>
              <c:idx val="2"/>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DCA9-5241-A1FA-B00F94B9C446}"/>
                </c:ext>
              </c:extLst>
            </c:dLbl>
            <c:dLbl>
              <c:idx val="3"/>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DCA9-5241-A1FA-B00F94B9C446}"/>
                </c:ext>
              </c:extLst>
            </c:dLbl>
            <c:dLbl>
              <c:idx val="4"/>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DCA9-5241-A1FA-B00F94B9C446}"/>
                </c:ext>
              </c:extLst>
            </c:dLbl>
            <c:dLbl>
              <c:idx val="5"/>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DCA9-5241-A1FA-B00F94B9C446}"/>
                </c:ext>
              </c:extLst>
            </c:dLbl>
            <c:dLbl>
              <c:idx val="6"/>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6-DCA9-5241-A1FA-B00F94B9C446}"/>
                </c:ext>
              </c:extLst>
            </c:dLbl>
            <c:dLbl>
              <c:idx val="7"/>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DCA9-5241-A1FA-B00F94B9C446}"/>
                </c:ext>
              </c:extLst>
            </c:dLbl>
            <c:dLbl>
              <c:idx val="8"/>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8-DCA9-5241-A1FA-B00F94B9C446}"/>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Sheet1!$A$2:$A$10</c:f>
              <c:strCache>
                <c:ptCount val="9"/>
                <c:pt idx="0">
                  <c:v>2019</c:v>
                </c:pt>
                <c:pt idx="1">
                  <c:v>Original forecast for 2020*</c:v>
                </c:pt>
                <c:pt idx="2">
                  <c:v>2020</c:v>
                </c:pt>
                <c:pt idx="3">
                  <c:v>Forecast for 2021</c:v>
                </c:pt>
                <c:pt idx="4">
                  <c:v>2021</c:v>
                </c:pt>
                <c:pt idx="5">
                  <c:v>Forcast for 2022</c:v>
                </c:pt>
                <c:pt idx="6">
                  <c:v>2022</c:v>
                </c:pt>
                <c:pt idx="7">
                  <c:v>Forcast for 2023</c:v>
                </c:pt>
                <c:pt idx="8">
                  <c:v>Forecast for 2024</c:v>
                </c:pt>
              </c:strCache>
            </c:strRef>
          </c:cat>
          <c:val>
            <c:numRef>
              <c:f>Sheet1!$B$2:$B$10</c:f>
              <c:numCache>
                <c:formatCode>General</c:formatCode>
                <c:ptCount val="9"/>
                <c:pt idx="0">
                  <c:v>2.9000000000000001E-2</c:v>
                </c:pt>
                <c:pt idx="1">
                  <c:v>2.9000000000000001E-2</c:v>
                </c:pt>
                <c:pt idx="2">
                  <c:v>-3.4000000000000002E-2</c:v>
                </c:pt>
                <c:pt idx="3">
                  <c:v>5.7000000000000002E-2</c:v>
                </c:pt>
                <c:pt idx="4">
                  <c:v>5.8000000000000003E-2</c:v>
                </c:pt>
                <c:pt idx="5">
                  <c:v>3.1E-2</c:v>
                </c:pt>
                <c:pt idx="6">
                  <c:v>3.3000000000000002E-2</c:v>
                </c:pt>
                <c:pt idx="7">
                  <c:v>2.7E-2</c:v>
                </c:pt>
                <c:pt idx="8">
                  <c:v>2.9000000000000001E-2</c:v>
                </c:pt>
              </c:numCache>
            </c:numRef>
          </c:val>
          <c:extLst>
            <c:ext xmlns:c16="http://schemas.microsoft.com/office/drawing/2014/chart" uri="{C3380CC4-5D6E-409C-BE32-E72D297353CC}">
              <c16:uniqueId val="{00000009-DCA9-5241-A1FA-B00F94B9C446}"/>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Real gross domestic product growth</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data</c:v>
                </c:pt>
              </c:strCache>
            </c:strRef>
          </c:tx>
          <c:spPr>
            <a:solidFill>
              <a:srgbClr val="2875DD"/>
            </a:solidFill>
            <a:ln>
              <a:solidFill>
                <a:srgbClr val="2875DD"/>
              </a:solidFill>
            </a:ln>
          </c:spPr>
          <c:invertIfNegative val="0"/>
          <c:dLbls>
            <c:dLbl>
              <c:idx val="0"/>
              <c:numFmt formatCode="#,##0.0%" sourceLinked="0"/>
              <c:spPr/>
              <c:txPr>
                <a:bodyPr/>
                <a:lstStyle/>
                <a:p>
                  <a:pPr>
                    <a:defRPr sz="11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E701-3F4C-8555-8E26EDADE65C}"/>
                </c:ext>
              </c:extLst>
            </c:dLbl>
            <c:dLbl>
              <c:idx val="1"/>
              <c:numFmt formatCode="#,##0.0%" sourceLinked="0"/>
              <c:spPr/>
              <c:txPr>
                <a:bodyPr/>
                <a:lstStyle/>
                <a:p>
                  <a:pPr>
                    <a:defRPr sz="11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E701-3F4C-8555-8E26EDADE65C}"/>
                </c:ext>
              </c:extLst>
            </c:dLbl>
            <c:dLbl>
              <c:idx val="2"/>
              <c:numFmt formatCode="#,##0%" sourceLinked="0"/>
              <c:spPr/>
              <c:txPr>
                <a:bodyPr/>
                <a:lstStyle/>
                <a:p>
                  <a:pPr>
                    <a:defRPr sz="11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E701-3F4C-8555-8E26EDADE65C}"/>
                </c:ext>
              </c:extLst>
            </c:dLbl>
            <c:dLbl>
              <c:idx val="3"/>
              <c:numFmt formatCode="#,##0.0%" sourceLinked="0"/>
              <c:spPr/>
              <c:txPr>
                <a:bodyPr/>
                <a:lstStyle/>
                <a:p>
                  <a:pPr>
                    <a:defRPr sz="11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E701-3F4C-8555-8E26EDADE65C}"/>
                </c:ext>
              </c:extLst>
            </c:dLbl>
            <c:dLbl>
              <c:idx val="4"/>
              <c:numFmt formatCode="#,##0.0%" sourceLinked="0"/>
              <c:spPr/>
              <c:txPr>
                <a:bodyPr/>
                <a:lstStyle/>
                <a:p>
                  <a:pPr>
                    <a:defRPr sz="1100" b="0" smtId="4294967295">
                      <a:solidFill>
                        <a:srgbClr val="0F2741"/>
                      </a:solidFill>
                      <a:latin typeface="Open San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E701-3F4C-8555-8E26EDADE65C}"/>
                </c:ext>
              </c:extLst>
            </c:dLbl>
            <c:spPr>
              <a:noFill/>
              <a:ln>
                <a:noFill/>
              </a:ln>
              <a:effectLst/>
            </c:spPr>
            <c:txPr>
              <a:bodyPr/>
              <a:lstStyle/>
              <a:p>
                <a:pPr>
                  <a:defRPr sz="1100" b="0" smtId="4294967295">
                    <a:solidFill>
                      <a:srgbClr val="0F2741"/>
                    </a:solidFill>
                    <a:latin typeface="Open Sans"/>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Sheet1!$A$2:$A$6</c:f>
              <c:strCache>
                <c:ptCount val="5"/>
                <c:pt idx="0">
                  <c:v>Low income developing countries</c:v>
                </c:pt>
                <c:pt idx="1">
                  <c:v>Advanced economies</c:v>
                </c:pt>
                <c:pt idx="2">
                  <c:v>Emerging markets</c:v>
                </c:pt>
                <c:pt idx="3">
                  <c:v>Latin America</c:v>
                </c:pt>
                <c:pt idx="4">
                  <c:v>World</c:v>
                </c:pt>
              </c:strCache>
            </c:strRef>
          </c:cat>
          <c:val>
            <c:numRef>
              <c:f>Sheet1!$B$2:$B$6</c:f>
              <c:numCache>
                <c:formatCode>General</c:formatCode>
                <c:ptCount val="5"/>
                <c:pt idx="0">
                  <c:v>4.8000000000000001E-2</c:v>
                </c:pt>
                <c:pt idx="1">
                  <c:v>6.5000000000000002E-2</c:v>
                </c:pt>
                <c:pt idx="2">
                  <c:v>7.0000000000000007E-2</c:v>
                </c:pt>
                <c:pt idx="3">
                  <c:v>8.5000000000000006E-2</c:v>
                </c:pt>
                <c:pt idx="4">
                  <c:v>6.7000000000000004E-2</c:v>
                </c:pt>
              </c:numCache>
            </c:numRef>
          </c:val>
          <c:extLst>
            <c:ext xmlns:c16="http://schemas.microsoft.com/office/drawing/2014/chart" uri="{C3380CC4-5D6E-409C-BE32-E72D297353CC}">
              <c16:uniqueId val="{00000005-E701-3F4C-8555-8E26EDADE65C}"/>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100" b="0" smtId="4294967295">
                <a:solidFill>
                  <a:srgbClr val="0F2741"/>
                </a:solidFill>
                <a:latin typeface="Open Sans"/>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100" b="0">
                    <a:solidFill>
                      <a:srgbClr val="0F2741"/>
                    </a:solidFill>
                    <a:latin typeface="Open Sans"/>
                  </a:rPr>
                  <a:t>Share of GDP</a:t>
                </a:r>
              </a:p>
            </c:rich>
          </c:tx>
          <c:overlay val="0"/>
        </c:title>
        <c:numFmt formatCode="#,##0%" sourceLinked="0"/>
        <c:majorTickMark val="none"/>
        <c:minorTickMark val="none"/>
        <c:tickLblPos val="low"/>
        <c:spPr>
          <a:ln>
            <a:noFill/>
          </a:ln>
        </c:spPr>
        <c:txPr>
          <a:bodyPr/>
          <a:lstStyle/>
          <a:p>
            <a:pPr>
              <a:defRPr sz="1100" b="0" smtId="4294967295">
                <a:solidFill>
                  <a:srgbClr val="0F2741"/>
                </a:solidFill>
                <a:latin typeface="Open Sans"/>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04896-7D08-9845-B91B-4B02D2F2B752}"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C4BDF-9F0E-A945-B5B3-8113889E23BD}" type="slidenum">
              <a:rPr lang="en-US" smtClean="0"/>
              <a:t>‹#›</a:t>
            </a:fld>
            <a:endParaRPr lang="en-US"/>
          </a:p>
        </p:txBody>
      </p:sp>
    </p:spTree>
    <p:extLst>
      <p:ext uri="{BB962C8B-B14F-4D97-AF65-F5344CB8AC3E}">
        <p14:creationId xmlns:p14="http://schemas.microsoft.com/office/powerpoint/2010/main" val="1462261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D54757AF-2010-FF4F-AAC8-8B0A8C315B22}" type="slidenum">
              <a:rPr lang="en-CH" smtClean="0"/>
              <a:t>43</a:t>
            </a:fld>
            <a:endParaRPr lang="en-CH"/>
          </a:p>
        </p:txBody>
      </p:sp>
    </p:spTree>
    <p:extLst>
      <p:ext uri="{BB962C8B-B14F-4D97-AF65-F5344CB8AC3E}">
        <p14:creationId xmlns:p14="http://schemas.microsoft.com/office/powerpoint/2010/main" val="984842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2ACF-78A3-B5CC-B0BE-B70E711B51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C2509-696E-66C3-B49E-9B0BC4A2C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6232F-A4AA-5D40-3D57-D07CD19B37E7}"/>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5" name="Footer Placeholder 4">
            <a:extLst>
              <a:ext uri="{FF2B5EF4-FFF2-40B4-BE49-F238E27FC236}">
                <a16:creationId xmlns:a16="http://schemas.microsoft.com/office/drawing/2014/main" id="{BAD701C4-A14A-1E45-1AED-63E1CC63C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B22F-7077-5980-D699-C7413D1F396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2975091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BBC2-CE85-94F6-6D74-CDC1FA34F4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2B835-2ACD-84A2-E1AA-6DECF874C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711D-1D41-E71D-4DF6-6C4C5F234C29}"/>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5" name="Footer Placeholder 4">
            <a:extLst>
              <a:ext uri="{FF2B5EF4-FFF2-40B4-BE49-F238E27FC236}">
                <a16:creationId xmlns:a16="http://schemas.microsoft.com/office/drawing/2014/main" id="{A6591710-6818-EA69-A2A7-2CAD89BF5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A545A-9B55-5225-E7DB-17F1732C57C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4117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6D23C-359E-DC53-9FEE-710ADEB4B5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82EFA-BF1A-B2F3-7C51-55A0AC335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E475B-D043-E5D2-C9BE-419E8B4B763A}"/>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5" name="Footer Placeholder 4">
            <a:extLst>
              <a:ext uri="{FF2B5EF4-FFF2-40B4-BE49-F238E27FC236}">
                <a16:creationId xmlns:a16="http://schemas.microsoft.com/office/drawing/2014/main" id="{0727C39C-F75A-A537-714A-05E97D0F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29AB0-B16E-1874-F888-ABF7B4ED518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40290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76D3-835C-FD1B-C3F4-6E00F6F01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3746B-1703-0B85-BC5F-5E2B8CEF29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CE6EA-6D56-B942-1048-58A9B78A0CA1}"/>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5" name="Footer Placeholder 4">
            <a:extLst>
              <a:ext uri="{FF2B5EF4-FFF2-40B4-BE49-F238E27FC236}">
                <a16:creationId xmlns:a16="http://schemas.microsoft.com/office/drawing/2014/main" id="{4A49CE4A-99E8-801D-CD49-9BADA7EF9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7067C-A040-A13A-D7E7-BD543B73236E}"/>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45151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9454-C970-EDA4-DF55-C96AFAE7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16C61-B3FD-7FE9-E535-3646317090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7F6427-6D86-8D41-25F2-EB8DA7D0B3E1}"/>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5" name="Footer Placeholder 4">
            <a:extLst>
              <a:ext uri="{FF2B5EF4-FFF2-40B4-BE49-F238E27FC236}">
                <a16:creationId xmlns:a16="http://schemas.microsoft.com/office/drawing/2014/main" id="{6EC56C9A-8CFE-4D58-AB98-AF828281E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58776-83C7-3ED8-2BC0-EAF7BD9B547D}"/>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71740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D2D3-D5CF-222E-91CF-14961ABE1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E9708-2645-D5EE-414E-48465A2840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899AE-1CDC-8432-8776-4206E84C0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E0221-987A-B280-AC9B-E21FF4C947BB}"/>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6" name="Footer Placeholder 5">
            <a:extLst>
              <a:ext uri="{FF2B5EF4-FFF2-40B4-BE49-F238E27FC236}">
                <a16:creationId xmlns:a16="http://schemas.microsoft.com/office/drawing/2014/main" id="{427F8194-2B9B-9233-690B-5E9DC41C9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11D76-C465-EE8F-CFF2-BBE3DA979C95}"/>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16190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02FC-6F84-4F1D-13E2-46F6F42FB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49E9C-49F1-33F0-7F89-FC2C648DA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568E8-9B6C-540D-5DA1-BEC1BE0F5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6FB6A9-5713-E959-6315-A1B719AC3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BC0A3C-AC99-761C-76DF-14CCBF321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418E4-0418-1CCB-A0B5-B00585F612FB}"/>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8" name="Footer Placeholder 7">
            <a:extLst>
              <a:ext uri="{FF2B5EF4-FFF2-40B4-BE49-F238E27FC236}">
                <a16:creationId xmlns:a16="http://schemas.microsoft.com/office/drawing/2014/main" id="{B86749DF-966B-0651-3DBF-A1EA96F67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173AC-940C-02CB-2BDB-ECAC0C55C6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02338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3C66-27F5-FDB4-C4C1-40441D8E23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BB314-4CDE-D4F4-B99C-744DEC54E814}"/>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4" name="Footer Placeholder 3">
            <a:extLst>
              <a:ext uri="{FF2B5EF4-FFF2-40B4-BE49-F238E27FC236}">
                <a16:creationId xmlns:a16="http://schemas.microsoft.com/office/drawing/2014/main" id="{E7B8787C-87D6-8AA8-13B3-D0FBF0C5E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BD46A-229E-EABA-B811-E4E8544B180C}"/>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56322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5940B-293E-85E0-15DF-C8646AE55F90}"/>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3" name="Footer Placeholder 2">
            <a:extLst>
              <a:ext uri="{FF2B5EF4-FFF2-40B4-BE49-F238E27FC236}">
                <a16:creationId xmlns:a16="http://schemas.microsoft.com/office/drawing/2014/main" id="{41BD7BB8-228F-712A-1AF3-7E2B9724DC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DDFE4-11FE-DDF7-5E62-1E739B7080D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66561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77F6-BA7F-CDDE-7097-953D0E7F0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A32FEC-EF8F-199A-7A39-5129B991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5C3F52-24AD-B596-5186-3209671D6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E7015-F0C5-36E6-7544-90BD52BDF7C5}"/>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6" name="Footer Placeholder 5">
            <a:extLst>
              <a:ext uri="{FF2B5EF4-FFF2-40B4-BE49-F238E27FC236}">
                <a16:creationId xmlns:a16="http://schemas.microsoft.com/office/drawing/2014/main" id="{FB6FEDDD-F18E-BEB2-9EFC-8C8B72759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D38D8-BEAF-B6F8-C2FA-6F26D19F765B}"/>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50004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4625-C5A1-901E-946F-1B7BF3244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889A8E-FED0-37B3-76DD-A0CAEA4F25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7CCEF79-7589-419E-54B0-8C76EE07F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289C5-926B-F8E4-CE53-E2E9C5C7F70F}"/>
              </a:ext>
            </a:extLst>
          </p:cNvPr>
          <p:cNvSpPr>
            <a:spLocks noGrp="1"/>
          </p:cNvSpPr>
          <p:nvPr>
            <p:ph type="dt" sz="half" idx="10"/>
          </p:nvPr>
        </p:nvSpPr>
        <p:spPr/>
        <p:txBody>
          <a:bodyPr/>
          <a:lstStyle/>
          <a:p>
            <a:fld id="{5BA2F062-EB77-1340-ADA8-3D7CD0208A2D}" type="datetimeFigureOut">
              <a:rPr lang="en-US" smtClean="0"/>
              <a:t>4/11/24</a:t>
            </a:fld>
            <a:endParaRPr lang="en-US"/>
          </a:p>
        </p:txBody>
      </p:sp>
      <p:sp>
        <p:nvSpPr>
          <p:cNvPr id="6" name="Footer Placeholder 5">
            <a:extLst>
              <a:ext uri="{FF2B5EF4-FFF2-40B4-BE49-F238E27FC236}">
                <a16:creationId xmlns:a16="http://schemas.microsoft.com/office/drawing/2014/main" id="{06441AA7-10C8-8E88-C374-14C63CE1E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56694-6632-D429-048C-BC21C7D75E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8334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C9D63-99E2-DB96-4792-6B5388E18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792B4-6877-FF3D-A483-497D30E19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AD72-A66F-4A62-8AF2-D7A0656D2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2F062-EB77-1340-ADA8-3D7CD0208A2D}" type="datetimeFigureOut">
              <a:rPr lang="en-US" smtClean="0"/>
              <a:t>4/11/24</a:t>
            </a:fld>
            <a:endParaRPr lang="en-US"/>
          </a:p>
        </p:txBody>
      </p:sp>
      <p:sp>
        <p:nvSpPr>
          <p:cNvPr id="5" name="Footer Placeholder 4">
            <a:extLst>
              <a:ext uri="{FF2B5EF4-FFF2-40B4-BE49-F238E27FC236}">
                <a16:creationId xmlns:a16="http://schemas.microsoft.com/office/drawing/2014/main" id="{0C17E3FA-38A6-9F3E-E1D8-AB91D2769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9F4BA-EFD3-EB38-9EE6-3E280D84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458BF-F45D-6749-BF5F-DC840966D50E}" type="slidenum">
              <a:rPr lang="en-US" smtClean="0"/>
              <a:t>‹#›</a:t>
            </a:fld>
            <a:endParaRPr lang="en-US"/>
          </a:p>
        </p:txBody>
      </p:sp>
      <p:pic>
        <p:nvPicPr>
          <p:cNvPr id="7" name="Picture 6" descr="Venn diagram&#10;&#10;Description automatically generated">
            <a:extLst>
              <a:ext uri="{FF2B5EF4-FFF2-40B4-BE49-F238E27FC236}">
                <a16:creationId xmlns:a16="http://schemas.microsoft.com/office/drawing/2014/main" id="{F64FAADE-B7B7-7291-7EA7-06E9E8FD9878}"/>
              </a:ext>
            </a:extLst>
          </p:cNvPr>
          <p:cNvPicPr>
            <a:picLocks noChangeAspect="1"/>
          </p:cNvPicPr>
          <p:nvPr userDrawn="1"/>
        </p:nvPicPr>
        <p:blipFill>
          <a:blip r:embed="rId13"/>
          <a:stretch>
            <a:fillRect/>
          </a:stretch>
        </p:blipFill>
        <p:spPr>
          <a:xfrm>
            <a:off x="171557" y="126206"/>
            <a:ext cx="407152" cy="477838"/>
          </a:xfrm>
          <a:prstGeom prst="rect">
            <a:avLst/>
          </a:prstGeom>
        </p:spPr>
      </p:pic>
      <p:sp>
        <p:nvSpPr>
          <p:cNvPr id="8" name="TextBox 7">
            <a:extLst>
              <a:ext uri="{FF2B5EF4-FFF2-40B4-BE49-F238E27FC236}">
                <a16:creationId xmlns:a16="http://schemas.microsoft.com/office/drawing/2014/main" id="{B6860887-B833-6261-0522-80E6C72602C6}"/>
              </a:ext>
            </a:extLst>
          </p:cNvPr>
          <p:cNvSpPr txBox="1"/>
          <p:nvPr userDrawn="1"/>
        </p:nvSpPr>
        <p:spPr>
          <a:xfrm>
            <a:off x="10412730" y="178981"/>
            <a:ext cx="136017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Patent</a:t>
            </a:r>
            <a:r>
              <a:rPr lang="en-US" sz="2800" baseline="30000" dirty="0" err="1">
                <a:solidFill>
                  <a:srgbClr val="FF0000"/>
                </a:solidFill>
                <a:latin typeface="Times New Roman" panose="02020603050405020304" pitchFamily="18" charset="0"/>
                <a:cs typeface="Times New Roman" panose="02020603050405020304" pitchFamily="18" charset="0"/>
              </a:rPr>
              <a:t>x</a:t>
            </a:r>
            <a:endParaRPr lang="en-US" sz="2800" baseline="30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70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hyperlink" Target="http://www.statista.com/statistics/1087466/covid19-cases-recoveries-deaths-worldwide" TargetMode="Externa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hyperlink" Target="http://www.statista.com/statistics/1306932/number-excess-deaths-covid-pandemic-worldwide-by-month"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8.xml"/><Relationship Id="rId7" Type="http://schemas.openxmlformats.org/officeDocument/2006/relationships/oleObject" Target="../embeddings/oleObject1.bin"/><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hart" Target="../charts/chart4.xml"/><Relationship Id="rId4" Type="http://schemas.openxmlformats.org/officeDocument/2006/relationships/hyperlink" Target="http://www.statista.com/statistics/1083605/rate-excess-deaths-covid-pandemic-select-countries" TargetMode="Externa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ata.undp.org/vaccine-equity/"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hyperlink" Target="http://www.statista.com/statistics/1102889/covid-19-forecasted-global-real-gdp-growth"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hyperlink" Target="http://www.statista.com/statistics/1240594/gdp-loss-covid-19-economy" TargetMode="External"/><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NUL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ata.undp.org/vaccine-equity/"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ejiltalk.org/analysis-of-the-12th-wto-ministerial-conference-decision-on-the-trips-agreement/"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hyperlink" Target="http://www.statista.com/statistics/1043366/novel-coronavirus-2019ncov-cases-worldwide-by-country" TargetMode="External"/><Relationship Id="rId4" Type="http://schemas.openxmlformats.org/officeDocument/2006/relationships/image" Target="../media/image6.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a:xfrm>
            <a:off x="1524000" y="684032"/>
            <a:ext cx="9144000" cy="2387600"/>
          </a:xfrm>
        </p:spPr>
        <p:txBody>
          <a:bodyPr/>
          <a:lstStyle/>
          <a:p>
            <a:pPr>
              <a:lnSpc>
                <a:spcPct val="150000"/>
              </a:lnSpc>
              <a:spcBef>
                <a:spcPts val="0"/>
              </a:spcBef>
            </a:pPr>
            <a:r>
              <a:rPr lang="en-US" sz="3600" dirty="0">
                <a:latin typeface="Times New Roman" panose="02020603050405020304" pitchFamily="18" charset="0"/>
                <a:cs typeface="Times New Roman" panose="02020603050405020304" pitchFamily="18" charset="0"/>
              </a:rPr>
              <a:t>Patent Law and COVID-19</a:t>
            </a:r>
            <a:br>
              <a:rPr lang="en-US" sz="36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Case Study 076</a:t>
            </a:r>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a:xfrm>
            <a:off x="1524000" y="4037012"/>
            <a:ext cx="9144000" cy="1655762"/>
          </a:xfrm>
        </p:spPr>
        <p:txBody>
          <a:bodyPr/>
          <a:lstStyle/>
          <a:p>
            <a:r>
              <a:rPr lang="en-US" dirty="0">
                <a:latin typeface="Times New Roman" panose="02020603050405020304" pitchFamily="18" charset="0"/>
                <a:cs typeface="Times New Roman" panose="02020603050405020304" pitchFamily="18" charset="0"/>
              </a:rPr>
              <a:t>William Fisher</a:t>
            </a:r>
          </a:p>
          <a:p>
            <a:r>
              <a:rPr lang="en-US" dirty="0">
                <a:latin typeface="Times New Roman" panose="02020603050405020304" pitchFamily="18" charset="0"/>
                <a:cs typeface="Times New Roman" panose="02020603050405020304" pitchFamily="18" charset="0"/>
              </a:rPr>
              <a:t>April 2024</a:t>
            </a:r>
          </a:p>
        </p:txBody>
      </p:sp>
      <p:sp>
        <p:nvSpPr>
          <p:cNvPr id="6" name="TextBox 5">
            <a:extLst>
              <a:ext uri="{FF2B5EF4-FFF2-40B4-BE49-F238E27FC236}">
                <a16:creationId xmlns:a16="http://schemas.microsoft.com/office/drawing/2014/main" id="{1E3E37CC-8416-A14F-CD17-B849A32E8358}"/>
              </a:ext>
            </a:extLst>
          </p:cNvPr>
          <p:cNvSpPr txBox="1"/>
          <p:nvPr/>
        </p:nvSpPr>
        <p:spPr>
          <a:xfrm>
            <a:off x="3958267" y="6538595"/>
            <a:ext cx="427546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Licensed under terms available at https://</a:t>
            </a:r>
            <a:r>
              <a:rPr lang="en-US" sz="1400" dirty="0" err="1">
                <a:latin typeface="Times New Roman" panose="02020603050405020304" pitchFamily="18" charset="0"/>
                <a:cs typeface="Times New Roman" panose="02020603050405020304" pitchFamily="18" charset="0"/>
              </a:rPr>
              <a:t>ipxcourses.org</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20000" y="457200"/>
            <a:ext cx="82152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a:solidFill>
                  <a:srgbClr val="4F4F4F"/>
                </a:solidFill>
                <a:latin typeface="Arial"/>
              </a:rPr>
              <a:t>Number of coronavirus (COVID-19) cases, recoveries, and deaths worldwide as of May 2, 2023</a:t>
            </a:r>
          </a:p>
        </p:txBody>
      </p:sp>
      <p:sp>
        <p:nvSpPr>
          <p:cNvPr id="3" name="New shape"/>
          <p:cNvSpPr/>
          <p:nvPr/>
        </p:nvSpPr>
        <p:spPr>
          <a:xfrm>
            <a:off x="1920000" y="252000"/>
            <a:ext cx="8215200" cy="2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sz="1200">
                <a:solidFill>
                  <a:srgbClr val="808080"/>
                </a:solidFill>
                <a:latin typeface="Arial"/>
              </a:rPr>
              <a:t>Coronavirus (COVID-19) cases, recoveries, and deaths worldwide as of May 2, 2023</a:t>
            </a:r>
          </a:p>
        </p:txBody>
      </p:sp>
      <p:sp>
        <p:nvSpPr>
          <p:cNvPr id="4" name="New shape"/>
          <p:cNvSpPr/>
          <p:nvPr/>
        </p:nvSpPr>
        <p:spPr>
          <a:xfrm>
            <a:off x="2064000" y="538006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a:solidFill>
                  <a:srgbClr val="808080"/>
                </a:solidFill>
                <a:latin typeface="Arial"/>
              </a:rPr>
              <a:t>Note(s):</a:t>
            </a:r>
            <a:r>
              <a:rPr sz="700">
                <a:solidFill>
                  <a:srgbClr val="808080"/>
                </a:solidFill>
                <a:latin typeface="Arial"/>
              </a:rPr>
              <a:t> Worldwide; May 2, 2023</a:t>
            </a:r>
          </a:p>
          <a:p>
            <a:pPr algn="l"/>
            <a:r>
              <a:rPr sz="700">
                <a:solidFill>
                  <a:srgbClr val="808080"/>
                </a:solidFill>
                <a:latin typeface="Arial"/>
              </a:rPr>
              <a:t>Further information regarding this statistic can be found on </a:t>
            </a:r>
            <a:r>
              <a:rPr sz="70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a:solidFill>
                  <a:srgbClr val="808080"/>
                </a:solidFill>
                <a:latin typeface="Arial"/>
              </a:rPr>
              <a:t>.</a:t>
            </a:r>
          </a:p>
          <a:p>
            <a:pPr algn="l"/>
            <a:r>
              <a:rPr sz="700" b="1">
                <a:solidFill>
                  <a:srgbClr val="808080"/>
                </a:solidFill>
                <a:latin typeface="Arial"/>
              </a:rPr>
              <a:t>Source(s): </a:t>
            </a:r>
            <a:r>
              <a:rPr sz="700">
                <a:solidFill>
                  <a:srgbClr val="808080"/>
                </a:solidFill>
                <a:latin typeface="Arial"/>
              </a:rPr>
              <a:t>Worldometer; </a:t>
            </a:r>
            <a:r>
              <a:rPr sz="700">
                <a:solidFill>
                  <a:srgbClr val="808080"/>
                </a:solidFill>
                <a:latin typeface="Arial"/>
                <a:hlinkClick r:id="rId4">
                  <a:extLst>
                    <a:ext uri="{A12FA001-AC4F-418D-AE19-62706E023703}">
                      <ahyp:hlinkClr xmlns:ahyp="http://schemas.microsoft.com/office/drawing/2018/hyperlinkcolor" val="tx"/>
                    </a:ext>
                  </a:extLst>
                </a:hlinkClick>
              </a:rPr>
              <a:t>ID 1087466</a:t>
            </a:r>
          </a:p>
        </p:txBody>
      </p:sp>
      <p:graphicFrame>
        <p:nvGraphicFramePr>
          <p:cNvPr id="5" name="ChartObject"/>
          <p:cNvGraphicFramePr/>
          <p:nvPr/>
        </p:nvGraphicFramePr>
        <p:xfrm>
          <a:off x="2064000" y="1461600"/>
          <a:ext cx="8064000" cy="3918462"/>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20000" y="457200"/>
            <a:ext cx="82152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a:solidFill>
                  <a:srgbClr val="4F4F4F"/>
                </a:solidFill>
                <a:latin typeface="Arial"/>
              </a:rPr>
              <a:t>Mean number of excess deaths associated with the COVID-19 pandemic from all-causes worldwide in 2020 and 2021, by month</a:t>
            </a:r>
          </a:p>
        </p:txBody>
      </p:sp>
      <p:sp>
        <p:nvSpPr>
          <p:cNvPr id="4" name="New shape"/>
          <p:cNvSpPr/>
          <p:nvPr/>
        </p:nvSpPr>
        <p:spPr>
          <a:xfrm>
            <a:off x="498090" y="5998674"/>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2020 and 2021</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WHO; </a:t>
            </a:r>
            <a:r>
              <a:rPr sz="700" dirty="0">
                <a:solidFill>
                  <a:srgbClr val="808080"/>
                </a:solidFill>
                <a:latin typeface="Arial"/>
                <a:hlinkClick r:id="rId4">
                  <a:extLst>
                    <a:ext uri="{A12FA001-AC4F-418D-AE19-62706E023703}">
                      <ahyp:hlinkClr xmlns:ahyp="http://schemas.microsoft.com/office/drawing/2018/hyperlinkcolor" val="tx"/>
                    </a:ext>
                  </a:extLst>
                </a:hlinkClick>
              </a:rPr>
              <a:t>ID 1306932</a:t>
            </a:r>
          </a:p>
        </p:txBody>
      </p:sp>
      <p:graphicFrame>
        <p:nvGraphicFramePr>
          <p:cNvPr id="5" name="ChartObject"/>
          <p:cNvGraphicFramePr/>
          <p:nvPr>
            <p:extLst>
              <p:ext uri="{D42A27DB-BD31-4B8C-83A1-F6EECF244321}">
                <p14:modId xmlns:p14="http://schemas.microsoft.com/office/powerpoint/2010/main" val="64519037"/>
              </p:ext>
            </p:extLst>
          </p:nvPr>
        </p:nvGraphicFramePr>
        <p:xfrm>
          <a:off x="628650" y="1461600"/>
          <a:ext cx="10709910" cy="3918462"/>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0E1918-9135-631B-987F-929DC98B1120}"/>
              </a:ext>
            </a:extLst>
          </p:cNvPr>
          <p:cNvSpPr>
            <a:spLocks noGrp="1"/>
          </p:cNvSpPr>
          <p:nvPr>
            <p:ph type="sldNum" sz="quarter" idx="12"/>
          </p:nvPr>
        </p:nvSpPr>
        <p:spPr/>
        <p:txBody>
          <a:bodyPr/>
          <a:lstStyle/>
          <a:p>
            <a:fld id="{F13E3731-85AA-3C40-B213-AC5A1063DB46}" type="slidenum">
              <a:rPr lang="en-GB" smtClean="0"/>
              <a:t>12</a:t>
            </a:fld>
            <a:endParaRPr lang="en-GB"/>
          </a:p>
        </p:txBody>
      </p:sp>
      <p:pic>
        <p:nvPicPr>
          <p:cNvPr id="4" name="Picture 3" descr="A graph of a disease&#10;&#10;Description automatically generated with medium confidence">
            <a:extLst>
              <a:ext uri="{FF2B5EF4-FFF2-40B4-BE49-F238E27FC236}">
                <a16:creationId xmlns:a16="http://schemas.microsoft.com/office/drawing/2014/main" id="{FDF0EB2C-53BC-6DAD-F832-ACC7C77991F8}"/>
              </a:ext>
            </a:extLst>
          </p:cNvPr>
          <p:cNvPicPr>
            <a:picLocks noChangeAspect="1"/>
          </p:cNvPicPr>
          <p:nvPr/>
        </p:nvPicPr>
        <p:blipFill>
          <a:blip r:embed="rId2"/>
          <a:stretch>
            <a:fillRect/>
          </a:stretch>
        </p:blipFill>
        <p:spPr>
          <a:xfrm>
            <a:off x="623304" y="0"/>
            <a:ext cx="11115306" cy="6752906"/>
          </a:xfrm>
          <a:prstGeom prst="rect">
            <a:avLst/>
          </a:prstGeom>
        </p:spPr>
      </p:pic>
      <p:sp>
        <p:nvSpPr>
          <p:cNvPr id="5" name="TextBox 4">
            <a:extLst>
              <a:ext uri="{FF2B5EF4-FFF2-40B4-BE49-F238E27FC236}">
                <a16:creationId xmlns:a16="http://schemas.microsoft.com/office/drawing/2014/main" id="{88CEFBBA-C8EB-401E-A884-069C5FA3ED2A}"/>
              </a:ext>
            </a:extLst>
          </p:cNvPr>
          <p:cNvSpPr txBox="1"/>
          <p:nvPr/>
        </p:nvSpPr>
        <p:spPr>
          <a:xfrm rot="16200000">
            <a:off x="9156914" y="3198167"/>
            <a:ext cx="5374676" cy="461665"/>
          </a:xfrm>
          <a:prstGeom prst="rect">
            <a:avLst/>
          </a:prstGeom>
          <a:noFill/>
        </p:spPr>
        <p:txBody>
          <a:bodyPr wrap="none" rtlCol="0">
            <a:spAutoFit/>
          </a:bodyPr>
          <a:lstStyle/>
          <a:p>
            <a:r>
              <a:rPr lang="en-US" sz="1200" dirty="0"/>
              <a:t>Source:  </a:t>
            </a:r>
            <a:r>
              <a:rPr lang="en-US" sz="1200" dirty="0">
                <a:effectLst/>
              </a:rPr>
              <a:t>United States International Trade Commission, “ COVID-19 Diagnostics and</a:t>
            </a:r>
          </a:p>
          <a:p>
            <a:r>
              <a:rPr lang="en-US" sz="1200" dirty="0">
                <a:effectLst/>
              </a:rPr>
              <a:t>Therapeutics: Supply, Demand, and TRIPS Agreement Flexibilities” </a:t>
            </a:r>
            <a:r>
              <a:rPr lang="en-US" sz="1200" dirty="0"/>
              <a:t>(October 2023)</a:t>
            </a:r>
          </a:p>
        </p:txBody>
      </p:sp>
    </p:spTree>
    <p:extLst>
      <p:ext uri="{BB962C8B-B14F-4D97-AF65-F5344CB8AC3E}">
        <p14:creationId xmlns:p14="http://schemas.microsoft.com/office/powerpoint/2010/main" val="225881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20000" y="457200"/>
            <a:ext cx="82152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a:solidFill>
                  <a:srgbClr val="4F4F4F"/>
                </a:solidFill>
                <a:latin typeface="Arial"/>
              </a:rPr>
              <a:t>Mean number of excess deaths associated with COVID-19 from all-causes in 2020 and 2021 in select countries worldwide (per 100,000 population)</a:t>
            </a:r>
          </a:p>
        </p:txBody>
      </p:sp>
      <p:sp>
        <p:nvSpPr>
          <p:cNvPr id="3" name="New shape"/>
          <p:cNvSpPr/>
          <p:nvPr/>
        </p:nvSpPr>
        <p:spPr>
          <a:xfrm>
            <a:off x="1920000" y="252000"/>
            <a:ext cx="8215200" cy="2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sz="1200">
                <a:solidFill>
                  <a:srgbClr val="808080"/>
                </a:solidFill>
                <a:latin typeface="Arial"/>
              </a:rPr>
              <a:t>Rate of excess deaths due to COVID-19 pandemic in select countries worldwide 2020-21</a:t>
            </a:r>
          </a:p>
        </p:txBody>
      </p:sp>
      <p:sp>
        <p:nvSpPr>
          <p:cNvPr id="4" name="New shape"/>
          <p:cNvSpPr/>
          <p:nvPr/>
        </p:nvSpPr>
        <p:spPr>
          <a:xfrm>
            <a:off x="2064000" y="538006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a:solidFill>
                  <a:srgbClr val="808080"/>
                </a:solidFill>
                <a:latin typeface="Arial"/>
              </a:rPr>
              <a:t>Note(s):</a:t>
            </a:r>
            <a:r>
              <a:rPr sz="700">
                <a:solidFill>
                  <a:srgbClr val="808080"/>
                </a:solidFill>
                <a:latin typeface="Arial"/>
              </a:rPr>
              <a:t> Worldwide; 2020 and 2021</a:t>
            </a:r>
          </a:p>
          <a:p>
            <a:pPr algn="l"/>
            <a:r>
              <a:rPr sz="700">
                <a:solidFill>
                  <a:srgbClr val="808080"/>
                </a:solidFill>
                <a:latin typeface="Arial"/>
              </a:rPr>
              <a:t>Further information regarding this statistic can be found on </a:t>
            </a:r>
            <a:r>
              <a:rPr sz="70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a:solidFill>
                  <a:srgbClr val="808080"/>
                </a:solidFill>
                <a:latin typeface="Arial"/>
              </a:rPr>
              <a:t>.</a:t>
            </a:r>
          </a:p>
          <a:p>
            <a:pPr algn="l"/>
            <a:r>
              <a:rPr sz="700" b="1">
                <a:solidFill>
                  <a:srgbClr val="808080"/>
                </a:solidFill>
                <a:latin typeface="Arial"/>
              </a:rPr>
              <a:t>Source(s): </a:t>
            </a:r>
            <a:r>
              <a:rPr sz="700">
                <a:solidFill>
                  <a:srgbClr val="808080"/>
                </a:solidFill>
                <a:latin typeface="Arial"/>
              </a:rPr>
              <a:t>WHO; </a:t>
            </a:r>
            <a:r>
              <a:rPr sz="700">
                <a:solidFill>
                  <a:srgbClr val="808080"/>
                </a:solidFill>
                <a:latin typeface="Arial"/>
                <a:hlinkClick r:id="rId4">
                  <a:extLst>
                    <a:ext uri="{A12FA001-AC4F-418D-AE19-62706E023703}">
                      <ahyp:hlinkClr xmlns:ahyp="http://schemas.microsoft.com/office/drawing/2018/hyperlinkcolor" val="tx"/>
                    </a:ext>
                  </a:extLst>
                </a:hlinkClick>
              </a:rPr>
              <a:t>ID 1083605</a:t>
            </a:r>
          </a:p>
        </p:txBody>
      </p:sp>
      <p:graphicFrame>
        <p:nvGraphicFramePr>
          <p:cNvPr id="5" name="ChartObject"/>
          <p:cNvGraphicFramePr/>
          <p:nvPr/>
        </p:nvGraphicFramePr>
        <p:xfrm>
          <a:off x="2064000" y="1677500"/>
          <a:ext cx="8064000" cy="3702562"/>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2000500" y="4726986"/>
            <a:ext cx="8191000" cy="653077"/>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7" name="OleObject"/>
          <p:cNvGraphicFramePr>
            <a:graphicFrameLocks noChangeAspect="1"/>
          </p:cNvGraphicFramePr>
          <p:nvPr/>
        </p:nvGraphicFramePr>
        <p:xfrm>
          <a:off x="8515200" y="4919262"/>
          <a:ext cx="1612800" cy="460800"/>
        </p:xfrm>
        <a:graphic>
          <a:graphicData uri="http://schemas.openxmlformats.org/presentationml/2006/ole">
            <mc:AlternateContent xmlns:mc="http://schemas.openxmlformats.org/markup-compatibility/2006">
              <mc:Choice xmlns:v="urn:schemas-microsoft-com:vml" Requires="v">
                <p:oleObj r:id="rId7" imgW="1612800" imgH="460800" progId=".xls">
                  <p:embed/>
                </p:oleObj>
              </mc:Choice>
              <mc:Fallback>
                <p:oleObj r:id="rId7" imgW="1612800" imgH="460800" progId=".xls">
                  <p:embed/>
                  <p:pic>
                    <p:nvPicPr>
                      <p:cNvPr id="7" name="OleObject"/>
                      <p:cNvPicPr/>
                      <p:nvPr/>
                    </p:nvPicPr>
                    <p:blipFill>
                      <a:blip r:embed="rId8"/>
                      <a:srcRect t="100000"/>
                      <a:tile tx="0" ty="0" sx="100000" sy="100000" flip="none" algn="tl"/>
                    </p:blipFill>
                    <p:spPr>
                      <a:xfrm>
                        <a:off x="8515200" y="4919262"/>
                        <a:ext cx="1612800" cy="460800"/>
                      </a:xfrm>
                      <a:prstGeom prst="rect">
                        <a:avLst/>
                      </a:prstGeom>
                      <a:blipFill>
                        <a:blip r:embed="rId9"/>
                        <a:stretch>
                          <a:fillRect/>
                        </a:stretch>
                      </a:blipFill>
                      <a:ln>
                        <a:noFill/>
                      </a:ln>
                    </p:spPr>
                  </p:pic>
                </p:oleObj>
              </mc:Fallback>
            </mc:AlternateContent>
          </a:graphicData>
        </a:graphic>
      </p:graphicFrame>
      <p:sp>
        <p:nvSpPr>
          <p:cNvPr id="8" name="New shape"/>
          <p:cNvSpPr/>
          <p:nvPr/>
        </p:nvSpPr>
        <p:spPr>
          <a:xfrm>
            <a:off x="4578350" y="1461600"/>
            <a:ext cx="303530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t"/>
          <a:lstStyle/>
          <a:p>
            <a:pPr algn="ctr">
              <a:spcAft>
                <a:spcPct val="20000"/>
              </a:spcAft>
            </a:pPr>
            <a:r>
              <a:rPr sz="1000">
                <a:solidFill>
                  <a:srgbClr val="000000"/>
                </a:solidFill>
                <a:latin typeface="Calibri"/>
              </a:rPr>
              <a:t>Excess deaths per 100,000 population</a:t>
            </a:r>
          </a:p>
        </p:txBody>
      </p:sp>
      <p:sp>
        <p:nvSpPr>
          <p:cNvPr id="9"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EA3CA21-DC40-AB2B-88F9-7DBEDD22442A}"/>
              </a:ext>
            </a:extLst>
          </p:cNvPr>
          <p:cNvPicPr>
            <a:picLocks noChangeAspect="1"/>
          </p:cNvPicPr>
          <p:nvPr/>
        </p:nvPicPr>
        <p:blipFill>
          <a:blip r:embed="rId2"/>
          <a:stretch>
            <a:fillRect/>
          </a:stretch>
        </p:blipFill>
        <p:spPr>
          <a:xfrm>
            <a:off x="1238250" y="0"/>
            <a:ext cx="9688830" cy="6839174"/>
          </a:xfrm>
          <a:prstGeom prst="rect">
            <a:avLst/>
          </a:prstGeom>
        </p:spPr>
      </p:pic>
    </p:spTree>
    <p:extLst>
      <p:ext uri="{BB962C8B-B14F-4D97-AF65-F5344CB8AC3E}">
        <p14:creationId xmlns:p14="http://schemas.microsoft.com/office/powerpoint/2010/main" val="1271100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C0CD99F-AC36-2108-9B23-A177C82DCF3D}"/>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3101515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294A-A4C0-93BE-60FD-CC34B5D0D861}"/>
              </a:ext>
            </a:extLst>
          </p:cNvPr>
          <p:cNvSpPr>
            <a:spLocks noGrp="1"/>
          </p:cNvSpPr>
          <p:nvPr>
            <p:ph type="title"/>
          </p:nvPr>
        </p:nvSpPr>
        <p:spPr>
          <a:xfrm>
            <a:off x="708991" y="2103437"/>
            <a:ext cx="10515600" cy="1325563"/>
          </a:xfrm>
        </p:spPr>
        <p:txBody>
          <a:bodyPr/>
          <a:lstStyle/>
          <a:p>
            <a:pPr algn="ctr"/>
            <a:r>
              <a:rPr lang="en-US" dirty="0"/>
              <a:t>C. Vaccinations</a:t>
            </a:r>
          </a:p>
        </p:txBody>
      </p:sp>
    </p:spTree>
    <p:extLst>
      <p:ext uri="{BB962C8B-B14F-4D97-AF65-F5344CB8AC3E}">
        <p14:creationId xmlns:p14="http://schemas.microsoft.com/office/powerpoint/2010/main" val="146402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E0958AB3-DFF3-DBF0-5943-E8964B12128F}"/>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359017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97382DB-458C-1D1E-7F11-A39C8A7CBB45}"/>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3376087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505F72D-CE42-2FCF-645E-5F891D0E0401}"/>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2760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294A-A4C0-93BE-60FD-CC34B5D0D861}"/>
              </a:ext>
            </a:extLst>
          </p:cNvPr>
          <p:cNvSpPr>
            <a:spLocks noGrp="1"/>
          </p:cNvSpPr>
          <p:nvPr>
            <p:ph type="title"/>
          </p:nvPr>
        </p:nvSpPr>
        <p:spPr>
          <a:xfrm>
            <a:off x="708991" y="2103437"/>
            <a:ext cx="10515600" cy="1325563"/>
          </a:xfrm>
        </p:spPr>
        <p:txBody>
          <a:bodyPr/>
          <a:lstStyle/>
          <a:p>
            <a:pPr algn="ctr"/>
            <a:r>
              <a:rPr lang="en-US" dirty="0"/>
              <a:t>I. Introduction</a:t>
            </a:r>
          </a:p>
        </p:txBody>
      </p:sp>
    </p:spTree>
    <p:extLst>
      <p:ext uri="{BB962C8B-B14F-4D97-AF65-F5344CB8AC3E}">
        <p14:creationId xmlns:p14="http://schemas.microsoft.com/office/powerpoint/2010/main" val="52374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3296712-E576-9F8B-E566-6AC95E9F5D0A}"/>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2579550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F90C787-DAE6-351D-489C-999B23C44272}"/>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318352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C87125E-9D83-B600-AF15-E9B29AE43894}"/>
              </a:ext>
            </a:extLst>
          </p:cNvPr>
          <p:cNvPicPr>
            <a:picLocks noChangeAspect="1"/>
          </p:cNvPicPr>
          <p:nvPr/>
        </p:nvPicPr>
        <p:blipFill>
          <a:blip r:embed="rId2"/>
          <a:stretch>
            <a:fillRect/>
          </a:stretch>
        </p:blipFill>
        <p:spPr>
          <a:xfrm>
            <a:off x="1238250" y="0"/>
            <a:ext cx="9699826" cy="6846936"/>
          </a:xfrm>
          <a:prstGeom prst="rect">
            <a:avLst/>
          </a:prstGeom>
        </p:spPr>
      </p:pic>
    </p:spTree>
    <p:extLst>
      <p:ext uri="{BB962C8B-B14F-4D97-AF65-F5344CB8AC3E}">
        <p14:creationId xmlns:p14="http://schemas.microsoft.com/office/powerpoint/2010/main" val="266797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A273E8-CFC1-459F-8577-523B97E567AE}"/>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323182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3E013A1-2237-ADD6-ED03-7AE43D12F1B6}"/>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1780097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03ED04D-0DF5-D330-9CE1-F6C62B3FC28C}"/>
              </a:ext>
            </a:extLst>
          </p:cNvPr>
          <p:cNvPicPr>
            <a:picLocks noChangeAspect="1"/>
          </p:cNvPicPr>
          <p:nvPr/>
        </p:nvPicPr>
        <p:blipFill>
          <a:blip r:embed="rId2"/>
          <a:stretch>
            <a:fillRect/>
          </a:stretch>
        </p:blipFill>
        <p:spPr>
          <a:xfrm>
            <a:off x="1238250" y="0"/>
            <a:ext cx="9699826" cy="6846936"/>
          </a:xfrm>
          <a:prstGeom prst="rect">
            <a:avLst/>
          </a:prstGeom>
        </p:spPr>
      </p:pic>
    </p:spTree>
    <p:extLst>
      <p:ext uri="{BB962C8B-B14F-4D97-AF65-F5344CB8AC3E}">
        <p14:creationId xmlns:p14="http://schemas.microsoft.com/office/powerpoint/2010/main" val="2174570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04060A6-BD3A-75AB-EA63-BD9D8CB124F5}"/>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285423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1522-40BA-3611-D59F-D92E4BF974FE}"/>
              </a:ext>
            </a:extLst>
          </p:cNvPr>
          <p:cNvSpPr>
            <a:spLocks noGrp="1"/>
          </p:cNvSpPr>
          <p:nvPr>
            <p:ph type="title"/>
          </p:nvPr>
        </p:nvSpPr>
        <p:spPr>
          <a:xfrm>
            <a:off x="638882" y="368808"/>
            <a:ext cx="3571810" cy="4058747"/>
          </a:xfrm>
        </p:spPr>
        <p:txBody>
          <a:bodyPr vert="horz" lIns="91440" tIns="45720" rIns="91440" bIns="45720" rtlCol="0" anchor="b">
            <a:normAutofit fontScale="90000"/>
          </a:bodyPr>
          <a:lstStyle/>
          <a:p>
            <a:r>
              <a:rPr lang="en-GB" sz="4000" dirty="0"/>
              <a:t>COVID-19 vaccines administered as of January 2023</a:t>
            </a:r>
            <a:br>
              <a:rPr lang="en-GB" sz="4000" dirty="0"/>
            </a:br>
            <a:br>
              <a:rPr lang="en-GB" sz="4000" dirty="0"/>
            </a:br>
            <a:r>
              <a:rPr lang="en-GB" sz="2700" dirty="0"/>
              <a:t>Source: </a:t>
            </a:r>
            <a:r>
              <a:rPr lang="en-GB" sz="2700" dirty="0">
                <a:hlinkClick r:id="rId2"/>
              </a:rPr>
              <a:t>https://data.undp.org/vaccine-equity/</a:t>
            </a:r>
            <a:r>
              <a:rPr lang="en-GB" sz="2700" dirty="0"/>
              <a:t> </a:t>
            </a:r>
            <a:br>
              <a:rPr lang="en-CH" sz="2700" dirty="0"/>
            </a:br>
            <a:endParaRPr lang="en-US" sz="27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5654A89B-416B-AF84-470B-414BE8783A48}"/>
              </a:ext>
            </a:extLst>
          </p:cNvPr>
          <p:cNvPicPr>
            <a:picLocks noChangeAspect="1"/>
          </p:cNvPicPr>
          <p:nvPr/>
        </p:nvPicPr>
        <p:blipFill>
          <a:blip r:embed="rId3"/>
          <a:stretch>
            <a:fillRect/>
          </a:stretch>
        </p:blipFill>
        <p:spPr>
          <a:xfrm>
            <a:off x="4389120" y="405384"/>
            <a:ext cx="6793751" cy="5785104"/>
          </a:xfrm>
          <a:prstGeom prst="rect">
            <a:avLst/>
          </a:prstGeom>
        </p:spPr>
      </p:pic>
      <p:sp>
        <p:nvSpPr>
          <p:cNvPr id="3" name="Slide Number Placeholder 2">
            <a:extLst>
              <a:ext uri="{FF2B5EF4-FFF2-40B4-BE49-F238E27FC236}">
                <a16:creationId xmlns:a16="http://schemas.microsoft.com/office/drawing/2014/main" id="{ED279CD7-F887-5262-CF00-57DB056670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13E3731-85AA-3C40-B213-AC5A1063DB46}" type="slidenum">
              <a:rPr lang="en-US" smtClean="0"/>
              <a:pPr>
                <a:spcAft>
                  <a:spcPts val="600"/>
                </a:spcAft>
              </a:pPr>
              <a:t>27</a:t>
            </a:fld>
            <a:endParaRPr lang="en-US"/>
          </a:p>
        </p:txBody>
      </p:sp>
    </p:spTree>
    <p:extLst>
      <p:ext uri="{BB962C8B-B14F-4D97-AF65-F5344CB8AC3E}">
        <p14:creationId xmlns:p14="http://schemas.microsoft.com/office/powerpoint/2010/main" val="316745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4C7BC6-139E-2736-34D5-40DDF9DE1DCB}"/>
              </a:ext>
            </a:extLst>
          </p:cNvPr>
          <p:cNvSpPr>
            <a:spLocks noGrp="1"/>
          </p:cNvSpPr>
          <p:nvPr>
            <p:ph type="sldNum" sz="quarter" idx="12"/>
          </p:nvPr>
        </p:nvSpPr>
        <p:spPr/>
        <p:txBody>
          <a:bodyPr/>
          <a:lstStyle/>
          <a:p>
            <a:fld id="{F13E3731-85AA-3C40-B213-AC5A1063DB46}" type="slidenum">
              <a:rPr lang="en-GB" smtClean="0"/>
              <a:t>28</a:t>
            </a:fld>
            <a:endParaRPr lang="en-GB"/>
          </a:p>
        </p:txBody>
      </p:sp>
      <p:pic>
        <p:nvPicPr>
          <p:cNvPr id="5" name="Picture 4" descr="A screenshot of a screenshot of a vaccine&#10;&#10;Description automatically generated">
            <a:extLst>
              <a:ext uri="{FF2B5EF4-FFF2-40B4-BE49-F238E27FC236}">
                <a16:creationId xmlns:a16="http://schemas.microsoft.com/office/drawing/2014/main" id="{2326F444-1734-F139-8CE9-78108E523477}"/>
              </a:ext>
            </a:extLst>
          </p:cNvPr>
          <p:cNvPicPr>
            <a:picLocks noChangeAspect="1"/>
          </p:cNvPicPr>
          <p:nvPr/>
        </p:nvPicPr>
        <p:blipFill>
          <a:blip r:embed="rId2"/>
          <a:stretch>
            <a:fillRect/>
          </a:stretch>
        </p:blipFill>
        <p:spPr>
          <a:xfrm>
            <a:off x="1520191" y="445770"/>
            <a:ext cx="9633584" cy="5682182"/>
          </a:xfrm>
          <a:prstGeom prst="rect">
            <a:avLst/>
          </a:prstGeom>
        </p:spPr>
      </p:pic>
      <p:sp>
        <p:nvSpPr>
          <p:cNvPr id="6" name="TextBox 5">
            <a:extLst>
              <a:ext uri="{FF2B5EF4-FFF2-40B4-BE49-F238E27FC236}">
                <a16:creationId xmlns:a16="http://schemas.microsoft.com/office/drawing/2014/main" id="{FB8ED469-A9D1-1253-D899-B1D91B007AAA}"/>
              </a:ext>
            </a:extLst>
          </p:cNvPr>
          <p:cNvSpPr txBox="1"/>
          <p:nvPr/>
        </p:nvSpPr>
        <p:spPr>
          <a:xfrm>
            <a:off x="377190" y="6352143"/>
            <a:ext cx="4536435" cy="369332"/>
          </a:xfrm>
          <a:prstGeom prst="rect">
            <a:avLst/>
          </a:prstGeom>
          <a:noFill/>
        </p:spPr>
        <p:txBody>
          <a:bodyPr wrap="none" rtlCol="0">
            <a:spAutoFit/>
          </a:bodyPr>
          <a:lstStyle/>
          <a:p>
            <a:r>
              <a:rPr lang="en-US" dirty="0"/>
              <a:t>Source: https://</a:t>
            </a:r>
            <a:r>
              <a:rPr lang="en-US" dirty="0" err="1"/>
              <a:t>data.undp.org</a:t>
            </a:r>
            <a:r>
              <a:rPr lang="en-US" dirty="0"/>
              <a:t>/vaccine-equity/</a:t>
            </a:r>
          </a:p>
        </p:txBody>
      </p:sp>
    </p:spTree>
    <p:extLst>
      <p:ext uri="{BB962C8B-B14F-4D97-AF65-F5344CB8AC3E}">
        <p14:creationId xmlns:p14="http://schemas.microsoft.com/office/powerpoint/2010/main" val="3074322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294A-A4C0-93BE-60FD-CC34B5D0D861}"/>
              </a:ext>
            </a:extLst>
          </p:cNvPr>
          <p:cNvSpPr>
            <a:spLocks noGrp="1"/>
          </p:cNvSpPr>
          <p:nvPr>
            <p:ph type="title"/>
          </p:nvPr>
        </p:nvSpPr>
        <p:spPr>
          <a:xfrm>
            <a:off x="708991" y="2103437"/>
            <a:ext cx="10515600" cy="1325563"/>
          </a:xfrm>
        </p:spPr>
        <p:txBody>
          <a:bodyPr/>
          <a:lstStyle/>
          <a:p>
            <a:pPr algn="ctr"/>
            <a:r>
              <a:rPr lang="en-US" dirty="0"/>
              <a:t>D. Economic and Social Impact</a:t>
            </a:r>
          </a:p>
        </p:txBody>
      </p:sp>
    </p:spTree>
    <p:extLst>
      <p:ext uri="{BB962C8B-B14F-4D97-AF65-F5344CB8AC3E}">
        <p14:creationId xmlns:p14="http://schemas.microsoft.com/office/powerpoint/2010/main" val="121355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5BC3-C756-D043-87A8-D272581E042D}"/>
              </a:ext>
            </a:extLst>
          </p:cNvPr>
          <p:cNvSpPr>
            <a:spLocks noGrp="1"/>
          </p:cNvSpPr>
          <p:nvPr>
            <p:ph type="title"/>
          </p:nvPr>
        </p:nvSpPr>
        <p:spPr>
          <a:xfrm>
            <a:off x="838200" y="270457"/>
            <a:ext cx="10515600" cy="437882"/>
          </a:xfrm>
        </p:spPr>
        <p:txBody>
          <a:bodyPr>
            <a:normAutofit fontScale="90000"/>
          </a:bodyPr>
          <a:lstStyle/>
          <a:p>
            <a:pPr algn="ctr"/>
            <a:r>
              <a:rPr lang="en-GB" dirty="0"/>
              <a:t>Timeline</a:t>
            </a:r>
          </a:p>
        </p:txBody>
      </p:sp>
      <p:sp>
        <p:nvSpPr>
          <p:cNvPr id="3" name="Content Placeholder 2">
            <a:extLst>
              <a:ext uri="{FF2B5EF4-FFF2-40B4-BE49-F238E27FC236}">
                <a16:creationId xmlns:a16="http://schemas.microsoft.com/office/drawing/2014/main" id="{A286BE14-01C2-F74A-B234-B91188D56476}"/>
              </a:ext>
            </a:extLst>
          </p:cNvPr>
          <p:cNvSpPr>
            <a:spLocks noGrp="1"/>
          </p:cNvSpPr>
          <p:nvPr>
            <p:ph idx="1"/>
          </p:nvPr>
        </p:nvSpPr>
        <p:spPr>
          <a:xfrm>
            <a:off x="838200" y="708338"/>
            <a:ext cx="10515600" cy="6040192"/>
          </a:xfrm>
        </p:spPr>
        <p:txBody>
          <a:bodyPr>
            <a:normAutofit/>
          </a:bodyPr>
          <a:lstStyle/>
          <a:p>
            <a:r>
              <a:rPr lang="en-GB" dirty="0"/>
              <a:t> 31 December 2019: </a:t>
            </a:r>
            <a:r>
              <a:rPr lang="en-GB" dirty="0">
                <a:solidFill>
                  <a:srgbClr val="FF0000"/>
                </a:solidFill>
              </a:rPr>
              <a:t>Wuhan Municipal Health Commission</a:t>
            </a:r>
            <a:r>
              <a:rPr lang="en-GB" dirty="0"/>
              <a:t>, China, reported a </a:t>
            </a:r>
            <a:r>
              <a:rPr lang="en-GB" dirty="0">
                <a:solidFill>
                  <a:srgbClr val="FF0000"/>
                </a:solidFill>
              </a:rPr>
              <a:t>cluster of cases of pneumonia </a:t>
            </a:r>
            <a:r>
              <a:rPr lang="en-GB" dirty="0"/>
              <a:t>in Wuhan, Hubei Province. A novel coronavirus was eventually identified early January.</a:t>
            </a:r>
          </a:p>
          <a:p>
            <a:r>
              <a:rPr lang="en-GB" dirty="0">
                <a:solidFill>
                  <a:srgbClr val="FF0000"/>
                </a:solidFill>
              </a:rPr>
              <a:t>12 January 2020: China publicly shared the genetic sequence of COVID-19 </a:t>
            </a:r>
          </a:p>
          <a:p>
            <a:r>
              <a:rPr lang="en-GB" dirty="0"/>
              <a:t>30 January 2020: WHO stated outbreak constituted a </a:t>
            </a:r>
            <a:r>
              <a:rPr lang="en-GB" dirty="0">
                <a:solidFill>
                  <a:srgbClr val="FF0000"/>
                </a:solidFill>
              </a:rPr>
              <a:t>Public Health Emergency of International Concern </a:t>
            </a:r>
            <a:r>
              <a:rPr lang="en-GB" dirty="0"/>
              <a:t>(PHEIC) </a:t>
            </a:r>
          </a:p>
          <a:p>
            <a:r>
              <a:rPr lang="en-GB" dirty="0"/>
              <a:t>7 March 2020: Number of confirmed </a:t>
            </a:r>
            <a:r>
              <a:rPr lang="en-GB" dirty="0">
                <a:solidFill>
                  <a:srgbClr val="FF0000"/>
                </a:solidFill>
              </a:rPr>
              <a:t>cases outside China surpasses 100,000</a:t>
            </a:r>
          </a:p>
          <a:p>
            <a:pPr lvl="1"/>
            <a:r>
              <a:rPr lang="en-GB" dirty="0"/>
              <a:t>Spreads fast– in twelve days reaches 200,000, 3 more days to reach 300,000 and 2 more days to reach 400,000 – see next slide on evolution of COVID-19</a:t>
            </a:r>
          </a:p>
          <a:p>
            <a:r>
              <a:rPr lang="en-GB" dirty="0">
                <a:solidFill>
                  <a:srgbClr val="FF0000"/>
                </a:solidFill>
              </a:rPr>
              <a:t>11 March 2020: the WHO declared Covid-19 to be a pandemic.</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3D4387F2-06C4-AE23-1A39-42A4FE3B1701}"/>
              </a:ext>
            </a:extLst>
          </p:cNvPr>
          <p:cNvSpPr>
            <a:spLocks noGrp="1"/>
          </p:cNvSpPr>
          <p:nvPr>
            <p:ph type="sldNum" sz="quarter" idx="12"/>
          </p:nvPr>
        </p:nvSpPr>
        <p:spPr/>
        <p:txBody>
          <a:bodyPr/>
          <a:lstStyle/>
          <a:p>
            <a:fld id="{F13E3731-85AA-3C40-B213-AC5A1063DB46}" type="slidenum">
              <a:rPr lang="en-GB" smtClean="0"/>
              <a:t>3</a:t>
            </a:fld>
            <a:endParaRPr lang="en-GB"/>
          </a:p>
        </p:txBody>
      </p:sp>
    </p:spTree>
    <p:extLst>
      <p:ext uri="{BB962C8B-B14F-4D97-AF65-F5344CB8AC3E}">
        <p14:creationId xmlns:p14="http://schemas.microsoft.com/office/powerpoint/2010/main" val="131096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5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5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25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20000" y="457200"/>
            <a:ext cx="82152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a:solidFill>
                  <a:srgbClr val="4F4F4F"/>
                </a:solidFill>
                <a:latin typeface="Arial"/>
              </a:rPr>
              <a:t>Global real Gross Domestic Product (GDP) growth after the coronavirus (COVID-19) from 2019 with a forecast until 2024</a:t>
            </a:r>
          </a:p>
        </p:txBody>
      </p:sp>
      <p:sp>
        <p:nvSpPr>
          <p:cNvPr id="3" name="New shape"/>
          <p:cNvSpPr/>
          <p:nvPr/>
        </p:nvSpPr>
        <p:spPr>
          <a:xfrm>
            <a:off x="1920000" y="252000"/>
            <a:ext cx="8215200" cy="2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sz="1200">
                <a:solidFill>
                  <a:srgbClr val="808080"/>
                </a:solidFill>
                <a:latin typeface="Arial"/>
              </a:rPr>
              <a:t>Forecasted global real GDP growth 2019-2024</a:t>
            </a:r>
          </a:p>
        </p:txBody>
      </p:sp>
      <p:sp>
        <p:nvSpPr>
          <p:cNvPr id="4" name="New shape"/>
          <p:cNvSpPr/>
          <p:nvPr/>
        </p:nvSpPr>
        <p:spPr>
          <a:xfrm>
            <a:off x="2064000" y="538006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a:solidFill>
                  <a:srgbClr val="808080"/>
                </a:solidFill>
                <a:latin typeface="Arial"/>
              </a:rPr>
              <a:t>Note(s):</a:t>
            </a:r>
            <a:r>
              <a:rPr sz="700">
                <a:solidFill>
                  <a:srgbClr val="808080"/>
                </a:solidFill>
                <a:latin typeface="Arial"/>
              </a:rPr>
              <a:t> Worldwide; June 2023</a:t>
            </a:r>
          </a:p>
          <a:p>
            <a:pPr algn="l"/>
            <a:r>
              <a:rPr sz="700">
                <a:solidFill>
                  <a:srgbClr val="808080"/>
                </a:solidFill>
                <a:latin typeface="Arial"/>
              </a:rPr>
              <a:t>Further information regarding this statistic can be found on </a:t>
            </a:r>
            <a:r>
              <a:rPr sz="70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a:solidFill>
                  <a:srgbClr val="808080"/>
                </a:solidFill>
                <a:latin typeface="Arial"/>
              </a:rPr>
              <a:t>.</a:t>
            </a:r>
          </a:p>
          <a:p>
            <a:pPr algn="l"/>
            <a:r>
              <a:rPr sz="700" b="1">
                <a:solidFill>
                  <a:srgbClr val="808080"/>
                </a:solidFill>
                <a:latin typeface="Arial"/>
              </a:rPr>
              <a:t>Source(s): </a:t>
            </a:r>
            <a:r>
              <a:rPr sz="700">
                <a:solidFill>
                  <a:srgbClr val="808080"/>
                </a:solidFill>
                <a:latin typeface="Arial"/>
              </a:rPr>
              <a:t>OECD; </a:t>
            </a:r>
            <a:r>
              <a:rPr sz="700">
                <a:solidFill>
                  <a:srgbClr val="808080"/>
                </a:solidFill>
                <a:latin typeface="Arial"/>
                <a:hlinkClick r:id="rId4">
                  <a:extLst>
                    <a:ext uri="{A12FA001-AC4F-418D-AE19-62706E023703}">
                      <ahyp:hlinkClr xmlns:ahyp="http://schemas.microsoft.com/office/drawing/2018/hyperlinkcolor" val="tx"/>
                    </a:ext>
                  </a:extLst>
                </a:hlinkClick>
              </a:rPr>
              <a:t>ID 1102889</a:t>
            </a:r>
          </a:p>
        </p:txBody>
      </p:sp>
      <p:graphicFrame>
        <p:nvGraphicFramePr>
          <p:cNvPr id="5" name="ChartObject"/>
          <p:cNvGraphicFramePr/>
          <p:nvPr/>
        </p:nvGraphicFramePr>
        <p:xfrm>
          <a:off x="2064000" y="1461600"/>
          <a:ext cx="8064000" cy="3918462"/>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ew shape"/>
          <p:cNvSpPr/>
          <p:nvPr/>
        </p:nvSpPr>
        <p:spPr>
          <a:xfrm>
            <a:off x="500400" y="6228000"/>
            <a:ext cx="50400" cy="234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New shape"/>
          <p:cNvSpPr/>
          <p:nvPr/>
        </p:nvSpPr>
        <p:spPr>
          <a:xfrm>
            <a:off x="10447200" y="6228000"/>
            <a:ext cx="1170000" cy="2376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New shape"/>
          <p:cNvSpPr/>
          <p:nvPr/>
        </p:nvSpPr>
        <p:spPr>
          <a:xfrm>
            <a:off x="-7200" y="-7200"/>
            <a:ext cx="12211200" cy="54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586800" y="6224400"/>
            <a:ext cx="9576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a:bodyPr>
          <a:lstStyle/>
          <a:p>
            <a:r>
              <a:rPr sz="600" b="1">
                <a:solidFill>
                  <a:srgbClr val="0F2741"/>
                </a:solidFill>
                <a:latin typeface="Open Sans"/>
              </a:rPr>
              <a:t>Description: </a:t>
            </a:r>
            <a:r>
              <a:rPr sz="600" b="0">
                <a:solidFill>
                  <a:srgbClr val="0F2741"/>
                </a:solidFill>
                <a:latin typeface="Open Sans"/>
              </a:rPr>
              <a:t>In 2020, global gross domestic product declined by 6.7 percent as a result of the coronavirus (COVID-19) pandemic outbreak. In Latin America, overall GDP loss amounted to 8.5 percent. </a:t>
            </a:r>
            <a:r>
              <a:rPr sz="600" b="0">
                <a:solidFill>
                  <a:srgbClr val="0F2741"/>
                </a:solidFill>
                <a:latin typeface="Open Sans"/>
                <a:hlinkClick r:id="rId5">
                  <a:extLst>
                    <a:ext uri="{A12FA001-AC4F-418D-AE19-62706E023703}">
                      <ahyp:hlinkClr xmlns:ahyp="http://schemas.microsoft.com/office/drawing/2018/hyperlinkcolor" val="tx"/>
                    </a:ext>
                  </a:extLst>
                </a:hlinkClick>
              </a:rPr>
              <a:t>Read more</a:t>
            </a:r>
          </a:p>
          <a:p>
            <a:r>
              <a:rPr sz="600" b="1">
                <a:solidFill>
                  <a:srgbClr val="0F2741"/>
                </a:solidFill>
                <a:latin typeface="Open Sans"/>
              </a:rPr>
              <a:t>Note(s): </a:t>
            </a:r>
            <a:r>
              <a:rPr sz="600" b="0">
                <a:solidFill>
                  <a:srgbClr val="0F2741"/>
                </a:solidFill>
                <a:latin typeface="Open Sans"/>
              </a:rPr>
              <a:t>Worldwide; 2020</a:t>
            </a:r>
          </a:p>
          <a:p>
            <a:r>
              <a:rPr sz="600" b="1">
                <a:solidFill>
                  <a:srgbClr val="0F2741"/>
                </a:solidFill>
                <a:latin typeface="Open Sans"/>
              </a:rPr>
              <a:t>Source(s): </a:t>
            </a:r>
            <a:r>
              <a:rPr sz="600" b="0">
                <a:solidFill>
                  <a:srgbClr val="0F2741"/>
                </a:solidFill>
                <a:latin typeface="Open Sans"/>
              </a:rPr>
              <a:t>Centre for Economic Policy Research (UK) (VoxEU.org) </a:t>
            </a:r>
          </a:p>
        </p:txBody>
      </p:sp>
      <p:sp>
        <p:nvSpPr>
          <p:cNvPr id="3" name="New shape"/>
          <p:cNvSpPr/>
          <p:nvPr/>
        </p:nvSpPr>
        <p:spPr>
          <a:xfrm>
            <a:off x="885600" y="6220800"/>
            <a:ext cx="8035199" cy="28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a:bodyPr>
          <a:lstStyle/>
          <a:p>
            <a:pPr algn="l">
              <a:lnSpc>
                <a:spcPct val="100000"/>
              </a:lnSpc>
              <a:spcAft>
                <a:spcPct val="20000"/>
              </a:spcAft>
            </a:pPr>
            <a:endParaRPr sz="600">
              <a:solidFill>
                <a:srgbClr val="455F7C"/>
              </a:solidFill>
              <a:latin typeface="Open Sans"/>
            </a:endParaRPr>
          </a:p>
        </p:txBody>
      </p:sp>
      <p:graphicFrame>
        <p:nvGraphicFramePr>
          <p:cNvPr id="4" name="ChartObject"/>
          <p:cNvGraphicFramePr/>
          <p:nvPr/>
        </p:nvGraphicFramePr>
        <p:xfrm>
          <a:off x="586800" y="1882800"/>
          <a:ext cx="11016000" cy="4148550"/>
        </p:xfrm>
        <a:graphic>
          <a:graphicData uri="http://schemas.openxmlformats.org/drawingml/2006/chart">
            <c:chart xmlns:c="http://schemas.openxmlformats.org/drawingml/2006/chart" xmlns:r="http://schemas.openxmlformats.org/officeDocument/2006/relationships" r:id="rId6"/>
          </a:graphicData>
        </a:graphic>
      </p:graphicFrame>
      <p:sp>
        <p:nvSpPr>
          <p:cNvPr id="5" name="New shape"/>
          <p:cNvSpPr/>
          <p:nvPr/>
        </p:nvSpPr>
        <p:spPr>
          <a:xfrm>
            <a:off x="-90000" y="6224400"/>
            <a:ext cx="662400" cy="27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lstStyle/>
          <a:p>
            <a:pPr algn="r">
              <a:spcAft>
                <a:spcPct val="20000"/>
              </a:spcAft>
            </a:pPr>
            <a:r>
              <a:rPr sz="600" b="1">
                <a:solidFill>
                  <a:srgbClr val="455F7C"/>
                </a:solidFill>
                <a:latin typeface="Open Sans"/>
              </a:rPr>
              <a:t>6</a:t>
            </a:r>
          </a:p>
        </p:txBody>
      </p:sp>
      <p:sp>
        <p:nvSpPr>
          <p:cNvPr id="6" name="New shape"/>
          <p:cNvSpPr/>
          <p:nvPr/>
        </p:nvSpPr>
        <p:spPr>
          <a:xfrm>
            <a:off x="496800" y="424800"/>
            <a:ext cx="11196000"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b">
            <a:normAutofit lnSpcReduction="10000"/>
          </a:bodyPr>
          <a:lstStyle/>
          <a:p>
            <a:pPr algn="l">
              <a:lnSpc>
                <a:spcPct val="100000"/>
              </a:lnSpc>
              <a:spcAft>
                <a:spcPct val="20000"/>
              </a:spcAft>
            </a:pPr>
            <a:r>
              <a:rPr sz="2500">
                <a:solidFill>
                  <a:srgbClr val="0F2741"/>
                </a:solidFill>
                <a:latin typeface="Open Sans Light"/>
              </a:rPr>
              <a:t>Share of Gross Domestic Product (GDP) lost as a result of the coronavirus pandemic (COVID-19) in 2020, by economy</a:t>
            </a:r>
          </a:p>
        </p:txBody>
      </p:sp>
      <p:sp>
        <p:nvSpPr>
          <p:cNvPr id="7" name="New shape"/>
          <p:cNvSpPr/>
          <p:nvPr/>
        </p:nvSpPr>
        <p:spPr>
          <a:xfrm>
            <a:off x="496800" y="1260000"/>
            <a:ext cx="11196000" cy="31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a:bodyPr>
          <a:lstStyle/>
          <a:p>
            <a:pPr algn="l">
              <a:lnSpc>
                <a:spcPct val="100000"/>
              </a:lnSpc>
              <a:spcAft>
                <a:spcPct val="20000"/>
              </a:spcAft>
            </a:pPr>
            <a:r>
              <a:rPr sz="1100">
                <a:solidFill>
                  <a:srgbClr val="455F7C"/>
                </a:solidFill>
                <a:latin typeface="Open Sans"/>
              </a:rPr>
              <a:t>GDP loss due to COVID-19, by economy 2020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0E9-72A5-8CCE-F19D-C2779929E2A2}"/>
              </a:ext>
            </a:extLst>
          </p:cNvPr>
          <p:cNvSpPr>
            <a:spLocks noGrp="1"/>
          </p:cNvSpPr>
          <p:nvPr>
            <p:ph type="title"/>
          </p:nvPr>
        </p:nvSpPr>
        <p:spPr/>
        <p:txBody>
          <a:bodyPr/>
          <a:lstStyle/>
          <a:p>
            <a:r>
              <a:rPr lang="en-US" dirty="0"/>
              <a:t>II. The (Apparent) Roles of Patent Law</a:t>
            </a:r>
          </a:p>
        </p:txBody>
      </p:sp>
      <p:sp>
        <p:nvSpPr>
          <p:cNvPr id="3" name="Content Placeholder 2">
            <a:extLst>
              <a:ext uri="{FF2B5EF4-FFF2-40B4-BE49-F238E27FC236}">
                <a16:creationId xmlns:a16="http://schemas.microsoft.com/office/drawing/2014/main" id="{7334EEC3-0028-5BC2-E36F-35A3CC5ACA22}"/>
              </a:ext>
            </a:extLst>
          </p:cNvPr>
          <p:cNvSpPr>
            <a:spLocks noGrp="1"/>
          </p:cNvSpPr>
          <p:nvPr>
            <p:ph idx="1"/>
          </p:nvPr>
        </p:nvSpPr>
        <p:spPr/>
        <p:txBody>
          <a:bodyPr/>
          <a:lstStyle/>
          <a:p>
            <a:r>
              <a:rPr lang="en-US" dirty="0"/>
              <a:t>National Level Controversies</a:t>
            </a:r>
          </a:p>
          <a:p>
            <a:pPr lvl="1"/>
            <a:r>
              <a:rPr lang="en-US" dirty="0"/>
              <a:t>See, e.g., Case Study 016</a:t>
            </a:r>
          </a:p>
          <a:p>
            <a:r>
              <a:rPr lang="en-US" dirty="0"/>
              <a:t>Global Controversies</a:t>
            </a:r>
          </a:p>
          <a:p>
            <a:pPr lvl="1"/>
            <a:r>
              <a:rPr lang="en-US" dirty="0"/>
              <a:t>Patent Law comes to be associated with vaccine nationalism and global inequity</a:t>
            </a:r>
          </a:p>
        </p:txBody>
      </p:sp>
    </p:spTree>
    <p:extLst>
      <p:ext uri="{BB962C8B-B14F-4D97-AF65-F5344CB8AC3E}">
        <p14:creationId xmlns:p14="http://schemas.microsoft.com/office/powerpoint/2010/main" val="1838665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9A1B-3BE6-0546-A20B-07D2E6595E6C}"/>
              </a:ext>
            </a:extLst>
          </p:cNvPr>
          <p:cNvSpPr>
            <a:spLocks noGrp="1"/>
          </p:cNvSpPr>
          <p:nvPr>
            <p:ph type="title"/>
          </p:nvPr>
        </p:nvSpPr>
        <p:spPr>
          <a:xfrm>
            <a:off x="838200" y="106877"/>
            <a:ext cx="10515600" cy="1068779"/>
          </a:xfrm>
        </p:spPr>
        <p:txBody>
          <a:bodyPr>
            <a:normAutofit fontScale="90000"/>
          </a:bodyPr>
          <a:lstStyle/>
          <a:p>
            <a:pPr algn="ctr"/>
            <a:r>
              <a:rPr lang="en-GB" dirty="0"/>
              <a:t>US GOVERNMENT (BARDA) FUNDING OF COVID-19 VACCINES AS OF MARCH 1 2021</a:t>
            </a:r>
          </a:p>
        </p:txBody>
      </p:sp>
      <p:pic>
        <p:nvPicPr>
          <p:cNvPr id="5" name="Picture 4">
            <a:extLst>
              <a:ext uri="{FF2B5EF4-FFF2-40B4-BE49-F238E27FC236}">
                <a16:creationId xmlns:a16="http://schemas.microsoft.com/office/drawing/2014/main" id="{277A149B-0C58-8C44-A527-1F804DCEF4BD}"/>
              </a:ext>
            </a:extLst>
          </p:cNvPr>
          <p:cNvPicPr>
            <a:picLocks noChangeAspect="1"/>
          </p:cNvPicPr>
          <p:nvPr/>
        </p:nvPicPr>
        <p:blipFill>
          <a:blip r:embed="rId2"/>
          <a:stretch>
            <a:fillRect/>
          </a:stretch>
        </p:blipFill>
        <p:spPr>
          <a:xfrm>
            <a:off x="220133" y="1524001"/>
            <a:ext cx="11633200" cy="5333999"/>
          </a:xfrm>
          <a:prstGeom prst="rect">
            <a:avLst/>
          </a:prstGeom>
        </p:spPr>
      </p:pic>
      <p:pic>
        <p:nvPicPr>
          <p:cNvPr id="4" name="Picture 3" descr="Table&#10;&#10;Description automatically generated">
            <a:extLst>
              <a:ext uri="{FF2B5EF4-FFF2-40B4-BE49-F238E27FC236}">
                <a16:creationId xmlns:a16="http://schemas.microsoft.com/office/drawing/2014/main" id="{B78A0E96-95DB-2F44-0BFE-2AE7491C43CB}"/>
              </a:ext>
            </a:extLst>
          </p:cNvPr>
          <p:cNvPicPr>
            <a:picLocks noChangeAspect="1"/>
          </p:cNvPicPr>
          <p:nvPr/>
        </p:nvPicPr>
        <p:blipFill>
          <a:blip r:embed="rId3"/>
          <a:stretch>
            <a:fillRect/>
          </a:stretch>
        </p:blipFill>
        <p:spPr>
          <a:xfrm>
            <a:off x="573904" y="1303282"/>
            <a:ext cx="10146647" cy="5333999"/>
          </a:xfrm>
          <a:prstGeom prst="rect">
            <a:avLst/>
          </a:prstGeom>
        </p:spPr>
      </p:pic>
      <p:sp>
        <p:nvSpPr>
          <p:cNvPr id="6" name="Slide Number Placeholder 5">
            <a:extLst>
              <a:ext uri="{FF2B5EF4-FFF2-40B4-BE49-F238E27FC236}">
                <a16:creationId xmlns:a16="http://schemas.microsoft.com/office/drawing/2014/main" id="{4B0C21CE-57BD-85FA-A3D5-926F72E76E97}"/>
              </a:ext>
            </a:extLst>
          </p:cNvPr>
          <p:cNvSpPr>
            <a:spLocks noGrp="1"/>
          </p:cNvSpPr>
          <p:nvPr>
            <p:ph type="sldNum" sz="quarter" idx="12"/>
          </p:nvPr>
        </p:nvSpPr>
        <p:spPr/>
        <p:txBody>
          <a:bodyPr/>
          <a:lstStyle/>
          <a:p>
            <a:fld id="{F13E3731-85AA-3C40-B213-AC5A1063DB46}" type="slidenum">
              <a:rPr lang="en-GB" smtClean="0"/>
              <a:t>33</a:t>
            </a:fld>
            <a:endParaRPr lang="en-GB"/>
          </a:p>
        </p:txBody>
      </p:sp>
    </p:spTree>
    <p:extLst>
      <p:ext uri="{BB962C8B-B14F-4D97-AF65-F5344CB8AC3E}">
        <p14:creationId xmlns:p14="http://schemas.microsoft.com/office/powerpoint/2010/main" val="3465392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1522-40BA-3611-D59F-D92E4BF974FE}"/>
              </a:ext>
            </a:extLst>
          </p:cNvPr>
          <p:cNvSpPr>
            <a:spLocks noGrp="1"/>
          </p:cNvSpPr>
          <p:nvPr>
            <p:ph type="title"/>
          </p:nvPr>
        </p:nvSpPr>
        <p:spPr>
          <a:xfrm>
            <a:off x="638882" y="368808"/>
            <a:ext cx="3571810" cy="4058747"/>
          </a:xfrm>
        </p:spPr>
        <p:txBody>
          <a:bodyPr vert="horz" lIns="91440" tIns="45720" rIns="91440" bIns="45720" rtlCol="0" anchor="b">
            <a:normAutofit fontScale="90000"/>
          </a:bodyPr>
          <a:lstStyle/>
          <a:p>
            <a:r>
              <a:rPr lang="en-GB" sz="4000" dirty="0"/>
              <a:t>COVID-19 vaccines administered as of January 2023</a:t>
            </a:r>
            <a:br>
              <a:rPr lang="en-GB" sz="4000" dirty="0"/>
            </a:br>
            <a:br>
              <a:rPr lang="en-GB" sz="4000" dirty="0"/>
            </a:br>
            <a:r>
              <a:rPr lang="en-GB" sz="2700" dirty="0"/>
              <a:t>Source: </a:t>
            </a:r>
            <a:r>
              <a:rPr lang="en-GB" sz="2700" dirty="0">
                <a:hlinkClick r:id="rId2"/>
              </a:rPr>
              <a:t>https://data.undp.org/vaccine-equity/</a:t>
            </a:r>
            <a:r>
              <a:rPr lang="en-GB" sz="2700" dirty="0"/>
              <a:t> </a:t>
            </a:r>
            <a:br>
              <a:rPr lang="en-CH" sz="2700" dirty="0"/>
            </a:br>
            <a:endParaRPr lang="en-US" sz="27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5654A89B-416B-AF84-470B-414BE8783A48}"/>
              </a:ext>
            </a:extLst>
          </p:cNvPr>
          <p:cNvPicPr>
            <a:picLocks noChangeAspect="1"/>
          </p:cNvPicPr>
          <p:nvPr/>
        </p:nvPicPr>
        <p:blipFill>
          <a:blip r:embed="rId3"/>
          <a:stretch>
            <a:fillRect/>
          </a:stretch>
        </p:blipFill>
        <p:spPr>
          <a:xfrm>
            <a:off x="4389120" y="405384"/>
            <a:ext cx="6793751" cy="5785104"/>
          </a:xfrm>
          <a:prstGeom prst="rect">
            <a:avLst/>
          </a:prstGeom>
        </p:spPr>
      </p:pic>
      <p:sp>
        <p:nvSpPr>
          <p:cNvPr id="3" name="Slide Number Placeholder 2">
            <a:extLst>
              <a:ext uri="{FF2B5EF4-FFF2-40B4-BE49-F238E27FC236}">
                <a16:creationId xmlns:a16="http://schemas.microsoft.com/office/drawing/2014/main" id="{ED279CD7-F887-5262-CF00-57DB056670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13E3731-85AA-3C40-B213-AC5A1063DB46}" type="slidenum">
              <a:rPr lang="en-US" smtClean="0"/>
              <a:pPr>
                <a:spcAft>
                  <a:spcPts val="600"/>
                </a:spcAft>
              </a:pPr>
              <a:t>34</a:t>
            </a:fld>
            <a:endParaRPr lang="en-US"/>
          </a:p>
        </p:txBody>
      </p:sp>
    </p:spTree>
    <p:extLst>
      <p:ext uri="{BB962C8B-B14F-4D97-AF65-F5344CB8AC3E}">
        <p14:creationId xmlns:p14="http://schemas.microsoft.com/office/powerpoint/2010/main" val="199398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0E9-72A5-8CCE-F19D-C2779929E2A2}"/>
              </a:ext>
            </a:extLst>
          </p:cNvPr>
          <p:cNvSpPr>
            <a:spLocks noGrp="1"/>
          </p:cNvSpPr>
          <p:nvPr>
            <p:ph type="title"/>
          </p:nvPr>
        </p:nvSpPr>
        <p:spPr/>
        <p:txBody>
          <a:bodyPr/>
          <a:lstStyle/>
          <a:p>
            <a:r>
              <a:rPr lang="en-US" dirty="0"/>
              <a:t>III. Responses of the Global IP Institutions</a:t>
            </a:r>
          </a:p>
        </p:txBody>
      </p:sp>
      <p:sp>
        <p:nvSpPr>
          <p:cNvPr id="3" name="Content Placeholder 2">
            <a:extLst>
              <a:ext uri="{FF2B5EF4-FFF2-40B4-BE49-F238E27FC236}">
                <a16:creationId xmlns:a16="http://schemas.microsoft.com/office/drawing/2014/main" id="{7334EEC3-0028-5BC2-E36F-35A3CC5ACA22}"/>
              </a:ext>
            </a:extLst>
          </p:cNvPr>
          <p:cNvSpPr>
            <a:spLocks noGrp="1"/>
          </p:cNvSpPr>
          <p:nvPr>
            <p:ph idx="1"/>
          </p:nvPr>
        </p:nvSpPr>
        <p:spPr/>
        <p:txBody>
          <a:bodyPr/>
          <a:lstStyle/>
          <a:p>
            <a:r>
              <a:rPr lang="en-US" dirty="0"/>
              <a:t>WTO:  COVID Waivers</a:t>
            </a:r>
          </a:p>
          <a:p>
            <a:r>
              <a:rPr lang="en-US" dirty="0"/>
              <a:t>WIPO</a:t>
            </a:r>
          </a:p>
          <a:p>
            <a:pPr lvl="1"/>
            <a:r>
              <a:rPr lang="en-US" dirty="0"/>
              <a:t>WIPO/Harvard Course on Patent Law and Global Public Health</a:t>
            </a:r>
          </a:p>
          <a:p>
            <a:pPr lvl="1"/>
            <a:r>
              <a:rPr lang="en-US" dirty="0"/>
              <a:t>WIPO Project on Conditional Grants</a:t>
            </a:r>
          </a:p>
        </p:txBody>
      </p:sp>
    </p:spTree>
    <p:extLst>
      <p:ext uri="{BB962C8B-B14F-4D97-AF65-F5344CB8AC3E}">
        <p14:creationId xmlns:p14="http://schemas.microsoft.com/office/powerpoint/2010/main" val="3417928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0E9-72A5-8CCE-F19D-C2779929E2A2}"/>
              </a:ext>
            </a:extLst>
          </p:cNvPr>
          <p:cNvSpPr>
            <a:spLocks noGrp="1"/>
          </p:cNvSpPr>
          <p:nvPr>
            <p:ph type="title"/>
          </p:nvPr>
        </p:nvSpPr>
        <p:spPr/>
        <p:txBody>
          <a:bodyPr/>
          <a:lstStyle/>
          <a:p>
            <a:r>
              <a:rPr lang="en-US" dirty="0"/>
              <a:t>III. Responses of the Global IP Institutions</a:t>
            </a:r>
          </a:p>
        </p:txBody>
      </p:sp>
      <p:sp>
        <p:nvSpPr>
          <p:cNvPr id="3" name="Content Placeholder 2">
            <a:extLst>
              <a:ext uri="{FF2B5EF4-FFF2-40B4-BE49-F238E27FC236}">
                <a16:creationId xmlns:a16="http://schemas.microsoft.com/office/drawing/2014/main" id="{7334EEC3-0028-5BC2-E36F-35A3CC5ACA22}"/>
              </a:ext>
            </a:extLst>
          </p:cNvPr>
          <p:cNvSpPr>
            <a:spLocks noGrp="1"/>
          </p:cNvSpPr>
          <p:nvPr>
            <p:ph idx="1"/>
          </p:nvPr>
        </p:nvSpPr>
        <p:spPr/>
        <p:txBody>
          <a:bodyPr/>
          <a:lstStyle/>
          <a:p>
            <a:r>
              <a:rPr lang="en-US" b="1" dirty="0">
                <a:solidFill>
                  <a:srgbClr val="C00000"/>
                </a:solidFill>
              </a:rPr>
              <a:t>WTO:  COVID Waivers</a:t>
            </a:r>
          </a:p>
          <a:p>
            <a:r>
              <a:rPr lang="en-US" dirty="0"/>
              <a:t>WIPO</a:t>
            </a:r>
          </a:p>
          <a:p>
            <a:pPr lvl="1"/>
            <a:r>
              <a:rPr lang="en-US" dirty="0"/>
              <a:t>WIPO/Harvard Course on Patent Law and Global Public Health</a:t>
            </a:r>
          </a:p>
          <a:p>
            <a:pPr lvl="1"/>
            <a:r>
              <a:rPr lang="en-US" dirty="0"/>
              <a:t>WIPO Project on Conditional Grants</a:t>
            </a:r>
          </a:p>
        </p:txBody>
      </p:sp>
    </p:spTree>
    <p:extLst>
      <p:ext uri="{BB962C8B-B14F-4D97-AF65-F5344CB8AC3E}">
        <p14:creationId xmlns:p14="http://schemas.microsoft.com/office/powerpoint/2010/main" val="3660655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Tree>
    <p:extLst>
      <p:ext uri="{BB962C8B-B14F-4D97-AF65-F5344CB8AC3E}">
        <p14:creationId xmlns:p14="http://schemas.microsoft.com/office/powerpoint/2010/main" val="503691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
        <p:nvSpPr>
          <p:cNvPr id="2" name="TextBox 1">
            <a:extLst>
              <a:ext uri="{FF2B5EF4-FFF2-40B4-BE49-F238E27FC236}">
                <a16:creationId xmlns:a16="http://schemas.microsoft.com/office/drawing/2014/main" id="{FEDC8520-9F2F-B7EC-6CA4-0CF606D424CC}"/>
              </a:ext>
            </a:extLst>
          </p:cNvPr>
          <p:cNvSpPr txBox="1"/>
          <p:nvPr/>
        </p:nvSpPr>
        <p:spPr>
          <a:xfrm>
            <a:off x="2398816" y="4132612"/>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Proposal</a:t>
            </a:r>
          </a:p>
        </p:txBody>
      </p:sp>
      <p:cxnSp>
        <p:nvCxnSpPr>
          <p:cNvPr id="4" name="Straight Arrow Connector 3">
            <a:extLst>
              <a:ext uri="{FF2B5EF4-FFF2-40B4-BE49-F238E27FC236}">
                <a16:creationId xmlns:a16="http://schemas.microsoft.com/office/drawing/2014/main" id="{1CE083FC-5515-36DB-EDB3-E33C3C2B710B}"/>
              </a:ext>
            </a:extLst>
          </p:cNvPr>
          <p:cNvCxnSpPr>
            <a:stCxn id="2" idx="2"/>
          </p:cNvCxnSpPr>
          <p:nvPr/>
        </p:nvCxnSpPr>
        <p:spPr>
          <a:xfrm>
            <a:off x="3340581" y="4778943"/>
            <a:ext cx="812319" cy="897462"/>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444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DCFB-2953-8641-B4CE-28CC0B5C2131}"/>
              </a:ext>
            </a:extLst>
          </p:cNvPr>
          <p:cNvSpPr>
            <a:spLocks noGrp="1"/>
          </p:cNvSpPr>
          <p:nvPr>
            <p:ph type="title"/>
          </p:nvPr>
        </p:nvSpPr>
        <p:spPr>
          <a:xfrm>
            <a:off x="838200" y="122831"/>
            <a:ext cx="10515600" cy="668740"/>
          </a:xfrm>
        </p:spPr>
        <p:txBody>
          <a:bodyPr>
            <a:normAutofit fontScale="90000"/>
          </a:bodyPr>
          <a:lstStyle/>
          <a:p>
            <a:pPr algn="ctr"/>
            <a:r>
              <a:rPr lang="en-GB" sz="2800" b="1" dirty="0"/>
              <a:t>South Africa, India proposal –IP/C/W/669 and IP/C/W/669/Rev.1</a:t>
            </a:r>
            <a:br>
              <a:rPr lang="en-GB" sz="2800" b="1" dirty="0"/>
            </a:br>
            <a:r>
              <a:rPr lang="en-GB" sz="2800" b="1" dirty="0"/>
              <a:t>			</a:t>
            </a:r>
          </a:p>
        </p:txBody>
      </p:sp>
      <p:sp>
        <p:nvSpPr>
          <p:cNvPr id="3" name="Content Placeholder 2">
            <a:extLst>
              <a:ext uri="{FF2B5EF4-FFF2-40B4-BE49-F238E27FC236}">
                <a16:creationId xmlns:a16="http://schemas.microsoft.com/office/drawing/2014/main" id="{EAD3A832-A6AF-DA4D-800F-E250ADB663CD}"/>
              </a:ext>
            </a:extLst>
          </p:cNvPr>
          <p:cNvSpPr>
            <a:spLocks noGrp="1"/>
          </p:cNvSpPr>
          <p:nvPr>
            <p:ph sz="half" idx="1"/>
          </p:nvPr>
        </p:nvSpPr>
        <p:spPr>
          <a:xfrm>
            <a:off x="386937" y="791571"/>
            <a:ext cx="5181600" cy="4975960"/>
          </a:xfrm>
        </p:spPr>
        <p:txBody>
          <a:bodyPr>
            <a:normAutofit fontScale="77500" lnSpcReduction="20000"/>
          </a:bodyPr>
          <a:lstStyle/>
          <a:p>
            <a:pPr marL="0" indent="0" algn="ctr">
              <a:buNone/>
            </a:pPr>
            <a:r>
              <a:rPr lang="en-GB" b="1" dirty="0"/>
              <a:t>October 2020	</a:t>
            </a:r>
            <a:endParaRPr lang="en-GB" dirty="0"/>
          </a:p>
          <a:p>
            <a:r>
              <a:rPr lang="en-GB" dirty="0"/>
              <a:t>Waiver from the implementation, application and enforcement of Sections 1 (minus Art 14), 4, 5, and 7 of the TRIPS Agreement </a:t>
            </a:r>
            <a:r>
              <a:rPr lang="en-GB" dirty="0">
                <a:solidFill>
                  <a:srgbClr val="FF0000"/>
                </a:solidFill>
              </a:rPr>
              <a:t>in relation to prevention, containment or treatment of COVID-19</a:t>
            </a:r>
            <a:r>
              <a:rPr lang="en-GB" dirty="0"/>
              <a:t>.</a:t>
            </a:r>
          </a:p>
          <a:p>
            <a:r>
              <a:rPr lang="en-GB" dirty="0"/>
              <a:t>Waiver should continue </a:t>
            </a:r>
            <a:r>
              <a:rPr lang="en-GB" dirty="0">
                <a:solidFill>
                  <a:srgbClr val="FF0000"/>
                </a:solidFill>
              </a:rPr>
              <a:t>until widespread vaccination is in place globally, and the majority of the world's population has developed immunity</a:t>
            </a:r>
            <a:r>
              <a:rPr lang="en-GB" dirty="0"/>
              <a:t>.</a:t>
            </a:r>
          </a:p>
          <a:p>
            <a:r>
              <a:rPr lang="en-GB" dirty="0"/>
              <a:t>This waiver shall be reviewed by the General Council not later than one year after it is granted, and thereafter annually until the waiver terminates.</a:t>
            </a:r>
          </a:p>
          <a:p>
            <a:r>
              <a:rPr lang="en-GB" dirty="0"/>
              <a:t>Without prejudice to LDC extension; non-violation does not apply</a:t>
            </a:r>
          </a:p>
          <a:p>
            <a:endParaRPr lang="en-GB" dirty="0"/>
          </a:p>
        </p:txBody>
      </p:sp>
      <p:sp>
        <p:nvSpPr>
          <p:cNvPr id="4" name="Content Placeholder 3">
            <a:extLst>
              <a:ext uri="{FF2B5EF4-FFF2-40B4-BE49-F238E27FC236}">
                <a16:creationId xmlns:a16="http://schemas.microsoft.com/office/drawing/2014/main" id="{ADA40428-E8C3-5849-8B7F-4DA88CF931ED}"/>
              </a:ext>
            </a:extLst>
          </p:cNvPr>
          <p:cNvSpPr>
            <a:spLocks noGrp="1"/>
          </p:cNvSpPr>
          <p:nvPr>
            <p:ph sz="half" idx="2"/>
          </p:nvPr>
        </p:nvSpPr>
        <p:spPr>
          <a:xfrm>
            <a:off x="6409707" y="791570"/>
            <a:ext cx="5181600" cy="5929905"/>
          </a:xfrm>
        </p:spPr>
        <p:txBody>
          <a:bodyPr>
            <a:normAutofit fontScale="77500" lnSpcReduction="20000"/>
          </a:bodyPr>
          <a:lstStyle/>
          <a:p>
            <a:pPr marL="0" indent="0" algn="ctr">
              <a:buNone/>
            </a:pPr>
            <a:r>
              <a:rPr lang="en-GB" b="1" dirty="0"/>
              <a:t>May 2021</a:t>
            </a:r>
            <a:endParaRPr lang="en-GB" dirty="0"/>
          </a:p>
          <a:p>
            <a:r>
              <a:rPr lang="en-GB" dirty="0"/>
              <a:t>Waiver from the implementation, application and enforcement of Sections 1 (minus Article 14), 4, 5 and 7 of the TRIPS Agreement </a:t>
            </a:r>
            <a:r>
              <a:rPr lang="en-GB" dirty="0">
                <a:solidFill>
                  <a:srgbClr val="FF0000"/>
                </a:solidFill>
              </a:rPr>
              <a:t>in relation to health products and technologies</a:t>
            </a:r>
            <a:r>
              <a:rPr lang="en-GB" dirty="0"/>
              <a:t> including diagnostics, therapeutics, vaccines, medical devices, personal protective equipment, their materials or components, and their methods and means of manufacture </a:t>
            </a:r>
            <a:r>
              <a:rPr lang="en-GB" dirty="0">
                <a:solidFill>
                  <a:srgbClr val="FF0000"/>
                </a:solidFill>
              </a:rPr>
              <a:t>for the prevention, treatment or containment of COVID-19</a:t>
            </a:r>
          </a:p>
          <a:p>
            <a:r>
              <a:rPr lang="en-GB" dirty="0"/>
              <a:t>This waiver shall be in force for </a:t>
            </a:r>
            <a:r>
              <a:rPr lang="en-GB" dirty="0">
                <a:solidFill>
                  <a:srgbClr val="FF0000"/>
                </a:solidFill>
              </a:rPr>
              <a:t>at least 3 years from the date of this decision</a:t>
            </a:r>
            <a:r>
              <a:rPr lang="en-GB" dirty="0"/>
              <a:t>; the General Council shall determine the date of termination of the waiver after review.</a:t>
            </a:r>
          </a:p>
          <a:p>
            <a:r>
              <a:rPr lang="en-GB" dirty="0"/>
              <a:t>This waiver shall be reviewed by the General Council not later than one year after it is granted, and thereafter annually until the waiver terminates.</a:t>
            </a:r>
          </a:p>
          <a:p>
            <a:r>
              <a:rPr lang="en-GB" dirty="0"/>
              <a:t>Without prejudice to LDC extension; non-violation does not apply</a:t>
            </a:r>
          </a:p>
          <a:p>
            <a:endParaRPr lang="en-GB" dirty="0">
              <a:solidFill>
                <a:srgbClr val="FF0000"/>
              </a:solidFill>
            </a:endParaRPr>
          </a:p>
          <a:p>
            <a:endParaRPr lang="en-GB" dirty="0">
              <a:solidFill>
                <a:srgbClr val="FF0000"/>
              </a:solidFill>
            </a:endParaRPr>
          </a:p>
          <a:p>
            <a:endParaRPr lang="en-GB" dirty="0"/>
          </a:p>
        </p:txBody>
      </p:sp>
      <p:sp>
        <p:nvSpPr>
          <p:cNvPr id="5" name="Slide Number Placeholder 4">
            <a:extLst>
              <a:ext uri="{FF2B5EF4-FFF2-40B4-BE49-F238E27FC236}">
                <a16:creationId xmlns:a16="http://schemas.microsoft.com/office/drawing/2014/main" id="{9CBBD0F5-3912-553D-FFA4-DAA09ABCD5F3}"/>
              </a:ext>
            </a:extLst>
          </p:cNvPr>
          <p:cNvSpPr>
            <a:spLocks noGrp="1"/>
          </p:cNvSpPr>
          <p:nvPr>
            <p:ph type="sldNum" sz="quarter" idx="12"/>
          </p:nvPr>
        </p:nvSpPr>
        <p:spPr/>
        <p:txBody>
          <a:bodyPr/>
          <a:lstStyle/>
          <a:p>
            <a:fld id="{F13E3731-85AA-3C40-B213-AC5A1063DB46}" type="slidenum">
              <a:rPr lang="en-GB" smtClean="0"/>
              <a:t>39</a:t>
            </a:fld>
            <a:endParaRPr lang="en-GB"/>
          </a:p>
        </p:txBody>
      </p:sp>
      <p:sp>
        <p:nvSpPr>
          <p:cNvPr id="6" name="Rectangle 5">
            <a:extLst>
              <a:ext uri="{FF2B5EF4-FFF2-40B4-BE49-F238E27FC236}">
                <a16:creationId xmlns:a16="http://schemas.microsoft.com/office/drawing/2014/main" id="{042B23F3-6BEB-FA38-FF8A-4F945439D0CB}"/>
              </a:ext>
            </a:extLst>
          </p:cNvPr>
          <p:cNvSpPr/>
          <p:nvPr/>
        </p:nvSpPr>
        <p:spPr>
          <a:xfrm>
            <a:off x="6234545" y="700644"/>
            <a:ext cx="5957455" cy="602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319D0D4-1699-EB41-55F3-092E433D6AE4}"/>
              </a:ext>
            </a:extLst>
          </p:cNvPr>
          <p:cNvSpPr/>
          <p:nvPr/>
        </p:nvSpPr>
        <p:spPr>
          <a:xfrm>
            <a:off x="7299702" y="75688"/>
            <a:ext cx="4753753" cy="2435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78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294A-A4C0-93BE-60FD-CC34B5D0D861}"/>
              </a:ext>
            </a:extLst>
          </p:cNvPr>
          <p:cNvSpPr>
            <a:spLocks noGrp="1"/>
          </p:cNvSpPr>
          <p:nvPr>
            <p:ph type="title"/>
          </p:nvPr>
        </p:nvSpPr>
        <p:spPr>
          <a:xfrm>
            <a:off x="708991" y="2103437"/>
            <a:ext cx="10515600" cy="1325563"/>
          </a:xfrm>
        </p:spPr>
        <p:txBody>
          <a:bodyPr/>
          <a:lstStyle/>
          <a:p>
            <a:pPr algn="ctr"/>
            <a:r>
              <a:rPr lang="en-US" dirty="0"/>
              <a:t>A. Cases</a:t>
            </a:r>
          </a:p>
        </p:txBody>
      </p:sp>
    </p:spTree>
    <p:extLst>
      <p:ext uri="{BB962C8B-B14F-4D97-AF65-F5344CB8AC3E}">
        <p14:creationId xmlns:p14="http://schemas.microsoft.com/office/powerpoint/2010/main" val="3556496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
        <p:nvSpPr>
          <p:cNvPr id="2" name="TextBox 1">
            <a:extLst>
              <a:ext uri="{FF2B5EF4-FFF2-40B4-BE49-F238E27FC236}">
                <a16:creationId xmlns:a16="http://schemas.microsoft.com/office/drawing/2014/main" id="{FEDC8520-9F2F-B7EC-6CA4-0CF606D424CC}"/>
              </a:ext>
            </a:extLst>
          </p:cNvPr>
          <p:cNvSpPr txBox="1"/>
          <p:nvPr/>
        </p:nvSpPr>
        <p:spPr>
          <a:xfrm>
            <a:off x="2398816" y="4132612"/>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Proposal</a:t>
            </a:r>
          </a:p>
        </p:txBody>
      </p:sp>
      <p:cxnSp>
        <p:nvCxnSpPr>
          <p:cNvPr id="4" name="Straight Arrow Connector 3">
            <a:extLst>
              <a:ext uri="{FF2B5EF4-FFF2-40B4-BE49-F238E27FC236}">
                <a16:creationId xmlns:a16="http://schemas.microsoft.com/office/drawing/2014/main" id="{1CE083FC-5515-36DB-EDB3-E33C3C2B710B}"/>
              </a:ext>
            </a:extLst>
          </p:cNvPr>
          <p:cNvCxnSpPr>
            <a:stCxn id="2" idx="2"/>
          </p:cNvCxnSpPr>
          <p:nvPr/>
        </p:nvCxnSpPr>
        <p:spPr>
          <a:xfrm>
            <a:off x="3340581" y="4778943"/>
            <a:ext cx="812319" cy="897462"/>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463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
        <p:nvSpPr>
          <p:cNvPr id="2" name="TextBox 1">
            <a:extLst>
              <a:ext uri="{FF2B5EF4-FFF2-40B4-BE49-F238E27FC236}">
                <a16:creationId xmlns:a16="http://schemas.microsoft.com/office/drawing/2014/main" id="{FEDC8520-9F2F-B7EC-6CA4-0CF606D424CC}"/>
              </a:ext>
            </a:extLst>
          </p:cNvPr>
          <p:cNvSpPr txBox="1"/>
          <p:nvPr/>
        </p:nvSpPr>
        <p:spPr>
          <a:xfrm>
            <a:off x="2398816" y="4132612"/>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Proposal</a:t>
            </a:r>
          </a:p>
        </p:txBody>
      </p:sp>
      <p:cxnSp>
        <p:nvCxnSpPr>
          <p:cNvPr id="4" name="Straight Arrow Connector 3">
            <a:extLst>
              <a:ext uri="{FF2B5EF4-FFF2-40B4-BE49-F238E27FC236}">
                <a16:creationId xmlns:a16="http://schemas.microsoft.com/office/drawing/2014/main" id="{1CE083FC-5515-36DB-EDB3-E33C3C2B710B}"/>
              </a:ext>
            </a:extLst>
          </p:cNvPr>
          <p:cNvCxnSpPr>
            <a:stCxn id="2" idx="2"/>
          </p:cNvCxnSpPr>
          <p:nvPr/>
        </p:nvCxnSpPr>
        <p:spPr>
          <a:xfrm>
            <a:off x="3340581" y="4778943"/>
            <a:ext cx="812319" cy="897462"/>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D27F25-1842-E2F9-5CEF-907B1B9A10B8}"/>
              </a:ext>
            </a:extLst>
          </p:cNvPr>
          <p:cNvSpPr txBox="1"/>
          <p:nvPr/>
        </p:nvSpPr>
        <p:spPr>
          <a:xfrm>
            <a:off x="4152900" y="2554474"/>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Revised Proposal</a:t>
            </a:r>
          </a:p>
        </p:txBody>
      </p:sp>
      <p:cxnSp>
        <p:nvCxnSpPr>
          <p:cNvPr id="9" name="Straight Arrow Connector 8">
            <a:extLst>
              <a:ext uri="{FF2B5EF4-FFF2-40B4-BE49-F238E27FC236}">
                <a16:creationId xmlns:a16="http://schemas.microsoft.com/office/drawing/2014/main" id="{1A42FECE-4ACE-0E63-01B3-F70AB74AB80A}"/>
              </a:ext>
            </a:extLst>
          </p:cNvPr>
          <p:cNvCxnSpPr>
            <a:cxnSpLocks/>
          </p:cNvCxnSpPr>
          <p:nvPr/>
        </p:nvCxnSpPr>
        <p:spPr>
          <a:xfrm>
            <a:off x="5486400" y="3166461"/>
            <a:ext cx="762000" cy="18979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355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DCFB-2953-8641-B4CE-28CC0B5C2131}"/>
              </a:ext>
            </a:extLst>
          </p:cNvPr>
          <p:cNvSpPr>
            <a:spLocks noGrp="1"/>
          </p:cNvSpPr>
          <p:nvPr>
            <p:ph type="title"/>
          </p:nvPr>
        </p:nvSpPr>
        <p:spPr>
          <a:xfrm>
            <a:off x="838200" y="122831"/>
            <a:ext cx="10515600" cy="668740"/>
          </a:xfrm>
        </p:spPr>
        <p:txBody>
          <a:bodyPr>
            <a:normAutofit fontScale="90000"/>
          </a:bodyPr>
          <a:lstStyle/>
          <a:p>
            <a:pPr algn="ctr"/>
            <a:r>
              <a:rPr lang="en-GB" sz="2800" b="1" dirty="0"/>
              <a:t>South Africa, India proposal –IP/C/W/669 and IP/C/W/669/Rev.1</a:t>
            </a:r>
            <a:br>
              <a:rPr lang="en-GB" sz="2800" b="1" dirty="0"/>
            </a:br>
            <a:r>
              <a:rPr lang="en-GB" sz="2800" b="1" dirty="0"/>
              <a:t>			</a:t>
            </a:r>
          </a:p>
        </p:txBody>
      </p:sp>
      <p:sp>
        <p:nvSpPr>
          <p:cNvPr id="3" name="Content Placeholder 2">
            <a:extLst>
              <a:ext uri="{FF2B5EF4-FFF2-40B4-BE49-F238E27FC236}">
                <a16:creationId xmlns:a16="http://schemas.microsoft.com/office/drawing/2014/main" id="{EAD3A832-A6AF-DA4D-800F-E250ADB663CD}"/>
              </a:ext>
            </a:extLst>
          </p:cNvPr>
          <p:cNvSpPr>
            <a:spLocks noGrp="1"/>
          </p:cNvSpPr>
          <p:nvPr>
            <p:ph sz="half" idx="1"/>
          </p:nvPr>
        </p:nvSpPr>
        <p:spPr>
          <a:xfrm>
            <a:off x="386937" y="791571"/>
            <a:ext cx="5181600" cy="4975960"/>
          </a:xfrm>
        </p:spPr>
        <p:txBody>
          <a:bodyPr>
            <a:normAutofit fontScale="77500" lnSpcReduction="20000"/>
          </a:bodyPr>
          <a:lstStyle/>
          <a:p>
            <a:pPr marL="0" indent="0" algn="ctr">
              <a:buNone/>
            </a:pPr>
            <a:r>
              <a:rPr lang="en-GB" b="1" dirty="0"/>
              <a:t>October 2020	</a:t>
            </a:r>
            <a:endParaRPr lang="en-GB" dirty="0"/>
          </a:p>
          <a:p>
            <a:r>
              <a:rPr lang="en-GB" dirty="0"/>
              <a:t>Waiver from the implementation, application and enforcement of Sections 1 (minus Art 14), 4, 5, and 7 of the TRIPS Agreement </a:t>
            </a:r>
            <a:r>
              <a:rPr lang="en-GB" dirty="0">
                <a:solidFill>
                  <a:srgbClr val="FF0000"/>
                </a:solidFill>
              </a:rPr>
              <a:t>in relation to prevention, containment or treatment of COVID-19</a:t>
            </a:r>
            <a:r>
              <a:rPr lang="en-GB" dirty="0"/>
              <a:t>.</a:t>
            </a:r>
          </a:p>
          <a:p>
            <a:r>
              <a:rPr lang="en-GB" dirty="0"/>
              <a:t>Waiver should continue </a:t>
            </a:r>
            <a:r>
              <a:rPr lang="en-GB" dirty="0">
                <a:solidFill>
                  <a:srgbClr val="FF0000"/>
                </a:solidFill>
              </a:rPr>
              <a:t>until widespread vaccination is in place globally, and the majority of the world's population has developed immunity</a:t>
            </a:r>
            <a:r>
              <a:rPr lang="en-GB" dirty="0"/>
              <a:t>.</a:t>
            </a:r>
          </a:p>
          <a:p>
            <a:r>
              <a:rPr lang="en-GB" dirty="0"/>
              <a:t>This waiver shall be reviewed by the General Council not later than one year after it is granted, and thereafter annually until the waiver terminates.</a:t>
            </a:r>
          </a:p>
          <a:p>
            <a:r>
              <a:rPr lang="en-GB" dirty="0"/>
              <a:t>Without prejudice to LDC extension; non-violation does not apply</a:t>
            </a:r>
          </a:p>
          <a:p>
            <a:endParaRPr lang="en-GB" dirty="0"/>
          </a:p>
        </p:txBody>
      </p:sp>
      <p:sp>
        <p:nvSpPr>
          <p:cNvPr id="4" name="Content Placeholder 3">
            <a:extLst>
              <a:ext uri="{FF2B5EF4-FFF2-40B4-BE49-F238E27FC236}">
                <a16:creationId xmlns:a16="http://schemas.microsoft.com/office/drawing/2014/main" id="{ADA40428-E8C3-5849-8B7F-4DA88CF931ED}"/>
              </a:ext>
            </a:extLst>
          </p:cNvPr>
          <p:cNvSpPr>
            <a:spLocks noGrp="1"/>
          </p:cNvSpPr>
          <p:nvPr>
            <p:ph sz="half" idx="2"/>
          </p:nvPr>
        </p:nvSpPr>
        <p:spPr>
          <a:xfrm>
            <a:off x="6409707" y="791570"/>
            <a:ext cx="5181600" cy="5929905"/>
          </a:xfrm>
        </p:spPr>
        <p:txBody>
          <a:bodyPr>
            <a:normAutofit fontScale="77500" lnSpcReduction="20000"/>
          </a:bodyPr>
          <a:lstStyle/>
          <a:p>
            <a:pPr marL="0" indent="0" algn="ctr">
              <a:buNone/>
            </a:pPr>
            <a:r>
              <a:rPr lang="en-GB" b="1" dirty="0"/>
              <a:t>May 2021</a:t>
            </a:r>
            <a:endParaRPr lang="en-GB" dirty="0"/>
          </a:p>
          <a:p>
            <a:r>
              <a:rPr lang="en-GB" dirty="0"/>
              <a:t>Waiver from the implementation, application and enforcement of Sections 1 (minus Article 14), 4, 5 and 7 of the TRIPS Agreement </a:t>
            </a:r>
            <a:r>
              <a:rPr lang="en-GB" dirty="0">
                <a:solidFill>
                  <a:srgbClr val="FF0000"/>
                </a:solidFill>
              </a:rPr>
              <a:t>in relation to health products and technologies</a:t>
            </a:r>
            <a:r>
              <a:rPr lang="en-GB" dirty="0"/>
              <a:t> including diagnostics, therapeutics, vaccines, medical devices, personal protective equipment, their materials or components, and their methods and means of manufacture </a:t>
            </a:r>
            <a:r>
              <a:rPr lang="en-GB" dirty="0">
                <a:solidFill>
                  <a:srgbClr val="FF0000"/>
                </a:solidFill>
              </a:rPr>
              <a:t>for the prevention, treatment or containment of COVID-19</a:t>
            </a:r>
          </a:p>
          <a:p>
            <a:r>
              <a:rPr lang="en-GB" dirty="0"/>
              <a:t>This waiver shall be in force for </a:t>
            </a:r>
            <a:r>
              <a:rPr lang="en-GB" dirty="0">
                <a:solidFill>
                  <a:srgbClr val="FF0000"/>
                </a:solidFill>
              </a:rPr>
              <a:t>at least 3 years from the date of this decision</a:t>
            </a:r>
            <a:r>
              <a:rPr lang="en-GB" dirty="0"/>
              <a:t>; the General Council shall determine the date of termination of the waiver after review.</a:t>
            </a:r>
          </a:p>
          <a:p>
            <a:r>
              <a:rPr lang="en-GB" dirty="0"/>
              <a:t>This waiver shall be reviewed by the General Council not later than one year after it is granted, and thereafter annually until the waiver terminates.</a:t>
            </a:r>
          </a:p>
          <a:p>
            <a:r>
              <a:rPr lang="en-GB" dirty="0"/>
              <a:t>Without prejudice to LDC extension; non-violation does not apply</a:t>
            </a:r>
          </a:p>
          <a:p>
            <a:endParaRPr lang="en-GB" dirty="0">
              <a:solidFill>
                <a:srgbClr val="FF0000"/>
              </a:solidFill>
            </a:endParaRPr>
          </a:p>
          <a:p>
            <a:endParaRPr lang="en-GB" dirty="0">
              <a:solidFill>
                <a:srgbClr val="FF0000"/>
              </a:solidFill>
            </a:endParaRPr>
          </a:p>
          <a:p>
            <a:endParaRPr lang="en-GB" dirty="0"/>
          </a:p>
        </p:txBody>
      </p:sp>
      <p:sp>
        <p:nvSpPr>
          <p:cNvPr id="5" name="Slide Number Placeholder 4">
            <a:extLst>
              <a:ext uri="{FF2B5EF4-FFF2-40B4-BE49-F238E27FC236}">
                <a16:creationId xmlns:a16="http://schemas.microsoft.com/office/drawing/2014/main" id="{9CBBD0F5-3912-553D-FFA4-DAA09ABCD5F3}"/>
              </a:ext>
            </a:extLst>
          </p:cNvPr>
          <p:cNvSpPr>
            <a:spLocks noGrp="1"/>
          </p:cNvSpPr>
          <p:nvPr>
            <p:ph type="sldNum" sz="quarter" idx="12"/>
          </p:nvPr>
        </p:nvSpPr>
        <p:spPr/>
        <p:txBody>
          <a:bodyPr/>
          <a:lstStyle/>
          <a:p>
            <a:fld id="{F13E3731-85AA-3C40-B213-AC5A1063DB46}" type="slidenum">
              <a:rPr lang="en-GB" smtClean="0"/>
              <a:t>42</a:t>
            </a:fld>
            <a:endParaRPr lang="en-GB"/>
          </a:p>
        </p:txBody>
      </p:sp>
    </p:spTree>
    <p:extLst>
      <p:ext uri="{BB962C8B-B14F-4D97-AF65-F5344CB8AC3E}">
        <p14:creationId xmlns:p14="http://schemas.microsoft.com/office/powerpoint/2010/main" val="1916129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F6DF-9691-651A-E040-D7A0039BF96A}"/>
              </a:ext>
            </a:extLst>
          </p:cNvPr>
          <p:cNvSpPr>
            <a:spLocks noGrp="1"/>
          </p:cNvSpPr>
          <p:nvPr>
            <p:ph type="title"/>
          </p:nvPr>
        </p:nvSpPr>
        <p:spPr>
          <a:xfrm>
            <a:off x="838199" y="291090"/>
            <a:ext cx="10515599" cy="373928"/>
          </a:xfrm>
        </p:spPr>
        <p:txBody>
          <a:bodyPr vert="horz" lIns="91440" tIns="45720" rIns="91440" bIns="45720" rtlCol="0" anchor="b">
            <a:normAutofit fontScale="90000"/>
          </a:bodyPr>
          <a:lstStyle/>
          <a:p>
            <a:endParaRPr lang="en-US" sz="54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99FAA6EC-B88F-23CF-65BC-EA9EF0F25A2D}"/>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EFDF79B-CF0A-D5A4-8DE3-9DCFFAD4AB0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13E3731-85AA-3C40-B213-AC5A1063DB46}" type="slidenum">
              <a:rPr lang="en-US" smtClean="0"/>
              <a:pPr>
                <a:spcAft>
                  <a:spcPts val="600"/>
                </a:spcAft>
              </a:pPr>
              <a:t>43</a:t>
            </a:fld>
            <a:endParaRPr lang="en-US"/>
          </a:p>
        </p:txBody>
      </p:sp>
    </p:spTree>
    <p:extLst>
      <p:ext uri="{BB962C8B-B14F-4D97-AF65-F5344CB8AC3E}">
        <p14:creationId xmlns:p14="http://schemas.microsoft.com/office/powerpoint/2010/main" val="2788844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
        <p:nvSpPr>
          <p:cNvPr id="2" name="TextBox 1">
            <a:extLst>
              <a:ext uri="{FF2B5EF4-FFF2-40B4-BE49-F238E27FC236}">
                <a16:creationId xmlns:a16="http://schemas.microsoft.com/office/drawing/2014/main" id="{FEDC8520-9F2F-B7EC-6CA4-0CF606D424CC}"/>
              </a:ext>
            </a:extLst>
          </p:cNvPr>
          <p:cNvSpPr txBox="1"/>
          <p:nvPr/>
        </p:nvSpPr>
        <p:spPr>
          <a:xfrm>
            <a:off x="2398816" y="4132612"/>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Proposal</a:t>
            </a:r>
          </a:p>
        </p:txBody>
      </p:sp>
      <p:cxnSp>
        <p:nvCxnSpPr>
          <p:cNvPr id="4" name="Straight Arrow Connector 3">
            <a:extLst>
              <a:ext uri="{FF2B5EF4-FFF2-40B4-BE49-F238E27FC236}">
                <a16:creationId xmlns:a16="http://schemas.microsoft.com/office/drawing/2014/main" id="{1CE083FC-5515-36DB-EDB3-E33C3C2B710B}"/>
              </a:ext>
            </a:extLst>
          </p:cNvPr>
          <p:cNvCxnSpPr>
            <a:stCxn id="2" idx="2"/>
          </p:cNvCxnSpPr>
          <p:nvPr/>
        </p:nvCxnSpPr>
        <p:spPr>
          <a:xfrm>
            <a:off x="3340581" y="4778943"/>
            <a:ext cx="812319" cy="897462"/>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D27F25-1842-E2F9-5CEF-907B1B9A10B8}"/>
              </a:ext>
            </a:extLst>
          </p:cNvPr>
          <p:cNvSpPr txBox="1"/>
          <p:nvPr/>
        </p:nvSpPr>
        <p:spPr>
          <a:xfrm>
            <a:off x="4152900" y="2554474"/>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Revised Proposal</a:t>
            </a:r>
          </a:p>
        </p:txBody>
      </p:sp>
      <p:cxnSp>
        <p:nvCxnSpPr>
          <p:cNvPr id="9" name="Straight Arrow Connector 8">
            <a:extLst>
              <a:ext uri="{FF2B5EF4-FFF2-40B4-BE49-F238E27FC236}">
                <a16:creationId xmlns:a16="http://schemas.microsoft.com/office/drawing/2014/main" id="{1A42FECE-4ACE-0E63-01B3-F70AB74AB80A}"/>
              </a:ext>
            </a:extLst>
          </p:cNvPr>
          <p:cNvCxnSpPr>
            <a:cxnSpLocks/>
          </p:cNvCxnSpPr>
          <p:nvPr/>
        </p:nvCxnSpPr>
        <p:spPr>
          <a:xfrm>
            <a:off x="5486400" y="3166461"/>
            <a:ext cx="762000" cy="18979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952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
        <p:nvSpPr>
          <p:cNvPr id="2" name="TextBox 1">
            <a:extLst>
              <a:ext uri="{FF2B5EF4-FFF2-40B4-BE49-F238E27FC236}">
                <a16:creationId xmlns:a16="http://schemas.microsoft.com/office/drawing/2014/main" id="{FEDC8520-9F2F-B7EC-6CA4-0CF606D424CC}"/>
              </a:ext>
            </a:extLst>
          </p:cNvPr>
          <p:cNvSpPr txBox="1"/>
          <p:nvPr/>
        </p:nvSpPr>
        <p:spPr>
          <a:xfrm>
            <a:off x="2398816" y="4132612"/>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Proposal</a:t>
            </a:r>
          </a:p>
        </p:txBody>
      </p:sp>
      <p:cxnSp>
        <p:nvCxnSpPr>
          <p:cNvPr id="4" name="Straight Arrow Connector 3">
            <a:extLst>
              <a:ext uri="{FF2B5EF4-FFF2-40B4-BE49-F238E27FC236}">
                <a16:creationId xmlns:a16="http://schemas.microsoft.com/office/drawing/2014/main" id="{1CE083FC-5515-36DB-EDB3-E33C3C2B710B}"/>
              </a:ext>
            </a:extLst>
          </p:cNvPr>
          <p:cNvCxnSpPr>
            <a:stCxn id="2" idx="2"/>
          </p:cNvCxnSpPr>
          <p:nvPr/>
        </p:nvCxnSpPr>
        <p:spPr>
          <a:xfrm>
            <a:off x="3340581" y="4778943"/>
            <a:ext cx="812319" cy="897462"/>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D27F25-1842-E2F9-5CEF-907B1B9A10B8}"/>
              </a:ext>
            </a:extLst>
          </p:cNvPr>
          <p:cNvSpPr txBox="1"/>
          <p:nvPr/>
        </p:nvSpPr>
        <p:spPr>
          <a:xfrm>
            <a:off x="4152900" y="2554474"/>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Revised Proposal</a:t>
            </a:r>
          </a:p>
        </p:txBody>
      </p:sp>
      <p:cxnSp>
        <p:nvCxnSpPr>
          <p:cNvPr id="9" name="Straight Arrow Connector 8">
            <a:extLst>
              <a:ext uri="{FF2B5EF4-FFF2-40B4-BE49-F238E27FC236}">
                <a16:creationId xmlns:a16="http://schemas.microsoft.com/office/drawing/2014/main" id="{1A42FECE-4ACE-0E63-01B3-F70AB74AB80A}"/>
              </a:ext>
            </a:extLst>
          </p:cNvPr>
          <p:cNvCxnSpPr>
            <a:cxnSpLocks/>
          </p:cNvCxnSpPr>
          <p:nvPr/>
        </p:nvCxnSpPr>
        <p:spPr>
          <a:xfrm>
            <a:off x="5486400" y="3166461"/>
            <a:ext cx="762000" cy="18979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EB71C8-2D67-EBA0-A8BD-992058419028}"/>
              </a:ext>
            </a:extLst>
          </p:cNvPr>
          <p:cNvSpPr txBox="1"/>
          <p:nvPr/>
        </p:nvSpPr>
        <p:spPr>
          <a:xfrm>
            <a:off x="6428164" y="1621490"/>
            <a:ext cx="1311065" cy="369332"/>
          </a:xfrm>
          <a:prstGeom prst="rect">
            <a:avLst/>
          </a:prstGeom>
          <a:noFill/>
        </p:spPr>
        <p:txBody>
          <a:bodyPr wrap="none" rtlCol="0">
            <a:spAutoFit/>
          </a:bodyPr>
          <a:lstStyle/>
          <a:p>
            <a:r>
              <a:rPr lang="en-US" dirty="0">
                <a:solidFill>
                  <a:srgbClr val="FF0000"/>
                </a:solidFill>
              </a:rPr>
              <a:t>EU Proposal</a:t>
            </a:r>
          </a:p>
        </p:txBody>
      </p:sp>
      <p:cxnSp>
        <p:nvCxnSpPr>
          <p:cNvPr id="14" name="Straight Arrow Connector 13">
            <a:extLst>
              <a:ext uri="{FF2B5EF4-FFF2-40B4-BE49-F238E27FC236}">
                <a16:creationId xmlns:a16="http://schemas.microsoft.com/office/drawing/2014/main" id="{ECDA8B5F-5445-78CE-2CA8-312CA3A44C05}"/>
              </a:ext>
            </a:extLst>
          </p:cNvPr>
          <p:cNvCxnSpPr>
            <a:cxnSpLocks/>
          </p:cNvCxnSpPr>
          <p:nvPr/>
        </p:nvCxnSpPr>
        <p:spPr>
          <a:xfrm flipH="1">
            <a:off x="6424034" y="1990822"/>
            <a:ext cx="439409" cy="28763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69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8DF9-60CD-3C4E-9F86-96E37766335C}"/>
              </a:ext>
            </a:extLst>
          </p:cNvPr>
          <p:cNvSpPr>
            <a:spLocks noGrp="1"/>
          </p:cNvSpPr>
          <p:nvPr>
            <p:ph type="title"/>
          </p:nvPr>
        </p:nvSpPr>
        <p:spPr>
          <a:xfrm>
            <a:off x="1092797" y="182880"/>
            <a:ext cx="10515600" cy="1307717"/>
          </a:xfrm>
        </p:spPr>
        <p:txBody>
          <a:bodyPr>
            <a:normAutofit/>
          </a:bodyPr>
          <a:lstStyle/>
          <a:p>
            <a:r>
              <a:rPr lang="en-GB" sz="2800" b="1" dirty="0"/>
              <a:t>DRAFT DECLARATION ON THE TRIPS AGREEMENT AND PUBLIC HEALTH IN THE CIRCUMSTANCES OF A PANDEMIC –EU PROPOSAL (IP/C/W/681 of 18 June 2021)</a:t>
            </a:r>
            <a:endParaRPr lang="en-GB" sz="2800" dirty="0"/>
          </a:p>
        </p:txBody>
      </p:sp>
      <p:sp>
        <p:nvSpPr>
          <p:cNvPr id="3" name="Content Placeholder 2">
            <a:extLst>
              <a:ext uri="{FF2B5EF4-FFF2-40B4-BE49-F238E27FC236}">
                <a16:creationId xmlns:a16="http://schemas.microsoft.com/office/drawing/2014/main" id="{DA4D8722-88F2-6E4B-9D8D-990F1007976E}"/>
              </a:ext>
            </a:extLst>
          </p:cNvPr>
          <p:cNvSpPr>
            <a:spLocks noGrp="1"/>
          </p:cNvSpPr>
          <p:nvPr>
            <p:ph idx="1"/>
          </p:nvPr>
        </p:nvSpPr>
        <p:spPr>
          <a:xfrm>
            <a:off x="838200" y="1903955"/>
            <a:ext cx="10515600" cy="4273007"/>
          </a:xfrm>
        </p:spPr>
        <p:txBody>
          <a:bodyPr>
            <a:normAutofit/>
          </a:bodyPr>
          <a:lstStyle/>
          <a:p>
            <a:pPr marL="0" indent="0">
              <a:buNone/>
            </a:pPr>
            <a:r>
              <a:rPr lang="en-GB" dirty="0"/>
              <a:t>a.	</a:t>
            </a:r>
            <a:r>
              <a:rPr lang="en-GB" dirty="0">
                <a:solidFill>
                  <a:srgbClr val="FF0000"/>
                </a:solidFill>
              </a:rPr>
              <a:t>A pandemic is 'a national emergency </a:t>
            </a:r>
            <a:r>
              <a:rPr lang="en-GB" dirty="0"/>
              <a:t>or other circumstances of extreme urgency’ under Article 31(b). </a:t>
            </a:r>
          </a:p>
          <a:p>
            <a:pPr marL="971550" lvl="1" indent="-514350">
              <a:buFont typeface="+mj-lt"/>
              <a:buAutoNum type="romanLcPeriod"/>
            </a:pPr>
            <a:r>
              <a:rPr lang="en-GB" dirty="0"/>
              <a:t>A Member may </a:t>
            </a:r>
            <a:r>
              <a:rPr lang="en-GB" dirty="0">
                <a:solidFill>
                  <a:srgbClr val="FF0000"/>
                </a:solidFill>
              </a:rPr>
              <a:t>waive the requirement of making efforts to obtain authorization from the right holder</a:t>
            </a:r>
            <a:r>
              <a:rPr lang="en-GB" dirty="0"/>
              <a:t>. </a:t>
            </a:r>
          </a:p>
          <a:p>
            <a:pPr marL="0" indent="0">
              <a:buNone/>
            </a:pPr>
            <a:r>
              <a:rPr lang="en-GB" dirty="0"/>
              <a:t>b.	Members may provide, that the </a:t>
            </a:r>
            <a:r>
              <a:rPr lang="en-GB" dirty="0">
                <a:solidFill>
                  <a:srgbClr val="FF0000"/>
                </a:solidFill>
              </a:rPr>
              <a:t>remuneration for a CL reflects the price charged by the manufacturer </a:t>
            </a:r>
            <a:r>
              <a:rPr lang="en-GB" dirty="0"/>
              <a:t>(Article 31 (h)) </a:t>
            </a:r>
          </a:p>
          <a:p>
            <a:pPr marL="0" indent="0">
              <a:buNone/>
            </a:pPr>
            <a:r>
              <a:rPr lang="en-GB" dirty="0"/>
              <a:t>c. 	The</a:t>
            </a:r>
            <a:r>
              <a:rPr lang="en-GB" dirty="0">
                <a:solidFill>
                  <a:srgbClr val="FF0000"/>
                </a:solidFill>
              </a:rPr>
              <a:t> exporting Member may use a single notification </a:t>
            </a:r>
            <a:r>
              <a:rPr lang="en-GB" dirty="0"/>
              <a:t>to list of all countries to which vaccines and medicines are to be supplied (Article 31bis)</a:t>
            </a:r>
            <a:r>
              <a:rPr lang="en-GB" dirty="0">
                <a:solidFill>
                  <a:srgbClr val="FF0000"/>
                </a:solidFill>
              </a:rPr>
              <a:t>.</a:t>
            </a:r>
            <a:endParaRPr lang="en-GB" dirty="0"/>
          </a:p>
        </p:txBody>
      </p:sp>
      <p:sp>
        <p:nvSpPr>
          <p:cNvPr id="4" name="Slide Number Placeholder 3">
            <a:extLst>
              <a:ext uri="{FF2B5EF4-FFF2-40B4-BE49-F238E27FC236}">
                <a16:creationId xmlns:a16="http://schemas.microsoft.com/office/drawing/2014/main" id="{E58C3ED5-C052-FFF7-5E2E-6BDB9D0088E7}"/>
              </a:ext>
            </a:extLst>
          </p:cNvPr>
          <p:cNvSpPr>
            <a:spLocks noGrp="1"/>
          </p:cNvSpPr>
          <p:nvPr>
            <p:ph type="sldNum" sz="quarter" idx="12"/>
          </p:nvPr>
        </p:nvSpPr>
        <p:spPr/>
        <p:txBody>
          <a:bodyPr/>
          <a:lstStyle/>
          <a:p>
            <a:fld id="{F13E3731-85AA-3C40-B213-AC5A1063DB46}" type="slidenum">
              <a:rPr lang="en-GB" smtClean="0"/>
              <a:t>46</a:t>
            </a:fld>
            <a:endParaRPr lang="en-GB"/>
          </a:p>
        </p:txBody>
      </p:sp>
    </p:spTree>
    <p:extLst>
      <p:ext uri="{BB962C8B-B14F-4D97-AF65-F5344CB8AC3E}">
        <p14:creationId xmlns:p14="http://schemas.microsoft.com/office/powerpoint/2010/main" val="3758765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
        <p:nvSpPr>
          <p:cNvPr id="2" name="TextBox 1">
            <a:extLst>
              <a:ext uri="{FF2B5EF4-FFF2-40B4-BE49-F238E27FC236}">
                <a16:creationId xmlns:a16="http://schemas.microsoft.com/office/drawing/2014/main" id="{FEDC8520-9F2F-B7EC-6CA4-0CF606D424CC}"/>
              </a:ext>
            </a:extLst>
          </p:cNvPr>
          <p:cNvSpPr txBox="1"/>
          <p:nvPr/>
        </p:nvSpPr>
        <p:spPr>
          <a:xfrm>
            <a:off x="2398816" y="4132612"/>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Proposal</a:t>
            </a:r>
          </a:p>
        </p:txBody>
      </p:sp>
      <p:cxnSp>
        <p:nvCxnSpPr>
          <p:cNvPr id="4" name="Straight Arrow Connector 3">
            <a:extLst>
              <a:ext uri="{FF2B5EF4-FFF2-40B4-BE49-F238E27FC236}">
                <a16:creationId xmlns:a16="http://schemas.microsoft.com/office/drawing/2014/main" id="{1CE083FC-5515-36DB-EDB3-E33C3C2B710B}"/>
              </a:ext>
            </a:extLst>
          </p:cNvPr>
          <p:cNvCxnSpPr>
            <a:stCxn id="2" idx="2"/>
          </p:cNvCxnSpPr>
          <p:nvPr/>
        </p:nvCxnSpPr>
        <p:spPr>
          <a:xfrm>
            <a:off x="3340581" y="4778943"/>
            <a:ext cx="812319" cy="897462"/>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D27F25-1842-E2F9-5CEF-907B1B9A10B8}"/>
              </a:ext>
            </a:extLst>
          </p:cNvPr>
          <p:cNvSpPr txBox="1"/>
          <p:nvPr/>
        </p:nvSpPr>
        <p:spPr>
          <a:xfrm>
            <a:off x="4152900" y="2554474"/>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Revised Proposal</a:t>
            </a:r>
          </a:p>
        </p:txBody>
      </p:sp>
      <p:cxnSp>
        <p:nvCxnSpPr>
          <p:cNvPr id="9" name="Straight Arrow Connector 8">
            <a:extLst>
              <a:ext uri="{FF2B5EF4-FFF2-40B4-BE49-F238E27FC236}">
                <a16:creationId xmlns:a16="http://schemas.microsoft.com/office/drawing/2014/main" id="{1A42FECE-4ACE-0E63-01B3-F70AB74AB80A}"/>
              </a:ext>
            </a:extLst>
          </p:cNvPr>
          <p:cNvCxnSpPr>
            <a:cxnSpLocks/>
          </p:cNvCxnSpPr>
          <p:nvPr/>
        </p:nvCxnSpPr>
        <p:spPr>
          <a:xfrm>
            <a:off x="5486400" y="3166461"/>
            <a:ext cx="762000" cy="18979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EB71C8-2D67-EBA0-A8BD-992058419028}"/>
              </a:ext>
            </a:extLst>
          </p:cNvPr>
          <p:cNvSpPr txBox="1"/>
          <p:nvPr/>
        </p:nvSpPr>
        <p:spPr>
          <a:xfrm>
            <a:off x="6428164" y="1621490"/>
            <a:ext cx="1311065" cy="369332"/>
          </a:xfrm>
          <a:prstGeom prst="rect">
            <a:avLst/>
          </a:prstGeom>
          <a:noFill/>
        </p:spPr>
        <p:txBody>
          <a:bodyPr wrap="none" rtlCol="0">
            <a:spAutoFit/>
          </a:bodyPr>
          <a:lstStyle/>
          <a:p>
            <a:r>
              <a:rPr lang="en-US" dirty="0">
                <a:solidFill>
                  <a:srgbClr val="FF0000"/>
                </a:solidFill>
              </a:rPr>
              <a:t>EU Proposal</a:t>
            </a:r>
          </a:p>
        </p:txBody>
      </p:sp>
      <p:cxnSp>
        <p:nvCxnSpPr>
          <p:cNvPr id="14" name="Straight Arrow Connector 13">
            <a:extLst>
              <a:ext uri="{FF2B5EF4-FFF2-40B4-BE49-F238E27FC236}">
                <a16:creationId xmlns:a16="http://schemas.microsoft.com/office/drawing/2014/main" id="{ECDA8B5F-5445-78CE-2CA8-312CA3A44C05}"/>
              </a:ext>
            </a:extLst>
          </p:cNvPr>
          <p:cNvCxnSpPr>
            <a:cxnSpLocks/>
          </p:cNvCxnSpPr>
          <p:nvPr/>
        </p:nvCxnSpPr>
        <p:spPr>
          <a:xfrm flipH="1">
            <a:off x="6424034" y="1990822"/>
            <a:ext cx="439409" cy="28763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115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
        <p:nvSpPr>
          <p:cNvPr id="2" name="TextBox 1">
            <a:extLst>
              <a:ext uri="{FF2B5EF4-FFF2-40B4-BE49-F238E27FC236}">
                <a16:creationId xmlns:a16="http://schemas.microsoft.com/office/drawing/2014/main" id="{FEDC8520-9F2F-B7EC-6CA4-0CF606D424CC}"/>
              </a:ext>
            </a:extLst>
          </p:cNvPr>
          <p:cNvSpPr txBox="1"/>
          <p:nvPr/>
        </p:nvSpPr>
        <p:spPr>
          <a:xfrm>
            <a:off x="2398816" y="4132612"/>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Proposal</a:t>
            </a:r>
          </a:p>
        </p:txBody>
      </p:sp>
      <p:cxnSp>
        <p:nvCxnSpPr>
          <p:cNvPr id="4" name="Straight Arrow Connector 3">
            <a:extLst>
              <a:ext uri="{FF2B5EF4-FFF2-40B4-BE49-F238E27FC236}">
                <a16:creationId xmlns:a16="http://schemas.microsoft.com/office/drawing/2014/main" id="{1CE083FC-5515-36DB-EDB3-E33C3C2B710B}"/>
              </a:ext>
            </a:extLst>
          </p:cNvPr>
          <p:cNvCxnSpPr>
            <a:stCxn id="2" idx="2"/>
          </p:cNvCxnSpPr>
          <p:nvPr/>
        </p:nvCxnSpPr>
        <p:spPr>
          <a:xfrm>
            <a:off x="3340581" y="4778943"/>
            <a:ext cx="812319" cy="897462"/>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D27F25-1842-E2F9-5CEF-907B1B9A10B8}"/>
              </a:ext>
            </a:extLst>
          </p:cNvPr>
          <p:cNvSpPr txBox="1"/>
          <p:nvPr/>
        </p:nvSpPr>
        <p:spPr>
          <a:xfrm>
            <a:off x="4152900" y="2554474"/>
            <a:ext cx="1883529" cy="646331"/>
          </a:xfrm>
          <a:prstGeom prst="rect">
            <a:avLst/>
          </a:prstGeom>
          <a:noFill/>
        </p:spPr>
        <p:txBody>
          <a:bodyPr wrap="none" rtlCol="0">
            <a:spAutoFit/>
          </a:bodyPr>
          <a:lstStyle/>
          <a:p>
            <a:r>
              <a:rPr lang="en-US" dirty="0">
                <a:solidFill>
                  <a:srgbClr val="FF0000"/>
                </a:solidFill>
              </a:rPr>
              <a:t>India/South Africa</a:t>
            </a:r>
          </a:p>
          <a:p>
            <a:r>
              <a:rPr lang="en-US" dirty="0">
                <a:solidFill>
                  <a:srgbClr val="FF0000"/>
                </a:solidFill>
              </a:rPr>
              <a:t>Revised Proposal</a:t>
            </a:r>
          </a:p>
        </p:txBody>
      </p:sp>
      <p:cxnSp>
        <p:nvCxnSpPr>
          <p:cNvPr id="9" name="Straight Arrow Connector 8">
            <a:extLst>
              <a:ext uri="{FF2B5EF4-FFF2-40B4-BE49-F238E27FC236}">
                <a16:creationId xmlns:a16="http://schemas.microsoft.com/office/drawing/2014/main" id="{1A42FECE-4ACE-0E63-01B3-F70AB74AB80A}"/>
              </a:ext>
            </a:extLst>
          </p:cNvPr>
          <p:cNvCxnSpPr>
            <a:cxnSpLocks/>
          </p:cNvCxnSpPr>
          <p:nvPr/>
        </p:nvCxnSpPr>
        <p:spPr>
          <a:xfrm>
            <a:off x="5486400" y="3166461"/>
            <a:ext cx="762000" cy="18979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5F09AA-3A81-BE46-FF14-BC6E2CCC8E54}"/>
              </a:ext>
            </a:extLst>
          </p:cNvPr>
          <p:cNvSpPr txBox="1"/>
          <p:nvPr/>
        </p:nvSpPr>
        <p:spPr>
          <a:xfrm>
            <a:off x="10096500" y="1944656"/>
            <a:ext cx="1587294" cy="369332"/>
          </a:xfrm>
          <a:prstGeom prst="rect">
            <a:avLst/>
          </a:prstGeom>
          <a:noFill/>
        </p:spPr>
        <p:txBody>
          <a:bodyPr wrap="none" rtlCol="0">
            <a:spAutoFit/>
          </a:bodyPr>
          <a:lstStyle/>
          <a:p>
            <a:r>
              <a:rPr lang="en-US" dirty="0">
                <a:solidFill>
                  <a:srgbClr val="FF0000"/>
                </a:solidFill>
              </a:rPr>
              <a:t>MC12 Decision</a:t>
            </a:r>
          </a:p>
        </p:txBody>
      </p:sp>
      <p:cxnSp>
        <p:nvCxnSpPr>
          <p:cNvPr id="10" name="Straight Arrow Connector 9">
            <a:extLst>
              <a:ext uri="{FF2B5EF4-FFF2-40B4-BE49-F238E27FC236}">
                <a16:creationId xmlns:a16="http://schemas.microsoft.com/office/drawing/2014/main" id="{A9CF5AC9-72D0-0B1A-5B80-3FF393EBA991}"/>
              </a:ext>
            </a:extLst>
          </p:cNvPr>
          <p:cNvCxnSpPr>
            <a:cxnSpLocks/>
          </p:cNvCxnSpPr>
          <p:nvPr/>
        </p:nvCxnSpPr>
        <p:spPr>
          <a:xfrm>
            <a:off x="10711543" y="2313988"/>
            <a:ext cx="604157" cy="2649898"/>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EB71C8-2D67-EBA0-A8BD-992058419028}"/>
              </a:ext>
            </a:extLst>
          </p:cNvPr>
          <p:cNvSpPr txBox="1"/>
          <p:nvPr/>
        </p:nvSpPr>
        <p:spPr>
          <a:xfrm>
            <a:off x="6428164" y="1621490"/>
            <a:ext cx="1311065" cy="369332"/>
          </a:xfrm>
          <a:prstGeom prst="rect">
            <a:avLst/>
          </a:prstGeom>
          <a:noFill/>
        </p:spPr>
        <p:txBody>
          <a:bodyPr wrap="none" rtlCol="0">
            <a:spAutoFit/>
          </a:bodyPr>
          <a:lstStyle/>
          <a:p>
            <a:r>
              <a:rPr lang="en-US" dirty="0">
                <a:solidFill>
                  <a:srgbClr val="FF0000"/>
                </a:solidFill>
              </a:rPr>
              <a:t>EU Proposal</a:t>
            </a:r>
          </a:p>
        </p:txBody>
      </p:sp>
      <p:cxnSp>
        <p:nvCxnSpPr>
          <p:cNvPr id="14" name="Straight Arrow Connector 13">
            <a:extLst>
              <a:ext uri="{FF2B5EF4-FFF2-40B4-BE49-F238E27FC236}">
                <a16:creationId xmlns:a16="http://schemas.microsoft.com/office/drawing/2014/main" id="{ECDA8B5F-5445-78CE-2CA8-312CA3A44C05}"/>
              </a:ext>
            </a:extLst>
          </p:cNvPr>
          <p:cNvCxnSpPr>
            <a:cxnSpLocks/>
          </p:cNvCxnSpPr>
          <p:nvPr/>
        </p:nvCxnSpPr>
        <p:spPr>
          <a:xfrm flipH="1">
            <a:off x="6424034" y="1990822"/>
            <a:ext cx="439409" cy="2876357"/>
          </a:xfrm>
          <a:prstGeom prst="straightConnector1">
            <a:avLst/>
          </a:prstGeom>
          <a:ln>
            <a:solidFill>
              <a:srgbClr val="FF0000"/>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203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8CA5-05EC-3CC4-1024-CB274B2B88D1}"/>
              </a:ext>
            </a:extLst>
          </p:cNvPr>
          <p:cNvSpPr>
            <a:spLocks noGrp="1"/>
          </p:cNvSpPr>
          <p:nvPr>
            <p:ph type="title"/>
          </p:nvPr>
        </p:nvSpPr>
        <p:spPr>
          <a:xfrm>
            <a:off x="457200" y="365125"/>
            <a:ext cx="11155680" cy="823595"/>
          </a:xfrm>
        </p:spPr>
        <p:txBody>
          <a:bodyPr>
            <a:normAutofit/>
          </a:bodyPr>
          <a:lstStyle/>
          <a:p>
            <a:r>
              <a:rPr lang="en-CH" dirty="0"/>
              <a:t>TRIPS MC12 Decision in brief - </a:t>
            </a:r>
            <a:r>
              <a:rPr lang="en-GB" sz="4400" dirty="0"/>
              <a:t>WT/MIN(22)/30</a:t>
            </a:r>
            <a:endParaRPr lang="en-CH" dirty="0"/>
          </a:p>
        </p:txBody>
      </p:sp>
      <p:sp>
        <p:nvSpPr>
          <p:cNvPr id="3" name="Content Placeholder 2">
            <a:extLst>
              <a:ext uri="{FF2B5EF4-FFF2-40B4-BE49-F238E27FC236}">
                <a16:creationId xmlns:a16="http://schemas.microsoft.com/office/drawing/2014/main" id="{376C91E1-942D-8D0D-7915-04E344C806BE}"/>
              </a:ext>
            </a:extLst>
          </p:cNvPr>
          <p:cNvSpPr>
            <a:spLocks noGrp="1"/>
          </p:cNvSpPr>
          <p:nvPr>
            <p:ph idx="1"/>
          </p:nvPr>
        </p:nvSpPr>
        <p:spPr>
          <a:xfrm>
            <a:off x="838200" y="1250315"/>
            <a:ext cx="10515600" cy="5471160"/>
          </a:xfrm>
        </p:spPr>
        <p:txBody>
          <a:bodyPr>
            <a:normAutofit lnSpcReduction="10000"/>
          </a:bodyPr>
          <a:lstStyle/>
          <a:p>
            <a:r>
              <a:rPr lang="en-GB" sz="1800" dirty="0">
                <a:latin typeface="Verdana" panose="020B0604030504040204" pitchFamily="34" charset="0"/>
              </a:rPr>
              <a:t>A</a:t>
            </a:r>
            <a:r>
              <a:rPr lang="en-GB" sz="1800" dirty="0">
                <a:effectLst/>
                <a:latin typeface="Verdana" panose="020B0604030504040204" pitchFamily="34" charset="0"/>
              </a:rPr>
              <a:t>uthorises the use by </a:t>
            </a:r>
            <a:r>
              <a:rPr lang="en-GB" sz="1800" dirty="0">
                <a:solidFill>
                  <a:srgbClr val="FF0000"/>
                </a:solidFill>
                <a:effectLst/>
                <a:latin typeface="Verdana" panose="020B0604030504040204" pitchFamily="34" charset="0"/>
              </a:rPr>
              <a:t>eligible Members </a:t>
            </a:r>
            <a:r>
              <a:rPr lang="en-GB" sz="1800" dirty="0">
                <a:effectLst/>
                <a:latin typeface="Verdana" panose="020B0604030504040204" pitchFamily="34" charset="0"/>
              </a:rPr>
              <a:t>of the subject matter of a patent (including ingredients and processes) required for the </a:t>
            </a:r>
            <a:r>
              <a:rPr lang="en-GB" sz="1800" dirty="0">
                <a:solidFill>
                  <a:srgbClr val="FF0000"/>
                </a:solidFill>
                <a:effectLst/>
                <a:latin typeface="Verdana" panose="020B0604030504040204" pitchFamily="34" charset="0"/>
              </a:rPr>
              <a:t>production and supply of COVID-19 vaccines </a:t>
            </a:r>
            <a:r>
              <a:rPr lang="en-GB" sz="1800" dirty="0">
                <a:effectLst/>
                <a:latin typeface="Verdana" panose="020B0604030504040204" pitchFamily="34" charset="0"/>
              </a:rPr>
              <a:t>without the consent of the right holder </a:t>
            </a:r>
            <a:r>
              <a:rPr lang="en-GB" sz="1800" dirty="0">
                <a:solidFill>
                  <a:srgbClr val="FF0000"/>
                </a:solidFill>
                <a:effectLst/>
                <a:latin typeface="Verdana" panose="020B0604030504040204" pitchFamily="34" charset="0"/>
              </a:rPr>
              <a:t>to the extent necessary to address the COVID-19 pandemic</a:t>
            </a:r>
            <a:r>
              <a:rPr lang="en-GB" sz="1800" dirty="0">
                <a:effectLst/>
                <a:latin typeface="Verdana" panose="020B0604030504040204" pitchFamily="34" charset="0"/>
              </a:rPr>
              <a:t>, in accordance with the provisions of Article 31 of the Agreement, as clarified and waived in the Decision.</a:t>
            </a:r>
          </a:p>
          <a:p>
            <a:r>
              <a:rPr lang="en-GB" sz="1800" dirty="0">
                <a:latin typeface="Verdana" panose="020B0604030504040204" pitchFamily="34" charset="0"/>
              </a:rPr>
              <a:t>Eligible Members are developing country Members. In the WTO countries are categorized as developing/developed based on a self-declaration by the country concerned. Footnote 1 of the Decision encourages developing countries with existing capacity to make COVID-19 vaccines not to use the Decision, and takes China’s statement on record to be a binding commitment not to do so.</a:t>
            </a:r>
          </a:p>
          <a:p>
            <a:r>
              <a:rPr lang="en-GB" sz="1800" dirty="0">
                <a:effectLst/>
                <a:latin typeface="Verdana" panose="020B0604030504040204" pitchFamily="34" charset="0"/>
              </a:rPr>
              <a:t>An eligible Member need not require the proposed user of the subject matter of a patent to make efforts to obtain an authorization from the right holder as set out in </a:t>
            </a:r>
            <a:r>
              <a:rPr lang="en-GB" sz="1800" dirty="0">
                <a:solidFill>
                  <a:srgbClr val="FF0000"/>
                </a:solidFill>
                <a:effectLst/>
                <a:latin typeface="Verdana" panose="020B0604030504040204" pitchFamily="34" charset="0"/>
              </a:rPr>
              <a:t>Article 31(b) [Please note this is not a waiver of the provision]</a:t>
            </a:r>
            <a:endParaRPr lang="en-GB" sz="1200" dirty="0">
              <a:solidFill>
                <a:srgbClr val="FF0000"/>
              </a:solidFill>
              <a:effectLst/>
            </a:endParaRPr>
          </a:p>
          <a:p>
            <a:r>
              <a:rPr lang="en-GB" sz="1800" dirty="0">
                <a:solidFill>
                  <a:srgbClr val="FF0000"/>
                </a:solidFill>
                <a:effectLst/>
                <a:latin typeface="Verdana" panose="020B0604030504040204" pitchFamily="34" charset="0"/>
              </a:rPr>
              <a:t>An eligible Member </a:t>
            </a:r>
            <a:r>
              <a:rPr lang="en-GB" sz="1800" dirty="0">
                <a:effectLst/>
                <a:latin typeface="Verdana" panose="020B0604030504040204" pitchFamily="34" charset="0"/>
              </a:rPr>
              <a:t>may waive the requirement of Article 31(f) that authorized use under Article 31 be predominantly to supply its domestic market and </a:t>
            </a:r>
            <a:r>
              <a:rPr lang="en-GB" sz="1800" dirty="0">
                <a:solidFill>
                  <a:srgbClr val="FF0000"/>
                </a:solidFill>
                <a:effectLst/>
                <a:latin typeface="Verdana" panose="020B0604030504040204" pitchFamily="34" charset="0"/>
              </a:rPr>
              <a:t>may allow any proportion of the products manufactured under the authorization in accordance with this Decision to be exported to eligible Members.</a:t>
            </a:r>
          </a:p>
          <a:p>
            <a:r>
              <a:rPr lang="en-GB" sz="1800" dirty="0">
                <a:effectLst/>
                <a:latin typeface="Verdana" panose="020B0604030504040204" pitchFamily="34" charset="0"/>
              </a:rPr>
              <a:t>An eligible Member may apply the provisions of this Decision </a:t>
            </a:r>
            <a:r>
              <a:rPr lang="en-GB" sz="1800" dirty="0">
                <a:solidFill>
                  <a:srgbClr val="FF0000"/>
                </a:solidFill>
                <a:effectLst/>
                <a:latin typeface="Verdana" panose="020B0604030504040204" pitchFamily="34" charset="0"/>
              </a:rPr>
              <a:t>until 5 years from the date of this Decision</a:t>
            </a:r>
            <a:r>
              <a:rPr lang="en-GB" sz="1800" dirty="0">
                <a:effectLst/>
                <a:latin typeface="Verdana" panose="020B0604030504040204" pitchFamily="34" charset="0"/>
              </a:rPr>
              <a:t>. </a:t>
            </a:r>
          </a:p>
          <a:p>
            <a:r>
              <a:rPr lang="en-GB" sz="1800" dirty="0">
                <a:effectLst/>
                <a:latin typeface="Verdana" panose="020B0604030504040204" pitchFamily="34" charset="0"/>
              </a:rPr>
              <a:t>This Decision is </a:t>
            </a:r>
            <a:r>
              <a:rPr lang="en-GB" sz="1800" dirty="0">
                <a:solidFill>
                  <a:srgbClr val="FF0000"/>
                </a:solidFill>
                <a:effectLst/>
                <a:latin typeface="Verdana" panose="020B0604030504040204" pitchFamily="34" charset="0"/>
              </a:rPr>
              <a:t>without prejudice to the flexibilities </a:t>
            </a:r>
            <a:r>
              <a:rPr lang="en-GB" sz="1800" dirty="0">
                <a:effectLst/>
                <a:latin typeface="Verdana" panose="020B0604030504040204" pitchFamily="34" charset="0"/>
              </a:rPr>
              <a:t>that Members have under the TRIPS Agreement </a:t>
            </a:r>
          </a:p>
          <a:p>
            <a:endParaRPr lang="en-GB" sz="1800" dirty="0">
              <a:effectLst/>
              <a:latin typeface="Verdana" panose="020B0604030504040204" pitchFamily="34" charset="0"/>
            </a:endParaRPr>
          </a:p>
          <a:p>
            <a:endParaRPr lang="en-GB" sz="1800" dirty="0">
              <a:effectLst/>
              <a:latin typeface="Verdana" panose="020B0604030504040204" pitchFamily="34" charset="0"/>
            </a:endParaRPr>
          </a:p>
          <a:p>
            <a:endParaRPr lang="en-GB" sz="1200" dirty="0">
              <a:effectLst/>
            </a:endParaRPr>
          </a:p>
          <a:p>
            <a:endParaRPr lang="en-GB" sz="1800" dirty="0">
              <a:effectLst/>
              <a:latin typeface="Verdana" panose="020B0604030504040204" pitchFamily="34" charset="0"/>
            </a:endParaRPr>
          </a:p>
          <a:p>
            <a:endParaRPr lang="en-CH" dirty="0"/>
          </a:p>
        </p:txBody>
      </p:sp>
      <p:sp>
        <p:nvSpPr>
          <p:cNvPr id="4" name="Slide Number Placeholder 3">
            <a:extLst>
              <a:ext uri="{FF2B5EF4-FFF2-40B4-BE49-F238E27FC236}">
                <a16:creationId xmlns:a16="http://schemas.microsoft.com/office/drawing/2014/main" id="{1E7ADEFD-29F4-73AA-1E44-1FBB855690CD}"/>
              </a:ext>
            </a:extLst>
          </p:cNvPr>
          <p:cNvSpPr>
            <a:spLocks noGrp="1"/>
          </p:cNvSpPr>
          <p:nvPr>
            <p:ph type="sldNum" sz="quarter" idx="12"/>
          </p:nvPr>
        </p:nvSpPr>
        <p:spPr/>
        <p:txBody>
          <a:bodyPr/>
          <a:lstStyle/>
          <a:p>
            <a:fld id="{F13E3731-85AA-3C40-B213-AC5A1063DB46}" type="slidenum">
              <a:rPr lang="en-GB" smtClean="0"/>
              <a:t>49</a:t>
            </a:fld>
            <a:endParaRPr lang="en-GB"/>
          </a:p>
        </p:txBody>
      </p:sp>
    </p:spTree>
    <p:extLst>
      <p:ext uri="{BB962C8B-B14F-4D97-AF65-F5344CB8AC3E}">
        <p14:creationId xmlns:p14="http://schemas.microsoft.com/office/powerpoint/2010/main" val="219480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2DE4A07-DA46-0C33-0DC7-62CA9BEDB05D}"/>
              </a:ext>
            </a:extLst>
          </p:cNvPr>
          <p:cNvPicPr>
            <a:picLocks noChangeAspect="1"/>
          </p:cNvPicPr>
          <p:nvPr/>
        </p:nvPicPr>
        <p:blipFill>
          <a:blip r:embed="rId2"/>
          <a:stretch>
            <a:fillRect/>
          </a:stretch>
        </p:blipFill>
        <p:spPr>
          <a:xfrm>
            <a:off x="0" y="-1"/>
            <a:ext cx="12192000" cy="6642557"/>
          </a:xfrm>
          <a:prstGeom prst="rect">
            <a:avLst/>
          </a:prstGeom>
        </p:spPr>
      </p:pic>
      <p:sp>
        <p:nvSpPr>
          <p:cNvPr id="6" name="TextBox 5">
            <a:extLst>
              <a:ext uri="{FF2B5EF4-FFF2-40B4-BE49-F238E27FC236}">
                <a16:creationId xmlns:a16="http://schemas.microsoft.com/office/drawing/2014/main" id="{B5125016-28EA-8D65-C513-ABF16B265D48}"/>
              </a:ext>
            </a:extLst>
          </p:cNvPr>
          <p:cNvSpPr txBox="1"/>
          <p:nvPr/>
        </p:nvSpPr>
        <p:spPr>
          <a:xfrm>
            <a:off x="10221595" y="649162"/>
            <a:ext cx="1711174" cy="646331"/>
          </a:xfrm>
          <a:prstGeom prst="rect">
            <a:avLst/>
          </a:prstGeom>
          <a:noFill/>
        </p:spPr>
        <p:txBody>
          <a:bodyPr wrap="none" rtlCol="0">
            <a:spAutoFit/>
          </a:bodyPr>
          <a:lstStyle/>
          <a:p>
            <a:r>
              <a:rPr lang="en-US" dirty="0"/>
              <a:t>Covid-19: </a:t>
            </a:r>
          </a:p>
          <a:p>
            <a:r>
              <a:rPr lang="en-US" dirty="0"/>
              <a:t>New Daily Cases</a:t>
            </a:r>
          </a:p>
        </p:txBody>
      </p:sp>
      <p:sp>
        <p:nvSpPr>
          <p:cNvPr id="7" name="TextBox 6">
            <a:extLst>
              <a:ext uri="{FF2B5EF4-FFF2-40B4-BE49-F238E27FC236}">
                <a16:creationId xmlns:a16="http://schemas.microsoft.com/office/drawing/2014/main" id="{FB723B9E-DA0F-720D-8FED-FC45532CB94C}"/>
              </a:ext>
            </a:extLst>
          </p:cNvPr>
          <p:cNvSpPr txBox="1"/>
          <p:nvPr/>
        </p:nvSpPr>
        <p:spPr>
          <a:xfrm>
            <a:off x="0" y="6642556"/>
            <a:ext cx="6017994" cy="215444"/>
          </a:xfrm>
          <a:prstGeom prst="rect">
            <a:avLst/>
          </a:prstGeom>
          <a:noFill/>
        </p:spPr>
        <p:txBody>
          <a:bodyPr wrap="none" rtlCol="0">
            <a:spAutoFit/>
          </a:bodyPr>
          <a:lstStyle/>
          <a:p>
            <a:r>
              <a:rPr lang="en-US" sz="800" dirty="0"/>
              <a:t>Source: https://</a:t>
            </a:r>
            <a:r>
              <a:rPr lang="en-US" sz="800" dirty="0" err="1"/>
              <a:t>www.npr.org</a:t>
            </a:r>
            <a:r>
              <a:rPr lang="en-US" sz="800" dirty="0"/>
              <a:t>/sections/</a:t>
            </a:r>
            <a:r>
              <a:rPr lang="en-US" sz="800" dirty="0" err="1"/>
              <a:t>goatsandsoda</a:t>
            </a:r>
            <a:r>
              <a:rPr lang="en-US" sz="800" dirty="0"/>
              <a:t>/2020/03/30/822491838/coronavirus-world-map-tracking-the-spread-of-the-outbreak</a:t>
            </a:r>
          </a:p>
        </p:txBody>
      </p:sp>
    </p:spTree>
    <p:extLst>
      <p:ext uri="{BB962C8B-B14F-4D97-AF65-F5344CB8AC3E}">
        <p14:creationId xmlns:p14="http://schemas.microsoft.com/office/powerpoint/2010/main" val="3170759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AECDC-0660-8EB4-A75A-49B3A25902DC}"/>
              </a:ext>
            </a:extLst>
          </p:cNvPr>
          <p:cNvSpPr>
            <a:spLocks noGrp="1"/>
          </p:cNvSpPr>
          <p:nvPr>
            <p:ph type="title"/>
          </p:nvPr>
        </p:nvSpPr>
        <p:spPr/>
        <p:txBody>
          <a:bodyPr>
            <a:normAutofit fontScale="90000"/>
          </a:bodyPr>
          <a:lstStyle/>
          <a:p>
            <a:pPr algn="ctr"/>
            <a:r>
              <a:rPr lang="en-GB" sz="3600" dirty="0"/>
              <a:t>TRIPS MC12 DECISION COMPARED TO PRE-EXISTING OPTIONS</a:t>
            </a:r>
            <a:br>
              <a:rPr lang="en-GB" sz="3600" dirty="0"/>
            </a:br>
            <a:r>
              <a:rPr lang="en-GB" sz="2000" dirty="0"/>
              <a:t>WT/MIN(22)/30 VS. Article 31(f) and Article 31</a:t>
            </a:r>
            <a:r>
              <a:rPr lang="en-GB" sz="2000" i="1" dirty="0"/>
              <a:t>bis</a:t>
            </a:r>
            <a:br>
              <a:rPr lang="en-GB" sz="2000" i="1" dirty="0"/>
            </a:br>
            <a:r>
              <a:rPr lang="en-GB" sz="2000" i="1" dirty="0"/>
              <a:t>(Please read blog at: </a:t>
            </a:r>
            <a:r>
              <a:rPr lang="en-GB" sz="2000" b="0" i="0" dirty="0">
                <a:effectLst/>
                <a:latin typeface="Helvetica" pitchFamily="2" charset="0"/>
                <a:hlinkClick r:id="rId2"/>
              </a:rPr>
              <a:t>https://www.ejiltalk.org/analysis-of-the-12th-wto-ministerial-conference-decision-on-the-trips-agreement/</a:t>
            </a:r>
            <a:r>
              <a:rPr lang="en-GB" sz="2000" dirty="0">
                <a:latin typeface="Helvetica" pitchFamily="2" charset="0"/>
              </a:rPr>
              <a:t> )</a:t>
            </a:r>
            <a:endParaRPr lang="en-CH" sz="2000" dirty="0"/>
          </a:p>
        </p:txBody>
      </p:sp>
      <p:graphicFrame>
        <p:nvGraphicFramePr>
          <p:cNvPr id="4" name="Table 4">
            <a:extLst>
              <a:ext uri="{FF2B5EF4-FFF2-40B4-BE49-F238E27FC236}">
                <a16:creationId xmlns:a16="http://schemas.microsoft.com/office/drawing/2014/main" id="{2B029F6A-0AE5-61C7-2D2E-639FF2CBD4B7}"/>
              </a:ext>
            </a:extLst>
          </p:cNvPr>
          <p:cNvGraphicFramePr>
            <a:graphicFrameLocks noGrp="1"/>
          </p:cNvGraphicFramePr>
          <p:nvPr>
            <p:ph idx="1"/>
          </p:nvPr>
        </p:nvGraphicFramePr>
        <p:xfrm>
          <a:off x="838200" y="1825625"/>
          <a:ext cx="10515600" cy="465103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20842671"/>
                    </a:ext>
                  </a:extLst>
                </a:gridCol>
                <a:gridCol w="5257800">
                  <a:extLst>
                    <a:ext uri="{9D8B030D-6E8A-4147-A177-3AD203B41FA5}">
                      <a16:colId xmlns:a16="http://schemas.microsoft.com/office/drawing/2014/main" val="812837645"/>
                    </a:ext>
                  </a:extLst>
                </a:gridCol>
              </a:tblGrid>
              <a:tr h="664433">
                <a:tc>
                  <a:txBody>
                    <a:bodyPr/>
                    <a:lstStyle/>
                    <a:p>
                      <a:r>
                        <a:rPr lang="en-CH" dirty="0"/>
                        <a:t>LIKELY FAVOURABLE/NEUTRAL PROVISIONS</a:t>
                      </a:r>
                    </a:p>
                  </a:txBody>
                  <a:tcPr/>
                </a:tc>
                <a:tc>
                  <a:txBody>
                    <a:bodyPr/>
                    <a:lstStyle/>
                    <a:p>
                      <a:r>
                        <a:rPr lang="en-CH" dirty="0"/>
                        <a:t>LIKELY DISADVANTAGEOUS PROVISIONS</a:t>
                      </a:r>
                    </a:p>
                  </a:txBody>
                  <a:tcPr/>
                </a:tc>
                <a:extLst>
                  <a:ext uri="{0D108BD9-81ED-4DB2-BD59-A6C34878D82A}">
                    <a16:rowId xmlns:a16="http://schemas.microsoft.com/office/drawing/2014/main" val="3923295345"/>
                  </a:ext>
                </a:extLst>
              </a:tr>
              <a:tr h="664433">
                <a:tc>
                  <a:txBody>
                    <a:bodyPr/>
                    <a:lstStyle/>
                    <a:p>
                      <a:r>
                        <a:rPr lang="en-GB" sz="1800" b="0" i="0" kern="1200" dirty="0">
                          <a:solidFill>
                            <a:schemeClr val="dk1"/>
                          </a:solidFill>
                          <a:effectLst/>
                          <a:latin typeface="+mn-lt"/>
                          <a:ea typeface="+mn-ea"/>
                          <a:cs typeface="+mn-cs"/>
                        </a:rPr>
                        <a:t>Alternative instruments to grant use without authorization</a:t>
                      </a:r>
                      <a:endParaRPr lang="en-CH" i="0" dirty="0"/>
                    </a:p>
                  </a:txBody>
                  <a:tcPr/>
                </a:tc>
                <a:tc>
                  <a:txBody>
                    <a:bodyPr/>
                    <a:lstStyle/>
                    <a:p>
                      <a:r>
                        <a:rPr lang="en-GB" sz="1800" b="0" i="1" kern="1200" dirty="0">
                          <a:solidFill>
                            <a:schemeClr val="dk1"/>
                          </a:solidFill>
                          <a:effectLst/>
                          <a:latin typeface="+mn-lt"/>
                          <a:ea typeface="+mn-ea"/>
                          <a:cs typeface="+mn-cs"/>
                        </a:rPr>
                        <a:t>Use limited to developing country Members</a:t>
                      </a:r>
                      <a:endParaRPr lang="en-CH" dirty="0"/>
                    </a:p>
                  </a:txBody>
                  <a:tcPr/>
                </a:tc>
                <a:extLst>
                  <a:ext uri="{0D108BD9-81ED-4DB2-BD59-A6C34878D82A}">
                    <a16:rowId xmlns:a16="http://schemas.microsoft.com/office/drawing/2014/main" val="3963401057"/>
                  </a:ext>
                </a:extLst>
              </a:tr>
              <a:tr h="664433">
                <a:tc>
                  <a:txBody>
                    <a:bodyPr/>
                    <a:lstStyle/>
                    <a:p>
                      <a:r>
                        <a:rPr lang="en-GB" sz="1800" b="0" i="0" kern="1200" dirty="0">
                          <a:solidFill>
                            <a:schemeClr val="dk1"/>
                          </a:solidFill>
                          <a:effectLst/>
                          <a:latin typeface="+mn-lt"/>
                          <a:ea typeface="+mn-ea"/>
                          <a:cs typeface="+mn-cs"/>
                        </a:rPr>
                        <a:t>No requirement of prior authorisation of right owner</a:t>
                      </a:r>
                      <a:endParaRPr lang="en-CH" i="0" dirty="0"/>
                    </a:p>
                  </a:txBody>
                  <a:tcPr/>
                </a:tc>
                <a:tc>
                  <a:txBody>
                    <a:bodyPr/>
                    <a:lstStyle/>
                    <a:p>
                      <a:r>
                        <a:rPr lang="en-GB" sz="1800" b="0" i="1" kern="1200" dirty="0">
                          <a:solidFill>
                            <a:schemeClr val="dk1"/>
                          </a:solidFill>
                          <a:effectLst/>
                          <a:latin typeface="+mn-lt"/>
                          <a:ea typeface="+mn-ea"/>
                          <a:cs typeface="+mn-cs"/>
                        </a:rPr>
                        <a:t>Stricter obligation on re-exportation</a:t>
                      </a:r>
                      <a:endParaRPr lang="en-CH" dirty="0"/>
                    </a:p>
                  </a:txBody>
                  <a:tcPr/>
                </a:tc>
                <a:extLst>
                  <a:ext uri="{0D108BD9-81ED-4DB2-BD59-A6C34878D82A}">
                    <a16:rowId xmlns:a16="http://schemas.microsoft.com/office/drawing/2014/main" val="440390625"/>
                  </a:ext>
                </a:extLst>
              </a:tr>
              <a:tr h="664433">
                <a:tc>
                  <a:txBody>
                    <a:bodyPr/>
                    <a:lstStyle/>
                    <a:p>
                      <a:r>
                        <a:rPr lang="en-CH" dirty="0"/>
                        <a:t>No need for importing Members to notify eligibility not assessment of manufacturing capcity</a:t>
                      </a:r>
                    </a:p>
                  </a:txBody>
                  <a:tcPr/>
                </a:tc>
                <a:tc>
                  <a:txBody>
                    <a:bodyPr/>
                    <a:lstStyle/>
                    <a:p>
                      <a:r>
                        <a:rPr lang="en-GB" sz="1800" b="0" i="1" kern="1200" dirty="0">
                          <a:solidFill>
                            <a:schemeClr val="dk1"/>
                          </a:solidFill>
                          <a:effectLst/>
                          <a:latin typeface="+mn-lt"/>
                          <a:ea typeface="+mn-ea"/>
                          <a:cs typeface="+mn-cs"/>
                        </a:rPr>
                        <a:t>No double remuneration exemption</a:t>
                      </a:r>
                      <a:endParaRPr lang="en-CH" dirty="0"/>
                    </a:p>
                  </a:txBody>
                  <a:tcPr/>
                </a:tc>
                <a:extLst>
                  <a:ext uri="{0D108BD9-81ED-4DB2-BD59-A6C34878D82A}">
                    <a16:rowId xmlns:a16="http://schemas.microsoft.com/office/drawing/2014/main" val="2091325598"/>
                  </a:ext>
                </a:extLst>
              </a:tr>
              <a:tr h="664433">
                <a:tc>
                  <a:txBody>
                    <a:bodyPr/>
                    <a:lstStyle/>
                    <a:p>
                      <a:r>
                        <a:rPr lang="en-GB" sz="1800" b="0" i="0" kern="1200" dirty="0">
                          <a:solidFill>
                            <a:schemeClr val="dk1"/>
                          </a:solidFill>
                          <a:effectLst/>
                          <a:latin typeface="+mn-lt"/>
                          <a:ea typeface="+mn-ea"/>
                          <a:cs typeface="+mn-cs"/>
                        </a:rPr>
                        <a:t>No distinctive marking for exported COVID-19 vaccines</a:t>
                      </a:r>
                      <a:endParaRPr lang="en-CH" dirty="0"/>
                    </a:p>
                  </a:txBody>
                  <a:tcPr/>
                </a:tc>
                <a:tc>
                  <a:txBody>
                    <a:bodyPr/>
                    <a:lstStyle/>
                    <a:p>
                      <a:r>
                        <a:rPr lang="en-GB" sz="1800" b="0" i="1" kern="1200" dirty="0">
                          <a:solidFill>
                            <a:schemeClr val="dk1"/>
                          </a:solidFill>
                          <a:effectLst/>
                          <a:latin typeface="+mn-lt"/>
                          <a:ea typeface="+mn-ea"/>
                          <a:cs typeface="+mn-cs"/>
                        </a:rPr>
                        <a:t>New confusing standard for remuneration</a:t>
                      </a:r>
                      <a:endParaRPr lang="en-CH" dirty="0"/>
                    </a:p>
                  </a:txBody>
                  <a:tcPr/>
                </a:tc>
                <a:extLst>
                  <a:ext uri="{0D108BD9-81ED-4DB2-BD59-A6C34878D82A}">
                    <a16:rowId xmlns:a16="http://schemas.microsoft.com/office/drawing/2014/main" val="4078768429"/>
                  </a:ext>
                </a:extLst>
              </a:tr>
              <a:tr h="664433">
                <a:tc>
                  <a:txBody>
                    <a:bodyPr/>
                    <a:lstStyle/>
                    <a:p>
                      <a:endParaRPr lang="en-CH" dirty="0"/>
                    </a:p>
                  </a:txBody>
                  <a:tcPr/>
                </a:tc>
                <a:tc>
                  <a:txBody>
                    <a:bodyPr/>
                    <a:lstStyle/>
                    <a:p>
                      <a:r>
                        <a:rPr lang="en-GB" sz="1800" b="0" i="1" kern="1200" dirty="0">
                          <a:solidFill>
                            <a:schemeClr val="dk1"/>
                          </a:solidFill>
                          <a:effectLst/>
                          <a:latin typeface="+mn-lt"/>
                          <a:ea typeface="+mn-ea"/>
                          <a:cs typeface="+mn-cs"/>
                        </a:rPr>
                        <a:t>No special waiver for Regional Trade Agreements with majority LDC membership</a:t>
                      </a:r>
                      <a:endParaRPr lang="en-CH" dirty="0"/>
                    </a:p>
                  </a:txBody>
                  <a:tcPr/>
                </a:tc>
                <a:extLst>
                  <a:ext uri="{0D108BD9-81ED-4DB2-BD59-A6C34878D82A}">
                    <a16:rowId xmlns:a16="http://schemas.microsoft.com/office/drawing/2014/main" val="3889086541"/>
                  </a:ext>
                </a:extLst>
              </a:tr>
              <a:tr h="664433">
                <a:tc>
                  <a:txBody>
                    <a:bodyPr/>
                    <a:lstStyle/>
                    <a:p>
                      <a:endParaRPr lang="en-CH" dirty="0"/>
                    </a:p>
                  </a:txBody>
                  <a:tcPr/>
                </a:tc>
                <a:tc>
                  <a:txBody>
                    <a:bodyPr/>
                    <a:lstStyle/>
                    <a:p>
                      <a:r>
                        <a:rPr lang="en-CH" i="1" dirty="0"/>
                        <a:t>Limited duration of decision</a:t>
                      </a:r>
                    </a:p>
                  </a:txBody>
                  <a:tcPr/>
                </a:tc>
                <a:extLst>
                  <a:ext uri="{0D108BD9-81ED-4DB2-BD59-A6C34878D82A}">
                    <a16:rowId xmlns:a16="http://schemas.microsoft.com/office/drawing/2014/main" val="3099641786"/>
                  </a:ext>
                </a:extLst>
              </a:tr>
            </a:tbl>
          </a:graphicData>
        </a:graphic>
      </p:graphicFrame>
      <p:sp>
        <p:nvSpPr>
          <p:cNvPr id="5" name="Slide Number Placeholder 4">
            <a:extLst>
              <a:ext uri="{FF2B5EF4-FFF2-40B4-BE49-F238E27FC236}">
                <a16:creationId xmlns:a16="http://schemas.microsoft.com/office/drawing/2014/main" id="{D00AF3F4-41CB-984A-4791-B656D960960D}"/>
              </a:ext>
            </a:extLst>
          </p:cNvPr>
          <p:cNvSpPr>
            <a:spLocks noGrp="1"/>
          </p:cNvSpPr>
          <p:nvPr>
            <p:ph type="sldNum" sz="quarter" idx="12"/>
          </p:nvPr>
        </p:nvSpPr>
        <p:spPr/>
        <p:txBody>
          <a:bodyPr/>
          <a:lstStyle/>
          <a:p>
            <a:fld id="{F13E3731-85AA-3C40-B213-AC5A1063DB46}" type="slidenum">
              <a:rPr lang="en-GB" smtClean="0"/>
              <a:t>50</a:t>
            </a:fld>
            <a:endParaRPr lang="en-GB"/>
          </a:p>
        </p:txBody>
      </p:sp>
    </p:spTree>
    <p:extLst>
      <p:ext uri="{BB962C8B-B14F-4D97-AF65-F5344CB8AC3E}">
        <p14:creationId xmlns:p14="http://schemas.microsoft.com/office/powerpoint/2010/main" val="4290413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93A795-2E73-419A-4A98-B09EC2B090BA}"/>
              </a:ext>
            </a:extLst>
          </p:cNvPr>
          <p:cNvSpPr>
            <a:spLocks noGrp="1"/>
          </p:cNvSpPr>
          <p:nvPr>
            <p:ph type="title"/>
          </p:nvPr>
        </p:nvSpPr>
        <p:spPr>
          <a:xfrm>
            <a:off x="838200" y="2103437"/>
            <a:ext cx="10515600" cy="1325563"/>
          </a:xfrm>
        </p:spPr>
        <p:txBody>
          <a:bodyPr>
            <a:normAutofit/>
          </a:bodyPr>
          <a:lstStyle/>
          <a:p>
            <a:pPr algn="ctr"/>
            <a:r>
              <a:rPr lang="en-US" sz="3600" dirty="0"/>
              <a:t>Extension to </a:t>
            </a:r>
            <a:br>
              <a:rPr lang="en-US" sz="3600" dirty="0"/>
            </a:br>
            <a:r>
              <a:rPr lang="en-US" sz="3600" dirty="0"/>
              <a:t>Diagnostics and Therapeutics?</a:t>
            </a:r>
          </a:p>
        </p:txBody>
      </p:sp>
      <p:sp>
        <p:nvSpPr>
          <p:cNvPr id="4" name="Slide Number Placeholder 3">
            <a:extLst>
              <a:ext uri="{FF2B5EF4-FFF2-40B4-BE49-F238E27FC236}">
                <a16:creationId xmlns:a16="http://schemas.microsoft.com/office/drawing/2014/main" id="{65354878-8F8C-9009-2905-377FA7986C46}"/>
              </a:ext>
            </a:extLst>
          </p:cNvPr>
          <p:cNvSpPr>
            <a:spLocks noGrp="1"/>
          </p:cNvSpPr>
          <p:nvPr>
            <p:ph type="sldNum" sz="quarter" idx="12"/>
          </p:nvPr>
        </p:nvSpPr>
        <p:spPr/>
        <p:txBody>
          <a:bodyPr/>
          <a:lstStyle/>
          <a:p>
            <a:fld id="{F13E3731-85AA-3C40-B213-AC5A1063DB46}" type="slidenum">
              <a:rPr lang="en-GB" smtClean="0"/>
              <a:t>51</a:t>
            </a:fld>
            <a:endParaRPr lang="en-GB"/>
          </a:p>
        </p:txBody>
      </p:sp>
    </p:spTree>
    <p:extLst>
      <p:ext uri="{BB962C8B-B14F-4D97-AF65-F5344CB8AC3E}">
        <p14:creationId xmlns:p14="http://schemas.microsoft.com/office/powerpoint/2010/main" val="2695220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3789-EBCA-501A-FBEB-42AA9CAD39C8}"/>
              </a:ext>
            </a:extLst>
          </p:cNvPr>
          <p:cNvSpPr>
            <a:spLocks noGrp="1"/>
          </p:cNvSpPr>
          <p:nvPr>
            <p:ph type="title"/>
          </p:nvPr>
        </p:nvSpPr>
        <p:spPr>
          <a:xfrm>
            <a:off x="838200" y="105103"/>
            <a:ext cx="10515600" cy="839322"/>
          </a:xfrm>
        </p:spPr>
        <p:txBody>
          <a:bodyPr>
            <a:normAutofit/>
          </a:bodyPr>
          <a:lstStyle/>
          <a:p>
            <a:r>
              <a:rPr lang="en-CH" sz="3600" dirty="0"/>
              <a:t>EXTENSION TO DIAGNOSTICS, THERAPEUTICS</a:t>
            </a:r>
          </a:p>
        </p:txBody>
      </p:sp>
      <p:sp>
        <p:nvSpPr>
          <p:cNvPr id="3" name="Content Placeholder 2">
            <a:extLst>
              <a:ext uri="{FF2B5EF4-FFF2-40B4-BE49-F238E27FC236}">
                <a16:creationId xmlns:a16="http://schemas.microsoft.com/office/drawing/2014/main" id="{CA48875F-3031-120B-E91E-7BDF77481AFD}"/>
              </a:ext>
            </a:extLst>
          </p:cNvPr>
          <p:cNvSpPr>
            <a:spLocks noGrp="1"/>
          </p:cNvSpPr>
          <p:nvPr>
            <p:ph idx="1"/>
          </p:nvPr>
        </p:nvSpPr>
        <p:spPr>
          <a:xfrm>
            <a:off x="838200" y="944426"/>
            <a:ext cx="10515600" cy="5777050"/>
          </a:xfrm>
        </p:spPr>
        <p:txBody>
          <a:bodyPr>
            <a:normAutofit/>
          </a:bodyPr>
          <a:lstStyle/>
          <a:p>
            <a:pPr marL="0" indent="0">
              <a:buNone/>
            </a:pPr>
            <a:r>
              <a:rPr lang="en-GB" dirty="0"/>
              <a:t>8. </a:t>
            </a:r>
            <a:r>
              <a:rPr lang="en-GB" dirty="0">
                <a:highlight>
                  <a:srgbClr val="FFFF00"/>
                </a:highlight>
              </a:rPr>
              <a:t>No later than six months </a:t>
            </a:r>
            <a:r>
              <a:rPr lang="en-GB" dirty="0"/>
              <a:t>from the date of this Decision, Members </a:t>
            </a:r>
            <a:r>
              <a:rPr lang="en-GB" dirty="0">
                <a:highlight>
                  <a:srgbClr val="FFFF00"/>
                </a:highlight>
              </a:rPr>
              <a:t>will decide on its extension </a:t>
            </a:r>
            <a:r>
              <a:rPr lang="en-GB" dirty="0"/>
              <a:t>to cover the production and supply of COVID-19 diagnostics and therapeutics.</a:t>
            </a:r>
          </a:p>
          <a:p>
            <a:r>
              <a:rPr lang="en-GB" dirty="0"/>
              <a:t>Is it a yes/no decision or a new decision with different terms and conditions?</a:t>
            </a:r>
          </a:p>
          <a:p>
            <a:pPr lvl="2"/>
            <a:r>
              <a:rPr lang="en-GB" sz="2400" dirty="0"/>
              <a:t>Most likely US and other developed countries didn’t want to cover D and T/ others did</a:t>
            </a:r>
          </a:p>
          <a:p>
            <a:pPr lvl="2"/>
            <a:r>
              <a:rPr lang="en-GB" sz="2400" dirty="0"/>
              <a:t>USTR has commissioned the </a:t>
            </a:r>
            <a:r>
              <a:rPr lang="en-GB" sz="2400" b="0" i="0" u="none" strike="noStrike" dirty="0">
                <a:solidFill>
                  <a:srgbClr val="000000"/>
                </a:solidFill>
                <a:effectLst/>
                <a:latin typeface="Calibri" panose="020F0502020204030204" pitchFamily="34" charset="0"/>
              </a:rPr>
              <a:t>U.S. International Trade Commission (USITC) in December 2022 to prepare a report; the USITC has launched a factfinding investigation</a:t>
            </a:r>
            <a:r>
              <a:rPr lang="en-GB" sz="2400" b="0" i="1" u="none" strike="noStrike" dirty="0">
                <a:solidFill>
                  <a:srgbClr val="000000"/>
                </a:solidFill>
                <a:effectLst/>
                <a:latin typeface="Calibri" panose="020F0502020204030204" pitchFamily="34" charset="0"/>
              </a:rPr>
              <a:t>, COVID-19 Diagnostics and Therapeutics: Supply, Demand, and TRIPS Agreement Flexibilities</a:t>
            </a:r>
            <a:r>
              <a:rPr lang="en-GB" sz="2400" b="0" i="0" u="none" strike="noStrike" dirty="0">
                <a:solidFill>
                  <a:srgbClr val="000000"/>
                </a:solidFill>
                <a:effectLst/>
                <a:latin typeface="Calibri" panose="020F0502020204030204" pitchFamily="34" charset="0"/>
              </a:rPr>
              <a:t> (Inv. No. 332-596)</a:t>
            </a:r>
          </a:p>
          <a:p>
            <a:pPr lvl="2"/>
            <a:r>
              <a:rPr lang="en-GB" sz="2400" dirty="0">
                <a:solidFill>
                  <a:srgbClr val="000000"/>
                </a:solidFill>
                <a:latin typeface="Calibri" panose="020F0502020204030204" pitchFamily="34" charset="0"/>
              </a:rPr>
              <a:t>USITC report will be presented to the TRIPS Council early 2024 – unlikely that there will be any progress until then.</a:t>
            </a:r>
            <a:endParaRPr lang="en-GB" sz="2400" b="0" i="0" u="none" strike="noStrik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6B51FFEE-1636-638B-7C47-D9ED4C2FDAB0}"/>
              </a:ext>
            </a:extLst>
          </p:cNvPr>
          <p:cNvSpPr>
            <a:spLocks noGrp="1"/>
          </p:cNvSpPr>
          <p:nvPr>
            <p:ph type="sldNum" sz="quarter" idx="12"/>
          </p:nvPr>
        </p:nvSpPr>
        <p:spPr/>
        <p:txBody>
          <a:bodyPr/>
          <a:lstStyle/>
          <a:p>
            <a:fld id="{F13E3731-85AA-3C40-B213-AC5A1063DB46}" type="slidenum">
              <a:rPr lang="en-GB" smtClean="0"/>
              <a:t>52</a:t>
            </a:fld>
            <a:endParaRPr lang="en-GB"/>
          </a:p>
        </p:txBody>
      </p:sp>
    </p:spTree>
    <p:extLst>
      <p:ext uri="{BB962C8B-B14F-4D97-AF65-F5344CB8AC3E}">
        <p14:creationId xmlns:p14="http://schemas.microsoft.com/office/powerpoint/2010/main" val="85074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93A795-2E73-419A-4A98-B09EC2B090BA}"/>
              </a:ext>
            </a:extLst>
          </p:cNvPr>
          <p:cNvSpPr>
            <a:spLocks noGrp="1"/>
          </p:cNvSpPr>
          <p:nvPr>
            <p:ph type="title"/>
          </p:nvPr>
        </p:nvSpPr>
        <p:spPr>
          <a:xfrm>
            <a:off x="838200" y="2103437"/>
            <a:ext cx="10515600" cy="1325563"/>
          </a:xfrm>
        </p:spPr>
        <p:txBody>
          <a:bodyPr>
            <a:normAutofit/>
          </a:bodyPr>
          <a:lstStyle/>
          <a:p>
            <a:pPr algn="ctr"/>
            <a:r>
              <a:rPr lang="en-US" sz="3600" dirty="0"/>
              <a:t>The Debate over the Extension</a:t>
            </a:r>
          </a:p>
        </p:txBody>
      </p:sp>
      <p:sp>
        <p:nvSpPr>
          <p:cNvPr id="4" name="Slide Number Placeholder 3">
            <a:extLst>
              <a:ext uri="{FF2B5EF4-FFF2-40B4-BE49-F238E27FC236}">
                <a16:creationId xmlns:a16="http://schemas.microsoft.com/office/drawing/2014/main" id="{65354878-8F8C-9009-2905-377FA7986C46}"/>
              </a:ext>
            </a:extLst>
          </p:cNvPr>
          <p:cNvSpPr>
            <a:spLocks noGrp="1"/>
          </p:cNvSpPr>
          <p:nvPr>
            <p:ph type="sldNum" sz="quarter" idx="12"/>
          </p:nvPr>
        </p:nvSpPr>
        <p:spPr/>
        <p:txBody>
          <a:bodyPr/>
          <a:lstStyle/>
          <a:p>
            <a:fld id="{F13E3731-85AA-3C40-B213-AC5A1063DB46}" type="slidenum">
              <a:rPr lang="en-GB" smtClean="0"/>
              <a:t>53</a:t>
            </a:fld>
            <a:endParaRPr lang="en-GB"/>
          </a:p>
        </p:txBody>
      </p:sp>
    </p:spTree>
    <p:extLst>
      <p:ext uri="{BB962C8B-B14F-4D97-AF65-F5344CB8AC3E}">
        <p14:creationId xmlns:p14="http://schemas.microsoft.com/office/powerpoint/2010/main" val="2007054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A02-0166-F49E-208E-D8891EE88866}"/>
              </a:ext>
            </a:extLst>
          </p:cNvPr>
          <p:cNvSpPr>
            <a:spLocks noGrp="1"/>
          </p:cNvSpPr>
          <p:nvPr>
            <p:ph type="title"/>
          </p:nvPr>
        </p:nvSpPr>
        <p:spPr>
          <a:xfrm>
            <a:off x="354957" y="29856"/>
            <a:ext cx="11482086" cy="746045"/>
          </a:xfrm>
        </p:spPr>
        <p:txBody>
          <a:bodyPr>
            <a:normAutofit fontScale="90000"/>
          </a:bodyPr>
          <a:lstStyle/>
          <a:p>
            <a:pPr algn="ctr"/>
            <a:r>
              <a:rPr lang="en-US" sz="3200" dirty="0"/>
              <a:t>Perspective of US NGOs on Diagnostics and Therapeutics (August 2022)</a:t>
            </a:r>
          </a:p>
        </p:txBody>
      </p:sp>
      <p:sp>
        <p:nvSpPr>
          <p:cNvPr id="3" name="TextBox 2">
            <a:extLst>
              <a:ext uri="{FF2B5EF4-FFF2-40B4-BE49-F238E27FC236}">
                <a16:creationId xmlns:a16="http://schemas.microsoft.com/office/drawing/2014/main" id="{40BE4942-D09B-FC41-9A00-E1989FC5166F}"/>
              </a:ext>
            </a:extLst>
          </p:cNvPr>
          <p:cNvSpPr txBox="1"/>
          <p:nvPr/>
        </p:nvSpPr>
        <p:spPr>
          <a:xfrm>
            <a:off x="3541853" y="6551145"/>
            <a:ext cx="5606407" cy="276999"/>
          </a:xfrm>
          <a:prstGeom prst="rect">
            <a:avLst/>
          </a:prstGeom>
          <a:noFill/>
        </p:spPr>
        <p:txBody>
          <a:bodyPr wrap="none" rtlCol="0">
            <a:spAutoFit/>
          </a:bodyPr>
          <a:lstStyle/>
          <a:p>
            <a:r>
              <a:rPr lang="en-US" sz="1200" dirty="0"/>
              <a:t>Source:  https://</a:t>
            </a:r>
            <a:r>
              <a:rPr lang="en-US" sz="1200" dirty="0" err="1"/>
              <a:t>rethinktrade.org</a:t>
            </a:r>
            <a:r>
              <a:rPr lang="en-US" sz="1200" dirty="0"/>
              <a:t>/wp-content/uploads/2022/08/TreatmentsLetter2.pdf</a:t>
            </a:r>
          </a:p>
        </p:txBody>
      </p:sp>
      <p:pic>
        <p:nvPicPr>
          <p:cNvPr id="5" name="Picture 4" descr="Text, letter, email&#10;&#10;Description automatically generated">
            <a:extLst>
              <a:ext uri="{FF2B5EF4-FFF2-40B4-BE49-F238E27FC236}">
                <a16:creationId xmlns:a16="http://schemas.microsoft.com/office/drawing/2014/main" id="{43FC916D-7E9B-C9B0-D402-E0EA5C02F095}"/>
              </a:ext>
            </a:extLst>
          </p:cNvPr>
          <p:cNvPicPr>
            <a:picLocks noChangeAspect="1"/>
          </p:cNvPicPr>
          <p:nvPr/>
        </p:nvPicPr>
        <p:blipFill>
          <a:blip r:embed="rId2"/>
          <a:stretch>
            <a:fillRect/>
          </a:stretch>
        </p:blipFill>
        <p:spPr>
          <a:xfrm>
            <a:off x="990600" y="1236119"/>
            <a:ext cx="10210800" cy="3856741"/>
          </a:xfrm>
          <a:prstGeom prst="rect">
            <a:avLst/>
          </a:prstGeom>
        </p:spPr>
      </p:pic>
    </p:spTree>
    <p:extLst>
      <p:ext uri="{BB962C8B-B14F-4D97-AF65-F5344CB8AC3E}">
        <p14:creationId xmlns:p14="http://schemas.microsoft.com/office/powerpoint/2010/main" val="1948680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A02-0166-F49E-208E-D8891EE88866}"/>
              </a:ext>
            </a:extLst>
          </p:cNvPr>
          <p:cNvSpPr>
            <a:spLocks noGrp="1"/>
          </p:cNvSpPr>
          <p:nvPr>
            <p:ph type="title"/>
          </p:nvPr>
        </p:nvSpPr>
        <p:spPr>
          <a:xfrm>
            <a:off x="354957" y="29856"/>
            <a:ext cx="11482086" cy="746045"/>
          </a:xfrm>
        </p:spPr>
        <p:txBody>
          <a:bodyPr>
            <a:normAutofit fontScale="90000"/>
          </a:bodyPr>
          <a:lstStyle/>
          <a:p>
            <a:pPr algn="ctr"/>
            <a:r>
              <a:rPr lang="en-US" sz="3200" dirty="0"/>
              <a:t>Perspective of US NGOs on Diagnostics and Therapeutics (August 2022)</a:t>
            </a:r>
          </a:p>
        </p:txBody>
      </p:sp>
      <p:sp>
        <p:nvSpPr>
          <p:cNvPr id="3" name="TextBox 2">
            <a:extLst>
              <a:ext uri="{FF2B5EF4-FFF2-40B4-BE49-F238E27FC236}">
                <a16:creationId xmlns:a16="http://schemas.microsoft.com/office/drawing/2014/main" id="{40BE4942-D09B-FC41-9A00-E1989FC5166F}"/>
              </a:ext>
            </a:extLst>
          </p:cNvPr>
          <p:cNvSpPr txBox="1"/>
          <p:nvPr/>
        </p:nvSpPr>
        <p:spPr>
          <a:xfrm>
            <a:off x="3541853" y="6551145"/>
            <a:ext cx="5606407" cy="276999"/>
          </a:xfrm>
          <a:prstGeom prst="rect">
            <a:avLst/>
          </a:prstGeom>
          <a:noFill/>
        </p:spPr>
        <p:txBody>
          <a:bodyPr wrap="none" rtlCol="0">
            <a:spAutoFit/>
          </a:bodyPr>
          <a:lstStyle/>
          <a:p>
            <a:r>
              <a:rPr lang="en-US" sz="1200" dirty="0"/>
              <a:t>Source:  https://</a:t>
            </a:r>
            <a:r>
              <a:rPr lang="en-US" sz="1200" dirty="0" err="1"/>
              <a:t>rethinktrade.org</a:t>
            </a:r>
            <a:r>
              <a:rPr lang="en-US" sz="1200" dirty="0"/>
              <a:t>/wp-content/uploads/2022/08/TreatmentsLetter2.pdf</a:t>
            </a:r>
          </a:p>
        </p:txBody>
      </p:sp>
      <p:pic>
        <p:nvPicPr>
          <p:cNvPr id="5" name="Picture 4" descr="Text&#10;&#10;Description automatically generated">
            <a:extLst>
              <a:ext uri="{FF2B5EF4-FFF2-40B4-BE49-F238E27FC236}">
                <a16:creationId xmlns:a16="http://schemas.microsoft.com/office/drawing/2014/main" id="{94ED1C49-7A5F-0D37-AA99-3C3DB2DBDFA0}"/>
              </a:ext>
            </a:extLst>
          </p:cNvPr>
          <p:cNvPicPr>
            <a:picLocks noChangeAspect="1"/>
          </p:cNvPicPr>
          <p:nvPr/>
        </p:nvPicPr>
        <p:blipFill>
          <a:blip r:embed="rId2"/>
          <a:stretch>
            <a:fillRect/>
          </a:stretch>
        </p:blipFill>
        <p:spPr>
          <a:xfrm>
            <a:off x="733063" y="920386"/>
            <a:ext cx="10252538" cy="5486274"/>
          </a:xfrm>
          <a:prstGeom prst="rect">
            <a:avLst/>
          </a:prstGeom>
        </p:spPr>
      </p:pic>
    </p:spTree>
    <p:extLst>
      <p:ext uri="{BB962C8B-B14F-4D97-AF65-F5344CB8AC3E}">
        <p14:creationId xmlns:p14="http://schemas.microsoft.com/office/powerpoint/2010/main" val="2868786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A02-0166-F49E-208E-D8891EE88866}"/>
              </a:ext>
            </a:extLst>
          </p:cNvPr>
          <p:cNvSpPr>
            <a:spLocks noGrp="1"/>
          </p:cNvSpPr>
          <p:nvPr>
            <p:ph type="title"/>
          </p:nvPr>
        </p:nvSpPr>
        <p:spPr>
          <a:xfrm>
            <a:off x="354957" y="29856"/>
            <a:ext cx="11482086" cy="746045"/>
          </a:xfrm>
        </p:spPr>
        <p:txBody>
          <a:bodyPr>
            <a:normAutofit fontScale="90000"/>
          </a:bodyPr>
          <a:lstStyle/>
          <a:p>
            <a:pPr algn="ctr"/>
            <a:r>
              <a:rPr lang="en-US" sz="3200" dirty="0"/>
              <a:t>Perspective of US NGOs on Diagnostics and Therapeutics (August 2022)</a:t>
            </a:r>
          </a:p>
        </p:txBody>
      </p:sp>
      <p:sp>
        <p:nvSpPr>
          <p:cNvPr id="3" name="TextBox 2">
            <a:extLst>
              <a:ext uri="{FF2B5EF4-FFF2-40B4-BE49-F238E27FC236}">
                <a16:creationId xmlns:a16="http://schemas.microsoft.com/office/drawing/2014/main" id="{40BE4942-D09B-FC41-9A00-E1989FC5166F}"/>
              </a:ext>
            </a:extLst>
          </p:cNvPr>
          <p:cNvSpPr txBox="1"/>
          <p:nvPr/>
        </p:nvSpPr>
        <p:spPr>
          <a:xfrm>
            <a:off x="3541853" y="6551145"/>
            <a:ext cx="5606407" cy="276999"/>
          </a:xfrm>
          <a:prstGeom prst="rect">
            <a:avLst/>
          </a:prstGeom>
          <a:noFill/>
        </p:spPr>
        <p:txBody>
          <a:bodyPr wrap="none" rtlCol="0">
            <a:spAutoFit/>
          </a:bodyPr>
          <a:lstStyle/>
          <a:p>
            <a:r>
              <a:rPr lang="en-US" sz="1200" dirty="0"/>
              <a:t>Source:  https://</a:t>
            </a:r>
            <a:r>
              <a:rPr lang="en-US" sz="1200" dirty="0" err="1"/>
              <a:t>rethinktrade.org</a:t>
            </a:r>
            <a:r>
              <a:rPr lang="en-US" sz="1200" dirty="0"/>
              <a:t>/wp-content/uploads/2022/08/TreatmentsLetter2.pdf</a:t>
            </a:r>
          </a:p>
        </p:txBody>
      </p:sp>
      <p:pic>
        <p:nvPicPr>
          <p:cNvPr id="5" name="Picture 4" descr="Text&#10;&#10;Description automatically generated">
            <a:extLst>
              <a:ext uri="{FF2B5EF4-FFF2-40B4-BE49-F238E27FC236}">
                <a16:creationId xmlns:a16="http://schemas.microsoft.com/office/drawing/2014/main" id="{3AF7714D-C7E4-CA63-EE48-CB48DA91D0EF}"/>
              </a:ext>
            </a:extLst>
          </p:cNvPr>
          <p:cNvPicPr>
            <a:picLocks noChangeAspect="1"/>
          </p:cNvPicPr>
          <p:nvPr/>
        </p:nvPicPr>
        <p:blipFill>
          <a:blip r:embed="rId2"/>
          <a:stretch>
            <a:fillRect/>
          </a:stretch>
        </p:blipFill>
        <p:spPr>
          <a:xfrm>
            <a:off x="990143" y="775901"/>
            <a:ext cx="10211714" cy="4299121"/>
          </a:xfrm>
          <a:prstGeom prst="rect">
            <a:avLst/>
          </a:prstGeom>
        </p:spPr>
      </p:pic>
      <p:pic>
        <p:nvPicPr>
          <p:cNvPr id="7" name="Picture 6" descr="Text&#10;&#10;Description automatically generated">
            <a:extLst>
              <a:ext uri="{FF2B5EF4-FFF2-40B4-BE49-F238E27FC236}">
                <a16:creationId xmlns:a16="http://schemas.microsoft.com/office/drawing/2014/main" id="{FF362A1C-F062-2B57-5BEE-D58A6A8B06F3}"/>
              </a:ext>
            </a:extLst>
          </p:cNvPr>
          <p:cNvPicPr>
            <a:picLocks noChangeAspect="1"/>
          </p:cNvPicPr>
          <p:nvPr/>
        </p:nvPicPr>
        <p:blipFill>
          <a:blip r:embed="rId3"/>
          <a:stretch>
            <a:fillRect/>
          </a:stretch>
        </p:blipFill>
        <p:spPr>
          <a:xfrm>
            <a:off x="990142" y="5036783"/>
            <a:ext cx="10211715" cy="1514362"/>
          </a:xfrm>
          <a:prstGeom prst="rect">
            <a:avLst/>
          </a:prstGeom>
        </p:spPr>
      </p:pic>
    </p:spTree>
    <p:extLst>
      <p:ext uri="{BB962C8B-B14F-4D97-AF65-F5344CB8AC3E}">
        <p14:creationId xmlns:p14="http://schemas.microsoft.com/office/powerpoint/2010/main" val="1621338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A02-0166-F49E-208E-D8891EE88866}"/>
              </a:ext>
            </a:extLst>
          </p:cNvPr>
          <p:cNvSpPr>
            <a:spLocks noGrp="1"/>
          </p:cNvSpPr>
          <p:nvPr>
            <p:ph type="title"/>
          </p:nvPr>
        </p:nvSpPr>
        <p:spPr>
          <a:xfrm>
            <a:off x="354957" y="29856"/>
            <a:ext cx="11482086" cy="746045"/>
          </a:xfrm>
        </p:spPr>
        <p:txBody>
          <a:bodyPr>
            <a:normAutofit fontScale="90000"/>
          </a:bodyPr>
          <a:lstStyle/>
          <a:p>
            <a:pPr algn="ctr"/>
            <a:r>
              <a:rPr lang="en-US" sz="3200" dirty="0"/>
              <a:t>Perspective of US NGOs on Diagnostics and Therapeutics (August 2022)</a:t>
            </a:r>
          </a:p>
        </p:txBody>
      </p:sp>
      <p:sp>
        <p:nvSpPr>
          <p:cNvPr id="3" name="TextBox 2">
            <a:extLst>
              <a:ext uri="{FF2B5EF4-FFF2-40B4-BE49-F238E27FC236}">
                <a16:creationId xmlns:a16="http://schemas.microsoft.com/office/drawing/2014/main" id="{40BE4942-D09B-FC41-9A00-E1989FC5166F}"/>
              </a:ext>
            </a:extLst>
          </p:cNvPr>
          <p:cNvSpPr txBox="1"/>
          <p:nvPr/>
        </p:nvSpPr>
        <p:spPr>
          <a:xfrm>
            <a:off x="3541853" y="6551145"/>
            <a:ext cx="5606407" cy="276999"/>
          </a:xfrm>
          <a:prstGeom prst="rect">
            <a:avLst/>
          </a:prstGeom>
          <a:noFill/>
        </p:spPr>
        <p:txBody>
          <a:bodyPr wrap="none" rtlCol="0">
            <a:spAutoFit/>
          </a:bodyPr>
          <a:lstStyle/>
          <a:p>
            <a:r>
              <a:rPr lang="en-US" sz="1200" dirty="0"/>
              <a:t>Source:  https://</a:t>
            </a:r>
            <a:r>
              <a:rPr lang="en-US" sz="1200" dirty="0" err="1"/>
              <a:t>rethinktrade.org</a:t>
            </a:r>
            <a:r>
              <a:rPr lang="en-US" sz="1200" dirty="0"/>
              <a:t>/wp-content/uploads/2022/08/TreatmentsLetter2.pdf</a:t>
            </a:r>
          </a:p>
        </p:txBody>
      </p:sp>
      <p:pic>
        <p:nvPicPr>
          <p:cNvPr id="5" name="Picture 4" descr="Text&#10;&#10;Description automatically generated">
            <a:extLst>
              <a:ext uri="{FF2B5EF4-FFF2-40B4-BE49-F238E27FC236}">
                <a16:creationId xmlns:a16="http://schemas.microsoft.com/office/drawing/2014/main" id="{CEAA8770-1AA4-E8B5-9D10-70F59473471A}"/>
              </a:ext>
            </a:extLst>
          </p:cNvPr>
          <p:cNvPicPr>
            <a:picLocks noChangeAspect="1"/>
          </p:cNvPicPr>
          <p:nvPr/>
        </p:nvPicPr>
        <p:blipFill>
          <a:blip r:embed="rId2"/>
          <a:stretch>
            <a:fillRect/>
          </a:stretch>
        </p:blipFill>
        <p:spPr>
          <a:xfrm>
            <a:off x="990600" y="1062784"/>
            <a:ext cx="10210800" cy="4239214"/>
          </a:xfrm>
          <a:prstGeom prst="rect">
            <a:avLst/>
          </a:prstGeom>
        </p:spPr>
      </p:pic>
    </p:spTree>
    <p:extLst>
      <p:ext uri="{BB962C8B-B14F-4D97-AF65-F5344CB8AC3E}">
        <p14:creationId xmlns:p14="http://schemas.microsoft.com/office/powerpoint/2010/main" val="2626992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BE4942-D09B-FC41-9A00-E1989FC5166F}"/>
              </a:ext>
            </a:extLst>
          </p:cNvPr>
          <p:cNvSpPr txBox="1"/>
          <p:nvPr/>
        </p:nvSpPr>
        <p:spPr>
          <a:xfrm>
            <a:off x="3541853" y="6551145"/>
            <a:ext cx="5606407" cy="276999"/>
          </a:xfrm>
          <a:prstGeom prst="rect">
            <a:avLst/>
          </a:prstGeom>
          <a:noFill/>
        </p:spPr>
        <p:txBody>
          <a:bodyPr wrap="none" rtlCol="0">
            <a:spAutoFit/>
          </a:bodyPr>
          <a:lstStyle/>
          <a:p>
            <a:r>
              <a:rPr lang="en-US" sz="1200" dirty="0"/>
              <a:t>Source:  https://</a:t>
            </a:r>
            <a:r>
              <a:rPr lang="en-US" sz="1200" dirty="0" err="1"/>
              <a:t>rethinktrade.org</a:t>
            </a:r>
            <a:r>
              <a:rPr lang="en-US" sz="1200" dirty="0"/>
              <a:t>/wp-content/uploads/2022/08/TreatmentsLetter2.pdf</a:t>
            </a:r>
          </a:p>
        </p:txBody>
      </p:sp>
      <p:pic>
        <p:nvPicPr>
          <p:cNvPr id="5" name="Picture 4" descr="Text&#10;&#10;Description automatically generated">
            <a:extLst>
              <a:ext uri="{FF2B5EF4-FFF2-40B4-BE49-F238E27FC236}">
                <a16:creationId xmlns:a16="http://schemas.microsoft.com/office/drawing/2014/main" id="{5D7E0E97-93A5-AC23-0551-253F220B9464}"/>
              </a:ext>
            </a:extLst>
          </p:cNvPr>
          <p:cNvPicPr>
            <a:picLocks noChangeAspect="1"/>
          </p:cNvPicPr>
          <p:nvPr/>
        </p:nvPicPr>
        <p:blipFill>
          <a:blip r:embed="rId2"/>
          <a:stretch>
            <a:fillRect/>
          </a:stretch>
        </p:blipFill>
        <p:spPr>
          <a:xfrm>
            <a:off x="191464" y="168356"/>
            <a:ext cx="3420112" cy="171831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2B69EBE-C6F4-32B2-3624-57EDAA41B4D5}"/>
              </a:ext>
            </a:extLst>
          </p:cNvPr>
          <p:cNvPicPr>
            <a:picLocks noChangeAspect="1"/>
          </p:cNvPicPr>
          <p:nvPr/>
        </p:nvPicPr>
        <p:blipFill>
          <a:blip r:embed="rId3"/>
          <a:stretch>
            <a:fillRect/>
          </a:stretch>
        </p:blipFill>
        <p:spPr>
          <a:xfrm>
            <a:off x="191464" y="1886673"/>
            <a:ext cx="5239691" cy="2766350"/>
          </a:xfrm>
          <a:prstGeom prst="rect">
            <a:avLst/>
          </a:prstGeom>
        </p:spPr>
      </p:pic>
      <p:pic>
        <p:nvPicPr>
          <p:cNvPr id="9" name="Picture 8" descr="Text&#10;&#10;Description automatically generated">
            <a:extLst>
              <a:ext uri="{FF2B5EF4-FFF2-40B4-BE49-F238E27FC236}">
                <a16:creationId xmlns:a16="http://schemas.microsoft.com/office/drawing/2014/main" id="{B31B6606-F32A-7E2A-A13B-FCAA80477D0F}"/>
              </a:ext>
            </a:extLst>
          </p:cNvPr>
          <p:cNvPicPr>
            <a:picLocks noChangeAspect="1"/>
          </p:cNvPicPr>
          <p:nvPr/>
        </p:nvPicPr>
        <p:blipFill>
          <a:blip r:embed="rId4"/>
          <a:stretch>
            <a:fillRect/>
          </a:stretch>
        </p:blipFill>
        <p:spPr>
          <a:xfrm>
            <a:off x="5751462" y="168356"/>
            <a:ext cx="6440538" cy="6244289"/>
          </a:xfrm>
          <a:prstGeom prst="rect">
            <a:avLst/>
          </a:prstGeom>
        </p:spPr>
      </p:pic>
    </p:spTree>
    <p:extLst>
      <p:ext uri="{BB962C8B-B14F-4D97-AF65-F5344CB8AC3E}">
        <p14:creationId xmlns:p14="http://schemas.microsoft.com/office/powerpoint/2010/main" val="1111772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AB9110-7181-5F09-632A-11C8336BDF9C}"/>
              </a:ext>
            </a:extLst>
          </p:cNvPr>
          <p:cNvSpPr>
            <a:spLocks noGrp="1"/>
          </p:cNvSpPr>
          <p:nvPr>
            <p:ph type="sldNum" sz="quarter" idx="12"/>
          </p:nvPr>
        </p:nvSpPr>
        <p:spPr/>
        <p:txBody>
          <a:bodyPr/>
          <a:lstStyle/>
          <a:p>
            <a:fld id="{F13E3731-85AA-3C40-B213-AC5A1063DB46}" type="slidenum">
              <a:rPr lang="en-GB" smtClean="0"/>
              <a:t>59</a:t>
            </a:fld>
            <a:endParaRPr lang="en-GB"/>
          </a:p>
        </p:txBody>
      </p:sp>
      <p:pic>
        <p:nvPicPr>
          <p:cNvPr id="5" name="Picture 4" descr="A person in a white coat&#10;&#10;Description automatically generated">
            <a:extLst>
              <a:ext uri="{FF2B5EF4-FFF2-40B4-BE49-F238E27FC236}">
                <a16:creationId xmlns:a16="http://schemas.microsoft.com/office/drawing/2014/main" id="{0FB96C5E-9C5D-58AA-5604-2C6D2E204831}"/>
              </a:ext>
            </a:extLst>
          </p:cNvPr>
          <p:cNvPicPr>
            <a:picLocks noChangeAspect="1"/>
          </p:cNvPicPr>
          <p:nvPr/>
        </p:nvPicPr>
        <p:blipFill>
          <a:blip r:embed="rId2"/>
          <a:stretch>
            <a:fillRect/>
          </a:stretch>
        </p:blipFill>
        <p:spPr>
          <a:xfrm>
            <a:off x="688338" y="297180"/>
            <a:ext cx="10731294" cy="6286500"/>
          </a:xfrm>
          <a:prstGeom prst="rect">
            <a:avLst/>
          </a:prstGeom>
        </p:spPr>
      </p:pic>
    </p:spTree>
    <p:extLst>
      <p:ext uri="{BB962C8B-B14F-4D97-AF65-F5344CB8AC3E}">
        <p14:creationId xmlns:p14="http://schemas.microsoft.com/office/powerpoint/2010/main" val="298126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B36BA35A-EB91-AD89-B54A-4482D5CF98C3}"/>
              </a:ext>
            </a:extLst>
          </p:cNvPr>
          <p:cNvPicPr>
            <a:picLocks noChangeAspect="1"/>
          </p:cNvPicPr>
          <p:nvPr/>
        </p:nvPicPr>
        <p:blipFill>
          <a:blip r:embed="rId2"/>
          <a:stretch>
            <a:fillRect/>
          </a:stretch>
        </p:blipFill>
        <p:spPr>
          <a:xfrm>
            <a:off x="708660" y="0"/>
            <a:ext cx="11483340" cy="6847242"/>
          </a:xfrm>
          <a:prstGeom prst="rect">
            <a:avLst/>
          </a:prstGeom>
        </p:spPr>
      </p:pic>
    </p:spTree>
    <p:extLst>
      <p:ext uri="{BB962C8B-B14F-4D97-AF65-F5344CB8AC3E}">
        <p14:creationId xmlns:p14="http://schemas.microsoft.com/office/powerpoint/2010/main" val="1705649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AB9110-7181-5F09-632A-11C8336BDF9C}"/>
              </a:ext>
            </a:extLst>
          </p:cNvPr>
          <p:cNvSpPr>
            <a:spLocks noGrp="1"/>
          </p:cNvSpPr>
          <p:nvPr>
            <p:ph type="sldNum" sz="quarter" idx="12"/>
          </p:nvPr>
        </p:nvSpPr>
        <p:spPr/>
        <p:txBody>
          <a:bodyPr/>
          <a:lstStyle/>
          <a:p>
            <a:fld id="{F13E3731-85AA-3C40-B213-AC5A1063DB46}" type="slidenum">
              <a:rPr lang="en-GB" smtClean="0"/>
              <a:t>60</a:t>
            </a:fld>
            <a:endParaRPr lang="en-GB"/>
          </a:p>
        </p:txBody>
      </p:sp>
      <p:pic>
        <p:nvPicPr>
          <p:cNvPr id="5" name="Picture 4" descr="A person in a white coat&#10;&#10;Description automatically generated">
            <a:extLst>
              <a:ext uri="{FF2B5EF4-FFF2-40B4-BE49-F238E27FC236}">
                <a16:creationId xmlns:a16="http://schemas.microsoft.com/office/drawing/2014/main" id="{0FB96C5E-9C5D-58AA-5604-2C6D2E204831}"/>
              </a:ext>
            </a:extLst>
          </p:cNvPr>
          <p:cNvPicPr>
            <a:picLocks noChangeAspect="1"/>
          </p:cNvPicPr>
          <p:nvPr/>
        </p:nvPicPr>
        <p:blipFill>
          <a:blip r:embed="rId2"/>
          <a:stretch>
            <a:fillRect/>
          </a:stretch>
        </p:blipFill>
        <p:spPr>
          <a:xfrm>
            <a:off x="688338" y="297180"/>
            <a:ext cx="10731294" cy="6286500"/>
          </a:xfrm>
          <a:prstGeom prst="rect">
            <a:avLst/>
          </a:prstGeom>
        </p:spPr>
      </p:pic>
      <p:pic>
        <p:nvPicPr>
          <p:cNvPr id="4" name="Picture 3" descr="A close up of a sign&#10;&#10;Description automatically generated">
            <a:extLst>
              <a:ext uri="{FF2B5EF4-FFF2-40B4-BE49-F238E27FC236}">
                <a16:creationId xmlns:a16="http://schemas.microsoft.com/office/drawing/2014/main" id="{604CDE90-2FF5-20ED-91CD-1E4507A3465C}"/>
              </a:ext>
            </a:extLst>
          </p:cNvPr>
          <p:cNvPicPr>
            <a:picLocks noChangeAspect="1"/>
          </p:cNvPicPr>
          <p:nvPr/>
        </p:nvPicPr>
        <p:blipFill>
          <a:blip r:embed="rId3"/>
          <a:stretch>
            <a:fillRect/>
          </a:stretch>
        </p:blipFill>
        <p:spPr>
          <a:xfrm>
            <a:off x="1336039" y="828040"/>
            <a:ext cx="5370649" cy="989330"/>
          </a:xfrm>
          <a:prstGeom prst="rect">
            <a:avLst/>
          </a:prstGeom>
        </p:spPr>
      </p:pic>
    </p:spTree>
    <p:extLst>
      <p:ext uri="{BB962C8B-B14F-4D97-AF65-F5344CB8AC3E}">
        <p14:creationId xmlns:p14="http://schemas.microsoft.com/office/powerpoint/2010/main" val="2049411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A02-0166-F49E-208E-D8891EE88866}"/>
              </a:ext>
            </a:extLst>
          </p:cNvPr>
          <p:cNvSpPr>
            <a:spLocks noGrp="1"/>
          </p:cNvSpPr>
          <p:nvPr>
            <p:ph type="title"/>
          </p:nvPr>
        </p:nvSpPr>
        <p:spPr>
          <a:xfrm>
            <a:off x="838200" y="168355"/>
            <a:ext cx="10515600" cy="746045"/>
          </a:xfrm>
        </p:spPr>
        <p:txBody>
          <a:bodyPr>
            <a:normAutofit fontScale="90000"/>
          </a:bodyPr>
          <a:lstStyle/>
          <a:p>
            <a:pPr algn="ctr"/>
            <a:r>
              <a:rPr lang="en-US" sz="3200" dirty="0"/>
              <a:t>EFPIA Perspective on Diagnostics and Therapeutics (September 2022)</a:t>
            </a:r>
          </a:p>
        </p:txBody>
      </p:sp>
      <p:sp>
        <p:nvSpPr>
          <p:cNvPr id="3" name="TextBox 2">
            <a:extLst>
              <a:ext uri="{FF2B5EF4-FFF2-40B4-BE49-F238E27FC236}">
                <a16:creationId xmlns:a16="http://schemas.microsoft.com/office/drawing/2014/main" id="{40BE4942-D09B-FC41-9A00-E1989FC5166F}"/>
              </a:ext>
            </a:extLst>
          </p:cNvPr>
          <p:cNvSpPr txBox="1"/>
          <p:nvPr/>
        </p:nvSpPr>
        <p:spPr>
          <a:xfrm>
            <a:off x="3541853" y="6551145"/>
            <a:ext cx="5291898" cy="276999"/>
          </a:xfrm>
          <a:prstGeom prst="rect">
            <a:avLst/>
          </a:prstGeom>
          <a:noFill/>
        </p:spPr>
        <p:txBody>
          <a:bodyPr wrap="none" rtlCol="0">
            <a:spAutoFit/>
          </a:bodyPr>
          <a:lstStyle/>
          <a:p>
            <a:r>
              <a:rPr lang="en-US" sz="1200" dirty="0"/>
              <a:t>Source:  https://</a:t>
            </a:r>
            <a:r>
              <a:rPr lang="en-US" sz="1200" dirty="0" err="1"/>
              <a:t>www.efpia.eu</a:t>
            </a:r>
            <a:r>
              <a:rPr lang="en-US" sz="1200" dirty="0"/>
              <a:t>/media/676724/factsheet-covid19-therapeutics.pdf</a:t>
            </a:r>
          </a:p>
        </p:txBody>
      </p:sp>
      <p:pic>
        <p:nvPicPr>
          <p:cNvPr id="5" name="Picture 4" descr="Chart, line chart&#10;&#10;Description automatically generated">
            <a:extLst>
              <a:ext uri="{FF2B5EF4-FFF2-40B4-BE49-F238E27FC236}">
                <a16:creationId xmlns:a16="http://schemas.microsoft.com/office/drawing/2014/main" id="{1A1B7311-5D90-A381-8190-0652232ADFA1}"/>
              </a:ext>
            </a:extLst>
          </p:cNvPr>
          <p:cNvPicPr>
            <a:picLocks noChangeAspect="1"/>
          </p:cNvPicPr>
          <p:nvPr/>
        </p:nvPicPr>
        <p:blipFill>
          <a:blip r:embed="rId2"/>
          <a:stretch>
            <a:fillRect/>
          </a:stretch>
        </p:blipFill>
        <p:spPr>
          <a:xfrm>
            <a:off x="274737" y="682906"/>
            <a:ext cx="11439678" cy="5752617"/>
          </a:xfrm>
          <a:prstGeom prst="rect">
            <a:avLst/>
          </a:prstGeom>
        </p:spPr>
      </p:pic>
    </p:spTree>
    <p:extLst>
      <p:ext uri="{BB962C8B-B14F-4D97-AF65-F5344CB8AC3E}">
        <p14:creationId xmlns:p14="http://schemas.microsoft.com/office/powerpoint/2010/main" val="247793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294A-A4C0-93BE-60FD-CC34B5D0D861}"/>
              </a:ext>
            </a:extLst>
          </p:cNvPr>
          <p:cNvSpPr>
            <a:spLocks noGrp="1"/>
          </p:cNvSpPr>
          <p:nvPr>
            <p:ph type="title"/>
          </p:nvPr>
        </p:nvSpPr>
        <p:spPr>
          <a:xfrm>
            <a:off x="708991" y="2103437"/>
            <a:ext cx="10515600" cy="1325563"/>
          </a:xfrm>
        </p:spPr>
        <p:txBody>
          <a:bodyPr>
            <a:normAutofit fontScale="90000"/>
          </a:bodyPr>
          <a:lstStyle/>
          <a:p>
            <a:pPr algn="ctr"/>
            <a:r>
              <a:rPr lang="en-US" dirty="0"/>
              <a:t>Outcome (March 2024)</a:t>
            </a:r>
            <a:br>
              <a:rPr lang="en-US" dirty="0"/>
            </a:br>
            <a:br>
              <a:rPr lang="en-US" dirty="0"/>
            </a:br>
            <a:r>
              <a:rPr lang="en-US" dirty="0"/>
              <a:t>TRIPS Council Abandons the Extension</a:t>
            </a:r>
          </a:p>
        </p:txBody>
      </p:sp>
    </p:spTree>
    <p:extLst>
      <p:ext uri="{BB962C8B-B14F-4D97-AF65-F5344CB8AC3E}">
        <p14:creationId xmlns:p14="http://schemas.microsoft.com/office/powerpoint/2010/main" val="975522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0E9-72A5-8CCE-F19D-C2779929E2A2}"/>
              </a:ext>
            </a:extLst>
          </p:cNvPr>
          <p:cNvSpPr>
            <a:spLocks noGrp="1"/>
          </p:cNvSpPr>
          <p:nvPr>
            <p:ph type="title"/>
          </p:nvPr>
        </p:nvSpPr>
        <p:spPr/>
        <p:txBody>
          <a:bodyPr/>
          <a:lstStyle/>
          <a:p>
            <a:r>
              <a:rPr lang="en-US" dirty="0"/>
              <a:t>III. Responses of the Global IP Institutions</a:t>
            </a:r>
          </a:p>
        </p:txBody>
      </p:sp>
      <p:sp>
        <p:nvSpPr>
          <p:cNvPr id="3" name="Content Placeholder 2">
            <a:extLst>
              <a:ext uri="{FF2B5EF4-FFF2-40B4-BE49-F238E27FC236}">
                <a16:creationId xmlns:a16="http://schemas.microsoft.com/office/drawing/2014/main" id="{7334EEC3-0028-5BC2-E36F-35A3CC5ACA22}"/>
              </a:ext>
            </a:extLst>
          </p:cNvPr>
          <p:cNvSpPr>
            <a:spLocks noGrp="1"/>
          </p:cNvSpPr>
          <p:nvPr>
            <p:ph idx="1"/>
          </p:nvPr>
        </p:nvSpPr>
        <p:spPr/>
        <p:txBody>
          <a:bodyPr/>
          <a:lstStyle/>
          <a:p>
            <a:r>
              <a:rPr lang="en-US" b="1" dirty="0">
                <a:solidFill>
                  <a:srgbClr val="C00000"/>
                </a:solidFill>
              </a:rPr>
              <a:t>WTO:  COVID Waivers</a:t>
            </a:r>
          </a:p>
          <a:p>
            <a:r>
              <a:rPr lang="en-US" dirty="0"/>
              <a:t>WIPO</a:t>
            </a:r>
          </a:p>
          <a:p>
            <a:pPr lvl="1"/>
            <a:r>
              <a:rPr lang="en-US" dirty="0"/>
              <a:t>WIPO/Harvard Course on Patent Law and Global Public Health</a:t>
            </a:r>
          </a:p>
          <a:p>
            <a:pPr lvl="1"/>
            <a:r>
              <a:rPr lang="en-US" dirty="0"/>
              <a:t>WIPO Project on Conditional Grants</a:t>
            </a:r>
          </a:p>
        </p:txBody>
      </p:sp>
    </p:spTree>
    <p:extLst>
      <p:ext uri="{BB962C8B-B14F-4D97-AF65-F5344CB8AC3E}">
        <p14:creationId xmlns:p14="http://schemas.microsoft.com/office/powerpoint/2010/main" val="830759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0E9-72A5-8CCE-F19D-C2779929E2A2}"/>
              </a:ext>
            </a:extLst>
          </p:cNvPr>
          <p:cNvSpPr>
            <a:spLocks noGrp="1"/>
          </p:cNvSpPr>
          <p:nvPr>
            <p:ph type="title"/>
          </p:nvPr>
        </p:nvSpPr>
        <p:spPr/>
        <p:txBody>
          <a:bodyPr/>
          <a:lstStyle/>
          <a:p>
            <a:r>
              <a:rPr lang="en-US" dirty="0"/>
              <a:t>III. Responses of the Global IP Institutions</a:t>
            </a:r>
          </a:p>
        </p:txBody>
      </p:sp>
      <p:sp>
        <p:nvSpPr>
          <p:cNvPr id="3" name="Content Placeholder 2">
            <a:extLst>
              <a:ext uri="{FF2B5EF4-FFF2-40B4-BE49-F238E27FC236}">
                <a16:creationId xmlns:a16="http://schemas.microsoft.com/office/drawing/2014/main" id="{7334EEC3-0028-5BC2-E36F-35A3CC5ACA22}"/>
              </a:ext>
            </a:extLst>
          </p:cNvPr>
          <p:cNvSpPr>
            <a:spLocks noGrp="1"/>
          </p:cNvSpPr>
          <p:nvPr>
            <p:ph idx="1"/>
          </p:nvPr>
        </p:nvSpPr>
        <p:spPr/>
        <p:txBody>
          <a:bodyPr/>
          <a:lstStyle/>
          <a:p>
            <a:r>
              <a:rPr lang="en-US" dirty="0"/>
              <a:t>WTO:  COVID Waivers</a:t>
            </a:r>
          </a:p>
          <a:p>
            <a:r>
              <a:rPr lang="en-US" dirty="0"/>
              <a:t>WIPO</a:t>
            </a:r>
          </a:p>
          <a:p>
            <a:pPr lvl="1"/>
            <a:r>
              <a:rPr lang="en-US" b="1" dirty="0">
                <a:solidFill>
                  <a:srgbClr val="C00000"/>
                </a:solidFill>
              </a:rPr>
              <a:t>WIPO/Harvard Course on Patent Law and Global Public Health</a:t>
            </a:r>
          </a:p>
          <a:p>
            <a:pPr lvl="1"/>
            <a:r>
              <a:rPr lang="en-US" dirty="0"/>
              <a:t>WIPO Project on Conditional Grants</a:t>
            </a:r>
          </a:p>
        </p:txBody>
      </p:sp>
    </p:spTree>
    <p:extLst>
      <p:ext uri="{BB962C8B-B14F-4D97-AF65-F5344CB8AC3E}">
        <p14:creationId xmlns:p14="http://schemas.microsoft.com/office/powerpoint/2010/main" val="309234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Mr. Edward Kwakwa, Assistant Director General of the Global Challenges and Partnerships Sector, WIPO">
            <a:extLst>
              <a:ext uri="{FF2B5EF4-FFF2-40B4-BE49-F238E27FC236}">
                <a16:creationId xmlns:a16="http://schemas.microsoft.com/office/drawing/2014/main" id="{B9DB9832-E5BA-035A-13EC-E48344F49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7" y="90533"/>
            <a:ext cx="6407592" cy="3601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251B96-655D-49CA-B91D-360FEF710B28}"/>
              </a:ext>
            </a:extLst>
          </p:cNvPr>
          <p:cNvSpPr txBox="1"/>
          <p:nvPr/>
        </p:nvSpPr>
        <p:spPr>
          <a:xfrm>
            <a:off x="177891" y="3692434"/>
            <a:ext cx="5817326" cy="923330"/>
          </a:xfrm>
          <a:prstGeom prst="rect">
            <a:avLst/>
          </a:prstGeom>
          <a:noFill/>
        </p:spPr>
        <p:txBody>
          <a:bodyPr wrap="square" rtlCol="0">
            <a:spAutoFit/>
          </a:bodyPr>
          <a:lstStyle/>
          <a:p>
            <a:r>
              <a:rPr lang="en-US" b="0" i="0" u="none" strike="noStrike" dirty="0">
                <a:solidFill>
                  <a:srgbClr val="222222"/>
                </a:solidFill>
                <a:effectLst/>
                <a:latin typeface="Noto Sans Display"/>
              </a:rPr>
              <a:t>Mr. Edward </a:t>
            </a:r>
            <a:r>
              <a:rPr lang="en-US" b="0" i="0" u="none" strike="noStrike" dirty="0" err="1">
                <a:solidFill>
                  <a:srgbClr val="222222"/>
                </a:solidFill>
                <a:effectLst/>
                <a:latin typeface="Noto Sans Display"/>
              </a:rPr>
              <a:t>Kwakwa</a:t>
            </a:r>
            <a:r>
              <a:rPr lang="en-US" b="0" i="0" u="none" strike="noStrike" dirty="0">
                <a:solidFill>
                  <a:srgbClr val="222222"/>
                </a:solidFill>
                <a:effectLst/>
                <a:latin typeface="Noto Sans Display"/>
              </a:rPr>
              <a:t>, Assistant Director General of the Global Challenges and Partnerships Sector, WIPO</a:t>
            </a:r>
          </a:p>
          <a:p>
            <a:endParaRPr lang="en-US" dirty="0"/>
          </a:p>
        </p:txBody>
      </p:sp>
    </p:spTree>
    <p:extLst>
      <p:ext uri="{BB962C8B-B14F-4D97-AF65-F5344CB8AC3E}">
        <p14:creationId xmlns:p14="http://schemas.microsoft.com/office/powerpoint/2010/main" val="31467110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Mr. Edward Kwakwa, Assistant Director General of the Global Challenges and Partnerships Sector, WIPO">
            <a:extLst>
              <a:ext uri="{FF2B5EF4-FFF2-40B4-BE49-F238E27FC236}">
                <a16:creationId xmlns:a16="http://schemas.microsoft.com/office/drawing/2014/main" id="{B9DB9832-E5BA-035A-13EC-E48344F49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7" y="90533"/>
            <a:ext cx="6407592" cy="3601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251B96-655D-49CA-B91D-360FEF710B28}"/>
              </a:ext>
            </a:extLst>
          </p:cNvPr>
          <p:cNvSpPr txBox="1"/>
          <p:nvPr/>
        </p:nvSpPr>
        <p:spPr>
          <a:xfrm>
            <a:off x="177891" y="3692434"/>
            <a:ext cx="5817326" cy="923330"/>
          </a:xfrm>
          <a:prstGeom prst="rect">
            <a:avLst/>
          </a:prstGeom>
          <a:noFill/>
        </p:spPr>
        <p:txBody>
          <a:bodyPr wrap="square" rtlCol="0">
            <a:spAutoFit/>
          </a:bodyPr>
          <a:lstStyle/>
          <a:p>
            <a:r>
              <a:rPr lang="en-US" b="0" i="0" u="none" strike="noStrike" dirty="0">
                <a:solidFill>
                  <a:srgbClr val="222222"/>
                </a:solidFill>
                <a:effectLst/>
                <a:latin typeface="Noto Sans Display"/>
              </a:rPr>
              <a:t>Mr. Edward </a:t>
            </a:r>
            <a:r>
              <a:rPr lang="en-US" b="0" i="0" u="none" strike="noStrike" dirty="0" err="1">
                <a:solidFill>
                  <a:srgbClr val="222222"/>
                </a:solidFill>
                <a:effectLst/>
                <a:latin typeface="Noto Sans Display"/>
              </a:rPr>
              <a:t>Kwakwa</a:t>
            </a:r>
            <a:r>
              <a:rPr lang="en-US" b="0" i="0" u="none" strike="noStrike" dirty="0">
                <a:solidFill>
                  <a:srgbClr val="222222"/>
                </a:solidFill>
                <a:effectLst/>
                <a:latin typeface="Noto Sans Display"/>
              </a:rPr>
              <a:t>, Assistant Director General of the Global Challenges and Partnerships Sector, WIPO</a:t>
            </a:r>
          </a:p>
          <a:p>
            <a:endParaRPr lang="en-US" dirty="0"/>
          </a:p>
        </p:txBody>
      </p:sp>
      <p:pic>
        <p:nvPicPr>
          <p:cNvPr id="6146" name="Picture 2" descr="Photo of Mr. Daren Tang, Director General, WIPO">
            <a:extLst>
              <a:ext uri="{FF2B5EF4-FFF2-40B4-BE49-F238E27FC236}">
                <a16:creationId xmlns:a16="http://schemas.microsoft.com/office/drawing/2014/main" id="{DCE97EF4-EAB4-93EF-C973-CE7E8FD89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116" y="3028950"/>
            <a:ext cx="6523946" cy="36673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D26057-BD03-C6BE-F6A2-11794D121B49}"/>
              </a:ext>
            </a:extLst>
          </p:cNvPr>
          <p:cNvSpPr txBox="1"/>
          <p:nvPr/>
        </p:nvSpPr>
        <p:spPr>
          <a:xfrm>
            <a:off x="8086725" y="2593182"/>
            <a:ext cx="3916072" cy="369332"/>
          </a:xfrm>
          <a:prstGeom prst="rect">
            <a:avLst/>
          </a:prstGeom>
          <a:noFill/>
        </p:spPr>
        <p:txBody>
          <a:bodyPr wrap="none" rtlCol="0">
            <a:spAutoFit/>
          </a:bodyPr>
          <a:lstStyle/>
          <a:p>
            <a:r>
              <a:rPr lang="en-US" b="0" i="0" u="none" strike="noStrike" dirty="0">
                <a:solidFill>
                  <a:srgbClr val="222222"/>
                </a:solidFill>
                <a:effectLst/>
                <a:latin typeface="Noto Sans Display"/>
              </a:rPr>
              <a:t>Mr. Daren Tang, Director General, WIPO</a:t>
            </a:r>
          </a:p>
        </p:txBody>
      </p:sp>
    </p:spTree>
    <p:extLst>
      <p:ext uri="{BB962C8B-B14F-4D97-AF65-F5344CB8AC3E}">
        <p14:creationId xmlns:p14="http://schemas.microsoft.com/office/powerpoint/2010/main" val="3152966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F0E2CAC0-11CB-4F6B-4FCA-D3B5406D04C0}"/>
              </a:ext>
            </a:extLst>
          </p:cNvPr>
          <p:cNvPicPr>
            <a:picLocks noChangeAspect="1"/>
          </p:cNvPicPr>
          <p:nvPr/>
        </p:nvPicPr>
        <p:blipFill>
          <a:blip r:embed="rId2"/>
          <a:stretch>
            <a:fillRect/>
          </a:stretch>
        </p:blipFill>
        <p:spPr>
          <a:xfrm>
            <a:off x="1652326" y="1"/>
            <a:ext cx="8887347" cy="6858000"/>
          </a:xfrm>
          <a:prstGeom prst="rect">
            <a:avLst/>
          </a:prstGeom>
        </p:spPr>
      </p:pic>
    </p:spTree>
    <p:extLst>
      <p:ext uri="{BB962C8B-B14F-4D97-AF65-F5344CB8AC3E}">
        <p14:creationId xmlns:p14="http://schemas.microsoft.com/office/powerpoint/2010/main" val="32162352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9CB60905-1282-22B8-3532-79CC2D525F88}"/>
              </a:ext>
            </a:extLst>
          </p:cNvPr>
          <p:cNvPicPr>
            <a:picLocks noChangeAspect="1"/>
          </p:cNvPicPr>
          <p:nvPr/>
        </p:nvPicPr>
        <p:blipFill>
          <a:blip r:embed="rId2"/>
          <a:stretch>
            <a:fillRect/>
          </a:stretch>
        </p:blipFill>
        <p:spPr>
          <a:xfrm>
            <a:off x="755814" y="0"/>
            <a:ext cx="6360921" cy="6858000"/>
          </a:xfrm>
          <a:prstGeom prst="rect">
            <a:avLst/>
          </a:prstGeom>
        </p:spPr>
      </p:pic>
      <p:sp>
        <p:nvSpPr>
          <p:cNvPr id="7" name="TextBox 6">
            <a:extLst>
              <a:ext uri="{FF2B5EF4-FFF2-40B4-BE49-F238E27FC236}">
                <a16:creationId xmlns:a16="http://schemas.microsoft.com/office/drawing/2014/main" id="{B6BB9AEB-279A-27E6-881C-1E569E1BD7D4}"/>
              </a:ext>
            </a:extLst>
          </p:cNvPr>
          <p:cNvSpPr txBox="1"/>
          <p:nvPr/>
        </p:nvSpPr>
        <p:spPr>
          <a:xfrm>
            <a:off x="8342812" y="5947955"/>
            <a:ext cx="3455818" cy="646331"/>
          </a:xfrm>
          <a:prstGeom prst="rect">
            <a:avLst/>
          </a:prstGeom>
          <a:noFill/>
        </p:spPr>
        <p:txBody>
          <a:bodyPr wrap="none" rtlCol="0">
            <a:spAutoFit/>
          </a:bodyPr>
          <a:lstStyle/>
          <a:p>
            <a:r>
              <a:rPr lang="en-US" dirty="0"/>
              <a:t>https://</a:t>
            </a:r>
            <a:r>
              <a:rPr lang="en-US" dirty="0" err="1"/>
              <a:t>www.wipo.int</a:t>
            </a:r>
            <a:r>
              <a:rPr lang="en-US" dirty="0"/>
              <a:t>/academy/</a:t>
            </a:r>
            <a:r>
              <a:rPr lang="en-US" dirty="0" err="1"/>
              <a:t>en</a:t>
            </a:r>
            <a:endParaRPr lang="en-US" dirty="0"/>
          </a:p>
          <a:p>
            <a:r>
              <a:rPr lang="en-US" dirty="0"/>
              <a:t>/news/2023/news_0060.html</a:t>
            </a:r>
          </a:p>
        </p:txBody>
      </p:sp>
    </p:spTree>
    <p:extLst>
      <p:ext uri="{BB962C8B-B14F-4D97-AF65-F5344CB8AC3E}">
        <p14:creationId xmlns:p14="http://schemas.microsoft.com/office/powerpoint/2010/main" val="4143671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976D-0A81-0A60-5002-6E54BBCB3498}"/>
              </a:ext>
            </a:extLst>
          </p:cNvPr>
          <p:cNvSpPr>
            <a:spLocks noGrp="1"/>
          </p:cNvSpPr>
          <p:nvPr>
            <p:ph type="title"/>
          </p:nvPr>
        </p:nvSpPr>
        <p:spPr>
          <a:xfrm>
            <a:off x="838200" y="121286"/>
            <a:ext cx="8575766" cy="871492"/>
          </a:xfrm>
        </p:spPr>
        <p:txBody>
          <a:bodyPr>
            <a:normAutofit/>
          </a:bodyPr>
          <a:lstStyle/>
          <a:p>
            <a:pPr algn="ctr"/>
            <a:r>
              <a:rPr lang="en-US" sz="2400" dirty="0"/>
              <a:t>Harvard/WIPO Course, 3</a:t>
            </a:r>
            <a:r>
              <a:rPr lang="en-US" sz="2400" baseline="30000" dirty="0"/>
              <a:t>rd</a:t>
            </a:r>
            <a:r>
              <a:rPr lang="en-US" sz="2400" dirty="0"/>
              <a:t> edition (2024)</a:t>
            </a:r>
            <a:br>
              <a:rPr lang="en-US" sz="2400" dirty="0"/>
            </a:br>
            <a:r>
              <a:rPr lang="en-US" sz="2400" dirty="0"/>
              <a:t>Teachers</a:t>
            </a:r>
          </a:p>
        </p:txBody>
      </p:sp>
      <p:pic>
        <p:nvPicPr>
          <p:cNvPr id="21" name="Picture 20" descr="A screenshot of a table&#10;&#10;Description automatically generated">
            <a:extLst>
              <a:ext uri="{FF2B5EF4-FFF2-40B4-BE49-F238E27FC236}">
                <a16:creationId xmlns:a16="http://schemas.microsoft.com/office/drawing/2014/main" id="{1A40EF4C-B6CF-7F99-EE3B-D289D1EE9541}"/>
              </a:ext>
            </a:extLst>
          </p:cNvPr>
          <p:cNvPicPr>
            <a:picLocks noChangeAspect="1"/>
          </p:cNvPicPr>
          <p:nvPr/>
        </p:nvPicPr>
        <p:blipFill>
          <a:blip r:embed="rId2"/>
          <a:stretch>
            <a:fillRect/>
          </a:stretch>
        </p:blipFill>
        <p:spPr>
          <a:xfrm>
            <a:off x="231684" y="1097282"/>
            <a:ext cx="5721623" cy="2682238"/>
          </a:xfrm>
          <a:prstGeom prst="rect">
            <a:avLst/>
          </a:prstGeom>
        </p:spPr>
      </p:pic>
      <p:pic>
        <p:nvPicPr>
          <p:cNvPr id="23" name="Picture 22" descr="A table with names and numbers&#10;&#10;Description automatically generated with medium confidence">
            <a:extLst>
              <a:ext uri="{FF2B5EF4-FFF2-40B4-BE49-F238E27FC236}">
                <a16:creationId xmlns:a16="http://schemas.microsoft.com/office/drawing/2014/main" id="{7CADA68F-1DF9-B11E-CBDC-3A5EE5104D1E}"/>
              </a:ext>
            </a:extLst>
          </p:cNvPr>
          <p:cNvPicPr>
            <a:picLocks noChangeAspect="1"/>
          </p:cNvPicPr>
          <p:nvPr/>
        </p:nvPicPr>
        <p:blipFill>
          <a:blip r:embed="rId3"/>
          <a:stretch>
            <a:fillRect/>
          </a:stretch>
        </p:blipFill>
        <p:spPr>
          <a:xfrm>
            <a:off x="6238692" y="1097282"/>
            <a:ext cx="5721624" cy="3778019"/>
          </a:xfrm>
          <a:prstGeom prst="rect">
            <a:avLst/>
          </a:prstGeom>
        </p:spPr>
      </p:pic>
    </p:spTree>
    <p:extLst>
      <p:ext uri="{BB962C8B-B14F-4D97-AF65-F5344CB8AC3E}">
        <p14:creationId xmlns:p14="http://schemas.microsoft.com/office/powerpoint/2010/main" val="372780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ew shape"/>
          <p:cNvSpPr/>
          <p:nvPr/>
        </p:nvSpPr>
        <p:spPr>
          <a:xfrm>
            <a:off x="500400" y="6228000"/>
            <a:ext cx="50400" cy="234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New shape"/>
          <p:cNvSpPr/>
          <p:nvPr/>
        </p:nvSpPr>
        <p:spPr>
          <a:xfrm>
            <a:off x="10447200" y="6228000"/>
            <a:ext cx="1170000" cy="2376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New shape"/>
          <p:cNvSpPr/>
          <p:nvPr/>
        </p:nvSpPr>
        <p:spPr>
          <a:xfrm>
            <a:off x="-7200" y="-7200"/>
            <a:ext cx="12211200" cy="54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586800" y="6224400"/>
            <a:ext cx="9576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a:bodyPr>
          <a:lstStyle/>
          <a:p>
            <a:r>
              <a:rPr sz="600" b="1">
                <a:solidFill>
                  <a:srgbClr val="0F2741"/>
                </a:solidFill>
                <a:latin typeface="Open Sans"/>
              </a:rPr>
              <a:t>Description: </a:t>
            </a:r>
            <a:r>
              <a:rPr sz="600" b="0">
                <a:solidFill>
                  <a:srgbClr val="0F2741"/>
                </a:solidFill>
                <a:latin typeface="Open Sans"/>
              </a:rPr>
              <a:t>As of May 2, 2023, the outbreak of the coronavirus disease (COVID-19) had been confirmed in almost every country in the world. The virus had infected over 687 million people worldwide, and the number of deaths had reached almost 6.87 million. The most severely affected countries include the U.S., India, and Brazil. </a:t>
            </a:r>
            <a:r>
              <a:rPr sz="600" b="0">
                <a:solidFill>
                  <a:srgbClr val="0F2741"/>
                </a:solidFill>
                <a:latin typeface="Open Sans"/>
                <a:hlinkClick r:id="rId5">
                  <a:extLst>
                    <a:ext uri="{A12FA001-AC4F-418D-AE19-62706E023703}">
                      <ahyp:hlinkClr xmlns:ahyp="http://schemas.microsoft.com/office/drawing/2018/hyperlinkcolor" val="tx"/>
                    </a:ext>
                  </a:extLst>
                </a:hlinkClick>
              </a:rPr>
              <a:t>Read more</a:t>
            </a:r>
          </a:p>
          <a:p>
            <a:r>
              <a:rPr sz="600" b="1">
                <a:solidFill>
                  <a:srgbClr val="0F2741"/>
                </a:solidFill>
                <a:latin typeface="Open Sans"/>
              </a:rPr>
              <a:t>Note(s): </a:t>
            </a:r>
            <a:r>
              <a:rPr sz="600" b="0">
                <a:solidFill>
                  <a:srgbClr val="0F2741"/>
                </a:solidFill>
                <a:latin typeface="Open Sans"/>
              </a:rPr>
              <a:t>Worldwide; as of May 2, 2023</a:t>
            </a:r>
          </a:p>
          <a:p>
            <a:r>
              <a:rPr sz="600" b="1">
                <a:solidFill>
                  <a:srgbClr val="0F2741"/>
                </a:solidFill>
                <a:latin typeface="Open Sans"/>
              </a:rPr>
              <a:t>Source(s): </a:t>
            </a:r>
            <a:r>
              <a:rPr sz="600" b="0">
                <a:solidFill>
                  <a:srgbClr val="0F2741"/>
                </a:solidFill>
                <a:latin typeface="Open Sans"/>
              </a:rPr>
              <a:t>Worldometer </a:t>
            </a:r>
          </a:p>
        </p:txBody>
      </p:sp>
      <p:sp>
        <p:nvSpPr>
          <p:cNvPr id="3" name="New shape"/>
          <p:cNvSpPr/>
          <p:nvPr/>
        </p:nvSpPr>
        <p:spPr>
          <a:xfrm>
            <a:off x="885600" y="6220800"/>
            <a:ext cx="8035199" cy="28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a:bodyPr>
          <a:lstStyle/>
          <a:p>
            <a:pPr algn="l">
              <a:lnSpc>
                <a:spcPct val="100000"/>
              </a:lnSpc>
              <a:spcAft>
                <a:spcPct val="20000"/>
              </a:spcAft>
            </a:pPr>
            <a:endParaRPr sz="600">
              <a:solidFill>
                <a:srgbClr val="455F7C"/>
              </a:solidFill>
              <a:latin typeface="Open Sans"/>
            </a:endParaRPr>
          </a:p>
        </p:txBody>
      </p:sp>
      <p:graphicFrame>
        <p:nvGraphicFramePr>
          <p:cNvPr id="4" name="ChartObject"/>
          <p:cNvGraphicFramePr/>
          <p:nvPr>
            <p:extLst>
              <p:ext uri="{D42A27DB-BD31-4B8C-83A1-F6EECF244321}">
                <p14:modId xmlns:p14="http://schemas.microsoft.com/office/powerpoint/2010/main" val="2363473091"/>
              </p:ext>
            </p:extLst>
          </p:nvPr>
        </p:nvGraphicFramePr>
        <p:xfrm>
          <a:off x="248477" y="1574687"/>
          <a:ext cx="11559209" cy="4456663"/>
        </p:xfrm>
        <a:graphic>
          <a:graphicData uri="http://schemas.openxmlformats.org/drawingml/2006/chart">
            <c:chart xmlns:c="http://schemas.openxmlformats.org/drawingml/2006/chart" xmlns:r="http://schemas.openxmlformats.org/officeDocument/2006/relationships" r:id="rId6"/>
          </a:graphicData>
        </a:graphic>
      </p:graphicFrame>
      <p:sp>
        <p:nvSpPr>
          <p:cNvPr id="5" name="New shape"/>
          <p:cNvSpPr/>
          <p:nvPr/>
        </p:nvSpPr>
        <p:spPr>
          <a:xfrm>
            <a:off x="523300" y="5339925"/>
            <a:ext cx="11143000" cy="691425"/>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New shape"/>
          <p:cNvSpPr/>
          <p:nvPr/>
        </p:nvSpPr>
        <p:spPr>
          <a:xfrm>
            <a:off x="5205800" y="1882800"/>
            <a:ext cx="177800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t"/>
          <a:lstStyle/>
          <a:p>
            <a:pPr algn="ctr">
              <a:spcAft>
                <a:spcPct val="20000"/>
              </a:spcAft>
            </a:pPr>
            <a:r>
              <a:rPr sz="1100">
                <a:solidFill>
                  <a:srgbClr val="0F2741"/>
                </a:solidFill>
                <a:latin typeface="Open Sans"/>
              </a:rPr>
              <a:t>Number of cases</a:t>
            </a:r>
          </a:p>
        </p:txBody>
      </p:sp>
      <p:sp>
        <p:nvSpPr>
          <p:cNvPr id="8" name="New shape"/>
          <p:cNvSpPr/>
          <p:nvPr/>
        </p:nvSpPr>
        <p:spPr>
          <a:xfrm>
            <a:off x="-90000" y="6224400"/>
            <a:ext cx="662400" cy="27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lstStyle/>
          <a:p>
            <a:pPr algn="r">
              <a:spcAft>
                <a:spcPct val="20000"/>
              </a:spcAft>
            </a:pPr>
            <a:r>
              <a:rPr sz="600" b="1">
                <a:solidFill>
                  <a:srgbClr val="455F7C"/>
                </a:solidFill>
                <a:latin typeface="Open Sans"/>
              </a:rPr>
              <a:t>5</a:t>
            </a:r>
          </a:p>
        </p:txBody>
      </p:sp>
      <p:sp>
        <p:nvSpPr>
          <p:cNvPr id="9" name="New shape"/>
          <p:cNvSpPr/>
          <p:nvPr/>
        </p:nvSpPr>
        <p:spPr>
          <a:xfrm>
            <a:off x="523300" y="253507"/>
            <a:ext cx="11196000"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b">
            <a:normAutofit/>
          </a:bodyPr>
          <a:lstStyle/>
          <a:p>
            <a:pPr algn="l">
              <a:lnSpc>
                <a:spcPct val="100000"/>
              </a:lnSpc>
              <a:spcAft>
                <a:spcPct val="20000"/>
              </a:spcAft>
            </a:pPr>
            <a:r>
              <a:rPr sz="2000" dirty="0">
                <a:solidFill>
                  <a:srgbClr val="0F2741"/>
                </a:solidFill>
                <a:latin typeface="Open Sans Light"/>
              </a:rPr>
              <a:t>Number of coronavirus (COVID-19) cases worldwide as of May 2, 2023, by country or territory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976D-0A81-0A60-5002-6E54BBCB3498}"/>
              </a:ext>
            </a:extLst>
          </p:cNvPr>
          <p:cNvSpPr>
            <a:spLocks noGrp="1"/>
          </p:cNvSpPr>
          <p:nvPr>
            <p:ph type="title"/>
          </p:nvPr>
        </p:nvSpPr>
        <p:spPr>
          <a:xfrm>
            <a:off x="838200" y="121286"/>
            <a:ext cx="8575766" cy="871492"/>
          </a:xfrm>
        </p:spPr>
        <p:txBody>
          <a:bodyPr>
            <a:normAutofit/>
          </a:bodyPr>
          <a:lstStyle/>
          <a:p>
            <a:pPr algn="ctr"/>
            <a:r>
              <a:rPr lang="en-US" sz="2400" dirty="0"/>
              <a:t>Harvard/WIPO Course, 3</a:t>
            </a:r>
            <a:r>
              <a:rPr lang="en-US" sz="2400" baseline="30000" dirty="0"/>
              <a:t>rd</a:t>
            </a:r>
            <a:r>
              <a:rPr lang="en-US" sz="2400" dirty="0"/>
              <a:t> edition (2024)</a:t>
            </a:r>
            <a:br>
              <a:rPr lang="en-US" sz="2400" dirty="0"/>
            </a:br>
            <a:r>
              <a:rPr lang="en-US" sz="2400" dirty="0"/>
              <a:t>Admitted Students by Countries of Residence (102 countries)</a:t>
            </a:r>
          </a:p>
        </p:txBody>
      </p:sp>
      <p:graphicFrame>
        <p:nvGraphicFramePr>
          <p:cNvPr id="13" name="Table 12">
            <a:extLst>
              <a:ext uri="{FF2B5EF4-FFF2-40B4-BE49-F238E27FC236}">
                <a16:creationId xmlns:a16="http://schemas.microsoft.com/office/drawing/2014/main" id="{EFD60482-2D66-24D3-2347-DB1648A00866}"/>
              </a:ext>
            </a:extLst>
          </p:cNvPr>
          <p:cNvGraphicFramePr>
            <a:graphicFrameLocks noGrp="1"/>
          </p:cNvGraphicFramePr>
          <p:nvPr/>
        </p:nvGraphicFramePr>
        <p:xfrm>
          <a:off x="337633" y="1225952"/>
          <a:ext cx="2446655" cy="5261925"/>
        </p:xfrm>
        <a:graphic>
          <a:graphicData uri="http://schemas.openxmlformats.org/drawingml/2006/table">
            <a:tbl>
              <a:tblPr firstRow="1" firstCol="1" bandRow="1">
                <a:tableStyleId>{5C22544A-7EE6-4342-B048-85BDC9FD1C3A}</a:tableStyleId>
              </a:tblPr>
              <a:tblGrid>
                <a:gridCol w="2446655">
                  <a:extLst>
                    <a:ext uri="{9D8B030D-6E8A-4147-A177-3AD203B41FA5}">
                      <a16:colId xmlns:a16="http://schemas.microsoft.com/office/drawing/2014/main" val="4225243888"/>
                    </a:ext>
                  </a:extLst>
                </a:gridCol>
              </a:tblGrid>
              <a:tr h="210477">
                <a:tc>
                  <a:txBody>
                    <a:bodyPr/>
                    <a:lstStyle/>
                    <a:p>
                      <a:pPr marL="0" marR="0" algn="l">
                        <a:spcBef>
                          <a:spcPts val="0"/>
                        </a:spcBef>
                        <a:spcAft>
                          <a:spcPts val="0"/>
                        </a:spcAft>
                      </a:pPr>
                      <a:r>
                        <a:rPr lang="en-US" sz="1200" b="0" kern="0">
                          <a:solidFill>
                            <a:schemeClr val="tx1"/>
                          </a:solidFill>
                          <a:effectLst/>
                        </a:rPr>
                        <a:t>AFGHANISTAN: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7084017"/>
                  </a:ext>
                </a:extLst>
              </a:tr>
              <a:tr h="210477">
                <a:tc>
                  <a:txBody>
                    <a:bodyPr/>
                    <a:lstStyle/>
                    <a:p>
                      <a:pPr marL="0" marR="0" algn="l">
                        <a:spcBef>
                          <a:spcPts val="0"/>
                        </a:spcBef>
                        <a:spcAft>
                          <a:spcPts val="0"/>
                        </a:spcAft>
                      </a:pPr>
                      <a:r>
                        <a:rPr lang="en-US" sz="1200" b="0" kern="0">
                          <a:solidFill>
                            <a:schemeClr val="tx1"/>
                          </a:solidFill>
                          <a:effectLst/>
                        </a:rPr>
                        <a:t>ALBANIA: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309497805"/>
                  </a:ext>
                </a:extLst>
              </a:tr>
              <a:tr h="210477">
                <a:tc>
                  <a:txBody>
                    <a:bodyPr/>
                    <a:lstStyle/>
                    <a:p>
                      <a:pPr marL="0" marR="0" algn="l">
                        <a:spcBef>
                          <a:spcPts val="0"/>
                        </a:spcBef>
                        <a:spcAft>
                          <a:spcPts val="0"/>
                        </a:spcAft>
                      </a:pPr>
                      <a:r>
                        <a:rPr lang="en-US" sz="1200" b="0" kern="0">
                          <a:solidFill>
                            <a:schemeClr val="tx1"/>
                          </a:solidFill>
                          <a:effectLst/>
                        </a:rPr>
                        <a:t>ALGERIA: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628732699"/>
                  </a:ext>
                </a:extLst>
              </a:tr>
              <a:tr h="210477">
                <a:tc>
                  <a:txBody>
                    <a:bodyPr/>
                    <a:lstStyle/>
                    <a:p>
                      <a:pPr marL="0" marR="0" algn="l">
                        <a:spcBef>
                          <a:spcPts val="0"/>
                        </a:spcBef>
                        <a:spcAft>
                          <a:spcPts val="0"/>
                        </a:spcAft>
                      </a:pPr>
                      <a:r>
                        <a:rPr lang="en-US" sz="1200" b="0" kern="0" dirty="0">
                          <a:solidFill>
                            <a:schemeClr val="tx1"/>
                          </a:solidFill>
                          <a:effectLst/>
                        </a:rPr>
                        <a:t>ARGENTINA:  6</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779608406"/>
                  </a:ext>
                </a:extLst>
              </a:tr>
              <a:tr h="210477">
                <a:tc>
                  <a:txBody>
                    <a:bodyPr/>
                    <a:lstStyle/>
                    <a:p>
                      <a:pPr marL="0" marR="0" algn="l">
                        <a:spcBef>
                          <a:spcPts val="0"/>
                        </a:spcBef>
                        <a:spcAft>
                          <a:spcPts val="0"/>
                        </a:spcAft>
                      </a:pPr>
                      <a:r>
                        <a:rPr lang="en-US" sz="1200" b="0" kern="0">
                          <a:solidFill>
                            <a:schemeClr val="tx1"/>
                          </a:solidFill>
                          <a:effectLst/>
                        </a:rPr>
                        <a:t>ARMENIA: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250682109"/>
                  </a:ext>
                </a:extLst>
              </a:tr>
              <a:tr h="210477">
                <a:tc>
                  <a:txBody>
                    <a:bodyPr/>
                    <a:lstStyle/>
                    <a:p>
                      <a:pPr marL="0" marR="0" algn="l">
                        <a:spcBef>
                          <a:spcPts val="0"/>
                        </a:spcBef>
                        <a:spcAft>
                          <a:spcPts val="0"/>
                        </a:spcAft>
                      </a:pPr>
                      <a:r>
                        <a:rPr lang="en-US" sz="1200" b="0" kern="0">
                          <a:solidFill>
                            <a:schemeClr val="tx1"/>
                          </a:solidFill>
                          <a:effectLst/>
                        </a:rPr>
                        <a:t>AUSTRALIA: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113245844"/>
                  </a:ext>
                </a:extLst>
              </a:tr>
              <a:tr h="210477">
                <a:tc>
                  <a:txBody>
                    <a:bodyPr/>
                    <a:lstStyle/>
                    <a:p>
                      <a:pPr marL="0" marR="0" algn="l">
                        <a:spcBef>
                          <a:spcPts val="0"/>
                        </a:spcBef>
                        <a:spcAft>
                          <a:spcPts val="0"/>
                        </a:spcAft>
                      </a:pPr>
                      <a:r>
                        <a:rPr lang="en-US" sz="1200" b="0" kern="0">
                          <a:solidFill>
                            <a:schemeClr val="tx1"/>
                          </a:solidFill>
                          <a:effectLst/>
                        </a:rPr>
                        <a:t>AUSTRIA: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185278689"/>
                  </a:ext>
                </a:extLst>
              </a:tr>
              <a:tr h="210477">
                <a:tc>
                  <a:txBody>
                    <a:bodyPr/>
                    <a:lstStyle/>
                    <a:p>
                      <a:pPr marL="0" marR="0" algn="l">
                        <a:spcBef>
                          <a:spcPts val="0"/>
                        </a:spcBef>
                        <a:spcAft>
                          <a:spcPts val="0"/>
                        </a:spcAft>
                      </a:pPr>
                      <a:r>
                        <a:rPr lang="en-US" sz="1200" b="0" kern="0">
                          <a:solidFill>
                            <a:schemeClr val="tx1"/>
                          </a:solidFill>
                          <a:effectLst/>
                        </a:rPr>
                        <a:t>AZERBAIJAN:  4</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633070234"/>
                  </a:ext>
                </a:extLst>
              </a:tr>
              <a:tr h="210477">
                <a:tc>
                  <a:txBody>
                    <a:bodyPr/>
                    <a:lstStyle/>
                    <a:p>
                      <a:pPr marL="0" marR="0" algn="l">
                        <a:spcBef>
                          <a:spcPts val="0"/>
                        </a:spcBef>
                        <a:spcAft>
                          <a:spcPts val="0"/>
                        </a:spcAft>
                      </a:pPr>
                      <a:r>
                        <a:rPr lang="en-US" sz="1200" b="0" kern="0">
                          <a:solidFill>
                            <a:schemeClr val="tx1"/>
                          </a:solidFill>
                          <a:effectLst/>
                        </a:rPr>
                        <a:t>BANGLADESH:  5</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892879631"/>
                  </a:ext>
                </a:extLst>
              </a:tr>
              <a:tr h="210477">
                <a:tc>
                  <a:txBody>
                    <a:bodyPr/>
                    <a:lstStyle/>
                    <a:p>
                      <a:pPr marL="0" marR="0" algn="l">
                        <a:spcBef>
                          <a:spcPts val="0"/>
                        </a:spcBef>
                        <a:spcAft>
                          <a:spcPts val="0"/>
                        </a:spcAft>
                      </a:pPr>
                      <a:r>
                        <a:rPr lang="en-US" sz="1200" b="0" kern="0">
                          <a:solidFill>
                            <a:schemeClr val="tx1"/>
                          </a:solidFill>
                          <a:effectLst/>
                        </a:rPr>
                        <a:t>BARBADOS: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523903949"/>
                  </a:ext>
                </a:extLst>
              </a:tr>
              <a:tr h="210477">
                <a:tc>
                  <a:txBody>
                    <a:bodyPr/>
                    <a:lstStyle/>
                    <a:p>
                      <a:pPr marL="0" marR="0" algn="l">
                        <a:spcBef>
                          <a:spcPts val="0"/>
                        </a:spcBef>
                        <a:spcAft>
                          <a:spcPts val="0"/>
                        </a:spcAft>
                      </a:pPr>
                      <a:r>
                        <a:rPr lang="en-US" sz="1200" b="0" kern="0">
                          <a:solidFill>
                            <a:schemeClr val="tx1"/>
                          </a:solidFill>
                          <a:effectLst/>
                        </a:rPr>
                        <a:t>BELARUS: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355618240"/>
                  </a:ext>
                </a:extLst>
              </a:tr>
              <a:tr h="210477">
                <a:tc>
                  <a:txBody>
                    <a:bodyPr/>
                    <a:lstStyle/>
                    <a:p>
                      <a:pPr marL="0" marR="0" algn="l">
                        <a:spcBef>
                          <a:spcPts val="0"/>
                        </a:spcBef>
                        <a:spcAft>
                          <a:spcPts val="0"/>
                        </a:spcAft>
                      </a:pPr>
                      <a:r>
                        <a:rPr lang="en-US" sz="1200" b="0" kern="0">
                          <a:solidFill>
                            <a:schemeClr val="tx1"/>
                          </a:solidFill>
                          <a:effectLst/>
                        </a:rPr>
                        <a:t>BELGIUM:  5</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247608121"/>
                  </a:ext>
                </a:extLst>
              </a:tr>
              <a:tr h="210477">
                <a:tc>
                  <a:txBody>
                    <a:bodyPr/>
                    <a:lstStyle/>
                    <a:p>
                      <a:pPr marL="0" marR="0" algn="l">
                        <a:spcBef>
                          <a:spcPts val="0"/>
                        </a:spcBef>
                        <a:spcAft>
                          <a:spcPts val="0"/>
                        </a:spcAft>
                      </a:pPr>
                      <a:r>
                        <a:rPr lang="en-US" sz="1200" b="0" kern="0">
                          <a:solidFill>
                            <a:schemeClr val="tx1"/>
                          </a:solidFill>
                          <a:effectLst/>
                        </a:rPr>
                        <a:t>BENIN: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788814089"/>
                  </a:ext>
                </a:extLst>
              </a:tr>
              <a:tr h="210477">
                <a:tc>
                  <a:txBody>
                    <a:bodyPr/>
                    <a:lstStyle/>
                    <a:p>
                      <a:pPr marL="0" marR="0" algn="l">
                        <a:spcBef>
                          <a:spcPts val="0"/>
                        </a:spcBef>
                        <a:spcAft>
                          <a:spcPts val="0"/>
                        </a:spcAft>
                      </a:pPr>
                      <a:r>
                        <a:rPr lang="en-US" sz="1200" b="0" kern="0">
                          <a:solidFill>
                            <a:schemeClr val="tx1"/>
                          </a:solidFill>
                          <a:effectLst/>
                        </a:rPr>
                        <a:t>BHUTAN: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243077507"/>
                  </a:ext>
                </a:extLst>
              </a:tr>
              <a:tr h="210477">
                <a:tc>
                  <a:txBody>
                    <a:bodyPr/>
                    <a:lstStyle/>
                    <a:p>
                      <a:pPr marL="0" marR="0" algn="l">
                        <a:spcBef>
                          <a:spcPts val="0"/>
                        </a:spcBef>
                        <a:spcAft>
                          <a:spcPts val="0"/>
                        </a:spcAft>
                      </a:pPr>
                      <a:r>
                        <a:rPr lang="en-US" sz="1200" b="0" kern="0">
                          <a:solidFill>
                            <a:schemeClr val="tx1"/>
                          </a:solidFill>
                          <a:effectLst/>
                        </a:rPr>
                        <a:t>BOTSWANA: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68867289"/>
                  </a:ext>
                </a:extLst>
              </a:tr>
              <a:tr h="210477">
                <a:tc>
                  <a:txBody>
                    <a:bodyPr/>
                    <a:lstStyle/>
                    <a:p>
                      <a:pPr marL="0" marR="0" algn="l">
                        <a:spcBef>
                          <a:spcPts val="0"/>
                        </a:spcBef>
                        <a:spcAft>
                          <a:spcPts val="0"/>
                        </a:spcAft>
                      </a:pPr>
                      <a:r>
                        <a:rPr lang="en-US" sz="1200" b="0" kern="0">
                          <a:solidFill>
                            <a:schemeClr val="tx1"/>
                          </a:solidFill>
                          <a:effectLst/>
                        </a:rPr>
                        <a:t>BRAZIL:  17</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184347475"/>
                  </a:ext>
                </a:extLst>
              </a:tr>
              <a:tr h="210477">
                <a:tc>
                  <a:txBody>
                    <a:bodyPr/>
                    <a:lstStyle/>
                    <a:p>
                      <a:pPr marL="0" marR="0" algn="l">
                        <a:spcBef>
                          <a:spcPts val="0"/>
                        </a:spcBef>
                        <a:spcAft>
                          <a:spcPts val="0"/>
                        </a:spcAft>
                      </a:pPr>
                      <a:r>
                        <a:rPr lang="en-US" sz="1200" b="0" kern="0">
                          <a:solidFill>
                            <a:schemeClr val="tx1"/>
                          </a:solidFill>
                          <a:effectLst/>
                        </a:rPr>
                        <a:t>BULGARIA: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326154193"/>
                  </a:ext>
                </a:extLst>
              </a:tr>
              <a:tr h="210477">
                <a:tc>
                  <a:txBody>
                    <a:bodyPr/>
                    <a:lstStyle/>
                    <a:p>
                      <a:pPr marL="0" marR="0" algn="l">
                        <a:spcBef>
                          <a:spcPts val="0"/>
                        </a:spcBef>
                        <a:spcAft>
                          <a:spcPts val="0"/>
                        </a:spcAft>
                      </a:pPr>
                      <a:r>
                        <a:rPr lang="en-US" sz="1200" b="0" kern="0">
                          <a:solidFill>
                            <a:schemeClr val="tx1"/>
                          </a:solidFill>
                          <a:effectLst/>
                        </a:rPr>
                        <a:t>BURKINA FASO: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437207021"/>
                  </a:ext>
                </a:extLst>
              </a:tr>
              <a:tr h="210477">
                <a:tc>
                  <a:txBody>
                    <a:bodyPr/>
                    <a:lstStyle/>
                    <a:p>
                      <a:pPr marL="0" marR="0" algn="l">
                        <a:spcBef>
                          <a:spcPts val="0"/>
                        </a:spcBef>
                        <a:spcAft>
                          <a:spcPts val="0"/>
                        </a:spcAft>
                      </a:pPr>
                      <a:r>
                        <a:rPr lang="en-US" sz="1200" b="0" kern="0">
                          <a:solidFill>
                            <a:schemeClr val="tx1"/>
                          </a:solidFill>
                          <a:effectLst/>
                        </a:rPr>
                        <a:t>CAMBODIA: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775579841"/>
                  </a:ext>
                </a:extLst>
              </a:tr>
              <a:tr h="210477">
                <a:tc>
                  <a:txBody>
                    <a:bodyPr/>
                    <a:lstStyle/>
                    <a:p>
                      <a:pPr marL="0" marR="0" algn="l">
                        <a:spcBef>
                          <a:spcPts val="0"/>
                        </a:spcBef>
                        <a:spcAft>
                          <a:spcPts val="0"/>
                        </a:spcAft>
                      </a:pPr>
                      <a:r>
                        <a:rPr lang="en-US" sz="1200" b="0" kern="0">
                          <a:solidFill>
                            <a:schemeClr val="tx1"/>
                          </a:solidFill>
                          <a:effectLst/>
                        </a:rPr>
                        <a:t>CAMEROON:  11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22790815"/>
                  </a:ext>
                </a:extLst>
              </a:tr>
              <a:tr h="210477">
                <a:tc>
                  <a:txBody>
                    <a:bodyPr/>
                    <a:lstStyle/>
                    <a:p>
                      <a:pPr marL="0" marR="0" algn="l">
                        <a:spcBef>
                          <a:spcPts val="0"/>
                        </a:spcBef>
                        <a:spcAft>
                          <a:spcPts val="0"/>
                        </a:spcAft>
                      </a:pPr>
                      <a:r>
                        <a:rPr lang="en-US" sz="1200" b="0" kern="0">
                          <a:solidFill>
                            <a:schemeClr val="tx1"/>
                          </a:solidFill>
                          <a:effectLst/>
                        </a:rPr>
                        <a:t>CANADA: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025164288"/>
                  </a:ext>
                </a:extLst>
              </a:tr>
              <a:tr h="210477">
                <a:tc>
                  <a:txBody>
                    <a:bodyPr/>
                    <a:lstStyle/>
                    <a:p>
                      <a:pPr marL="0" marR="0" algn="l">
                        <a:spcBef>
                          <a:spcPts val="0"/>
                        </a:spcBef>
                        <a:spcAft>
                          <a:spcPts val="0"/>
                        </a:spcAft>
                      </a:pPr>
                      <a:r>
                        <a:rPr lang="en-US" sz="1200" b="0" kern="0">
                          <a:solidFill>
                            <a:schemeClr val="tx1"/>
                          </a:solidFill>
                          <a:effectLst/>
                        </a:rPr>
                        <a:t>CHILE: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93243974"/>
                  </a:ext>
                </a:extLst>
              </a:tr>
              <a:tr h="210477">
                <a:tc>
                  <a:txBody>
                    <a:bodyPr/>
                    <a:lstStyle/>
                    <a:p>
                      <a:pPr marL="0" marR="0" algn="l">
                        <a:spcBef>
                          <a:spcPts val="0"/>
                        </a:spcBef>
                        <a:spcAft>
                          <a:spcPts val="0"/>
                        </a:spcAft>
                      </a:pPr>
                      <a:r>
                        <a:rPr lang="en-US" sz="1200" b="0" kern="0">
                          <a:solidFill>
                            <a:schemeClr val="tx1"/>
                          </a:solidFill>
                          <a:effectLst/>
                        </a:rPr>
                        <a:t>CHINA:  16</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789559727"/>
                  </a:ext>
                </a:extLst>
              </a:tr>
              <a:tr h="210477">
                <a:tc>
                  <a:txBody>
                    <a:bodyPr/>
                    <a:lstStyle/>
                    <a:p>
                      <a:pPr marL="0" marR="0" algn="l">
                        <a:spcBef>
                          <a:spcPts val="0"/>
                        </a:spcBef>
                        <a:spcAft>
                          <a:spcPts val="0"/>
                        </a:spcAft>
                      </a:pPr>
                      <a:r>
                        <a:rPr lang="en-US" sz="1200" b="0" kern="0">
                          <a:solidFill>
                            <a:schemeClr val="tx1"/>
                          </a:solidFill>
                          <a:effectLst/>
                        </a:rPr>
                        <a:t>COLOMBIA:  7</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939272098"/>
                  </a:ext>
                </a:extLst>
              </a:tr>
              <a:tr h="210477">
                <a:tc>
                  <a:txBody>
                    <a:bodyPr/>
                    <a:lstStyle/>
                    <a:p>
                      <a:pPr marL="0" marR="0" algn="l">
                        <a:spcBef>
                          <a:spcPts val="0"/>
                        </a:spcBef>
                        <a:spcAft>
                          <a:spcPts val="0"/>
                        </a:spcAft>
                      </a:pPr>
                      <a:r>
                        <a:rPr lang="en-US" sz="1200" b="0" kern="0" dirty="0">
                          <a:solidFill>
                            <a:schemeClr val="tx1"/>
                          </a:solidFill>
                          <a:effectLst/>
                        </a:rPr>
                        <a:t>COSTA RICA:  3</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482723270"/>
                  </a:ext>
                </a:extLst>
              </a:tr>
            </a:tbl>
          </a:graphicData>
        </a:graphic>
      </p:graphicFrame>
      <p:graphicFrame>
        <p:nvGraphicFramePr>
          <p:cNvPr id="15" name="Table 14">
            <a:extLst>
              <a:ext uri="{FF2B5EF4-FFF2-40B4-BE49-F238E27FC236}">
                <a16:creationId xmlns:a16="http://schemas.microsoft.com/office/drawing/2014/main" id="{8F2C3EE8-7636-1564-2782-975BA5784CB6}"/>
              </a:ext>
            </a:extLst>
          </p:cNvPr>
          <p:cNvGraphicFramePr>
            <a:graphicFrameLocks noGrp="1"/>
          </p:cNvGraphicFramePr>
          <p:nvPr/>
        </p:nvGraphicFramePr>
        <p:xfrm>
          <a:off x="3244166" y="1225952"/>
          <a:ext cx="2388277" cy="5510754"/>
        </p:xfrm>
        <a:graphic>
          <a:graphicData uri="http://schemas.openxmlformats.org/drawingml/2006/table">
            <a:tbl>
              <a:tblPr firstRow="1" firstCol="1" bandRow="1">
                <a:tableStyleId>{5C22544A-7EE6-4342-B048-85BDC9FD1C3A}</a:tableStyleId>
              </a:tblPr>
              <a:tblGrid>
                <a:gridCol w="2388277">
                  <a:extLst>
                    <a:ext uri="{9D8B030D-6E8A-4147-A177-3AD203B41FA5}">
                      <a16:colId xmlns:a16="http://schemas.microsoft.com/office/drawing/2014/main" val="1505410668"/>
                    </a:ext>
                  </a:extLst>
                </a:gridCol>
              </a:tblGrid>
              <a:tr h="204102">
                <a:tc>
                  <a:txBody>
                    <a:bodyPr/>
                    <a:lstStyle/>
                    <a:p>
                      <a:pPr marL="0" marR="0" algn="l">
                        <a:spcBef>
                          <a:spcPts val="0"/>
                        </a:spcBef>
                        <a:spcAft>
                          <a:spcPts val="0"/>
                        </a:spcAft>
                      </a:pPr>
                      <a:r>
                        <a:rPr lang="en-US" sz="1200" b="0" kern="0">
                          <a:solidFill>
                            <a:schemeClr val="tx1"/>
                          </a:solidFill>
                          <a:effectLst/>
                        </a:rPr>
                        <a:t>CROATIA: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830619991"/>
                  </a:ext>
                </a:extLst>
              </a:tr>
              <a:tr h="204102">
                <a:tc>
                  <a:txBody>
                    <a:bodyPr/>
                    <a:lstStyle/>
                    <a:p>
                      <a:pPr marL="0" marR="0" algn="l">
                        <a:spcBef>
                          <a:spcPts val="0"/>
                        </a:spcBef>
                        <a:spcAft>
                          <a:spcPts val="0"/>
                        </a:spcAft>
                      </a:pPr>
                      <a:r>
                        <a:rPr lang="en-US" sz="1200" b="0" kern="0">
                          <a:solidFill>
                            <a:schemeClr val="tx1"/>
                          </a:solidFill>
                          <a:effectLst/>
                        </a:rPr>
                        <a:t>CYPRUS: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363521607"/>
                  </a:ext>
                </a:extLst>
              </a:tr>
              <a:tr h="204102">
                <a:tc>
                  <a:txBody>
                    <a:bodyPr/>
                    <a:lstStyle/>
                    <a:p>
                      <a:pPr marL="0" marR="0" algn="l">
                        <a:spcBef>
                          <a:spcPts val="0"/>
                        </a:spcBef>
                        <a:spcAft>
                          <a:spcPts val="0"/>
                        </a:spcAft>
                      </a:pPr>
                      <a:r>
                        <a:rPr lang="en-US" sz="1200" b="0" kern="0">
                          <a:solidFill>
                            <a:schemeClr val="tx1"/>
                          </a:solidFill>
                          <a:effectLst/>
                        </a:rPr>
                        <a:t>ECUADOR: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479857367"/>
                  </a:ext>
                </a:extLst>
              </a:tr>
              <a:tr h="204102">
                <a:tc>
                  <a:txBody>
                    <a:bodyPr/>
                    <a:lstStyle/>
                    <a:p>
                      <a:pPr marL="0" marR="0" algn="l">
                        <a:spcBef>
                          <a:spcPts val="0"/>
                        </a:spcBef>
                        <a:spcAft>
                          <a:spcPts val="0"/>
                        </a:spcAft>
                      </a:pPr>
                      <a:r>
                        <a:rPr lang="en-US" sz="1200" b="0" kern="0">
                          <a:solidFill>
                            <a:schemeClr val="tx1"/>
                          </a:solidFill>
                          <a:effectLst/>
                        </a:rPr>
                        <a:t>EGYPT:  10</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755270909"/>
                  </a:ext>
                </a:extLst>
              </a:tr>
              <a:tr h="204102">
                <a:tc>
                  <a:txBody>
                    <a:bodyPr/>
                    <a:lstStyle/>
                    <a:p>
                      <a:pPr marL="0" marR="0" algn="l">
                        <a:spcBef>
                          <a:spcPts val="0"/>
                        </a:spcBef>
                        <a:spcAft>
                          <a:spcPts val="0"/>
                        </a:spcAft>
                      </a:pPr>
                      <a:r>
                        <a:rPr lang="en-US" sz="1200" b="0" kern="0">
                          <a:solidFill>
                            <a:schemeClr val="tx1"/>
                          </a:solidFill>
                          <a:effectLst/>
                        </a:rPr>
                        <a:t>ETHIOPIA:  5</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843406346"/>
                  </a:ext>
                </a:extLst>
              </a:tr>
              <a:tr h="204102">
                <a:tc>
                  <a:txBody>
                    <a:bodyPr/>
                    <a:lstStyle/>
                    <a:p>
                      <a:pPr marL="0" marR="0" algn="l">
                        <a:spcBef>
                          <a:spcPts val="0"/>
                        </a:spcBef>
                        <a:spcAft>
                          <a:spcPts val="0"/>
                        </a:spcAft>
                      </a:pPr>
                      <a:r>
                        <a:rPr lang="en-US" sz="1200" b="0" kern="0" dirty="0">
                          <a:solidFill>
                            <a:schemeClr val="tx1"/>
                          </a:solidFill>
                          <a:effectLst/>
                        </a:rPr>
                        <a:t>FRANCE:  4</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010690937"/>
                  </a:ext>
                </a:extLst>
              </a:tr>
              <a:tr h="204102">
                <a:tc>
                  <a:txBody>
                    <a:bodyPr/>
                    <a:lstStyle/>
                    <a:p>
                      <a:pPr marL="0" marR="0" algn="l">
                        <a:spcBef>
                          <a:spcPts val="0"/>
                        </a:spcBef>
                        <a:spcAft>
                          <a:spcPts val="0"/>
                        </a:spcAft>
                      </a:pPr>
                      <a:r>
                        <a:rPr lang="en-US" sz="1200" b="0" kern="0">
                          <a:solidFill>
                            <a:schemeClr val="tx1"/>
                          </a:solidFill>
                          <a:effectLst/>
                        </a:rPr>
                        <a:t>GAMBIA: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413793657"/>
                  </a:ext>
                </a:extLst>
              </a:tr>
              <a:tr h="204102">
                <a:tc>
                  <a:txBody>
                    <a:bodyPr/>
                    <a:lstStyle/>
                    <a:p>
                      <a:pPr marL="0" marR="0" algn="l">
                        <a:spcBef>
                          <a:spcPts val="0"/>
                        </a:spcBef>
                        <a:spcAft>
                          <a:spcPts val="0"/>
                        </a:spcAft>
                      </a:pPr>
                      <a:r>
                        <a:rPr lang="en-US" sz="1200" b="0" kern="0">
                          <a:solidFill>
                            <a:schemeClr val="tx1"/>
                          </a:solidFill>
                          <a:effectLst/>
                        </a:rPr>
                        <a:t>GEORGIA: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198603723"/>
                  </a:ext>
                </a:extLst>
              </a:tr>
              <a:tr h="204102">
                <a:tc>
                  <a:txBody>
                    <a:bodyPr/>
                    <a:lstStyle/>
                    <a:p>
                      <a:pPr marL="0" marR="0" algn="l">
                        <a:spcBef>
                          <a:spcPts val="0"/>
                        </a:spcBef>
                        <a:spcAft>
                          <a:spcPts val="0"/>
                        </a:spcAft>
                      </a:pPr>
                      <a:r>
                        <a:rPr lang="en-US" sz="1200" b="0" kern="0">
                          <a:solidFill>
                            <a:schemeClr val="tx1"/>
                          </a:solidFill>
                          <a:effectLst/>
                        </a:rPr>
                        <a:t>GERMANY:  6</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249516807"/>
                  </a:ext>
                </a:extLst>
              </a:tr>
              <a:tr h="204102">
                <a:tc>
                  <a:txBody>
                    <a:bodyPr/>
                    <a:lstStyle/>
                    <a:p>
                      <a:pPr marL="0" marR="0" algn="l">
                        <a:spcBef>
                          <a:spcPts val="0"/>
                        </a:spcBef>
                        <a:spcAft>
                          <a:spcPts val="0"/>
                        </a:spcAft>
                      </a:pPr>
                      <a:r>
                        <a:rPr lang="en-US" sz="1200" b="0" kern="0">
                          <a:solidFill>
                            <a:schemeClr val="tx1"/>
                          </a:solidFill>
                          <a:effectLst/>
                        </a:rPr>
                        <a:t>GHANA:  8</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637345807"/>
                  </a:ext>
                </a:extLst>
              </a:tr>
              <a:tr h="204102">
                <a:tc>
                  <a:txBody>
                    <a:bodyPr/>
                    <a:lstStyle/>
                    <a:p>
                      <a:pPr marL="0" marR="0" algn="l">
                        <a:spcBef>
                          <a:spcPts val="0"/>
                        </a:spcBef>
                        <a:spcAft>
                          <a:spcPts val="0"/>
                        </a:spcAft>
                      </a:pPr>
                      <a:r>
                        <a:rPr lang="en-US" sz="1200" b="0" kern="0">
                          <a:solidFill>
                            <a:schemeClr val="tx1"/>
                          </a:solidFill>
                          <a:effectLst/>
                        </a:rPr>
                        <a:t>GREECE: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554518731"/>
                  </a:ext>
                </a:extLst>
              </a:tr>
              <a:tr h="204102">
                <a:tc>
                  <a:txBody>
                    <a:bodyPr/>
                    <a:lstStyle/>
                    <a:p>
                      <a:pPr marL="0" marR="0" algn="l">
                        <a:spcBef>
                          <a:spcPts val="0"/>
                        </a:spcBef>
                        <a:spcAft>
                          <a:spcPts val="0"/>
                        </a:spcAft>
                      </a:pPr>
                      <a:r>
                        <a:rPr lang="en-US" sz="1200" b="0" kern="0">
                          <a:solidFill>
                            <a:schemeClr val="tx1"/>
                          </a:solidFill>
                          <a:effectLst/>
                        </a:rPr>
                        <a:t>GUINEA: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441333010"/>
                  </a:ext>
                </a:extLst>
              </a:tr>
              <a:tr h="204102">
                <a:tc>
                  <a:txBody>
                    <a:bodyPr/>
                    <a:lstStyle/>
                    <a:p>
                      <a:pPr marL="0" marR="0" algn="l">
                        <a:spcBef>
                          <a:spcPts val="0"/>
                        </a:spcBef>
                        <a:spcAft>
                          <a:spcPts val="0"/>
                        </a:spcAft>
                      </a:pPr>
                      <a:r>
                        <a:rPr lang="en-US" sz="1200" b="0" kern="0" dirty="0">
                          <a:solidFill>
                            <a:schemeClr val="tx1"/>
                          </a:solidFill>
                          <a:effectLst/>
                        </a:rPr>
                        <a:t>HONG KONG:  1</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76958118"/>
                  </a:ext>
                </a:extLst>
              </a:tr>
              <a:tr h="204102">
                <a:tc>
                  <a:txBody>
                    <a:bodyPr/>
                    <a:lstStyle/>
                    <a:p>
                      <a:pPr marL="0" marR="0" algn="l">
                        <a:spcBef>
                          <a:spcPts val="0"/>
                        </a:spcBef>
                        <a:spcAft>
                          <a:spcPts val="0"/>
                        </a:spcAft>
                      </a:pPr>
                      <a:r>
                        <a:rPr lang="en-US" sz="1200" b="0" kern="0">
                          <a:solidFill>
                            <a:schemeClr val="tx1"/>
                          </a:solidFill>
                          <a:effectLst/>
                        </a:rPr>
                        <a:t>INDIA:  109</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905439647"/>
                  </a:ext>
                </a:extLst>
              </a:tr>
              <a:tr h="204102">
                <a:tc>
                  <a:txBody>
                    <a:bodyPr/>
                    <a:lstStyle/>
                    <a:p>
                      <a:pPr marL="0" marR="0" algn="l">
                        <a:spcBef>
                          <a:spcPts val="0"/>
                        </a:spcBef>
                        <a:spcAft>
                          <a:spcPts val="0"/>
                        </a:spcAft>
                      </a:pPr>
                      <a:r>
                        <a:rPr lang="en-US" sz="1200" b="0" kern="0">
                          <a:solidFill>
                            <a:schemeClr val="tx1"/>
                          </a:solidFill>
                          <a:effectLst/>
                        </a:rPr>
                        <a:t>INDONESIA:  7</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588921383"/>
                  </a:ext>
                </a:extLst>
              </a:tr>
              <a:tr h="204102">
                <a:tc>
                  <a:txBody>
                    <a:bodyPr/>
                    <a:lstStyle/>
                    <a:p>
                      <a:pPr marL="0" marR="0" algn="l">
                        <a:spcBef>
                          <a:spcPts val="0"/>
                        </a:spcBef>
                        <a:spcAft>
                          <a:spcPts val="0"/>
                        </a:spcAft>
                      </a:pPr>
                      <a:r>
                        <a:rPr lang="en-US" sz="1200" b="0" kern="0" dirty="0">
                          <a:solidFill>
                            <a:schemeClr val="tx1"/>
                          </a:solidFill>
                          <a:effectLst/>
                        </a:rPr>
                        <a:t>IRAN:  17</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847904014"/>
                  </a:ext>
                </a:extLst>
              </a:tr>
              <a:tr h="204102">
                <a:tc>
                  <a:txBody>
                    <a:bodyPr/>
                    <a:lstStyle/>
                    <a:p>
                      <a:pPr marL="0" marR="0" algn="l">
                        <a:spcBef>
                          <a:spcPts val="0"/>
                        </a:spcBef>
                        <a:spcAft>
                          <a:spcPts val="0"/>
                        </a:spcAft>
                      </a:pPr>
                      <a:r>
                        <a:rPr lang="en-US" sz="1200" b="0" kern="0">
                          <a:solidFill>
                            <a:schemeClr val="tx1"/>
                          </a:solidFill>
                          <a:effectLst/>
                        </a:rPr>
                        <a:t>ITALY:  10</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72730072"/>
                  </a:ext>
                </a:extLst>
              </a:tr>
              <a:tr h="204102">
                <a:tc>
                  <a:txBody>
                    <a:bodyPr/>
                    <a:lstStyle/>
                    <a:p>
                      <a:pPr marL="0" marR="0" algn="l">
                        <a:spcBef>
                          <a:spcPts val="0"/>
                        </a:spcBef>
                        <a:spcAft>
                          <a:spcPts val="0"/>
                        </a:spcAft>
                      </a:pPr>
                      <a:r>
                        <a:rPr lang="en-US" sz="1200" b="0" kern="0">
                          <a:solidFill>
                            <a:schemeClr val="tx1"/>
                          </a:solidFill>
                          <a:effectLst/>
                        </a:rPr>
                        <a:t>JAPAN: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866949"/>
                  </a:ext>
                </a:extLst>
              </a:tr>
              <a:tr h="204102">
                <a:tc>
                  <a:txBody>
                    <a:bodyPr/>
                    <a:lstStyle/>
                    <a:p>
                      <a:pPr marL="0" marR="0" algn="l">
                        <a:spcBef>
                          <a:spcPts val="0"/>
                        </a:spcBef>
                        <a:spcAft>
                          <a:spcPts val="0"/>
                        </a:spcAft>
                      </a:pPr>
                      <a:r>
                        <a:rPr lang="en-US" sz="1200" b="0" kern="0">
                          <a:solidFill>
                            <a:schemeClr val="tx1"/>
                          </a:solidFill>
                          <a:effectLst/>
                        </a:rPr>
                        <a:t>JORDAN:  7</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552164924"/>
                  </a:ext>
                </a:extLst>
              </a:tr>
              <a:tr h="204102">
                <a:tc>
                  <a:txBody>
                    <a:bodyPr/>
                    <a:lstStyle/>
                    <a:p>
                      <a:pPr marL="0" marR="0" algn="l">
                        <a:spcBef>
                          <a:spcPts val="0"/>
                        </a:spcBef>
                        <a:spcAft>
                          <a:spcPts val="0"/>
                        </a:spcAft>
                      </a:pPr>
                      <a:r>
                        <a:rPr lang="en-US" sz="1200" b="0" kern="0">
                          <a:solidFill>
                            <a:schemeClr val="tx1"/>
                          </a:solidFill>
                          <a:effectLst/>
                        </a:rPr>
                        <a:t>KAZAKHSTAN:  4</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999065799"/>
                  </a:ext>
                </a:extLst>
              </a:tr>
              <a:tr h="204102">
                <a:tc>
                  <a:txBody>
                    <a:bodyPr/>
                    <a:lstStyle/>
                    <a:p>
                      <a:pPr marL="0" marR="0" algn="l">
                        <a:spcBef>
                          <a:spcPts val="0"/>
                        </a:spcBef>
                        <a:spcAft>
                          <a:spcPts val="0"/>
                        </a:spcAft>
                      </a:pPr>
                      <a:r>
                        <a:rPr lang="en-US" sz="1200" b="0" kern="0">
                          <a:solidFill>
                            <a:schemeClr val="tx1"/>
                          </a:solidFill>
                          <a:effectLst/>
                        </a:rPr>
                        <a:t>KENYA:  12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520074391"/>
                  </a:ext>
                </a:extLst>
              </a:tr>
              <a:tr h="204102">
                <a:tc>
                  <a:txBody>
                    <a:bodyPr/>
                    <a:lstStyle/>
                    <a:p>
                      <a:pPr marL="0" marR="0" algn="l">
                        <a:spcBef>
                          <a:spcPts val="0"/>
                        </a:spcBef>
                        <a:spcAft>
                          <a:spcPts val="0"/>
                        </a:spcAft>
                      </a:pPr>
                      <a:r>
                        <a:rPr lang="en-US" sz="1200" b="0" kern="0">
                          <a:solidFill>
                            <a:schemeClr val="tx1"/>
                          </a:solidFill>
                          <a:effectLst/>
                        </a:rPr>
                        <a:t>LEBANON: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453193546"/>
                  </a:ext>
                </a:extLst>
              </a:tr>
              <a:tr h="204102">
                <a:tc>
                  <a:txBody>
                    <a:bodyPr/>
                    <a:lstStyle/>
                    <a:p>
                      <a:pPr marL="0" marR="0" algn="l">
                        <a:spcBef>
                          <a:spcPts val="0"/>
                        </a:spcBef>
                        <a:spcAft>
                          <a:spcPts val="0"/>
                        </a:spcAft>
                      </a:pPr>
                      <a:r>
                        <a:rPr lang="en-US" sz="1200" b="0" kern="0">
                          <a:solidFill>
                            <a:schemeClr val="tx1"/>
                          </a:solidFill>
                          <a:effectLst/>
                        </a:rPr>
                        <a:t>LESOTHO: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858721108"/>
                  </a:ext>
                </a:extLst>
              </a:tr>
              <a:tr h="204102">
                <a:tc>
                  <a:txBody>
                    <a:bodyPr/>
                    <a:lstStyle/>
                    <a:p>
                      <a:pPr marL="0" marR="0" algn="l">
                        <a:spcBef>
                          <a:spcPts val="0"/>
                        </a:spcBef>
                        <a:spcAft>
                          <a:spcPts val="0"/>
                        </a:spcAft>
                      </a:pPr>
                      <a:r>
                        <a:rPr lang="en-US" sz="1200" b="0" kern="0">
                          <a:solidFill>
                            <a:schemeClr val="tx1"/>
                          </a:solidFill>
                          <a:effectLst/>
                        </a:rPr>
                        <a:t>LITHUANIA: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173658702"/>
                  </a:ext>
                </a:extLst>
              </a:tr>
              <a:tr h="204102">
                <a:tc>
                  <a:txBody>
                    <a:bodyPr/>
                    <a:lstStyle/>
                    <a:p>
                      <a:pPr marL="0" marR="0" algn="l">
                        <a:spcBef>
                          <a:spcPts val="0"/>
                        </a:spcBef>
                        <a:spcAft>
                          <a:spcPts val="0"/>
                        </a:spcAft>
                      </a:pPr>
                      <a:r>
                        <a:rPr lang="en-US" sz="1200" b="0" kern="0">
                          <a:solidFill>
                            <a:schemeClr val="tx1"/>
                          </a:solidFill>
                          <a:effectLst/>
                        </a:rPr>
                        <a:t>LUXEMBOURG: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999869763"/>
                  </a:ext>
                </a:extLst>
              </a:tr>
              <a:tr h="204102">
                <a:tc>
                  <a:txBody>
                    <a:bodyPr/>
                    <a:lstStyle/>
                    <a:p>
                      <a:pPr marL="0" marR="0" algn="l">
                        <a:spcBef>
                          <a:spcPts val="0"/>
                        </a:spcBef>
                        <a:spcAft>
                          <a:spcPts val="0"/>
                        </a:spcAft>
                      </a:pPr>
                      <a:r>
                        <a:rPr lang="en-US" sz="1200" b="0" kern="0">
                          <a:solidFill>
                            <a:schemeClr val="tx1"/>
                          </a:solidFill>
                          <a:effectLst/>
                        </a:rPr>
                        <a:t>MADAGASCAR: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358536686"/>
                  </a:ext>
                </a:extLst>
              </a:tr>
              <a:tr h="204102">
                <a:tc>
                  <a:txBody>
                    <a:bodyPr/>
                    <a:lstStyle/>
                    <a:p>
                      <a:pPr marL="0" marR="0" algn="l">
                        <a:spcBef>
                          <a:spcPts val="0"/>
                        </a:spcBef>
                        <a:spcAft>
                          <a:spcPts val="0"/>
                        </a:spcAft>
                      </a:pP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999491827"/>
                  </a:ext>
                </a:extLst>
              </a:tr>
            </a:tbl>
          </a:graphicData>
        </a:graphic>
      </p:graphicFrame>
      <p:graphicFrame>
        <p:nvGraphicFramePr>
          <p:cNvPr id="17" name="Table 16">
            <a:extLst>
              <a:ext uri="{FF2B5EF4-FFF2-40B4-BE49-F238E27FC236}">
                <a16:creationId xmlns:a16="http://schemas.microsoft.com/office/drawing/2014/main" id="{90B31226-E8DD-F72A-23F0-D9B574F57BD6}"/>
              </a:ext>
            </a:extLst>
          </p:cNvPr>
          <p:cNvGraphicFramePr>
            <a:graphicFrameLocks noGrp="1"/>
          </p:cNvGraphicFramePr>
          <p:nvPr/>
        </p:nvGraphicFramePr>
        <p:xfrm>
          <a:off x="6307724" y="1327692"/>
          <a:ext cx="2446655" cy="5229858"/>
        </p:xfrm>
        <a:graphic>
          <a:graphicData uri="http://schemas.openxmlformats.org/drawingml/2006/table">
            <a:tbl>
              <a:tblPr firstRow="1" firstCol="1" bandRow="1">
                <a:tableStyleId>{5C22544A-7EE6-4342-B048-85BDC9FD1C3A}</a:tableStyleId>
              </a:tblPr>
              <a:tblGrid>
                <a:gridCol w="2446655">
                  <a:extLst>
                    <a:ext uri="{9D8B030D-6E8A-4147-A177-3AD203B41FA5}">
                      <a16:colId xmlns:a16="http://schemas.microsoft.com/office/drawing/2014/main" val="1929855278"/>
                    </a:ext>
                  </a:extLst>
                </a:gridCol>
              </a:tblGrid>
              <a:tr h="386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chemeClr val="tx1"/>
                          </a:solidFill>
                          <a:effectLst/>
                        </a:rPr>
                        <a:t>MALAWI:  6</a:t>
                      </a:r>
                      <a:endParaRPr lang="en-US" sz="1200" b="0" kern="100" dirty="0">
                        <a:solidFill>
                          <a:schemeClr val="tx1"/>
                        </a:solidFill>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1200" b="0" kern="0" dirty="0">
                          <a:solidFill>
                            <a:schemeClr val="tx1"/>
                          </a:solidFill>
                          <a:effectLst/>
                        </a:rPr>
                        <a:t>MALAYSIA:  2</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845582047"/>
                  </a:ext>
                </a:extLst>
              </a:tr>
              <a:tr h="220132">
                <a:tc>
                  <a:txBody>
                    <a:bodyPr/>
                    <a:lstStyle/>
                    <a:p>
                      <a:pPr marL="0" marR="0" algn="l">
                        <a:spcBef>
                          <a:spcPts val="0"/>
                        </a:spcBef>
                        <a:spcAft>
                          <a:spcPts val="0"/>
                        </a:spcAft>
                      </a:pPr>
                      <a:r>
                        <a:rPr lang="en-US" sz="1200" b="0" kern="0" dirty="0">
                          <a:solidFill>
                            <a:schemeClr val="tx1"/>
                          </a:solidFill>
                          <a:effectLst/>
                        </a:rPr>
                        <a:t>MAURITIUS:  1</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177265355"/>
                  </a:ext>
                </a:extLst>
              </a:tr>
              <a:tr h="220132">
                <a:tc>
                  <a:txBody>
                    <a:bodyPr/>
                    <a:lstStyle/>
                    <a:p>
                      <a:pPr marL="0" marR="0" algn="l">
                        <a:spcBef>
                          <a:spcPts val="0"/>
                        </a:spcBef>
                        <a:spcAft>
                          <a:spcPts val="0"/>
                        </a:spcAft>
                      </a:pPr>
                      <a:r>
                        <a:rPr lang="en-US" sz="1200" b="0" kern="0">
                          <a:solidFill>
                            <a:schemeClr val="tx1"/>
                          </a:solidFill>
                          <a:effectLst/>
                        </a:rPr>
                        <a:t>MEXICO:  10</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221573342"/>
                  </a:ext>
                </a:extLst>
              </a:tr>
              <a:tr h="220132">
                <a:tc>
                  <a:txBody>
                    <a:bodyPr/>
                    <a:lstStyle/>
                    <a:p>
                      <a:pPr marL="0" marR="0" algn="l">
                        <a:spcBef>
                          <a:spcPts val="0"/>
                        </a:spcBef>
                        <a:spcAft>
                          <a:spcPts val="0"/>
                        </a:spcAft>
                      </a:pPr>
                      <a:r>
                        <a:rPr lang="en-US" sz="1200" b="0" kern="0">
                          <a:solidFill>
                            <a:schemeClr val="tx1"/>
                          </a:solidFill>
                          <a:effectLst/>
                        </a:rPr>
                        <a:t>MONGOLIA: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04061968"/>
                  </a:ext>
                </a:extLst>
              </a:tr>
              <a:tr h="220132">
                <a:tc>
                  <a:txBody>
                    <a:bodyPr/>
                    <a:lstStyle/>
                    <a:p>
                      <a:pPr marL="0" marR="0" algn="l">
                        <a:spcBef>
                          <a:spcPts val="0"/>
                        </a:spcBef>
                        <a:spcAft>
                          <a:spcPts val="0"/>
                        </a:spcAft>
                      </a:pPr>
                      <a:r>
                        <a:rPr lang="en-US" sz="1200" b="0" kern="0">
                          <a:solidFill>
                            <a:schemeClr val="tx1"/>
                          </a:solidFill>
                          <a:effectLst/>
                        </a:rPr>
                        <a:t>MOROCCO: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564275628"/>
                  </a:ext>
                </a:extLst>
              </a:tr>
              <a:tr h="220132">
                <a:tc>
                  <a:txBody>
                    <a:bodyPr/>
                    <a:lstStyle/>
                    <a:p>
                      <a:pPr marL="0" marR="0" algn="l">
                        <a:spcBef>
                          <a:spcPts val="0"/>
                        </a:spcBef>
                        <a:spcAft>
                          <a:spcPts val="0"/>
                        </a:spcAft>
                      </a:pPr>
                      <a:r>
                        <a:rPr lang="en-US" sz="1200" b="0" kern="0">
                          <a:solidFill>
                            <a:schemeClr val="tx1"/>
                          </a:solidFill>
                          <a:effectLst/>
                        </a:rPr>
                        <a:t>MYANMAR: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643320268"/>
                  </a:ext>
                </a:extLst>
              </a:tr>
              <a:tr h="220132">
                <a:tc>
                  <a:txBody>
                    <a:bodyPr/>
                    <a:lstStyle/>
                    <a:p>
                      <a:pPr marL="0" marR="0" algn="l">
                        <a:spcBef>
                          <a:spcPts val="0"/>
                        </a:spcBef>
                        <a:spcAft>
                          <a:spcPts val="0"/>
                        </a:spcAft>
                      </a:pPr>
                      <a:r>
                        <a:rPr lang="en-US" sz="1200" b="0" kern="0">
                          <a:solidFill>
                            <a:schemeClr val="tx1"/>
                          </a:solidFill>
                          <a:effectLst/>
                        </a:rPr>
                        <a:t>NAMIBIA:  5</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550068337"/>
                  </a:ext>
                </a:extLst>
              </a:tr>
              <a:tr h="220132">
                <a:tc>
                  <a:txBody>
                    <a:bodyPr/>
                    <a:lstStyle/>
                    <a:p>
                      <a:pPr marL="0" marR="0" algn="l">
                        <a:spcBef>
                          <a:spcPts val="0"/>
                        </a:spcBef>
                        <a:spcAft>
                          <a:spcPts val="0"/>
                        </a:spcAft>
                      </a:pPr>
                      <a:r>
                        <a:rPr lang="en-US" sz="1200" b="0" kern="0">
                          <a:solidFill>
                            <a:schemeClr val="tx1"/>
                          </a:solidFill>
                          <a:effectLst/>
                        </a:rPr>
                        <a:t>NEPAL: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864746627"/>
                  </a:ext>
                </a:extLst>
              </a:tr>
              <a:tr h="220132">
                <a:tc>
                  <a:txBody>
                    <a:bodyPr/>
                    <a:lstStyle/>
                    <a:p>
                      <a:pPr marL="0" marR="0" algn="l">
                        <a:spcBef>
                          <a:spcPts val="0"/>
                        </a:spcBef>
                        <a:spcAft>
                          <a:spcPts val="0"/>
                        </a:spcAft>
                      </a:pPr>
                      <a:r>
                        <a:rPr lang="en-US" sz="1200" b="0" kern="0" dirty="0">
                          <a:solidFill>
                            <a:schemeClr val="tx1"/>
                          </a:solidFill>
                          <a:effectLst/>
                        </a:rPr>
                        <a:t>NETHERLANDS:  1</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716016557"/>
                  </a:ext>
                </a:extLst>
              </a:tr>
              <a:tr h="220132">
                <a:tc>
                  <a:txBody>
                    <a:bodyPr/>
                    <a:lstStyle/>
                    <a:p>
                      <a:pPr marL="0" marR="0" algn="l">
                        <a:spcBef>
                          <a:spcPts val="0"/>
                        </a:spcBef>
                        <a:spcAft>
                          <a:spcPts val="0"/>
                        </a:spcAft>
                      </a:pPr>
                      <a:r>
                        <a:rPr lang="en-US" sz="1200" b="0" kern="0" dirty="0">
                          <a:solidFill>
                            <a:schemeClr val="tx1"/>
                          </a:solidFill>
                          <a:effectLst/>
                        </a:rPr>
                        <a:t>NEW ZEALAND:  2</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092052143"/>
                  </a:ext>
                </a:extLst>
              </a:tr>
              <a:tr h="220132">
                <a:tc>
                  <a:txBody>
                    <a:bodyPr/>
                    <a:lstStyle/>
                    <a:p>
                      <a:pPr marL="0" marR="0" algn="l">
                        <a:spcBef>
                          <a:spcPts val="0"/>
                        </a:spcBef>
                        <a:spcAft>
                          <a:spcPts val="0"/>
                        </a:spcAft>
                      </a:pPr>
                      <a:r>
                        <a:rPr lang="en-US" sz="1200" b="0" kern="0">
                          <a:solidFill>
                            <a:schemeClr val="tx1"/>
                          </a:solidFill>
                          <a:effectLst/>
                        </a:rPr>
                        <a:t>NIGER: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861516232"/>
                  </a:ext>
                </a:extLst>
              </a:tr>
              <a:tr h="220132">
                <a:tc>
                  <a:txBody>
                    <a:bodyPr/>
                    <a:lstStyle/>
                    <a:p>
                      <a:pPr marL="0" marR="0" algn="l">
                        <a:spcBef>
                          <a:spcPts val="0"/>
                        </a:spcBef>
                        <a:spcAft>
                          <a:spcPts val="0"/>
                        </a:spcAft>
                      </a:pPr>
                      <a:r>
                        <a:rPr lang="en-US" sz="1200" b="0" kern="0">
                          <a:solidFill>
                            <a:schemeClr val="tx1"/>
                          </a:solidFill>
                          <a:effectLst/>
                        </a:rPr>
                        <a:t>NIGERIA:  29</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477505918"/>
                  </a:ext>
                </a:extLst>
              </a:tr>
              <a:tr h="220132">
                <a:tc>
                  <a:txBody>
                    <a:bodyPr/>
                    <a:lstStyle/>
                    <a:p>
                      <a:pPr marL="0" marR="0" algn="l">
                        <a:spcBef>
                          <a:spcPts val="0"/>
                        </a:spcBef>
                        <a:spcAft>
                          <a:spcPts val="0"/>
                        </a:spcAft>
                      </a:pPr>
                      <a:r>
                        <a:rPr lang="en-US" sz="1200" b="0" kern="0">
                          <a:solidFill>
                            <a:schemeClr val="tx1"/>
                          </a:solidFill>
                          <a:effectLst/>
                        </a:rPr>
                        <a:t>NORWAY: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873273339"/>
                  </a:ext>
                </a:extLst>
              </a:tr>
              <a:tr h="220132">
                <a:tc>
                  <a:txBody>
                    <a:bodyPr/>
                    <a:lstStyle/>
                    <a:p>
                      <a:pPr marL="0" marR="0" algn="l">
                        <a:spcBef>
                          <a:spcPts val="0"/>
                        </a:spcBef>
                        <a:spcAft>
                          <a:spcPts val="0"/>
                        </a:spcAft>
                      </a:pPr>
                      <a:r>
                        <a:rPr lang="en-US" sz="1200" b="0" kern="0">
                          <a:solidFill>
                            <a:schemeClr val="tx1"/>
                          </a:solidFill>
                          <a:effectLst/>
                        </a:rPr>
                        <a:t>OMAN: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324811593"/>
                  </a:ext>
                </a:extLst>
              </a:tr>
              <a:tr h="220132">
                <a:tc>
                  <a:txBody>
                    <a:bodyPr/>
                    <a:lstStyle/>
                    <a:p>
                      <a:pPr marL="0" marR="0" algn="l">
                        <a:spcBef>
                          <a:spcPts val="0"/>
                        </a:spcBef>
                        <a:spcAft>
                          <a:spcPts val="0"/>
                        </a:spcAft>
                      </a:pPr>
                      <a:r>
                        <a:rPr lang="en-US" sz="1200" b="0" kern="0">
                          <a:solidFill>
                            <a:schemeClr val="tx1"/>
                          </a:solidFill>
                          <a:effectLst/>
                        </a:rPr>
                        <a:t>PAKISTAN:  12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739620100"/>
                  </a:ext>
                </a:extLst>
              </a:tr>
              <a:tr h="220132">
                <a:tc>
                  <a:txBody>
                    <a:bodyPr/>
                    <a:lstStyle/>
                    <a:p>
                      <a:pPr marL="0" marR="0" algn="l">
                        <a:spcBef>
                          <a:spcPts val="0"/>
                        </a:spcBef>
                        <a:spcAft>
                          <a:spcPts val="0"/>
                        </a:spcAft>
                      </a:pPr>
                      <a:r>
                        <a:rPr lang="en-US" sz="1200" b="0" kern="0">
                          <a:solidFill>
                            <a:schemeClr val="tx1"/>
                          </a:solidFill>
                          <a:effectLst/>
                        </a:rPr>
                        <a:t>PARAGUAY: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216184669"/>
                  </a:ext>
                </a:extLst>
              </a:tr>
              <a:tr h="220132">
                <a:tc>
                  <a:txBody>
                    <a:bodyPr/>
                    <a:lstStyle/>
                    <a:p>
                      <a:pPr marL="0" marR="0" algn="l">
                        <a:spcBef>
                          <a:spcPts val="0"/>
                        </a:spcBef>
                        <a:spcAft>
                          <a:spcPts val="0"/>
                        </a:spcAft>
                      </a:pPr>
                      <a:r>
                        <a:rPr lang="en-US" sz="1200" b="0" kern="0">
                          <a:solidFill>
                            <a:schemeClr val="tx1"/>
                          </a:solidFill>
                          <a:effectLst/>
                        </a:rPr>
                        <a:t>PERU: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64337857"/>
                  </a:ext>
                </a:extLst>
              </a:tr>
              <a:tr h="220132">
                <a:tc>
                  <a:txBody>
                    <a:bodyPr/>
                    <a:lstStyle/>
                    <a:p>
                      <a:pPr marL="0" marR="0" algn="l">
                        <a:spcBef>
                          <a:spcPts val="0"/>
                        </a:spcBef>
                        <a:spcAft>
                          <a:spcPts val="0"/>
                        </a:spcAft>
                      </a:pPr>
                      <a:r>
                        <a:rPr lang="en-US" sz="1200" b="0" kern="0" dirty="0">
                          <a:solidFill>
                            <a:schemeClr val="tx1"/>
                          </a:solidFill>
                          <a:effectLst/>
                        </a:rPr>
                        <a:t>PHILIPPINES:  4</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613714965"/>
                  </a:ext>
                </a:extLst>
              </a:tr>
              <a:tr h="220132">
                <a:tc>
                  <a:txBody>
                    <a:bodyPr/>
                    <a:lstStyle/>
                    <a:p>
                      <a:pPr marL="0" marR="0" algn="l">
                        <a:spcBef>
                          <a:spcPts val="0"/>
                        </a:spcBef>
                        <a:spcAft>
                          <a:spcPts val="0"/>
                        </a:spcAft>
                      </a:pPr>
                      <a:r>
                        <a:rPr lang="en-US" sz="1200" b="0" kern="0">
                          <a:solidFill>
                            <a:schemeClr val="tx1"/>
                          </a:solidFill>
                          <a:effectLst/>
                        </a:rPr>
                        <a:t>POLAND:  4</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1615460745"/>
                  </a:ext>
                </a:extLst>
              </a:tr>
              <a:tr h="220132">
                <a:tc>
                  <a:txBody>
                    <a:bodyPr/>
                    <a:lstStyle/>
                    <a:p>
                      <a:pPr marL="0" marR="0" algn="l">
                        <a:spcBef>
                          <a:spcPts val="0"/>
                        </a:spcBef>
                        <a:spcAft>
                          <a:spcPts val="0"/>
                        </a:spcAft>
                      </a:pPr>
                      <a:r>
                        <a:rPr lang="en-US" sz="1200" b="0" kern="0">
                          <a:solidFill>
                            <a:schemeClr val="tx1"/>
                          </a:solidFill>
                          <a:effectLst/>
                        </a:rPr>
                        <a:t>PORTUGAL:  5</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399301632"/>
                  </a:ext>
                </a:extLst>
              </a:tr>
              <a:tr h="220132">
                <a:tc>
                  <a:txBody>
                    <a:bodyPr/>
                    <a:lstStyle/>
                    <a:p>
                      <a:pPr marL="0" marR="0" algn="l">
                        <a:spcBef>
                          <a:spcPts val="0"/>
                        </a:spcBef>
                        <a:spcAft>
                          <a:spcPts val="0"/>
                        </a:spcAft>
                      </a:pPr>
                      <a:r>
                        <a:rPr lang="en-US" sz="1200" b="0" kern="0">
                          <a:solidFill>
                            <a:schemeClr val="tx1"/>
                          </a:solidFill>
                          <a:effectLst/>
                        </a:rPr>
                        <a:t>REPUBLIC OF KOREA: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734856805"/>
                  </a:ext>
                </a:extLst>
              </a:tr>
              <a:tr h="220132">
                <a:tc>
                  <a:txBody>
                    <a:bodyPr/>
                    <a:lstStyle/>
                    <a:p>
                      <a:pPr marL="0" marR="0" algn="l">
                        <a:spcBef>
                          <a:spcPts val="0"/>
                        </a:spcBef>
                        <a:spcAft>
                          <a:spcPts val="0"/>
                        </a:spcAft>
                      </a:pPr>
                      <a:r>
                        <a:rPr lang="en-US" sz="1200" b="0" kern="0">
                          <a:solidFill>
                            <a:schemeClr val="tx1"/>
                          </a:solidFill>
                          <a:effectLst/>
                        </a:rPr>
                        <a:t>ROMANIA: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3964827710"/>
                  </a:ext>
                </a:extLst>
              </a:tr>
              <a:tr h="220132">
                <a:tc>
                  <a:txBody>
                    <a:bodyPr/>
                    <a:lstStyle/>
                    <a:p>
                      <a:pPr marL="0" marR="0" algn="l">
                        <a:spcBef>
                          <a:spcPts val="0"/>
                        </a:spcBef>
                        <a:spcAft>
                          <a:spcPts val="0"/>
                        </a:spcAft>
                      </a:pPr>
                      <a:r>
                        <a:rPr lang="en-US" sz="1200" b="0" kern="0" dirty="0">
                          <a:solidFill>
                            <a:schemeClr val="tx1"/>
                          </a:solidFill>
                          <a:effectLst/>
                        </a:rPr>
                        <a:t>RUSSIAN FEDERATION:  3</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226006341"/>
                  </a:ext>
                </a:extLst>
              </a:tr>
            </a:tbl>
          </a:graphicData>
        </a:graphic>
      </p:graphicFrame>
      <p:graphicFrame>
        <p:nvGraphicFramePr>
          <p:cNvPr id="19" name="Table 18">
            <a:extLst>
              <a:ext uri="{FF2B5EF4-FFF2-40B4-BE49-F238E27FC236}">
                <a16:creationId xmlns:a16="http://schemas.microsoft.com/office/drawing/2014/main" id="{F0A43E61-3883-5137-F2EE-3D4542A88D35}"/>
              </a:ext>
            </a:extLst>
          </p:cNvPr>
          <p:cNvGraphicFramePr>
            <a:graphicFrameLocks noGrp="1"/>
          </p:cNvGraphicFramePr>
          <p:nvPr/>
        </p:nvGraphicFramePr>
        <p:xfrm>
          <a:off x="9564011" y="775063"/>
          <a:ext cx="2388277" cy="5961627"/>
        </p:xfrm>
        <a:graphic>
          <a:graphicData uri="http://schemas.openxmlformats.org/drawingml/2006/table">
            <a:tbl>
              <a:tblPr firstRow="1" firstCol="1" bandRow="1">
                <a:tableStyleId>{5C22544A-7EE6-4342-B048-85BDC9FD1C3A}</a:tableStyleId>
              </a:tblPr>
              <a:tblGrid>
                <a:gridCol w="2388277">
                  <a:extLst>
                    <a:ext uri="{9D8B030D-6E8A-4147-A177-3AD203B41FA5}">
                      <a16:colId xmlns:a16="http://schemas.microsoft.com/office/drawing/2014/main" val="1176417697"/>
                    </a:ext>
                  </a:extLst>
                </a:gridCol>
              </a:tblGrid>
              <a:tr h="220801">
                <a:tc>
                  <a:txBody>
                    <a:bodyPr/>
                    <a:lstStyle/>
                    <a:p>
                      <a:pPr marL="0" marR="0" algn="l">
                        <a:spcBef>
                          <a:spcPts val="0"/>
                        </a:spcBef>
                        <a:spcAft>
                          <a:spcPts val="0"/>
                        </a:spcAft>
                      </a:pPr>
                      <a:r>
                        <a:rPr lang="en-US" sz="1200" b="0" kern="0">
                          <a:solidFill>
                            <a:schemeClr val="tx1"/>
                          </a:solidFill>
                          <a:effectLst/>
                        </a:rPr>
                        <a:t>RWANDA: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4260031926"/>
                  </a:ext>
                </a:extLst>
              </a:tr>
              <a:tr h="220801">
                <a:tc>
                  <a:txBody>
                    <a:bodyPr/>
                    <a:lstStyle/>
                    <a:p>
                      <a:pPr marL="0" marR="0" algn="l">
                        <a:spcBef>
                          <a:spcPts val="0"/>
                        </a:spcBef>
                        <a:spcAft>
                          <a:spcPts val="0"/>
                        </a:spcAft>
                      </a:pPr>
                      <a:r>
                        <a:rPr lang="en-US" sz="1200" b="0" kern="0">
                          <a:solidFill>
                            <a:schemeClr val="tx1"/>
                          </a:solidFill>
                          <a:effectLst/>
                        </a:rPr>
                        <a:t>SAUDI ARABIA:  5</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704020790"/>
                  </a:ext>
                </a:extLst>
              </a:tr>
              <a:tr h="220801">
                <a:tc>
                  <a:txBody>
                    <a:bodyPr/>
                    <a:lstStyle/>
                    <a:p>
                      <a:pPr marL="0" marR="0" algn="l">
                        <a:spcBef>
                          <a:spcPts val="0"/>
                        </a:spcBef>
                        <a:spcAft>
                          <a:spcPts val="0"/>
                        </a:spcAft>
                      </a:pPr>
                      <a:r>
                        <a:rPr lang="en-US" sz="1200" b="0" kern="0">
                          <a:solidFill>
                            <a:schemeClr val="tx1"/>
                          </a:solidFill>
                          <a:effectLst/>
                        </a:rPr>
                        <a:t>SINGAPORE:  5</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816975531"/>
                  </a:ext>
                </a:extLst>
              </a:tr>
              <a:tr h="220801">
                <a:tc>
                  <a:txBody>
                    <a:bodyPr/>
                    <a:lstStyle/>
                    <a:p>
                      <a:pPr marL="0" marR="0" algn="l">
                        <a:spcBef>
                          <a:spcPts val="0"/>
                        </a:spcBef>
                        <a:spcAft>
                          <a:spcPts val="0"/>
                        </a:spcAft>
                      </a:pPr>
                      <a:r>
                        <a:rPr lang="en-US" sz="1200" b="0" kern="0">
                          <a:solidFill>
                            <a:schemeClr val="tx1"/>
                          </a:solidFill>
                          <a:effectLst/>
                        </a:rPr>
                        <a:t>SLOVENIA: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010703982"/>
                  </a:ext>
                </a:extLst>
              </a:tr>
              <a:tr h="220801">
                <a:tc>
                  <a:txBody>
                    <a:bodyPr/>
                    <a:lstStyle/>
                    <a:p>
                      <a:pPr marL="0" marR="0" algn="l">
                        <a:spcBef>
                          <a:spcPts val="0"/>
                        </a:spcBef>
                        <a:spcAft>
                          <a:spcPts val="0"/>
                        </a:spcAft>
                      </a:pPr>
                      <a:r>
                        <a:rPr lang="en-US" sz="1200" b="0" kern="0">
                          <a:solidFill>
                            <a:schemeClr val="tx1"/>
                          </a:solidFill>
                          <a:effectLst/>
                        </a:rPr>
                        <a:t>SOMALIA: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722068118"/>
                  </a:ext>
                </a:extLst>
              </a:tr>
              <a:tr h="220801">
                <a:tc>
                  <a:txBody>
                    <a:bodyPr/>
                    <a:lstStyle/>
                    <a:p>
                      <a:pPr marL="0" marR="0" algn="l">
                        <a:spcBef>
                          <a:spcPts val="0"/>
                        </a:spcBef>
                        <a:spcAft>
                          <a:spcPts val="0"/>
                        </a:spcAft>
                      </a:pPr>
                      <a:r>
                        <a:rPr lang="en-US" sz="1200" b="0" kern="0">
                          <a:solidFill>
                            <a:schemeClr val="tx1"/>
                          </a:solidFill>
                          <a:effectLst/>
                        </a:rPr>
                        <a:t>SOUTH AFRICA:  7</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745626260"/>
                  </a:ext>
                </a:extLst>
              </a:tr>
              <a:tr h="220801">
                <a:tc>
                  <a:txBody>
                    <a:bodyPr/>
                    <a:lstStyle/>
                    <a:p>
                      <a:pPr marL="0" marR="0" algn="l">
                        <a:spcBef>
                          <a:spcPts val="0"/>
                        </a:spcBef>
                        <a:spcAft>
                          <a:spcPts val="0"/>
                        </a:spcAft>
                      </a:pPr>
                      <a:r>
                        <a:rPr lang="en-US" sz="1200" b="0" kern="0">
                          <a:solidFill>
                            <a:schemeClr val="tx1"/>
                          </a:solidFill>
                          <a:effectLst/>
                        </a:rPr>
                        <a:t>SPAIN: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03910199"/>
                  </a:ext>
                </a:extLst>
              </a:tr>
              <a:tr h="220801">
                <a:tc>
                  <a:txBody>
                    <a:bodyPr/>
                    <a:lstStyle/>
                    <a:p>
                      <a:pPr marL="0" marR="0" algn="l">
                        <a:spcBef>
                          <a:spcPts val="0"/>
                        </a:spcBef>
                        <a:spcAft>
                          <a:spcPts val="0"/>
                        </a:spcAft>
                      </a:pPr>
                      <a:r>
                        <a:rPr lang="en-US" sz="1200" b="0" kern="0">
                          <a:solidFill>
                            <a:schemeClr val="tx1"/>
                          </a:solidFill>
                          <a:effectLst/>
                        </a:rPr>
                        <a:t>SRI LANKA:  4</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759534788"/>
                  </a:ext>
                </a:extLst>
              </a:tr>
              <a:tr h="220801">
                <a:tc>
                  <a:txBody>
                    <a:bodyPr/>
                    <a:lstStyle/>
                    <a:p>
                      <a:pPr marL="0" marR="0" algn="l">
                        <a:spcBef>
                          <a:spcPts val="0"/>
                        </a:spcBef>
                        <a:spcAft>
                          <a:spcPts val="0"/>
                        </a:spcAft>
                      </a:pPr>
                      <a:r>
                        <a:rPr lang="en-US" sz="1200" b="0" kern="0">
                          <a:solidFill>
                            <a:schemeClr val="tx1"/>
                          </a:solidFill>
                          <a:effectLst/>
                        </a:rPr>
                        <a:t>SUDAN: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4212984383"/>
                  </a:ext>
                </a:extLst>
              </a:tr>
              <a:tr h="220801">
                <a:tc>
                  <a:txBody>
                    <a:bodyPr/>
                    <a:lstStyle/>
                    <a:p>
                      <a:pPr marL="0" marR="0" algn="l">
                        <a:spcBef>
                          <a:spcPts val="0"/>
                        </a:spcBef>
                        <a:spcAft>
                          <a:spcPts val="0"/>
                        </a:spcAft>
                      </a:pPr>
                      <a:r>
                        <a:rPr lang="en-US" sz="1200" b="0" kern="0">
                          <a:solidFill>
                            <a:schemeClr val="tx1"/>
                          </a:solidFill>
                          <a:effectLst/>
                        </a:rPr>
                        <a:t>SWEDEN: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559214931"/>
                  </a:ext>
                </a:extLst>
              </a:tr>
              <a:tr h="220801">
                <a:tc>
                  <a:txBody>
                    <a:bodyPr/>
                    <a:lstStyle/>
                    <a:p>
                      <a:pPr marL="0" marR="0" algn="l">
                        <a:spcBef>
                          <a:spcPts val="0"/>
                        </a:spcBef>
                        <a:spcAft>
                          <a:spcPts val="0"/>
                        </a:spcAft>
                      </a:pPr>
                      <a:r>
                        <a:rPr lang="en-US" sz="1200" b="0" kern="0">
                          <a:solidFill>
                            <a:schemeClr val="tx1"/>
                          </a:solidFill>
                          <a:effectLst/>
                        </a:rPr>
                        <a:t>SWITZERLAND:  9</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992963739"/>
                  </a:ext>
                </a:extLst>
              </a:tr>
              <a:tr h="220801">
                <a:tc>
                  <a:txBody>
                    <a:bodyPr/>
                    <a:lstStyle/>
                    <a:p>
                      <a:pPr marL="0" marR="0" algn="l">
                        <a:spcBef>
                          <a:spcPts val="0"/>
                        </a:spcBef>
                        <a:spcAft>
                          <a:spcPts val="0"/>
                        </a:spcAft>
                      </a:pPr>
                      <a:r>
                        <a:rPr lang="en-US" sz="1200" b="0" kern="0">
                          <a:solidFill>
                            <a:schemeClr val="tx1"/>
                          </a:solidFill>
                          <a:effectLst/>
                        </a:rPr>
                        <a:t>THAILAND: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89638467"/>
                  </a:ext>
                </a:extLst>
              </a:tr>
              <a:tr h="220801">
                <a:tc>
                  <a:txBody>
                    <a:bodyPr/>
                    <a:lstStyle/>
                    <a:p>
                      <a:pPr marL="0" marR="0" algn="l">
                        <a:spcBef>
                          <a:spcPts val="0"/>
                        </a:spcBef>
                        <a:spcAft>
                          <a:spcPts val="0"/>
                        </a:spcAft>
                      </a:pPr>
                      <a:r>
                        <a:rPr lang="en-US" sz="1200" b="0" kern="0">
                          <a:solidFill>
                            <a:schemeClr val="tx1"/>
                          </a:solidFill>
                          <a:effectLst/>
                        </a:rPr>
                        <a:t>NORTH MACEDONIA: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289336996"/>
                  </a:ext>
                </a:extLst>
              </a:tr>
              <a:tr h="220801">
                <a:tc>
                  <a:txBody>
                    <a:bodyPr/>
                    <a:lstStyle/>
                    <a:p>
                      <a:pPr marL="0" marR="0" algn="l">
                        <a:spcBef>
                          <a:spcPts val="0"/>
                        </a:spcBef>
                        <a:spcAft>
                          <a:spcPts val="0"/>
                        </a:spcAft>
                      </a:pPr>
                      <a:r>
                        <a:rPr lang="en-US" sz="1200" b="0" kern="0" dirty="0">
                          <a:solidFill>
                            <a:schemeClr val="tx1"/>
                          </a:solidFill>
                          <a:effectLst/>
                        </a:rPr>
                        <a:t>TOGO:  1</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796931580"/>
                  </a:ext>
                </a:extLst>
              </a:tr>
              <a:tr h="220801">
                <a:tc>
                  <a:txBody>
                    <a:bodyPr/>
                    <a:lstStyle/>
                    <a:p>
                      <a:pPr marL="0" marR="0" algn="l">
                        <a:spcBef>
                          <a:spcPts val="0"/>
                        </a:spcBef>
                        <a:spcAft>
                          <a:spcPts val="0"/>
                        </a:spcAft>
                      </a:pPr>
                      <a:r>
                        <a:rPr lang="en-US" sz="1200" b="0" kern="0">
                          <a:solidFill>
                            <a:schemeClr val="tx1"/>
                          </a:solidFill>
                          <a:effectLst/>
                        </a:rPr>
                        <a:t>TUNISIA: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958847281"/>
                  </a:ext>
                </a:extLst>
              </a:tr>
              <a:tr h="220801">
                <a:tc>
                  <a:txBody>
                    <a:bodyPr/>
                    <a:lstStyle/>
                    <a:p>
                      <a:pPr marL="0" marR="0" algn="l">
                        <a:spcBef>
                          <a:spcPts val="0"/>
                        </a:spcBef>
                        <a:spcAft>
                          <a:spcPts val="0"/>
                        </a:spcAft>
                      </a:pPr>
                      <a:r>
                        <a:rPr lang="en-US" sz="1200" b="0" kern="0">
                          <a:solidFill>
                            <a:schemeClr val="tx1"/>
                          </a:solidFill>
                          <a:effectLst/>
                        </a:rPr>
                        <a:t>TÜRKIYE:  10</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707272474"/>
                  </a:ext>
                </a:extLst>
              </a:tr>
              <a:tr h="220801">
                <a:tc>
                  <a:txBody>
                    <a:bodyPr/>
                    <a:lstStyle/>
                    <a:p>
                      <a:pPr marL="0" marR="0" algn="l">
                        <a:spcBef>
                          <a:spcPts val="0"/>
                        </a:spcBef>
                        <a:spcAft>
                          <a:spcPts val="0"/>
                        </a:spcAft>
                      </a:pPr>
                      <a:r>
                        <a:rPr lang="en-US" sz="1200" b="0" kern="0">
                          <a:solidFill>
                            <a:schemeClr val="tx1"/>
                          </a:solidFill>
                          <a:effectLst/>
                        </a:rPr>
                        <a:t>UGANDA:  9</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457335689"/>
                  </a:ext>
                </a:extLst>
              </a:tr>
              <a:tr h="220801">
                <a:tc>
                  <a:txBody>
                    <a:bodyPr/>
                    <a:lstStyle/>
                    <a:p>
                      <a:pPr marL="0" marR="0" algn="l">
                        <a:spcBef>
                          <a:spcPts val="0"/>
                        </a:spcBef>
                        <a:spcAft>
                          <a:spcPts val="0"/>
                        </a:spcAft>
                      </a:pPr>
                      <a:r>
                        <a:rPr lang="en-US" sz="1200" b="0" kern="0">
                          <a:solidFill>
                            <a:schemeClr val="tx1"/>
                          </a:solidFill>
                          <a:effectLst/>
                        </a:rPr>
                        <a:t>UKRAINE:  6</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762448677"/>
                  </a:ext>
                </a:extLst>
              </a:tr>
              <a:tr h="220801">
                <a:tc>
                  <a:txBody>
                    <a:bodyPr/>
                    <a:lstStyle/>
                    <a:p>
                      <a:pPr marL="0" marR="0" algn="l">
                        <a:spcBef>
                          <a:spcPts val="0"/>
                        </a:spcBef>
                        <a:spcAft>
                          <a:spcPts val="0"/>
                        </a:spcAft>
                      </a:pPr>
                      <a:r>
                        <a:rPr lang="en-US" sz="1200" b="0" kern="0">
                          <a:solidFill>
                            <a:schemeClr val="tx1"/>
                          </a:solidFill>
                          <a:effectLst/>
                        </a:rPr>
                        <a:t>UNITED ARAB EMIRATES: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2440082232"/>
                  </a:ext>
                </a:extLst>
              </a:tr>
              <a:tr h="220801">
                <a:tc>
                  <a:txBody>
                    <a:bodyPr/>
                    <a:lstStyle/>
                    <a:p>
                      <a:pPr marL="0" marR="0" algn="l">
                        <a:spcBef>
                          <a:spcPts val="0"/>
                        </a:spcBef>
                        <a:spcAft>
                          <a:spcPts val="0"/>
                        </a:spcAft>
                      </a:pPr>
                      <a:r>
                        <a:rPr lang="en-US" sz="1200" b="0" kern="0">
                          <a:solidFill>
                            <a:schemeClr val="tx1"/>
                          </a:solidFill>
                          <a:effectLst/>
                        </a:rPr>
                        <a:t>UNITED KINGDOM: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604164420"/>
                  </a:ext>
                </a:extLst>
              </a:tr>
              <a:tr h="220801">
                <a:tc>
                  <a:txBody>
                    <a:bodyPr/>
                    <a:lstStyle/>
                    <a:p>
                      <a:pPr marL="0" marR="0" algn="l">
                        <a:spcBef>
                          <a:spcPts val="0"/>
                        </a:spcBef>
                        <a:spcAft>
                          <a:spcPts val="0"/>
                        </a:spcAft>
                      </a:pPr>
                      <a:r>
                        <a:rPr lang="en-US" sz="1200" b="0" kern="0" dirty="0">
                          <a:solidFill>
                            <a:schemeClr val="tx1"/>
                          </a:solidFill>
                          <a:effectLst/>
                        </a:rPr>
                        <a:t>TANZANIA:  1</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982651841"/>
                  </a:ext>
                </a:extLst>
              </a:tr>
              <a:tr h="220801">
                <a:tc>
                  <a:txBody>
                    <a:bodyPr/>
                    <a:lstStyle/>
                    <a:p>
                      <a:pPr marL="0" marR="0" algn="l">
                        <a:spcBef>
                          <a:spcPts val="0"/>
                        </a:spcBef>
                        <a:spcAft>
                          <a:spcPts val="0"/>
                        </a:spcAft>
                      </a:pPr>
                      <a:r>
                        <a:rPr lang="en-US" sz="1200" b="0" kern="0">
                          <a:solidFill>
                            <a:schemeClr val="tx1"/>
                          </a:solidFill>
                          <a:effectLst/>
                        </a:rPr>
                        <a:t>UNITED STATES OF AMERICA:  8</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914086928"/>
                  </a:ext>
                </a:extLst>
              </a:tr>
              <a:tr h="220801">
                <a:tc>
                  <a:txBody>
                    <a:bodyPr/>
                    <a:lstStyle/>
                    <a:p>
                      <a:pPr marL="0" marR="0" algn="l">
                        <a:spcBef>
                          <a:spcPts val="0"/>
                        </a:spcBef>
                        <a:spcAft>
                          <a:spcPts val="0"/>
                        </a:spcAft>
                      </a:pPr>
                      <a:r>
                        <a:rPr lang="en-US" sz="1200" b="0" kern="0">
                          <a:solidFill>
                            <a:schemeClr val="tx1"/>
                          </a:solidFill>
                          <a:effectLst/>
                        </a:rPr>
                        <a:t>URUGUAY: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4128897617"/>
                  </a:ext>
                </a:extLst>
              </a:tr>
              <a:tr h="220801">
                <a:tc>
                  <a:txBody>
                    <a:bodyPr/>
                    <a:lstStyle/>
                    <a:p>
                      <a:pPr marL="0" marR="0" algn="l">
                        <a:spcBef>
                          <a:spcPts val="0"/>
                        </a:spcBef>
                        <a:spcAft>
                          <a:spcPts val="0"/>
                        </a:spcAft>
                      </a:pPr>
                      <a:r>
                        <a:rPr lang="en-US" sz="1200" b="0" kern="0">
                          <a:solidFill>
                            <a:schemeClr val="tx1"/>
                          </a:solidFill>
                          <a:effectLst/>
                        </a:rPr>
                        <a:t>UZBEKISTAN:  1</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3552398285"/>
                  </a:ext>
                </a:extLst>
              </a:tr>
              <a:tr h="220801">
                <a:tc>
                  <a:txBody>
                    <a:bodyPr/>
                    <a:lstStyle/>
                    <a:p>
                      <a:pPr marL="0" marR="0" algn="l">
                        <a:spcBef>
                          <a:spcPts val="0"/>
                        </a:spcBef>
                        <a:spcAft>
                          <a:spcPts val="0"/>
                        </a:spcAft>
                      </a:pPr>
                      <a:r>
                        <a:rPr lang="en-US" sz="1200" b="0" kern="0">
                          <a:solidFill>
                            <a:schemeClr val="tx1"/>
                          </a:solidFill>
                          <a:effectLst/>
                        </a:rPr>
                        <a:t>VIET NAM:  3</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399000933"/>
                  </a:ext>
                </a:extLst>
              </a:tr>
              <a:tr h="220801">
                <a:tc>
                  <a:txBody>
                    <a:bodyPr/>
                    <a:lstStyle/>
                    <a:p>
                      <a:pPr marL="0" marR="0" algn="l">
                        <a:spcBef>
                          <a:spcPts val="0"/>
                        </a:spcBef>
                        <a:spcAft>
                          <a:spcPts val="0"/>
                        </a:spcAft>
                      </a:pPr>
                      <a:r>
                        <a:rPr lang="en-US" sz="1200" b="0" kern="0">
                          <a:solidFill>
                            <a:schemeClr val="tx1"/>
                          </a:solidFill>
                          <a:effectLst/>
                        </a:rPr>
                        <a:t>ZAMBIA:  2</a:t>
                      </a:r>
                      <a:endParaRPr lang="en-US" sz="1200" b="0" kern="10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127288287"/>
                  </a:ext>
                </a:extLst>
              </a:tr>
              <a:tr h="220801">
                <a:tc>
                  <a:txBody>
                    <a:bodyPr/>
                    <a:lstStyle/>
                    <a:p>
                      <a:pPr marL="0" marR="0" algn="l">
                        <a:spcBef>
                          <a:spcPts val="0"/>
                        </a:spcBef>
                        <a:spcAft>
                          <a:spcPts val="0"/>
                        </a:spcAft>
                      </a:pPr>
                      <a:r>
                        <a:rPr lang="en-US" sz="1200" b="0" kern="0" dirty="0">
                          <a:solidFill>
                            <a:schemeClr val="tx1"/>
                          </a:solidFill>
                          <a:effectLst/>
                        </a:rPr>
                        <a:t>ZIMBABWE:  18</a:t>
                      </a:r>
                      <a:endParaRPr lang="en-US" sz="1200" b="0" kern="100" dirty="0">
                        <a:solidFill>
                          <a:schemeClr val="tx1"/>
                        </a:solidFill>
                        <a:effectLst/>
                        <a:latin typeface="Times New Roman" panose="02020603050405020304" pitchFamily="18" charset="0"/>
                        <a:ea typeface="Times New Roman" panose="02020603050405020304" pitchFamily="18" charset="0"/>
                      </a:endParaRPr>
                    </a:p>
                  </a:txBody>
                  <a:tcPr marL="66944" marR="66944" marT="0" marB="0" anchor="b">
                    <a:solidFill>
                      <a:schemeClr val="bg1"/>
                    </a:solidFill>
                  </a:tcPr>
                </a:tc>
                <a:extLst>
                  <a:ext uri="{0D108BD9-81ED-4DB2-BD59-A6C34878D82A}">
                    <a16:rowId xmlns:a16="http://schemas.microsoft.com/office/drawing/2014/main" val="790109264"/>
                  </a:ext>
                </a:extLst>
              </a:tr>
            </a:tbl>
          </a:graphicData>
        </a:graphic>
      </p:graphicFrame>
    </p:spTree>
    <p:extLst>
      <p:ext uri="{BB962C8B-B14F-4D97-AF65-F5344CB8AC3E}">
        <p14:creationId xmlns:p14="http://schemas.microsoft.com/office/powerpoint/2010/main" val="1324683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FD3439-93C5-5953-C061-9016EA5A6EBA}"/>
              </a:ext>
            </a:extLst>
          </p:cNvPr>
          <p:cNvSpPr>
            <a:spLocks noGrp="1"/>
          </p:cNvSpPr>
          <p:nvPr>
            <p:ph type="title"/>
          </p:nvPr>
        </p:nvSpPr>
        <p:spPr>
          <a:xfrm>
            <a:off x="838200" y="160020"/>
            <a:ext cx="10515600" cy="633254"/>
          </a:xfrm>
        </p:spPr>
        <p:txBody>
          <a:bodyPr>
            <a:normAutofit fontScale="90000"/>
          </a:bodyPr>
          <a:lstStyle/>
          <a:p>
            <a:pPr algn="ctr"/>
            <a:r>
              <a:rPr lang="en-US" sz="3200" dirty="0"/>
              <a:t>Possible Strategies for mitigating the global health crisis include:</a:t>
            </a:r>
          </a:p>
        </p:txBody>
      </p:sp>
      <p:sp>
        <p:nvSpPr>
          <p:cNvPr id="5" name="Content Placeholder 4">
            <a:extLst>
              <a:ext uri="{FF2B5EF4-FFF2-40B4-BE49-F238E27FC236}">
                <a16:creationId xmlns:a16="http://schemas.microsoft.com/office/drawing/2014/main" id="{5827390D-71DE-29C6-3E73-30CB9E978905}"/>
              </a:ext>
            </a:extLst>
          </p:cNvPr>
          <p:cNvSpPr>
            <a:spLocks noGrp="1"/>
          </p:cNvSpPr>
          <p:nvPr>
            <p:ph sz="half" idx="1"/>
          </p:nvPr>
        </p:nvSpPr>
        <p:spPr>
          <a:xfrm>
            <a:off x="323850" y="948690"/>
            <a:ext cx="5181600" cy="5749290"/>
          </a:xfrm>
        </p:spPr>
        <p:txBody>
          <a:bodyPr>
            <a:normAutofit/>
          </a:bodyPr>
          <a:lstStyle/>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Improve the procedures in low and middle-income countries [LMICs] for processing applications for marketing authorization;</a:t>
            </a:r>
          </a:p>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Deploy better systems for detecting and eliminating substandard and falsified medical products [SFMPs];</a:t>
            </a:r>
          </a:p>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Enable and encourage pharmaceutical firms to employ both international and intra-national differential pricing more often;</a:t>
            </a:r>
          </a:p>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Facilitate increased use of voluntary licenses;</a:t>
            </a:r>
          </a:p>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Employ apprenticeship, procurement policies, and limits on clinical trials to increase local production of vaccines and medicines in LMICs;</a:t>
            </a:r>
          </a:p>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Impose compulsory licenses on the patents pertaining to crucial medical products;</a:t>
            </a:r>
          </a:p>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Tighten the inventive-step and enablement requirements of patent law in LMICs;</a:t>
            </a:r>
          </a:p>
          <a:p>
            <a:pPr marL="342900" marR="0" lvl="0" indent="-342900" algn="just">
              <a:spcBef>
                <a:spcPts val="0"/>
              </a:spcBef>
              <a:spcAft>
                <a:spcPts val="0"/>
              </a:spcAft>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Avoid or repeal extensions of the duration of patents on pharmaceutical products;</a:t>
            </a:r>
          </a:p>
          <a:p>
            <a:pPr marL="342900" indent="-342900" algn="just">
              <a:spcBef>
                <a:spcPts val="0"/>
              </a:spcBef>
              <a:buFont typeface="+mj-lt"/>
              <a:buAutoNum type="arabicPeriod"/>
            </a:pPr>
            <a:r>
              <a:rPr lang="en-US" sz="1800" dirty="0">
                <a:effectLst/>
                <a:latin typeface="CG Times (W1)"/>
                <a:ea typeface="Times New Roman" panose="02020603050405020304" pitchFamily="18" charset="0"/>
                <a:cs typeface="Times New Roman" panose="02020603050405020304" pitchFamily="18" charset="0"/>
              </a:rPr>
              <a:t>Advise judges in LMICs to minimize the use of injunctions in patent-infringement suits involving pharmaceutical products;</a:t>
            </a:r>
          </a:p>
          <a:p>
            <a:pPr marL="0" marR="0" lvl="0" indent="0" algn="just">
              <a:spcBef>
                <a:spcPts val="0"/>
              </a:spcBef>
              <a:spcAft>
                <a:spcPts val="0"/>
              </a:spcAft>
              <a:buNone/>
            </a:pPr>
            <a:endParaRPr lang="en-US" sz="1800" dirty="0">
              <a:effectLst/>
              <a:latin typeface="CG Times (W1)"/>
              <a:ea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B3DA2F54-A43E-572B-7209-D37094D9C4B1}"/>
              </a:ext>
            </a:extLst>
          </p:cNvPr>
          <p:cNvSpPr>
            <a:spLocks noGrp="1"/>
          </p:cNvSpPr>
          <p:nvPr>
            <p:ph sz="half" idx="2"/>
          </p:nvPr>
        </p:nvSpPr>
        <p:spPr>
          <a:xfrm>
            <a:off x="6377940" y="948690"/>
            <a:ext cx="5490210" cy="5749290"/>
          </a:xfrm>
        </p:spPr>
        <p:txBody>
          <a:bodyPr>
            <a:normAutofit/>
          </a:bodyPr>
          <a:lstStyle/>
          <a:p>
            <a:pPr marL="342900" marR="0" lvl="0" indent="-342900" algn="just">
              <a:spcBef>
                <a:spcPts val="0"/>
              </a:spcBef>
              <a:spcAft>
                <a:spcPts val="0"/>
              </a:spcAft>
              <a:buFont typeface="+mj-lt"/>
              <a:buAutoNum type="arabicPeriod" startAt="10"/>
            </a:pPr>
            <a:r>
              <a:rPr lang="en-US" sz="1800" dirty="0">
                <a:effectLst/>
                <a:latin typeface="CG Times (W1)"/>
                <a:ea typeface="Times New Roman" panose="02020603050405020304" pitchFamily="18" charset="0"/>
                <a:cs typeface="Times New Roman" panose="02020603050405020304" pitchFamily="18" charset="0"/>
              </a:rPr>
              <a:t>Extend the duration of patent protection and/or data-exclusivity protection in upper-income countries [UICs] for (a) vaccines; (b) neglected diseases; and (c) breakthrough drugs of all sorts;</a:t>
            </a:r>
          </a:p>
          <a:p>
            <a:pPr marL="342900" marR="0" lvl="0" indent="-342900" algn="just">
              <a:spcBef>
                <a:spcPts val="0"/>
              </a:spcBef>
              <a:spcAft>
                <a:spcPts val="0"/>
              </a:spcAft>
              <a:buFont typeface="+mj-lt"/>
              <a:buAutoNum type="arabicPeriod" startAt="10"/>
            </a:pPr>
            <a:r>
              <a:rPr lang="en-US" sz="1800" dirty="0">
                <a:effectLst/>
                <a:latin typeface="CG Times (W1)"/>
                <a:ea typeface="Times New Roman" panose="02020603050405020304" pitchFamily="18" charset="0"/>
                <a:cs typeface="Times New Roman" panose="02020603050405020304" pitchFamily="18" charset="0"/>
              </a:rPr>
              <a:t>Adjust the doctrines of claim construction, equivalents, and remedies in the patent laws of UICs to augment incentives to produce (a) vaccines; (b) neglected diseases; and (c) breakthrough drugs of all sorts;</a:t>
            </a:r>
          </a:p>
          <a:p>
            <a:pPr marL="342900" marR="0" lvl="0" indent="-342900" algn="just">
              <a:spcBef>
                <a:spcPts val="0"/>
              </a:spcBef>
              <a:spcAft>
                <a:spcPts val="0"/>
              </a:spcAft>
              <a:buFont typeface="+mj-lt"/>
              <a:buAutoNum type="arabicPeriod" startAt="10"/>
            </a:pPr>
            <a:r>
              <a:rPr lang="en-US" sz="1800" dirty="0">
                <a:effectLst/>
                <a:latin typeface="CG Times (W1)"/>
                <a:ea typeface="Times New Roman" panose="02020603050405020304" pitchFamily="18" charset="0"/>
                <a:cs typeface="Times New Roman" panose="02020603050405020304" pitchFamily="18" charset="0"/>
              </a:rPr>
              <a:t>Increase the use of governmental and philanthropic grants to support research and development for vaccines and medicines pertaining to neglected diseases;</a:t>
            </a:r>
          </a:p>
          <a:p>
            <a:pPr marL="342900" marR="0" lvl="0" indent="-342900" algn="just">
              <a:spcBef>
                <a:spcPts val="0"/>
              </a:spcBef>
              <a:spcAft>
                <a:spcPts val="0"/>
              </a:spcAft>
              <a:buFont typeface="+mj-lt"/>
              <a:buAutoNum type="arabicPeriod" startAt="10"/>
            </a:pPr>
            <a:r>
              <a:rPr lang="en-US" sz="1800" dirty="0">
                <a:latin typeface="CG Times (W1)"/>
                <a:ea typeface="Times New Roman" panose="02020603050405020304" pitchFamily="18" charset="0"/>
                <a:cs typeface="Times New Roman" panose="02020603050405020304" pitchFamily="18" charset="0"/>
              </a:rPr>
              <a:t>Impose stricter conditions upon </a:t>
            </a:r>
            <a:r>
              <a:rPr lang="en-US" sz="1800" dirty="0">
                <a:effectLst/>
                <a:latin typeface="CG Times (W1)"/>
                <a:ea typeface="Times New Roman" panose="02020603050405020304" pitchFamily="18" charset="0"/>
                <a:cs typeface="Times New Roman" panose="02020603050405020304" pitchFamily="18" charset="0"/>
              </a:rPr>
              <a:t>governmental and philanthropic grants of all sorts to increase the availability of their fruits in LMICs; </a:t>
            </a:r>
          </a:p>
          <a:p>
            <a:pPr marL="342900" marR="0" lvl="0" indent="-342900" algn="just">
              <a:spcBef>
                <a:spcPts val="0"/>
              </a:spcBef>
              <a:spcAft>
                <a:spcPts val="0"/>
              </a:spcAft>
              <a:buFont typeface="+mj-lt"/>
              <a:buAutoNum type="arabicPeriod" startAt="10"/>
            </a:pPr>
            <a:r>
              <a:rPr lang="en-US" sz="1800" dirty="0">
                <a:effectLst/>
                <a:latin typeface="CG Times (W1)"/>
                <a:ea typeface="Times New Roman" panose="02020603050405020304" pitchFamily="18" charset="0"/>
                <a:cs typeface="Times New Roman" panose="02020603050405020304" pitchFamily="18" charset="0"/>
              </a:rPr>
              <a:t>Increase the use of governmental and philanthropic prizes to support research and development for vaccines and medicines pertaining to neglected diseases;</a:t>
            </a:r>
          </a:p>
          <a:p>
            <a:pPr marL="342900" marR="0" lvl="0" indent="-342900" algn="just">
              <a:spcBef>
                <a:spcPts val="0"/>
              </a:spcBef>
              <a:spcAft>
                <a:spcPts val="0"/>
              </a:spcAft>
              <a:buFont typeface="+mj-lt"/>
              <a:buAutoNum type="arabicPeriod" startAt="10"/>
            </a:pPr>
            <a:r>
              <a:rPr lang="en-US" sz="1800" dirty="0">
                <a:effectLst/>
                <a:latin typeface="CG Times (W1)"/>
                <a:ea typeface="Times New Roman" panose="02020603050405020304" pitchFamily="18" charset="0"/>
                <a:cs typeface="Times New Roman" panose="02020603050405020304" pitchFamily="18" charset="0"/>
              </a:rPr>
              <a:t>Require pharmaceutical firms to achieve each year a social-responsibility index.</a:t>
            </a:r>
          </a:p>
        </p:txBody>
      </p:sp>
    </p:spTree>
    <p:extLst>
      <p:ext uri="{BB962C8B-B14F-4D97-AF65-F5344CB8AC3E}">
        <p14:creationId xmlns:p14="http://schemas.microsoft.com/office/powerpoint/2010/main" val="1957857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0E9-72A5-8CCE-F19D-C2779929E2A2}"/>
              </a:ext>
            </a:extLst>
          </p:cNvPr>
          <p:cNvSpPr>
            <a:spLocks noGrp="1"/>
          </p:cNvSpPr>
          <p:nvPr>
            <p:ph type="title"/>
          </p:nvPr>
        </p:nvSpPr>
        <p:spPr/>
        <p:txBody>
          <a:bodyPr/>
          <a:lstStyle/>
          <a:p>
            <a:r>
              <a:rPr lang="en-US" dirty="0"/>
              <a:t>III. Responses of the Global IP Institutions</a:t>
            </a:r>
          </a:p>
        </p:txBody>
      </p:sp>
      <p:sp>
        <p:nvSpPr>
          <p:cNvPr id="3" name="Content Placeholder 2">
            <a:extLst>
              <a:ext uri="{FF2B5EF4-FFF2-40B4-BE49-F238E27FC236}">
                <a16:creationId xmlns:a16="http://schemas.microsoft.com/office/drawing/2014/main" id="{7334EEC3-0028-5BC2-E36F-35A3CC5ACA22}"/>
              </a:ext>
            </a:extLst>
          </p:cNvPr>
          <p:cNvSpPr>
            <a:spLocks noGrp="1"/>
          </p:cNvSpPr>
          <p:nvPr>
            <p:ph idx="1"/>
          </p:nvPr>
        </p:nvSpPr>
        <p:spPr/>
        <p:txBody>
          <a:bodyPr/>
          <a:lstStyle/>
          <a:p>
            <a:r>
              <a:rPr lang="en-US" dirty="0"/>
              <a:t>WTO:  COVID Waivers</a:t>
            </a:r>
          </a:p>
          <a:p>
            <a:r>
              <a:rPr lang="en-US" dirty="0"/>
              <a:t>WIPO</a:t>
            </a:r>
          </a:p>
          <a:p>
            <a:pPr lvl="1"/>
            <a:r>
              <a:rPr lang="en-US" b="1" dirty="0">
                <a:solidFill>
                  <a:srgbClr val="C00000"/>
                </a:solidFill>
              </a:rPr>
              <a:t>WIPO/Harvard Course on Patent Law and Global Public Health</a:t>
            </a:r>
          </a:p>
          <a:p>
            <a:pPr lvl="1"/>
            <a:r>
              <a:rPr lang="en-US" dirty="0"/>
              <a:t>WIPO Project on Conditional Grants</a:t>
            </a:r>
          </a:p>
        </p:txBody>
      </p:sp>
    </p:spTree>
    <p:extLst>
      <p:ext uri="{BB962C8B-B14F-4D97-AF65-F5344CB8AC3E}">
        <p14:creationId xmlns:p14="http://schemas.microsoft.com/office/powerpoint/2010/main" val="21053264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0E9-72A5-8CCE-F19D-C2779929E2A2}"/>
              </a:ext>
            </a:extLst>
          </p:cNvPr>
          <p:cNvSpPr>
            <a:spLocks noGrp="1"/>
          </p:cNvSpPr>
          <p:nvPr>
            <p:ph type="title"/>
          </p:nvPr>
        </p:nvSpPr>
        <p:spPr/>
        <p:txBody>
          <a:bodyPr/>
          <a:lstStyle/>
          <a:p>
            <a:r>
              <a:rPr lang="en-US" dirty="0"/>
              <a:t>III. Responses of the Global IP Institutions</a:t>
            </a:r>
          </a:p>
        </p:txBody>
      </p:sp>
      <p:sp>
        <p:nvSpPr>
          <p:cNvPr id="3" name="Content Placeholder 2">
            <a:extLst>
              <a:ext uri="{FF2B5EF4-FFF2-40B4-BE49-F238E27FC236}">
                <a16:creationId xmlns:a16="http://schemas.microsoft.com/office/drawing/2014/main" id="{7334EEC3-0028-5BC2-E36F-35A3CC5ACA22}"/>
              </a:ext>
            </a:extLst>
          </p:cNvPr>
          <p:cNvSpPr>
            <a:spLocks noGrp="1"/>
          </p:cNvSpPr>
          <p:nvPr>
            <p:ph idx="1"/>
          </p:nvPr>
        </p:nvSpPr>
        <p:spPr/>
        <p:txBody>
          <a:bodyPr/>
          <a:lstStyle/>
          <a:p>
            <a:r>
              <a:rPr lang="en-US" dirty="0"/>
              <a:t>WTO:  COVID Waivers</a:t>
            </a:r>
          </a:p>
          <a:p>
            <a:r>
              <a:rPr lang="en-US" dirty="0"/>
              <a:t>WIPO</a:t>
            </a:r>
          </a:p>
          <a:p>
            <a:pPr lvl="1"/>
            <a:r>
              <a:rPr lang="en-US" dirty="0"/>
              <a:t>WIPO/Harvard Course on Patent Law and Global Public Health</a:t>
            </a:r>
          </a:p>
          <a:p>
            <a:pPr lvl="1"/>
            <a:r>
              <a:rPr lang="en-US" b="1" dirty="0">
                <a:solidFill>
                  <a:srgbClr val="C00000"/>
                </a:solidFill>
              </a:rPr>
              <a:t>WIPO Project on Conditional Grants</a:t>
            </a:r>
          </a:p>
        </p:txBody>
      </p:sp>
    </p:spTree>
    <p:extLst>
      <p:ext uri="{BB962C8B-B14F-4D97-AF65-F5344CB8AC3E}">
        <p14:creationId xmlns:p14="http://schemas.microsoft.com/office/powerpoint/2010/main" val="71206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4AFB3-EDFB-7B8B-7450-268F8A084112}"/>
              </a:ext>
            </a:extLst>
          </p:cNvPr>
          <p:cNvSpPr>
            <a:spLocks noGrp="1"/>
          </p:cNvSpPr>
          <p:nvPr>
            <p:ph type="title"/>
          </p:nvPr>
        </p:nvSpPr>
        <p:spPr/>
        <p:txBody>
          <a:bodyPr>
            <a:normAutofit/>
          </a:bodyPr>
          <a:lstStyle/>
          <a:p>
            <a:r>
              <a:rPr lang="en-US" sz="3200" dirty="0"/>
              <a:t>Countries with the Largest Number of Cumulative COVID cases</a:t>
            </a:r>
          </a:p>
        </p:txBody>
      </p:sp>
      <p:sp>
        <p:nvSpPr>
          <p:cNvPr id="3" name="Content Placeholder 2">
            <a:extLst>
              <a:ext uri="{FF2B5EF4-FFF2-40B4-BE49-F238E27FC236}">
                <a16:creationId xmlns:a16="http://schemas.microsoft.com/office/drawing/2014/main" id="{0061AF75-374D-285B-19D9-1529DC6A5991}"/>
              </a:ext>
            </a:extLst>
          </p:cNvPr>
          <p:cNvSpPr>
            <a:spLocks noGrp="1"/>
          </p:cNvSpPr>
          <p:nvPr>
            <p:ph idx="1"/>
          </p:nvPr>
        </p:nvSpPr>
        <p:spPr/>
        <p:txBody>
          <a:bodyPr/>
          <a:lstStyle/>
          <a:p>
            <a:r>
              <a:rPr lang="en-US" dirty="0"/>
              <a:t>Over time:  https://</a:t>
            </a:r>
            <a:r>
              <a:rPr lang="en-US" dirty="0" err="1"/>
              <a:t>www.youtube.com</a:t>
            </a:r>
            <a:r>
              <a:rPr lang="en-US" dirty="0"/>
              <a:t>/</a:t>
            </a:r>
            <a:r>
              <a:rPr lang="en-US" dirty="0" err="1"/>
              <a:t>watch?v</a:t>
            </a:r>
            <a:r>
              <a:rPr lang="en-US" dirty="0"/>
              <a:t>=lUvgBPa2QXk</a:t>
            </a:r>
          </a:p>
        </p:txBody>
      </p:sp>
    </p:spTree>
    <p:extLst>
      <p:ext uri="{BB962C8B-B14F-4D97-AF65-F5344CB8AC3E}">
        <p14:creationId xmlns:p14="http://schemas.microsoft.com/office/powerpoint/2010/main" val="380577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294A-A4C0-93BE-60FD-CC34B5D0D861}"/>
              </a:ext>
            </a:extLst>
          </p:cNvPr>
          <p:cNvSpPr>
            <a:spLocks noGrp="1"/>
          </p:cNvSpPr>
          <p:nvPr>
            <p:ph type="title"/>
          </p:nvPr>
        </p:nvSpPr>
        <p:spPr>
          <a:xfrm>
            <a:off x="708991" y="2103437"/>
            <a:ext cx="10515600" cy="1325563"/>
          </a:xfrm>
        </p:spPr>
        <p:txBody>
          <a:bodyPr/>
          <a:lstStyle/>
          <a:p>
            <a:pPr algn="ctr"/>
            <a:r>
              <a:rPr lang="en-US" dirty="0"/>
              <a:t>B. Deaths</a:t>
            </a:r>
          </a:p>
        </p:txBody>
      </p:sp>
    </p:spTree>
    <p:extLst>
      <p:ext uri="{BB962C8B-B14F-4D97-AF65-F5344CB8AC3E}">
        <p14:creationId xmlns:p14="http://schemas.microsoft.com/office/powerpoint/2010/main" val="3084588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36943235-7571-D447-871E-4A81DC5FC8E3}" vid="{9BB1B359-7978-C84E-B0E6-21AC2A2763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179</TotalTime>
  <Words>3415</Words>
  <Application>Microsoft Macintosh PowerPoint</Application>
  <PresentationFormat>Widescreen</PresentationFormat>
  <Paragraphs>440</Paragraphs>
  <Slides>73</Slides>
  <Notes>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6" baseType="lpstr">
      <vt:lpstr>Aptos</vt:lpstr>
      <vt:lpstr>Arial</vt:lpstr>
      <vt:lpstr>Calibri</vt:lpstr>
      <vt:lpstr>Calibri Light</vt:lpstr>
      <vt:lpstr>CG Times (W1)</vt:lpstr>
      <vt:lpstr>Helvetica</vt:lpstr>
      <vt:lpstr>Noto Sans Display</vt:lpstr>
      <vt:lpstr>Open Sans</vt:lpstr>
      <vt:lpstr>Open Sans Light</vt:lpstr>
      <vt:lpstr>Times New Roman</vt:lpstr>
      <vt:lpstr>Verdana</vt:lpstr>
      <vt:lpstr>Office Theme</vt:lpstr>
      <vt:lpstr>.xls</vt:lpstr>
      <vt:lpstr>Patent Law and COVID-19 Case Study 076</vt:lpstr>
      <vt:lpstr>I. Introduction</vt:lpstr>
      <vt:lpstr>Timeline</vt:lpstr>
      <vt:lpstr>A. Cases</vt:lpstr>
      <vt:lpstr>PowerPoint Presentation</vt:lpstr>
      <vt:lpstr>PowerPoint Presentation</vt:lpstr>
      <vt:lpstr>PowerPoint Presentation</vt:lpstr>
      <vt:lpstr>Countries with the Largest Number of Cumulative COVID cases</vt:lpstr>
      <vt:lpstr>B. Deaths</vt:lpstr>
      <vt:lpstr>PowerPoint Presentation</vt:lpstr>
      <vt:lpstr>PowerPoint Presentation</vt:lpstr>
      <vt:lpstr>PowerPoint Presentation</vt:lpstr>
      <vt:lpstr>PowerPoint Presentation</vt:lpstr>
      <vt:lpstr>PowerPoint Presentation</vt:lpstr>
      <vt:lpstr>PowerPoint Presentation</vt:lpstr>
      <vt:lpstr>C. Vaccinations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vaccines administered as of January 2023  Source: https://data.undp.org/vaccine-equity/  </vt:lpstr>
      <vt:lpstr>PowerPoint Presentation</vt:lpstr>
      <vt:lpstr>D. Economic and Social Impact</vt:lpstr>
      <vt:lpstr>PowerPoint Presentation</vt:lpstr>
      <vt:lpstr>PowerPoint Presentation</vt:lpstr>
      <vt:lpstr>II. The (Apparent) Roles of Patent Law</vt:lpstr>
      <vt:lpstr>US GOVERNMENT (BARDA) FUNDING OF COVID-19 VACCINES AS OF MARCH 1 2021</vt:lpstr>
      <vt:lpstr>COVID-19 vaccines administered as of January 2023  Source: https://data.undp.org/vaccine-equity/  </vt:lpstr>
      <vt:lpstr>III. Responses of the Global IP Institutions</vt:lpstr>
      <vt:lpstr>III. Responses of the Global IP Institutions</vt:lpstr>
      <vt:lpstr>PowerPoint Presentation</vt:lpstr>
      <vt:lpstr>PowerPoint Presentation</vt:lpstr>
      <vt:lpstr>South Africa, India proposal –IP/C/W/669 and IP/C/W/669/Rev.1    </vt:lpstr>
      <vt:lpstr>PowerPoint Presentation</vt:lpstr>
      <vt:lpstr>PowerPoint Presentation</vt:lpstr>
      <vt:lpstr>South Africa, India proposal –IP/C/W/669 and IP/C/W/669/Rev.1    </vt:lpstr>
      <vt:lpstr>PowerPoint Presentation</vt:lpstr>
      <vt:lpstr>PowerPoint Presentation</vt:lpstr>
      <vt:lpstr>PowerPoint Presentation</vt:lpstr>
      <vt:lpstr>DRAFT DECLARATION ON THE TRIPS AGREEMENT AND PUBLIC HEALTH IN THE CIRCUMSTANCES OF A PANDEMIC –EU PROPOSAL (IP/C/W/681 of 18 June 2021)</vt:lpstr>
      <vt:lpstr>PowerPoint Presentation</vt:lpstr>
      <vt:lpstr>PowerPoint Presentation</vt:lpstr>
      <vt:lpstr>TRIPS MC12 Decision in brief - WT/MIN(22)/30</vt:lpstr>
      <vt:lpstr>TRIPS MC12 DECISION COMPARED TO PRE-EXISTING OPTIONS WT/MIN(22)/30 VS. Article 31(f) and Article 31bis (Please read blog at: https://www.ejiltalk.org/analysis-of-the-12th-wto-ministerial-conference-decision-on-the-trips-agreement/ )</vt:lpstr>
      <vt:lpstr>Extension to  Diagnostics and Therapeutics?</vt:lpstr>
      <vt:lpstr>EXTENSION TO DIAGNOSTICS, THERAPEUTICS</vt:lpstr>
      <vt:lpstr>The Debate over the Extension</vt:lpstr>
      <vt:lpstr>Perspective of US NGOs on Diagnostics and Therapeutics (August 2022)</vt:lpstr>
      <vt:lpstr>Perspective of US NGOs on Diagnostics and Therapeutics (August 2022)</vt:lpstr>
      <vt:lpstr>Perspective of US NGOs on Diagnostics and Therapeutics (August 2022)</vt:lpstr>
      <vt:lpstr>Perspective of US NGOs on Diagnostics and Therapeutics (August 2022)</vt:lpstr>
      <vt:lpstr>PowerPoint Presentation</vt:lpstr>
      <vt:lpstr>PowerPoint Presentation</vt:lpstr>
      <vt:lpstr>PowerPoint Presentation</vt:lpstr>
      <vt:lpstr>EFPIA Perspective on Diagnostics and Therapeutics (September 2022)</vt:lpstr>
      <vt:lpstr>Outcome (March 2024)  TRIPS Council Abandons the Extension</vt:lpstr>
      <vt:lpstr>III. Responses of the Global IP Institutions</vt:lpstr>
      <vt:lpstr>III. Responses of the Global IP Institutions</vt:lpstr>
      <vt:lpstr>PowerPoint Presentation</vt:lpstr>
      <vt:lpstr>PowerPoint Presentation</vt:lpstr>
      <vt:lpstr>PowerPoint Presentation</vt:lpstr>
      <vt:lpstr>PowerPoint Presentation</vt:lpstr>
      <vt:lpstr>Harvard/WIPO Course, 3rd edition (2024) Teachers</vt:lpstr>
      <vt:lpstr>Harvard/WIPO Course, 3rd edition (2024) Admitted Students by Countries of Residence (102 countries)</vt:lpstr>
      <vt:lpstr>Possible Strategies for mitigating the global health crisis include:</vt:lpstr>
      <vt:lpstr>III. Responses of the Global IP Institutions</vt:lpstr>
      <vt:lpstr>III. Responses of the Global IP Institutions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Patent Law and COVID-19 Case Study 109</dc:title>
  <dc:creator>Terry Fisher</dc:creator>
  <cp:lastModifiedBy>Terry Fisher</cp:lastModifiedBy>
  <cp:revision>12</cp:revision>
  <dcterms:created xsi:type="dcterms:W3CDTF">2024-04-11T14:16:12Z</dcterms:created>
  <dcterms:modified xsi:type="dcterms:W3CDTF">2024-04-11T17:15:31Z</dcterms:modified>
</cp:coreProperties>
</file>