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1523" r:id="rId2"/>
    <p:sldId id="262" r:id="rId3"/>
    <p:sldId id="1526" r:id="rId4"/>
    <p:sldId id="1530" r:id="rId5"/>
    <p:sldId id="1676" r:id="rId6"/>
    <p:sldId id="1533" r:id="rId7"/>
    <p:sldId id="1722" r:id="rId8"/>
    <p:sldId id="1721" r:id="rId9"/>
    <p:sldId id="1534" r:id="rId10"/>
    <p:sldId id="1535" r:id="rId11"/>
    <p:sldId id="1536" r:id="rId12"/>
    <p:sldId id="1537" r:id="rId13"/>
    <p:sldId id="1538" r:id="rId14"/>
    <p:sldId id="1542" r:id="rId15"/>
    <p:sldId id="1724" r:id="rId16"/>
    <p:sldId id="1723" r:id="rId17"/>
    <p:sldId id="1735" r:id="rId18"/>
    <p:sldId id="1736" r:id="rId19"/>
    <p:sldId id="1726" r:id="rId20"/>
    <p:sldId id="1718" r:id="rId21"/>
    <p:sldId id="1733" r:id="rId22"/>
    <p:sldId id="1734" r:id="rId23"/>
    <p:sldId id="1589" r:id="rId24"/>
    <p:sldId id="1677" r:id="rId25"/>
    <p:sldId id="1545" r:id="rId26"/>
    <p:sldId id="1737" r:id="rId27"/>
    <p:sldId id="1548" r:id="rId28"/>
    <p:sldId id="1738" r:id="rId29"/>
    <p:sldId id="1720" r:id="rId30"/>
    <p:sldId id="1678" r:id="rId31"/>
    <p:sldId id="1152" r:id="rId32"/>
    <p:sldId id="1151" r:id="rId33"/>
    <p:sldId id="1739" r:id="rId34"/>
    <p:sldId id="1634" r:id="rId35"/>
    <p:sldId id="1740" r:id="rId36"/>
    <p:sldId id="1679" r:id="rId37"/>
    <p:sldId id="260" r:id="rId38"/>
    <p:sldId id="1549" r:id="rId39"/>
    <p:sldId id="1551" r:id="rId40"/>
    <p:sldId id="1680" r:id="rId41"/>
    <p:sldId id="1279" r:id="rId42"/>
    <p:sldId id="1681" r:id="rId43"/>
    <p:sldId id="1097" r:id="rId44"/>
    <p:sldId id="1098" r:id="rId45"/>
    <p:sldId id="1099" r:id="rId46"/>
    <p:sldId id="1593" r:id="rId47"/>
    <p:sldId id="1716" r:id="rId48"/>
    <p:sldId id="1690" r:id="rId49"/>
    <p:sldId id="1691" r:id="rId50"/>
    <p:sldId id="1707" r:id="rId51"/>
    <p:sldId id="1708" r:id="rId52"/>
    <p:sldId id="1709" r:id="rId53"/>
    <p:sldId id="1719" r:id="rId54"/>
    <p:sldId id="1710" r:id="rId55"/>
    <p:sldId id="1712" r:id="rId56"/>
    <p:sldId id="1140" r:id="rId57"/>
    <p:sldId id="1713" r:id="rId58"/>
    <p:sldId id="1714" r:id="rId59"/>
    <p:sldId id="1715" r:id="rId60"/>
    <p:sldId id="1541" r:id="rId61"/>
    <p:sldId id="1692" r:id="rId62"/>
    <p:sldId id="1729" r:id="rId63"/>
    <p:sldId id="1730" r:id="rId64"/>
    <p:sldId id="1732" r:id="rId65"/>
    <p:sldId id="1731" r:id="rId66"/>
    <p:sldId id="1596" r:id="rId67"/>
    <p:sldId id="1605" r:id="rId68"/>
    <p:sldId id="1603" r:id="rId69"/>
    <p:sldId id="1693" r:id="rId70"/>
    <p:sldId id="1616" r:id="rId71"/>
    <p:sldId id="1614" r:id="rId72"/>
    <p:sldId id="1613" r:id="rId73"/>
    <p:sldId id="1612" r:id="rId74"/>
    <p:sldId id="264" r:id="rId75"/>
    <p:sldId id="1561" r:id="rId76"/>
    <p:sldId id="1557" r:id="rId77"/>
    <p:sldId id="1562" r:id="rId78"/>
    <p:sldId id="1694" r:id="rId79"/>
    <p:sldId id="1699" r:id="rId80"/>
    <p:sldId id="1741" r:id="rId81"/>
    <p:sldId id="1695" r:id="rId82"/>
    <p:sldId id="1683" r:id="rId83"/>
    <p:sldId id="1717" r:id="rId84"/>
    <p:sldId id="1743" r:id="rId85"/>
    <p:sldId id="1744" r:id="rId86"/>
    <p:sldId id="1666" r:id="rId87"/>
    <p:sldId id="1641" r:id="rId88"/>
    <p:sldId id="1745" r:id="rId89"/>
    <p:sldId id="1746" r:id="rId90"/>
    <p:sldId id="1558" r:id="rId91"/>
    <p:sldId id="1697" r:id="rId92"/>
    <p:sldId id="1747" r:id="rId93"/>
    <p:sldId id="1755" r:id="rId94"/>
    <p:sldId id="1756" r:id="rId95"/>
    <p:sldId id="1748" r:id="rId96"/>
    <p:sldId id="1749" r:id="rId97"/>
    <p:sldId id="1631" r:id="rId98"/>
    <p:sldId id="1632" r:id="rId99"/>
    <p:sldId id="1629" r:id="rId100"/>
    <p:sldId id="1665" r:id="rId101"/>
    <p:sldId id="1633" r:id="rId102"/>
    <p:sldId id="1750" r:id="rId103"/>
    <p:sldId id="1751" r:id="rId104"/>
    <p:sldId id="1656" r:id="rId105"/>
    <p:sldId id="1660" r:id="rId106"/>
    <p:sldId id="1662" r:id="rId107"/>
    <p:sldId id="1752" r:id="rId108"/>
    <p:sldId id="1753" r:id="rId109"/>
    <p:sldId id="1754" r:id="rId110"/>
    <p:sldId id="1651" r:id="rId111"/>
    <p:sldId id="1742"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0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46"/>
    <p:restoredTop sz="96327"/>
  </p:normalViewPr>
  <p:slideViewPr>
    <p:cSldViewPr snapToGrid="0" snapToObjects="1" showGuides="1">
      <p:cViewPr varScale="1">
        <p:scale>
          <a:sx n="112" d="100"/>
          <a:sy n="112" d="100"/>
        </p:scale>
        <p:origin x="432" y="200"/>
      </p:cViewPr>
      <p:guideLst>
        <p:guide orient="horz" pos="2160"/>
        <p:guide pos="10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F60C-2044-A90D-420FD9CA2841}"/>
                </c:ext>
              </c:extLst>
            </c:dLbl>
            <c:dLbl>
              <c:idx val="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F60C-2044-A90D-420FD9CA2841}"/>
                </c:ext>
              </c:extLst>
            </c:dLbl>
            <c:dLbl>
              <c:idx val="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F60C-2044-A90D-420FD9CA2841}"/>
                </c:ext>
              </c:extLst>
            </c:dLbl>
            <c:dLbl>
              <c:idx val="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F60C-2044-A90D-420FD9CA2841}"/>
                </c:ext>
              </c:extLst>
            </c:dLbl>
            <c:dLbl>
              <c:idx val="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F60C-2044-A90D-420FD9CA2841}"/>
                </c:ext>
              </c:extLst>
            </c:dLbl>
            <c:dLbl>
              <c:idx val="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F60C-2044-A90D-420FD9CA2841}"/>
                </c:ext>
              </c:extLst>
            </c:dLbl>
            <c:dLbl>
              <c:idx val="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F60C-2044-A90D-420FD9CA2841}"/>
                </c:ext>
              </c:extLst>
            </c:dLbl>
            <c:dLbl>
              <c:idx val="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F60C-2044-A90D-420FD9CA2841}"/>
                </c:ext>
              </c:extLst>
            </c:dLbl>
            <c:dLbl>
              <c:idx val="8"/>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F60C-2044-A90D-420FD9CA2841}"/>
                </c:ext>
              </c:extLst>
            </c:dLbl>
            <c:dLbl>
              <c:idx val="9"/>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F60C-2044-A90D-420FD9CA2841}"/>
                </c:ext>
              </c:extLst>
            </c:dLbl>
            <c:dLbl>
              <c:idx val="1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F60C-2044-A90D-420FD9CA2841}"/>
                </c:ext>
              </c:extLst>
            </c:dLbl>
            <c:dLbl>
              <c:idx val="1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F60C-2044-A90D-420FD9CA2841}"/>
                </c:ext>
              </c:extLst>
            </c:dLbl>
            <c:dLbl>
              <c:idx val="1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F60C-2044-A90D-420FD9CA2841}"/>
                </c:ext>
              </c:extLst>
            </c:dLbl>
            <c:dLbl>
              <c:idx val="1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F60C-2044-A90D-420FD9CA2841}"/>
                </c:ext>
              </c:extLst>
            </c:dLbl>
            <c:dLbl>
              <c:idx val="1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F60C-2044-A90D-420FD9CA2841}"/>
                </c:ext>
              </c:extLst>
            </c:dLbl>
            <c:dLbl>
              <c:idx val="1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F60C-2044-A90D-420FD9CA2841}"/>
                </c:ext>
              </c:extLst>
            </c:dLbl>
            <c:dLbl>
              <c:idx val="1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F60C-2044-A90D-420FD9CA2841}"/>
                </c:ext>
              </c:extLst>
            </c:dLbl>
            <c:dLbl>
              <c:idx val="1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1-F60C-2044-A90D-420FD9CA2841}"/>
                </c:ext>
              </c:extLst>
            </c:dLbl>
            <c:dLbl>
              <c:idx val="18"/>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2-F60C-2044-A90D-420FD9CA2841}"/>
                </c:ext>
              </c:extLst>
            </c:dLbl>
            <c:dLbl>
              <c:idx val="19"/>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3-F60C-2044-A90D-420FD9CA2841}"/>
                </c:ext>
              </c:extLst>
            </c:dLbl>
            <c:dLbl>
              <c:idx val="2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4-F60C-2044-A90D-420FD9CA2841}"/>
                </c:ext>
              </c:extLst>
            </c:dLbl>
            <c:dLbl>
              <c:idx val="2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5-F60C-2044-A90D-420FD9CA2841}"/>
                </c:ext>
              </c:extLst>
            </c:dLbl>
            <c:dLbl>
              <c:idx val="2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6-F60C-2044-A90D-420FD9CA2841}"/>
                </c:ext>
              </c:extLst>
            </c:dLbl>
            <c:dLbl>
              <c:idx val="2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7-F60C-2044-A90D-420FD9CA2841}"/>
                </c:ext>
              </c:extLst>
            </c:dLbl>
            <c:dLbl>
              <c:idx val="2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8-F60C-2044-A90D-420FD9CA2841}"/>
                </c:ext>
              </c:extLst>
            </c:dLbl>
            <c:dLbl>
              <c:idx val="2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9-F60C-2044-A90D-420FD9CA2841}"/>
                </c:ext>
              </c:extLst>
            </c:dLbl>
            <c:dLbl>
              <c:idx val="2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A-F60C-2044-A90D-420FD9CA2841}"/>
                </c:ext>
              </c:extLst>
            </c:dLbl>
            <c:dLbl>
              <c:idx val="2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B-F60C-2044-A90D-420FD9CA2841}"/>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Sheet1!$A$2:$A$29</c:f>
              <c:strCache>
                <c:ptCount val="28"/>
                <c:pt idx="0">
                  <c:v>Colombia (2015)</c:v>
                </c:pt>
                <c:pt idx="1">
                  <c:v>United States (2015)</c:v>
                </c:pt>
                <c:pt idx="2">
                  <c:v>Greece</c:v>
                </c:pt>
                <c:pt idx="3">
                  <c:v>Turkey (2018)</c:v>
                </c:pt>
                <c:pt idx="4">
                  <c:v>Mexico</c:v>
                </c:pt>
                <c:pt idx="5">
                  <c:v>Estonia</c:v>
                </c:pt>
                <c:pt idx="6">
                  <c:v>Spain (2018)</c:v>
                </c:pt>
                <c:pt idx="7">
                  <c:v>Japan (2018)</c:v>
                </c:pt>
                <c:pt idx="8">
                  <c:v>Costa Rica</c:v>
                </c:pt>
                <c:pt idx="9">
                  <c:v>Australia</c:v>
                </c:pt>
                <c:pt idx="10">
                  <c:v>Netherlands (2019)</c:v>
                </c:pt>
                <c:pt idx="11">
                  <c:v>Slovenia</c:v>
                </c:pt>
                <c:pt idx="12">
                  <c:v>South Korea (2019)</c:v>
                </c:pt>
                <c:pt idx="13">
                  <c:v>Hungary (2018)</c:v>
                </c:pt>
                <c:pt idx="14">
                  <c:v>Russia (2019)</c:v>
                </c:pt>
                <c:pt idx="15">
                  <c:v>China (2019)</c:v>
                </c:pt>
                <c:pt idx="16">
                  <c:v>France (2019)</c:v>
                </c:pt>
                <c:pt idx="17">
                  <c:v>Brazil (2017)</c:v>
                </c:pt>
                <c:pt idx="18">
                  <c:v>Germany (2016)</c:v>
                </c:pt>
                <c:pt idx="19">
                  <c:v>Poland</c:v>
                </c:pt>
                <c:pt idx="20">
                  <c:v>Denmark</c:v>
                </c:pt>
                <c:pt idx="21">
                  <c:v>Lithuania</c:v>
                </c:pt>
                <c:pt idx="22">
                  <c:v>Israel</c:v>
                </c:pt>
                <c:pt idx="23">
                  <c:v>Czechia</c:v>
                </c:pt>
                <c:pt idx="24">
                  <c:v>United Kingdom (2014)</c:v>
                </c:pt>
                <c:pt idx="25">
                  <c:v>Slovakia</c:v>
                </c:pt>
                <c:pt idx="26">
                  <c:v>Latvia</c:v>
                </c:pt>
                <c:pt idx="27">
                  <c:v>Luxembourg</c:v>
                </c:pt>
              </c:strCache>
            </c:strRef>
          </c:cat>
          <c:val>
            <c:numRef>
              <c:f>Sheet1!$B$2:$B$29</c:f>
              <c:numCache>
                <c:formatCode>General</c:formatCode>
                <c:ptCount val="28"/>
                <c:pt idx="0">
                  <c:v>3022</c:v>
                </c:pt>
                <c:pt idx="1">
                  <c:v>1207</c:v>
                </c:pt>
                <c:pt idx="2">
                  <c:v>945</c:v>
                </c:pt>
                <c:pt idx="3">
                  <c:v>750</c:v>
                </c:pt>
                <c:pt idx="4">
                  <c:v>701</c:v>
                </c:pt>
                <c:pt idx="5">
                  <c:v>638</c:v>
                </c:pt>
                <c:pt idx="6">
                  <c:v>633</c:v>
                </c:pt>
                <c:pt idx="7">
                  <c:v>625</c:v>
                </c:pt>
                <c:pt idx="8">
                  <c:v>614</c:v>
                </c:pt>
                <c:pt idx="9">
                  <c:v>523</c:v>
                </c:pt>
                <c:pt idx="10">
                  <c:v>484</c:v>
                </c:pt>
                <c:pt idx="11">
                  <c:v>477</c:v>
                </c:pt>
                <c:pt idx="12">
                  <c:v>462</c:v>
                </c:pt>
                <c:pt idx="13">
                  <c:v>433</c:v>
                </c:pt>
                <c:pt idx="14">
                  <c:v>429</c:v>
                </c:pt>
                <c:pt idx="15">
                  <c:v>413</c:v>
                </c:pt>
                <c:pt idx="16">
                  <c:v>391</c:v>
                </c:pt>
                <c:pt idx="17">
                  <c:v>319</c:v>
                </c:pt>
                <c:pt idx="18">
                  <c:v>297</c:v>
                </c:pt>
                <c:pt idx="19">
                  <c:v>239</c:v>
                </c:pt>
                <c:pt idx="20">
                  <c:v>168</c:v>
                </c:pt>
                <c:pt idx="21">
                  <c:v>147</c:v>
                </c:pt>
                <c:pt idx="22">
                  <c:v>138</c:v>
                </c:pt>
                <c:pt idx="23">
                  <c:v>128</c:v>
                </c:pt>
                <c:pt idx="24">
                  <c:v>113</c:v>
                </c:pt>
                <c:pt idx="25">
                  <c:v>105</c:v>
                </c:pt>
                <c:pt idx="26">
                  <c:v>95</c:v>
                </c:pt>
                <c:pt idx="27">
                  <c:v>76</c:v>
                </c:pt>
              </c:numCache>
            </c:numRef>
          </c:val>
          <c:extLst>
            <c:ext xmlns:c16="http://schemas.microsoft.com/office/drawing/2014/chart" uri="{C3380CC4-5D6E-409C-BE32-E72D297353CC}">
              <c16:uniqueId val="{0000001C-F60C-2044-A90D-420FD9CA2841}"/>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Per capita water consumption in cubic meters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2004</c:v>
                </c:pt>
              </c:strCache>
            </c:strRef>
          </c:tx>
          <c:spPr>
            <a:solidFill>
              <a:srgbClr val="2876DD"/>
            </a:solidFill>
            <a:ln>
              <a:solidFill>
                <a:srgbClr val="2876DD"/>
              </a:solidFill>
            </a:ln>
          </c:spPr>
          <c:invertIfNegative val="0"/>
          <c:dLbls>
            <c:dLbl>
              <c:idx val="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9EAC-8A48-868D-082EA9BF73D7}"/>
                </c:ext>
              </c:extLst>
            </c:dLbl>
            <c:dLbl>
              <c:idx val="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9EAC-8A48-868D-082EA9BF73D7}"/>
                </c:ext>
              </c:extLst>
            </c:dLbl>
            <c:dLbl>
              <c:idx val="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9EAC-8A48-868D-082EA9BF73D7}"/>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Sheet1!$A$2:$A$4</c:f>
              <c:strCache>
                <c:ptCount val="3"/>
                <c:pt idx="0">
                  <c:v>Non-daily</c:v>
                </c:pt>
                <c:pt idx="1">
                  <c:v>Daily</c:v>
                </c:pt>
                <c:pt idx="2">
                  <c:v>Total papers</c:v>
                </c:pt>
              </c:strCache>
            </c:strRef>
          </c:cat>
          <c:val>
            <c:numRef>
              <c:f>Sheet1!$B$2:$B$4</c:f>
              <c:numCache>
                <c:formatCode>General</c:formatCode>
                <c:ptCount val="3"/>
                <c:pt idx="0">
                  <c:v>7419</c:v>
                </c:pt>
                <c:pt idx="1">
                  <c:v>1472</c:v>
                </c:pt>
                <c:pt idx="2">
                  <c:v>8891</c:v>
                </c:pt>
              </c:numCache>
            </c:numRef>
          </c:val>
          <c:extLst>
            <c:ext xmlns:c16="http://schemas.microsoft.com/office/drawing/2014/chart" uri="{C3380CC4-5D6E-409C-BE32-E72D297353CC}">
              <c16:uniqueId val="{00000003-9EAC-8A48-868D-082EA9BF73D7}"/>
            </c:ext>
          </c:extLst>
        </c:ser>
        <c:ser>
          <c:idx val="1"/>
          <c:order val="1"/>
          <c:tx>
            <c:strRef>
              <c:f>Sheet1!$C$1</c:f>
              <c:strCache>
                <c:ptCount val="1"/>
                <c:pt idx="0">
                  <c:v>2022</c:v>
                </c:pt>
              </c:strCache>
            </c:strRef>
          </c:tx>
          <c:spPr>
            <a:solidFill>
              <a:srgbClr val="0F283E"/>
            </a:solidFill>
            <a:ln>
              <a:solidFill>
                <a:srgbClr val="0F283E"/>
              </a:solidFill>
            </a:ln>
          </c:spPr>
          <c:invertIfNegative val="0"/>
          <c:dLbls>
            <c:dLbl>
              <c:idx val="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9EAC-8A48-868D-082EA9BF73D7}"/>
                </c:ext>
              </c:extLst>
            </c:dLbl>
            <c:dLbl>
              <c:idx val="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9EAC-8A48-868D-082EA9BF73D7}"/>
                </c:ext>
              </c:extLst>
            </c:dLbl>
            <c:dLbl>
              <c:idx val="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9EAC-8A48-868D-082EA9BF73D7}"/>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Sheet1!$A$2:$A$4</c:f>
              <c:strCache>
                <c:ptCount val="3"/>
                <c:pt idx="0">
                  <c:v>Non-daily</c:v>
                </c:pt>
                <c:pt idx="1">
                  <c:v>Daily</c:v>
                </c:pt>
                <c:pt idx="2">
                  <c:v>Total papers</c:v>
                </c:pt>
              </c:strCache>
            </c:strRef>
          </c:cat>
          <c:val>
            <c:numRef>
              <c:f>Sheet1!$C$2:$C$4</c:f>
              <c:numCache>
                <c:formatCode>General</c:formatCode>
                <c:ptCount val="3"/>
                <c:pt idx="0">
                  <c:v>5147</c:v>
                </c:pt>
                <c:pt idx="1">
                  <c:v>1230</c:v>
                </c:pt>
                <c:pt idx="2">
                  <c:v>6377</c:v>
                </c:pt>
              </c:numCache>
            </c:numRef>
          </c:val>
          <c:extLst>
            <c:ext xmlns:c16="http://schemas.microsoft.com/office/drawing/2014/chart" uri="{C3380CC4-5D6E-409C-BE32-E72D297353CC}">
              <c16:uniqueId val="{00000007-9EAC-8A48-868D-082EA9BF73D7}"/>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6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24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2006</c:v>
                </c:pt>
              </c:strCache>
            </c:strRef>
          </c:tx>
          <c:spPr>
            <a:solidFill>
              <a:srgbClr val="2876DD"/>
            </a:solidFill>
            <a:ln>
              <a:solidFill>
                <a:srgbClr val="2876DD"/>
              </a:solidFill>
            </a:ln>
          </c:spPr>
          <c:invertIfNegative val="0"/>
          <c:dLbls>
            <c:dLbl>
              <c:idx val="0"/>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BD3D-234D-8786-B989C3545D85}"/>
                </c:ext>
              </c:extLst>
            </c:dLbl>
            <c:dLbl>
              <c:idx val="1"/>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BD3D-234D-8786-B989C3545D85}"/>
                </c:ext>
              </c:extLst>
            </c:dLbl>
            <c:dLbl>
              <c:idx val="2"/>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BD3D-234D-8786-B989C3545D85}"/>
                </c:ext>
              </c:extLst>
            </c:dLbl>
            <c:dLbl>
              <c:idx val="3"/>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BD3D-234D-8786-B989C3545D85}"/>
                </c:ext>
              </c:extLst>
            </c:dLbl>
            <c:dLbl>
              <c:idx val="4"/>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BD3D-234D-8786-B989C3545D85}"/>
                </c:ext>
              </c:extLst>
            </c:dLbl>
            <c:dLbl>
              <c:idx val="5"/>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BD3D-234D-8786-B989C3545D85}"/>
                </c:ext>
              </c:extLst>
            </c:dLbl>
            <c:spPr>
              <a:noFill/>
              <a:ln>
                <a:noFill/>
              </a:ln>
              <a:effectLst/>
            </c:spPr>
            <c:txPr>
              <a:bodyPr/>
              <a:lstStyle/>
              <a:p>
                <a:pPr>
                  <a:defRPr sz="14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Sheet1!$A$2:$A$7</c:f>
              <c:strCache>
                <c:ptCount val="6"/>
                <c:pt idx="0">
                  <c:v>Accounting and management</c:v>
                </c:pt>
                <c:pt idx="1">
                  <c:v>Sales and marketing</c:v>
                </c:pt>
                <c:pt idx="2">
                  <c:v>Production and distribution</c:v>
                </c:pt>
                <c:pt idx="3">
                  <c:v>Newsroom</c:v>
                </c:pt>
                <c:pt idx="4">
                  <c:v>Other, administration and support</c:v>
                </c:pt>
                <c:pt idx="5">
                  <c:v>Total</c:v>
                </c:pt>
              </c:strCache>
            </c:strRef>
          </c:cat>
          <c:val>
            <c:numRef>
              <c:f>Sheet1!$B$2:$B$7</c:f>
              <c:numCache>
                <c:formatCode>General</c:formatCode>
                <c:ptCount val="6"/>
                <c:pt idx="0">
                  <c:v>10250</c:v>
                </c:pt>
                <c:pt idx="1">
                  <c:v>54050</c:v>
                </c:pt>
                <c:pt idx="2">
                  <c:v>98540</c:v>
                </c:pt>
                <c:pt idx="3">
                  <c:v>75000</c:v>
                </c:pt>
                <c:pt idx="4">
                  <c:v>127630</c:v>
                </c:pt>
                <c:pt idx="5">
                  <c:v>365460</c:v>
                </c:pt>
              </c:numCache>
            </c:numRef>
          </c:val>
          <c:extLst>
            <c:ext xmlns:c16="http://schemas.microsoft.com/office/drawing/2014/chart" uri="{C3380CC4-5D6E-409C-BE32-E72D297353CC}">
              <c16:uniqueId val="{00000006-BD3D-234D-8786-B989C3545D85}"/>
            </c:ext>
          </c:extLst>
        </c:ser>
        <c:ser>
          <c:idx val="1"/>
          <c:order val="1"/>
          <c:tx>
            <c:strRef>
              <c:f>Sheet1!$C$1</c:f>
              <c:strCache>
                <c:ptCount val="1"/>
                <c:pt idx="0">
                  <c:v>2021</c:v>
                </c:pt>
              </c:strCache>
            </c:strRef>
          </c:tx>
          <c:spPr>
            <a:solidFill>
              <a:srgbClr val="0F283E"/>
            </a:solidFill>
            <a:ln>
              <a:solidFill>
                <a:srgbClr val="0F283E"/>
              </a:solidFill>
            </a:ln>
          </c:spPr>
          <c:invertIfNegative val="0"/>
          <c:dLbls>
            <c:dLbl>
              <c:idx val="0"/>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BD3D-234D-8786-B989C3545D85}"/>
                </c:ext>
              </c:extLst>
            </c:dLbl>
            <c:dLbl>
              <c:idx val="1"/>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BD3D-234D-8786-B989C3545D85}"/>
                </c:ext>
              </c:extLst>
            </c:dLbl>
            <c:dLbl>
              <c:idx val="2"/>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BD3D-234D-8786-B989C3545D85}"/>
                </c:ext>
              </c:extLst>
            </c:dLbl>
            <c:dLbl>
              <c:idx val="3"/>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BD3D-234D-8786-B989C3545D85}"/>
                </c:ext>
              </c:extLst>
            </c:dLbl>
            <c:dLbl>
              <c:idx val="4"/>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BD3D-234D-8786-B989C3545D85}"/>
                </c:ext>
              </c:extLst>
            </c:dLbl>
            <c:dLbl>
              <c:idx val="5"/>
              <c:numFmt formatCode="#,##0" sourceLinked="0"/>
              <c:spPr/>
              <c:txPr>
                <a:bodyPr/>
                <a:lstStyle/>
                <a:p>
                  <a:pPr>
                    <a:defRPr sz="14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BD3D-234D-8786-B989C3545D85}"/>
                </c:ext>
              </c:extLst>
            </c:dLbl>
            <c:spPr>
              <a:noFill/>
              <a:ln>
                <a:noFill/>
              </a:ln>
              <a:effectLst/>
            </c:spPr>
            <c:txPr>
              <a:bodyPr/>
              <a:lstStyle/>
              <a:p>
                <a:pPr>
                  <a:defRPr sz="14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Sheet1!$A$2:$A$7</c:f>
              <c:strCache>
                <c:ptCount val="6"/>
                <c:pt idx="0">
                  <c:v>Accounting and management</c:v>
                </c:pt>
                <c:pt idx="1">
                  <c:v>Sales and marketing</c:v>
                </c:pt>
                <c:pt idx="2">
                  <c:v>Production and distribution</c:v>
                </c:pt>
                <c:pt idx="3">
                  <c:v>Newsroom</c:v>
                </c:pt>
                <c:pt idx="4">
                  <c:v>Other, administration and support</c:v>
                </c:pt>
                <c:pt idx="5">
                  <c:v>Total</c:v>
                </c:pt>
              </c:strCache>
            </c:strRef>
          </c:cat>
          <c:val>
            <c:numRef>
              <c:f>Sheet1!$C$2:$C$7</c:f>
              <c:numCache>
                <c:formatCode>General</c:formatCode>
                <c:ptCount val="6"/>
                <c:pt idx="0">
                  <c:v>6560</c:v>
                </c:pt>
                <c:pt idx="1">
                  <c:v>15620</c:v>
                </c:pt>
                <c:pt idx="2">
                  <c:v>17030</c:v>
                </c:pt>
                <c:pt idx="3">
                  <c:v>29740</c:v>
                </c:pt>
                <c:pt idx="4">
                  <c:v>35970</c:v>
                </c:pt>
                <c:pt idx="5">
                  <c:v>104290</c:v>
                </c:pt>
              </c:numCache>
            </c:numRef>
          </c:val>
          <c:extLst>
            <c:ext xmlns:c16="http://schemas.microsoft.com/office/drawing/2014/chart" uri="{C3380CC4-5D6E-409C-BE32-E72D297353CC}">
              <c16:uniqueId val="{0000000D-BD3D-234D-8786-B989C3545D85}"/>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6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20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Advertising</c:v>
                </c:pt>
              </c:strCache>
            </c:strRef>
          </c:tx>
          <c:spPr>
            <a:solidFill>
              <a:srgbClr val="2876DD"/>
            </a:solidFill>
            <a:ln>
              <a:solidFill>
                <a:srgbClr val="2876DD"/>
              </a:solidFill>
            </a:ln>
          </c:spPr>
          <c:invertIfNegative val="0"/>
          <c:dLbls>
            <c:dLbl>
              <c:idx val="0"/>
              <c:numFmt formatCode="#,##0.00" sourceLinked="0"/>
              <c:spPr/>
              <c:txPr>
                <a:bodyPr/>
                <a:lstStyle/>
                <a:p>
                  <a:pPr>
                    <a:defRPr sz="1000" b="0" smtId="4294967295">
                      <a:solidFill>
                        <a:srgbClr val="FFFFFF"/>
                      </a:solidFill>
                      <a:effectLst>
                        <a:outerShdw dist="38100" dir="2700000">
                          <a:srgbClr val="000000"/>
                        </a:outerShdw>
                      </a:effectLst>
                      <a:latin typeface="Calibri"/>
                    </a:defRPr>
                  </a:pPr>
                  <a:endParaRPr lang="en-US"/>
                </a:p>
              </c:txPr>
              <c:dLblPos val="ct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38B6-6E4A-B014-464BFB502590}"/>
                </c:ext>
              </c:extLst>
            </c:dLbl>
            <c:dLbl>
              <c:idx val="1"/>
              <c:numFmt formatCode="#,##0.00" sourceLinked="0"/>
              <c:spPr/>
              <c:txPr>
                <a:bodyPr/>
                <a:lstStyle/>
                <a:p>
                  <a:pPr>
                    <a:defRPr sz="1000" b="0" smtId="4294967295">
                      <a:solidFill>
                        <a:srgbClr val="FFFFFF"/>
                      </a:solidFill>
                      <a:effectLst>
                        <a:outerShdw dist="38100" dir="2700000">
                          <a:srgbClr val="000000"/>
                        </a:outerShdw>
                      </a:effectLst>
                      <a:latin typeface="Calibri"/>
                    </a:defRPr>
                  </a:pPr>
                  <a:endParaRPr lang="en-US"/>
                </a:p>
              </c:txPr>
              <c:dLblPos val="ct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38B6-6E4A-B014-464BFB502590}"/>
                </c:ext>
              </c:extLst>
            </c:dLbl>
            <c:dLbl>
              <c:idx val="2"/>
              <c:numFmt formatCode="#,##0.00" sourceLinked="0"/>
              <c:spPr/>
              <c:txPr>
                <a:bodyPr/>
                <a:lstStyle/>
                <a:p>
                  <a:pPr>
                    <a:defRPr sz="1000" b="0" smtId="4294967295">
                      <a:solidFill>
                        <a:srgbClr val="FFFFFF"/>
                      </a:solidFill>
                      <a:effectLst>
                        <a:outerShdw dist="38100" dir="2700000">
                          <a:srgbClr val="000000"/>
                        </a:outerShdw>
                      </a:effectLst>
                      <a:latin typeface="Calibri"/>
                    </a:defRPr>
                  </a:pPr>
                  <a:endParaRPr lang="en-US"/>
                </a:p>
              </c:txPr>
              <c:dLblPos val="ct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38B6-6E4A-B014-464BFB502590}"/>
                </c:ext>
              </c:extLst>
            </c:dLbl>
            <c:spPr>
              <a:noFill/>
              <a:ln>
                <a:noFill/>
              </a:ln>
              <a:effectLst/>
            </c:spPr>
            <c:txPr>
              <a:bodyPr/>
              <a:lstStyle/>
              <a:p>
                <a:pPr>
                  <a:defRPr sz="1000" b="0" smtId="4294967295">
                    <a:solidFill>
                      <a:prstClr val="black"/>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Sheet1!$A$2:$A$4</c:f>
              <c:strCache>
                <c:ptCount val="3"/>
                <c:pt idx="0">
                  <c:v>2019</c:v>
                </c:pt>
                <c:pt idx="1">
                  <c:v>2020*</c:v>
                </c:pt>
                <c:pt idx="2">
                  <c:v>2024*</c:v>
                </c:pt>
              </c:strCache>
            </c:strRef>
          </c:cat>
          <c:val>
            <c:numRef>
              <c:f>Sheet1!$B$2:$B$4</c:f>
              <c:numCache>
                <c:formatCode>General</c:formatCode>
                <c:ptCount val="3"/>
                <c:pt idx="0">
                  <c:v>49.25</c:v>
                </c:pt>
                <c:pt idx="1">
                  <c:v>41.24</c:v>
                </c:pt>
                <c:pt idx="2">
                  <c:v>35.94</c:v>
                </c:pt>
              </c:numCache>
            </c:numRef>
          </c:val>
          <c:extLst>
            <c:ext xmlns:c16="http://schemas.microsoft.com/office/drawing/2014/chart" uri="{C3380CC4-5D6E-409C-BE32-E72D297353CC}">
              <c16:uniqueId val="{00000003-38B6-6E4A-B014-464BFB502590}"/>
            </c:ext>
          </c:extLst>
        </c:ser>
        <c:ser>
          <c:idx val="1"/>
          <c:order val="1"/>
          <c:tx>
            <c:strRef>
              <c:f>Sheet1!$C$1</c:f>
              <c:strCache>
                <c:ptCount val="1"/>
                <c:pt idx="0">
                  <c:v>Circulation</c:v>
                </c:pt>
              </c:strCache>
            </c:strRef>
          </c:tx>
          <c:spPr>
            <a:solidFill>
              <a:srgbClr val="0F283E"/>
            </a:solidFill>
            <a:ln>
              <a:solidFill>
                <a:srgbClr val="0F283E"/>
              </a:solidFill>
            </a:ln>
          </c:spPr>
          <c:invertIfNegative val="0"/>
          <c:dLbls>
            <c:dLbl>
              <c:idx val="0"/>
              <c:numFmt formatCode="#,##0.00" sourceLinked="0"/>
              <c:spPr/>
              <c:txPr>
                <a:bodyPr/>
                <a:lstStyle/>
                <a:p>
                  <a:pPr>
                    <a:defRPr sz="1000" b="0" smtId="4294967295">
                      <a:solidFill>
                        <a:srgbClr val="FFFFFF"/>
                      </a:solidFill>
                      <a:effectLst>
                        <a:outerShdw dist="38100" dir="2700000">
                          <a:srgbClr val="000000"/>
                        </a:outerShdw>
                      </a:effectLst>
                      <a:latin typeface="Calibri"/>
                    </a:defRPr>
                  </a:pPr>
                  <a:endParaRPr lang="en-US"/>
                </a:p>
              </c:txPr>
              <c:dLblPos val="ct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38B6-6E4A-B014-464BFB502590}"/>
                </c:ext>
              </c:extLst>
            </c:dLbl>
            <c:dLbl>
              <c:idx val="1"/>
              <c:numFmt formatCode="#,##0.00" sourceLinked="0"/>
              <c:spPr/>
              <c:txPr>
                <a:bodyPr/>
                <a:lstStyle/>
                <a:p>
                  <a:pPr>
                    <a:defRPr sz="1000" b="0" smtId="4294967295">
                      <a:solidFill>
                        <a:srgbClr val="FFFFFF"/>
                      </a:solidFill>
                      <a:effectLst>
                        <a:outerShdw dist="38100" dir="2700000">
                          <a:srgbClr val="000000"/>
                        </a:outerShdw>
                      </a:effectLst>
                      <a:latin typeface="Calibri"/>
                    </a:defRPr>
                  </a:pPr>
                  <a:endParaRPr lang="en-US"/>
                </a:p>
              </c:txPr>
              <c:dLblPos val="ct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38B6-6E4A-B014-464BFB502590}"/>
                </c:ext>
              </c:extLst>
            </c:dLbl>
            <c:dLbl>
              <c:idx val="2"/>
              <c:numFmt formatCode="#,##0.00" sourceLinked="0"/>
              <c:spPr/>
              <c:txPr>
                <a:bodyPr/>
                <a:lstStyle/>
                <a:p>
                  <a:pPr>
                    <a:defRPr sz="1000" b="0" smtId="4294967295">
                      <a:solidFill>
                        <a:srgbClr val="FFFFFF"/>
                      </a:solidFill>
                      <a:effectLst>
                        <a:outerShdw dist="38100" dir="2700000">
                          <a:srgbClr val="000000"/>
                        </a:outerShdw>
                      </a:effectLst>
                      <a:latin typeface="Calibri"/>
                    </a:defRPr>
                  </a:pPr>
                  <a:endParaRPr lang="en-US"/>
                </a:p>
              </c:txPr>
              <c:dLblPos val="ctr"/>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38B6-6E4A-B014-464BFB502590}"/>
                </c:ext>
              </c:extLst>
            </c:dLbl>
            <c:spPr>
              <a:noFill/>
              <a:ln>
                <a:noFill/>
              </a:ln>
              <a:effectLst/>
            </c:spPr>
            <c:txPr>
              <a:bodyPr/>
              <a:lstStyle/>
              <a:p>
                <a:pPr>
                  <a:defRPr sz="1000" b="0" smtId="4294967295">
                    <a:solidFill>
                      <a:prstClr val="black"/>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Sheet1!$A$2:$A$4</c:f>
              <c:strCache>
                <c:ptCount val="3"/>
                <c:pt idx="0">
                  <c:v>2019</c:v>
                </c:pt>
                <c:pt idx="1">
                  <c:v>2020*</c:v>
                </c:pt>
                <c:pt idx="2">
                  <c:v>2024*</c:v>
                </c:pt>
              </c:strCache>
            </c:strRef>
          </c:cat>
          <c:val>
            <c:numRef>
              <c:f>Sheet1!$C$2:$C$4</c:f>
              <c:numCache>
                <c:formatCode>General</c:formatCode>
                <c:ptCount val="3"/>
                <c:pt idx="0">
                  <c:v>58.71</c:v>
                </c:pt>
                <c:pt idx="1">
                  <c:v>52.14</c:v>
                </c:pt>
                <c:pt idx="2">
                  <c:v>50.41</c:v>
                </c:pt>
              </c:numCache>
            </c:numRef>
          </c:val>
          <c:extLst>
            <c:ext xmlns:c16="http://schemas.microsoft.com/office/drawing/2014/chart" uri="{C3380CC4-5D6E-409C-BE32-E72D297353CC}">
              <c16:uniqueId val="{00000007-38B6-6E4A-B014-464BFB502590}"/>
            </c:ext>
          </c:extLst>
        </c:ser>
        <c:dLbls>
          <c:showLegendKey val="0"/>
          <c:showVal val="0"/>
          <c:showCatName val="0"/>
          <c:showSerName val="0"/>
          <c:showPercent val="0"/>
          <c:showBubbleSize val="0"/>
        </c:dLbls>
        <c:gapWidth val="80"/>
        <c:overlap val="10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8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20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F60C-2044-A90D-420FD9CA2841}"/>
                </c:ext>
              </c:extLst>
            </c:dLbl>
            <c:dLbl>
              <c:idx val="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F60C-2044-A90D-420FD9CA2841}"/>
                </c:ext>
              </c:extLst>
            </c:dLbl>
            <c:dLbl>
              <c:idx val="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F60C-2044-A90D-420FD9CA2841}"/>
                </c:ext>
              </c:extLst>
            </c:dLbl>
            <c:dLbl>
              <c:idx val="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F60C-2044-A90D-420FD9CA2841}"/>
                </c:ext>
              </c:extLst>
            </c:dLbl>
            <c:dLbl>
              <c:idx val="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F60C-2044-A90D-420FD9CA2841}"/>
                </c:ext>
              </c:extLst>
            </c:dLbl>
            <c:dLbl>
              <c:idx val="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F60C-2044-A90D-420FD9CA2841}"/>
                </c:ext>
              </c:extLst>
            </c:dLbl>
            <c:dLbl>
              <c:idx val="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F60C-2044-A90D-420FD9CA2841}"/>
                </c:ext>
              </c:extLst>
            </c:dLbl>
            <c:dLbl>
              <c:idx val="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F60C-2044-A90D-420FD9CA2841}"/>
                </c:ext>
              </c:extLst>
            </c:dLbl>
            <c:dLbl>
              <c:idx val="8"/>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F60C-2044-A90D-420FD9CA2841}"/>
                </c:ext>
              </c:extLst>
            </c:dLbl>
            <c:dLbl>
              <c:idx val="9"/>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F60C-2044-A90D-420FD9CA2841}"/>
                </c:ext>
              </c:extLst>
            </c:dLbl>
            <c:dLbl>
              <c:idx val="1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F60C-2044-A90D-420FD9CA2841}"/>
                </c:ext>
              </c:extLst>
            </c:dLbl>
            <c:dLbl>
              <c:idx val="1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F60C-2044-A90D-420FD9CA2841}"/>
                </c:ext>
              </c:extLst>
            </c:dLbl>
            <c:dLbl>
              <c:idx val="1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F60C-2044-A90D-420FD9CA2841}"/>
                </c:ext>
              </c:extLst>
            </c:dLbl>
            <c:dLbl>
              <c:idx val="1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F60C-2044-A90D-420FD9CA2841}"/>
                </c:ext>
              </c:extLst>
            </c:dLbl>
            <c:dLbl>
              <c:idx val="1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F60C-2044-A90D-420FD9CA2841}"/>
                </c:ext>
              </c:extLst>
            </c:dLbl>
            <c:dLbl>
              <c:idx val="1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F60C-2044-A90D-420FD9CA2841}"/>
                </c:ext>
              </c:extLst>
            </c:dLbl>
            <c:dLbl>
              <c:idx val="1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F60C-2044-A90D-420FD9CA2841}"/>
                </c:ext>
              </c:extLst>
            </c:dLbl>
            <c:dLbl>
              <c:idx val="1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1-F60C-2044-A90D-420FD9CA2841}"/>
                </c:ext>
              </c:extLst>
            </c:dLbl>
            <c:dLbl>
              <c:idx val="18"/>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2-F60C-2044-A90D-420FD9CA2841}"/>
                </c:ext>
              </c:extLst>
            </c:dLbl>
            <c:dLbl>
              <c:idx val="19"/>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3-F60C-2044-A90D-420FD9CA2841}"/>
                </c:ext>
              </c:extLst>
            </c:dLbl>
            <c:dLbl>
              <c:idx val="20"/>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4-F60C-2044-A90D-420FD9CA2841}"/>
                </c:ext>
              </c:extLst>
            </c:dLbl>
            <c:dLbl>
              <c:idx val="21"/>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5-F60C-2044-A90D-420FD9CA2841}"/>
                </c:ext>
              </c:extLst>
            </c:dLbl>
            <c:dLbl>
              <c:idx val="22"/>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6-F60C-2044-A90D-420FD9CA2841}"/>
                </c:ext>
              </c:extLst>
            </c:dLbl>
            <c:dLbl>
              <c:idx val="23"/>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7-F60C-2044-A90D-420FD9CA2841}"/>
                </c:ext>
              </c:extLst>
            </c:dLbl>
            <c:dLbl>
              <c:idx val="24"/>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8-F60C-2044-A90D-420FD9CA2841}"/>
                </c:ext>
              </c:extLst>
            </c:dLbl>
            <c:dLbl>
              <c:idx val="25"/>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9-F60C-2044-A90D-420FD9CA2841}"/>
                </c:ext>
              </c:extLst>
            </c:dLbl>
            <c:dLbl>
              <c:idx val="26"/>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A-F60C-2044-A90D-420FD9CA2841}"/>
                </c:ext>
              </c:extLst>
            </c:dLbl>
            <c:dLbl>
              <c:idx val="2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B-F60C-2044-A90D-420FD9CA2841}"/>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Sheet1!$A$2:$A$29</c:f>
              <c:strCache>
                <c:ptCount val="28"/>
                <c:pt idx="0">
                  <c:v>Colombia (2015)</c:v>
                </c:pt>
                <c:pt idx="1">
                  <c:v>United States (2015)</c:v>
                </c:pt>
                <c:pt idx="2">
                  <c:v>Greece</c:v>
                </c:pt>
                <c:pt idx="3">
                  <c:v>Turkey (2018)</c:v>
                </c:pt>
                <c:pt idx="4">
                  <c:v>Mexico</c:v>
                </c:pt>
                <c:pt idx="5">
                  <c:v>Estonia</c:v>
                </c:pt>
                <c:pt idx="6">
                  <c:v>Spain (2018)</c:v>
                </c:pt>
                <c:pt idx="7">
                  <c:v>Japan (2018)</c:v>
                </c:pt>
                <c:pt idx="8">
                  <c:v>Costa Rica</c:v>
                </c:pt>
                <c:pt idx="9">
                  <c:v>Australia</c:v>
                </c:pt>
                <c:pt idx="10">
                  <c:v>Netherlands (2019)</c:v>
                </c:pt>
                <c:pt idx="11">
                  <c:v>Slovenia</c:v>
                </c:pt>
                <c:pt idx="12">
                  <c:v>South Korea (2019)</c:v>
                </c:pt>
                <c:pt idx="13">
                  <c:v>Hungary (2018)</c:v>
                </c:pt>
                <c:pt idx="14">
                  <c:v>Russia (2019)</c:v>
                </c:pt>
                <c:pt idx="15">
                  <c:v>China (2019)</c:v>
                </c:pt>
                <c:pt idx="16">
                  <c:v>France (2019)</c:v>
                </c:pt>
                <c:pt idx="17">
                  <c:v>Brazil (2017)</c:v>
                </c:pt>
                <c:pt idx="18">
                  <c:v>Germany (2016)</c:v>
                </c:pt>
                <c:pt idx="19">
                  <c:v>Poland</c:v>
                </c:pt>
                <c:pt idx="20">
                  <c:v>Denmark</c:v>
                </c:pt>
                <c:pt idx="21">
                  <c:v>Lithuania</c:v>
                </c:pt>
                <c:pt idx="22">
                  <c:v>Israel</c:v>
                </c:pt>
                <c:pt idx="23">
                  <c:v>Czechia</c:v>
                </c:pt>
                <c:pt idx="24">
                  <c:v>United Kingdom (2014)</c:v>
                </c:pt>
                <c:pt idx="25">
                  <c:v>Slovakia</c:v>
                </c:pt>
                <c:pt idx="26">
                  <c:v>Latvia</c:v>
                </c:pt>
                <c:pt idx="27">
                  <c:v>Luxembourg</c:v>
                </c:pt>
              </c:strCache>
            </c:strRef>
          </c:cat>
          <c:val>
            <c:numRef>
              <c:f>Sheet1!$B$2:$B$29</c:f>
              <c:numCache>
                <c:formatCode>General</c:formatCode>
                <c:ptCount val="28"/>
                <c:pt idx="0">
                  <c:v>3022</c:v>
                </c:pt>
                <c:pt idx="1">
                  <c:v>1207</c:v>
                </c:pt>
                <c:pt idx="2">
                  <c:v>945</c:v>
                </c:pt>
                <c:pt idx="3">
                  <c:v>750</c:v>
                </c:pt>
                <c:pt idx="4">
                  <c:v>701</c:v>
                </c:pt>
                <c:pt idx="5">
                  <c:v>638</c:v>
                </c:pt>
                <c:pt idx="6">
                  <c:v>633</c:v>
                </c:pt>
                <c:pt idx="7">
                  <c:v>625</c:v>
                </c:pt>
                <c:pt idx="8">
                  <c:v>614</c:v>
                </c:pt>
                <c:pt idx="9">
                  <c:v>523</c:v>
                </c:pt>
                <c:pt idx="10">
                  <c:v>484</c:v>
                </c:pt>
                <c:pt idx="11">
                  <c:v>477</c:v>
                </c:pt>
                <c:pt idx="12">
                  <c:v>462</c:v>
                </c:pt>
                <c:pt idx="13">
                  <c:v>433</c:v>
                </c:pt>
                <c:pt idx="14">
                  <c:v>429</c:v>
                </c:pt>
                <c:pt idx="15">
                  <c:v>413</c:v>
                </c:pt>
                <c:pt idx="16">
                  <c:v>391</c:v>
                </c:pt>
                <c:pt idx="17">
                  <c:v>319</c:v>
                </c:pt>
                <c:pt idx="18">
                  <c:v>297</c:v>
                </c:pt>
                <c:pt idx="19">
                  <c:v>239</c:v>
                </c:pt>
                <c:pt idx="20">
                  <c:v>168</c:v>
                </c:pt>
                <c:pt idx="21">
                  <c:v>147</c:v>
                </c:pt>
                <c:pt idx="22">
                  <c:v>138</c:v>
                </c:pt>
                <c:pt idx="23">
                  <c:v>128</c:v>
                </c:pt>
                <c:pt idx="24">
                  <c:v>113</c:v>
                </c:pt>
                <c:pt idx="25">
                  <c:v>105</c:v>
                </c:pt>
                <c:pt idx="26">
                  <c:v>95</c:v>
                </c:pt>
                <c:pt idx="27">
                  <c:v>76</c:v>
                </c:pt>
              </c:numCache>
            </c:numRef>
          </c:val>
          <c:extLst>
            <c:ext xmlns:c16="http://schemas.microsoft.com/office/drawing/2014/chart" uri="{C3380CC4-5D6E-409C-BE32-E72D297353CC}">
              <c16:uniqueId val="{0000001C-F60C-2044-A90D-420FD9CA2841}"/>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Per capita water consumption in cubic meters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Bread &amp; Cereal Products</c:v>
                </c:pt>
              </c:strCache>
            </c:strRef>
          </c:tx>
          <c:spPr>
            <a:solidFill>
              <a:srgbClr val="2876DD"/>
            </a:solidFill>
            <a:ln>
              <a:solidFill>
                <a:srgbClr val="2876DD"/>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Sheet1!$B$2:$B$14</c:f>
              <c:numCache>
                <c:formatCode>General</c:formatCode>
                <c:ptCount val="13"/>
                <c:pt idx="0">
                  <c:v>595.01</c:v>
                </c:pt>
                <c:pt idx="1">
                  <c:v>592.32000000000005</c:v>
                </c:pt>
                <c:pt idx="2">
                  <c:v>594.42999999999995</c:v>
                </c:pt>
                <c:pt idx="3">
                  <c:v>599.69000000000005</c:v>
                </c:pt>
                <c:pt idx="4">
                  <c:v>598.67999999999995</c:v>
                </c:pt>
                <c:pt idx="5">
                  <c:v>611.04999999999995</c:v>
                </c:pt>
                <c:pt idx="6">
                  <c:v>626.13</c:v>
                </c:pt>
                <c:pt idx="7">
                  <c:v>645.27</c:v>
                </c:pt>
                <c:pt idx="8">
                  <c:v>667.56</c:v>
                </c:pt>
                <c:pt idx="9">
                  <c:v>701.05</c:v>
                </c:pt>
                <c:pt idx="10">
                  <c:v>731.01</c:v>
                </c:pt>
                <c:pt idx="11">
                  <c:v>764.26</c:v>
                </c:pt>
                <c:pt idx="12">
                  <c:v>728.52</c:v>
                </c:pt>
              </c:numCache>
            </c:numRef>
          </c:val>
          <c:extLst>
            <c:ext xmlns:c16="http://schemas.microsoft.com/office/drawing/2014/chart" uri="{C3380CC4-5D6E-409C-BE32-E72D297353CC}">
              <c16:uniqueId val="{0000000D-3E29-4945-80B6-6F885C63F9B7}"/>
            </c:ext>
          </c:extLst>
        </c:ser>
        <c:ser>
          <c:idx val="1"/>
          <c:order val="1"/>
          <c:tx>
            <c:strRef>
              <c:f>Sheet1!$C$1</c:f>
              <c:strCache>
                <c:ptCount val="1"/>
                <c:pt idx="0">
                  <c:v>Vegetables</c:v>
                </c:pt>
              </c:strCache>
            </c:strRef>
          </c:tx>
          <c:spPr>
            <a:solidFill>
              <a:srgbClr val="0F283E"/>
            </a:solidFill>
            <a:ln>
              <a:solidFill>
                <a:srgbClr val="0F283E"/>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Sheet1!$C$2:$C$14</c:f>
              <c:numCache>
                <c:formatCode>General</c:formatCode>
                <c:ptCount val="13"/>
                <c:pt idx="0">
                  <c:v>467.92</c:v>
                </c:pt>
                <c:pt idx="1">
                  <c:v>470.62</c:v>
                </c:pt>
                <c:pt idx="2">
                  <c:v>478.05</c:v>
                </c:pt>
                <c:pt idx="3">
                  <c:v>486.42</c:v>
                </c:pt>
                <c:pt idx="4">
                  <c:v>491.37</c:v>
                </c:pt>
                <c:pt idx="5">
                  <c:v>498.58</c:v>
                </c:pt>
                <c:pt idx="6">
                  <c:v>504.01</c:v>
                </c:pt>
                <c:pt idx="7">
                  <c:v>513.94000000000005</c:v>
                </c:pt>
                <c:pt idx="8">
                  <c:v>529.99</c:v>
                </c:pt>
                <c:pt idx="9">
                  <c:v>557.19000000000005</c:v>
                </c:pt>
                <c:pt idx="10">
                  <c:v>581.53</c:v>
                </c:pt>
                <c:pt idx="11">
                  <c:v>607.61</c:v>
                </c:pt>
                <c:pt idx="12">
                  <c:v>599</c:v>
                </c:pt>
              </c:numCache>
            </c:numRef>
          </c:val>
          <c:extLst>
            <c:ext xmlns:c16="http://schemas.microsoft.com/office/drawing/2014/chart" uri="{C3380CC4-5D6E-409C-BE32-E72D297353CC}">
              <c16:uniqueId val="{0000001B-3E29-4945-80B6-6F885C63F9B7}"/>
            </c:ext>
          </c:extLst>
        </c:ser>
        <c:ser>
          <c:idx val="2"/>
          <c:order val="2"/>
          <c:tx>
            <c:strRef>
              <c:f>Sheet1!$D$1</c:f>
              <c:strCache>
                <c:ptCount val="1"/>
                <c:pt idx="0">
                  <c:v>Dairy Products &amp; Eggs</c:v>
                </c:pt>
              </c:strCache>
            </c:strRef>
          </c:tx>
          <c:spPr>
            <a:solidFill>
              <a:srgbClr val="BABABA"/>
            </a:solidFill>
            <a:ln>
              <a:solidFill>
                <a:srgbClr val="BABABA"/>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Sheet1!$D$2:$D$14</c:f>
              <c:numCache>
                <c:formatCode>General</c:formatCode>
                <c:ptCount val="13"/>
                <c:pt idx="0">
                  <c:v>384.75</c:v>
                </c:pt>
                <c:pt idx="1">
                  <c:v>382.58</c:v>
                </c:pt>
                <c:pt idx="2">
                  <c:v>383.55</c:v>
                </c:pt>
                <c:pt idx="3">
                  <c:v>386.2</c:v>
                </c:pt>
                <c:pt idx="4">
                  <c:v>385.2</c:v>
                </c:pt>
                <c:pt idx="5">
                  <c:v>392.31</c:v>
                </c:pt>
                <c:pt idx="6">
                  <c:v>400.05</c:v>
                </c:pt>
                <c:pt idx="7">
                  <c:v>410.23</c:v>
                </c:pt>
                <c:pt idx="8">
                  <c:v>422.74</c:v>
                </c:pt>
                <c:pt idx="9">
                  <c:v>443.16</c:v>
                </c:pt>
                <c:pt idx="10">
                  <c:v>461.64</c:v>
                </c:pt>
                <c:pt idx="11">
                  <c:v>481.43</c:v>
                </c:pt>
                <c:pt idx="12">
                  <c:v>463.74</c:v>
                </c:pt>
              </c:numCache>
            </c:numRef>
          </c:val>
          <c:extLst>
            <c:ext xmlns:c16="http://schemas.microsoft.com/office/drawing/2014/chart" uri="{C3380CC4-5D6E-409C-BE32-E72D297353CC}">
              <c16:uniqueId val="{00000029-3E29-4945-80B6-6F885C63F9B7}"/>
            </c:ext>
          </c:extLst>
        </c:ser>
        <c:ser>
          <c:idx val="3"/>
          <c:order val="3"/>
          <c:tx>
            <c:strRef>
              <c:f>Sheet1!$E$1</c:f>
              <c:strCache>
                <c:ptCount val="1"/>
                <c:pt idx="0">
                  <c:v>Fruits &amp; Nuts</c:v>
                </c:pt>
              </c:strCache>
            </c:strRef>
          </c:tx>
          <c:spPr>
            <a:solidFill>
              <a:srgbClr val="A60B0B"/>
            </a:solidFill>
            <a:ln>
              <a:solidFill>
                <a:srgbClr val="A60B0B"/>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Sheet1!$E$2:$E$14</c:f>
              <c:numCache>
                <c:formatCode>General</c:formatCode>
                <c:ptCount val="13"/>
                <c:pt idx="0">
                  <c:v>258.17</c:v>
                </c:pt>
                <c:pt idx="1">
                  <c:v>255.35</c:v>
                </c:pt>
                <c:pt idx="2">
                  <c:v>254.89</c:v>
                </c:pt>
                <c:pt idx="3">
                  <c:v>254.95</c:v>
                </c:pt>
                <c:pt idx="4">
                  <c:v>252.51</c:v>
                </c:pt>
                <c:pt idx="5">
                  <c:v>255.1</c:v>
                </c:pt>
                <c:pt idx="6">
                  <c:v>260.17</c:v>
                </c:pt>
                <c:pt idx="7">
                  <c:v>266.61</c:v>
                </c:pt>
                <c:pt idx="8">
                  <c:v>274.3</c:v>
                </c:pt>
                <c:pt idx="9">
                  <c:v>287.48</c:v>
                </c:pt>
                <c:pt idx="10">
                  <c:v>299.26</c:v>
                </c:pt>
                <c:pt idx="11">
                  <c:v>312.11</c:v>
                </c:pt>
                <c:pt idx="12">
                  <c:v>296.98</c:v>
                </c:pt>
              </c:numCache>
            </c:numRef>
          </c:val>
          <c:extLst>
            <c:ext xmlns:c16="http://schemas.microsoft.com/office/drawing/2014/chart" uri="{C3380CC4-5D6E-409C-BE32-E72D297353CC}">
              <c16:uniqueId val="{00000037-3E29-4945-80B6-6F885C63F9B7}"/>
            </c:ext>
          </c:extLst>
        </c:ser>
        <c:ser>
          <c:idx val="4"/>
          <c:order val="4"/>
          <c:tx>
            <c:strRef>
              <c:f>Sheet1!$F$1</c:f>
              <c:strCache>
                <c:ptCount val="1"/>
                <c:pt idx="0">
                  <c:v>Confectionery &amp; Snacks</c:v>
                </c:pt>
              </c:strCache>
            </c:strRef>
          </c:tx>
          <c:spPr>
            <a:solidFill>
              <a:srgbClr val="87BC24"/>
            </a:solidFill>
            <a:ln>
              <a:solidFill>
                <a:srgbClr val="87BC24"/>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Sheet1!$F$2:$F$14</c:f>
              <c:numCache>
                <c:formatCode>General</c:formatCode>
                <c:ptCount val="13"/>
                <c:pt idx="0">
                  <c:v>196.73</c:v>
                </c:pt>
                <c:pt idx="1">
                  <c:v>193.21</c:v>
                </c:pt>
                <c:pt idx="2">
                  <c:v>192.13</c:v>
                </c:pt>
                <c:pt idx="3">
                  <c:v>191.04</c:v>
                </c:pt>
                <c:pt idx="4">
                  <c:v>189.49</c:v>
                </c:pt>
                <c:pt idx="5">
                  <c:v>191.75</c:v>
                </c:pt>
                <c:pt idx="6">
                  <c:v>193.09</c:v>
                </c:pt>
                <c:pt idx="7">
                  <c:v>195.49</c:v>
                </c:pt>
                <c:pt idx="8">
                  <c:v>198.66</c:v>
                </c:pt>
                <c:pt idx="9">
                  <c:v>207.3</c:v>
                </c:pt>
                <c:pt idx="10">
                  <c:v>215.15</c:v>
                </c:pt>
                <c:pt idx="11">
                  <c:v>223.13</c:v>
                </c:pt>
                <c:pt idx="12">
                  <c:v>195.86</c:v>
                </c:pt>
              </c:numCache>
            </c:numRef>
          </c:val>
          <c:extLst>
            <c:ext xmlns:c16="http://schemas.microsoft.com/office/drawing/2014/chart" uri="{C3380CC4-5D6E-409C-BE32-E72D297353CC}">
              <c16:uniqueId val="{00000045-3E29-4945-80B6-6F885C63F9B7}"/>
            </c:ext>
          </c:extLst>
        </c:ser>
        <c:ser>
          <c:idx val="5"/>
          <c:order val="5"/>
          <c:tx>
            <c:strRef>
              <c:f>Sheet1!$G$1</c:f>
              <c:strCache>
                <c:ptCount val="1"/>
                <c:pt idx="0">
                  <c:v>Meat</c:v>
                </c:pt>
              </c:strCache>
            </c:strRef>
          </c:tx>
          <c:spPr>
            <a:solidFill>
              <a:srgbClr val="EBB523"/>
            </a:solidFill>
            <a:ln>
              <a:solidFill>
                <a:srgbClr val="EBB523"/>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Sheet1!$G$2:$G$14</c:f>
              <c:numCache>
                <c:formatCode>General</c:formatCode>
                <c:ptCount val="13"/>
                <c:pt idx="0">
                  <c:v>135.46</c:v>
                </c:pt>
                <c:pt idx="1">
                  <c:v>134.65</c:v>
                </c:pt>
                <c:pt idx="2">
                  <c:v>136.01</c:v>
                </c:pt>
                <c:pt idx="3">
                  <c:v>137.44</c:v>
                </c:pt>
                <c:pt idx="4">
                  <c:v>138.97999999999999</c:v>
                </c:pt>
                <c:pt idx="5">
                  <c:v>141.72999999999999</c:v>
                </c:pt>
                <c:pt idx="6">
                  <c:v>144.61000000000001</c:v>
                </c:pt>
                <c:pt idx="7">
                  <c:v>148.30000000000001</c:v>
                </c:pt>
                <c:pt idx="8">
                  <c:v>152.55000000000001</c:v>
                </c:pt>
                <c:pt idx="9">
                  <c:v>161.09</c:v>
                </c:pt>
                <c:pt idx="10">
                  <c:v>169.17</c:v>
                </c:pt>
                <c:pt idx="11">
                  <c:v>177.74</c:v>
                </c:pt>
                <c:pt idx="12">
                  <c:v>178.18</c:v>
                </c:pt>
              </c:numCache>
            </c:numRef>
          </c:val>
          <c:extLst>
            <c:ext xmlns:c16="http://schemas.microsoft.com/office/drawing/2014/chart" uri="{C3380CC4-5D6E-409C-BE32-E72D297353CC}">
              <c16:uniqueId val="{00000053-3E29-4945-80B6-6F885C63F9B7}"/>
            </c:ext>
          </c:extLst>
        </c:ser>
        <c:ser>
          <c:idx val="6"/>
          <c:order val="6"/>
          <c:tx>
            <c:strRef>
              <c:f>Sheet1!$H$1</c:f>
              <c:strCache>
                <c:ptCount val="1"/>
                <c:pt idx="0">
                  <c:v>Convenience Food</c:v>
                </c:pt>
              </c:strCache>
            </c:strRef>
          </c:tx>
          <c:spPr>
            <a:solidFill>
              <a:srgbClr val="5D2B76"/>
            </a:solidFill>
            <a:ln>
              <a:solidFill>
                <a:srgbClr val="5D2B76"/>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Sheet1!$H$2:$H$14</c:f>
              <c:numCache>
                <c:formatCode>General</c:formatCode>
                <c:ptCount val="13"/>
                <c:pt idx="0">
                  <c:v>81.99</c:v>
                </c:pt>
                <c:pt idx="1">
                  <c:v>81.650000000000006</c:v>
                </c:pt>
                <c:pt idx="2">
                  <c:v>82.06</c:v>
                </c:pt>
                <c:pt idx="3">
                  <c:v>82.66</c:v>
                </c:pt>
                <c:pt idx="4">
                  <c:v>82.76</c:v>
                </c:pt>
                <c:pt idx="5">
                  <c:v>84.81</c:v>
                </c:pt>
                <c:pt idx="6">
                  <c:v>86.87</c:v>
                </c:pt>
                <c:pt idx="7">
                  <c:v>89.4</c:v>
                </c:pt>
                <c:pt idx="8">
                  <c:v>92.39</c:v>
                </c:pt>
                <c:pt idx="9">
                  <c:v>97.33</c:v>
                </c:pt>
                <c:pt idx="10">
                  <c:v>101.84</c:v>
                </c:pt>
                <c:pt idx="11">
                  <c:v>106.17</c:v>
                </c:pt>
                <c:pt idx="12">
                  <c:v>102.65</c:v>
                </c:pt>
              </c:numCache>
            </c:numRef>
          </c:val>
          <c:extLst>
            <c:ext xmlns:c16="http://schemas.microsoft.com/office/drawing/2014/chart" uri="{C3380CC4-5D6E-409C-BE32-E72D297353CC}">
              <c16:uniqueId val="{00000061-3E29-4945-80B6-6F885C63F9B7}"/>
            </c:ext>
          </c:extLst>
        </c:ser>
        <c:ser>
          <c:idx val="7"/>
          <c:order val="7"/>
          <c:tx>
            <c:strRef>
              <c:f>Sheet1!$I$1</c:f>
              <c:strCache>
                <c:ptCount val="1"/>
                <c:pt idx="0">
                  <c:v>Spreads &amp; Sweeteners</c:v>
                </c:pt>
              </c:strCache>
            </c:strRef>
          </c:tx>
          <c:spPr>
            <a:solidFill>
              <a:srgbClr val="C271DA"/>
            </a:solidFill>
            <a:ln>
              <a:solidFill>
                <a:srgbClr val="C271DA"/>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Sheet1!$I$2:$I$14</c:f>
              <c:numCache>
                <c:formatCode>General</c:formatCode>
                <c:ptCount val="13"/>
                <c:pt idx="0">
                  <c:v>70.75</c:v>
                </c:pt>
                <c:pt idx="1">
                  <c:v>70.87</c:v>
                </c:pt>
                <c:pt idx="2">
                  <c:v>71.180000000000007</c:v>
                </c:pt>
                <c:pt idx="3">
                  <c:v>71.709999999999994</c:v>
                </c:pt>
                <c:pt idx="4">
                  <c:v>71.989999999999995</c:v>
                </c:pt>
                <c:pt idx="5">
                  <c:v>74.489999999999995</c:v>
                </c:pt>
                <c:pt idx="6">
                  <c:v>77.09</c:v>
                </c:pt>
                <c:pt idx="7">
                  <c:v>79.88</c:v>
                </c:pt>
                <c:pt idx="8">
                  <c:v>83.25</c:v>
                </c:pt>
                <c:pt idx="9">
                  <c:v>87.5</c:v>
                </c:pt>
                <c:pt idx="10">
                  <c:v>91.39</c:v>
                </c:pt>
                <c:pt idx="11">
                  <c:v>96.88</c:v>
                </c:pt>
                <c:pt idx="12">
                  <c:v>96.24</c:v>
                </c:pt>
              </c:numCache>
            </c:numRef>
          </c:val>
          <c:extLst>
            <c:ext xmlns:c16="http://schemas.microsoft.com/office/drawing/2014/chart" uri="{C3380CC4-5D6E-409C-BE32-E72D297353CC}">
              <c16:uniqueId val="{0000006F-3E29-4945-80B6-6F885C63F9B7}"/>
            </c:ext>
          </c:extLst>
        </c:ser>
        <c:ser>
          <c:idx val="8"/>
          <c:order val="8"/>
          <c:tx>
            <c:strRef>
              <c:f>Sheet1!$J$1</c:f>
              <c:strCache>
                <c:ptCount val="1"/>
                <c:pt idx="0">
                  <c:v>Pet Food</c:v>
                </c:pt>
              </c:strCache>
            </c:strRef>
          </c:tx>
          <c:spPr>
            <a:solidFill>
              <a:srgbClr val="76A5E3"/>
            </a:solidFill>
            <a:ln>
              <a:solidFill>
                <a:srgbClr val="76A5E3"/>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Sheet1!$J$2:$J$14</c:f>
              <c:numCache>
                <c:formatCode>General</c:formatCode>
                <c:ptCount val="13"/>
                <c:pt idx="0">
                  <c:v>36.94</c:v>
                </c:pt>
                <c:pt idx="1">
                  <c:v>40.119999999999997</c:v>
                </c:pt>
                <c:pt idx="2">
                  <c:v>40.200000000000003</c:v>
                </c:pt>
                <c:pt idx="3">
                  <c:v>41.4</c:v>
                </c:pt>
                <c:pt idx="4">
                  <c:v>43.82</c:v>
                </c:pt>
                <c:pt idx="5">
                  <c:v>47.58</c:v>
                </c:pt>
                <c:pt idx="6">
                  <c:v>46.65</c:v>
                </c:pt>
                <c:pt idx="7">
                  <c:v>51.15</c:v>
                </c:pt>
                <c:pt idx="8">
                  <c:v>53.78</c:v>
                </c:pt>
                <c:pt idx="9">
                  <c:v>58.08</c:v>
                </c:pt>
                <c:pt idx="10">
                  <c:v>62.09</c:v>
                </c:pt>
                <c:pt idx="11">
                  <c:v>66.72</c:v>
                </c:pt>
                <c:pt idx="12">
                  <c:v>71.790000000000006</c:v>
                </c:pt>
              </c:numCache>
            </c:numRef>
          </c:val>
          <c:extLst>
            <c:ext xmlns:c16="http://schemas.microsoft.com/office/drawing/2014/chart" uri="{C3380CC4-5D6E-409C-BE32-E72D297353CC}">
              <c16:uniqueId val="{0000007D-3E29-4945-80B6-6F885C63F9B7}"/>
            </c:ext>
          </c:extLst>
        </c:ser>
        <c:ser>
          <c:idx val="9"/>
          <c:order val="9"/>
          <c:tx>
            <c:strRef>
              <c:f>Sheet1!$K$1</c:f>
              <c:strCache>
                <c:ptCount val="1"/>
                <c:pt idx="0">
                  <c:v>Sauces &amp; Spices</c:v>
                </c:pt>
              </c:strCache>
            </c:strRef>
          </c:tx>
          <c:spPr>
            <a:solidFill>
              <a:srgbClr val="099676"/>
            </a:solidFill>
            <a:ln>
              <a:solidFill>
                <a:srgbClr val="099676"/>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Sheet1!$K$2:$K$14</c:f>
              <c:numCache>
                <c:formatCode>General</c:formatCode>
                <c:ptCount val="13"/>
                <c:pt idx="0">
                  <c:v>54.51</c:v>
                </c:pt>
                <c:pt idx="1">
                  <c:v>54.31</c:v>
                </c:pt>
                <c:pt idx="2">
                  <c:v>54.54</c:v>
                </c:pt>
                <c:pt idx="3">
                  <c:v>54.86</c:v>
                </c:pt>
                <c:pt idx="4">
                  <c:v>54.81</c:v>
                </c:pt>
                <c:pt idx="5">
                  <c:v>55.81</c:v>
                </c:pt>
                <c:pt idx="6">
                  <c:v>56.85</c:v>
                </c:pt>
                <c:pt idx="7">
                  <c:v>58.15</c:v>
                </c:pt>
                <c:pt idx="8">
                  <c:v>59.68</c:v>
                </c:pt>
                <c:pt idx="9">
                  <c:v>62.35</c:v>
                </c:pt>
                <c:pt idx="10">
                  <c:v>64.680000000000007</c:v>
                </c:pt>
                <c:pt idx="11">
                  <c:v>67.290000000000006</c:v>
                </c:pt>
                <c:pt idx="12">
                  <c:v>64.88</c:v>
                </c:pt>
              </c:numCache>
            </c:numRef>
          </c:val>
          <c:extLst>
            <c:ext xmlns:c16="http://schemas.microsoft.com/office/drawing/2014/chart" uri="{C3380CC4-5D6E-409C-BE32-E72D297353CC}">
              <c16:uniqueId val="{0000008B-3E29-4945-80B6-6F885C63F9B7}"/>
            </c:ext>
          </c:extLst>
        </c:ser>
        <c:ser>
          <c:idx val="10"/>
          <c:order val="10"/>
          <c:tx>
            <c:strRef>
              <c:f>Sheet1!$L$1</c:f>
              <c:strCache>
                <c:ptCount val="1"/>
                <c:pt idx="0">
                  <c:v>Oils &amp; Fats</c:v>
                </c:pt>
              </c:strCache>
            </c:strRef>
          </c:tx>
          <c:spPr>
            <a:solidFill>
              <a:srgbClr val="919191"/>
            </a:solidFill>
            <a:ln>
              <a:solidFill>
                <a:srgbClr val="919191"/>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Sheet1!$L$2:$L$14</c:f>
              <c:numCache>
                <c:formatCode>General</c:formatCode>
                <c:ptCount val="13"/>
                <c:pt idx="0">
                  <c:v>39.42</c:v>
                </c:pt>
                <c:pt idx="1">
                  <c:v>39.4</c:v>
                </c:pt>
                <c:pt idx="2">
                  <c:v>39.67</c:v>
                </c:pt>
                <c:pt idx="3">
                  <c:v>40.020000000000003</c:v>
                </c:pt>
                <c:pt idx="4">
                  <c:v>39.96</c:v>
                </c:pt>
                <c:pt idx="5">
                  <c:v>40.67</c:v>
                </c:pt>
                <c:pt idx="6">
                  <c:v>41.34</c:v>
                </c:pt>
                <c:pt idx="7">
                  <c:v>42.22</c:v>
                </c:pt>
                <c:pt idx="8">
                  <c:v>43.25</c:v>
                </c:pt>
                <c:pt idx="9">
                  <c:v>45.21</c:v>
                </c:pt>
                <c:pt idx="10">
                  <c:v>46.86</c:v>
                </c:pt>
                <c:pt idx="11">
                  <c:v>48.96</c:v>
                </c:pt>
                <c:pt idx="12">
                  <c:v>47.73</c:v>
                </c:pt>
              </c:numCache>
            </c:numRef>
          </c:val>
          <c:extLst>
            <c:ext xmlns:c16="http://schemas.microsoft.com/office/drawing/2014/chart" uri="{C3380CC4-5D6E-409C-BE32-E72D297353CC}">
              <c16:uniqueId val="{00000099-3E29-4945-80B6-6F885C63F9B7}"/>
            </c:ext>
          </c:extLst>
        </c:ser>
        <c:ser>
          <c:idx val="11"/>
          <c:order val="11"/>
          <c:tx>
            <c:strRef>
              <c:f>Sheet1!$M$1</c:f>
              <c:strCache>
                <c:ptCount val="1"/>
                <c:pt idx="0">
                  <c:v>Fish &amp; Seafood</c:v>
                </c:pt>
              </c:strCache>
            </c:strRef>
          </c:tx>
          <c:spPr>
            <a:solidFill>
              <a:srgbClr val="C85A79"/>
            </a:solidFill>
            <a:ln>
              <a:solidFill>
                <a:srgbClr val="C85A79"/>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Sheet1!$M$2:$M$14</c:f>
              <c:numCache>
                <c:formatCode>General</c:formatCode>
                <c:ptCount val="13"/>
                <c:pt idx="0">
                  <c:v>34.590000000000003</c:v>
                </c:pt>
                <c:pt idx="1">
                  <c:v>34.19</c:v>
                </c:pt>
                <c:pt idx="2">
                  <c:v>34.08</c:v>
                </c:pt>
                <c:pt idx="3">
                  <c:v>34.01</c:v>
                </c:pt>
                <c:pt idx="4">
                  <c:v>33.78</c:v>
                </c:pt>
                <c:pt idx="5">
                  <c:v>34.479999999999997</c:v>
                </c:pt>
                <c:pt idx="6">
                  <c:v>35.090000000000003</c:v>
                </c:pt>
                <c:pt idx="7">
                  <c:v>35.89</c:v>
                </c:pt>
                <c:pt idx="8">
                  <c:v>36.85</c:v>
                </c:pt>
                <c:pt idx="9">
                  <c:v>38.6</c:v>
                </c:pt>
                <c:pt idx="10">
                  <c:v>40.14</c:v>
                </c:pt>
                <c:pt idx="11">
                  <c:v>41.73</c:v>
                </c:pt>
                <c:pt idx="12">
                  <c:v>40.08</c:v>
                </c:pt>
              </c:numCache>
            </c:numRef>
          </c:val>
          <c:extLst>
            <c:ext xmlns:c16="http://schemas.microsoft.com/office/drawing/2014/chart" uri="{C3380CC4-5D6E-409C-BE32-E72D297353CC}">
              <c16:uniqueId val="{000000A7-3E29-4945-80B6-6F885C63F9B7}"/>
            </c:ext>
          </c:extLst>
        </c:ser>
        <c:ser>
          <c:idx val="12"/>
          <c:order val="12"/>
          <c:tx>
            <c:strRef>
              <c:f>Sheet1!$N$1</c:f>
              <c:strCache>
                <c:ptCount val="1"/>
                <c:pt idx="0">
                  <c:v>Baby Food</c:v>
                </c:pt>
              </c:strCache>
            </c:strRef>
          </c:tx>
          <c:spPr>
            <a:solidFill>
              <a:srgbClr val="468D02"/>
            </a:solidFill>
            <a:ln>
              <a:solidFill>
                <a:srgbClr val="468D02"/>
              </a:solidFill>
            </a:ln>
          </c:spPr>
          <c:invertIfNegative val="0"/>
          <c:cat>
            <c:numRef>
              <c:f>Sheet1!$A$2:$A$14</c:f>
              <c:numCache>
                <c:formatCode>General</c:formatCod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numCache>
            </c:numRef>
          </c:cat>
          <c:val>
            <c:numRef>
              <c:f>Sheet1!$N$2:$N$14</c:f>
              <c:numCache>
                <c:formatCode>General</c:formatCode>
                <c:ptCount val="13"/>
                <c:pt idx="0">
                  <c:v>30.52</c:v>
                </c:pt>
                <c:pt idx="1">
                  <c:v>30.69</c:v>
                </c:pt>
                <c:pt idx="2">
                  <c:v>30.98</c:v>
                </c:pt>
                <c:pt idx="3">
                  <c:v>31.47</c:v>
                </c:pt>
                <c:pt idx="4">
                  <c:v>31.55</c:v>
                </c:pt>
                <c:pt idx="5">
                  <c:v>32.4</c:v>
                </c:pt>
                <c:pt idx="6">
                  <c:v>33.46</c:v>
                </c:pt>
                <c:pt idx="7">
                  <c:v>34.69</c:v>
                </c:pt>
                <c:pt idx="8">
                  <c:v>36.08</c:v>
                </c:pt>
                <c:pt idx="9">
                  <c:v>38.049999999999997</c:v>
                </c:pt>
                <c:pt idx="10">
                  <c:v>39.840000000000003</c:v>
                </c:pt>
                <c:pt idx="11">
                  <c:v>41.71</c:v>
                </c:pt>
                <c:pt idx="12">
                  <c:v>39.409999999999997</c:v>
                </c:pt>
              </c:numCache>
            </c:numRef>
          </c:val>
          <c:extLst>
            <c:ext xmlns:c16="http://schemas.microsoft.com/office/drawing/2014/chart" uri="{C3380CC4-5D6E-409C-BE32-E72D297353CC}">
              <c16:uniqueId val="{000000B5-3E29-4945-80B6-6F885C63F9B7}"/>
            </c:ext>
          </c:extLst>
        </c:ser>
        <c:dLbls>
          <c:showLegendKey val="0"/>
          <c:showVal val="0"/>
          <c:showCatName val="0"/>
          <c:showSerName val="0"/>
          <c:showPercent val="0"/>
          <c:showBubbleSize val="0"/>
        </c:dLbls>
        <c:gapWidth val="80"/>
        <c:overlap val="10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Market volume million metric tons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layout>
        <c:manualLayout>
          <c:xMode val="edge"/>
          <c:yMode val="edge"/>
          <c:x val="1.7717760607737606E-2"/>
          <c:y val="1.481296589402081E-2"/>
          <c:w val="0.95990449795795019"/>
          <c:h val="0.24643604317299173"/>
        </c:manualLayout>
      </c:layout>
      <c:overlay val="0"/>
      <c:txPr>
        <a:bodyPr/>
        <a:lstStyle/>
        <a:p>
          <a:pPr>
            <a:defRPr sz="16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3309.72</c:v>
                </c:pt>
                <c:pt idx="1">
                  <c:v>2991.26</c:v>
                </c:pt>
                <c:pt idx="2">
                  <c:v>2868</c:v>
                </c:pt>
                <c:pt idx="3">
                  <c:v>2769.65</c:v>
                </c:pt>
                <c:pt idx="4">
                  <c:v>2273</c:v>
                </c:pt>
                <c:pt idx="5">
                  <c:v>2377.31</c:v>
                </c:pt>
                <c:pt idx="6">
                  <c:v>2512.42</c:v>
                </c:pt>
                <c:pt idx="7">
                  <c:v>2489.39</c:v>
                </c:pt>
                <c:pt idx="8">
                  <c:v>2472</c:v>
                </c:pt>
                <c:pt idx="9">
                  <c:v>2630.95</c:v>
                </c:pt>
                <c:pt idx="10">
                  <c:v>2455</c:v>
                </c:pt>
                <c:pt idx="11">
                  <c:v>2460</c:v>
                </c:pt>
                <c:pt idx="12">
                  <c:v>2633</c:v>
                </c:pt>
                <c:pt idx="13">
                  <c:v>2580</c:v>
                </c:pt>
                <c:pt idx="14">
                  <c:v>2793</c:v>
                </c:pt>
                <c:pt idx="15">
                  <c:v>2741.23</c:v>
                </c:pt>
                <c:pt idx="16">
                  <c:v>3340</c:v>
                </c:pt>
              </c:numCache>
            </c:numRef>
          </c:val>
          <c:extLst>
            <c:ext xmlns:c16="http://schemas.microsoft.com/office/drawing/2014/chart" uri="{C3380CC4-5D6E-409C-BE32-E72D297353CC}">
              <c16:uniqueId val="{00000011-1B27-E34A-BC81-452C8DC373D7}"/>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95518</c:v>
                </c:pt>
                <c:pt idx="1">
                  <c:v>76966</c:v>
                </c:pt>
                <c:pt idx="2">
                  <c:v>62536</c:v>
                </c:pt>
                <c:pt idx="3">
                  <c:v>54182</c:v>
                </c:pt>
                <c:pt idx="4">
                  <c:v>33060</c:v>
                </c:pt>
                <c:pt idx="5">
                  <c:v>43778</c:v>
                </c:pt>
                <c:pt idx="6">
                  <c:v>41054</c:v>
                </c:pt>
                <c:pt idx="7">
                  <c:v>37200</c:v>
                </c:pt>
                <c:pt idx="8">
                  <c:v>36144</c:v>
                </c:pt>
                <c:pt idx="9">
                  <c:v>37253</c:v>
                </c:pt>
                <c:pt idx="10">
                  <c:v>33813</c:v>
                </c:pt>
                <c:pt idx="11">
                  <c:v>30795</c:v>
                </c:pt>
                <c:pt idx="12">
                  <c:v>31530</c:v>
                </c:pt>
                <c:pt idx="13">
                  <c:v>30516</c:v>
                </c:pt>
                <c:pt idx="14">
                  <c:v>31073</c:v>
                </c:pt>
                <c:pt idx="15">
                  <c:v>20870</c:v>
                </c:pt>
                <c:pt idx="16">
                  <c:v>29236</c:v>
                </c:pt>
              </c:numCache>
            </c:numRef>
          </c:val>
          <c:extLst>
            <c:ext xmlns:c16="http://schemas.microsoft.com/office/drawing/2014/chart" uri="{C3380CC4-5D6E-409C-BE32-E72D297353CC}">
              <c16:uniqueId val="{00000011-12A0-FC42-9389-FD5C1A842327}"/>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E9AE-2B43-9EF7-7DFD60955B0E}"/>
                </c:ext>
              </c:extLst>
            </c:dLbl>
            <c:dLbl>
              <c:idx val="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E9AE-2B43-9EF7-7DFD60955B0E}"/>
                </c:ext>
              </c:extLst>
            </c:dLbl>
            <c:dLbl>
              <c:idx val="2"/>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E9AE-2B43-9EF7-7DFD60955B0E}"/>
                </c:ext>
              </c:extLst>
            </c:dLbl>
            <c:dLbl>
              <c:idx val="3"/>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E9AE-2B43-9EF7-7DFD60955B0E}"/>
                </c:ext>
              </c:extLst>
            </c:dLbl>
            <c:dLbl>
              <c:idx val="4"/>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E9AE-2B43-9EF7-7DFD60955B0E}"/>
                </c:ext>
              </c:extLst>
            </c:dLbl>
            <c:dLbl>
              <c:idx val="5"/>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E9AE-2B43-9EF7-7DFD60955B0E}"/>
                </c:ext>
              </c:extLst>
            </c:dLbl>
            <c:dLbl>
              <c:idx val="6"/>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E9AE-2B43-9EF7-7DFD60955B0E}"/>
                </c:ext>
              </c:extLst>
            </c:dLbl>
            <c:dLbl>
              <c:idx val="7"/>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E9AE-2B43-9EF7-7DFD60955B0E}"/>
                </c:ext>
              </c:extLst>
            </c:dLbl>
            <c:dLbl>
              <c:idx val="8"/>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E9AE-2B43-9EF7-7DFD60955B0E}"/>
                </c:ext>
              </c:extLst>
            </c:dLbl>
            <c:dLbl>
              <c:idx val="9"/>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E9AE-2B43-9EF7-7DFD60955B0E}"/>
                </c:ext>
              </c:extLst>
            </c:dLbl>
            <c:dLbl>
              <c:idx val="1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E9AE-2B43-9EF7-7DFD60955B0E}"/>
                </c:ext>
              </c:extLst>
            </c:dLbl>
            <c:dLbl>
              <c:idx val="1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E9AE-2B43-9EF7-7DFD60955B0E}"/>
                </c:ext>
              </c:extLst>
            </c:dLbl>
            <c:dLbl>
              <c:idx val="12"/>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E9AE-2B43-9EF7-7DFD60955B0E}"/>
                </c:ext>
              </c:extLst>
            </c:dLbl>
            <c:dLbl>
              <c:idx val="13"/>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E9AE-2B43-9EF7-7DFD60955B0E}"/>
                </c:ext>
              </c:extLst>
            </c:dLbl>
            <c:dLbl>
              <c:idx val="1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E9AE-2B43-9EF7-7DFD60955B0E}"/>
                </c:ext>
              </c:extLst>
            </c:dLbl>
            <c:dLbl>
              <c:idx val="15"/>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E9AE-2B43-9EF7-7DFD60955B0E}"/>
                </c:ext>
              </c:extLst>
            </c:dLbl>
            <c:dLbl>
              <c:idx val="16"/>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separator>, </c:separator>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E9AE-2B43-9EF7-7DFD60955B0E}"/>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eparator>, </c:separator>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172.8</c:v>
                </c:pt>
                <c:pt idx="1">
                  <c:v>143.75</c:v>
                </c:pt>
                <c:pt idx="2">
                  <c:v>123.03</c:v>
                </c:pt>
                <c:pt idx="3">
                  <c:v>121.38</c:v>
                </c:pt>
                <c:pt idx="4">
                  <c:v>99.96</c:v>
                </c:pt>
                <c:pt idx="5">
                  <c:v>129.80000000000001</c:v>
                </c:pt>
                <c:pt idx="6">
                  <c:v>146.63999999999999</c:v>
                </c:pt>
                <c:pt idx="7">
                  <c:v>158.72</c:v>
                </c:pt>
                <c:pt idx="8">
                  <c:v>163.04</c:v>
                </c:pt>
                <c:pt idx="9">
                  <c:v>165.01</c:v>
                </c:pt>
                <c:pt idx="10">
                  <c:v>178.8</c:v>
                </c:pt>
                <c:pt idx="11">
                  <c:v>179.25</c:v>
                </c:pt>
                <c:pt idx="12">
                  <c:v>193.2</c:v>
                </c:pt>
                <c:pt idx="13">
                  <c:v>190.9</c:v>
                </c:pt>
                <c:pt idx="14">
                  <c:v>182.7</c:v>
                </c:pt>
                <c:pt idx="15">
                  <c:v>186.62</c:v>
                </c:pt>
                <c:pt idx="16">
                  <c:v>257.39999999999998</c:v>
                </c:pt>
              </c:numCache>
            </c:numRef>
          </c:val>
          <c:extLst>
            <c:ext xmlns:c16="http://schemas.microsoft.com/office/drawing/2014/chart" uri="{C3380CC4-5D6E-409C-BE32-E72D297353CC}">
              <c16:uniqueId val="{00000011-E9AE-2B43-9EF7-7DFD60955B0E}"/>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Revenue in million U.S. dollars</c:v>
                </c:pt>
              </c:strCache>
            </c:strRef>
          </c:tx>
          <c:spPr>
            <a:solidFill>
              <a:srgbClr val="2876DD"/>
            </a:solidFill>
            <a:ln>
              <a:solidFill>
                <a:srgbClr val="2876DD"/>
              </a:solidFill>
            </a:ln>
          </c:spPr>
          <c:invertIfNegative val="0"/>
          <c:dLbls>
            <c:dLbl>
              <c:idx val="0"/>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A704-D543-AD0F-E0AFCAE377A3}"/>
                </c:ext>
              </c:extLst>
            </c:dLbl>
            <c:dLbl>
              <c:idx val="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A704-D543-AD0F-E0AFCAE377A3}"/>
                </c:ext>
              </c:extLst>
            </c:dLbl>
            <c:dLbl>
              <c:idx val="2"/>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A704-D543-AD0F-E0AFCAE377A3}"/>
                </c:ext>
              </c:extLst>
            </c:dLbl>
            <c:dLbl>
              <c:idx val="3"/>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A704-D543-AD0F-E0AFCAE377A3}"/>
                </c:ext>
              </c:extLst>
            </c:dLbl>
            <c:dLbl>
              <c:idx val="4"/>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A704-D543-AD0F-E0AFCAE377A3}"/>
                </c:ext>
              </c:extLst>
            </c:dLbl>
            <c:dLbl>
              <c:idx val="5"/>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A704-D543-AD0F-E0AFCAE377A3}"/>
                </c:ext>
              </c:extLst>
            </c:dLbl>
            <c:dLbl>
              <c:idx val="6"/>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A704-D543-AD0F-E0AFCAE377A3}"/>
                </c:ext>
              </c:extLst>
            </c:dLbl>
            <c:dLbl>
              <c:idx val="7"/>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A704-D543-AD0F-E0AFCAE377A3}"/>
                </c:ext>
              </c:extLst>
            </c:dLbl>
            <c:dLbl>
              <c:idx val="8"/>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A704-D543-AD0F-E0AFCAE377A3}"/>
                </c:ext>
              </c:extLst>
            </c:dLbl>
            <c:dLbl>
              <c:idx val="9"/>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A704-D543-AD0F-E0AFCAE377A3}"/>
                </c:ext>
              </c:extLst>
            </c:dLbl>
            <c:dLbl>
              <c:idx val="1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A704-D543-AD0F-E0AFCAE377A3}"/>
                </c:ext>
              </c:extLst>
            </c:dLbl>
            <c:dLbl>
              <c:idx val="1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A704-D543-AD0F-E0AFCAE377A3}"/>
                </c:ext>
              </c:extLst>
            </c:dLbl>
            <c:dLbl>
              <c:idx val="12"/>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A704-D543-AD0F-E0AFCAE377A3}"/>
                </c:ext>
              </c:extLst>
            </c:dLbl>
            <c:dLbl>
              <c:idx val="13"/>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A704-D543-AD0F-E0AFCAE377A3}"/>
                </c:ext>
              </c:extLst>
            </c:dLbl>
            <c:dLbl>
              <c:idx val="14"/>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A704-D543-AD0F-E0AFCAE377A3}"/>
                </c:ext>
              </c:extLst>
            </c:dLbl>
            <c:dLbl>
              <c:idx val="15"/>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A704-D543-AD0F-E0AFCAE377A3}"/>
                </c:ext>
              </c:extLst>
            </c:dLbl>
            <c:dLbl>
              <c:idx val="16"/>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A704-D543-AD0F-E0AFCAE377A3}"/>
                </c:ext>
              </c:extLst>
            </c:dLbl>
            <c:dLbl>
              <c:idx val="17"/>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1-A704-D543-AD0F-E0AFCAE377A3}"/>
                </c:ext>
              </c:extLst>
            </c:dLbl>
            <c:dLbl>
              <c:idx val="18"/>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2-A704-D543-AD0F-E0AFCAE377A3}"/>
                </c:ext>
              </c:extLst>
            </c:dLbl>
            <c:dLbl>
              <c:idx val="19"/>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3-A704-D543-AD0F-E0AFCAE377A3}"/>
                </c:ext>
              </c:extLst>
            </c:dLbl>
            <c:dLbl>
              <c:idx val="20"/>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4-A704-D543-AD0F-E0AFCAE377A3}"/>
                </c:ext>
              </c:extLst>
            </c:dLbl>
            <c:dLbl>
              <c:idx val="2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5-A704-D543-AD0F-E0AFCAE377A3}"/>
                </c:ext>
              </c:extLst>
            </c:dLbl>
            <c:dLbl>
              <c:idx val="22"/>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6-A704-D543-AD0F-E0AFCAE377A3}"/>
                </c:ext>
              </c:extLst>
            </c:dLbl>
            <c:dLbl>
              <c:idx val="23"/>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7-A704-D543-AD0F-E0AFCAE377A3}"/>
                </c:ext>
              </c:extLst>
            </c:dLbl>
            <c:dLbl>
              <c:idx val="2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8-A704-D543-AD0F-E0AFCAE377A3}"/>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Sheet1!$A$2:$A$26</c:f>
              <c:strCache>
                <c:ptCount val="25"/>
                <c:pt idx="0">
                  <c:v>China</c:v>
                </c:pt>
                <c:pt idx="1">
                  <c:v>India</c:v>
                </c:pt>
                <c:pt idx="2">
                  <c:v>United States</c:v>
                </c:pt>
                <c:pt idx="3">
                  <c:v>Japan</c:v>
                </c:pt>
                <c:pt idx="4">
                  <c:v>Indonesia</c:v>
                </c:pt>
                <c:pt idx="5">
                  <c:v>Brazil</c:v>
                </c:pt>
                <c:pt idx="6">
                  <c:v>France</c:v>
                </c:pt>
                <c:pt idx="7">
                  <c:v>Canada</c:v>
                </c:pt>
                <c:pt idx="8">
                  <c:v>South Korea</c:v>
                </c:pt>
                <c:pt idx="9">
                  <c:v>Mexico</c:v>
                </c:pt>
                <c:pt idx="10">
                  <c:v>Vietnam</c:v>
                </c:pt>
                <c:pt idx="11">
                  <c:v>United Kingdom</c:v>
                </c:pt>
                <c:pt idx="12">
                  <c:v>Nigeria</c:v>
                </c:pt>
                <c:pt idx="13">
                  <c:v>Philippines</c:v>
                </c:pt>
                <c:pt idx="14">
                  <c:v>Germany</c:v>
                </c:pt>
                <c:pt idx="15">
                  <c:v>Bangladesh</c:v>
                </c:pt>
                <c:pt idx="16">
                  <c:v>Russia</c:v>
                </c:pt>
                <c:pt idx="17">
                  <c:v>Argentina</c:v>
                </c:pt>
                <c:pt idx="18">
                  <c:v>Egypt</c:v>
                </c:pt>
                <c:pt idx="19">
                  <c:v>Saudi Arabia</c:v>
                </c:pt>
                <c:pt idx="20">
                  <c:v>South Africa</c:v>
                </c:pt>
                <c:pt idx="21">
                  <c:v>Australia</c:v>
                </c:pt>
                <c:pt idx="22">
                  <c:v>Pakistan</c:v>
                </c:pt>
                <c:pt idx="23">
                  <c:v>Turkey</c:v>
                </c:pt>
                <c:pt idx="24">
                  <c:v>Spain</c:v>
                </c:pt>
              </c:strCache>
            </c:strRef>
          </c:cat>
          <c:val>
            <c:numRef>
              <c:f>Sheet1!$B$2:$B$26</c:f>
              <c:numCache>
                <c:formatCode>General</c:formatCode>
                <c:ptCount val="25"/>
                <c:pt idx="0">
                  <c:v>8258.41</c:v>
                </c:pt>
                <c:pt idx="1">
                  <c:v>5089.88</c:v>
                </c:pt>
                <c:pt idx="2">
                  <c:v>5001.96</c:v>
                </c:pt>
                <c:pt idx="3">
                  <c:v>1406.07</c:v>
                </c:pt>
                <c:pt idx="4">
                  <c:v>1383.56</c:v>
                </c:pt>
                <c:pt idx="5">
                  <c:v>901.77</c:v>
                </c:pt>
                <c:pt idx="6">
                  <c:v>666.29</c:v>
                </c:pt>
                <c:pt idx="7">
                  <c:v>632.54999999999995</c:v>
                </c:pt>
                <c:pt idx="8">
                  <c:v>619.74</c:v>
                </c:pt>
                <c:pt idx="9">
                  <c:v>590.05999999999995</c:v>
                </c:pt>
                <c:pt idx="10">
                  <c:v>541.79999999999995</c:v>
                </c:pt>
                <c:pt idx="11">
                  <c:v>505.65</c:v>
                </c:pt>
                <c:pt idx="12">
                  <c:v>486.44</c:v>
                </c:pt>
                <c:pt idx="13">
                  <c:v>468.76</c:v>
                </c:pt>
                <c:pt idx="14">
                  <c:v>461.83</c:v>
                </c:pt>
                <c:pt idx="15">
                  <c:v>437.43</c:v>
                </c:pt>
                <c:pt idx="16">
                  <c:v>427.75</c:v>
                </c:pt>
                <c:pt idx="17">
                  <c:v>414.01</c:v>
                </c:pt>
                <c:pt idx="18">
                  <c:v>378.97</c:v>
                </c:pt>
                <c:pt idx="19">
                  <c:v>340.6</c:v>
                </c:pt>
                <c:pt idx="20">
                  <c:v>333.31</c:v>
                </c:pt>
                <c:pt idx="21">
                  <c:v>320.74</c:v>
                </c:pt>
                <c:pt idx="22">
                  <c:v>310.45</c:v>
                </c:pt>
                <c:pt idx="23">
                  <c:v>295.94</c:v>
                </c:pt>
                <c:pt idx="24">
                  <c:v>287.10000000000002</c:v>
                </c:pt>
              </c:numCache>
            </c:numRef>
          </c:val>
          <c:extLst>
            <c:ext xmlns:c16="http://schemas.microsoft.com/office/drawing/2014/chart" uri="{C3380CC4-5D6E-409C-BE32-E72D297353CC}">
              <c16:uniqueId val="{00000019-A704-D543-AD0F-E0AFCAE377A3}"/>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Revenue in million U.S. dollars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2876DD"/>
            </a:solidFill>
            <a:ln>
              <a:solidFill>
                <a:srgbClr val="2876DD"/>
              </a:solidFill>
            </a:ln>
          </c:spPr>
          <c:invertIfNegative val="0"/>
          <c:dLbls>
            <c:dLbl>
              <c:idx val="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E194-8146-BB76-69169E88F2AF}"/>
                </c:ext>
              </c:extLst>
            </c:dLbl>
            <c:dLbl>
              <c:idx val="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E194-8146-BB76-69169E88F2AF}"/>
                </c:ext>
              </c:extLst>
            </c:dLbl>
            <c:dLbl>
              <c:idx val="2"/>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E194-8146-BB76-69169E88F2AF}"/>
                </c:ext>
              </c:extLst>
            </c:dLbl>
            <c:dLbl>
              <c:idx val="3"/>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E194-8146-BB76-69169E88F2AF}"/>
                </c:ext>
              </c:extLst>
            </c:dLbl>
            <c:dLbl>
              <c:idx val="4"/>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E194-8146-BB76-69169E88F2AF}"/>
                </c:ext>
              </c:extLst>
            </c:dLbl>
            <c:dLbl>
              <c:idx val="5"/>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E194-8146-BB76-69169E88F2AF}"/>
                </c:ext>
              </c:extLst>
            </c:dLbl>
            <c:dLbl>
              <c:idx val="6"/>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E194-8146-BB76-69169E88F2AF}"/>
                </c:ext>
              </c:extLst>
            </c:dLbl>
            <c:dLbl>
              <c:idx val="7"/>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E194-8146-BB76-69169E88F2AF}"/>
                </c:ext>
              </c:extLst>
            </c:dLbl>
            <c:dLbl>
              <c:idx val="8"/>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E194-8146-BB76-69169E88F2AF}"/>
                </c:ext>
              </c:extLst>
            </c:dLbl>
            <c:dLbl>
              <c:idx val="9"/>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E194-8146-BB76-69169E88F2AF}"/>
                </c:ext>
              </c:extLst>
            </c:dLbl>
            <c:dLbl>
              <c:idx val="1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E194-8146-BB76-69169E88F2AF}"/>
                </c:ext>
              </c:extLst>
            </c:dLbl>
            <c:dLbl>
              <c:idx val="11"/>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E194-8146-BB76-69169E88F2AF}"/>
                </c:ext>
              </c:extLst>
            </c:dLbl>
            <c:dLbl>
              <c:idx val="12"/>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E194-8146-BB76-69169E88F2AF}"/>
                </c:ext>
              </c:extLst>
            </c:dLbl>
            <c:dLbl>
              <c:idx val="13"/>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E194-8146-BB76-69169E88F2AF}"/>
                </c:ext>
              </c:extLst>
            </c:dLbl>
            <c:dLbl>
              <c:idx val="14"/>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E194-8146-BB76-69169E88F2AF}"/>
                </c:ext>
              </c:extLst>
            </c:dLbl>
            <c:dLbl>
              <c:idx val="15"/>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E194-8146-BB76-69169E88F2AF}"/>
                </c:ext>
              </c:extLst>
            </c:dLbl>
            <c:dLbl>
              <c:idx val="16"/>
              <c:numFmt formatCode="#,##0.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E194-8146-BB76-69169E88F2AF}"/>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49.4</c:v>
                </c:pt>
                <c:pt idx="1">
                  <c:v>48.95</c:v>
                </c:pt>
                <c:pt idx="2">
                  <c:v>47.56</c:v>
                </c:pt>
                <c:pt idx="3">
                  <c:v>43.38</c:v>
                </c:pt>
                <c:pt idx="4">
                  <c:v>35.369999999999997</c:v>
                </c:pt>
                <c:pt idx="5">
                  <c:v>33.36</c:v>
                </c:pt>
                <c:pt idx="6">
                  <c:v>31.53</c:v>
                </c:pt>
                <c:pt idx="7">
                  <c:v>29.79</c:v>
                </c:pt>
                <c:pt idx="8">
                  <c:v>28.6</c:v>
                </c:pt>
                <c:pt idx="9">
                  <c:v>28.28</c:v>
                </c:pt>
                <c:pt idx="10">
                  <c:v>26.8</c:v>
                </c:pt>
                <c:pt idx="11">
                  <c:v>25.56</c:v>
                </c:pt>
                <c:pt idx="12">
                  <c:v>26.01</c:v>
                </c:pt>
                <c:pt idx="13">
                  <c:v>25.43</c:v>
                </c:pt>
                <c:pt idx="14">
                  <c:v>23.69</c:v>
                </c:pt>
                <c:pt idx="15">
                  <c:v>22.15</c:v>
                </c:pt>
                <c:pt idx="16">
                  <c:v>22.04</c:v>
                </c:pt>
              </c:numCache>
            </c:numRef>
          </c:val>
          <c:extLst>
            <c:ext xmlns:c16="http://schemas.microsoft.com/office/drawing/2014/chart" uri="{C3380CC4-5D6E-409C-BE32-E72D297353CC}">
              <c16:uniqueId val="{00000011-E194-8146-BB76-69169E88F2AF}"/>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Print newspapers</c:v>
                </c:pt>
              </c:strCache>
            </c:strRef>
          </c:tx>
          <c:spPr>
            <a:solidFill>
              <a:srgbClr val="2876DD"/>
            </a:solidFill>
            <a:ln>
              <a:solidFill>
                <a:srgbClr val="2876DD"/>
              </a:solidFill>
            </a:ln>
          </c:spPr>
          <c:invertIfNegative val="0"/>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Sheet1!$B$2:$B$13</c:f>
              <c:numCache>
                <c:formatCode>General</c:formatCode>
                <c:ptCount val="12"/>
                <c:pt idx="0">
                  <c:v>26973</c:v>
                </c:pt>
                <c:pt idx="1">
                  <c:v>25035</c:v>
                </c:pt>
                <c:pt idx="2">
                  <c:v>22417</c:v>
                </c:pt>
                <c:pt idx="3">
                  <c:v>21456</c:v>
                </c:pt>
                <c:pt idx="4">
                  <c:v>20545</c:v>
                </c:pt>
                <c:pt idx="5">
                  <c:v>19171</c:v>
                </c:pt>
                <c:pt idx="6">
                  <c:v>17936</c:v>
                </c:pt>
                <c:pt idx="7">
                  <c:v>17679</c:v>
                </c:pt>
                <c:pt idx="8">
                  <c:v>16985</c:v>
                </c:pt>
                <c:pt idx="9">
                  <c:v>14717</c:v>
                </c:pt>
                <c:pt idx="10">
                  <c:v>13642</c:v>
                </c:pt>
                <c:pt idx="11">
                  <c:v>12724</c:v>
                </c:pt>
              </c:numCache>
            </c:numRef>
          </c:val>
          <c:extLst>
            <c:ext xmlns:c16="http://schemas.microsoft.com/office/drawing/2014/chart" uri="{C3380CC4-5D6E-409C-BE32-E72D297353CC}">
              <c16:uniqueId val="{0000000C-2133-9944-AED9-B0DB7CA575C2}"/>
            </c:ext>
          </c:extLst>
        </c:ser>
        <c:ser>
          <c:idx val="1"/>
          <c:order val="1"/>
          <c:tx>
            <c:strRef>
              <c:f>Sheet1!$C$1</c:f>
              <c:strCache>
                <c:ptCount val="1"/>
                <c:pt idx="0">
                  <c:v>Online newspapers</c:v>
                </c:pt>
              </c:strCache>
            </c:strRef>
          </c:tx>
          <c:spPr>
            <a:solidFill>
              <a:srgbClr val="0F283E"/>
            </a:solidFill>
            <a:ln>
              <a:solidFill>
                <a:srgbClr val="0F283E"/>
              </a:solidFill>
            </a:ln>
          </c:spPr>
          <c:invertIfNegative val="0"/>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Sheet1!$C$2:$C$13</c:f>
              <c:numCache>
                <c:formatCode>General</c:formatCode>
                <c:ptCount val="12"/>
                <c:pt idx="0">
                  <c:v>1614</c:v>
                </c:pt>
                <c:pt idx="1">
                  <c:v>1811</c:v>
                </c:pt>
                <c:pt idx="2">
                  <c:v>2449</c:v>
                </c:pt>
                <c:pt idx="3">
                  <c:v>2284</c:v>
                </c:pt>
                <c:pt idx="4">
                  <c:v>2919</c:v>
                </c:pt>
                <c:pt idx="5">
                  <c:v>4615</c:v>
                </c:pt>
                <c:pt idx="6">
                  <c:v>4780</c:v>
                </c:pt>
                <c:pt idx="7">
                  <c:v>5207</c:v>
                </c:pt>
                <c:pt idx="8">
                  <c:v>5011</c:v>
                </c:pt>
                <c:pt idx="9">
                  <c:v>5730</c:v>
                </c:pt>
                <c:pt idx="10">
                  <c:v>5332</c:v>
                </c:pt>
                <c:pt idx="11">
                  <c:v>6178</c:v>
                </c:pt>
              </c:numCache>
            </c:numRef>
          </c:val>
          <c:extLst>
            <c:ext xmlns:c16="http://schemas.microsoft.com/office/drawing/2014/chart" uri="{C3380CC4-5D6E-409C-BE32-E72D297353CC}">
              <c16:uniqueId val="{00000019-2133-9944-AED9-B0DB7CA575C2}"/>
            </c:ext>
          </c:extLst>
        </c:ser>
        <c:ser>
          <c:idx val="2"/>
          <c:order val="2"/>
          <c:tx>
            <c:strRef>
              <c:f>Sheet1!$D$1</c:f>
              <c:strCache>
                <c:ptCount val="1"/>
                <c:pt idx="0">
                  <c:v>Other media newspapers</c:v>
                </c:pt>
              </c:strCache>
            </c:strRef>
          </c:tx>
          <c:spPr>
            <a:solidFill>
              <a:srgbClr val="BABABA"/>
            </a:solidFill>
            <a:ln>
              <a:solidFill>
                <a:srgbClr val="BABABA"/>
              </a:solidFill>
            </a:ln>
          </c:spPr>
          <c:invertIfNegative val="0"/>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Sheet1!$D$2:$D$9</c:f>
              <c:numCache>
                <c:formatCode>General</c:formatCode>
                <c:ptCount val="8"/>
                <c:pt idx="0">
                  <c:v>282</c:v>
                </c:pt>
                <c:pt idx="1">
                  <c:v>249</c:v>
                </c:pt>
                <c:pt idx="2">
                  <c:v>234</c:v>
                </c:pt>
                <c:pt idx="3">
                  <c:v>369</c:v>
                </c:pt>
                <c:pt idx="4">
                  <c:v>387</c:v>
                </c:pt>
                <c:pt idx="7">
                  <c:v>60</c:v>
                </c:pt>
              </c:numCache>
            </c:numRef>
          </c:val>
          <c:extLst>
            <c:ext xmlns:c16="http://schemas.microsoft.com/office/drawing/2014/chart" uri="{C3380CC4-5D6E-409C-BE32-E72D297353CC}">
              <c16:uniqueId val="{00000022-2133-9944-AED9-B0DB7CA575C2}"/>
            </c:ext>
          </c:extLst>
        </c:ser>
        <c:dLbls>
          <c:showLegendKey val="0"/>
          <c:showVal val="0"/>
          <c:showCatName val="0"/>
          <c:showSerName val="0"/>
          <c:showPercent val="0"/>
          <c:showBubbleSize val="0"/>
        </c:dLbls>
        <c:gapWidth val="80"/>
        <c:overlap val="10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16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4/18/24</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4/18/24</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hyperlink" Target="http://www.statista.com/statistics/626459/number-employees-newspaper-industry" TargetMode="External"/></Relationships>
</file>

<file path=ppt/slides/_rels/slide10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hyperlink" Target="http://www.statista.com/statistics/260201/newspaper-revenue-worldwide-by-source"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hyperlink" Target="http://www.statista.com/statistics/263156/water-consumption-in-selected-countries"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hyperlink" Target="http://www.statista.com/statistics/263156/water-consumption-in-selected-countrie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www.statista.com/statistics/1298375/volume-food-consumption-worldwide"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limatechange.ai/blog/2023-10-08-grants-zeonet" TargetMode="External"/><Relationship Id="rId2" Type="http://schemas.openxmlformats.org/officeDocument/2006/relationships/hyperlink" Target="https://news.un.org/en/story/2023/11/1143187" TargetMode="External"/><Relationship Id="rId1" Type="http://schemas.openxmlformats.org/officeDocument/2006/relationships/slideLayout" Target="../slideLayouts/slideLayout2.xml"/><Relationship Id="rId5" Type="http://schemas.openxmlformats.org/officeDocument/2006/relationships/hyperlink" Target="https://www.climatechange.ai/blog/2022-10-03-grants-icenet" TargetMode="External"/><Relationship Id="rId4" Type="http://schemas.openxmlformats.org/officeDocument/2006/relationships/hyperlink" Target="https://www.sciencedirect.com/science/article/pii/S2666546822000489?via%3Dihub"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bgr.bund.de/EN/Themen/Wasser/Aktuelles/2023-04_kimodis_en.html" TargetMode="External"/><Relationship Id="rId2" Type="http://schemas.openxmlformats.org/officeDocument/2006/relationships/hyperlink" Target="https://www.sciencedirect.com/science/article/abs/pii/S0195925520307939" TargetMode="External"/><Relationship Id="rId1" Type="http://schemas.openxmlformats.org/officeDocument/2006/relationships/slideLayout" Target="../slideLayouts/slideLayout2.xml"/><Relationship Id="rId4" Type="http://schemas.openxmlformats.org/officeDocument/2006/relationships/hyperlink" Target="https://www.nature.com/articles/s44221-023-00069-6"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sciencedirect.com/science/article/pii/S1877050921018111" TargetMode="External"/><Relationship Id="rId2" Type="http://schemas.openxmlformats.org/officeDocument/2006/relationships/hyperlink" Target="https://www.ncbi.nlm.nih.gov/pmc/articles/PMC10137586/pdf/foods-12-01654.pdf" TargetMode="External"/><Relationship Id="rId1" Type="http://schemas.openxmlformats.org/officeDocument/2006/relationships/slideLayout" Target="../slideLayouts/slideLayout2.xml"/><Relationship Id="rId4" Type="http://schemas.openxmlformats.org/officeDocument/2006/relationships/hyperlink" Target="https://www.forbes.com/sites/forbestechcouncil/2023/07/20/the-role-of-ai-in-creating-a-more-sustainable-food-system/?sh=3a15c5fd2841"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hyperlink" Target="http://www.statista.com/statistics/440171/unit-sales-guitar-market-us" TargetMode="External"/></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hyperlink" Target="http://www.statista.com/statistics/452772/number-of-pianos-sold-in-the-us" TargetMode="External"/></Relationships>
</file>

<file path=ppt/slides/_rels/slide7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hyperlink" Target="http://www.statista.com/statistics/444518/us-retail-sales-digital-piano-market" TargetMode="External"/></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hyperlink" Target="http://www.statista.com/statistics/798815/revenue-of-the-musical-instruments-market-worldwide-by-country"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hyperlink" Target="http://www.statista.com/statistics/184046/estimated-revenue-of-us-newspaper-publishers-since-2005" TargetMode="External"/></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hyperlink" Target="http://www.statista.com/statistics/184887/us-newspaper-publishing-revenue-by-media-type-since-2005" TargetMode="External"/></Relationships>
</file>

<file path=ppt/slides/_rels/slide9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hyperlink" Target="http://www.statista.com/statistics/944134/number-closed-merged-newspap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965200" y="1528479"/>
            <a:ext cx="10261600" cy="3431709"/>
          </a:xfrm>
          <a:prstGeom prst="rect">
            <a:avLst/>
          </a:prstGeom>
        </p:spPr>
        <p:txBody>
          <a:bodyPr wrap="square">
            <a:spAutoFit/>
          </a:bodyPr>
          <a:lstStyle/>
          <a:p>
            <a:pPr algn="ctr"/>
            <a:r>
              <a:rPr lang="en-US" sz="3600" dirty="0">
                <a:latin typeface="Garamond"/>
                <a:cs typeface="Garamond"/>
              </a:rPr>
              <a:t>Artificial Intelligence </a:t>
            </a:r>
          </a:p>
          <a:p>
            <a:pPr algn="ctr"/>
            <a:r>
              <a:rPr lang="en-US" sz="3600" dirty="0">
                <a:latin typeface="Garamond"/>
                <a:cs typeface="Garamond"/>
              </a:rPr>
              <a:t>and the Interests of Humanity</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400" dirty="0">
                <a:latin typeface="Garamond"/>
                <a:cs typeface="Garamond"/>
              </a:rPr>
              <a:t>William Fisher</a:t>
            </a:r>
          </a:p>
          <a:p>
            <a:pPr algn="ctr"/>
            <a:r>
              <a:rPr lang="en-US" sz="2400" dirty="0">
                <a:latin typeface="Garamond"/>
                <a:cs typeface="Garamond"/>
              </a:rPr>
              <a:t>April 2024</a:t>
            </a:r>
          </a:p>
          <a:p>
            <a:pPr algn="ctr"/>
            <a:endParaRPr lang="en-US" sz="2400" dirty="0">
              <a:latin typeface="Garamond"/>
              <a:cs typeface="Garamond"/>
            </a:endParaRPr>
          </a:p>
          <a:p>
            <a:pPr algn="ctr"/>
            <a:endParaRPr lang="en-US" sz="2000" dirty="0">
              <a:latin typeface="Garamond"/>
              <a:cs typeface="Garamond"/>
            </a:endParaRP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02E2CBBF-5E82-DD2A-F05A-A85BD0DB34F8}"/>
              </a:ext>
            </a:extLst>
          </p:cNvPr>
          <p:cNvSpPr/>
          <p:nvPr/>
        </p:nvSpPr>
        <p:spPr>
          <a:xfrm>
            <a:off x="0" y="0"/>
            <a:ext cx="752828" cy="835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31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normAutofit/>
          </a:bodyPr>
          <a:lstStyle/>
          <a:p>
            <a:pPr marL="514350" indent="-514350">
              <a:buFont typeface="+mj-lt"/>
              <a:buAutoNum type="arabicParenR"/>
            </a:pPr>
            <a:r>
              <a:rPr lang="en-US" dirty="0"/>
              <a:t>Life</a:t>
            </a:r>
          </a:p>
          <a:p>
            <a:pPr marL="514350" indent="-514350">
              <a:buFont typeface="+mj-lt"/>
              <a:buAutoNum type="arabicParenR"/>
            </a:pPr>
            <a:r>
              <a:rPr lang="en-US" dirty="0"/>
              <a:t>Health</a:t>
            </a:r>
          </a:p>
          <a:p>
            <a:pPr marL="514350" indent="-514350">
              <a:buFont typeface="+mj-lt"/>
              <a:buAutoNum type="arabicParenR"/>
            </a:pPr>
            <a:r>
              <a:rPr lang="en-US" dirty="0"/>
              <a:t>Autonomy</a:t>
            </a:r>
          </a:p>
          <a:p>
            <a:pPr marL="514350" indent="-514350">
              <a:buFont typeface="+mj-lt"/>
              <a:buAutoNum type="arabicParenR"/>
            </a:pPr>
            <a:r>
              <a:rPr lang="en-US" dirty="0"/>
              <a:t>Engagement</a:t>
            </a:r>
          </a:p>
          <a:p>
            <a:pPr marL="514350" indent="-514350">
              <a:buFont typeface="+mj-lt"/>
              <a:buAutoNum type="arabicParenR"/>
            </a:pPr>
            <a:r>
              <a:rPr lang="en-US" b="1" dirty="0"/>
              <a:t>Self-expression</a:t>
            </a:r>
          </a:p>
          <a:p>
            <a:pPr marL="514350" indent="-514350">
              <a:buFont typeface="+mj-lt"/>
              <a:buAutoNum type="arabicParenR"/>
            </a:pPr>
            <a:r>
              <a:rPr lang="en-US" dirty="0"/>
              <a:t>Competence</a:t>
            </a:r>
          </a:p>
          <a:p>
            <a:pPr marL="514350" indent="-514350">
              <a:buFont typeface="+mj-lt"/>
              <a:buAutoNum type="arabicParenR"/>
            </a:pPr>
            <a:r>
              <a:rPr lang="en-US" dirty="0"/>
              <a:t>Affiliation</a:t>
            </a:r>
          </a:p>
          <a:p>
            <a:pPr marL="514350" indent="-514350">
              <a:buFont typeface="+mj-lt"/>
              <a:buAutoNum type="arabicParenR"/>
            </a:pPr>
            <a:r>
              <a:rPr lang="en-US" dirty="0"/>
              <a:t>Privacy</a:t>
            </a:r>
          </a:p>
        </p:txBody>
      </p:sp>
      <p:sp>
        <p:nvSpPr>
          <p:cNvPr id="4" name="Content Placeholder 3">
            <a:extLst>
              <a:ext uri="{FF2B5EF4-FFF2-40B4-BE49-F238E27FC236}">
                <a16:creationId xmlns:a16="http://schemas.microsoft.com/office/drawing/2014/main" id="{F5C5B4EF-DD8D-D586-1688-D48DE7141AC0}"/>
              </a:ext>
            </a:extLst>
          </p:cNvPr>
          <p:cNvSpPr>
            <a:spLocks noGrp="1"/>
          </p:cNvSpPr>
          <p:nvPr>
            <p:ph sz="half" idx="2"/>
          </p:nvPr>
        </p:nvSpPr>
        <p:spPr>
          <a:xfrm>
            <a:off x="6096000" y="3429000"/>
            <a:ext cx="1962150" cy="1680210"/>
          </a:xfrm>
          <a:ln>
            <a:solidFill>
              <a:srgbClr val="0070C0"/>
            </a:solidFill>
          </a:ln>
        </p:spPr>
        <p:txBody>
          <a:bodyPr>
            <a:normAutofit/>
          </a:bodyPr>
          <a:lstStyle/>
          <a:p>
            <a:r>
              <a:rPr lang="en-US" sz="2400" dirty="0">
                <a:solidFill>
                  <a:srgbClr val="0070C0"/>
                </a:solidFill>
              </a:rPr>
              <a:t>Kant;</a:t>
            </a:r>
          </a:p>
          <a:p>
            <a:r>
              <a:rPr lang="en-US" sz="2400" dirty="0">
                <a:solidFill>
                  <a:srgbClr val="0070C0"/>
                </a:solidFill>
              </a:rPr>
              <a:t> Hegel;</a:t>
            </a:r>
          </a:p>
          <a:p>
            <a:r>
              <a:rPr lang="en-US" sz="2400" dirty="0">
                <a:solidFill>
                  <a:srgbClr val="0070C0"/>
                </a:solidFill>
              </a:rPr>
              <a:t> T.H. Green</a:t>
            </a:r>
          </a:p>
        </p:txBody>
      </p:sp>
      <p:sp>
        <p:nvSpPr>
          <p:cNvPr id="5" name="Rectangle 4">
            <a:extLst>
              <a:ext uri="{FF2B5EF4-FFF2-40B4-BE49-F238E27FC236}">
                <a16:creationId xmlns:a16="http://schemas.microsoft.com/office/drawing/2014/main" id="{9F9404D2-E8EF-0CA4-7BEF-E66CE63F33C0}"/>
              </a:ext>
            </a:extLst>
          </p:cNvPr>
          <p:cNvSpPr/>
          <p:nvPr/>
        </p:nvSpPr>
        <p:spPr>
          <a:xfrm>
            <a:off x="581891" y="3972393"/>
            <a:ext cx="3325091" cy="1905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CC69670-788B-1358-2A73-59C3C529C141}"/>
              </a:ext>
            </a:extLst>
          </p:cNvPr>
          <p:cNvCxnSpPr>
            <a:cxnSpLocks/>
            <a:endCxn id="4" idx="1"/>
          </p:cNvCxnSpPr>
          <p:nvPr/>
        </p:nvCxnSpPr>
        <p:spPr>
          <a:xfrm>
            <a:off x="3776353" y="3679706"/>
            <a:ext cx="2319647" cy="5893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2506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9949530" y="6216771"/>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971550" y="308610"/>
            <a:ext cx="10882380" cy="1012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rPr>
              <a:t>Number of employees in the newspaper industry in the United States by profession</a:t>
            </a:r>
          </a:p>
        </p:txBody>
      </p:sp>
      <p:sp>
        <p:nvSpPr>
          <p:cNvPr id="4" name="New shape"/>
          <p:cNvSpPr/>
          <p:nvPr/>
        </p:nvSpPr>
        <p:spPr>
          <a:xfrm>
            <a:off x="338070" y="6137031"/>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2006 and 2021</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Bureau of Labor Statistics; Poynter Institute; </a:t>
            </a:r>
            <a:r>
              <a:rPr sz="700" dirty="0">
                <a:solidFill>
                  <a:srgbClr val="808080"/>
                </a:solidFill>
                <a:latin typeface="Arial"/>
                <a:hlinkClick r:id="rId4">
                  <a:extLst>
                    <a:ext uri="{A12FA001-AC4F-418D-AE19-62706E023703}">
                      <ahyp:hlinkClr xmlns:ahyp="http://schemas.microsoft.com/office/drawing/2018/hyperlinkcolor" val="tx"/>
                    </a:ext>
                  </a:extLst>
                </a:hlinkClick>
              </a:rPr>
              <a:t>ID 626459</a:t>
            </a:r>
          </a:p>
        </p:txBody>
      </p:sp>
      <p:graphicFrame>
        <p:nvGraphicFramePr>
          <p:cNvPr id="5" name="ChartObject"/>
          <p:cNvGraphicFramePr/>
          <p:nvPr/>
        </p:nvGraphicFramePr>
        <p:xfrm>
          <a:off x="560070" y="948690"/>
          <a:ext cx="11155680" cy="500634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
        <p:nvSpPr>
          <p:cNvPr id="3" name="Rounded Rectangle 2">
            <a:extLst>
              <a:ext uri="{FF2B5EF4-FFF2-40B4-BE49-F238E27FC236}">
                <a16:creationId xmlns:a16="http://schemas.microsoft.com/office/drawing/2014/main" id="{1EEE0002-ED69-5270-A142-F48AFC02268C}"/>
              </a:ext>
            </a:extLst>
          </p:cNvPr>
          <p:cNvSpPr/>
          <p:nvPr/>
        </p:nvSpPr>
        <p:spPr>
          <a:xfrm>
            <a:off x="6435090" y="3897630"/>
            <a:ext cx="1737360" cy="18288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1175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10034400" y="6137031"/>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2606040" y="193431"/>
            <a:ext cx="7326630" cy="1024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Newspaper publishing revenue worldwide by source (in billion U.S. dollars)</a:t>
            </a:r>
          </a:p>
        </p:txBody>
      </p:sp>
      <p:sp>
        <p:nvSpPr>
          <p:cNvPr id="4" name="New shape"/>
          <p:cNvSpPr/>
          <p:nvPr/>
        </p:nvSpPr>
        <p:spPr>
          <a:xfrm>
            <a:off x="395220" y="6137031"/>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a:solidFill>
                  <a:srgbClr val="808080"/>
                </a:solidFill>
                <a:latin typeface="Arial"/>
              </a:rPr>
              <a:t>Note(s):</a:t>
            </a:r>
            <a:r>
              <a:rPr sz="700">
                <a:solidFill>
                  <a:srgbClr val="808080"/>
                </a:solidFill>
                <a:latin typeface="Arial"/>
              </a:rPr>
              <a:t> Worldwide; 2019</a:t>
            </a:r>
          </a:p>
          <a:p>
            <a:pPr algn="l"/>
            <a:r>
              <a:rPr sz="700">
                <a:solidFill>
                  <a:srgbClr val="808080"/>
                </a:solidFill>
                <a:latin typeface="Arial"/>
              </a:rPr>
              <a:t>Further information regarding this statistic can be found on </a:t>
            </a:r>
            <a:r>
              <a:rPr sz="70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a:solidFill>
                  <a:srgbClr val="808080"/>
                </a:solidFill>
                <a:latin typeface="Arial"/>
              </a:rPr>
              <a:t>.</a:t>
            </a:r>
          </a:p>
          <a:p>
            <a:pPr algn="l"/>
            <a:r>
              <a:rPr sz="700" b="1">
                <a:solidFill>
                  <a:srgbClr val="808080"/>
                </a:solidFill>
                <a:latin typeface="Arial"/>
              </a:rPr>
              <a:t>Source(s): </a:t>
            </a:r>
            <a:r>
              <a:rPr sz="700">
                <a:solidFill>
                  <a:srgbClr val="808080"/>
                </a:solidFill>
                <a:latin typeface="Arial"/>
              </a:rPr>
              <a:t>PwC; Press Gazette; </a:t>
            </a:r>
            <a:r>
              <a:rPr sz="700">
                <a:solidFill>
                  <a:srgbClr val="808080"/>
                </a:solidFill>
                <a:latin typeface="Arial"/>
                <a:hlinkClick r:id="rId4">
                  <a:extLst>
                    <a:ext uri="{A12FA001-AC4F-418D-AE19-62706E023703}">
                      <ahyp:hlinkClr xmlns:ahyp="http://schemas.microsoft.com/office/drawing/2018/hyperlinkcolor" val="tx"/>
                    </a:ext>
                  </a:extLst>
                </a:hlinkClick>
              </a:rPr>
              <a:t>ID 260201</a:t>
            </a:r>
          </a:p>
        </p:txBody>
      </p:sp>
      <p:graphicFrame>
        <p:nvGraphicFramePr>
          <p:cNvPr id="5" name="ChartObject"/>
          <p:cNvGraphicFramePr/>
          <p:nvPr>
            <p:extLst>
              <p:ext uri="{D42A27DB-BD31-4B8C-83A1-F6EECF244321}">
                <p14:modId xmlns:p14="http://schemas.microsoft.com/office/powerpoint/2010/main" val="1483190306"/>
              </p:ext>
            </p:extLst>
          </p:nvPr>
        </p:nvGraphicFramePr>
        <p:xfrm>
          <a:off x="285750" y="1120140"/>
          <a:ext cx="11544300" cy="475488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extLst>
      <p:ext uri="{BB962C8B-B14F-4D97-AF65-F5344CB8AC3E}">
        <p14:creationId xmlns:p14="http://schemas.microsoft.com/office/powerpoint/2010/main" val="12922487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4572000"/>
            <a:ext cx="6537959" cy="57590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0826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5074920"/>
            <a:ext cx="7269479" cy="57590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20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4A553F-0FF2-4517-0466-0326ACC2C083}"/>
              </a:ext>
            </a:extLst>
          </p:cNvPr>
          <p:cNvSpPr>
            <a:spLocks noGrp="1"/>
          </p:cNvSpPr>
          <p:nvPr>
            <p:ph type="title"/>
          </p:nvPr>
        </p:nvSpPr>
        <p:spPr>
          <a:xfrm>
            <a:off x="975360" y="1"/>
            <a:ext cx="10515600" cy="914400"/>
          </a:xfrm>
        </p:spPr>
        <p:txBody>
          <a:bodyPr>
            <a:normAutofit/>
          </a:bodyPr>
          <a:lstStyle/>
          <a:p>
            <a:pPr algn="ctr"/>
            <a:r>
              <a:rPr lang="en-US" sz="2800" dirty="0"/>
              <a:t>EU AI Act (draft 2023), Section 5.1 forbids:</a:t>
            </a:r>
          </a:p>
        </p:txBody>
      </p:sp>
      <p:pic>
        <p:nvPicPr>
          <p:cNvPr id="7" name="Picture 6" descr="A white paper with black text&#10;&#10;Description automatically generated">
            <a:extLst>
              <a:ext uri="{FF2B5EF4-FFF2-40B4-BE49-F238E27FC236}">
                <a16:creationId xmlns:a16="http://schemas.microsoft.com/office/drawing/2014/main" id="{71AFD9B9-1944-A7AE-217F-B775973A5280}"/>
              </a:ext>
            </a:extLst>
          </p:cNvPr>
          <p:cNvPicPr>
            <a:picLocks noChangeAspect="1"/>
          </p:cNvPicPr>
          <p:nvPr/>
        </p:nvPicPr>
        <p:blipFill>
          <a:blip r:embed="rId2"/>
          <a:stretch>
            <a:fillRect/>
          </a:stretch>
        </p:blipFill>
        <p:spPr>
          <a:xfrm>
            <a:off x="843595" y="765810"/>
            <a:ext cx="10504810" cy="5629572"/>
          </a:xfrm>
          <a:prstGeom prst="rect">
            <a:avLst/>
          </a:prstGeom>
        </p:spPr>
      </p:pic>
    </p:spTree>
    <p:extLst>
      <p:ext uri="{BB962C8B-B14F-4D97-AF65-F5344CB8AC3E}">
        <p14:creationId xmlns:p14="http://schemas.microsoft.com/office/powerpoint/2010/main" val="27829711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brain scan&#10;&#10;Description automatically generated">
            <a:extLst>
              <a:ext uri="{FF2B5EF4-FFF2-40B4-BE49-F238E27FC236}">
                <a16:creationId xmlns:a16="http://schemas.microsoft.com/office/drawing/2014/main" id="{DA30E745-CC9F-F61F-05ED-A7C3F065D038}"/>
              </a:ext>
            </a:extLst>
          </p:cNvPr>
          <p:cNvPicPr>
            <a:picLocks noChangeAspect="1"/>
          </p:cNvPicPr>
          <p:nvPr/>
        </p:nvPicPr>
        <p:blipFill>
          <a:blip r:embed="rId2"/>
          <a:stretch>
            <a:fillRect/>
          </a:stretch>
        </p:blipFill>
        <p:spPr>
          <a:xfrm>
            <a:off x="5817870" y="0"/>
            <a:ext cx="4560570" cy="6840855"/>
          </a:xfrm>
          <a:prstGeom prst="rect">
            <a:avLst/>
          </a:prstGeom>
        </p:spPr>
      </p:pic>
      <p:sp>
        <p:nvSpPr>
          <p:cNvPr id="5" name="TextBox 4">
            <a:extLst>
              <a:ext uri="{FF2B5EF4-FFF2-40B4-BE49-F238E27FC236}">
                <a16:creationId xmlns:a16="http://schemas.microsoft.com/office/drawing/2014/main" id="{B3AE25D4-B171-4E70-1FC5-9934358D3DDA}"/>
              </a:ext>
            </a:extLst>
          </p:cNvPr>
          <p:cNvSpPr txBox="1"/>
          <p:nvPr/>
        </p:nvSpPr>
        <p:spPr>
          <a:xfrm>
            <a:off x="800101" y="1725930"/>
            <a:ext cx="4171950" cy="1938992"/>
          </a:xfrm>
          <a:prstGeom prst="rect">
            <a:avLst/>
          </a:prstGeom>
          <a:noFill/>
        </p:spPr>
        <p:txBody>
          <a:bodyPr wrap="square" rtlCol="0">
            <a:spAutoFit/>
          </a:bodyPr>
          <a:lstStyle/>
          <a:p>
            <a:r>
              <a:rPr lang="en-US" sz="2400" dirty="0"/>
              <a:t>Source:  Jaber et al., “</a:t>
            </a:r>
            <a:r>
              <a:rPr lang="en-US" sz="2400" i="0" u="none" strike="noStrike" dirty="0">
                <a:solidFill>
                  <a:srgbClr val="1B1B1B"/>
                </a:solidFill>
                <a:effectLst/>
              </a:rPr>
              <a:t>Can Artificial Intelligence Help See Cancer in New, and Better, Ways?,” National Cancer Institute (2022)</a:t>
            </a:r>
          </a:p>
        </p:txBody>
      </p:sp>
    </p:spTree>
    <p:extLst>
      <p:ext uri="{BB962C8B-B14F-4D97-AF65-F5344CB8AC3E}">
        <p14:creationId xmlns:p14="http://schemas.microsoft.com/office/powerpoint/2010/main" val="4356839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96DC-6C80-AD90-8F02-F17C8ABD8174}"/>
              </a:ext>
            </a:extLst>
          </p:cNvPr>
          <p:cNvSpPr>
            <a:spLocks noGrp="1"/>
          </p:cNvSpPr>
          <p:nvPr>
            <p:ph type="title"/>
          </p:nvPr>
        </p:nvSpPr>
        <p:spPr/>
        <p:txBody>
          <a:bodyPr>
            <a:normAutofit/>
          </a:bodyPr>
          <a:lstStyle/>
          <a:p>
            <a:pPr algn="ctr"/>
            <a:r>
              <a:rPr lang="en-US" sz="2800" dirty="0"/>
              <a:t>“</a:t>
            </a:r>
            <a:r>
              <a:rPr lang="en-US" sz="2800" b="0" i="0" u="none" strike="noStrike" dirty="0">
                <a:solidFill>
                  <a:srgbClr val="333333"/>
                </a:solidFill>
                <a:effectLst/>
                <a:latin typeface="Source Sans Pro" panose="020B0503030403020204" pitchFamily="34" charset="0"/>
              </a:rPr>
              <a:t>Artificial Intelligence and Cancer Care: the Future of Oncology?” Stanford Cancer Institute</a:t>
            </a:r>
            <a:endParaRPr lang="en-US" sz="2800" dirty="0"/>
          </a:p>
        </p:txBody>
      </p:sp>
      <p:sp>
        <p:nvSpPr>
          <p:cNvPr id="3" name="Content Placeholder 2">
            <a:extLst>
              <a:ext uri="{FF2B5EF4-FFF2-40B4-BE49-F238E27FC236}">
                <a16:creationId xmlns:a16="http://schemas.microsoft.com/office/drawing/2014/main" id="{3CF5DFB1-2347-39FC-9DFD-308C9B075988}"/>
              </a:ext>
            </a:extLst>
          </p:cNvPr>
          <p:cNvSpPr>
            <a:spLocks noGrp="1"/>
          </p:cNvSpPr>
          <p:nvPr>
            <p:ph idx="1"/>
          </p:nvPr>
        </p:nvSpPr>
        <p:spPr>
          <a:xfrm>
            <a:off x="537210" y="1588770"/>
            <a:ext cx="11247120" cy="4904105"/>
          </a:xfrm>
        </p:spPr>
        <p:txBody>
          <a:bodyPr>
            <a:normAutofit fontScale="85000" lnSpcReduction="10000"/>
          </a:bodyPr>
          <a:lstStyle/>
          <a:p>
            <a:pPr algn="l"/>
            <a:r>
              <a:rPr lang="en-US" b="0" i="0" u="none" strike="noStrike" dirty="0">
                <a:solidFill>
                  <a:srgbClr val="333333"/>
                </a:solidFill>
                <a:effectLst/>
                <a:latin typeface="Source Sans Pro" panose="020B0503030403020204" pitchFamily="34" charset="0"/>
              </a:rPr>
              <a:t>“’Unlike the traditional approach, [the deep-learning model] does not rely on human input or expert knowledge. Instead, it learns informative patterns from the data that are relevant to the problem at hand,” Li explained. “It’s fully automatic. We supply the data, and it provides the output; the desired response.’” </a:t>
            </a:r>
          </a:p>
          <a:p>
            <a:pPr algn="l"/>
            <a:r>
              <a:rPr lang="en-US" b="0" i="0" u="none" strike="noStrike" dirty="0">
                <a:solidFill>
                  <a:srgbClr val="333333"/>
                </a:solidFill>
                <a:effectLst/>
                <a:latin typeface="Source Sans Pro" panose="020B0503030403020204" pitchFamily="34" charset="0"/>
              </a:rPr>
              <a:t>“By incorporating this revolutionary approach to cancer imaging into the clinical workflow, Li anticipates that what once took hours of human labor can be done in the click of a button, so to speak. From there, he hopes to successfully “teach” the algorithm to take data from routine cancer care and use it to create a personalized treatment approach. …</a:t>
            </a:r>
          </a:p>
          <a:p>
            <a:pPr algn="l"/>
            <a:r>
              <a:rPr lang="en-US" b="0" i="0" u="none" strike="noStrike" dirty="0">
                <a:solidFill>
                  <a:srgbClr val="333333"/>
                </a:solidFill>
                <a:effectLst/>
                <a:latin typeface="Source Sans Pro" panose="020B0503030403020204" pitchFamily="34" charset="0"/>
              </a:rPr>
              <a:t>“The drawback with this approach is the amount of data required to train the model what to identify. Because of the model’s size, it has millions of parameters in a typical network, requiring a very large data set to train a reliable model. </a:t>
            </a:r>
          </a:p>
          <a:p>
            <a:pPr algn="l"/>
            <a:r>
              <a:rPr lang="en-US" b="0" i="0" u="none" strike="noStrike" dirty="0">
                <a:solidFill>
                  <a:srgbClr val="333333"/>
                </a:solidFill>
                <a:effectLst/>
                <a:latin typeface="Source Sans Pro" panose="020B0503030403020204" pitchFamily="34" charset="0"/>
              </a:rPr>
              <a:t>“A solution to this problem is “federated learning,” a decentralized approach to training machine learning models by </a:t>
            </a:r>
            <a:r>
              <a:rPr lang="en-US" b="0" i="0" strike="noStrike" dirty="0">
                <a:solidFill>
                  <a:srgbClr val="333333"/>
                </a:solidFill>
                <a:effectLst/>
                <a:latin typeface="Source Sans Pro" panose="020B0503030403020204" pitchFamily="34" charset="0"/>
              </a:rPr>
              <a:t>leveraging datasets from multiple institutions of the same caliber, without compromising patient privacy</a:t>
            </a:r>
            <a:r>
              <a:rPr lang="en-US" b="0" i="0" u="none" strike="noStrike" dirty="0">
                <a:solidFill>
                  <a:srgbClr val="333333"/>
                </a:solidFill>
                <a:effectLst/>
                <a:latin typeface="Source Sans Pro" panose="020B0503030403020204" pitchFamily="34" charset="0"/>
              </a:rPr>
              <a:t>. ”</a:t>
            </a:r>
          </a:p>
          <a:p>
            <a:endParaRPr lang="en-US" dirty="0"/>
          </a:p>
        </p:txBody>
      </p:sp>
    </p:spTree>
    <p:extLst>
      <p:ext uri="{BB962C8B-B14F-4D97-AF65-F5344CB8AC3E}">
        <p14:creationId xmlns:p14="http://schemas.microsoft.com/office/powerpoint/2010/main" val="42267753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96DC-6C80-AD90-8F02-F17C8ABD8174}"/>
              </a:ext>
            </a:extLst>
          </p:cNvPr>
          <p:cNvSpPr>
            <a:spLocks noGrp="1"/>
          </p:cNvSpPr>
          <p:nvPr>
            <p:ph type="title"/>
          </p:nvPr>
        </p:nvSpPr>
        <p:spPr/>
        <p:txBody>
          <a:bodyPr>
            <a:normAutofit/>
          </a:bodyPr>
          <a:lstStyle/>
          <a:p>
            <a:pPr algn="ctr"/>
            <a:r>
              <a:rPr lang="en-US" sz="2800" dirty="0"/>
              <a:t>“</a:t>
            </a:r>
            <a:r>
              <a:rPr lang="en-US" sz="2800" b="0" i="0" u="none" strike="noStrike" dirty="0">
                <a:solidFill>
                  <a:srgbClr val="333333"/>
                </a:solidFill>
                <a:effectLst/>
                <a:latin typeface="Source Sans Pro" panose="020B0503030403020204" pitchFamily="34" charset="0"/>
              </a:rPr>
              <a:t>Artificial Intelligence and Cancer Care: the Future of Oncology?” Stanford Cancer Institute</a:t>
            </a:r>
            <a:endParaRPr lang="en-US" sz="2800" dirty="0"/>
          </a:p>
        </p:txBody>
      </p:sp>
      <p:sp>
        <p:nvSpPr>
          <p:cNvPr id="3" name="Content Placeholder 2">
            <a:extLst>
              <a:ext uri="{FF2B5EF4-FFF2-40B4-BE49-F238E27FC236}">
                <a16:creationId xmlns:a16="http://schemas.microsoft.com/office/drawing/2014/main" id="{3CF5DFB1-2347-39FC-9DFD-308C9B075988}"/>
              </a:ext>
            </a:extLst>
          </p:cNvPr>
          <p:cNvSpPr>
            <a:spLocks noGrp="1"/>
          </p:cNvSpPr>
          <p:nvPr>
            <p:ph idx="1"/>
          </p:nvPr>
        </p:nvSpPr>
        <p:spPr>
          <a:xfrm>
            <a:off x="537210" y="1588770"/>
            <a:ext cx="11247120" cy="4904105"/>
          </a:xfrm>
        </p:spPr>
        <p:txBody>
          <a:bodyPr>
            <a:normAutofit fontScale="85000" lnSpcReduction="10000"/>
          </a:bodyPr>
          <a:lstStyle/>
          <a:p>
            <a:pPr algn="l"/>
            <a:r>
              <a:rPr lang="en-US" b="0" i="0" u="none" strike="noStrike" dirty="0">
                <a:solidFill>
                  <a:srgbClr val="333333"/>
                </a:solidFill>
                <a:effectLst/>
                <a:latin typeface="Source Sans Pro" panose="020B0503030403020204" pitchFamily="34" charset="0"/>
              </a:rPr>
              <a:t>“’Unlike the traditional approach, [the deep-learning model] does not rely on human input or expert knowledge. Instead, it learns informative patterns from the data that are relevant to the problem at hand,” Li explained. “It’s fully automatic. We supply the data, and it provides the output; the desired response.’” </a:t>
            </a:r>
          </a:p>
          <a:p>
            <a:pPr algn="l"/>
            <a:r>
              <a:rPr lang="en-US" b="0" i="0" u="none" strike="noStrike" dirty="0">
                <a:solidFill>
                  <a:srgbClr val="333333"/>
                </a:solidFill>
                <a:effectLst/>
                <a:latin typeface="Source Sans Pro" panose="020B0503030403020204" pitchFamily="34" charset="0"/>
              </a:rPr>
              <a:t>“By incorporating this revolutionary approach to cancer imaging into the clinical workflow, Li anticipates that what once took hours of human labor can be done in the click of a button, so to speak. From there, he hopes to successfully “teach” the algorithm to take data from routine cancer care and use it to create a personalized treatment approach. …</a:t>
            </a:r>
          </a:p>
          <a:p>
            <a:pPr algn="l"/>
            <a:r>
              <a:rPr lang="en-US" b="0" i="0" u="none" strike="noStrike" dirty="0">
                <a:solidFill>
                  <a:srgbClr val="333333"/>
                </a:solidFill>
                <a:effectLst/>
                <a:latin typeface="Source Sans Pro" panose="020B0503030403020204" pitchFamily="34" charset="0"/>
              </a:rPr>
              <a:t>“The drawback with this approach is the amount of data required to train the model what to identify. Because of the model’s size, it has millions of parameters in a typical network, requiring a very large data set to train a reliable model. </a:t>
            </a:r>
          </a:p>
          <a:p>
            <a:pPr algn="l"/>
            <a:r>
              <a:rPr lang="en-US" b="0" i="0" u="none" strike="noStrike" dirty="0">
                <a:solidFill>
                  <a:srgbClr val="333333"/>
                </a:solidFill>
                <a:effectLst/>
                <a:latin typeface="Source Sans Pro" panose="020B0503030403020204" pitchFamily="34" charset="0"/>
              </a:rPr>
              <a:t>“A solution to this problem is “federated learning,” a decentralized approach to training machine learning models by </a:t>
            </a:r>
            <a:r>
              <a:rPr lang="en-US" b="1" i="0" u="sng" strike="noStrike" dirty="0">
                <a:solidFill>
                  <a:srgbClr val="C00000"/>
                </a:solidFill>
                <a:effectLst/>
                <a:latin typeface="Source Sans Pro" panose="020B0503030403020204" pitchFamily="34" charset="0"/>
              </a:rPr>
              <a:t>leveraging datasets from multiple institutions of the same caliber, without compromising patient privacy</a:t>
            </a:r>
            <a:r>
              <a:rPr lang="en-US" b="0" i="0" u="none" strike="noStrike" dirty="0">
                <a:solidFill>
                  <a:srgbClr val="333333"/>
                </a:solidFill>
                <a:effectLst/>
                <a:latin typeface="Source Sans Pro" panose="020B0503030403020204" pitchFamily="34" charset="0"/>
              </a:rPr>
              <a:t>. ”</a:t>
            </a:r>
          </a:p>
          <a:p>
            <a:endParaRPr lang="en-US" dirty="0"/>
          </a:p>
        </p:txBody>
      </p:sp>
    </p:spTree>
    <p:extLst>
      <p:ext uri="{BB962C8B-B14F-4D97-AF65-F5344CB8AC3E}">
        <p14:creationId xmlns:p14="http://schemas.microsoft.com/office/powerpoint/2010/main" val="5986151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5074920"/>
            <a:ext cx="7269479" cy="57590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409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5600700"/>
            <a:ext cx="7532369" cy="98298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46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lstStyle/>
          <a:p>
            <a:pPr marL="514350" indent="-514350">
              <a:buFont typeface="+mj-lt"/>
              <a:buAutoNum type="arabicParenR"/>
            </a:pPr>
            <a:r>
              <a:rPr lang="en-US" dirty="0"/>
              <a:t>Life</a:t>
            </a:r>
          </a:p>
          <a:p>
            <a:pPr marL="514350" indent="-514350">
              <a:buFont typeface="+mj-lt"/>
              <a:buAutoNum type="arabicParenR"/>
            </a:pPr>
            <a:r>
              <a:rPr lang="en-US" dirty="0"/>
              <a:t>Health</a:t>
            </a:r>
          </a:p>
          <a:p>
            <a:pPr marL="514350" indent="-514350">
              <a:buFont typeface="+mj-lt"/>
              <a:buAutoNum type="arabicParenR"/>
            </a:pPr>
            <a:r>
              <a:rPr lang="en-US" dirty="0"/>
              <a:t>Autonomy</a:t>
            </a:r>
          </a:p>
          <a:p>
            <a:pPr marL="514350" indent="-514350">
              <a:buFont typeface="+mj-lt"/>
              <a:buAutoNum type="arabicParenR"/>
            </a:pPr>
            <a:r>
              <a:rPr lang="en-US" dirty="0"/>
              <a:t>Engagement</a:t>
            </a:r>
          </a:p>
          <a:p>
            <a:pPr marL="514350" indent="-514350">
              <a:buFont typeface="+mj-lt"/>
              <a:buAutoNum type="arabicParenR"/>
            </a:pPr>
            <a:r>
              <a:rPr lang="en-US" dirty="0"/>
              <a:t>Self-expression</a:t>
            </a:r>
          </a:p>
          <a:p>
            <a:pPr marL="514350" indent="-514350">
              <a:buFont typeface="+mj-lt"/>
              <a:buAutoNum type="arabicParenR"/>
            </a:pPr>
            <a:r>
              <a:rPr lang="en-US" b="1" dirty="0"/>
              <a:t>Competence</a:t>
            </a:r>
          </a:p>
          <a:p>
            <a:pPr marL="514350" indent="-514350">
              <a:buFont typeface="+mj-lt"/>
              <a:buAutoNum type="arabicParenR"/>
            </a:pPr>
            <a:r>
              <a:rPr lang="en-US" dirty="0"/>
              <a:t>Affiliation</a:t>
            </a:r>
          </a:p>
          <a:p>
            <a:pPr marL="514350" indent="-514350">
              <a:buFont typeface="+mj-lt"/>
              <a:buAutoNum type="arabicParenR"/>
            </a:pPr>
            <a:r>
              <a:rPr lang="en-US" dirty="0"/>
              <a:t>Privacy</a:t>
            </a:r>
          </a:p>
        </p:txBody>
      </p:sp>
      <p:sp>
        <p:nvSpPr>
          <p:cNvPr id="4" name="Content Placeholder 3">
            <a:extLst>
              <a:ext uri="{FF2B5EF4-FFF2-40B4-BE49-F238E27FC236}">
                <a16:creationId xmlns:a16="http://schemas.microsoft.com/office/drawing/2014/main" id="{F5C5B4EF-DD8D-D586-1688-D48DE7141AC0}"/>
              </a:ext>
            </a:extLst>
          </p:cNvPr>
          <p:cNvSpPr>
            <a:spLocks noGrp="1"/>
          </p:cNvSpPr>
          <p:nvPr>
            <p:ph sz="half" idx="2"/>
          </p:nvPr>
        </p:nvSpPr>
        <p:spPr>
          <a:xfrm>
            <a:off x="6172200" y="3702617"/>
            <a:ext cx="3151682" cy="2175669"/>
          </a:xfrm>
          <a:ln>
            <a:solidFill>
              <a:srgbClr val="0070C0"/>
            </a:solidFill>
          </a:ln>
        </p:spPr>
        <p:txBody>
          <a:bodyPr>
            <a:normAutofit/>
          </a:bodyPr>
          <a:lstStyle/>
          <a:p>
            <a:r>
              <a:rPr lang="en-US" sz="2400" dirty="0">
                <a:solidFill>
                  <a:srgbClr val="0070C0"/>
                </a:solidFill>
              </a:rPr>
              <a:t>Deci &amp; Ryan; </a:t>
            </a:r>
          </a:p>
          <a:p>
            <a:r>
              <a:rPr lang="en-US" sz="2400" dirty="0">
                <a:solidFill>
                  <a:srgbClr val="0070C0"/>
                </a:solidFill>
              </a:rPr>
              <a:t>Seligman; </a:t>
            </a:r>
          </a:p>
          <a:p>
            <a:r>
              <a:rPr lang="en-US" sz="2400" dirty="0" err="1">
                <a:solidFill>
                  <a:srgbClr val="0070C0"/>
                </a:solidFill>
              </a:rPr>
              <a:t>Utman</a:t>
            </a:r>
            <a:r>
              <a:rPr lang="en-US" sz="2400" dirty="0">
                <a:solidFill>
                  <a:srgbClr val="0070C0"/>
                </a:solidFill>
              </a:rPr>
              <a:t>; </a:t>
            </a:r>
          </a:p>
          <a:p>
            <a:r>
              <a:rPr lang="en-US" sz="2400" dirty="0">
                <a:solidFill>
                  <a:srgbClr val="0070C0"/>
                </a:solidFill>
              </a:rPr>
              <a:t>Schwartz</a:t>
            </a:r>
          </a:p>
        </p:txBody>
      </p:sp>
      <p:sp>
        <p:nvSpPr>
          <p:cNvPr id="5" name="Rectangle 4">
            <a:extLst>
              <a:ext uri="{FF2B5EF4-FFF2-40B4-BE49-F238E27FC236}">
                <a16:creationId xmlns:a16="http://schemas.microsoft.com/office/drawing/2014/main" id="{F8F658CD-F257-2C1D-C298-BF9782A54EDD}"/>
              </a:ext>
            </a:extLst>
          </p:cNvPr>
          <p:cNvSpPr/>
          <p:nvPr/>
        </p:nvSpPr>
        <p:spPr>
          <a:xfrm>
            <a:off x="581891" y="4467069"/>
            <a:ext cx="3325091" cy="1411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F3943F7-B482-306D-3E17-734435A37EAA}"/>
              </a:ext>
            </a:extLst>
          </p:cNvPr>
          <p:cNvCxnSpPr>
            <a:cxnSpLocks/>
            <a:endCxn id="4" idx="1"/>
          </p:cNvCxnSpPr>
          <p:nvPr/>
        </p:nvCxnSpPr>
        <p:spPr>
          <a:xfrm>
            <a:off x="3396343" y="4303612"/>
            <a:ext cx="2775857" cy="4868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281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Tree>
    <p:extLst>
      <p:ext uri="{BB962C8B-B14F-4D97-AF65-F5344CB8AC3E}">
        <p14:creationId xmlns:p14="http://schemas.microsoft.com/office/powerpoint/2010/main" val="24188729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TextBox 3">
            <a:extLst>
              <a:ext uri="{FF2B5EF4-FFF2-40B4-BE49-F238E27FC236}">
                <a16:creationId xmlns:a16="http://schemas.microsoft.com/office/drawing/2014/main" id="{4CBD47FB-D8C4-B740-83E3-C42BC59E2AB1}"/>
              </a:ext>
            </a:extLst>
          </p:cNvPr>
          <p:cNvSpPr txBox="1"/>
          <p:nvPr/>
        </p:nvSpPr>
        <p:spPr>
          <a:xfrm>
            <a:off x="9562260" y="1385264"/>
            <a:ext cx="2600696" cy="3785652"/>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70C0"/>
                </a:solidFill>
              </a:rPr>
              <a:t>Treaties</a:t>
            </a: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r>
              <a:rPr lang="en-US" sz="2400" dirty="0">
                <a:solidFill>
                  <a:srgbClr val="0070C0"/>
                </a:solidFill>
              </a:rPr>
              <a:t>Adjudication</a:t>
            </a: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endParaRPr lang="en-US" sz="2400" dirty="0">
              <a:solidFill>
                <a:srgbClr val="0070C0"/>
              </a:solidFill>
            </a:endParaRPr>
          </a:p>
          <a:p>
            <a:pPr marL="457200" indent="-457200">
              <a:buFont typeface="Arial" panose="020B0604020202020204" pitchFamily="34" charset="0"/>
              <a:buChar char="•"/>
            </a:pPr>
            <a:r>
              <a:rPr lang="en-US" sz="2400" dirty="0">
                <a:solidFill>
                  <a:srgbClr val="0070C0"/>
                </a:solidFill>
              </a:rPr>
              <a:t>Legislation</a:t>
            </a:r>
          </a:p>
          <a:p>
            <a:pPr marL="457200" indent="-457200">
              <a:buFont typeface="Arial" panose="020B0604020202020204" pitchFamily="34" charset="0"/>
              <a:buChar char="•"/>
            </a:pPr>
            <a:endParaRPr lang="en-US" sz="2400" dirty="0">
              <a:solidFill>
                <a:srgbClr val="0070C0"/>
              </a:solidFill>
            </a:endParaRPr>
          </a:p>
        </p:txBody>
      </p:sp>
      <p:cxnSp>
        <p:nvCxnSpPr>
          <p:cNvPr id="6" name="Straight Arrow Connector 5">
            <a:extLst>
              <a:ext uri="{FF2B5EF4-FFF2-40B4-BE49-F238E27FC236}">
                <a16:creationId xmlns:a16="http://schemas.microsoft.com/office/drawing/2014/main" id="{9383157F-CED7-BF27-AFD2-C5E7BC6DE71C}"/>
              </a:ext>
            </a:extLst>
          </p:cNvPr>
          <p:cNvCxnSpPr>
            <a:cxnSpLocks/>
          </p:cNvCxnSpPr>
          <p:nvPr/>
        </p:nvCxnSpPr>
        <p:spPr>
          <a:xfrm flipH="1" flipV="1">
            <a:off x="7943850" y="3060826"/>
            <a:ext cx="1748790" cy="17615"/>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C4A74A4-9A65-8830-B86D-7315712D54E9}"/>
              </a:ext>
            </a:extLst>
          </p:cNvPr>
          <p:cNvCxnSpPr>
            <a:cxnSpLocks/>
          </p:cNvCxnSpPr>
          <p:nvPr/>
        </p:nvCxnSpPr>
        <p:spPr>
          <a:xfrm flipH="1">
            <a:off x="7576457" y="3078441"/>
            <a:ext cx="2116183" cy="864909"/>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C25B3A7-9DA7-D3DD-FABD-91DC3996B401}"/>
              </a:ext>
            </a:extLst>
          </p:cNvPr>
          <p:cNvCxnSpPr>
            <a:cxnSpLocks/>
          </p:cNvCxnSpPr>
          <p:nvPr/>
        </p:nvCxnSpPr>
        <p:spPr>
          <a:xfrm flipH="1" flipV="1">
            <a:off x="7943850" y="1444092"/>
            <a:ext cx="1748790" cy="142029"/>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721BB9-0B43-3AFD-A455-9EC5DE923E58}"/>
              </a:ext>
            </a:extLst>
          </p:cNvPr>
          <p:cNvCxnSpPr>
            <a:cxnSpLocks/>
          </p:cNvCxnSpPr>
          <p:nvPr/>
        </p:nvCxnSpPr>
        <p:spPr>
          <a:xfrm flipH="1" flipV="1">
            <a:off x="7858051" y="2718836"/>
            <a:ext cx="1834589" cy="341989"/>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03FB8F-4E8F-6CA2-F117-C48CCE6B741D}"/>
              </a:ext>
            </a:extLst>
          </p:cNvPr>
          <p:cNvCxnSpPr>
            <a:cxnSpLocks/>
          </p:cNvCxnSpPr>
          <p:nvPr/>
        </p:nvCxnSpPr>
        <p:spPr>
          <a:xfrm flipH="1">
            <a:off x="6812280" y="4565243"/>
            <a:ext cx="2880360" cy="263683"/>
          </a:xfrm>
          <a:prstGeom prst="straightConnector1">
            <a:avLst/>
          </a:prstGeom>
          <a:ln>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6373EEE-1F19-0742-ADEC-A07DAB9BE546}"/>
              </a:ext>
            </a:extLst>
          </p:cNvPr>
          <p:cNvCxnSpPr>
            <a:cxnSpLocks/>
          </p:cNvCxnSpPr>
          <p:nvPr/>
        </p:nvCxnSpPr>
        <p:spPr>
          <a:xfrm flipH="1">
            <a:off x="7576457" y="4565244"/>
            <a:ext cx="2116183" cy="738284"/>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BE1BABD-9874-EF79-5235-4E3A8A519FF0}"/>
              </a:ext>
            </a:extLst>
          </p:cNvPr>
          <p:cNvCxnSpPr>
            <a:cxnSpLocks/>
          </p:cNvCxnSpPr>
          <p:nvPr/>
        </p:nvCxnSpPr>
        <p:spPr>
          <a:xfrm flipH="1">
            <a:off x="8224085" y="3060825"/>
            <a:ext cx="1468555" cy="114174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C134AF6-11CA-CC63-53AA-5F8703D2C693}"/>
              </a:ext>
            </a:extLst>
          </p:cNvPr>
          <p:cNvSpPr txBox="1"/>
          <p:nvPr/>
        </p:nvSpPr>
        <p:spPr>
          <a:xfrm>
            <a:off x="9562260" y="805102"/>
            <a:ext cx="2191690" cy="461665"/>
          </a:xfrm>
          <a:prstGeom prst="rect">
            <a:avLst/>
          </a:prstGeom>
          <a:noFill/>
        </p:spPr>
        <p:txBody>
          <a:bodyPr wrap="none" rtlCol="0">
            <a:spAutoFit/>
          </a:bodyPr>
          <a:lstStyle/>
          <a:p>
            <a:r>
              <a:rPr lang="en-US" sz="2400" dirty="0">
                <a:solidFill>
                  <a:srgbClr val="0070C0"/>
                </a:solidFill>
              </a:rPr>
              <a:t>Implementation</a:t>
            </a:r>
          </a:p>
        </p:txBody>
      </p:sp>
      <p:cxnSp>
        <p:nvCxnSpPr>
          <p:cNvPr id="38" name="Straight Arrow Connector 37">
            <a:extLst>
              <a:ext uri="{FF2B5EF4-FFF2-40B4-BE49-F238E27FC236}">
                <a16:creationId xmlns:a16="http://schemas.microsoft.com/office/drawing/2014/main" id="{B05E57B3-4D74-04C4-3E56-441CE20D2411}"/>
              </a:ext>
            </a:extLst>
          </p:cNvPr>
          <p:cNvCxnSpPr>
            <a:cxnSpLocks/>
          </p:cNvCxnSpPr>
          <p:nvPr/>
        </p:nvCxnSpPr>
        <p:spPr>
          <a:xfrm flipH="1">
            <a:off x="7858051" y="4565242"/>
            <a:ext cx="1834589" cy="1080138"/>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572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lstStyle/>
          <a:p>
            <a:pPr marL="514350" indent="-514350">
              <a:buFont typeface="+mj-lt"/>
              <a:buAutoNum type="arabicParenR"/>
            </a:pPr>
            <a:r>
              <a:rPr lang="en-US" dirty="0"/>
              <a:t>Life</a:t>
            </a:r>
          </a:p>
          <a:p>
            <a:pPr marL="514350" indent="-514350">
              <a:buFont typeface="+mj-lt"/>
              <a:buAutoNum type="arabicParenR"/>
            </a:pPr>
            <a:r>
              <a:rPr lang="en-US" dirty="0"/>
              <a:t>Health</a:t>
            </a:r>
          </a:p>
          <a:p>
            <a:pPr marL="514350" indent="-514350">
              <a:buFont typeface="+mj-lt"/>
              <a:buAutoNum type="arabicParenR"/>
            </a:pPr>
            <a:r>
              <a:rPr lang="en-US" dirty="0"/>
              <a:t>Autonomy</a:t>
            </a:r>
          </a:p>
          <a:p>
            <a:pPr marL="514350" indent="-514350">
              <a:buFont typeface="+mj-lt"/>
              <a:buAutoNum type="arabicParenR"/>
            </a:pPr>
            <a:r>
              <a:rPr lang="en-US" dirty="0"/>
              <a:t>Engagement</a:t>
            </a:r>
          </a:p>
          <a:p>
            <a:pPr marL="514350" indent="-514350">
              <a:buFont typeface="+mj-lt"/>
              <a:buAutoNum type="arabicParenR"/>
            </a:pPr>
            <a:r>
              <a:rPr lang="en-US" dirty="0"/>
              <a:t>Self-expression</a:t>
            </a:r>
          </a:p>
          <a:p>
            <a:pPr marL="514350" indent="-514350">
              <a:buFont typeface="+mj-lt"/>
              <a:buAutoNum type="arabicParenR"/>
            </a:pPr>
            <a:r>
              <a:rPr lang="en-US" dirty="0"/>
              <a:t>Competence</a:t>
            </a:r>
          </a:p>
          <a:p>
            <a:pPr marL="514350" indent="-514350">
              <a:buFont typeface="+mj-lt"/>
              <a:buAutoNum type="arabicParenR"/>
            </a:pPr>
            <a:r>
              <a:rPr lang="en-US" b="1" dirty="0"/>
              <a:t>Affiliation</a:t>
            </a:r>
          </a:p>
          <a:p>
            <a:pPr marL="514350" indent="-514350">
              <a:buFont typeface="+mj-lt"/>
              <a:buAutoNum type="arabicParenR"/>
            </a:pPr>
            <a:r>
              <a:rPr lang="en-US" dirty="0"/>
              <a:t>Privacy</a:t>
            </a:r>
          </a:p>
        </p:txBody>
      </p:sp>
      <p:sp>
        <p:nvSpPr>
          <p:cNvPr id="4" name="Content Placeholder 3">
            <a:extLst>
              <a:ext uri="{FF2B5EF4-FFF2-40B4-BE49-F238E27FC236}">
                <a16:creationId xmlns:a16="http://schemas.microsoft.com/office/drawing/2014/main" id="{F5C5B4EF-DD8D-D586-1688-D48DE7141AC0}"/>
              </a:ext>
            </a:extLst>
          </p:cNvPr>
          <p:cNvSpPr>
            <a:spLocks noGrp="1"/>
          </p:cNvSpPr>
          <p:nvPr>
            <p:ph sz="half" idx="2"/>
          </p:nvPr>
        </p:nvSpPr>
        <p:spPr>
          <a:xfrm>
            <a:off x="6096000" y="4437089"/>
            <a:ext cx="3242310" cy="1072172"/>
          </a:xfrm>
          <a:ln>
            <a:solidFill>
              <a:srgbClr val="0070C0"/>
            </a:solidFill>
          </a:ln>
        </p:spPr>
        <p:txBody>
          <a:bodyPr>
            <a:normAutofit/>
          </a:bodyPr>
          <a:lstStyle/>
          <a:p>
            <a:r>
              <a:rPr lang="en-US" sz="2400" dirty="0">
                <a:solidFill>
                  <a:srgbClr val="0070C0"/>
                </a:solidFill>
              </a:rPr>
              <a:t>Nussbaum; </a:t>
            </a:r>
          </a:p>
          <a:p>
            <a:r>
              <a:rPr lang="en-US" sz="2400" dirty="0">
                <a:solidFill>
                  <a:srgbClr val="0070C0"/>
                </a:solidFill>
              </a:rPr>
              <a:t>Helliwell &amp; Putman</a:t>
            </a:r>
          </a:p>
        </p:txBody>
      </p:sp>
      <p:sp>
        <p:nvSpPr>
          <p:cNvPr id="5" name="Rectangle 4">
            <a:extLst>
              <a:ext uri="{FF2B5EF4-FFF2-40B4-BE49-F238E27FC236}">
                <a16:creationId xmlns:a16="http://schemas.microsoft.com/office/drawing/2014/main" id="{58F80179-703A-B5AB-71D7-2587AA773D6D}"/>
              </a:ext>
            </a:extLst>
          </p:cNvPr>
          <p:cNvSpPr/>
          <p:nvPr/>
        </p:nvSpPr>
        <p:spPr>
          <a:xfrm>
            <a:off x="581891" y="4984627"/>
            <a:ext cx="3325091" cy="893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CBA9F90-0564-2A6A-1B21-3D7EA09987FE}"/>
              </a:ext>
            </a:extLst>
          </p:cNvPr>
          <p:cNvCxnSpPr>
            <a:cxnSpLocks/>
            <a:endCxn id="4" idx="1"/>
          </p:cNvCxnSpPr>
          <p:nvPr/>
        </p:nvCxnSpPr>
        <p:spPr>
          <a:xfrm>
            <a:off x="2992581" y="4821170"/>
            <a:ext cx="3103419" cy="15200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051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lstStyle/>
          <a:p>
            <a:pPr marL="514350" indent="-514350">
              <a:buFont typeface="+mj-lt"/>
              <a:buAutoNum type="arabicParenR"/>
            </a:pPr>
            <a:r>
              <a:rPr lang="en-US" dirty="0"/>
              <a:t>Life</a:t>
            </a:r>
          </a:p>
          <a:p>
            <a:pPr marL="514350" indent="-514350">
              <a:buFont typeface="+mj-lt"/>
              <a:buAutoNum type="arabicParenR"/>
            </a:pPr>
            <a:r>
              <a:rPr lang="en-US" dirty="0"/>
              <a:t>Health</a:t>
            </a:r>
          </a:p>
          <a:p>
            <a:pPr marL="514350" indent="-514350">
              <a:buFont typeface="+mj-lt"/>
              <a:buAutoNum type="arabicParenR"/>
            </a:pPr>
            <a:r>
              <a:rPr lang="en-US" dirty="0"/>
              <a:t>Autonomy</a:t>
            </a:r>
          </a:p>
          <a:p>
            <a:pPr marL="514350" indent="-514350">
              <a:buFont typeface="+mj-lt"/>
              <a:buAutoNum type="arabicParenR"/>
            </a:pPr>
            <a:r>
              <a:rPr lang="en-US" dirty="0"/>
              <a:t>Engagement</a:t>
            </a:r>
          </a:p>
          <a:p>
            <a:pPr marL="514350" indent="-514350">
              <a:buFont typeface="+mj-lt"/>
              <a:buAutoNum type="arabicParenR"/>
            </a:pPr>
            <a:r>
              <a:rPr lang="en-US" dirty="0"/>
              <a:t>Self-expression</a:t>
            </a:r>
          </a:p>
          <a:p>
            <a:pPr marL="514350" indent="-514350">
              <a:buFont typeface="+mj-lt"/>
              <a:buAutoNum type="arabicParenR"/>
            </a:pPr>
            <a:r>
              <a:rPr lang="en-US" dirty="0"/>
              <a:t>Competence</a:t>
            </a:r>
          </a:p>
          <a:p>
            <a:pPr marL="514350" indent="-514350">
              <a:buFont typeface="+mj-lt"/>
              <a:buAutoNum type="arabicParenR"/>
            </a:pPr>
            <a:r>
              <a:rPr lang="en-US" dirty="0"/>
              <a:t>Affiliation</a:t>
            </a:r>
          </a:p>
          <a:p>
            <a:pPr marL="514350" indent="-514350">
              <a:buFont typeface="+mj-lt"/>
              <a:buAutoNum type="arabicParenR"/>
            </a:pPr>
            <a:r>
              <a:rPr lang="en-US" b="1" dirty="0"/>
              <a:t>Privacy</a:t>
            </a:r>
          </a:p>
        </p:txBody>
      </p:sp>
    </p:spTree>
    <p:extLst>
      <p:ext uri="{BB962C8B-B14F-4D97-AF65-F5344CB8AC3E}">
        <p14:creationId xmlns:p14="http://schemas.microsoft.com/office/powerpoint/2010/main" val="182988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FFB2-5665-39DA-833D-5D331AE47699}"/>
              </a:ext>
            </a:extLst>
          </p:cNvPr>
          <p:cNvSpPr>
            <a:spLocks noGrp="1"/>
          </p:cNvSpPr>
          <p:nvPr>
            <p:ph type="title"/>
          </p:nvPr>
        </p:nvSpPr>
        <p:spPr>
          <a:xfrm>
            <a:off x="439387" y="192850"/>
            <a:ext cx="11044052" cy="1325563"/>
          </a:xfrm>
        </p:spPr>
        <p:txBody>
          <a:bodyPr>
            <a:noAutofit/>
          </a:bodyPr>
          <a:lstStyle/>
          <a:p>
            <a:pPr algn="ctr"/>
            <a:r>
              <a:rPr lang="en-US" sz="3600" dirty="0"/>
              <a:t>AI Summit, November 1-2, 2023</a:t>
            </a:r>
            <a:br>
              <a:rPr lang="en-US" sz="3600" dirty="0"/>
            </a:br>
            <a:r>
              <a:rPr lang="en-US" sz="3600" dirty="0"/>
              <a:t>“The Bletchley Declaration”</a:t>
            </a:r>
          </a:p>
        </p:txBody>
      </p:sp>
      <p:sp>
        <p:nvSpPr>
          <p:cNvPr id="3" name="Content Placeholder 2">
            <a:extLst>
              <a:ext uri="{FF2B5EF4-FFF2-40B4-BE49-F238E27FC236}">
                <a16:creationId xmlns:a16="http://schemas.microsoft.com/office/drawing/2014/main" id="{92AC4454-54E7-9A93-F6A6-152FCDD991C2}"/>
              </a:ext>
            </a:extLst>
          </p:cNvPr>
          <p:cNvSpPr>
            <a:spLocks noGrp="1"/>
          </p:cNvSpPr>
          <p:nvPr>
            <p:ph sz="half" idx="1"/>
          </p:nvPr>
        </p:nvSpPr>
        <p:spPr>
          <a:xfrm>
            <a:off x="838199" y="1611869"/>
            <a:ext cx="10478985" cy="4839525"/>
          </a:xfrm>
        </p:spPr>
        <p:txBody>
          <a:bodyPr>
            <a:normAutofit/>
          </a:bodyPr>
          <a:lstStyle/>
          <a:p>
            <a:pPr marL="0" indent="0">
              <a:lnSpc>
                <a:spcPct val="100000"/>
              </a:lnSpc>
              <a:buNone/>
            </a:pPr>
            <a:r>
              <a:rPr lang="en-US" sz="2400" dirty="0">
                <a:solidFill>
                  <a:srgbClr val="0B0C0C"/>
                </a:solidFill>
              </a:rPr>
              <a:t>“[W]</a:t>
            </a:r>
            <a:r>
              <a:rPr lang="en-US" sz="2400" b="0" i="0" u="none" strike="noStrike" dirty="0">
                <a:solidFill>
                  <a:srgbClr val="0B0C0C"/>
                </a:solidFill>
                <a:effectLst/>
              </a:rPr>
              <a:t>e affirm that, </a:t>
            </a:r>
            <a:r>
              <a:rPr lang="en-US" sz="2400" b="0" i="0" u="sng" strike="noStrike" dirty="0">
                <a:solidFill>
                  <a:srgbClr val="0B0C0C"/>
                </a:solidFill>
                <a:effectLst/>
              </a:rPr>
              <a:t>for the good of all</a:t>
            </a:r>
            <a:r>
              <a:rPr lang="en-US" sz="2400" b="0" i="0" u="none" strike="noStrike" dirty="0">
                <a:solidFill>
                  <a:srgbClr val="0B0C0C"/>
                </a:solidFill>
                <a:effectLst/>
              </a:rPr>
              <a:t>, </a:t>
            </a:r>
            <a:r>
              <a:rPr lang="en-US" sz="2400" dirty="0"/>
              <a:t>AI</a:t>
            </a:r>
            <a:r>
              <a:rPr lang="en-US" sz="2400" b="0" i="0" u="none" strike="noStrike" dirty="0">
                <a:solidFill>
                  <a:srgbClr val="0B0C0C"/>
                </a:solidFill>
                <a:effectLst/>
              </a:rPr>
              <a:t> should be designed, developed, deployed, and used, in a manner that is safe, in such a way as to be </a:t>
            </a:r>
            <a:r>
              <a:rPr lang="en-US" sz="2400" b="0" i="0" u="sng" strike="noStrike" dirty="0">
                <a:solidFill>
                  <a:srgbClr val="0B0C0C"/>
                </a:solidFill>
                <a:effectLst/>
              </a:rPr>
              <a:t>human-centric</a:t>
            </a:r>
            <a:r>
              <a:rPr lang="en-US" sz="2400" b="0" i="0" u="none" strike="noStrike" dirty="0">
                <a:solidFill>
                  <a:srgbClr val="0B0C0C"/>
                </a:solidFill>
                <a:effectLst/>
              </a:rPr>
              <a:t>, trustworthy and responsible. We welcome the international community’s efforts so far to cooperate on </a:t>
            </a:r>
            <a:r>
              <a:rPr lang="en-US" sz="2400" dirty="0"/>
              <a:t>AI</a:t>
            </a:r>
            <a:r>
              <a:rPr lang="en-US" sz="2400" b="0" i="0" u="none" strike="noStrike" dirty="0">
                <a:solidFill>
                  <a:srgbClr val="0B0C0C"/>
                </a:solidFill>
                <a:effectLst/>
              </a:rPr>
              <a:t> to promote inclusive economic growth, sustainable development and innovation, to protect human rights and fundamental freedoms, and to foster public trust and confidence in </a:t>
            </a:r>
            <a:r>
              <a:rPr lang="en-US" sz="2400" dirty="0"/>
              <a:t>AI</a:t>
            </a:r>
            <a:r>
              <a:rPr lang="en-US" sz="2400" b="0" i="0" u="none" strike="noStrike" dirty="0">
                <a:solidFill>
                  <a:srgbClr val="0B0C0C"/>
                </a:solidFill>
                <a:effectLst/>
              </a:rPr>
              <a:t> systems to fully </a:t>
            </a:r>
            <a:r>
              <a:rPr lang="en-US" sz="2400" b="0" i="0" u="none" strike="noStrike" dirty="0" err="1">
                <a:solidFill>
                  <a:srgbClr val="0B0C0C"/>
                </a:solidFill>
                <a:effectLst/>
              </a:rPr>
              <a:t>realise</a:t>
            </a:r>
            <a:r>
              <a:rPr lang="en-US" sz="2400" b="0" i="0" u="none" strike="noStrike" dirty="0">
                <a:solidFill>
                  <a:srgbClr val="0B0C0C"/>
                </a:solidFill>
                <a:effectLst/>
              </a:rPr>
              <a:t> their potential.”</a:t>
            </a:r>
          </a:p>
          <a:p>
            <a:pPr marL="0" indent="0">
              <a:lnSpc>
                <a:spcPct val="100000"/>
              </a:lnSpc>
              <a:buNone/>
            </a:pPr>
            <a:endParaRPr lang="en-US" sz="2400" dirty="0">
              <a:solidFill>
                <a:srgbClr val="0B0C0C"/>
              </a:solidFill>
            </a:endParaRPr>
          </a:p>
        </p:txBody>
      </p:sp>
    </p:spTree>
    <p:extLst>
      <p:ext uri="{BB962C8B-B14F-4D97-AF65-F5344CB8AC3E}">
        <p14:creationId xmlns:p14="http://schemas.microsoft.com/office/powerpoint/2010/main" val="86873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FFB2-5665-39DA-833D-5D331AE47699}"/>
              </a:ext>
            </a:extLst>
          </p:cNvPr>
          <p:cNvSpPr>
            <a:spLocks noGrp="1"/>
          </p:cNvSpPr>
          <p:nvPr>
            <p:ph type="title"/>
          </p:nvPr>
        </p:nvSpPr>
        <p:spPr>
          <a:xfrm>
            <a:off x="439387" y="192850"/>
            <a:ext cx="11044052" cy="1325563"/>
          </a:xfrm>
        </p:spPr>
        <p:txBody>
          <a:bodyPr>
            <a:noAutofit/>
          </a:bodyPr>
          <a:lstStyle/>
          <a:p>
            <a:pPr algn="ctr"/>
            <a:r>
              <a:rPr lang="en-US" sz="3600" dirty="0"/>
              <a:t>AI Summit, November 1-2, 2023</a:t>
            </a:r>
            <a:br>
              <a:rPr lang="en-US" sz="3600" dirty="0"/>
            </a:br>
            <a:r>
              <a:rPr lang="en-US" sz="3600" dirty="0"/>
              <a:t>“The Bletchley Declaration”</a:t>
            </a:r>
          </a:p>
        </p:txBody>
      </p:sp>
      <p:sp>
        <p:nvSpPr>
          <p:cNvPr id="3" name="Content Placeholder 2">
            <a:extLst>
              <a:ext uri="{FF2B5EF4-FFF2-40B4-BE49-F238E27FC236}">
                <a16:creationId xmlns:a16="http://schemas.microsoft.com/office/drawing/2014/main" id="{92AC4454-54E7-9A93-F6A6-152FCDD991C2}"/>
              </a:ext>
            </a:extLst>
          </p:cNvPr>
          <p:cNvSpPr>
            <a:spLocks noGrp="1"/>
          </p:cNvSpPr>
          <p:nvPr>
            <p:ph sz="half" idx="1"/>
          </p:nvPr>
        </p:nvSpPr>
        <p:spPr>
          <a:xfrm>
            <a:off x="838199" y="1611869"/>
            <a:ext cx="10478985" cy="4839525"/>
          </a:xfrm>
        </p:spPr>
        <p:txBody>
          <a:bodyPr>
            <a:normAutofit/>
          </a:bodyPr>
          <a:lstStyle/>
          <a:p>
            <a:pPr marL="0" indent="0">
              <a:lnSpc>
                <a:spcPct val="100000"/>
              </a:lnSpc>
              <a:buNone/>
            </a:pPr>
            <a:r>
              <a:rPr lang="en-US" sz="2400" dirty="0">
                <a:solidFill>
                  <a:srgbClr val="0B0C0C"/>
                </a:solidFill>
              </a:rPr>
              <a:t>“[W]</a:t>
            </a:r>
            <a:r>
              <a:rPr lang="en-US" sz="2400" b="0" i="0" u="none" strike="noStrike" dirty="0">
                <a:solidFill>
                  <a:srgbClr val="0B0C0C"/>
                </a:solidFill>
                <a:effectLst/>
              </a:rPr>
              <a:t>e affirm that, </a:t>
            </a:r>
            <a:r>
              <a:rPr lang="en-US" sz="2400" b="0" i="0" u="sng" strike="noStrike" dirty="0">
                <a:solidFill>
                  <a:srgbClr val="0B0C0C"/>
                </a:solidFill>
                <a:effectLst/>
              </a:rPr>
              <a:t>for the good of all</a:t>
            </a:r>
            <a:r>
              <a:rPr lang="en-US" sz="2400" b="0" i="0" u="none" strike="noStrike" dirty="0">
                <a:solidFill>
                  <a:srgbClr val="0B0C0C"/>
                </a:solidFill>
                <a:effectLst/>
              </a:rPr>
              <a:t>, </a:t>
            </a:r>
            <a:r>
              <a:rPr lang="en-US" sz="2400" dirty="0"/>
              <a:t>AI</a:t>
            </a:r>
            <a:r>
              <a:rPr lang="en-US" sz="2400" b="0" i="0" u="none" strike="noStrike" dirty="0">
                <a:solidFill>
                  <a:srgbClr val="0B0C0C"/>
                </a:solidFill>
                <a:effectLst/>
              </a:rPr>
              <a:t> should be designed, developed, deployed, and used, in a manner that is safe, in such a way as to be </a:t>
            </a:r>
            <a:r>
              <a:rPr lang="en-US" sz="2400" b="0" i="0" u="sng" strike="noStrike" dirty="0">
                <a:solidFill>
                  <a:srgbClr val="0B0C0C"/>
                </a:solidFill>
                <a:effectLst/>
              </a:rPr>
              <a:t>human-centric</a:t>
            </a:r>
            <a:r>
              <a:rPr lang="en-US" sz="2400" b="0" i="0" u="none" strike="noStrike" dirty="0">
                <a:solidFill>
                  <a:srgbClr val="0B0C0C"/>
                </a:solidFill>
                <a:effectLst/>
              </a:rPr>
              <a:t>, trustworthy and responsible. We welcome the international community’s efforts so far to cooperate on </a:t>
            </a:r>
            <a:r>
              <a:rPr lang="en-US" sz="2400" dirty="0"/>
              <a:t>AI</a:t>
            </a:r>
            <a:r>
              <a:rPr lang="en-US" sz="2400" b="0" i="0" u="none" strike="noStrike" dirty="0">
                <a:solidFill>
                  <a:srgbClr val="0B0C0C"/>
                </a:solidFill>
                <a:effectLst/>
              </a:rPr>
              <a:t> to promote inclusive economic growth, sustainable development and innovation, to protect human rights and fundamental freedoms, and to foster public trust and confidence in </a:t>
            </a:r>
            <a:r>
              <a:rPr lang="en-US" sz="2400" dirty="0"/>
              <a:t>AI</a:t>
            </a:r>
            <a:r>
              <a:rPr lang="en-US" sz="2400" b="0" i="0" u="none" strike="noStrike" dirty="0">
                <a:solidFill>
                  <a:srgbClr val="0B0C0C"/>
                </a:solidFill>
                <a:effectLst/>
              </a:rPr>
              <a:t> systems to fully </a:t>
            </a:r>
            <a:r>
              <a:rPr lang="en-US" sz="2400" b="0" i="0" u="none" strike="noStrike" dirty="0" err="1">
                <a:solidFill>
                  <a:srgbClr val="0B0C0C"/>
                </a:solidFill>
                <a:effectLst/>
              </a:rPr>
              <a:t>realise</a:t>
            </a:r>
            <a:r>
              <a:rPr lang="en-US" sz="2400" b="0" i="0" u="none" strike="noStrike" dirty="0">
                <a:solidFill>
                  <a:srgbClr val="0B0C0C"/>
                </a:solidFill>
                <a:effectLst/>
              </a:rPr>
              <a:t> their potential.”</a:t>
            </a:r>
          </a:p>
          <a:p>
            <a:pPr marL="0" indent="0">
              <a:lnSpc>
                <a:spcPct val="100000"/>
              </a:lnSpc>
              <a:buNone/>
            </a:pPr>
            <a:endParaRPr lang="en-US" sz="2400" dirty="0">
              <a:solidFill>
                <a:srgbClr val="0B0C0C"/>
              </a:solidFill>
            </a:endParaRPr>
          </a:p>
          <a:p>
            <a:pPr marL="0" indent="0">
              <a:lnSpc>
                <a:spcPct val="100000"/>
              </a:lnSpc>
              <a:buNone/>
            </a:pPr>
            <a:r>
              <a:rPr lang="en-US" sz="2400" dirty="0">
                <a:solidFill>
                  <a:srgbClr val="002060"/>
                </a:solidFill>
              </a:rPr>
              <a:t>Implication:  To the maximum extent practicable, all persons in the world should be provided affordances of these sorts.  When fostering and managing AI, we should try to achieve a sustainable condition of equal access to the preconditions of a good life.</a:t>
            </a:r>
          </a:p>
        </p:txBody>
      </p:sp>
    </p:spTree>
    <p:extLst>
      <p:ext uri="{BB962C8B-B14F-4D97-AF65-F5344CB8AC3E}">
        <p14:creationId xmlns:p14="http://schemas.microsoft.com/office/powerpoint/2010/main" val="681069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FFB2-5665-39DA-833D-5D331AE47699}"/>
              </a:ext>
            </a:extLst>
          </p:cNvPr>
          <p:cNvSpPr>
            <a:spLocks noGrp="1"/>
          </p:cNvSpPr>
          <p:nvPr>
            <p:ph type="title"/>
          </p:nvPr>
        </p:nvSpPr>
        <p:spPr>
          <a:xfrm>
            <a:off x="439387" y="192850"/>
            <a:ext cx="11044052" cy="1325563"/>
          </a:xfrm>
        </p:spPr>
        <p:txBody>
          <a:bodyPr>
            <a:noAutofit/>
          </a:bodyPr>
          <a:lstStyle/>
          <a:p>
            <a:pPr algn="ctr"/>
            <a:r>
              <a:rPr lang="en-US" sz="3600" dirty="0"/>
              <a:t>AI Summit, November 1-2, 2023</a:t>
            </a:r>
            <a:br>
              <a:rPr lang="en-US" sz="3600" dirty="0"/>
            </a:br>
            <a:r>
              <a:rPr lang="en-US" sz="3600" dirty="0"/>
              <a:t>“The Bletchley Declaration”</a:t>
            </a:r>
          </a:p>
        </p:txBody>
      </p:sp>
      <p:sp>
        <p:nvSpPr>
          <p:cNvPr id="3" name="Content Placeholder 2">
            <a:extLst>
              <a:ext uri="{FF2B5EF4-FFF2-40B4-BE49-F238E27FC236}">
                <a16:creationId xmlns:a16="http://schemas.microsoft.com/office/drawing/2014/main" id="{92AC4454-54E7-9A93-F6A6-152FCDD991C2}"/>
              </a:ext>
            </a:extLst>
          </p:cNvPr>
          <p:cNvSpPr>
            <a:spLocks noGrp="1"/>
          </p:cNvSpPr>
          <p:nvPr>
            <p:ph sz="half" idx="1"/>
          </p:nvPr>
        </p:nvSpPr>
        <p:spPr>
          <a:xfrm>
            <a:off x="838199" y="1611869"/>
            <a:ext cx="10478985" cy="4839525"/>
          </a:xfrm>
        </p:spPr>
        <p:txBody>
          <a:bodyPr>
            <a:normAutofit/>
          </a:bodyPr>
          <a:lstStyle/>
          <a:p>
            <a:pPr marL="0" indent="0">
              <a:lnSpc>
                <a:spcPct val="100000"/>
              </a:lnSpc>
              <a:buNone/>
            </a:pPr>
            <a:r>
              <a:rPr lang="en-US" sz="2400" dirty="0">
                <a:solidFill>
                  <a:srgbClr val="0B0C0C"/>
                </a:solidFill>
              </a:rPr>
              <a:t>“[W]</a:t>
            </a:r>
            <a:r>
              <a:rPr lang="en-US" sz="2400" b="0" i="0" u="none" strike="noStrike" dirty="0">
                <a:solidFill>
                  <a:srgbClr val="0B0C0C"/>
                </a:solidFill>
                <a:effectLst/>
              </a:rPr>
              <a:t>e affirm that, </a:t>
            </a:r>
            <a:r>
              <a:rPr lang="en-US" sz="2400" b="0" i="0" u="sng" strike="noStrike" dirty="0">
                <a:solidFill>
                  <a:srgbClr val="0B0C0C"/>
                </a:solidFill>
                <a:effectLst/>
              </a:rPr>
              <a:t>for the good of all</a:t>
            </a:r>
            <a:r>
              <a:rPr lang="en-US" sz="2400" b="0" i="0" u="none" strike="noStrike" dirty="0">
                <a:solidFill>
                  <a:srgbClr val="0B0C0C"/>
                </a:solidFill>
                <a:effectLst/>
              </a:rPr>
              <a:t>, </a:t>
            </a:r>
            <a:r>
              <a:rPr lang="en-US" sz="2400" dirty="0"/>
              <a:t>AI</a:t>
            </a:r>
            <a:r>
              <a:rPr lang="en-US" sz="2400" b="0" i="0" u="none" strike="noStrike" dirty="0">
                <a:solidFill>
                  <a:srgbClr val="0B0C0C"/>
                </a:solidFill>
                <a:effectLst/>
              </a:rPr>
              <a:t> should be designed, developed, deployed, and used, in a manner that is safe, in such a way as to be </a:t>
            </a:r>
            <a:r>
              <a:rPr lang="en-US" sz="2400" b="0" i="0" u="sng" strike="noStrike" dirty="0">
                <a:solidFill>
                  <a:srgbClr val="0B0C0C"/>
                </a:solidFill>
                <a:effectLst/>
              </a:rPr>
              <a:t>human-centric</a:t>
            </a:r>
            <a:r>
              <a:rPr lang="en-US" sz="2400" b="0" i="0" u="none" strike="noStrike" dirty="0">
                <a:solidFill>
                  <a:srgbClr val="0B0C0C"/>
                </a:solidFill>
                <a:effectLst/>
              </a:rPr>
              <a:t>, trustworthy and responsible. We welcome the international community’s efforts so far to cooperate on </a:t>
            </a:r>
            <a:r>
              <a:rPr lang="en-US" sz="2400" dirty="0"/>
              <a:t>AI</a:t>
            </a:r>
            <a:r>
              <a:rPr lang="en-US" sz="2400" b="0" i="0" u="none" strike="noStrike" dirty="0">
                <a:solidFill>
                  <a:srgbClr val="0B0C0C"/>
                </a:solidFill>
                <a:effectLst/>
              </a:rPr>
              <a:t> to promote inclusive economic growth, </a:t>
            </a:r>
            <a:r>
              <a:rPr lang="en-US" sz="2400" b="0" i="0" u="sng" strike="noStrike" dirty="0">
                <a:solidFill>
                  <a:srgbClr val="0B0C0C"/>
                </a:solidFill>
                <a:effectLst/>
              </a:rPr>
              <a:t>sustainable</a:t>
            </a:r>
            <a:r>
              <a:rPr lang="en-US" sz="2400" b="0" i="0" u="none" strike="noStrike" dirty="0">
                <a:solidFill>
                  <a:srgbClr val="0B0C0C"/>
                </a:solidFill>
                <a:effectLst/>
              </a:rPr>
              <a:t> development and innovation, to protect human rights and fundamental freedoms, and to foster public trust and confidence in </a:t>
            </a:r>
            <a:r>
              <a:rPr lang="en-US" sz="2400" dirty="0"/>
              <a:t>AI</a:t>
            </a:r>
            <a:r>
              <a:rPr lang="en-US" sz="2400" b="0" i="0" u="none" strike="noStrike" dirty="0">
                <a:solidFill>
                  <a:srgbClr val="0B0C0C"/>
                </a:solidFill>
                <a:effectLst/>
              </a:rPr>
              <a:t> systems to fully </a:t>
            </a:r>
            <a:r>
              <a:rPr lang="en-US" sz="2400" b="0" i="0" u="none" strike="noStrike" dirty="0" err="1">
                <a:solidFill>
                  <a:srgbClr val="0B0C0C"/>
                </a:solidFill>
                <a:effectLst/>
              </a:rPr>
              <a:t>realise</a:t>
            </a:r>
            <a:r>
              <a:rPr lang="en-US" sz="2400" b="0" i="0" u="none" strike="noStrike" dirty="0">
                <a:solidFill>
                  <a:srgbClr val="0B0C0C"/>
                </a:solidFill>
                <a:effectLst/>
              </a:rPr>
              <a:t> their potential.”</a:t>
            </a:r>
          </a:p>
          <a:p>
            <a:pPr marL="0" indent="0">
              <a:lnSpc>
                <a:spcPct val="100000"/>
              </a:lnSpc>
              <a:buNone/>
            </a:pPr>
            <a:endParaRPr lang="en-US" sz="2400" dirty="0">
              <a:solidFill>
                <a:srgbClr val="0B0C0C"/>
              </a:solidFill>
            </a:endParaRPr>
          </a:p>
          <a:p>
            <a:pPr marL="0" indent="0">
              <a:lnSpc>
                <a:spcPct val="100000"/>
              </a:lnSpc>
              <a:buNone/>
            </a:pPr>
            <a:r>
              <a:rPr lang="en-US" sz="2400" dirty="0">
                <a:solidFill>
                  <a:srgbClr val="002060"/>
                </a:solidFill>
              </a:rPr>
              <a:t>Implication:  To the maximum extent practicable, all persons in the world should be provided affordances of these sorts.  When fostering and managing AI, we should try to achieve a </a:t>
            </a:r>
            <a:r>
              <a:rPr lang="en-US" sz="2400" u="sng" dirty="0">
                <a:solidFill>
                  <a:srgbClr val="002060"/>
                </a:solidFill>
              </a:rPr>
              <a:t>sustainable</a:t>
            </a:r>
            <a:r>
              <a:rPr lang="en-US" sz="2400" dirty="0">
                <a:solidFill>
                  <a:srgbClr val="002060"/>
                </a:solidFill>
              </a:rPr>
              <a:t> condition of equal access to the preconditions of a good life.</a:t>
            </a:r>
          </a:p>
        </p:txBody>
      </p:sp>
    </p:spTree>
    <p:extLst>
      <p:ext uri="{BB962C8B-B14F-4D97-AF65-F5344CB8AC3E}">
        <p14:creationId xmlns:p14="http://schemas.microsoft.com/office/powerpoint/2010/main" val="1201701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8827D-D59F-F4B2-73A9-C520D51F6734}"/>
              </a:ext>
            </a:extLst>
          </p:cNvPr>
          <p:cNvSpPr>
            <a:spLocks noGrp="1"/>
          </p:cNvSpPr>
          <p:nvPr>
            <p:ph type="title"/>
          </p:nvPr>
        </p:nvSpPr>
        <p:spPr>
          <a:xfrm>
            <a:off x="838200" y="365125"/>
            <a:ext cx="10515600" cy="903605"/>
          </a:xfrm>
        </p:spPr>
        <p:txBody>
          <a:bodyPr>
            <a:normAutofit/>
          </a:bodyPr>
          <a:lstStyle/>
          <a:p>
            <a:pPr algn="ctr"/>
            <a:r>
              <a:rPr lang="en-US" sz="3600" dirty="0"/>
              <a:t>“Sustainability”</a:t>
            </a:r>
          </a:p>
        </p:txBody>
      </p:sp>
      <p:sp>
        <p:nvSpPr>
          <p:cNvPr id="6" name="Content Placeholder 5">
            <a:extLst>
              <a:ext uri="{FF2B5EF4-FFF2-40B4-BE49-F238E27FC236}">
                <a16:creationId xmlns:a16="http://schemas.microsoft.com/office/drawing/2014/main" id="{57A2ECCA-FEED-3588-EC18-A38269B57286}"/>
              </a:ext>
            </a:extLst>
          </p:cNvPr>
          <p:cNvSpPr>
            <a:spLocks noGrp="1"/>
          </p:cNvSpPr>
          <p:nvPr>
            <p:ph idx="1"/>
          </p:nvPr>
        </p:nvSpPr>
        <p:spPr>
          <a:xfrm>
            <a:off x="594360" y="1383030"/>
            <a:ext cx="10759440" cy="4793933"/>
          </a:xfrm>
        </p:spPr>
        <p:txBody>
          <a:bodyPr>
            <a:normAutofit fontScale="92500" lnSpcReduction="10000"/>
          </a:bodyPr>
          <a:lstStyle/>
          <a:p>
            <a:r>
              <a:rPr lang="en-US" dirty="0"/>
              <a:t>Original definition:  “</a:t>
            </a:r>
            <a:r>
              <a:rPr lang="en-US" dirty="0">
                <a:effectLst/>
              </a:rPr>
              <a:t>Humanity has the ability to make development sustainable to ensure that it meets the needs of the present without compromising the ability of future generations to meet their own needs.”</a:t>
            </a:r>
          </a:p>
          <a:p>
            <a:pPr lvl="1"/>
            <a:r>
              <a:rPr lang="en-US" dirty="0"/>
              <a:t>United Nations, </a:t>
            </a:r>
            <a:r>
              <a:rPr lang="en-US" dirty="0">
                <a:effectLst/>
              </a:rPr>
              <a:t>Report of the World Commission on Environment and Development: Our Common Future (1987), paragraph 27</a:t>
            </a:r>
          </a:p>
          <a:p>
            <a:r>
              <a:rPr lang="en-US" dirty="0"/>
              <a:t>In practice, this approach has assumed that the condition of all persons in the world can be brought up to the level enjoyed by the most prosperous – without curtailing the latter, slowing the pace of development, or limiting human population growth</a:t>
            </a:r>
          </a:p>
          <a:p>
            <a:pPr lvl="1"/>
            <a:r>
              <a:rPr lang="en-US" dirty="0"/>
              <a:t>We have failed to achieve sustainability in this sense, not just because of lack of resolve, but because it is impossible</a:t>
            </a:r>
          </a:p>
          <a:p>
            <a:r>
              <a:rPr lang="en-US" dirty="0">
                <a:effectLst/>
              </a:rPr>
              <a:t>We should not abandon the goal of sustainability – but we need a more realistic conception</a:t>
            </a:r>
          </a:p>
          <a:p>
            <a:pPr lvl="1"/>
            <a:endParaRPr lang="en-US" dirty="0">
              <a:effectLst/>
            </a:endParaRPr>
          </a:p>
          <a:p>
            <a:endParaRPr lang="en-US" dirty="0"/>
          </a:p>
        </p:txBody>
      </p:sp>
      <p:sp>
        <p:nvSpPr>
          <p:cNvPr id="2" name="Rectangle 1">
            <a:extLst>
              <a:ext uri="{FF2B5EF4-FFF2-40B4-BE49-F238E27FC236}">
                <a16:creationId xmlns:a16="http://schemas.microsoft.com/office/drawing/2014/main" id="{3B182F58-49F6-537C-28FC-5663CFD1BA2C}"/>
              </a:ext>
            </a:extLst>
          </p:cNvPr>
          <p:cNvSpPr/>
          <p:nvPr/>
        </p:nvSpPr>
        <p:spPr>
          <a:xfrm>
            <a:off x="468630" y="3063240"/>
            <a:ext cx="10789920" cy="2891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327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8827D-D59F-F4B2-73A9-C520D51F6734}"/>
              </a:ext>
            </a:extLst>
          </p:cNvPr>
          <p:cNvSpPr>
            <a:spLocks noGrp="1"/>
          </p:cNvSpPr>
          <p:nvPr>
            <p:ph type="title"/>
          </p:nvPr>
        </p:nvSpPr>
        <p:spPr>
          <a:xfrm>
            <a:off x="838200" y="365125"/>
            <a:ext cx="10515600" cy="903605"/>
          </a:xfrm>
        </p:spPr>
        <p:txBody>
          <a:bodyPr>
            <a:normAutofit/>
          </a:bodyPr>
          <a:lstStyle/>
          <a:p>
            <a:pPr algn="ctr"/>
            <a:r>
              <a:rPr lang="en-US" sz="3600" dirty="0"/>
              <a:t>“Sustainability”</a:t>
            </a:r>
          </a:p>
        </p:txBody>
      </p:sp>
      <p:sp>
        <p:nvSpPr>
          <p:cNvPr id="6" name="Content Placeholder 5">
            <a:extLst>
              <a:ext uri="{FF2B5EF4-FFF2-40B4-BE49-F238E27FC236}">
                <a16:creationId xmlns:a16="http://schemas.microsoft.com/office/drawing/2014/main" id="{57A2ECCA-FEED-3588-EC18-A38269B57286}"/>
              </a:ext>
            </a:extLst>
          </p:cNvPr>
          <p:cNvSpPr>
            <a:spLocks noGrp="1"/>
          </p:cNvSpPr>
          <p:nvPr>
            <p:ph idx="1"/>
          </p:nvPr>
        </p:nvSpPr>
        <p:spPr>
          <a:xfrm>
            <a:off x="594360" y="1383030"/>
            <a:ext cx="10759440" cy="4793933"/>
          </a:xfrm>
        </p:spPr>
        <p:txBody>
          <a:bodyPr>
            <a:normAutofit fontScale="92500" lnSpcReduction="10000"/>
          </a:bodyPr>
          <a:lstStyle/>
          <a:p>
            <a:r>
              <a:rPr lang="en-US" dirty="0"/>
              <a:t>Original definition:  “</a:t>
            </a:r>
            <a:r>
              <a:rPr lang="en-US" dirty="0">
                <a:effectLst/>
              </a:rPr>
              <a:t>Humanity has the ability to make development sustainable to ensure that it meets the needs of the present without compromising the ability of future generations to meet their own needs.”</a:t>
            </a:r>
          </a:p>
          <a:p>
            <a:pPr lvl="1"/>
            <a:r>
              <a:rPr lang="en-US" dirty="0"/>
              <a:t>United Nations, </a:t>
            </a:r>
            <a:r>
              <a:rPr lang="en-US" dirty="0">
                <a:effectLst/>
              </a:rPr>
              <a:t>Report of the World Commission on Environment and Development: Our Common Future (1987), paragraph 27</a:t>
            </a:r>
          </a:p>
          <a:p>
            <a:r>
              <a:rPr lang="en-US" dirty="0"/>
              <a:t>In practice, this approach has assumed that the condition of all persons in the world can be brought up to the level enjoyed by the most prosperous – without curtailing the latter, slowing the pace of development, or limiting human population growth</a:t>
            </a:r>
          </a:p>
          <a:p>
            <a:pPr lvl="1"/>
            <a:r>
              <a:rPr lang="en-US" dirty="0"/>
              <a:t>We have failed to achieve sustainability in this sense, not just because of lack of resolve, but because it is impossible</a:t>
            </a:r>
          </a:p>
          <a:p>
            <a:r>
              <a:rPr lang="en-US" dirty="0">
                <a:effectLst/>
              </a:rPr>
              <a:t>We should not abandon the goal of sustainability – but we need a more realistic conception</a:t>
            </a:r>
          </a:p>
          <a:p>
            <a:pPr lvl="1"/>
            <a:endParaRPr lang="en-US" dirty="0">
              <a:effectLst/>
            </a:endParaRPr>
          </a:p>
          <a:p>
            <a:endParaRPr lang="en-US" dirty="0"/>
          </a:p>
        </p:txBody>
      </p:sp>
      <p:sp>
        <p:nvSpPr>
          <p:cNvPr id="2" name="Rectangle 1">
            <a:extLst>
              <a:ext uri="{FF2B5EF4-FFF2-40B4-BE49-F238E27FC236}">
                <a16:creationId xmlns:a16="http://schemas.microsoft.com/office/drawing/2014/main" id="{3B182F58-49F6-537C-28FC-5663CFD1BA2C}"/>
              </a:ext>
            </a:extLst>
          </p:cNvPr>
          <p:cNvSpPr/>
          <p:nvPr/>
        </p:nvSpPr>
        <p:spPr>
          <a:xfrm>
            <a:off x="468630" y="4994910"/>
            <a:ext cx="10789920" cy="960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838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stainable Development Goals launch in 2016">
            <a:extLst>
              <a:ext uri="{FF2B5EF4-FFF2-40B4-BE49-F238E27FC236}">
                <a16:creationId xmlns:a16="http://schemas.microsoft.com/office/drawing/2014/main" id="{4567280B-A6D7-8AE8-9D2B-AFC65E749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10" y="118926"/>
            <a:ext cx="10686180" cy="662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067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F81A9CE9-F2B9-5271-9845-DA37FDACDC90}"/>
              </a:ext>
            </a:extLst>
          </p:cNvPr>
          <p:cNvPicPr>
            <a:picLocks noChangeAspect="1"/>
          </p:cNvPicPr>
          <p:nvPr/>
        </p:nvPicPr>
        <p:blipFill>
          <a:blip r:embed="rId2"/>
          <a:stretch>
            <a:fillRect/>
          </a:stretch>
        </p:blipFill>
        <p:spPr>
          <a:xfrm>
            <a:off x="635920" y="291194"/>
            <a:ext cx="10920160" cy="2701388"/>
          </a:xfrm>
          <a:prstGeom prst="rect">
            <a:avLst/>
          </a:prstGeom>
        </p:spPr>
      </p:pic>
      <p:sp>
        <p:nvSpPr>
          <p:cNvPr id="8" name="Rectangle 7">
            <a:extLst>
              <a:ext uri="{FF2B5EF4-FFF2-40B4-BE49-F238E27FC236}">
                <a16:creationId xmlns:a16="http://schemas.microsoft.com/office/drawing/2014/main" id="{DEB4B7DF-9D6D-1B1E-EBA2-0ED32ED7180E}"/>
              </a:ext>
            </a:extLst>
          </p:cNvPr>
          <p:cNvSpPr/>
          <p:nvPr/>
        </p:nvSpPr>
        <p:spPr>
          <a:xfrm>
            <a:off x="10521538" y="486888"/>
            <a:ext cx="1034542" cy="570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0DD2C0A-BB59-7CC2-79CC-BE8B0E37AB82}"/>
              </a:ext>
            </a:extLst>
          </p:cNvPr>
          <p:cNvCxnSpPr>
            <a:cxnSpLocks/>
          </p:cNvCxnSpPr>
          <p:nvPr/>
        </p:nvCxnSpPr>
        <p:spPr>
          <a:xfrm>
            <a:off x="845127" y="1529938"/>
            <a:ext cx="717071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8796FA6-BBFA-D660-876F-111BA192FCED}"/>
              </a:ext>
            </a:extLst>
          </p:cNvPr>
          <p:cNvCxnSpPr>
            <a:cxnSpLocks/>
          </p:cNvCxnSpPr>
          <p:nvPr/>
        </p:nvCxnSpPr>
        <p:spPr>
          <a:xfrm>
            <a:off x="1082633" y="2194956"/>
            <a:ext cx="265809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180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10;&#10;Description automatically generated">
            <a:extLst>
              <a:ext uri="{FF2B5EF4-FFF2-40B4-BE49-F238E27FC236}">
                <a16:creationId xmlns:a16="http://schemas.microsoft.com/office/drawing/2014/main" id="{5FBACAC6-1DEA-6600-BDF3-366DC3D7904F}"/>
              </a:ext>
            </a:extLst>
          </p:cNvPr>
          <p:cNvPicPr>
            <a:picLocks noChangeAspect="1"/>
          </p:cNvPicPr>
          <p:nvPr/>
        </p:nvPicPr>
        <p:blipFill>
          <a:blip r:embed="rId2"/>
          <a:stretch>
            <a:fillRect/>
          </a:stretch>
        </p:blipFill>
        <p:spPr>
          <a:xfrm>
            <a:off x="1159610" y="3618798"/>
            <a:ext cx="10563963" cy="2999172"/>
          </a:xfrm>
          <a:prstGeom prst="rect">
            <a:avLst/>
          </a:prstGeom>
        </p:spPr>
      </p:pic>
      <p:pic>
        <p:nvPicPr>
          <p:cNvPr id="7" name="Picture 6" descr="A close-up of a book&#10;&#10;Description automatically generated">
            <a:extLst>
              <a:ext uri="{FF2B5EF4-FFF2-40B4-BE49-F238E27FC236}">
                <a16:creationId xmlns:a16="http://schemas.microsoft.com/office/drawing/2014/main" id="{2FD94BA6-86CA-B5F5-B5E7-EBDF2DCECCAB}"/>
              </a:ext>
            </a:extLst>
          </p:cNvPr>
          <p:cNvPicPr>
            <a:picLocks noChangeAspect="1"/>
          </p:cNvPicPr>
          <p:nvPr/>
        </p:nvPicPr>
        <p:blipFill>
          <a:blip r:embed="rId3"/>
          <a:stretch>
            <a:fillRect/>
          </a:stretch>
        </p:blipFill>
        <p:spPr>
          <a:xfrm>
            <a:off x="153810" y="98355"/>
            <a:ext cx="3769019" cy="3140849"/>
          </a:xfrm>
          <a:prstGeom prst="rect">
            <a:avLst/>
          </a:prstGeom>
        </p:spPr>
      </p:pic>
    </p:spTree>
    <p:extLst>
      <p:ext uri="{BB962C8B-B14F-4D97-AF65-F5344CB8AC3E}">
        <p14:creationId xmlns:p14="http://schemas.microsoft.com/office/powerpoint/2010/main" val="136933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8827D-D59F-F4B2-73A9-C520D51F6734}"/>
              </a:ext>
            </a:extLst>
          </p:cNvPr>
          <p:cNvSpPr>
            <a:spLocks noGrp="1"/>
          </p:cNvSpPr>
          <p:nvPr>
            <p:ph type="title"/>
          </p:nvPr>
        </p:nvSpPr>
        <p:spPr>
          <a:xfrm>
            <a:off x="838200" y="365125"/>
            <a:ext cx="10515600" cy="903605"/>
          </a:xfrm>
        </p:spPr>
        <p:txBody>
          <a:bodyPr>
            <a:normAutofit/>
          </a:bodyPr>
          <a:lstStyle/>
          <a:p>
            <a:pPr algn="ctr"/>
            <a:r>
              <a:rPr lang="en-US" sz="3600" dirty="0"/>
              <a:t>“Sustainability”</a:t>
            </a:r>
          </a:p>
        </p:txBody>
      </p:sp>
      <p:sp>
        <p:nvSpPr>
          <p:cNvPr id="6" name="Content Placeholder 5">
            <a:extLst>
              <a:ext uri="{FF2B5EF4-FFF2-40B4-BE49-F238E27FC236}">
                <a16:creationId xmlns:a16="http://schemas.microsoft.com/office/drawing/2014/main" id="{57A2ECCA-FEED-3588-EC18-A38269B57286}"/>
              </a:ext>
            </a:extLst>
          </p:cNvPr>
          <p:cNvSpPr>
            <a:spLocks noGrp="1"/>
          </p:cNvSpPr>
          <p:nvPr>
            <p:ph idx="1"/>
          </p:nvPr>
        </p:nvSpPr>
        <p:spPr>
          <a:xfrm>
            <a:off x="594360" y="1383030"/>
            <a:ext cx="10759440" cy="4793933"/>
          </a:xfrm>
        </p:spPr>
        <p:txBody>
          <a:bodyPr>
            <a:normAutofit fontScale="92500" lnSpcReduction="10000"/>
          </a:bodyPr>
          <a:lstStyle/>
          <a:p>
            <a:r>
              <a:rPr lang="en-US" dirty="0"/>
              <a:t>Original definition:  “</a:t>
            </a:r>
            <a:r>
              <a:rPr lang="en-US" dirty="0">
                <a:effectLst/>
              </a:rPr>
              <a:t>Humanity has the ability to make development sustainable to ensure that it meets the needs of the present without compromising the ability of future generations to meet their own needs.”</a:t>
            </a:r>
          </a:p>
          <a:p>
            <a:pPr lvl="1"/>
            <a:r>
              <a:rPr lang="en-US" dirty="0"/>
              <a:t>United Nations, </a:t>
            </a:r>
            <a:r>
              <a:rPr lang="en-US" dirty="0">
                <a:effectLst/>
              </a:rPr>
              <a:t>Report of the World Commission on Environment and Development: Our Common Future (1987), paragraph 27</a:t>
            </a:r>
          </a:p>
          <a:p>
            <a:r>
              <a:rPr lang="en-US" dirty="0"/>
              <a:t>In practice, this approach has assumed that the condition of all persons in the world can be brought up to the level enjoyed by the most prosperous – without curtailing the latter, slowing the pace of development, or limiting human population growth</a:t>
            </a:r>
          </a:p>
          <a:p>
            <a:pPr lvl="1"/>
            <a:r>
              <a:rPr lang="en-US" dirty="0"/>
              <a:t>We have failed to achieve sustainability in this sense, not just because of lack of resolve, but because it is impossible</a:t>
            </a:r>
          </a:p>
          <a:p>
            <a:r>
              <a:rPr lang="en-US" dirty="0">
                <a:effectLst/>
              </a:rPr>
              <a:t>We should not abandon the goal of sustainability – but we need a more realistic conception</a:t>
            </a:r>
          </a:p>
          <a:p>
            <a:pPr lvl="1"/>
            <a:endParaRPr lang="en-US" dirty="0">
              <a:effectLst/>
            </a:endParaRPr>
          </a:p>
          <a:p>
            <a:endParaRPr lang="en-US" dirty="0"/>
          </a:p>
        </p:txBody>
      </p:sp>
      <p:sp>
        <p:nvSpPr>
          <p:cNvPr id="2" name="Rectangle 1">
            <a:extLst>
              <a:ext uri="{FF2B5EF4-FFF2-40B4-BE49-F238E27FC236}">
                <a16:creationId xmlns:a16="http://schemas.microsoft.com/office/drawing/2014/main" id="{3B182F58-49F6-537C-28FC-5663CFD1BA2C}"/>
              </a:ext>
            </a:extLst>
          </p:cNvPr>
          <p:cNvSpPr/>
          <p:nvPr/>
        </p:nvSpPr>
        <p:spPr>
          <a:xfrm>
            <a:off x="468630" y="4994910"/>
            <a:ext cx="10789920" cy="9601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76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B8827D-D59F-F4B2-73A9-C520D51F6734}"/>
              </a:ext>
            </a:extLst>
          </p:cNvPr>
          <p:cNvSpPr>
            <a:spLocks noGrp="1"/>
          </p:cNvSpPr>
          <p:nvPr>
            <p:ph type="title"/>
          </p:nvPr>
        </p:nvSpPr>
        <p:spPr>
          <a:xfrm>
            <a:off x="838200" y="365125"/>
            <a:ext cx="10515600" cy="903605"/>
          </a:xfrm>
        </p:spPr>
        <p:txBody>
          <a:bodyPr>
            <a:normAutofit/>
          </a:bodyPr>
          <a:lstStyle/>
          <a:p>
            <a:pPr algn="ctr"/>
            <a:r>
              <a:rPr lang="en-US" sz="3600" dirty="0"/>
              <a:t>“Sustainability”</a:t>
            </a:r>
          </a:p>
        </p:txBody>
      </p:sp>
      <p:sp>
        <p:nvSpPr>
          <p:cNvPr id="6" name="Content Placeholder 5">
            <a:extLst>
              <a:ext uri="{FF2B5EF4-FFF2-40B4-BE49-F238E27FC236}">
                <a16:creationId xmlns:a16="http://schemas.microsoft.com/office/drawing/2014/main" id="{57A2ECCA-FEED-3588-EC18-A38269B57286}"/>
              </a:ext>
            </a:extLst>
          </p:cNvPr>
          <p:cNvSpPr>
            <a:spLocks noGrp="1"/>
          </p:cNvSpPr>
          <p:nvPr>
            <p:ph idx="1"/>
          </p:nvPr>
        </p:nvSpPr>
        <p:spPr>
          <a:xfrm>
            <a:off x="594360" y="1383030"/>
            <a:ext cx="10759440" cy="4793933"/>
          </a:xfrm>
        </p:spPr>
        <p:txBody>
          <a:bodyPr>
            <a:normAutofit fontScale="92500" lnSpcReduction="10000"/>
          </a:bodyPr>
          <a:lstStyle/>
          <a:p>
            <a:r>
              <a:rPr lang="en-US" dirty="0"/>
              <a:t>Original definition:  “</a:t>
            </a:r>
            <a:r>
              <a:rPr lang="en-US" dirty="0">
                <a:effectLst/>
              </a:rPr>
              <a:t>Humanity has the ability to make development sustainable to ensure that it meets the needs of the present without compromising the ability of future generations to meet their own needs.”</a:t>
            </a:r>
          </a:p>
          <a:p>
            <a:pPr lvl="1"/>
            <a:r>
              <a:rPr lang="en-US" dirty="0"/>
              <a:t>United Nations, </a:t>
            </a:r>
            <a:r>
              <a:rPr lang="en-US" dirty="0">
                <a:effectLst/>
              </a:rPr>
              <a:t>Report of the World Commission on Environment and Development: Our Common Future (1987), paragraph 27</a:t>
            </a:r>
          </a:p>
          <a:p>
            <a:r>
              <a:rPr lang="en-US" dirty="0"/>
              <a:t>In practice, this approach has assumed that the condition of all persons in the world can be brought up to the level enjoyed by the most prosperous – without curtailing the latter, slowing the pace of development, or limiting human population growth</a:t>
            </a:r>
          </a:p>
          <a:p>
            <a:pPr lvl="1"/>
            <a:r>
              <a:rPr lang="en-US" dirty="0"/>
              <a:t>We have failed to achieve sustainability in this sense, not just because of lack of resolve, but because it is impossible</a:t>
            </a:r>
          </a:p>
          <a:p>
            <a:r>
              <a:rPr lang="en-US" dirty="0">
                <a:effectLst/>
              </a:rPr>
              <a:t>We should not abandon the goal of sustainability – but we need a more realistic conception</a:t>
            </a:r>
          </a:p>
          <a:p>
            <a:pPr lvl="1"/>
            <a:endParaRPr lang="en-US" dirty="0">
              <a:effectLst/>
            </a:endParaRPr>
          </a:p>
          <a:p>
            <a:endParaRPr lang="en-US" dirty="0"/>
          </a:p>
        </p:txBody>
      </p:sp>
    </p:spTree>
    <p:extLst>
      <p:ext uri="{BB962C8B-B14F-4D97-AF65-F5344CB8AC3E}">
        <p14:creationId xmlns:p14="http://schemas.microsoft.com/office/powerpoint/2010/main" val="137509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865D6-CF04-27DB-4C94-4A503B8DB9C5}"/>
              </a:ext>
            </a:extLst>
          </p:cNvPr>
          <p:cNvSpPr>
            <a:spLocks noGrp="1"/>
          </p:cNvSpPr>
          <p:nvPr>
            <p:ph type="title"/>
          </p:nvPr>
        </p:nvSpPr>
        <p:spPr>
          <a:xfrm>
            <a:off x="2354580" y="365125"/>
            <a:ext cx="7395210" cy="1325563"/>
          </a:xfrm>
        </p:spPr>
        <p:txBody>
          <a:bodyPr>
            <a:normAutofit/>
          </a:bodyPr>
          <a:lstStyle/>
          <a:p>
            <a:pPr algn="ctr"/>
            <a:r>
              <a:rPr lang="en-US" sz="3200" dirty="0"/>
              <a:t>The dimensions of a feasible conception of sustainability should include:</a:t>
            </a:r>
          </a:p>
        </p:txBody>
      </p:sp>
      <p:sp>
        <p:nvSpPr>
          <p:cNvPr id="6" name="Content Placeholder 5">
            <a:extLst>
              <a:ext uri="{FF2B5EF4-FFF2-40B4-BE49-F238E27FC236}">
                <a16:creationId xmlns:a16="http://schemas.microsoft.com/office/drawing/2014/main" id="{EE95868A-A732-9CBA-6EE8-B00B7B364D1B}"/>
              </a:ext>
            </a:extLst>
          </p:cNvPr>
          <p:cNvSpPr>
            <a:spLocks noGrp="1"/>
          </p:cNvSpPr>
          <p:nvPr>
            <p:ph idx="1"/>
          </p:nvPr>
        </p:nvSpPr>
        <p:spPr/>
        <p:txBody>
          <a:bodyPr/>
          <a:lstStyle/>
          <a:p>
            <a:pPr marL="514350" indent="-514350">
              <a:buFont typeface="+mj-lt"/>
              <a:buAutoNum type="arabicParenR"/>
            </a:pPr>
            <a:r>
              <a:rPr lang="en-US" dirty="0"/>
              <a:t>Halting climate change</a:t>
            </a:r>
          </a:p>
          <a:p>
            <a:pPr marL="514350" indent="-514350">
              <a:buFont typeface="+mj-lt"/>
              <a:buAutoNum type="arabicParenR"/>
            </a:pPr>
            <a:r>
              <a:rPr lang="en-US" dirty="0"/>
              <a:t>Balancing global consumption and renewal of fresh water</a:t>
            </a:r>
          </a:p>
          <a:p>
            <a:pPr marL="514350" indent="-514350">
              <a:buFont typeface="+mj-lt"/>
              <a:buAutoNum type="arabicParenR"/>
            </a:pPr>
            <a:r>
              <a:rPr lang="en-US" dirty="0"/>
              <a:t>Achieving levels and types of food production compatible with sustainable equal access to health</a:t>
            </a:r>
          </a:p>
          <a:p>
            <a:pPr marL="514350" indent="-514350">
              <a:buFont typeface="+mj-lt"/>
              <a:buAutoNum type="arabicParenR"/>
            </a:pPr>
            <a:r>
              <a:rPr lang="en-US" dirty="0"/>
              <a:t>Resolving the ongoing global disease crisis</a:t>
            </a:r>
          </a:p>
          <a:p>
            <a:pPr marL="514350" indent="-514350">
              <a:buFont typeface="+mj-lt"/>
              <a:buAutoNum type="arabicParenR"/>
            </a:pPr>
            <a:r>
              <a:rPr lang="en-US" dirty="0"/>
              <a:t>Maintaining a total human population (and distribution thereof) that will</a:t>
            </a:r>
          </a:p>
          <a:p>
            <a:pPr marL="971550" lvl="1" indent="-514350">
              <a:buFont typeface="+mj-lt"/>
              <a:buAutoNum type="alphaLcParenR"/>
            </a:pPr>
            <a:r>
              <a:rPr lang="en-US" dirty="0"/>
              <a:t>Facilitate achievement of 1-4</a:t>
            </a:r>
          </a:p>
          <a:p>
            <a:pPr marL="971550" lvl="1" indent="-514350">
              <a:buFont typeface="+mj-lt"/>
              <a:buAutoNum type="alphaLcParenR"/>
            </a:pPr>
            <a:r>
              <a:rPr lang="en-US" dirty="0"/>
              <a:t>Enable all humans on the planet to enjoy flourishing lives</a:t>
            </a:r>
          </a:p>
        </p:txBody>
      </p:sp>
    </p:spTree>
    <p:extLst>
      <p:ext uri="{BB962C8B-B14F-4D97-AF65-F5344CB8AC3E}">
        <p14:creationId xmlns:p14="http://schemas.microsoft.com/office/powerpoint/2010/main" val="62660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1. Climate</a:t>
            </a:r>
          </a:p>
        </p:txBody>
      </p:sp>
    </p:spTree>
    <p:extLst>
      <p:ext uri="{BB962C8B-B14F-4D97-AF65-F5344CB8AC3E}">
        <p14:creationId xmlns:p14="http://schemas.microsoft.com/office/powerpoint/2010/main" val="3177484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types of animals&#10;&#10;Description automatically generated with medium confidence">
            <a:extLst>
              <a:ext uri="{FF2B5EF4-FFF2-40B4-BE49-F238E27FC236}">
                <a16:creationId xmlns:a16="http://schemas.microsoft.com/office/drawing/2014/main" id="{D0B8EE2B-3B76-F298-4919-1487C007084D}"/>
              </a:ext>
            </a:extLst>
          </p:cNvPr>
          <p:cNvPicPr>
            <a:picLocks noChangeAspect="1"/>
          </p:cNvPicPr>
          <p:nvPr/>
        </p:nvPicPr>
        <p:blipFill>
          <a:blip r:embed="rId2"/>
          <a:stretch>
            <a:fillRect/>
          </a:stretch>
        </p:blipFill>
        <p:spPr>
          <a:xfrm>
            <a:off x="961901" y="-7043"/>
            <a:ext cx="9809018" cy="6865043"/>
          </a:xfrm>
          <a:prstGeom prst="rect">
            <a:avLst/>
          </a:prstGeom>
        </p:spPr>
      </p:pic>
      <p:sp>
        <p:nvSpPr>
          <p:cNvPr id="6" name="TextBox 5">
            <a:extLst>
              <a:ext uri="{FF2B5EF4-FFF2-40B4-BE49-F238E27FC236}">
                <a16:creationId xmlns:a16="http://schemas.microsoft.com/office/drawing/2014/main" id="{4B7D3263-9A92-A22E-00CB-F7754CAC11CB}"/>
              </a:ext>
            </a:extLst>
          </p:cNvPr>
          <p:cNvSpPr txBox="1"/>
          <p:nvPr/>
        </p:nvSpPr>
        <p:spPr>
          <a:xfrm rot="16200000">
            <a:off x="-1545501" y="3383439"/>
            <a:ext cx="4163319" cy="46166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Source:  Haywood et al., “</a:t>
            </a:r>
            <a:r>
              <a:rPr lang="en-US" sz="1200" dirty="0">
                <a:effectLst/>
                <a:latin typeface="Times New Roman" panose="02020603050405020304" pitchFamily="18" charset="0"/>
                <a:cs typeface="Times New Roman" panose="02020603050405020304" pitchFamily="18" charset="0"/>
              </a:rPr>
              <a:t>What can </a:t>
            </a:r>
            <a:r>
              <a:rPr lang="en-US" sz="1200" dirty="0" err="1">
                <a:effectLst/>
                <a:latin typeface="Times New Roman" panose="02020603050405020304" pitchFamily="18" charset="0"/>
                <a:cs typeface="Times New Roman" panose="02020603050405020304" pitchFamily="18" charset="0"/>
              </a:rPr>
              <a:t>Palaeoclimate</a:t>
            </a:r>
            <a:r>
              <a:rPr lang="en-US" sz="1200" dirty="0">
                <a:effectLst/>
                <a:latin typeface="Times New Roman" panose="02020603050405020304" pitchFamily="18" charset="0"/>
                <a:cs typeface="Times New Roman" panose="02020603050405020304" pitchFamily="18" charset="0"/>
              </a:rPr>
              <a:t> </a:t>
            </a:r>
          </a:p>
          <a:p>
            <a:r>
              <a:rPr lang="en-US" sz="1200" dirty="0">
                <a:effectLst/>
                <a:latin typeface="Times New Roman" panose="02020603050405020304" pitchFamily="18" charset="0"/>
                <a:cs typeface="Times New Roman" panose="02020603050405020304" pitchFamily="18" charset="0"/>
              </a:rPr>
              <a:t>Modelling do for you?,” Earth Systems and Environment (2019)</a:t>
            </a:r>
          </a:p>
        </p:txBody>
      </p:sp>
    </p:spTree>
    <p:extLst>
      <p:ext uri="{BB962C8B-B14F-4D97-AF65-F5344CB8AC3E}">
        <p14:creationId xmlns:p14="http://schemas.microsoft.com/office/powerpoint/2010/main" val="2137687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types of animals&#10;&#10;Description automatically generated with medium confidence">
            <a:extLst>
              <a:ext uri="{FF2B5EF4-FFF2-40B4-BE49-F238E27FC236}">
                <a16:creationId xmlns:a16="http://schemas.microsoft.com/office/drawing/2014/main" id="{D0B8EE2B-3B76-F298-4919-1487C007084D}"/>
              </a:ext>
            </a:extLst>
          </p:cNvPr>
          <p:cNvPicPr>
            <a:picLocks noChangeAspect="1"/>
          </p:cNvPicPr>
          <p:nvPr/>
        </p:nvPicPr>
        <p:blipFill>
          <a:blip r:embed="rId2"/>
          <a:stretch>
            <a:fillRect/>
          </a:stretch>
        </p:blipFill>
        <p:spPr>
          <a:xfrm>
            <a:off x="961901" y="-7043"/>
            <a:ext cx="9809018" cy="6865043"/>
          </a:xfrm>
          <a:prstGeom prst="rect">
            <a:avLst/>
          </a:prstGeom>
        </p:spPr>
      </p:pic>
      <p:sp>
        <p:nvSpPr>
          <p:cNvPr id="6" name="TextBox 5">
            <a:extLst>
              <a:ext uri="{FF2B5EF4-FFF2-40B4-BE49-F238E27FC236}">
                <a16:creationId xmlns:a16="http://schemas.microsoft.com/office/drawing/2014/main" id="{4B7D3263-9A92-A22E-00CB-F7754CAC11CB}"/>
              </a:ext>
            </a:extLst>
          </p:cNvPr>
          <p:cNvSpPr txBox="1"/>
          <p:nvPr/>
        </p:nvSpPr>
        <p:spPr>
          <a:xfrm rot="16200000">
            <a:off x="-1545501" y="3383439"/>
            <a:ext cx="4163319" cy="46166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Source:  Haywood et al., “</a:t>
            </a:r>
            <a:r>
              <a:rPr lang="en-US" sz="1200" dirty="0">
                <a:effectLst/>
                <a:latin typeface="Times New Roman" panose="02020603050405020304" pitchFamily="18" charset="0"/>
                <a:cs typeface="Times New Roman" panose="02020603050405020304" pitchFamily="18" charset="0"/>
              </a:rPr>
              <a:t>What can </a:t>
            </a:r>
            <a:r>
              <a:rPr lang="en-US" sz="1200" dirty="0" err="1">
                <a:effectLst/>
                <a:latin typeface="Times New Roman" panose="02020603050405020304" pitchFamily="18" charset="0"/>
                <a:cs typeface="Times New Roman" panose="02020603050405020304" pitchFamily="18" charset="0"/>
              </a:rPr>
              <a:t>Palaeoclimate</a:t>
            </a:r>
            <a:r>
              <a:rPr lang="en-US" sz="1200" dirty="0">
                <a:effectLst/>
                <a:latin typeface="Times New Roman" panose="02020603050405020304" pitchFamily="18" charset="0"/>
                <a:cs typeface="Times New Roman" panose="02020603050405020304" pitchFamily="18" charset="0"/>
              </a:rPr>
              <a:t> </a:t>
            </a:r>
          </a:p>
          <a:p>
            <a:r>
              <a:rPr lang="en-US" sz="1200" dirty="0">
                <a:effectLst/>
                <a:latin typeface="Times New Roman" panose="02020603050405020304" pitchFamily="18" charset="0"/>
                <a:cs typeface="Times New Roman" panose="02020603050405020304" pitchFamily="18" charset="0"/>
              </a:rPr>
              <a:t>Modelling do for you?,” Earth Systems and Environment (2019)</a:t>
            </a:r>
          </a:p>
        </p:txBody>
      </p:sp>
      <p:sp>
        <p:nvSpPr>
          <p:cNvPr id="2" name="Rounded Rectangle 1">
            <a:extLst>
              <a:ext uri="{FF2B5EF4-FFF2-40B4-BE49-F238E27FC236}">
                <a16:creationId xmlns:a16="http://schemas.microsoft.com/office/drawing/2014/main" id="{3C5E7C1E-271D-A36C-8AE0-BC799A6CD38E}"/>
              </a:ext>
            </a:extLst>
          </p:cNvPr>
          <p:cNvSpPr/>
          <p:nvPr/>
        </p:nvSpPr>
        <p:spPr>
          <a:xfrm>
            <a:off x="9475470" y="1954530"/>
            <a:ext cx="1440180" cy="129159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360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mean temperature difference.">
            <a:extLst>
              <a:ext uri="{FF2B5EF4-FFF2-40B4-BE49-F238E27FC236}">
                <a16:creationId xmlns:a16="http://schemas.microsoft.com/office/drawing/2014/main" id="{C77F8211-346A-D161-A28B-0036A01A2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69" y="84344"/>
            <a:ext cx="12046331" cy="6773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5713E5-9998-B3AE-2B6C-A707BEEA1CAE}"/>
              </a:ext>
            </a:extLst>
          </p:cNvPr>
          <p:cNvSpPr txBox="1"/>
          <p:nvPr/>
        </p:nvSpPr>
        <p:spPr>
          <a:xfrm rot="16200000">
            <a:off x="-2955116" y="3185128"/>
            <a:ext cx="6663234" cy="461665"/>
          </a:xfrm>
          <a:prstGeom prst="rect">
            <a:avLst/>
          </a:prstGeom>
          <a:noFill/>
        </p:spPr>
        <p:txBody>
          <a:bodyPr wrap="none" rtlCol="0">
            <a:spAutoFit/>
          </a:bodyPr>
          <a:lstStyle/>
          <a:p>
            <a:r>
              <a:rPr lang="en-US" sz="1200" dirty="0"/>
              <a:t>Source:  World </a:t>
            </a:r>
            <a:r>
              <a:rPr lang="en-US" sz="1200" dirty="0" err="1"/>
              <a:t>Meteorlogical</a:t>
            </a:r>
            <a:r>
              <a:rPr lang="en-US" sz="1200" dirty="0"/>
              <a:t> Organization, “2023 Shatters Climate Records,” </a:t>
            </a:r>
          </a:p>
          <a:p>
            <a:r>
              <a:rPr lang="en-US" sz="1200" dirty="0"/>
              <a:t>November 30, 2023, https://</a:t>
            </a:r>
            <a:r>
              <a:rPr lang="en-US" sz="1200" dirty="0" err="1"/>
              <a:t>wmo.int</a:t>
            </a:r>
            <a:r>
              <a:rPr lang="en-US" sz="1200" dirty="0"/>
              <a:t>/news/media-</a:t>
            </a:r>
            <a:r>
              <a:rPr lang="en-US" sz="1200" dirty="0" err="1"/>
              <a:t>centre</a:t>
            </a:r>
            <a:r>
              <a:rPr lang="en-US" sz="1200" dirty="0"/>
              <a:t>/2023-shatters-climate-records-major-impacts</a:t>
            </a:r>
          </a:p>
        </p:txBody>
      </p:sp>
    </p:spTree>
    <p:extLst>
      <p:ext uri="{BB962C8B-B14F-4D97-AF65-F5344CB8AC3E}">
        <p14:creationId xmlns:p14="http://schemas.microsoft.com/office/powerpoint/2010/main" val="2445537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carbon dioxide emissions&#10;&#10;Description automatically generated">
            <a:extLst>
              <a:ext uri="{FF2B5EF4-FFF2-40B4-BE49-F238E27FC236}">
                <a16:creationId xmlns:a16="http://schemas.microsoft.com/office/drawing/2014/main" id="{8AD24CD4-1E50-3D0E-D2B7-E6EEDC926CDD}"/>
              </a:ext>
            </a:extLst>
          </p:cNvPr>
          <p:cNvPicPr>
            <a:picLocks noChangeAspect="1"/>
          </p:cNvPicPr>
          <p:nvPr/>
        </p:nvPicPr>
        <p:blipFill>
          <a:blip r:embed="rId2"/>
          <a:stretch>
            <a:fillRect/>
          </a:stretch>
        </p:blipFill>
        <p:spPr>
          <a:xfrm>
            <a:off x="86586" y="866574"/>
            <a:ext cx="11942262" cy="5019876"/>
          </a:xfrm>
          <a:prstGeom prst="rect">
            <a:avLst/>
          </a:prstGeom>
        </p:spPr>
      </p:pic>
      <p:sp>
        <p:nvSpPr>
          <p:cNvPr id="4" name="TextBox 3">
            <a:extLst>
              <a:ext uri="{FF2B5EF4-FFF2-40B4-BE49-F238E27FC236}">
                <a16:creationId xmlns:a16="http://schemas.microsoft.com/office/drawing/2014/main" id="{91FD7B93-5291-FDFC-D3DA-4E1827425E24}"/>
              </a:ext>
            </a:extLst>
          </p:cNvPr>
          <p:cNvSpPr txBox="1"/>
          <p:nvPr/>
        </p:nvSpPr>
        <p:spPr>
          <a:xfrm>
            <a:off x="262890" y="6355080"/>
            <a:ext cx="11411778" cy="307777"/>
          </a:xfrm>
          <a:prstGeom prst="rect">
            <a:avLst/>
          </a:prstGeom>
          <a:noFill/>
        </p:spPr>
        <p:txBody>
          <a:bodyPr wrap="none" rtlCol="0">
            <a:spAutoFit/>
          </a:bodyPr>
          <a:lstStyle/>
          <a:p>
            <a:r>
              <a:rPr lang="en-US" sz="1400" dirty="0"/>
              <a:t>Source:  https://</a:t>
            </a:r>
            <a:r>
              <a:rPr lang="en-US" sz="1400" dirty="0" err="1"/>
              <a:t>www.un.org</a:t>
            </a:r>
            <a:r>
              <a:rPr lang="en-US" sz="1400" dirty="0"/>
              <a:t>/development/</a:t>
            </a:r>
            <a:r>
              <a:rPr lang="en-US" sz="1400" dirty="0" err="1"/>
              <a:t>desa</a:t>
            </a:r>
            <a:r>
              <a:rPr lang="en-US" sz="1400" dirty="0"/>
              <a:t>/pd/sites/</a:t>
            </a:r>
            <a:r>
              <a:rPr lang="en-US" sz="1400" dirty="0" err="1"/>
              <a:t>www.un.org.development.desa.pd</a:t>
            </a:r>
            <a:r>
              <a:rPr lang="en-US" sz="1400" dirty="0"/>
              <a:t>/files/undesa_pd_2022_policy_brief_population_growth.pdf</a:t>
            </a:r>
          </a:p>
        </p:txBody>
      </p:sp>
      <p:sp>
        <p:nvSpPr>
          <p:cNvPr id="2" name="Rectangle 1">
            <a:extLst>
              <a:ext uri="{FF2B5EF4-FFF2-40B4-BE49-F238E27FC236}">
                <a16:creationId xmlns:a16="http://schemas.microsoft.com/office/drawing/2014/main" id="{EDCB2700-11AA-DC64-B2E5-D580CBE85F88}"/>
              </a:ext>
            </a:extLst>
          </p:cNvPr>
          <p:cNvSpPr/>
          <p:nvPr/>
        </p:nvSpPr>
        <p:spPr>
          <a:xfrm>
            <a:off x="86586" y="1977390"/>
            <a:ext cx="5285514" cy="41376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601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carbon dioxide emissions&#10;&#10;Description automatically generated">
            <a:extLst>
              <a:ext uri="{FF2B5EF4-FFF2-40B4-BE49-F238E27FC236}">
                <a16:creationId xmlns:a16="http://schemas.microsoft.com/office/drawing/2014/main" id="{8AD24CD4-1E50-3D0E-D2B7-E6EEDC926CDD}"/>
              </a:ext>
            </a:extLst>
          </p:cNvPr>
          <p:cNvPicPr>
            <a:picLocks noChangeAspect="1"/>
          </p:cNvPicPr>
          <p:nvPr/>
        </p:nvPicPr>
        <p:blipFill>
          <a:blip r:embed="rId2"/>
          <a:stretch>
            <a:fillRect/>
          </a:stretch>
        </p:blipFill>
        <p:spPr>
          <a:xfrm>
            <a:off x="86586" y="866574"/>
            <a:ext cx="11942262" cy="5019876"/>
          </a:xfrm>
          <a:prstGeom prst="rect">
            <a:avLst/>
          </a:prstGeom>
        </p:spPr>
      </p:pic>
      <p:sp>
        <p:nvSpPr>
          <p:cNvPr id="4" name="TextBox 3">
            <a:extLst>
              <a:ext uri="{FF2B5EF4-FFF2-40B4-BE49-F238E27FC236}">
                <a16:creationId xmlns:a16="http://schemas.microsoft.com/office/drawing/2014/main" id="{91FD7B93-5291-FDFC-D3DA-4E1827425E24}"/>
              </a:ext>
            </a:extLst>
          </p:cNvPr>
          <p:cNvSpPr txBox="1"/>
          <p:nvPr/>
        </p:nvSpPr>
        <p:spPr>
          <a:xfrm>
            <a:off x="262890" y="6355080"/>
            <a:ext cx="11411778" cy="307777"/>
          </a:xfrm>
          <a:prstGeom prst="rect">
            <a:avLst/>
          </a:prstGeom>
          <a:noFill/>
        </p:spPr>
        <p:txBody>
          <a:bodyPr wrap="none" rtlCol="0">
            <a:spAutoFit/>
          </a:bodyPr>
          <a:lstStyle/>
          <a:p>
            <a:r>
              <a:rPr lang="en-US" sz="1400" dirty="0"/>
              <a:t>Source:  https://</a:t>
            </a:r>
            <a:r>
              <a:rPr lang="en-US" sz="1400" dirty="0" err="1"/>
              <a:t>www.un.org</a:t>
            </a:r>
            <a:r>
              <a:rPr lang="en-US" sz="1400" dirty="0"/>
              <a:t>/development/</a:t>
            </a:r>
            <a:r>
              <a:rPr lang="en-US" sz="1400" dirty="0" err="1"/>
              <a:t>desa</a:t>
            </a:r>
            <a:r>
              <a:rPr lang="en-US" sz="1400" dirty="0"/>
              <a:t>/pd/sites/</a:t>
            </a:r>
            <a:r>
              <a:rPr lang="en-US" sz="1400" dirty="0" err="1"/>
              <a:t>www.un.org.development.desa.pd</a:t>
            </a:r>
            <a:r>
              <a:rPr lang="en-US" sz="1400" dirty="0"/>
              <a:t>/files/undesa_pd_2022_policy_brief_population_growth.pdf</a:t>
            </a:r>
          </a:p>
        </p:txBody>
      </p:sp>
    </p:spTree>
    <p:extLst>
      <p:ext uri="{BB962C8B-B14F-4D97-AF65-F5344CB8AC3E}">
        <p14:creationId xmlns:p14="http://schemas.microsoft.com/office/powerpoint/2010/main" val="136286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FFB2-5665-39DA-833D-5D331AE47699}"/>
              </a:ext>
            </a:extLst>
          </p:cNvPr>
          <p:cNvSpPr>
            <a:spLocks noGrp="1"/>
          </p:cNvSpPr>
          <p:nvPr>
            <p:ph type="title"/>
          </p:nvPr>
        </p:nvSpPr>
        <p:spPr>
          <a:xfrm>
            <a:off x="439387" y="192850"/>
            <a:ext cx="11044052" cy="1325563"/>
          </a:xfrm>
        </p:spPr>
        <p:txBody>
          <a:bodyPr>
            <a:noAutofit/>
          </a:bodyPr>
          <a:lstStyle/>
          <a:p>
            <a:pPr algn="ctr"/>
            <a:r>
              <a:rPr lang="en-US" sz="3600" dirty="0"/>
              <a:t>AI Summit, November 1-2, 2023</a:t>
            </a:r>
            <a:br>
              <a:rPr lang="en-US" sz="3600" dirty="0"/>
            </a:br>
            <a:r>
              <a:rPr lang="en-US" sz="3600" dirty="0"/>
              <a:t>“The Bletchley Declaration”</a:t>
            </a:r>
          </a:p>
        </p:txBody>
      </p:sp>
      <p:sp>
        <p:nvSpPr>
          <p:cNvPr id="3" name="Content Placeholder 2">
            <a:extLst>
              <a:ext uri="{FF2B5EF4-FFF2-40B4-BE49-F238E27FC236}">
                <a16:creationId xmlns:a16="http://schemas.microsoft.com/office/drawing/2014/main" id="{92AC4454-54E7-9A93-F6A6-152FCDD991C2}"/>
              </a:ext>
            </a:extLst>
          </p:cNvPr>
          <p:cNvSpPr>
            <a:spLocks noGrp="1"/>
          </p:cNvSpPr>
          <p:nvPr>
            <p:ph sz="half" idx="1"/>
          </p:nvPr>
        </p:nvSpPr>
        <p:spPr>
          <a:xfrm>
            <a:off x="838200" y="1611869"/>
            <a:ext cx="3163784" cy="4839525"/>
          </a:xfrm>
        </p:spPr>
        <p:txBody>
          <a:bodyPr>
            <a:normAutofit fontScale="92500" lnSpcReduction="20000"/>
          </a:bodyPr>
          <a:lstStyle/>
          <a:p>
            <a:r>
              <a:rPr lang="en-US" dirty="0"/>
              <a:t>Australia</a:t>
            </a:r>
          </a:p>
          <a:p>
            <a:r>
              <a:rPr lang="en-US" dirty="0"/>
              <a:t>Brazil</a:t>
            </a:r>
          </a:p>
          <a:p>
            <a:r>
              <a:rPr lang="en-US" dirty="0"/>
              <a:t>Canada</a:t>
            </a:r>
          </a:p>
          <a:p>
            <a:r>
              <a:rPr lang="en-US" dirty="0"/>
              <a:t>Chile</a:t>
            </a:r>
          </a:p>
          <a:p>
            <a:r>
              <a:rPr lang="en-US" dirty="0"/>
              <a:t>China</a:t>
            </a:r>
          </a:p>
          <a:p>
            <a:r>
              <a:rPr lang="en-US" dirty="0"/>
              <a:t>European Union</a:t>
            </a:r>
          </a:p>
          <a:p>
            <a:r>
              <a:rPr lang="en-US" dirty="0"/>
              <a:t>France</a:t>
            </a:r>
          </a:p>
          <a:p>
            <a:r>
              <a:rPr lang="en-US" dirty="0"/>
              <a:t>Germany</a:t>
            </a:r>
          </a:p>
          <a:p>
            <a:r>
              <a:rPr lang="en-US" dirty="0"/>
              <a:t>India</a:t>
            </a:r>
          </a:p>
          <a:p>
            <a:r>
              <a:rPr lang="en-US" dirty="0"/>
              <a:t>Indonesia</a:t>
            </a:r>
          </a:p>
          <a:p>
            <a:pPr marL="0" indent="0">
              <a:buNone/>
            </a:pPr>
            <a:endParaRPr lang="en-US" dirty="0"/>
          </a:p>
        </p:txBody>
      </p:sp>
      <p:sp>
        <p:nvSpPr>
          <p:cNvPr id="4" name="Content Placeholder 3">
            <a:extLst>
              <a:ext uri="{FF2B5EF4-FFF2-40B4-BE49-F238E27FC236}">
                <a16:creationId xmlns:a16="http://schemas.microsoft.com/office/drawing/2014/main" id="{84E44AAF-FB70-A59E-E3E7-BDD0FBF049D0}"/>
              </a:ext>
            </a:extLst>
          </p:cNvPr>
          <p:cNvSpPr>
            <a:spLocks noGrp="1"/>
          </p:cNvSpPr>
          <p:nvPr>
            <p:ph sz="half" idx="2"/>
          </p:nvPr>
        </p:nvSpPr>
        <p:spPr>
          <a:xfrm>
            <a:off x="4346368" y="1611869"/>
            <a:ext cx="2683824" cy="4830824"/>
          </a:xfrm>
        </p:spPr>
        <p:txBody>
          <a:bodyPr>
            <a:normAutofit fontScale="92500" lnSpcReduction="20000"/>
          </a:bodyPr>
          <a:lstStyle/>
          <a:p>
            <a:r>
              <a:rPr lang="en-US" dirty="0"/>
              <a:t>Ireland</a:t>
            </a:r>
          </a:p>
          <a:p>
            <a:r>
              <a:rPr lang="en-US" dirty="0"/>
              <a:t>Israel</a:t>
            </a:r>
          </a:p>
          <a:p>
            <a:r>
              <a:rPr lang="en-US" dirty="0"/>
              <a:t>Italy</a:t>
            </a:r>
          </a:p>
          <a:p>
            <a:r>
              <a:rPr lang="en-US" dirty="0"/>
              <a:t>Japan</a:t>
            </a:r>
          </a:p>
          <a:p>
            <a:r>
              <a:rPr lang="en-US" dirty="0"/>
              <a:t>Kenya</a:t>
            </a:r>
          </a:p>
          <a:p>
            <a:r>
              <a:rPr lang="en-US" dirty="0"/>
              <a:t>Korea</a:t>
            </a:r>
          </a:p>
          <a:p>
            <a:r>
              <a:rPr lang="en-US" dirty="0"/>
              <a:t>Netherlands</a:t>
            </a:r>
          </a:p>
          <a:p>
            <a:r>
              <a:rPr lang="en-US" dirty="0"/>
              <a:t>Nigeria</a:t>
            </a:r>
          </a:p>
          <a:p>
            <a:r>
              <a:rPr lang="en-US" dirty="0"/>
              <a:t>Philippines</a:t>
            </a:r>
          </a:p>
          <a:p>
            <a:r>
              <a:rPr lang="en-US" dirty="0"/>
              <a:t>Rwanda</a:t>
            </a:r>
          </a:p>
          <a:p>
            <a:r>
              <a:rPr lang="en-US" dirty="0"/>
              <a:t>Saudi Arabia</a:t>
            </a:r>
          </a:p>
          <a:p>
            <a:pPr marL="0" indent="0">
              <a:buNone/>
            </a:pPr>
            <a:endParaRPr lang="en-US" dirty="0"/>
          </a:p>
        </p:txBody>
      </p:sp>
      <p:sp>
        <p:nvSpPr>
          <p:cNvPr id="5" name="Content Placeholder 3">
            <a:extLst>
              <a:ext uri="{FF2B5EF4-FFF2-40B4-BE49-F238E27FC236}">
                <a16:creationId xmlns:a16="http://schemas.microsoft.com/office/drawing/2014/main" id="{A5CB247A-2512-0D34-598D-E03E5740F9F4}"/>
              </a:ext>
            </a:extLst>
          </p:cNvPr>
          <p:cNvSpPr txBox="1">
            <a:spLocks/>
          </p:cNvSpPr>
          <p:nvPr/>
        </p:nvSpPr>
        <p:spPr>
          <a:xfrm>
            <a:off x="7959436" y="1611869"/>
            <a:ext cx="26838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pPr>
            <a:r>
              <a:rPr lang="en-US" sz="2600" dirty="0"/>
              <a:t>Singapore</a:t>
            </a:r>
          </a:p>
          <a:p>
            <a:pPr>
              <a:lnSpc>
                <a:spcPct val="70000"/>
              </a:lnSpc>
            </a:pPr>
            <a:r>
              <a:rPr lang="en-US" sz="2600" dirty="0"/>
              <a:t>Spain</a:t>
            </a:r>
          </a:p>
          <a:p>
            <a:pPr>
              <a:lnSpc>
                <a:spcPct val="70000"/>
              </a:lnSpc>
            </a:pPr>
            <a:r>
              <a:rPr lang="en-US" sz="2600" dirty="0"/>
              <a:t>Switzerland</a:t>
            </a:r>
          </a:p>
          <a:p>
            <a:pPr>
              <a:lnSpc>
                <a:spcPct val="70000"/>
              </a:lnSpc>
            </a:pPr>
            <a:r>
              <a:rPr lang="en-US" sz="2600" dirty="0"/>
              <a:t>Turkey</a:t>
            </a:r>
          </a:p>
          <a:p>
            <a:pPr>
              <a:lnSpc>
                <a:spcPct val="70000"/>
              </a:lnSpc>
            </a:pPr>
            <a:r>
              <a:rPr lang="en-US" sz="2600" dirty="0"/>
              <a:t>Ukraine</a:t>
            </a:r>
          </a:p>
          <a:p>
            <a:pPr>
              <a:lnSpc>
                <a:spcPct val="70000"/>
              </a:lnSpc>
            </a:pPr>
            <a:r>
              <a:rPr lang="en-US" sz="2600" dirty="0"/>
              <a:t>United Arab Emirates</a:t>
            </a:r>
          </a:p>
          <a:p>
            <a:pPr>
              <a:lnSpc>
                <a:spcPct val="70000"/>
              </a:lnSpc>
            </a:pPr>
            <a:r>
              <a:rPr lang="en-US" sz="2600" dirty="0"/>
              <a:t>United Kingdom</a:t>
            </a:r>
          </a:p>
          <a:p>
            <a:pPr>
              <a:lnSpc>
                <a:spcPct val="70000"/>
              </a:lnSpc>
            </a:pPr>
            <a:r>
              <a:rPr lang="en-US" sz="2600" dirty="0"/>
              <a:t>United States of America</a:t>
            </a:r>
          </a:p>
        </p:txBody>
      </p:sp>
      <p:sp>
        <p:nvSpPr>
          <p:cNvPr id="6" name="Rectangle 5">
            <a:extLst>
              <a:ext uri="{FF2B5EF4-FFF2-40B4-BE49-F238E27FC236}">
                <a16:creationId xmlns:a16="http://schemas.microsoft.com/office/drawing/2014/main" id="{2B1EB385-DDA2-2ACB-F4B6-6D31D9F88152}"/>
              </a:ext>
            </a:extLst>
          </p:cNvPr>
          <p:cNvSpPr/>
          <p:nvPr/>
        </p:nvSpPr>
        <p:spPr>
          <a:xfrm>
            <a:off x="3313216" y="807522"/>
            <a:ext cx="5272644" cy="534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19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1. Water</a:t>
            </a:r>
          </a:p>
        </p:txBody>
      </p:sp>
    </p:spTree>
    <p:extLst>
      <p:ext uri="{BB962C8B-B14F-4D97-AF65-F5344CB8AC3E}">
        <p14:creationId xmlns:p14="http://schemas.microsoft.com/office/powerpoint/2010/main" val="3863448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776C2979-2BC5-778B-A467-41A0931E9D20}"/>
              </a:ext>
            </a:extLst>
          </p:cNvPr>
          <p:cNvPicPr>
            <a:picLocks noChangeAspect="1"/>
          </p:cNvPicPr>
          <p:nvPr/>
        </p:nvPicPr>
        <p:blipFill>
          <a:blip r:embed="rId2"/>
          <a:stretch>
            <a:fillRect/>
          </a:stretch>
        </p:blipFill>
        <p:spPr>
          <a:xfrm>
            <a:off x="760503" y="0"/>
            <a:ext cx="10703787" cy="6879074"/>
          </a:xfrm>
          <a:prstGeom prst="rect">
            <a:avLst/>
          </a:prstGeom>
        </p:spPr>
      </p:pic>
    </p:spTree>
    <p:extLst>
      <p:ext uri="{BB962C8B-B14F-4D97-AF65-F5344CB8AC3E}">
        <p14:creationId xmlns:p14="http://schemas.microsoft.com/office/powerpoint/2010/main" val="152086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growth of the country&#10;&#10;Description automatically generated with medium confidence">
            <a:extLst>
              <a:ext uri="{FF2B5EF4-FFF2-40B4-BE49-F238E27FC236}">
                <a16:creationId xmlns:a16="http://schemas.microsoft.com/office/drawing/2014/main" id="{B51CF08D-0122-5FE8-61C9-AB76339E6F9F}"/>
              </a:ext>
            </a:extLst>
          </p:cNvPr>
          <p:cNvPicPr>
            <a:picLocks noChangeAspect="1"/>
          </p:cNvPicPr>
          <p:nvPr/>
        </p:nvPicPr>
        <p:blipFill>
          <a:blip r:embed="rId2"/>
          <a:stretch>
            <a:fillRect/>
          </a:stretch>
        </p:blipFill>
        <p:spPr>
          <a:xfrm>
            <a:off x="178567" y="0"/>
            <a:ext cx="11834865" cy="6858000"/>
          </a:xfrm>
          <a:prstGeom prst="rect">
            <a:avLst/>
          </a:prstGeom>
        </p:spPr>
      </p:pic>
    </p:spTree>
    <p:extLst>
      <p:ext uri="{BB962C8B-B14F-4D97-AF65-F5344CB8AC3E}">
        <p14:creationId xmlns:p14="http://schemas.microsoft.com/office/powerpoint/2010/main" val="663097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growth of the country&#10;&#10;Description automatically generated with medium confidence">
            <a:extLst>
              <a:ext uri="{FF2B5EF4-FFF2-40B4-BE49-F238E27FC236}">
                <a16:creationId xmlns:a16="http://schemas.microsoft.com/office/drawing/2014/main" id="{B51CF08D-0122-5FE8-61C9-AB76339E6F9F}"/>
              </a:ext>
            </a:extLst>
          </p:cNvPr>
          <p:cNvPicPr>
            <a:picLocks noChangeAspect="1"/>
          </p:cNvPicPr>
          <p:nvPr/>
        </p:nvPicPr>
        <p:blipFill>
          <a:blip r:embed="rId2"/>
          <a:stretch>
            <a:fillRect/>
          </a:stretch>
        </p:blipFill>
        <p:spPr>
          <a:xfrm>
            <a:off x="178567" y="0"/>
            <a:ext cx="11834865" cy="6858000"/>
          </a:xfrm>
          <a:prstGeom prst="rect">
            <a:avLst/>
          </a:prstGeom>
        </p:spPr>
      </p:pic>
      <p:sp>
        <p:nvSpPr>
          <p:cNvPr id="2" name="TextBox 1">
            <a:extLst>
              <a:ext uri="{FF2B5EF4-FFF2-40B4-BE49-F238E27FC236}">
                <a16:creationId xmlns:a16="http://schemas.microsoft.com/office/drawing/2014/main" id="{71F1616A-FEC7-B2E0-E06B-DAC9617752FC}"/>
              </a:ext>
            </a:extLst>
          </p:cNvPr>
          <p:cNvSpPr txBox="1"/>
          <p:nvPr/>
        </p:nvSpPr>
        <p:spPr>
          <a:xfrm>
            <a:off x="7863840" y="3874770"/>
            <a:ext cx="3001399" cy="646331"/>
          </a:xfrm>
          <a:prstGeom prst="rect">
            <a:avLst/>
          </a:prstGeom>
          <a:noFill/>
        </p:spPr>
        <p:txBody>
          <a:bodyPr wrap="none" rtlCol="0">
            <a:spAutoFit/>
          </a:bodyPr>
          <a:lstStyle/>
          <a:p>
            <a:r>
              <a:rPr lang="en-US" dirty="0">
                <a:solidFill>
                  <a:schemeClr val="bg1"/>
                </a:solidFill>
              </a:rPr>
              <a:t>We need more water-efficient</a:t>
            </a:r>
          </a:p>
          <a:p>
            <a:r>
              <a:rPr lang="en-US" dirty="0">
                <a:solidFill>
                  <a:schemeClr val="bg1"/>
                </a:solidFill>
              </a:rPr>
              <a:t>forms of agriculture</a:t>
            </a:r>
          </a:p>
        </p:txBody>
      </p:sp>
    </p:spTree>
    <p:extLst>
      <p:ext uri="{BB962C8B-B14F-4D97-AF65-F5344CB8AC3E}">
        <p14:creationId xmlns:p14="http://schemas.microsoft.com/office/powerpoint/2010/main" val="4011984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588770" y="206412"/>
            <a:ext cx="955548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Water withdrawals per capita worldwide as of 2020, by select country (in cubic meters per inhabitant)</a:t>
            </a:r>
          </a:p>
        </p:txBody>
      </p:sp>
      <p:sp>
        <p:nvSpPr>
          <p:cNvPr id="4" name="New shape"/>
          <p:cNvSpPr/>
          <p:nvPr/>
        </p:nvSpPr>
        <p:spPr>
          <a:xfrm>
            <a:off x="338070" y="6157800"/>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2020*</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OECD; </a:t>
            </a:r>
            <a:r>
              <a:rPr sz="700" dirty="0">
                <a:solidFill>
                  <a:srgbClr val="808080"/>
                </a:solidFill>
                <a:latin typeface="Arial"/>
                <a:hlinkClick r:id="rId4">
                  <a:extLst>
                    <a:ext uri="{A12FA001-AC4F-418D-AE19-62706E023703}">
                      <ahyp:hlinkClr xmlns:ahyp="http://schemas.microsoft.com/office/drawing/2018/hyperlinkcolor" val="tx"/>
                    </a:ext>
                  </a:extLst>
                </a:hlinkClick>
              </a:rPr>
              <a:t>ID 263156</a:t>
            </a:r>
          </a:p>
        </p:txBody>
      </p:sp>
      <p:graphicFrame>
        <p:nvGraphicFramePr>
          <p:cNvPr id="5" name="ChartObject"/>
          <p:cNvGraphicFramePr/>
          <p:nvPr>
            <p:extLst>
              <p:ext uri="{D42A27DB-BD31-4B8C-83A1-F6EECF244321}">
                <p14:modId xmlns:p14="http://schemas.microsoft.com/office/powerpoint/2010/main" val="2198751122"/>
              </p:ext>
            </p:extLst>
          </p:nvPr>
        </p:nvGraphicFramePr>
        <p:xfrm>
          <a:off x="777240" y="1177290"/>
          <a:ext cx="10858500" cy="478917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588770" y="206412"/>
            <a:ext cx="955548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Water withdrawals per capita worldwide as of 2020, by select country (in cubic meters per inhabitant)</a:t>
            </a:r>
          </a:p>
        </p:txBody>
      </p:sp>
      <p:sp>
        <p:nvSpPr>
          <p:cNvPr id="4" name="New shape"/>
          <p:cNvSpPr/>
          <p:nvPr/>
        </p:nvSpPr>
        <p:spPr>
          <a:xfrm>
            <a:off x="338070" y="6157800"/>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2020*</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OECD; </a:t>
            </a:r>
            <a:r>
              <a:rPr sz="700" dirty="0">
                <a:solidFill>
                  <a:srgbClr val="808080"/>
                </a:solidFill>
                <a:latin typeface="Arial"/>
                <a:hlinkClick r:id="rId4">
                  <a:extLst>
                    <a:ext uri="{A12FA001-AC4F-418D-AE19-62706E023703}">
                      <ahyp:hlinkClr xmlns:ahyp="http://schemas.microsoft.com/office/drawing/2018/hyperlinkcolor" val="tx"/>
                    </a:ext>
                  </a:extLst>
                </a:hlinkClick>
              </a:rPr>
              <a:t>ID 263156</a:t>
            </a:r>
          </a:p>
        </p:txBody>
      </p:sp>
      <p:graphicFrame>
        <p:nvGraphicFramePr>
          <p:cNvPr id="5" name="ChartObject"/>
          <p:cNvGraphicFramePr/>
          <p:nvPr/>
        </p:nvGraphicFramePr>
        <p:xfrm>
          <a:off x="777240" y="1177290"/>
          <a:ext cx="10858500" cy="478917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
        <p:nvSpPr>
          <p:cNvPr id="3" name="Rounded Rectangle 2">
            <a:extLst>
              <a:ext uri="{FF2B5EF4-FFF2-40B4-BE49-F238E27FC236}">
                <a16:creationId xmlns:a16="http://schemas.microsoft.com/office/drawing/2014/main" id="{3CCCDEA4-0A7F-680A-E089-D09986E03D1F}"/>
              </a:ext>
            </a:extLst>
          </p:cNvPr>
          <p:cNvSpPr/>
          <p:nvPr/>
        </p:nvSpPr>
        <p:spPr>
          <a:xfrm>
            <a:off x="1885950" y="2926080"/>
            <a:ext cx="411480" cy="170307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624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3. Food</a:t>
            </a:r>
          </a:p>
        </p:txBody>
      </p:sp>
    </p:spTree>
    <p:extLst>
      <p:ext uri="{BB962C8B-B14F-4D97-AF65-F5344CB8AC3E}">
        <p14:creationId xmlns:p14="http://schemas.microsoft.com/office/powerpoint/2010/main" val="1123261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946223" y="136613"/>
            <a:ext cx="9314057"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sz="2400" dirty="0">
                <a:solidFill>
                  <a:srgbClr val="4F4F4F"/>
                </a:solidFill>
                <a:latin typeface="Arial"/>
              </a:rPr>
              <a:t>Global food consumption from 2015 to 2027, by food product group (in million metric tons)</a:t>
            </a:r>
          </a:p>
        </p:txBody>
      </p:sp>
      <p:sp>
        <p:nvSpPr>
          <p:cNvPr id="4" name="New shape"/>
          <p:cNvSpPr/>
          <p:nvPr/>
        </p:nvSpPr>
        <p:spPr>
          <a:xfrm>
            <a:off x="448956" y="6581057"/>
            <a:ext cx="8064000" cy="159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r>
              <a:rPr sz="700" b="1" dirty="0">
                <a:solidFill>
                  <a:srgbClr val="808080"/>
                </a:solidFill>
                <a:latin typeface="Arial"/>
              </a:rPr>
              <a:t>Source(s): </a:t>
            </a:r>
            <a:r>
              <a:rPr sz="700" dirty="0">
                <a:solidFill>
                  <a:srgbClr val="808080"/>
                </a:solidFill>
                <a:latin typeface="Arial"/>
              </a:rPr>
              <a:t>Statista Consumer Market Insights; Statista; </a:t>
            </a:r>
            <a:r>
              <a:rPr sz="700" dirty="0">
                <a:solidFill>
                  <a:srgbClr val="808080"/>
                </a:solidFill>
                <a:latin typeface="Arial"/>
                <a:hlinkClick r:id="rId2">
                  <a:extLst>
                    <a:ext uri="{A12FA001-AC4F-418D-AE19-62706E023703}">
                      <ahyp:hlinkClr xmlns:ahyp="http://schemas.microsoft.com/office/drawing/2018/hyperlinkcolor" val="tx"/>
                    </a:ext>
                  </a:extLst>
                </a:hlinkClick>
              </a:rPr>
              <a:t>ID 1298375</a:t>
            </a:r>
          </a:p>
        </p:txBody>
      </p:sp>
      <p:graphicFrame>
        <p:nvGraphicFramePr>
          <p:cNvPr id="5" name="ChartObject"/>
          <p:cNvGraphicFramePr/>
          <p:nvPr>
            <p:extLst>
              <p:ext uri="{D42A27DB-BD31-4B8C-83A1-F6EECF244321}">
                <p14:modId xmlns:p14="http://schemas.microsoft.com/office/powerpoint/2010/main" val="2577713905"/>
              </p:ext>
            </p:extLst>
          </p:nvPr>
        </p:nvGraphicFramePr>
        <p:xfrm>
          <a:off x="653143" y="1000613"/>
          <a:ext cx="10901547" cy="5580444"/>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text&#10;&#10;Description automatically generated with medium confidence">
            <a:extLst>
              <a:ext uri="{FF2B5EF4-FFF2-40B4-BE49-F238E27FC236}">
                <a16:creationId xmlns:a16="http://schemas.microsoft.com/office/drawing/2014/main" id="{7DD71237-8891-BE9A-A6DE-9501E9005032}"/>
              </a:ext>
            </a:extLst>
          </p:cNvPr>
          <p:cNvPicPr>
            <a:picLocks noChangeAspect="1"/>
          </p:cNvPicPr>
          <p:nvPr/>
        </p:nvPicPr>
        <p:blipFill>
          <a:blip r:embed="rId2"/>
          <a:stretch>
            <a:fillRect/>
          </a:stretch>
        </p:blipFill>
        <p:spPr>
          <a:xfrm>
            <a:off x="523195" y="610184"/>
            <a:ext cx="10830605" cy="6247816"/>
          </a:xfrm>
          <a:prstGeom prst="rect">
            <a:avLst/>
          </a:prstGeom>
        </p:spPr>
      </p:pic>
      <p:sp>
        <p:nvSpPr>
          <p:cNvPr id="4" name="Title 3">
            <a:extLst>
              <a:ext uri="{FF2B5EF4-FFF2-40B4-BE49-F238E27FC236}">
                <a16:creationId xmlns:a16="http://schemas.microsoft.com/office/drawing/2014/main" id="{9C34A3E7-2A8A-2E16-042B-1C4F022826A9}"/>
              </a:ext>
            </a:extLst>
          </p:cNvPr>
          <p:cNvSpPr>
            <a:spLocks noGrp="1"/>
          </p:cNvSpPr>
          <p:nvPr>
            <p:ph type="title"/>
          </p:nvPr>
        </p:nvSpPr>
        <p:spPr>
          <a:xfrm>
            <a:off x="838200" y="0"/>
            <a:ext cx="10515600" cy="712519"/>
          </a:xfrm>
        </p:spPr>
        <p:txBody>
          <a:bodyPr>
            <a:normAutofit/>
          </a:bodyPr>
          <a:lstStyle/>
          <a:p>
            <a:r>
              <a:rPr lang="en-US" sz="2800" dirty="0"/>
              <a:t>Share of per capita caloric intake worldwide</a:t>
            </a:r>
          </a:p>
        </p:txBody>
      </p:sp>
    </p:spTree>
    <p:extLst>
      <p:ext uri="{BB962C8B-B14F-4D97-AF65-F5344CB8AC3E}">
        <p14:creationId xmlns:p14="http://schemas.microsoft.com/office/powerpoint/2010/main" val="3926718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31861B06-4DF3-A5FB-60DC-D4C0CE23DCED}"/>
              </a:ext>
            </a:extLst>
          </p:cNvPr>
          <p:cNvPicPr>
            <a:picLocks noChangeAspect="1"/>
          </p:cNvPicPr>
          <p:nvPr/>
        </p:nvPicPr>
        <p:blipFill>
          <a:blip r:embed="rId2"/>
          <a:stretch>
            <a:fillRect/>
          </a:stretch>
        </p:blipFill>
        <p:spPr>
          <a:xfrm>
            <a:off x="838201" y="689593"/>
            <a:ext cx="10355187" cy="6053328"/>
          </a:xfrm>
          <a:prstGeom prst="rect">
            <a:avLst/>
          </a:prstGeom>
        </p:spPr>
      </p:pic>
      <p:sp>
        <p:nvSpPr>
          <p:cNvPr id="4" name="Title 3">
            <a:extLst>
              <a:ext uri="{FF2B5EF4-FFF2-40B4-BE49-F238E27FC236}">
                <a16:creationId xmlns:a16="http://schemas.microsoft.com/office/drawing/2014/main" id="{5667B955-CDB2-F6C3-FE68-EE44B13122F2}"/>
              </a:ext>
            </a:extLst>
          </p:cNvPr>
          <p:cNvSpPr>
            <a:spLocks noGrp="1"/>
          </p:cNvSpPr>
          <p:nvPr>
            <p:ph type="title"/>
          </p:nvPr>
        </p:nvSpPr>
        <p:spPr>
          <a:xfrm>
            <a:off x="838200" y="0"/>
            <a:ext cx="10515600" cy="561975"/>
          </a:xfrm>
        </p:spPr>
        <p:txBody>
          <a:bodyPr>
            <a:normAutofit/>
          </a:bodyPr>
          <a:lstStyle/>
          <a:p>
            <a:r>
              <a:rPr lang="en-US" sz="2800" dirty="0"/>
              <a:t>Calories Obtained from Livestock Products, by Region</a:t>
            </a:r>
          </a:p>
        </p:txBody>
      </p:sp>
    </p:spTree>
    <p:extLst>
      <p:ext uri="{BB962C8B-B14F-4D97-AF65-F5344CB8AC3E}">
        <p14:creationId xmlns:p14="http://schemas.microsoft.com/office/powerpoint/2010/main" val="263462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FFB2-5665-39DA-833D-5D331AE47699}"/>
              </a:ext>
            </a:extLst>
          </p:cNvPr>
          <p:cNvSpPr>
            <a:spLocks noGrp="1"/>
          </p:cNvSpPr>
          <p:nvPr>
            <p:ph type="title"/>
          </p:nvPr>
        </p:nvSpPr>
        <p:spPr>
          <a:xfrm>
            <a:off x="439387" y="192850"/>
            <a:ext cx="11044052" cy="1325563"/>
          </a:xfrm>
        </p:spPr>
        <p:txBody>
          <a:bodyPr>
            <a:noAutofit/>
          </a:bodyPr>
          <a:lstStyle/>
          <a:p>
            <a:pPr algn="ctr"/>
            <a:r>
              <a:rPr lang="en-US" sz="3600" dirty="0"/>
              <a:t>AI Summit, November 1-2, 2023</a:t>
            </a:r>
            <a:br>
              <a:rPr lang="en-US" sz="3600" dirty="0"/>
            </a:br>
            <a:r>
              <a:rPr lang="en-US" sz="3600" dirty="0"/>
              <a:t>“The Bletchley Declaration”</a:t>
            </a:r>
          </a:p>
        </p:txBody>
      </p:sp>
      <p:sp>
        <p:nvSpPr>
          <p:cNvPr id="3" name="Content Placeholder 2">
            <a:extLst>
              <a:ext uri="{FF2B5EF4-FFF2-40B4-BE49-F238E27FC236}">
                <a16:creationId xmlns:a16="http://schemas.microsoft.com/office/drawing/2014/main" id="{92AC4454-54E7-9A93-F6A6-152FCDD991C2}"/>
              </a:ext>
            </a:extLst>
          </p:cNvPr>
          <p:cNvSpPr>
            <a:spLocks noGrp="1"/>
          </p:cNvSpPr>
          <p:nvPr>
            <p:ph sz="half" idx="1"/>
          </p:nvPr>
        </p:nvSpPr>
        <p:spPr>
          <a:xfrm>
            <a:off x="838199" y="1611869"/>
            <a:ext cx="10478985" cy="4839525"/>
          </a:xfrm>
        </p:spPr>
        <p:txBody>
          <a:bodyPr>
            <a:normAutofit/>
          </a:bodyPr>
          <a:lstStyle/>
          <a:p>
            <a:pPr marL="0" indent="0">
              <a:lnSpc>
                <a:spcPct val="100000"/>
              </a:lnSpc>
              <a:buNone/>
            </a:pPr>
            <a:r>
              <a:rPr lang="en-US" dirty="0">
                <a:solidFill>
                  <a:srgbClr val="0B0C0C"/>
                </a:solidFill>
              </a:rPr>
              <a:t>“[W]</a:t>
            </a:r>
            <a:r>
              <a:rPr lang="en-US" b="0" i="0" u="none" strike="noStrike" dirty="0">
                <a:solidFill>
                  <a:srgbClr val="0B0C0C"/>
                </a:solidFill>
                <a:effectLst/>
              </a:rPr>
              <a:t>e affirm that, </a:t>
            </a:r>
            <a:r>
              <a:rPr lang="en-US" b="0" i="0" u="sng" strike="noStrike" dirty="0">
                <a:solidFill>
                  <a:srgbClr val="0B0C0C"/>
                </a:solidFill>
                <a:effectLst/>
              </a:rPr>
              <a:t>for the good of all</a:t>
            </a:r>
            <a:r>
              <a:rPr lang="en-US" b="0" i="0" u="none" strike="noStrike" dirty="0">
                <a:solidFill>
                  <a:srgbClr val="0B0C0C"/>
                </a:solidFill>
                <a:effectLst/>
              </a:rPr>
              <a:t>, </a:t>
            </a:r>
            <a:r>
              <a:rPr lang="en-US" dirty="0"/>
              <a:t>AI</a:t>
            </a:r>
            <a:r>
              <a:rPr lang="en-US" b="0" i="0" u="none" strike="noStrike" dirty="0">
                <a:solidFill>
                  <a:srgbClr val="0B0C0C"/>
                </a:solidFill>
                <a:effectLst/>
              </a:rPr>
              <a:t> should be designed, developed, deployed, and used, in a manner that is safe, in such a way as to be </a:t>
            </a:r>
            <a:r>
              <a:rPr lang="en-US" b="0" i="0" u="sng" strike="noStrike" dirty="0">
                <a:solidFill>
                  <a:srgbClr val="0B0C0C"/>
                </a:solidFill>
                <a:effectLst/>
              </a:rPr>
              <a:t>human-centric</a:t>
            </a:r>
            <a:r>
              <a:rPr lang="en-US" b="0" i="0" u="none" strike="noStrike" dirty="0">
                <a:solidFill>
                  <a:srgbClr val="0B0C0C"/>
                </a:solidFill>
                <a:effectLst/>
              </a:rPr>
              <a:t>, trustworthy and responsible. We welcome the international community’s efforts so far to cooperate on </a:t>
            </a:r>
            <a:r>
              <a:rPr lang="en-US" dirty="0"/>
              <a:t>AI</a:t>
            </a:r>
            <a:r>
              <a:rPr lang="en-US" b="0" i="0" u="none" strike="noStrike" dirty="0">
                <a:solidFill>
                  <a:srgbClr val="0B0C0C"/>
                </a:solidFill>
                <a:effectLst/>
              </a:rPr>
              <a:t> to promote inclusive economic growth, sustainable development and innovation, to protect human rights and fundamental freedoms, and to foster public trust and confidence in </a:t>
            </a:r>
            <a:r>
              <a:rPr lang="en-US" dirty="0"/>
              <a:t>AI</a:t>
            </a:r>
            <a:r>
              <a:rPr lang="en-US" b="0" i="0" u="none" strike="noStrike" dirty="0">
                <a:solidFill>
                  <a:srgbClr val="0B0C0C"/>
                </a:solidFill>
                <a:effectLst/>
              </a:rPr>
              <a:t> systems to fully </a:t>
            </a:r>
            <a:r>
              <a:rPr lang="en-US" b="0" i="0" u="none" strike="noStrike" dirty="0" err="1">
                <a:solidFill>
                  <a:srgbClr val="0B0C0C"/>
                </a:solidFill>
                <a:effectLst/>
              </a:rPr>
              <a:t>realise</a:t>
            </a:r>
            <a:r>
              <a:rPr lang="en-US" b="0" i="0" u="none" strike="noStrike" dirty="0">
                <a:solidFill>
                  <a:srgbClr val="0B0C0C"/>
                </a:solidFill>
                <a:effectLst/>
              </a:rPr>
              <a:t> their potential.”</a:t>
            </a:r>
            <a:endParaRPr lang="en-US" dirty="0"/>
          </a:p>
        </p:txBody>
      </p:sp>
    </p:spTree>
    <p:extLst>
      <p:ext uri="{BB962C8B-B14F-4D97-AF65-F5344CB8AC3E}">
        <p14:creationId xmlns:p14="http://schemas.microsoft.com/office/powerpoint/2010/main" val="2106661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4.  Health</a:t>
            </a:r>
          </a:p>
        </p:txBody>
      </p:sp>
    </p:spTree>
    <p:extLst>
      <p:ext uri="{BB962C8B-B14F-4D97-AF65-F5344CB8AC3E}">
        <p14:creationId xmlns:p14="http://schemas.microsoft.com/office/powerpoint/2010/main" val="3473644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lored countries/regions&#10;&#10;Description automatically generated with low confidence">
            <a:extLst>
              <a:ext uri="{FF2B5EF4-FFF2-40B4-BE49-F238E27FC236}">
                <a16:creationId xmlns:a16="http://schemas.microsoft.com/office/drawing/2014/main" id="{C5A30120-7945-3752-FFBA-0B8478A8CA4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0651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5. Population</a:t>
            </a:r>
          </a:p>
        </p:txBody>
      </p:sp>
    </p:spTree>
    <p:extLst>
      <p:ext uri="{BB962C8B-B14F-4D97-AF65-F5344CB8AC3E}">
        <p14:creationId xmlns:p14="http://schemas.microsoft.com/office/powerpoint/2010/main" val="3043655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391"/>
            <a:ext cx="9157855" cy="6868391"/>
          </a:xfrm>
          <a:prstGeom prst="rect">
            <a:avLst/>
          </a:prstGeom>
        </p:spPr>
      </p:pic>
      <p:sp>
        <p:nvSpPr>
          <p:cNvPr id="3" name="Freeform 2">
            <a:extLst>
              <a:ext uri="{FF2B5EF4-FFF2-40B4-BE49-F238E27FC236}">
                <a16:creationId xmlns:a16="http://schemas.microsoft.com/office/drawing/2014/main" id="{41861BAE-2D02-ACAD-D1B0-B9DEE05FCD5B}"/>
              </a:ext>
            </a:extLst>
          </p:cNvPr>
          <p:cNvSpPr/>
          <p:nvPr/>
        </p:nvSpPr>
        <p:spPr>
          <a:xfrm>
            <a:off x="4751071" y="2570714"/>
            <a:ext cx="4434840" cy="893616"/>
          </a:xfrm>
          <a:custGeom>
            <a:avLst/>
            <a:gdLst>
              <a:gd name="connsiteX0" fmla="*/ 0 w 4434840"/>
              <a:gd name="connsiteY0" fmla="*/ 893616 h 893616"/>
              <a:gd name="connsiteX1" fmla="*/ 1840230 w 4434840"/>
              <a:gd name="connsiteY1" fmla="*/ 127806 h 893616"/>
              <a:gd name="connsiteX2" fmla="*/ 2788920 w 4434840"/>
              <a:gd name="connsiteY2" fmla="*/ 2076 h 893616"/>
              <a:gd name="connsiteX3" fmla="*/ 3749040 w 4434840"/>
              <a:gd name="connsiteY3" fmla="*/ 59226 h 893616"/>
              <a:gd name="connsiteX4" fmla="*/ 4434840 w 4434840"/>
              <a:gd name="connsiteY4" fmla="*/ 184956 h 89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4840" h="893616">
                <a:moveTo>
                  <a:pt x="0" y="893616"/>
                </a:moveTo>
                <a:cubicBezTo>
                  <a:pt x="687705" y="585006"/>
                  <a:pt x="1375410" y="276396"/>
                  <a:pt x="1840230" y="127806"/>
                </a:cubicBezTo>
                <a:cubicBezTo>
                  <a:pt x="2305050" y="-20784"/>
                  <a:pt x="2470785" y="13506"/>
                  <a:pt x="2788920" y="2076"/>
                </a:cubicBezTo>
                <a:cubicBezTo>
                  <a:pt x="3107055" y="-9354"/>
                  <a:pt x="3474720" y="28746"/>
                  <a:pt x="3749040" y="59226"/>
                </a:cubicBezTo>
                <a:cubicBezTo>
                  <a:pt x="4023360" y="89706"/>
                  <a:pt x="4229100" y="137331"/>
                  <a:pt x="4434840" y="184956"/>
                </a:cubicBezTo>
              </a:path>
            </a:pathLst>
          </a:custGeom>
          <a:noFill/>
          <a:ln w="254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C5057D3-520A-8097-C551-9704F434BB3F}"/>
              </a:ext>
            </a:extLst>
          </p:cNvPr>
          <p:cNvSpPr txBox="1"/>
          <p:nvPr/>
        </p:nvSpPr>
        <p:spPr>
          <a:xfrm>
            <a:off x="9509760" y="2570714"/>
            <a:ext cx="2023110" cy="646331"/>
          </a:xfrm>
          <a:prstGeom prst="rect">
            <a:avLst/>
          </a:prstGeom>
          <a:noFill/>
        </p:spPr>
        <p:txBody>
          <a:bodyPr wrap="square" rtlCol="0">
            <a:spAutoFit/>
          </a:bodyPr>
          <a:lstStyle/>
          <a:p>
            <a:r>
              <a:rPr lang="en-US" dirty="0">
                <a:solidFill>
                  <a:srgbClr val="FF0000"/>
                </a:solidFill>
              </a:rPr>
              <a:t>Median prediction – barely acceptable</a:t>
            </a:r>
          </a:p>
        </p:txBody>
      </p:sp>
    </p:spTree>
    <p:extLst>
      <p:ext uri="{BB962C8B-B14F-4D97-AF65-F5344CB8AC3E}">
        <p14:creationId xmlns:p14="http://schemas.microsoft.com/office/powerpoint/2010/main" val="1962245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57855" cy="6868391"/>
          </a:xfrm>
          <a:prstGeom prst="rect">
            <a:avLst/>
          </a:prstGeom>
        </p:spPr>
      </p:pic>
      <p:sp>
        <p:nvSpPr>
          <p:cNvPr id="2" name="Freeform 1">
            <a:extLst>
              <a:ext uri="{FF2B5EF4-FFF2-40B4-BE49-F238E27FC236}">
                <a16:creationId xmlns:a16="http://schemas.microsoft.com/office/drawing/2014/main" id="{6E187A16-25E5-4CB7-7CFF-F9BEF842E58E}"/>
              </a:ext>
            </a:extLst>
          </p:cNvPr>
          <p:cNvSpPr/>
          <p:nvPr/>
        </p:nvSpPr>
        <p:spPr>
          <a:xfrm>
            <a:off x="4785361" y="2000251"/>
            <a:ext cx="4834890" cy="1463040"/>
          </a:xfrm>
          <a:custGeom>
            <a:avLst/>
            <a:gdLst>
              <a:gd name="connsiteX0" fmla="*/ 0 w 4834890"/>
              <a:gd name="connsiteY0" fmla="*/ 1463040 h 1463040"/>
              <a:gd name="connsiteX1" fmla="*/ 1257300 w 4834890"/>
              <a:gd name="connsiteY1" fmla="*/ 765810 h 1463040"/>
              <a:gd name="connsiteX2" fmla="*/ 2251710 w 4834890"/>
              <a:gd name="connsiteY2" fmla="*/ 445770 h 1463040"/>
              <a:gd name="connsiteX3" fmla="*/ 3406140 w 4834890"/>
              <a:gd name="connsiteY3" fmla="*/ 182880 h 1463040"/>
              <a:gd name="connsiteX4" fmla="*/ 3703320 w 4834890"/>
              <a:gd name="connsiteY4" fmla="*/ 125730 h 1463040"/>
              <a:gd name="connsiteX5" fmla="*/ 4834890 w 4834890"/>
              <a:gd name="connsiteY5" fmla="*/ 0 h 1463040"/>
              <a:gd name="connsiteX6" fmla="*/ 4834890 w 4834890"/>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890" h="1463040">
                <a:moveTo>
                  <a:pt x="0" y="1463040"/>
                </a:moveTo>
                <a:cubicBezTo>
                  <a:pt x="441007" y="1199197"/>
                  <a:pt x="882015" y="935355"/>
                  <a:pt x="1257300" y="765810"/>
                </a:cubicBezTo>
                <a:cubicBezTo>
                  <a:pt x="1632585" y="596265"/>
                  <a:pt x="1893570" y="542925"/>
                  <a:pt x="2251710" y="445770"/>
                </a:cubicBezTo>
                <a:cubicBezTo>
                  <a:pt x="2609850" y="348615"/>
                  <a:pt x="3164205" y="236220"/>
                  <a:pt x="3406140" y="182880"/>
                </a:cubicBezTo>
                <a:cubicBezTo>
                  <a:pt x="3648075" y="129540"/>
                  <a:pt x="3465195" y="156210"/>
                  <a:pt x="3703320" y="125730"/>
                </a:cubicBezTo>
                <a:cubicBezTo>
                  <a:pt x="3941445" y="95250"/>
                  <a:pt x="4834890" y="0"/>
                  <a:pt x="4834890" y="0"/>
                </a:cubicBezTo>
                <a:lnTo>
                  <a:pt x="4834890" y="0"/>
                </a:lnTo>
              </a:path>
            </a:pathLst>
          </a:custGeom>
          <a:noFill/>
          <a:ln w="254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CDC8F0-E69C-142F-4475-D556D053E1FC}"/>
              </a:ext>
            </a:extLst>
          </p:cNvPr>
          <p:cNvSpPr txBox="1"/>
          <p:nvPr/>
        </p:nvSpPr>
        <p:spPr>
          <a:xfrm>
            <a:off x="9932670" y="1714500"/>
            <a:ext cx="1714500" cy="923330"/>
          </a:xfrm>
          <a:prstGeom prst="rect">
            <a:avLst/>
          </a:prstGeom>
          <a:noFill/>
        </p:spPr>
        <p:txBody>
          <a:bodyPr wrap="square" rtlCol="0">
            <a:spAutoFit/>
          </a:bodyPr>
          <a:lstStyle/>
          <a:p>
            <a:r>
              <a:rPr lang="en-US" dirty="0">
                <a:solidFill>
                  <a:srgbClr val="FF0000"/>
                </a:solidFill>
              </a:rPr>
              <a:t>Catastrophic increase (20% chance)</a:t>
            </a:r>
          </a:p>
        </p:txBody>
      </p:sp>
    </p:spTree>
    <p:extLst>
      <p:ext uri="{BB962C8B-B14F-4D97-AF65-F5344CB8AC3E}">
        <p14:creationId xmlns:p14="http://schemas.microsoft.com/office/powerpoint/2010/main" val="750426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57855" cy="6868391"/>
          </a:xfrm>
          <a:prstGeom prst="rect">
            <a:avLst/>
          </a:prstGeom>
        </p:spPr>
      </p:pic>
      <p:sp>
        <p:nvSpPr>
          <p:cNvPr id="2" name="Freeform 1">
            <a:extLst>
              <a:ext uri="{FF2B5EF4-FFF2-40B4-BE49-F238E27FC236}">
                <a16:creationId xmlns:a16="http://schemas.microsoft.com/office/drawing/2014/main" id="{C583200A-5E5A-3A19-E9A4-896F2A2AF005}"/>
              </a:ext>
            </a:extLst>
          </p:cNvPr>
          <p:cNvSpPr/>
          <p:nvPr/>
        </p:nvSpPr>
        <p:spPr>
          <a:xfrm>
            <a:off x="4751071" y="2824891"/>
            <a:ext cx="4572000" cy="649830"/>
          </a:xfrm>
          <a:custGeom>
            <a:avLst/>
            <a:gdLst>
              <a:gd name="connsiteX0" fmla="*/ 0 w 4572000"/>
              <a:gd name="connsiteY0" fmla="*/ 649830 h 649830"/>
              <a:gd name="connsiteX1" fmla="*/ 925830 w 4572000"/>
              <a:gd name="connsiteY1" fmla="*/ 226920 h 649830"/>
              <a:gd name="connsiteX2" fmla="*/ 2045970 w 4572000"/>
              <a:gd name="connsiteY2" fmla="*/ 9750 h 649830"/>
              <a:gd name="connsiteX3" fmla="*/ 3108960 w 4572000"/>
              <a:gd name="connsiteY3" fmla="*/ 55470 h 649830"/>
              <a:gd name="connsiteX4" fmla="*/ 3714750 w 4572000"/>
              <a:gd name="connsiteY4" fmla="*/ 215490 h 649830"/>
              <a:gd name="connsiteX5" fmla="*/ 4572000 w 4572000"/>
              <a:gd name="connsiteY5" fmla="*/ 626970 h 6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649830">
                <a:moveTo>
                  <a:pt x="0" y="649830"/>
                </a:moveTo>
                <a:cubicBezTo>
                  <a:pt x="292417" y="491715"/>
                  <a:pt x="584835" y="333600"/>
                  <a:pt x="925830" y="226920"/>
                </a:cubicBezTo>
                <a:cubicBezTo>
                  <a:pt x="1266825" y="120240"/>
                  <a:pt x="1682115" y="38325"/>
                  <a:pt x="2045970" y="9750"/>
                </a:cubicBezTo>
                <a:cubicBezTo>
                  <a:pt x="2409825" y="-18825"/>
                  <a:pt x="2830830" y="21180"/>
                  <a:pt x="3108960" y="55470"/>
                </a:cubicBezTo>
                <a:cubicBezTo>
                  <a:pt x="3387090" y="89760"/>
                  <a:pt x="3470910" y="120240"/>
                  <a:pt x="3714750" y="215490"/>
                </a:cubicBezTo>
                <a:cubicBezTo>
                  <a:pt x="3958590" y="310740"/>
                  <a:pt x="4265295" y="468855"/>
                  <a:pt x="4572000" y="626970"/>
                </a:cubicBezTo>
              </a:path>
            </a:pathLst>
          </a:custGeom>
          <a:noFill/>
          <a:ln w="254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5AEA87-C987-9476-2AEA-95923B157CB7}"/>
              </a:ext>
            </a:extLst>
          </p:cNvPr>
          <p:cNvSpPr txBox="1"/>
          <p:nvPr/>
        </p:nvSpPr>
        <p:spPr>
          <a:xfrm>
            <a:off x="9601200" y="2832748"/>
            <a:ext cx="1817370" cy="923330"/>
          </a:xfrm>
          <a:prstGeom prst="rect">
            <a:avLst/>
          </a:prstGeom>
          <a:noFill/>
        </p:spPr>
        <p:txBody>
          <a:bodyPr wrap="square" rtlCol="0">
            <a:spAutoFit/>
          </a:bodyPr>
          <a:lstStyle/>
          <a:p>
            <a:r>
              <a:rPr lang="en-US" dirty="0">
                <a:solidFill>
                  <a:srgbClr val="FF0000"/>
                </a:solidFill>
              </a:rPr>
              <a:t>The trajectory we should prefer (20% chance)</a:t>
            </a:r>
          </a:p>
        </p:txBody>
      </p:sp>
    </p:spTree>
    <p:extLst>
      <p:ext uri="{BB962C8B-B14F-4D97-AF65-F5344CB8AC3E}">
        <p14:creationId xmlns:p14="http://schemas.microsoft.com/office/powerpoint/2010/main" val="4248591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57855" cy="6868391"/>
          </a:xfrm>
          <a:prstGeom prst="rect">
            <a:avLst/>
          </a:prstGeom>
        </p:spPr>
      </p:pic>
      <p:sp>
        <p:nvSpPr>
          <p:cNvPr id="2" name="Freeform 1">
            <a:extLst>
              <a:ext uri="{FF2B5EF4-FFF2-40B4-BE49-F238E27FC236}">
                <a16:creationId xmlns:a16="http://schemas.microsoft.com/office/drawing/2014/main" id="{C583200A-5E5A-3A19-E9A4-896F2A2AF005}"/>
              </a:ext>
            </a:extLst>
          </p:cNvPr>
          <p:cNvSpPr/>
          <p:nvPr/>
        </p:nvSpPr>
        <p:spPr>
          <a:xfrm>
            <a:off x="4751071" y="2824891"/>
            <a:ext cx="4572000" cy="649830"/>
          </a:xfrm>
          <a:custGeom>
            <a:avLst/>
            <a:gdLst>
              <a:gd name="connsiteX0" fmla="*/ 0 w 4572000"/>
              <a:gd name="connsiteY0" fmla="*/ 649830 h 649830"/>
              <a:gd name="connsiteX1" fmla="*/ 925830 w 4572000"/>
              <a:gd name="connsiteY1" fmla="*/ 226920 h 649830"/>
              <a:gd name="connsiteX2" fmla="*/ 2045970 w 4572000"/>
              <a:gd name="connsiteY2" fmla="*/ 9750 h 649830"/>
              <a:gd name="connsiteX3" fmla="*/ 3108960 w 4572000"/>
              <a:gd name="connsiteY3" fmla="*/ 55470 h 649830"/>
              <a:gd name="connsiteX4" fmla="*/ 3714750 w 4572000"/>
              <a:gd name="connsiteY4" fmla="*/ 215490 h 649830"/>
              <a:gd name="connsiteX5" fmla="*/ 4572000 w 4572000"/>
              <a:gd name="connsiteY5" fmla="*/ 626970 h 6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649830">
                <a:moveTo>
                  <a:pt x="0" y="649830"/>
                </a:moveTo>
                <a:cubicBezTo>
                  <a:pt x="292417" y="491715"/>
                  <a:pt x="584835" y="333600"/>
                  <a:pt x="925830" y="226920"/>
                </a:cubicBezTo>
                <a:cubicBezTo>
                  <a:pt x="1266825" y="120240"/>
                  <a:pt x="1682115" y="38325"/>
                  <a:pt x="2045970" y="9750"/>
                </a:cubicBezTo>
                <a:cubicBezTo>
                  <a:pt x="2409825" y="-18825"/>
                  <a:pt x="2830830" y="21180"/>
                  <a:pt x="3108960" y="55470"/>
                </a:cubicBezTo>
                <a:cubicBezTo>
                  <a:pt x="3387090" y="89760"/>
                  <a:pt x="3470910" y="120240"/>
                  <a:pt x="3714750" y="215490"/>
                </a:cubicBezTo>
                <a:cubicBezTo>
                  <a:pt x="3958590" y="310740"/>
                  <a:pt x="4265295" y="468855"/>
                  <a:pt x="4572000" y="626970"/>
                </a:cubicBezTo>
              </a:path>
            </a:pathLst>
          </a:custGeom>
          <a:noFill/>
          <a:ln w="25400">
            <a:solidFill>
              <a:srgbClr val="FF0000"/>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6716E5-7DD7-32C1-46BC-061E18075E0C}"/>
              </a:ext>
            </a:extLst>
          </p:cNvPr>
          <p:cNvSpPr txBox="1"/>
          <p:nvPr/>
        </p:nvSpPr>
        <p:spPr>
          <a:xfrm>
            <a:off x="10212947" y="3989070"/>
            <a:ext cx="1916430" cy="707886"/>
          </a:xfrm>
          <a:prstGeom prst="rect">
            <a:avLst/>
          </a:prstGeom>
          <a:noFill/>
        </p:spPr>
        <p:txBody>
          <a:bodyPr wrap="square" rtlCol="0">
            <a:spAutoFit/>
          </a:bodyPr>
          <a:lstStyle/>
          <a:p>
            <a:pPr algn="r"/>
            <a:r>
              <a:rPr lang="en-US" sz="2000" dirty="0">
                <a:solidFill>
                  <a:srgbClr val="FF0000"/>
                </a:solidFill>
              </a:rPr>
              <a:t>Sustainable level?</a:t>
            </a:r>
          </a:p>
        </p:txBody>
      </p:sp>
      <p:sp>
        <p:nvSpPr>
          <p:cNvPr id="3" name="TextBox 2">
            <a:extLst>
              <a:ext uri="{FF2B5EF4-FFF2-40B4-BE49-F238E27FC236}">
                <a16:creationId xmlns:a16="http://schemas.microsoft.com/office/drawing/2014/main" id="{A8ED95C4-066A-5D01-E02B-D011E78E62EE}"/>
              </a:ext>
            </a:extLst>
          </p:cNvPr>
          <p:cNvSpPr txBox="1"/>
          <p:nvPr/>
        </p:nvSpPr>
        <p:spPr>
          <a:xfrm>
            <a:off x="9601200" y="2832748"/>
            <a:ext cx="1817370" cy="649830"/>
          </a:xfrm>
          <a:prstGeom prst="rect">
            <a:avLst/>
          </a:prstGeom>
          <a:noFill/>
        </p:spPr>
        <p:txBody>
          <a:bodyPr wrap="square" rtlCol="0">
            <a:spAutoFit/>
          </a:bodyPr>
          <a:lstStyle/>
          <a:p>
            <a:r>
              <a:rPr lang="en-US" dirty="0">
                <a:solidFill>
                  <a:srgbClr val="FF0000"/>
                </a:solidFill>
              </a:rPr>
              <a:t>The trajectory we should prefer</a:t>
            </a:r>
          </a:p>
        </p:txBody>
      </p:sp>
      <p:sp>
        <p:nvSpPr>
          <p:cNvPr id="7" name="Freeform 6">
            <a:extLst>
              <a:ext uri="{FF2B5EF4-FFF2-40B4-BE49-F238E27FC236}">
                <a16:creationId xmlns:a16="http://schemas.microsoft.com/office/drawing/2014/main" id="{AE3A782F-876D-3E1C-1B55-DC60837D49AF}"/>
              </a:ext>
            </a:extLst>
          </p:cNvPr>
          <p:cNvSpPr/>
          <p:nvPr/>
        </p:nvSpPr>
        <p:spPr>
          <a:xfrm>
            <a:off x="9317736" y="3440430"/>
            <a:ext cx="2651760" cy="548640"/>
          </a:xfrm>
          <a:custGeom>
            <a:avLst/>
            <a:gdLst>
              <a:gd name="connsiteX0" fmla="*/ 0 w 2651760"/>
              <a:gd name="connsiteY0" fmla="*/ 0 h 548640"/>
              <a:gd name="connsiteX1" fmla="*/ 1028700 w 2651760"/>
              <a:gd name="connsiteY1" fmla="*/ 445770 h 548640"/>
              <a:gd name="connsiteX2" fmla="*/ 2651760 w 2651760"/>
              <a:gd name="connsiteY2" fmla="*/ 548640 h 548640"/>
            </a:gdLst>
            <a:ahLst/>
            <a:cxnLst>
              <a:cxn ang="0">
                <a:pos x="connsiteX0" y="connsiteY0"/>
              </a:cxn>
              <a:cxn ang="0">
                <a:pos x="connsiteX1" y="connsiteY1"/>
              </a:cxn>
              <a:cxn ang="0">
                <a:pos x="connsiteX2" y="connsiteY2"/>
              </a:cxn>
            </a:cxnLst>
            <a:rect l="l" t="t" r="r" b="b"/>
            <a:pathLst>
              <a:path w="2651760" h="548640">
                <a:moveTo>
                  <a:pt x="0" y="0"/>
                </a:moveTo>
                <a:cubicBezTo>
                  <a:pt x="293370" y="177165"/>
                  <a:pt x="586740" y="354330"/>
                  <a:pt x="1028700" y="445770"/>
                </a:cubicBezTo>
                <a:cubicBezTo>
                  <a:pt x="1470660" y="537210"/>
                  <a:pt x="2061210" y="542925"/>
                  <a:pt x="2651760" y="548640"/>
                </a:cubicBezTo>
              </a:path>
            </a:pathLst>
          </a:custGeom>
          <a:noFill/>
          <a:ln w="254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363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b="1" dirty="0"/>
              <a:t>Part II:  How might AI advance or threaten the “interests of humanity”?</a:t>
            </a:r>
          </a:p>
        </p:txBody>
      </p:sp>
    </p:spTree>
    <p:extLst>
      <p:ext uri="{BB962C8B-B14F-4D97-AF65-F5344CB8AC3E}">
        <p14:creationId xmlns:p14="http://schemas.microsoft.com/office/powerpoint/2010/main" val="1689514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9190-F198-01B8-080F-E1E3179C447B}"/>
              </a:ext>
            </a:extLst>
          </p:cNvPr>
          <p:cNvSpPr>
            <a:spLocks noGrp="1"/>
          </p:cNvSpPr>
          <p:nvPr>
            <p:ph type="title"/>
          </p:nvPr>
        </p:nvSpPr>
        <p:spPr>
          <a:xfrm>
            <a:off x="1028205" y="231569"/>
            <a:ext cx="10515600" cy="908020"/>
          </a:xfrm>
        </p:spPr>
        <p:txBody>
          <a:bodyPr>
            <a:normAutofit/>
          </a:bodyPr>
          <a:lstStyle/>
          <a:p>
            <a:r>
              <a:rPr lang="en-US" sz="3600" dirty="0"/>
              <a:t>Artificial Intelligence:  Opportunities and Hazards</a:t>
            </a:r>
          </a:p>
        </p:txBody>
      </p:sp>
      <p:sp>
        <p:nvSpPr>
          <p:cNvPr id="3" name="Content Placeholder 2">
            <a:extLst>
              <a:ext uri="{FF2B5EF4-FFF2-40B4-BE49-F238E27FC236}">
                <a16:creationId xmlns:a16="http://schemas.microsoft.com/office/drawing/2014/main" id="{BA741DED-7617-21E7-6844-F6D7FD93CCEF}"/>
              </a:ext>
            </a:extLst>
          </p:cNvPr>
          <p:cNvSpPr>
            <a:spLocks noGrp="1"/>
          </p:cNvSpPr>
          <p:nvPr>
            <p:ph idx="1"/>
          </p:nvPr>
        </p:nvSpPr>
        <p:spPr>
          <a:xfrm>
            <a:off x="605642" y="1223158"/>
            <a:ext cx="10515600" cy="5403273"/>
          </a:xfrm>
        </p:spPr>
        <p:txBody>
          <a:bodyPr>
            <a:normAutofit fontScale="92500" lnSpcReduction="20000"/>
          </a:bodyPr>
          <a:lstStyle/>
          <a:p>
            <a:r>
              <a:rPr lang="en-US" dirty="0"/>
              <a:t>Existential threats:</a:t>
            </a:r>
          </a:p>
          <a:p>
            <a:pPr lvl="1"/>
            <a:r>
              <a:rPr lang="en-US" dirty="0">
                <a:solidFill>
                  <a:srgbClr val="C00000"/>
                </a:solidFill>
              </a:rPr>
              <a:t>Extinction;</a:t>
            </a:r>
          </a:p>
          <a:p>
            <a:pPr lvl="1"/>
            <a:r>
              <a:rPr lang="en-US" dirty="0">
                <a:solidFill>
                  <a:srgbClr val="C00000"/>
                </a:solidFill>
              </a:rPr>
              <a:t>Enslavement</a:t>
            </a:r>
          </a:p>
          <a:p>
            <a:r>
              <a:rPr lang="en-US" dirty="0"/>
              <a:t>Sustainability:  </a:t>
            </a:r>
          </a:p>
          <a:p>
            <a:pPr lvl="1"/>
            <a:r>
              <a:rPr lang="en-US" dirty="0">
                <a:solidFill>
                  <a:schemeClr val="accent6">
                    <a:lumMod val="50000"/>
                  </a:schemeClr>
                </a:solidFill>
              </a:rPr>
              <a:t>AI could be highly beneficial in achieving most (</a:t>
            </a:r>
            <a:r>
              <a:rPr lang="en-US">
                <a:solidFill>
                  <a:schemeClr val="accent6">
                    <a:lumMod val="50000"/>
                  </a:schemeClr>
                </a:solidFill>
              </a:rPr>
              <a:t>not all) of </a:t>
            </a:r>
            <a:r>
              <a:rPr lang="en-US" dirty="0">
                <a:solidFill>
                  <a:schemeClr val="accent6">
                    <a:lumMod val="50000"/>
                  </a:schemeClr>
                </a:solidFill>
              </a:rPr>
              <a:t>the dimensions</a:t>
            </a:r>
          </a:p>
          <a:p>
            <a:r>
              <a:rPr lang="en-US" dirty="0"/>
              <a:t>Potential Impacts on democracy:</a:t>
            </a:r>
          </a:p>
          <a:p>
            <a:pPr lvl="1"/>
            <a:r>
              <a:rPr lang="en-US" dirty="0">
                <a:solidFill>
                  <a:srgbClr val="C00000"/>
                </a:solidFill>
              </a:rPr>
              <a:t>Disinformation; propaganda</a:t>
            </a:r>
          </a:p>
          <a:p>
            <a:pPr lvl="1"/>
            <a:r>
              <a:rPr lang="en-US" dirty="0">
                <a:solidFill>
                  <a:schemeClr val="accent6">
                    <a:lumMod val="50000"/>
                  </a:schemeClr>
                </a:solidFill>
              </a:rPr>
              <a:t>Purification of information</a:t>
            </a:r>
          </a:p>
          <a:p>
            <a:r>
              <a:rPr lang="en-US" dirty="0"/>
              <a:t>Potential impact on meaningful work and self-expression:</a:t>
            </a:r>
          </a:p>
          <a:p>
            <a:pPr lvl="1"/>
            <a:r>
              <a:rPr lang="en-US" dirty="0">
                <a:solidFill>
                  <a:srgbClr val="C00000"/>
                </a:solidFill>
              </a:rPr>
              <a:t>Alienation</a:t>
            </a:r>
          </a:p>
          <a:p>
            <a:pPr lvl="1"/>
            <a:r>
              <a:rPr lang="en-US" dirty="0">
                <a:solidFill>
                  <a:schemeClr val="accent6">
                    <a:lumMod val="50000"/>
                  </a:schemeClr>
                </a:solidFill>
              </a:rPr>
              <a:t>Enhanced Creativity</a:t>
            </a:r>
          </a:p>
          <a:p>
            <a:r>
              <a:rPr lang="en-US" dirty="0"/>
              <a:t>Equality:</a:t>
            </a:r>
          </a:p>
          <a:p>
            <a:pPr lvl="1"/>
            <a:r>
              <a:rPr lang="en-US" dirty="0">
                <a:solidFill>
                  <a:srgbClr val="C00000"/>
                </a:solidFill>
              </a:rPr>
              <a:t>Linguistic specificity of large language models will continue to exacerbate national and regional inequality in access to information and assistance</a:t>
            </a:r>
          </a:p>
          <a:p>
            <a:r>
              <a:rPr lang="en-US" dirty="0"/>
              <a:t>Privacy</a:t>
            </a:r>
          </a:p>
          <a:p>
            <a:pPr lvl="1"/>
            <a:r>
              <a:rPr lang="en-US" dirty="0">
                <a:solidFill>
                  <a:srgbClr val="C00000"/>
                </a:solidFill>
              </a:rPr>
              <a:t>Hazards both in the methods of gathering data and in the uses of the models</a:t>
            </a:r>
          </a:p>
        </p:txBody>
      </p:sp>
      <p:sp>
        <p:nvSpPr>
          <p:cNvPr id="5" name="Right Brace 4">
            <a:extLst>
              <a:ext uri="{FF2B5EF4-FFF2-40B4-BE49-F238E27FC236}">
                <a16:creationId xmlns:a16="http://schemas.microsoft.com/office/drawing/2014/main" id="{BF588ADF-EA3B-FAB4-85EC-6CB5E0B32164}"/>
              </a:ext>
            </a:extLst>
          </p:cNvPr>
          <p:cNvSpPr/>
          <p:nvPr/>
        </p:nvSpPr>
        <p:spPr>
          <a:xfrm>
            <a:off x="3835730" y="4263242"/>
            <a:ext cx="166254" cy="5106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610B0BB8-A092-66F5-FF28-624873FF81B8}"/>
              </a:ext>
            </a:extLst>
          </p:cNvPr>
          <p:cNvSpPr txBox="1"/>
          <p:nvPr/>
        </p:nvSpPr>
        <p:spPr>
          <a:xfrm>
            <a:off x="4025735" y="4333895"/>
            <a:ext cx="3568028" cy="369332"/>
          </a:xfrm>
          <a:prstGeom prst="rect">
            <a:avLst/>
          </a:prstGeom>
          <a:noFill/>
        </p:spPr>
        <p:txBody>
          <a:bodyPr wrap="none" rtlCol="0">
            <a:spAutoFit/>
          </a:bodyPr>
          <a:lstStyle/>
          <a:p>
            <a:r>
              <a:rPr lang="en-US" dirty="0"/>
              <a:t>Relative magnitude will vary by field</a:t>
            </a:r>
          </a:p>
        </p:txBody>
      </p:sp>
    </p:spTree>
    <p:extLst>
      <p:ext uri="{BB962C8B-B14F-4D97-AF65-F5344CB8AC3E}">
        <p14:creationId xmlns:p14="http://schemas.microsoft.com/office/powerpoint/2010/main" val="3868772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Potential Contributions of AI to Sustainability</a:t>
            </a:r>
          </a:p>
        </p:txBody>
      </p:sp>
    </p:spTree>
    <p:extLst>
      <p:ext uri="{BB962C8B-B14F-4D97-AF65-F5344CB8AC3E}">
        <p14:creationId xmlns:p14="http://schemas.microsoft.com/office/powerpoint/2010/main" val="329223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b="1" dirty="0"/>
              <a:t>Part I:  What are the “interests of humanity”?</a:t>
            </a:r>
          </a:p>
        </p:txBody>
      </p:sp>
    </p:spTree>
    <p:extLst>
      <p:ext uri="{BB962C8B-B14F-4D97-AF65-F5344CB8AC3E}">
        <p14:creationId xmlns:p14="http://schemas.microsoft.com/office/powerpoint/2010/main" val="567904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2251-3B73-9B5C-220C-0FFCA635B5D0}"/>
              </a:ext>
            </a:extLst>
          </p:cNvPr>
          <p:cNvSpPr>
            <a:spLocks noGrp="1"/>
          </p:cNvSpPr>
          <p:nvPr>
            <p:ph type="title"/>
          </p:nvPr>
        </p:nvSpPr>
        <p:spPr>
          <a:xfrm>
            <a:off x="838200" y="365125"/>
            <a:ext cx="11037570" cy="1325563"/>
          </a:xfrm>
        </p:spPr>
        <p:txBody>
          <a:bodyPr>
            <a:normAutofit/>
          </a:bodyPr>
          <a:lstStyle/>
          <a:p>
            <a:r>
              <a:rPr lang="en-US" sz="3600" dirty="0"/>
              <a:t>Ways in which AI can help with respect to Climate Change</a:t>
            </a:r>
          </a:p>
        </p:txBody>
      </p:sp>
      <p:sp>
        <p:nvSpPr>
          <p:cNvPr id="3" name="Content Placeholder 2">
            <a:extLst>
              <a:ext uri="{FF2B5EF4-FFF2-40B4-BE49-F238E27FC236}">
                <a16:creationId xmlns:a16="http://schemas.microsoft.com/office/drawing/2014/main" id="{87189970-ACF6-A82B-826F-4DB5E184CF52}"/>
              </a:ext>
            </a:extLst>
          </p:cNvPr>
          <p:cNvSpPr>
            <a:spLocks noGrp="1"/>
          </p:cNvSpPr>
          <p:nvPr>
            <p:ph idx="1"/>
          </p:nvPr>
        </p:nvSpPr>
        <p:spPr/>
        <p:txBody>
          <a:bodyPr/>
          <a:lstStyle/>
          <a:p>
            <a:r>
              <a:rPr lang="en-US" dirty="0"/>
              <a:t>Measuring rates of damage or improvement</a:t>
            </a:r>
          </a:p>
          <a:p>
            <a:r>
              <a:rPr lang="en-US" dirty="0"/>
              <a:t>Optimize transmissions of electricity through grids</a:t>
            </a:r>
          </a:p>
          <a:p>
            <a:r>
              <a:rPr lang="en-US" dirty="0"/>
              <a:t>Facilitate preventive maintenance, thus minimizing down time</a:t>
            </a:r>
          </a:p>
          <a:p>
            <a:r>
              <a:rPr lang="en-US" dirty="0"/>
              <a:t>Facilitate identification of more energy-efficient chemical processes</a:t>
            </a:r>
          </a:p>
          <a:p>
            <a:r>
              <a:rPr lang="en-US" dirty="0"/>
              <a:t>Manage grid-interactive buildings</a:t>
            </a:r>
          </a:p>
        </p:txBody>
      </p:sp>
      <p:sp>
        <p:nvSpPr>
          <p:cNvPr id="4" name="TextBox 3">
            <a:extLst>
              <a:ext uri="{FF2B5EF4-FFF2-40B4-BE49-F238E27FC236}">
                <a16:creationId xmlns:a16="http://schemas.microsoft.com/office/drawing/2014/main" id="{00EECB1D-7A13-723A-71E7-82A44FE65D41}"/>
              </a:ext>
            </a:extLst>
          </p:cNvPr>
          <p:cNvSpPr txBox="1"/>
          <p:nvPr/>
        </p:nvSpPr>
        <p:spPr>
          <a:xfrm>
            <a:off x="400050" y="4960620"/>
            <a:ext cx="10801350" cy="1477328"/>
          </a:xfrm>
          <a:prstGeom prst="rect">
            <a:avLst/>
          </a:prstGeom>
          <a:noFill/>
        </p:spPr>
        <p:txBody>
          <a:bodyPr wrap="square" rtlCol="0">
            <a:spAutoFit/>
          </a:bodyPr>
          <a:lstStyle/>
          <a:p>
            <a:r>
              <a:rPr lang="en-US" dirty="0"/>
              <a:t>Sources:  </a:t>
            </a:r>
            <a:r>
              <a:rPr lang="en-US" dirty="0">
                <a:hlinkClick r:id="rId2"/>
              </a:rPr>
              <a:t>https://news.un.org/en/story/2023/11/1143187</a:t>
            </a:r>
            <a:r>
              <a:rPr lang="en-US" dirty="0"/>
              <a:t>; </a:t>
            </a:r>
            <a:r>
              <a:rPr lang="en-US" dirty="0">
                <a:hlinkClick r:id="rId3"/>
              </a:rPr>
              <a:t>https://www.climatechange.ai/blog/2023-10-08-grants-zeonet</a:t>
            </a:r>
            <a:r>
              <a:rPr lang="en-US" dirty="0"/>
              <a:t>;</a:t>
            </a:r>
          </a:p>
          <a:p>
            <a:r>
              <a:rPr lang="en-US" dirty="0">
                <a:hlinkClick r:id="rId4"/>
              </a:rPr>
              <a:t>https://www.sciencedirect.com/science/article/pii/S2666546822000489?via%3Dihub</a:t>
            </a:r>
            <a:r>
              <a:rPr lang="en-US" dirty="0"/>
              <a:t>; </a:t>
            </a:r>
            <a:r>
              <a:rPr lang="en-US" dirty="0">
                <a:hlinkClick r:id="rId5"/>
              </a:rPr>
              <a:t>https://www.climatechange.ai/blog/2022-10-03-grants-icenet</a:t>
            </a:r>
            <a:r>
              <a:rPr lang="en-US" dirty="0"/>
              <a:t>;</a:t>
            </a:r>
          </a:p>
          <a:p>
            <a:endParaRPr lang="en-US" dirty="0"/>
          </a:p>
        </p:txBody>
      </p:sp>
    </p:spTree>
    <p:extLst>
      <p:ext uri="{BB962C8B-B14F-4D97-AF65-F5344CB8AC3E}">
        <p14:creationId xmlns:p14="http://schemas.microsoft.com/office/powerpoint/2010/main" val="104819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2251-3B73-9B5C-220C-0FFCA635B5D0}"/>
              </a:ext>
            </a:extLst>
          </p:cNvPr>
          <p:cNvSpPr>
            <a:spLocks noGrp="1"/>
          </p:cNvSpPr>
          <p:nvPr>
            <p:ph type="title"/>
          </p:nvPr>
        </p:nvSpPr>
        <p:spPr/>
        <p:txBody>
          <a:bodyPr>
            <a:normAutofit/>
          </a:bodyPr>
          <a:lstStyle/>
          <a:p>
            <a:r>
              <a:rPr lang="en-US" sz="3600" dirty="0"/>
              <a:t>Ways in which AI can help with respect to Water</a:t>
            </a:r>
          </a:p>
        </p:txBody>
      </p:sp>
      <p:sp>
        <p:nvSpPr>
          <p:cNvPr id="3" name="Content Placeholder 2">
            <a:extLst>
              <a:ext uri="{FF2B5EF4-FFF2-40B4-BE49-F238E27FC236}">
                <a16:creationId xmlns:a16="http://schemas.microsoft.com/office/drawing/2014/main" id="{87189970-ACF6-A82B-826F-4DB5E184CF52}"/>
              </a:ext>
            </a:extLst>
          </p:cNvPr>
          <p:cNvSpPr>
            <a:spLocks noGrp="1"/>
          </p:cNvSpPr>
          <p:nvPr>
            <p:ph idx="1"/>
          </p:nvPr>
        </p:nvSpPr>
        <p:spPr/>
        <p:txBody>
          <a:bodyPr/>
          <a:lstStyle/>
          <a:p>
            <a:r>
              <a:rPr lang="en-US" dirty="0"/>
              <a:t>Facilitate more efficient water resource management systems</a:t>
            </a:r>
          </a:p>
          <a:p>
            <a:r>
              <a:rPr lang="en-US" dirty="0"/>
              <a:t>Optimized groundwater management</a:t>
            </a:r>
          </a:p>
          <a:p>
            <a:r>
              <a:rPr lang="en-US" dirty="0"/>
              <a:t>Improve responses to emergencies</a:t>
            </a:r>
          </a:p>
        </p:txBody>
      </p:sp>
      <p:sp>
        <p:nvSpPr>
          <p:cNvPr id="4" name="TextBox 3">
            <a:extLst>
              <a:ext uri="{FF2B5EF4-FFF2-40B4-BE49-F238E27FC236}">
                <a16:creationId xmlns:a16="http://schemas.microsoft.com/office/drawing/2014/main" id="{00EECB1D-7A13-723A-71E7-82A44FE65D41}"/>
              </a:ext>
            </a:extLst>
          </p:cNvPr>
          <p:cNvSpPr txBox="1"/>
          <p:nvPr/>
        </p:nvSpPr>
        <p:spPr>
          <a:xfrm>
            <a:off x="400050" y="4960620"/>
            <a:ext cx="10801350" cy="923330"/>
          </a:xfrm>
          <a:prstGeom prst="rect">
            <a:avLst/>
          </a:prstGeom>
          <a:noFill/>
        </p:spPr>
        <p:txBody>
          <a:bodyPr wrap="square" rtlCol="0">
            <a:spAutoFit/>
          </a:bodyPr>
          <a:lstStyle/>
          <a:p>
            <a:r>
              <a:rPr lang="en-US" dirty="0"/>
              <a:t>Sources:  </a:t>
            </a:r>
            <a:r>
              <a:rPr lang="en-US" dirty="0">
                <a:hlinkClick r:id="rId2"/>
              </a:rPr>
              <a:t>https://www.sciencedirect.com/science/article/abs/pii/S0195925520307939</a:t>
            </a:r>
            <a:r>
              <a:rPr lang="en-US" dirty="0"/>
              <a:t>; </a:t>
            </a:r>
            <a:r>
              <a:rPr lang="en-US" dirty="0">
                <a:hlinkClick r:id="rId3"/>
              </a:rPr>
              <a:t>https://www.bgr.bund.de/EN/Themen/Wasser/Aktuelles/2023-04_kimodis_en.html</a:t>
            </a:r>
            <a:r>
              <a:rPr lang="en-US" dirty="0"/>
              <a:t>; </a:t>
            </a:r>
          </a:p>
          <a:p>
            <a:r>
              <a:rPr lang="en-US" dirty="0">
                <a:hlinkClick r:id="rId4"/>
              </a:rPr>
              <a:t>https://www.nature.com/articles/s44221-023-00069-6</a:t>
            </a:r>
            <a:r>
              <a:rPr lang="en-US" dirty="0"/>
              <a:t>  </a:t>
            </a:r>
          </a:p>
        </p:txBody>
      </p:sp>
    </p:spTree>
    <p:extLst>
      <p:ext uri="{BB962C8B-B14F-4D97-AF65-F5344CB8AC3E}">
        <p14:creationId xmlns:p14="http://schemas.microsoft.com/office/powerpoint/2010/main" val="2009834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2251-3B73-9B5C-220C-0FFCA635B5D0}"/>
              </a:ext>
            </a:extLst>
          </p:cNvPr>
          <p:cNvSpPr>
            <a:spLocks noGrp="1"/>
          </p:cNvSpPr>
          <p:nvPr>
            <p:ph type="title"/>
          </p:nvPr>
        </p:nvSpPr>
        <p:spPr/>
        <p:txBody>
          <a:bodyPr>
            <a:normAutofit/>
          </a:bodyPr>
          <a:lstStyle/>
          <a:p>
            <a:r>
              <a:rPr lang="en-US" sz="3600" dirty="0"/>
              <a:t>Ways in which AI can help with respect to Food</a:t>
            </a:r>
          </a:p>
        </p:txBody>
      </p:sp>
      <p:sp>
        <p:nvSpPr>
          <p:cNvPr id="3" name="Content Placeholder 2">
            <a:extLst>
              <a:ext uri="{FF2B5EF4-FFF2-40B4-BE49-F238E27FC236}">
                <a16:creationId xmlns:a16="http://schemas.microsoft.com/office/drawing/2014/main" id="{87189970-ACF6-A82B-826F-4DB5E184CF52}"/>
              </a:ext>
            </a:extLst>
          </p:cNvPr>
          <p:cNvSpPr>
            <a:spLocks noGrp="1"/>
          </p:cNvSpPr>
          <p:nvPr>
            <p:ph idx="1"/>
          </p:nvPr>
        </p:nvSpPr>
        <p:spPr/>
        <p:txBody>
          <a:bodyPr/>
          <a:lstStyle/>
          <a:p>
            <a:r>
              <a:rPr lang="en-US" sz="2800" dirty="0"/>
              <a:t>Reduce Uses of Pesticides and Antibiotics</a:t>
            </a:r>
          </a:p>
          <a:p>
            <a:r>
              <a:rPr lang="en-US" sz="2800" dirty="0"/>
              <a:t>Improve Efficiency of the Food-Supply Chain</a:t>
            </a:r>
          </a:p>
          <a:p>
            <a:r>
              <a:rPr lang="en-US" sz="2800" dirty="0"/>
              <a:t>Reduce Food Waste</a:t>
            </a:r>
            <a:endParaRPr lang="en-US" dirty="0"/>
          </a:p>
        </p:txBody>
      </p:sp>
      <p:sp>
        <p:nvSpPr>
          <p:cNvPr id="5" name="TextBox 4">
            <a:extLst>
              <a:ext uri="{FF2B5EF4-FFF2-40B4-BE49-F238E27FC236}">
                <a16:creationId xmlns:a16="http://schemas.microsoft.com/office/drawing/2014/main" id="{50B4CC5C-8FDE-B62C-0E6A-00D40F19FCCD}"/>
              </a:ext>
            </a:extLst>
          </p:cNvPr>
          <p:cNvSpPr txBox="1"/>
          <p:nvPr/>
        </p:nvSpPr>
        <p:spPr>
          <a:xfrm>
            <a:off x="402645" y="5253216"/>
            <a:ext cx="10413172" cy="738664"/>
          </a:xfrm>
          <a:prstGeom prst="rect">
            <a:avLst/>
          </a:prstGeom>
          <a:noFill/>
        </p:spPr>
        <p:txBody>
          <a:bodyPr wrap="none" rtlCol="0">
            <a:spAutoFit/>
          </a:bodyPr>
          <a:lstStyle/>
          <a:p>
            <a:r>
              <a:rPr lang="en-US" sz="1400" dirty="0"/>
              <a:t>Sources:  </a:t>
            </a:r>
            <a:r>
              <a:rPr lang="en-US" sz="1400" dirty="0">
                <a:hlinkClick r:id="rId2"/>
              </a:rPr>
              <a:t>https://www.ncbi.nlm.nih.gov/pmc/articles/PMC10137586/pdf/foods-12-01654.pdf</a:t>
            </a:r>
            <a:r>
              <a:rPr lang="en-US" sz="1400" dirty="0"/>
              <a:t>; </a:t>
            </a:r>
          </a:p>
          <a:p>
            <a:r>
              <a:rPr lang="en-US" sz="1400" dirty="0">
                <a:hlinkClick r:id="rId3"/>
              </a:rPr>
              <a:t>https://www.sciencedirect.com/science/article/pii/S1877050921018111</a:t>
            </a:r>
            <a:r>
              <a:rPr lang="en-US" sz="1400" dirty="0"/>
              <a:t> ; </a:t>
            </a:r>
          </a:p>
          <a:p>
            <a:r>
              <a:rPr lang="en-US" sz="1400" dirty="0">
                <a:hlinkClick r:id="rId4"/>
              </a:rPr>
              <a:t>https://www.forbes.com/sites/forbestechcouncil/2023/07/20/the-role-of-ai-in-creating-a-more-sustainable-food-system/?sh=3a15c5fd2841</a:t>
            </a:r>
            <a:r>
              <a:rPr lang="en-US" sz="1400" dirty="0"/>
              <a:t> </a:t>
            </a:r>
          </a:p>
        </p:txBody>
      </p:sp>
    </p:spTree>
    <p:extLst>
      <p:ext uri="{BB962C8B-B14F-4D97-AF65-F5344CB8AC3E}">
        <p14:creationId xmlns:p14="http://schemas.microsoft.com/office/powerpoint/2010/main" val="1055377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2251-3B73-9B5C-220C-0FFCA635B5D0}"/>
              </a:ext>
            </a:extLst>
          </p:cNvPr>
          <p:cNvSpPr>
            <a:spLocks noGrp="1"/>
          </p:cNvSpPr>
          <p:nvPr>
            <p:ph type="title"/>
          </p:nvPr>
        </p:nvSpPr>
        <p:spPr/>
        <p:txBody>
          <a:bodyPr>
            <a:normAutofit/>
          </a:bodyPr>
          <a:lstStyle/>
          <a:p>
            <a:r>
              <a:rPr lang="en-US" sz="3600" dirty="0"/>
              <a:t>Ways in which AI can help with respect to Health</a:t>
            </a:r>
          </a:p>
        </p:txBody>
      </p:sp>
      <p:sp>
        <p:nvSpPr>
          <p:cNvPr id="3" name="Content Placeholder 2">
            <a:extLst>
              <a:ext uri="{FF2B5EF4-FFF2-40B4-BE49-F238E27FC236}">
                <a16:creationId xmlns:a16="http://schemas.microsoft.com/office/drawing/2014/main" id="{87189970-ACF6-A82B-826F-4DB5E184CF52}"/>
              </a:ext>
            </a:extLst>
          </p:cNvPr>
          <p:cNvSpPr>
            <a:spLocks noGrp="1"/>
          </p:cNvSpPr>
          <p:nvPr>
            <p:ph idx="1"/>
          </p:nvPr>
        </p:nvSpPr>
        <p:spPr>
          <a:xfrm>
            <a:off x="838200" y="1825625"/>
            <a:ext cx="9940290" cy="4351338"/>
          </a:xfrm>
        </p:spPr>
        <p:txBody>
          <a:bodyPr/>
          <a:lstStyle/>
          <a:p>
            <a:r>
              <a:rPr lang="en-US" sz="2800" dirty="0"/>
              <a:t>More rapid and accurate determination of the causes of diseases </a:t>
            </a:r>
          </a:p>
          <a:p>
            <a:r>
              <a:rPr lang="en-US" sz="2800" dirty="0"/>
              <a:t>Enable affordable “personalized medicines”</a:t>
            </a:r>
          </a:p>
          <a:p>
            <a:r>
              <a:rPr lang="en-US" sz="2800" dirty="0"/>
              <a:t>Facilitate development of new pharmaceutical products [See Hutson 2023]</a:t>
            </a:r>
          </a:p>
        </p:txBody>
      </p:sp>
    </p:spTree>
    <p:extLst>
      <p:ext uri="{BB962C8B-B14F-4D97-AF65-F5344CB8AC3E}">
        <p14:creationId xmlns:p14="http://schemas.microsoft.com/office/powerpoint/2010/main" val="3595712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2251-3B73-9B5C-220C-0FFCA635B5D0}"/>
              </a:ext>
            </a:extLst>
          </p:cNvPr>
          <p:cNvSpPr>
            <a:spLocks noGrp="1"/>
          </p:cNvSpPr>
          <p:nvPr>
            <p:ph type="title"/>
          </p:nvPr>
        </p:nvSpPr>
        <p:spPr>
          <a:xfrm>
            <a:off x="838200" y="365125"/>
            <a:ext cx="11254740" cy="1325563"/>
          </a:xfrm>
        </p:spPr>
        <p:txBody>
          <a:bodyPr>
            <a:normAutofit/>
          </a:bodyPr>
          <a:lstStyle/>
          <a:p>
            <a:r>
              <a:rPr lang="en-US" sz="3600" dirty="0"/>
              <a:t>Ways in which AI might help with respect to Population Control</a:t>
            </a:r>
          </a:p>
        </p:txBody>
      </p:sp>
      <p:sp>
        <p:nvSpPr>
          <p:cNvPr id="3" name="Content Placeholder 2">
            <a:extLst>
              <a:ext uri="{FF2B5EF4-FFF2-40B4-BE49-F238E27FC236}">
                <a16:creationId xmlns:a16="http://schemas.microsoft.com/office/drawing/2014/main" id="{87189970-ACF6-A82B-826F-4DB5E184CF52}"/>
              </a:ext>
            </a:extLst>
          </p:cNvPr>
          <p:cNvSpPr>
            <a:spLocks noGrp="1"/>
          </p:cNvSpPr>
          <p:nvPr>
            <p:ph idx="1"/>
          </p:nvPr>
        </p:nvSpPr>
        <p:spPr>
          <a:xfrm>
            <a:off x="742950" y="1690688"/>
            <a:ext cx="10610850" cy="4802187"/>
          </a:xfrm>
        </p:spPr>
        <p:txBody>
          <a:bodyPr>
            <a:normAutofit lnSpcReduction="10000"/>
          </a:bodyPr>
          <a:lstStyle/>
          <a:p>
            <a:r>
              <a:rPr lang="en-US" dirty="0"/>
              <a:t>This is the zone where the existential threat of AI is perhaps most salient</a:t>
            </a:r>
          </a:p>
          <a:p>
            <a:pPr lvl="1"/>
            <a:r>
              <a:rPr lang="en-US" dirty="0"/>
              <a:t>This does not mean that we should renounce pursuit of sustainability, but we must be extremely careful with respect to both who decides and how to proceed</a:t>
            </a:r>
          </a:p>
          <a:p>
            <a:r>
              <a:rPr lang="en-US" dirty="0"/>
              <a:t>Determination of acceptable methods of bringing the global population down to acceptable levels does not require AI</a:t>
            </a:r>
          </a:p>
          <a:p>
            <a:pPr lvl="1"/>
            <a:r>
              <a:rPr lang="en-US" dirty="0"/>
              <a:t>The alternative approaches are reasonably clear</a:t>
            </a:r>
          </a:p>
          <a:p>
            <a:pPr lvl="1"/>
            <a:r>
              <a:rPr lang="en-US" dirty="0"/>
              <a:t>Determination of which to adopt must be made on moral grounds, not technological grounds</a:t>
            </a:r>
          </a:p>
          <a:p>
            <a:r>
              <a:rPr lang="en-US" dirty="0"/>
              <a:t>In the future, maintenance of the global population at sustainable levels could be facilitated by – but not delegated to – AI </a:t>
            </a:r>
          </a:p>
        </p:txBody>
      </p:sp>
    </p:spTree>
    <p:extLst>
      <p:ext uri="{BB962C8B-B14F-4D97-AF65-F5344CB8AC3E}">
        <p14:creationId xmlns:p14="http://schemas.microsoft.com/office/powerpoint/2010/main" val="4004054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D304-4DEC-85A1-5747-EA77F86BB57D}"/>
              </a:ext>
            </a:extLst>
          </p:cNvPr>
          <p:cNvSpPr>
            <a:spLocks noGrp="1"/>
          </p:cNvSpPr>
          <p:nvPr>
            <p:ph type="title"/>
          </p:nvPr>
        </p:nvSpPr>
        <p:spPr>
          <a:xfrm>
            <a:off x="939165" y="299242"/>
            <a:ext cx="10515600" cy="804705"/>
          </a:xfrm>
        </p:spPr>
        <p:txBody>
          <a:bodyPr>
            <a:noAutofit/>
          </a:bodyPr>
          <a:lstStyle/>
          <a:p>
            <a:pPr algn="ctr"/>
            <a:r>
              <a:rPr lang="en-US" sz="3200" dirty="0"/>
              <a:t>Potential Methods of Reducing Population Growth:  </a:t>
            </a:r>
            <a:br>
              <a:rPr lang="en-US" sz="3200" dirty="0"/>
            </a:br>
            <a:r>
              <a:rPr lang="en-US" sz="3200" dirty="0"/>
              <a:t>an initial proposal</a:t>
            </a:r>
          </a:p>
        </p:txBody>
      </p:sp>
      <p:sp>
        <p:nvSpPr>
          <p:cNvPr id="4" name="Content Placeholder 3">
            <a:extLst>
              <a:ext uri="{FF2B5EF4-FFF2-40B4-BE49-F238E27FC236}">
                <a16:creationId xmlns:a16="http://schemas.microsoft.com/office/drawing/2014/main" id="{3E8E33E4-4C48-6A46-8A9B-8B1D7C9C0602}"/>
              </a:ext>
            </a:extLst>
          </p:cNvPr>
          <p:cNvSpPr>
            <a:spLocks noGrp="1"/>
          </p:cNvSpPr>
          <p:nvPr>
            <p:ph sz="half" idx="1"/>
          </p:nvPr>
        </p:nvSpPr>
        <p:spPr>
          <a:xfrm>
            <a:off x="609600" y="1402715"/>
            <a:ext cx="2453640" cy="4351338"/>
          </a:xfrm>
          <a:ln w="50800" cmpd="tri">
            <a:solidFill>
              <a:srgbClr val="FF0000"/>
            </a:solidFill>
          </a:ln>
        </p:spPr>
        <p:txBody>
          <a:bodyPr/>
          <a:lstStyle/>
          <a:p>
            <a:pPr marL="0" indent="0">
              <a:buNone/>
            </a:pPr>
            <a:r>
              <a:rPr lang="en-US" dirty="0"/>
              <a:t>Obviously unacceptable</a:t>
            </a:r>
          </a:p>
          <a:p>
            <a:r>
              <a:rPr lang="en-US" dirty="0"/>
              <a:t>Starvation</a:t>
            </a:r>
          </a:p>
          <a:p>
            <a:r>
              <a:rPr lang="en-US" dirty="0"/>
              <a:t>Disease</a:t>
            </a:r>
          </a:p>
          <a:p>
            <a:r>
              <a:rPr lang="en-US" dirty="0"/>
              <a:t>War</a:t>
            </a:r>
          </a:p>
        </p:txBody>
      </p:sp>
      <p:sp>
        <p:nvSpPr>
          <p:cNvPr id="5" name="Content Placeholder 4">
            <a:extLst>
              <a:ext uri="{FF2B5EF4-FFF2-40B4-BE49-F238E27FC236}">
                <a16:creationId xmlns:a16="http://schemas.microsoft.com/office/drawing/2014/main" id="{25557F01-F66E-1F9F-7813-E3C4D56933E1}"/>
              </a:ext>
            </a:extLst>
          </p:cNvPr>
          <p:cNvSpPr>
            <a:spLocks noGrp="1"/>
          </p:cNvSpPr>
          <p:nvPr>
            <p:ph sz="half" idx="2"/>
          </p:nvPr>
        </p:nvSpPr>
        <p:spPr>
          <a:xfrm>
            <a:off x="3629977" y="1402714"/>
            <a:ext cx="3154680" cy="4650106"/>
          </a:xfrm>
          <a:ln w="25400">
            <a:solidFill>
              <a:srgbClr val="FF0000"/>
            </a:solidFill>
          </a:ln>
        </p:spPr>
        <p:txBody>
          <a:bodyPr/>
          <a:lstStyle/>
          <a:p>
            <a:pPr marL="0" indent="0">
              <a:buNone/>
            </a:pPr>
            <a:r>
              <a:rPr lang="en-US" dirty="0"/>
              <a:t>Unacceptable</a:t>
            </a:r>
          </a:p>
          <a:p>
            <a:r>
              <a:rPr lang="en-US" dirty="0"/>
              <a:t>Laws limiting childbearing (e.g., China’s former policy)</a:t>
            </a:r>
          </a:p>
          <a:p>
            <a:r>
              <a:rPr lang="en-US" dirty="0"/>
              <a:t>Financial disincentives for childbearing</a:t>
            </a:r>
          </a:p>
        </p:txBody>
      </p:sp>
      <p:sp>
        <p:nvSpPr>
          <p:cNvPr id="6" name="Content Placeholder 4">
            <a:extLst>
              <a:ext uri="{FF2B5EF4-FFF2-40B4-BE49-F238E27FC236}">
                <a16:creationId xmlns:a16="http://schemas.microsoft.com/office/drawing/2014/main" id="{4B75D78A-53CA-7500-629B-2485FD746C40}"/>
              </a:ext>
            </a:extLst>
          </p:cNvPr>
          <p:cNvSpPr txBox="1">
            <a:spLocks/>
          </p:cNvSpPr>
          <p:nvPr/>
        </p:nvSpPr>
        <p:spPr>
          <a:xfrm>
            <a:off x="7351395" y="1402714"/>
            <a:ext cx="4103370" cy="5055236"/>
          </a:xfrm>
          <a:prstGeom prst="rect">
            <a:avLst/>
          </a:prstGeom>
          <a:ln w="25400">
            <a:solidFill>
              <a:schemeClr val="accent6">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Acceptable</a:t>
            </a:r>
          </a:p>
          <a:p>
            <a:r>
              <a:rPr lang="en-US" dirty="0"/>
              <a:t>Enhanced educational opportunities for everyone</a:t>
            </a:r>
          </a:p>
          <a:p>
            <a:r>
              <a:rPr lang="en-US" dirty="0"/>
              <a:t>Enhanced employment opportunities for women</a:t>
            </a:r>
          </a:p>
          <a:p>
            <a:r>
              <a:rPr lang="en-US" dirty="0"/>
              <a:t>Improvements in social security</a:t>
            </a:r>
          </a:p>
          <a:p>
            <a:r>
              <a:rPr lang="en-US" dirty="0"/>
              <a:t>Eliminate counterfeit contraceptives from the global supply chain</a:t>
            </a:r>
          </a:p>
        </p:txBody>
      </p:sp>
    </p:spTree>
    <p:extLst>
      <p:ext uri="{BB962C8B-B14F-4D97-AF65-F5344CB8AC3E}">
        <p14:creationId xmlns:p14="http://schemas.microsoft.com/office/powerpoint/2010/main" val="1633383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56B9FA-7DB1-8DE8-E491-5B6377A5AE0C}"/>
              </a:ext>
            </a:extLst>
          </p:cNvPr>
          <p:cNvSpPr txBox="1"/>
          <p:nvPr/>
        </p:nvSpPr>
        <p:spPr>
          <a:xfrm>
            <a:off x="286874" y="987101"/>
            <a:ext cx="2141533" cy="1938992"/>
          </a:xfrm>
          <a:prstGeom prst="rect">
            <a:avLst/>
          </a:prstGeom>
          <a:noFill/>
        </p:spPr>
        <p:txBody>
          <a:bodyPr wrap="square" rtlCol="0">
            <a:spAutoFit/>
          </a:bodyPr>
          <a:lstStyle/>
          <a:p>
            <a:r>
              <a:rPr lang="en-US" sz="2400" dirty="0"/>
              <a:t>Impact of Compulsory Reduction in Fertility in China</a:t>
            </a:r>
          </a:p>
        </p:txBody>
      </p:sp>
      <p:pic>
        <p:nvPicPr>
          <p:cNvPr id="3" name="Graphic 2">
            <a:extLst>
              <a:ext uri="{FF2B5EF4-FFF2-40B4-BE49-F238E27FC236}">
                <a16:creationId xmlns:a16="http://schemas.microsoft.com/office/drawing/2014/main" id="{E2F6264F-F51A-9804-1581-E2691C0B97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8400" y="4167"/>
            <a:ext cx="9345930" cy="6845082"/>
          </a:xfrm>
          <a:prstGeom prst="rect">
            <a:avLst/>
          </a:prstGeom>
        </p:spPr>
      </p:pic>
      <p:sp>
        <p:nvSpPr>
          <p:cNvPr id="4" name="TextBox 3">
            <a:extLst>
              <a:ext uri="{FF2B5EF4-FFF2-40B4-BE49-F238E27FC236}">
                <a16:creationId xmlns:a16="http://schemas.microsoft.com/office/drawing/2014/main" id="{DAF99DF4-0F72-7638-70F7-443ABFBDDD2E}"/>
              </a:ext>
            </a:extLst>
          </p:cNvPr>
          <p:cNvSpPr txBox="1"/>
          <p:nvPr/>
        </p:nvSpPr>
        <p:spPr>
          <a:xfrm>
            <a:off x="252673" y="6572250"/>
            <a:ext cx="5130956" cy="276999"/>
          </a:xfrm>
          <a:prstGeom prst="rect">
            <a:avLst/>
          </a:prstGeom>
          <a:noFill/>
        </p:spPr>
        <p:txBody>
          <a:bodyPr wrap="none" rtlCol="0">
            <a:spAutoFit/>
          </a:bodyPr>
          <a:lstStyle/>
          <a:p>
            <a:r>
              <a:rPr lang="en-US" sz="1200" dirty="0"/>
              <a:t>Source:  https://</a:t>
            </a:r>
            <a:r>
              <a:rPr lang="en-US" sz="1200" dirty="0" err="1"/>
              <a:t>population.un.org</a:t>
            </a:r>
            <a:r>
              <a:rPr lang="en-US" sz="1200" dirty="0"/>
              <a:t>/</a:t>
            </a:r>
            <a:r>
              <a:rPr lang="en-US" sz="1200" dirty="0" err="1"/>
              <a:t>wpp</a:t>
            </a:r>
            <a:r>
              <a:rPr lang="en-US" sz="1200" dirty="0"/>
              <a:t>/Graphs/</a:t>
            </a:r>
            <a:r>
              <a:rPr lang="en-US" sz="1200" dirty="0" err="1"/>
              <a:t>DemographicProfiles</a:t>
            </a:r>
            <a:r>
              <a:rPr lang="en-US" sz="1200" dirty="0"/>
              <a:t>/Line/913</a:t>
            </a:r>
          </a:p>
        </p:txBody>
      </p:sp>
      <p:sp>
        <p:nvSpPr>
          <p:cNvPr id="2" name="Rounded Rectangle 1">
            <a:extLst>
              <a:ext uri="{FF2B5EF4-FFF2-40B4-BE49-F238E27FC236}">
                <a16:creationId xmlns:a16="http://schemas.microsoft.com/office/drawing/2014/main" id="{8326EAF4-F517-EA44-658B-2678E067A19A}"/>
              </a:ext>
            </a:extLst>
          </p:cNvPr>
          <p:cNvSpPr/>
          <p:nvPr/>
        </p:nvSpPr>
        <p:spPr>
          <a:xfrm>
            <a:off x="4697730" y="1737361"/>
            <a:ext cx="2411730" cy="330327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353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showing different stages of growth&#10;&#10;Description automatically generated">
            <a:extLst>
              <a:ext uri="{FF2B5EF4-FFF2-40B4-BE49-F238E27FC236}">
                <a16:creationId xmlns:a16="http://schemas.microsoft.com/office/drawing/2014/main" id="{91164AA5-591F-6983-0E47-9996D344F8F6}"/>
              </a:ext>
            </a:extLst>
          </p:cNvPr>
          <p:cNvPicPr>
            <a:picLocks noChangeAspect="1"/>
          </p:cNvPicPr>
          <p:nvPr/>
        </p:nvPicPr>
        <p:blipFill>
          <a:blip r:embed="rId2"/>
          <a:stretch>
            <a:fillRect/>
          </a:stretch>
        </p:blipFill>
        <p:spPr>
          <a:xfrm>
            <a:off x="1272193" y="102869"/>
            <a:ext cx="9643457" cy="6649393"/>
          </a:xfrm>
          <a:prstGeom prst="rect">
            <a:avLst/>
          </a:prstGeom>
        </p:spPr>
      </p:pic>
      <p:sp>
        <p:nvSpPr>
          <p:cNvPr id="4" name="TextBox 3">
            <a:extLst>
              <a:ext uri="{FF2B5EF4-FFF2-40B4-BE49-F238E27FC236}">
                <a16:creationId xmlns:a16="http://schemas.microsoft.com/office/drawing/2014/main" id="{81724CCE-EEF1-772B-BAFE-7ED58ADE6EDC}"/>
              </a:ext>
            </a:extLst>
          </p:cNvPr>
          <p:cNvSpPr txBox="1"/>
          <p:nvPr/>
        </p:nvSpPr>
        <p:spPr>
          <a:xfrm rot="16200000">
            <a:off x="-2113799" y="3258287"/>
            <a:ext cx="5716245" cy="338554"/>
          </a:xfrm>
          <a:prstGeom prst="rect">
            <a:avLst/>
          </a:prstGeom>
          <a:noFill/>
        </p:spPr>
        <p:txBody>
          <a:bodyPr wrap="none" rtlCol="0">
            <a:spAutoFit/>
          </a:bodyPr>
          <a:lstStyle/>
          <a:p>
            <a:r>
              <a:rPr lang="en-US" sz="1600" dirty="0"/>
              <a:t>Source:  “</a:t>
            </a:r>
            <a:r>
              <a:rPr lang="en-US" sz="1600" b="0" i="0" u="none" strike="noStrike" dirty="0">
                <a:effectLst/>
              </a:rPr>
              <a:t>Special Volume 2015: A Global Public Health Curriculum”</a:t>
            </a:r>
            <a:endParaRPr lang="en-US" sz="1600" dirty="0"/>
          </a:p>
        </p:txBody>
      </p:sp>
    </p:spTree>
    <p:extLst>
      <p:ext uri="{BB962C8B-B14F-4D97-AF65-F5344CB8AC3E}">
        <p14:creationId xmlns:p14="http://schemas.microsoft.com/office/powerpoint/2010/main" val="836687495"/>
      </p:ext>
    </p:extLst>
  </p:cSld>
  <p:clrMapOvr>
    <a:masterClrMapping/>
  </p:clrMapOvr>
  <mc:AlternateContent xmlns:mc="http://schemas.openxmlformats.org/markup-compatibility/2006" xmlns:p14="http://schemas.microsoft.com/office/powerpoint/2010/main">
    <mc:Choice Requires="p14">
      <p:transition spd="slow" p14:dur="2000" advTm="14133"/>
    </mc:Choice>
    <mc:Fallback xmlns="">
      <p:transition spd="slow" advTm="1413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showing different stages of growth&#10;&#10;Description automatically generated">
            <a:extLst>
              <a:ext uri="{FF2B5EF4-FFF2-40B4-BE49-F238E27FC236}">
                <a16:creationId xmlns:a16="http://schemas.microsoft.com/office/drawing/2014/main" id="{91164AA5-591F-6983-0E47-9996D344F8F6}"/>
              </a:ext>
            </a:extLst>
          </p:cNvPr>
          <p:cNvPicPr>
            <a:picLocks noChangeAspect="1"/>
          </p:cNvPicPr>
          <p:nvPr/>
        </p:nvPicPr>
        <p:blipFill>
          <a:blip r:embed="rId2"/>
          <a:stretch>
            <a:fillRect/>
          </a:stretch>
        </p:blipFill>
        <p:spPr>
          <a:xfrm>
            <a:off x="1272193" y="102869"/>
            <a:ext cx="9643457" cy="6649393"/>
          </a:xfrm>
          <a:prstGeom prst="rect">
            <a:avLst/>
          </a:prstGeom>
        </p:spPr>
      </p:pic>
      <p:sp>
        <p:nvSpPr>
          <p:cNvPr id="4" name="TextBox 3">
            <a:extLst>
              <a:ext uri="{FF2B5EF4-FFF2-40B4-BE49-F238E27FC236}">
                <a16:creationId xmlns:a16="http://schemas.microsoft.com/office/drawing/2014/main" id="{81724CCE-EEF1-772B-BAFE-7ED58ADE6EDC}"/>
              </a:ext>
            </a:extLst>
          </p:cNvPr>
          <p:cNvSpPr txBox="1"/>
          <p:nvPr/>
        </p:nvSpPr>
        <p:spPr>
          <a:xfrm rot="16200000">
            <a:off x="-2113799" y="3258287"/>
            <a:ext cx="5716245" cy="338554"/>
          </a:xfrm>
          <a:prstGeom prst="rect">
            <a:avLst/>
          </a:prstGeom>
          <a:noFill/>
        </p:spPr>
        <p:txBody>
          <a:bodyPr wrap="none" rtlCol="0">
            <a:spAutoFit/>
          </a:bodyPr>
          <a:lstStyle/>
          <a:p>
            <a:r>
              <a:rPr lang="en-US" sz="1600" dirty="0"/>
              <a:t>Source:  “</a:t>
            </a:r>
            <a:r>
              <a:rPr lang="en-US" sz="1600" b="0" i="0" u="none" strike="noStrike" dirty="0">
                <a:effectLst/>
              </a:rPr>
              <a:t>Special Volume 2015: A Global Public Health Curriculum”</a:t>
            </a:r>
            <a:endParaRPr lang="en-US" sz="1600" dirty="0"/>
          </a:p>
        </p:txBody>
      </p:sp>
      <p:sp>
        <p:nvSpPr>
          <p:cNvPr id="2" name="Freeform 1">
            <a:extLst>
              <a:ext uri="{FF2B5EF4-FFF2-40B4-BE49-F238E27FC236}">
                <a16:creationId xmlns:a16="http://schemas.microsoft.com/office/drawing/2014/main" id="{D0D54D70-17C9-C500-47F0-689296460B14}"/>
              </a:ext>
            </a:extLst>
          </p:cNvPr>
          <p:cNvSpPr/>
          <p:nvPr/>
        </p:nvSpPr>
        <p:spPr>
          <a:xfrm>
            <a:off x="9304020" y="3211830"/>
            <a:ext cx="1565910" cy="285750"/>
          </a:xfrm>
          <a:custGeom>
            <a:avLst/>
            <a:gdLst>
              <a:gd name="connsiteX0" fmla="*/ 0 w 1565910"/>
              <a:gd name="connsiteY0" fmla="*/ 0 h 285750"/>
              <a:gd name="connsiteX1" fmla="*/ 1565910 w 1565910"/>
              <a:gd name="connsiteY1" fmla="*/ 45720 h 285750"/>
              <a:gd name="connsiteX2" fmla="*/ 1554480 w 1565910"/>
              <a:gd name="connsiteY2" fmla="*/ 285750 h 285750"/>
              <a:gd name="connsiteX3" fmla="*/ 137160 w 1565910"/>
              <a:gd name="connsiteY3" fmla="*/ 22860 h 285750"/>
            </a:gdLst>
            <a:ahLst/>
            <a:cxnLst>
              <a:cxn ang="0">
                <a:pos x="connsiteX0" y="connsiteY0"/>
              </a:cxn>
              <a:cxn ang="0">
                <a:pos x="connsiteX1" y="connsiteY1"/>
              </a:cxn>
              <a:cxn ang="0">
                <a:pos x="connsiteX2" y="connsiteY2"/>
              </a:cxn>
              <a:cxn ang="0">
                <a:pos x="connsiteX3" y="connsiteY3"/>
              </a:cxn>
            </a:cxnLst>
            <a:rect l="l" t="t" r="r" b="b"/>
            <a:pathLst>
              <a:path w="1565910" h="285750">
                <a:moveTo>
                  <a:pt x="0" y="0"/>
                </a:moveTo>
                <a:lnTo>
                  <a:pt x="1565910" y="45720"/>
                </a:lnTo>
                <a:lnTo>
                  <a:pt x="1554480" y="285750"/>
                </a:lnTo>
                <a:lnTo>
                  <a:pt x="137160" y="22860"/>
                </a:lnTo>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352080"/>
      </p:ext>
    </p:extLst>
  </p:cSld>
  <p:clrMapOvr>
    <a:masterClrMapping/>
  </p:clrMapOvr>
  <mc:AlternateContent xmlns:mc="http://schemas.openxmlformats.org/markup-compatibility/2006" xmlns:p14="http://schemas.microsoft.com/office/powerpoint/2010/main">
    <mc:Choice Requires="p14">
      <p:transition spd="slow" p14:dur="2000" advTm="14133"/>
    </mc:Choice>
    <mc:Fallback xmlns="">
      <p:transition spd="slow" advTm="1413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showing different stages of growth&#10;&#10;Description automatically generated">
            <a:extLst>
              <a:ext uri="{FF2B5EF4-FFF2-40B4-BE49-F238E27FC236}">
                <a16:creationId xmlns:a16="http://schemas.microsoft.com/office/drawing/2014/main" id="{91164AA5-591F-6983-0E47-9996D344F8F6}"/>
              </a:ext>
            </a:extLst>
          </p:cNvPr>
          <p:cNvPicPr>
            <a:picLocks noChangeAspect="1"/>
          </p:cNvPicPr>
          <p:nvPr/>
        </p:nvPicPr>
        <p:blipFill>
          <a:blip r:embed="rId2"/>
          <a:stretch>
            <a:fillRect/>
          </a:stretch>
        </p:blipFill>
        <p:spPr>
          <a:xfrm>
            <a:off x="1272193" y="102869"/>
            <a:ext cx="9643457" cy="6649393"/>
          </a:xfrm>
          <a:prstGeom prst="rect">
            <a:avLst/>
          </a:prstGeom>
        </p:spPr>
      </p:pic>
      <p:sp>
        <p:nvSpPr>
          <p:cNvPr id="4" name="TextBox 3">
            <a:extLst>
              <a:ext uri="{FF2B5EF4-FFF2-40B4-BE49-F238E27FC236}">
                <a16:creationId xmlns:a16="http://schemas.microsoft.com/office/drawing/2014/main" id="{81724CCE-EEF1-772B-BAFE-7ED58ADE6EDC}"/>
              </a:ext>
            </a:extLst>
          </p:cNvPr>
          <p:cNvSpPr txBox="1"/>
          <p:nvPr/>
        </p:nvSpPr>
        <p:spPr>
          <a:xfrm rot="16200000">
            <a:off x="-2113799" y="3258287"/>
            <a:ext cx="5716245" cy="338554"/>
          </a:xfrm>
          <a:prstGeom prst="rect">
            <a:avLst/>
          </a:prstGeom>
          <a:noFill/>
        </p:spPr>
        <p:txBody>
          <a:bodyPr wrap="none" rtlCol="0">
            <a:spAutoFit/>
          </a:bodyPr>
          <a:lstStyle/>
          <a:p>
            <a:r>
              <a:rPr lang="en-US" sz="1600" dirty="0"/>
              <a:t>Source:  “</a:t>
            </a:r>
            <a:r>
              <a:rPr lang="en-US" sz="1600" b="0" i="0" u="none" strike="noStrike" dirty="0">
                <a:effectLst/>
              </a:rPr>
              <a:t>Special Volume 2015: A Global Public Health Curriculum”</a:t>
            </a:r>
            <a:endParaRPr lang="en-US" sz="1600" dirty="0"/>
          </a:p>
        </p:txBody>
      </p:sp>
      <p:sp>
        <p:nvSpPr>
          <p:cNvPr id="2" name="Freeform 1">
            <a:extLst>
              <a:ext uri="{FF2B5EF4-FFF2-40B4-BE49-F238E27FC236}">
                <a16:creationId xmlns:a16="http://schemas.microsoft.com/office/drawing/2014/main" id="{D0D54D70-17C9-C500-47F0-689296460B14}"/>
              </a:ext>
            </a:extLst>
          </p:cNvPr>
          <p:cNvSpPr/>
          <p:nvPr/>
        </p:nvSpPr>
        <p:spPr>
          <a:xfrm>
            <a:off x="9304020" y="3211830"/>
            <a:ext cx="1565910" cy="285750"/>
          </a:xfrm>
          <a:custGeom>
            <a:avLst/>
            <a:gdLst>
              <a:gd name="connsiteX0" fmla="*/ 0 w 1565910"/>
              <a:gd name="connsiteY0" fmla="*/ 0 h 285750"/>
              <a:gd name="connsiteX1" fmla="*/ 1565910 w 1565910"/>
              <a:gd name="connsiteY1" fmla="*/ 45720 h 285750"/>
              <a:gd name="connsiteX2" fmla="*/ 1554480 w 1565910"/>
              <a:gd name="connsiteY2" fmla="*/ 285750 h 285750"/>
              <a:gd name="connsiteX3" fmla="*/ 137160 w 1565910"/>
              <a:gd name="connsiteY3" fmla="*/ 22860 h 285750"/>
            </a:gdLst>
            <a:ahLst/>
            <a:cxnLst>
              <a:cxn ang="0">
                <a:pos x="connsiteX0" y="connsiteY0"/>
              </a:cxn>
              <a:cxn ang="0">
                <a:pos x="connsiteX1" y="connsiteY1"/>
              </a:cxn>
              <a:cxn ang="0">
                <a:pos x="connsiteX2" y="connsiteY2"/>
              </a:cxn>
              <a:cxn ang="0">
                <a:pos x="connsiteX3" y="connsiteY3"/>
              </a:cxn>
            </a:cxnLst>
            <a:rect l="l" t="t" r="r" b="b"/>
            <a:pathLst>
              <a:path w="1565910" h="285750">
                <a:moveTo>
                  <a:pt x="0" y="0"/>
                </a:moveTo>
                <a:lnTo>
                  <a:pt x="1565910" y="45720"/>
                </a:lnTo>
                <a:lnTo>
                  <a:pt x="1554480" y="285750"/>
                </a:lnTo>
                <a:lnTo>
                  <a:pt x="137160" y="22860"/>
                </a:lnTo>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7623DFC0-260E-39AC-1523-014F8F590D6E}"/>
              </a:ext>
            </a:extLst>
          </p:cNvPr>
          <p:cNvSpPr/>
          <p:nvPr/>
        </p:nvSpPr>
        <p:spPr>
          <a:xfrm>
            <a:off x="9224010" y="1051560"/>
            <a:ext cx="1623060" cy="377190"/>
          </a:xfrm>
          <a:custGeom>
            <a:avLst/>
            <a:gdLst>
              <a:gd name="connsiteX0" fmla="*/ 0 w 1623060"/>
              <a:gd name="connsiteY0" fmla="*/ 0 h 377190"/>
              <a:gd name="connsiteX1" fmla="*/ 800100 w 1623060"/>
              <a:gd name="connsiteY1" fmla="*/ 91440 h 377190"/>
              <a:gd name="connsiteX2" fmla="*/ 1348740 w 1623060"/>
              <a:gd name="connsiteY2" fmla="*/ 251460 h 377190"/>
              <a:gd name="connsiteX3" fmla="*/ 1623060 w 1623060"/>
              <a:gd name="connsiteY3" fmla="*/ 377190 h 377190"/>
            </a:gdLst>
            <a:ahLst/>
            <a:cxnLst>
              <a:cxn ang="0">
                <a:pos x="connsiteX0" y="connsiteY0"/>
              </a:cxn>
              <a:cxn ang="0">
                <a:pos x="connsiteX1" y="connsiteY1"/>
              </a:cxn>
              <a:cxn ang="0">
                <a:pos x="connsiteX2" y="connsiteY2"/>
              </a:cxn>
              <a:cxn ang="0">
                <a:pos x="connsiteX3" y="connsiteY3"/>
              </a:cxn>
            </a:cxnLst>
            <a:rect l="l" t="t" r="r" b="b"/>
            <a:pathLst>
              <a:path w="1623060" h="377190">
                <a:moveTo>
                  <a:pt x="0" y="0"/>
                </a:moveTo>
                <a:cubicBezTo>
                  <a:pt x="287655" y="24765"/>
                  <a:pt x="575310" y="49530"/>
                  <a:pt x="800100" y="91440"/>
                </a:cubicBezTo>
                <a:cubicBezTo>
                  <a:pt x="1024890" y="133350"/>
                  <a:pt x="1211580" y="203835"/>
                  <a:pt x="1348740" y="251460"/>
                </a:cubicBezTo>
                <a:cubicBezTo>
                  <a:pt x="1485900" y="299085"/>
                  <a:pt x="1554480" y="338137"/>
                  <a:pt x="1623060" y="377190"/>
                </a:cubicBez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493197"/>
      </p:ext>
    </p:extLst>
  </p:cSld>
  <p:clrMapOvr>
    <a:masterClrMapping/>
  </p:clrMapOvr>
  <mc:AlternateContent xmlns:mc="http://schemas.openxmlformats.org/markup-compatibility/2006" xmlns:p14="http://schemas.microsoft.com/office/powerpoint/2010/main">
    <mc:Choice Requires="p14">
      <p:transition spd="slow" p14:dur="2000" advTm="14133"/>
    </mc:Choice>
    <mc:Fallback xmlns="">
      <p:transition spd="slow" advTm="141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normAutofit/>
          </a:bodyPr>
          <a:lstStyle/>
          <a:p>
            <a:pPr marL="514350" indent="-514350">
              <a:buFont typeface="+mj-lt"/>
              <a:buAutoNum type="arabicParenR"/>
            </a:pPr>
            <a:r>
              <a:rPr lang="en-US" b="1" dirty="0"/>
              <a:t>Life</a:t>
            </a:r>
          </a:p>
          <a:p>
            <a:pPr marL="514350" indent="-514350">
              <a:buFont typeface="+mj-lt"/>
              <a:buAutoNum type="arabicParenR"/>
            </a:pPr>
            <a:r>
              <a:rPr lang="en-US" b="1" dirty="0"/>
              <a:t>Health</a:t>
            </a:r>
          </a:p>
          <a:p>
            <a:pPr marL="514350" indent="-514350">
              <a:buFont typeface="+mj-lt"/>
              <a:buAutoNum type="arabicParenR"/>
            </a:pPr>
            <a:r>
              <a:rPr lang="en-US" b="1" dirty="0"/>
              <a:t>Autonomy</a:t>
            </a:r>
          </a:p>
          <a:p>
            <a:pPr marL="514350" indent="-514350">
              <a:buFont typeface="+mj-lt"/>
              <a:buAutoNum type="arabicParenR"/>
            </a:pPr>
            <a:r>
              <a:rPr lang="en-US" dirty="0"/>
              <a:t>Engagement</a:t>
            </a:r>
          </a:p>
          <a:p>
            <a:pPr marL="514350" indent="-514350">
              <a:buFont typeface="+mj-lt"/>
              <a:buAutoNum type="arabicParenR"/>
            </a:pPr>
            <a:r>
              <a:rPr lang="en-US" dirty="0"/>
              <a:t>Self-expression</a:t>
            </a:r>
          </a:p>
          <a:p>
            <a:pPr marL="514350" indent="-514350">
              <a:buFont typeface="+mj-lt"/>
              <a:buAutoNum type="arabicParenR"/>
            </a:pPr>
            <a:r>
              <a:rPr lang="en-US" dirty="0"/>
              <a:t>Competence</a:t>
            </a:r>
          </a:p>
          <a:p>
            <a:pPr marL="514350" indent="-514350">
              <a:buFont typeface="+mj-lt"/>
              <a:buAutoNum type="arabicParenR"/>
            </a:pPr>
            <a:r>
              <a:rPr lang="en-US" dirty="0"/>
              <a:t>Affiliation</a:t>
            </a:r>
          </a:p>
          <a:p>
            <a:pPr marL="514350" indent="-514350">
              <a:buFont typeface="+mj-lt"/>
              <a:buAutoNum type="arabicParenR"/>
            </a:pPr>
            <a:r>
              <a:rPr lang="en-US" dirty="0"/>
              <a:t>Privacy</a:t>
            </a:r>
          </a:p>
        </p:txBody>
      </p:sp>
      <p:sp>
        <p:nvSpPr>
          <p:cNvPr id="5" name="Rectangle 4">
            <a:extLst>
              <a:ext uri="{FF2B5EF4-FFF2-40B4-BE49-F238E27FC236}">
                <a16:creationId xmlns:a16="http://schemas.microsoft.com/office/drawing/2014/main" id="{B840BEF2-FEEA-08C2-6FB2-84CCB46D21C1}"/>
              </a:ext>
            </a:extLst>
          </p:cNvPr>
          <p:cNvSpPr/>
          <p:nvPr/>
        </p:nvSpPr>
        <p:spPr>
          <a:xfrm>
            <a:off x="581891" y="1954530"/>
            <a:ext cx="3325091" cy="3923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940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7E6AB858-A968-3358-3D49-7ABBC956F0DB}"/>
              </a:ext>
            </a:extLst>
          </p:cNvPr>
          <p:cNvPicPr>
            <a:picLocks noChangeAspect="1"/>
          </p:cNvPicPr>
          <p:nvPr/>
        </p:nvPicPr>
        <p:blipFill>
          <a:blip r:embed="rId2"/>
          <a:stretch>
            <a:fillRect/>
          </a:stretch>
        </p:blipFill>
        <p:spPr>
          <a:xfrm>
            <a:off x="20818" y="-1"/>
            <a:ext cx="12171182" cy="6434668"/>
          </a:xfrm>
          <a:prstGeom prst="rect">
            <a:avLst/>
          </a:prstGeom>
        </p:spPr>
      </p:pic>
      <p:sp>
        <p:nvSpPr>
          <p:cNvPr id="5" name="TextBox 4">
            <a:extLst>
              <a:ext uri="{FF2B5EF4-FFF2-40B4-BE49-F238E27FC236}">
                <a16:creationId xmlns:a16="http://schemas.microsoft.com/office/drawing/2014/main" id="{129C4090-95D7-27CC-E232-9CAA7F51105A}"/>
              </a:ext>
            </a:extLst>
          </p:cNvPr>
          <p:cNvSpPr txBox="1"/>
          <p:nvPr/>
        </p:nvSpPr>
        <p:spPr>
          <a:xfrm rot="16200000">
            <a:off x="-2654133" y="3465972"/>
            <a:ext cx="6085147" cy="400110"/>
          </a:xfrm>
          <a:prstGeom prst="rect">
            <a:avLst/>
          </a:prstGeom>
          <a:noFill/>
        </p:spPr>
        <p:txBody>
          <a:bodyPr wrap="square" rtlCol="0">
            <a:spAutoFit/>
          </a:bodyPr>
          <a:lstStyle/>
          <a:p>
            <a:r>
              <a:rPr lang="en-US" sz="1000" dirty="0"/>
              <a:t>Source:  </a:t>
            </a:r>
            <a:r>
              <a:rPr lang="en-US" sz="1000" dirty="0">
                <a:effectLst/>
                <a:latin typeface="Helvetica" pitchFamily="2" charset="0"/>
              </a:rPr>
              <a:t>Rojas-Cortés R. Substandard, falsified and unregistered medicines in Latin America, 2017-2018. </a:t>
            </a:r>
          </a:p>
          <a:p>
            <a:r>
              <a:rPr lang="en-US" sz="1000" dirty="0">
                <a:effectLst/>
                <a:latin typeface="Helvetica" pitchFamily="2" charset="0"/>
              </a:rPr>
              <a:t>Rev </a:t>
            </a:r>
            <a:r>
              <a:rPr lang="en-US" sz="1000" dirty="0" err="1">
                <a:effectLst/>
                <a:latin typeface="Helvetica" pitchFamily="2" charset="0"/>
              </a:rPr>
              <a:t>Panam</a:t>
            </a:r>
            <a:r>
              <a:rPr lang="en-US" sz="1000" dirty="0">
                <a:effectLst/>
                <a:latin typeface="Helvetica" pitchFamily="2" charset="0"/>
              </a:rPr>
              <a:t> </a:t>
            </a:r>
            <a:r>
              <a:rPr lang="en-US" sz="1000" dirty="0" err="1">
                <a:effectLst/>
                <a:latin typeface="Helvetica" pitchFamily="2" charset="0"/>
              </a:rPr>
              <a:t>Salud</a:t>
            </a:r>
            <a:r>
              <a:rPr lang="en-US" sz="1000" dirty="0">
                <a:effectLst/>
                <a:latin typeface="Helvetica" pitchFamily="2" charset="0"/>
              </a:rPr>
              <a:t> Publica.  2020;44:e125 https://</a:t>
            </a:r>
            <a:r>
              <a:rPr lang="en-US" sz="1000" dirty="0" err="1">
                <a:effectLst/>
                <a:latin typeface="Helvetica" pitchFamily="2" charset="0"/>
              </a:rPr>
              <a:t>doi.org</a:t>
            </a:r>
            <a:r>
              <a:rPr lang="en-US" sz="1000" dirty="0">
                <a:effectLst/>
                <a:latin typeface="Helvetica" pitchFamily="2" charset="0"/>
              </a:rPr>
              <a:t>/10.26633/RPSP.2020.125</a:t>
            </a:r>
            <a:endParaRPr lang="en-US" sz="1000" dirty="0"/>
          </a:p>
        </p:txBody>
      </p:sp>
      <p:pic>
        <p:nvPicPr>
          <p:cNvPr id="3" name="Picture 2">
            <a:extLst>
              <a:ext uri="{FF2B5EF4-FFF2-40B4-BE49-F238E27FC236}">
                <a16:creationId xmlns:a16="http://schemas.microsoft.com/office/drawing/2014/main" id="{8B548A29-AC64-81FD-50D2-D4599C011C6C}"/>
              </a:ext>
            </a:extLst>
          </p:cNvPr>
          <p:cNvPicPr>
            <a:picLocks noChangeAspect="1"/>
          </p:cNvPicPr>
          <p:nvPr/>
        </p:nvPicPr>
        <p:blipFill>
          <a:blip r:embed="rId3"/>
          <a:stretch>
            <a:fillRect/>
          </a:stretch>
        </p:blipFill>
        <p:spPr>
          <a:xfrm>
            <a:off x="6464617" y="6280150"/>
            <a:ext cx="5014913" cy="577850"/>
          </a:xfrm>
          <a:prstGeom prst="rect">
            <a:avLst/>
          </a:prstGeom>
        </p:spPr>
      </p:pic>
      <p:sp>
        <p:nvSpPr>
          <p:cNvPr id="2" name="Rounded Rectangle 1">
            <a:extLst>
              <a:ext uri="{FF2B5EF4-FFF2-40B4-BE49-F238E27FC236}">
                <a16:creationId xmlns:a16="http://schemas.microsoft.com/office/drawing/2014/main" id="{F98651E5-B7C3-6503-3D84-E6599EBC51DF}"/>
              </a:ext>
            </a:extLst>
          </p:cNvPr>
          <p:cNvSpPr/>
          <p:nvPr/>
        </p:nvSpPr>
        <p:spPr>
          <a:xfrm>
            <a:off x="2537460" y="1725930"/>
            <a:ext cx="6835140" cy="44577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569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Potential Impacts on Democracy </a:t>
            </a:r>
          </a:p>
        </p:txBody>
      </p:sp>
    </p:spTree>
    <p:extLst>
      <p:ext uri="{BB962C8B-B14F-4D97-AF65-F5344CB8AC3E}">
        <p14:creationId xmlns:p14="http://schemas.microsoft.com/office/powerpoint/2010/main" val="300190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hony Furey's run for Toronto's Mayor includes weird AI-generated images">
            <a:extLst>
              <a:ext uri="{FF2B5EF4-FFF2-40B4-BE49-F238E27FC236}">
                <a16:creationId xmlns:a16="http://schemas.microsoft.com/office/drawing/2014/main" id="{5E732940-CDFA-8E79-DE73-C53BD14C8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7" y="156425"/>
            <a:ext cx="11652006" cy="65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619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thony Furey on X: &quot;I'm running to be your next Mayor because I love  Toronto and I believe it's a city worth fighting for. It would be an honour  to receive your">
            <a:extLst>
              <a:ext uri="{FF2B5EF4-FFF2-40B4-BE49-F238E27FC236}">
                <a16:creationId xmlns:a16="http://schemas.microsoft.com/office/drawing/2014/main" id="{FED4BB84-ED66-4816-4279-9F42D2829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5762"/>
            <a:ext cx="10995660" cy="618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669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thony Furey on X: &quot;I'm running to be your next Mayor because I love  Toronto and I believe it's a city worth fighting for. It would be an honour  to receive your">
            <a:extLst>
              <a:ext uri="{FF2B5EF4-FFF2-40B4-BE49-F238E27FC236}">
                <a16:creationId xmlns:a16="http://schemas.microsoft.com/office/drawing/2014/main" id="{FED4BB84-ED66-4816-4279-9F42D2829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5762"/>
            <a:ext cx="10995660" cy="618505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7C9E758A-85E5-E906-ED0D-5A36E902D30D}"/>
              </a:ext>
            </a:extLst>
          </p:cNvPr>
          <p:cNvSpPr/>
          <p:nvPr/>
        </p:nvSpPr>
        <p:spPr>
          <a:xfrm>
            <a:off x="1531620" y="4914900"/>
            <a:ext cx="4091940" cy="720090"/>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414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are Blackwood on X: &quot;Today in Toronto Mayoral Election News: I got to  vote, Chris Sky got to be arrested, and Anthony Furey got to realize that  his campaign images feature people">
            <a:extLst>
              <a:ext uri="{FF2B5EF4-FFF2-40B4-BE49-F238E27FC236}">
                <a16:creationId xmlns:a16="http://schemas.microsoft.com/office/drawing/2014/main" id="{B072AA53-29AC-6B8E-31E1-A27607A5A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229" y="148320"/>
            <a:ext cx="8481061" cy="653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699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white page&#10;&#10;Description automatically generated">
            <a:extLst>
              <a:ext uri="{FF2B5EF4-FFF2-40B4-BE49-F238E27FC236}">
                <a16:creationId xmlns:a16="http://schemas.microsoft.com/office/drawing/2014/main" id="{CAB8D99B-50EB-3C6D-6BAE-8766305DFDFE}"/>
              </a:ext>
            </a:extLst>
          </p:cNvPr>
          <p:cNvPicPr>
            <a:picLocks noChangeAspect="1"/>
          </p:cNvPicPr>
          <p:nvPr/>
        </p:nvPicPr>
        <p:blipFill>
          <a:blip r:embed="rId2"/>
          <a:stretch>
            <a:fillRect/>
          </a:stretch>
        </p:blipFill>
        <p:spPr>
          <a:xfrm>
            <a:off x="842431" y="1139736"/>
            <a:ext cx="10507138" cy="5253569"/>
          </a:xfrm>
          <a:prstGeom prst="rect">
            <a:avLst/>
          </a:prstGeom>
        </p:spPr>
      </p:pic>
      <p:pic>
        <p:nvPicPr>
          <p:cNvPr id="6146" name="Picture 2" descr="Meta Logo and symbol, meaning, history, PNG">
            <a:extLst>
              <a:ext uri="{FF2B5EF4-FFF2-40B4-BE49-F238E27FC236}">
                <a16:creationId xmlns:a16="http://schemas.microsoft.com/office/drawing/2014/main" id="{97E15DE6-D951-F758-6BE3-551CC1727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003" y="220746"/>
            <a:ext cx="1899392" cy="106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548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white text on a white background&#10;&#10;Description automatically generated">
            <a:extLst>
              <a:ext uri="{FF2B5EF4-FFF2-40B4-BE49-F238E27FC236}">
                <a16:creationId xmlns:a16="http://schemas.microsoft.com/office/drawing/2014/main" id="{794BCBB3-01AB-4F94-681C-83CC5960D59E}"/>
              </a:ext>
            </a:extLst>
          </p:cNvPr>
          <p:cNvPicPr>
            <a:picLocks noChangeAspect="1"/>
          </p:cNvPicPr>
          <p:nvPr/>
        </p:nvPicPr>
        <p:blipFill>
          <a:blip r:embed="rId2"/>
          <a:stretch>
            <a:fillRect/>
          </a:stretch>
        </p:blipFill>
        <p:spPr>
          <a:xfrm>
            <a:off x="537434" y="1071184"/>
            <a:ext cx="11117131" cy="4475176"/>
          </a:xfrm>
          <a:prstGeom prst="rect">
            <a:avLst/>
          </a:prstGeom>
        </p:spPr>
      </p:pic>
      <p:cxnSp>
        <p:nvCxnSpPr>
          <p:cNvPr id="3" name="Straight Connector 2">
            <a:extLst>
              <a:ext uri="{FF2B5EF4-FFF2-40B4-BE49-F238E27FC236}">
                <a16:creationId xmlns:a16="http://schemas.microsoft.com/office/drawing/2014/main" id="{E5ADF50D-271F-5EA4-B041-8603FB4F1966}"/>
              </a:ext>
            </a:extLst>
          </p:cNvPr>
          <p:cNvCxnSpPr/>
          <p:nvPr/>
        </p:nvCxnSpPr>
        <p:spPr>
          <a:xfrm>
            <a:off x="720697" y="4643252"/>
            <a:ext cx="99752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21C04C-3470-D285-E6E6-F04756D12047}"/>
              </a:ext>
            </a:extLst>
          </p:cNvPr>
          <p:cNvCxnSpPr>
            <a:cxnSpLocks/>
          </p:cNvCxnSpPr>
          <p:nvPr/>
        </p:nvCxnSpPr>
        <p:spPr>
          <a:xfrm>
            <a:off x="720697" y="5050485"/>
            <a:ext cx="19025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499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creenshot of a content&#10;&#10;Description automatically generated">
            <a:extLst>
              <a:ext uri="{FF2B5EF4-FFF2-40B4-BE49-F238E27FC236}">
                <a16:creationId xmlns:a16="http://schemas.microsoft.com/office/drawing/2014/main" id="{242C0D54-3F89-7537-3874-AF32800F10A3}"/>
              </a:ext>
            </a:extLst>
          </p:cNvPr>
          <p:cNvPicPr>
            <a:picLocks noChangeAspect="1"/>
          </p:cNvPicPr>
          <p:nvPr/>
        </p:nvPicPr>
        <p:blipFill>
          <a:blip r:embed="rId2"/>
          <a:stretch>
            <a:fillRect/>
          </a:stretch>
        </p:blipFill>
        <p:spPr>
          <a:xfrm>
            <a:off x="2273300" y="0"/>
            <a:ext cx="7645400" cy="6858000"/>
          </a:xfrm>
          <a:prstGeom prst="rect">
            <a:avLst/>
          </a:prstGeom>
        </p:spPr>
      </p:pic>
    </p:spTree>
    <p:extLst>
      <p:ext uri="{BB962C8B-B14F-4D97-AF65-F5344CB8AC3E}">
        <p14:creationId xmlns:p14="http://schemas.microsoft.com/office/powerpoint/2010/main" val="3217491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Potential Impacts on Meaningful Work and Self-Expression</a:t>
            </a:r>
          </a:p>
        </p:txBody>
      </p:sp>
    </p:spTree>
    <p:extLst>
      <p:ext uri="{BB962C8B-B14F-4D97-AF65-F5344CB8AC3E}">
        <p14:creationId xmlns:p14="http://schemas.microsoft.com/office/powerpoint/2010/main" val="73353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normAutofit/>
          </a:bodyPr>
          <a:lstStyle/>
          <a:p>
            <a:pPr marL="514350" indent="-514350">
              <a:buFont typeface="+mj-lt"/>
              <a:buAutoNum type="arabicParenR"/>
            </a:pPr>
            <a:r>
              <a:rPr lang="en-US" dirty="0"/>
              <a:t>Life</a:t>
            </a:r>
          </a:p>
          <a:p>
            <a:pPr marL="514350" indent="-514350">
              <a:buFont typeface="+mj-lt"/>
              <a:buAutoNum type="arabicParenR"/>
            </a:pPr>
            <a:r>
              <a:rPr lang="en-US" b="1" dirty="0"/>
              <a:t>Health</a:t>
            </a:r>
          </a:p>
          <a:p>
            <a:pPr marL="514350" indent="-514350">
              <a:buFont typeface="+mj-lt"/>
              <a:buAutoNum type="arabicParenR"/>
            </a:pPr>
            <a:r>
              <a:rPr lang="en-US" b="1" dirty="0"/>
              <a:t>Autonomy</a:t>
            </a:r>
          </a:p>
          <a:p>
            <a:pPr marL="514350" indent="-514350">
              <a:buFont typeface="+mj-lt"/>
              <a:buAutoNum type="arabicParenR"/>
            </a:pPr>
            <a:r>
              <a:rPr lang="en-US" dirty="0"/>
              <a:t>Engagement</a:t>
            </a:r>
          </a:p>
          <a:p>
            <a:pPr marL="514350" indent="-514350">
              <a:buFont typeface="+mj-lt"/>
              <a:buAutoNum type="arabicParenR"/>
            </a:pPr>
            <a:r>
              <a:rPr lang="en-US" dirty="0"/>
              <a:t>Self-expression</a:t>
            </a:r>
          </a:p>
          <a:p>
            <a:pPr marL="514350" indent="-514350">
              <a:buFont typeface="+mj-lt"/>
              <a:buAutoNum type="arabicParenR"/>
            </a:pPr>
            <a:r>
              <a:rPr lang="en-US" dirty="0"/>
              <a:t>Competence</a:t>
            </a:r>
          </a:p>
          <a:p>
            <a:pPr marL="514350" indent="-514350">
              <a:buFont typeface="+mj-lt"/>
              <a:buAutoNum type="arabicParenR"/>
            </a:pPr>
            <a:r>
              <a:rPr lang="en-US" dirty="0"/>
              <a:t>Affiliation</a:t>
            </a:r>
          </a:p>
          <a:p>
            <a:pPr marL="514350" indent="-514350">
              <a:buFont typeface="+mj-lt"/>
              <a:buAutoNum type="arabicParenR"/>
            </a:pPr>
            <a:r>
              <a:rPr lang="en-US" dirty="0"/>
              <a:t>Privacy</a:t>
            </a:r>
          </a:p>
        </p:txBody>
      </p:sp>
      <p:sp>
        <p:nvSpPr>
          <p:cNvPr id="5" name="Rectangle 4">
            <a:extLst>
              <a:ext uri="{FF2B5EF4-FFF2-40B4-BE49-F238E27FC236}">
                <a16:creationId xmlns:a16="http://schemas.microsoft.com/office/drawing/2014/main" id="{B840BEF2-FEEA-08C2-6FB2-84CCB46D21C1}"/>
              </a:ext>
            </a:extLst>
          </p:cNvPr>
          <p:cNvSpPr/>
          <p:nvPr/>
        </p:nvSpPr>
        <p:spPr>
          <a:xfrm>
            <a:off x="581891" y="2514600"/>
            <a:ext cx="3325091" cy="3363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779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8FBC1-B42D-1E6A-C6D4-F8368CB013C2}"/>
              </a:ext>
            </a:extLst>
          </p:cNvPr>
          <p:cNvSpPr>
            <a:spLocks noGrp="1"/>
          </p:cNvSpPr>
          <p:nvPr>
            <p:ph type="title"/>
          </p:nvPr>
        </p:nvSpPr>
        <p:spPr>
          <a:xfrm>
            <a:off x="838200" y="1779651"/>
            <a:ext cx="10515600" cy="2542967"/>
          </a:xfrm>
        </p:spPr>
        <p:txBody>
          <a:bodyPr>
            <a:normAutofit fontScale="90000"/>
          </a:bodyPr>
          <a:lstStyle/>
          <a:p>
            <a:pPr algn="ctr"/>
            <a:r>
              <a:rPr lang="en-US" sz="4000" dirty="0"/>
              <a:t>Music:  </a:t>
            </a:r>
            <a:br>
              <a:rPr lang="en-US" sz="3600" dirty="0"/>
            </a:br>
            <a:br>
              <a:rPr lang="en-US" sz="3600" dirty="0"/>
            </a:br>
            <a:r>
              <a:rPr lang="en-US" sz="3600" dirty="0"/>
              <a:t>Impact on creativity and self-expression of the increased availability of inexpensive, high-quality professional sound recordings?</a:t>
            </a:r>
          </a:p>
        </p:txBody>
      </p:sp>
    </p:spTree>
    <p:extLst>
      <p:ext uri="{BB962C8B-B14F-4D97-AF65-F5344CB8AC3E}">
        <p14:creationId xmlns:p14="http://schemas.microsoft.com/office/powerpoint/2010/main" val="3439211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9771421" y="6185631"/>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16130" y="208731"/>
            <a:ext cx="856107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Number of guitars sold in the United States from 2005 to 2021 (in 1,000s)</a:t>
            </a:r>
          </a:p>
        </p:txBody>
      </p:sp>
      <p:sp>
        <p:nvSpPr>
          <p:cNvPr id="4" name="New shape"/>
          <p:cNvSpPr/>
          <p:nvPr/>
        </p:nvSpPr>
        <p:spPr>
          <a:xfrm>
            <a:off x="175801" y="62134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2005 to 2021</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The Music Trades; </a:t>
            </a:r>
            <a:r>
              <a:rPr sz="700" dirty="0">
                <a:solidFill>
                  <a:srgbClr val="808080"/>
                </a:solidFill>
                <a:latin typeface="Arial"/>
                <a:hlinkClick r:id="rId4">
                  <a:extLst>
                    <a:ext uri="{A12FA001-AC4F-418D-AE19-62706E023703}">
                      <ahyp:hlinkClr xmlns:ahyp="http://schemas.microsoft.com/office/drawing/2018/hyperlinkcolor" val="tx"/>
                    </a:ext>
                  </a:extLst>
                </a:hlinkClick>
              </a:rPr>
              <a:t>ID 440171</a:t>
            </a:r>
          </a:p>
        </p:txBody>
      </p:sp>
      <p:graphicFrame>
        <p:nvGraphicFramePr>
          <p:cNvPr id="5" name="ChartObject"/>
          <p:cNvGraphicFramePr/>
          <p:nvPr>
            <p:extLst>
              <p:ext uri="{D42A27DB-BD31-4B8C-83A1-F6EECF244321}">
                <p14:modId xmlns:p14="http://schemas.microsoft.com/office/powerpoint/2010/main" val="1233884562"/>
              </p:ext>
            </p:extLst>
          </p:nvPr>
        </p:nvGraphicFramePr>
        <p:xfrm>
          <a:off x="640079" y="1280160"/>
          <a:ext cx="11035741" cy="468630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9938100" y="6269172"/>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040130" y="205200"/>
            <a:ext cx="1028700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Number of acoustic pianos sold in the United States from 2005 to 2021</a:t>
            </a:r>
          </a:p>
        </p:txBody>
      </p:sp>
      <p:sp>
        <p:nvSpPr>
          <p:cNvPr id="4" name="New shape"/>
          <p:cNvSpPr/>
          <p:nvPr/>
        </p:nvSpPr>
        <p:spPr>
          <a:xfrm>
            <a:off x="349500" y="6157800"/>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2005 to 2021</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The Music Trades; </a:t>
            </a:r>
            <a:r>
              <a:rPr sz="700" dirty="0">
                <a:solidFill>
                  <a:srgbClr val="808080"/>
                </a:solidFill>
                <a:latin typeface="Arial"/>
                <a:hlinkClick r:id="rId4">
                  <a:extLst>
                    <a:ext uri="{A12FA001-AC4F-418D-AE19-62706E023703}">
                      <ahyp:hlinkClr xmlns:ahyp="http://schemas.microsoft.com/office/drawing/2018/hyperlinkcolor" val="tx"/>
                    </a:ext>
                  </a:extLst>
                </a:hlinkClick>
              </a:rPr>
              <a:t>ID 452772</a:t>
            </a:r>
          </a:p>
        </p:txBody>
      </p:sp>
      <p:graphicFrame>
        <p:nvGraphicFramePr>
          <p:cNvPr id="5" name="ChartObject"/>
          <p:cNvGraphicFramePr/>
          <p:nvPr>
            <p:extLst>
              <p:ext uri="{D42A27DB-BD31-4B8C-83A1-F6EECF244321}">
                <p14:modId xmlns:p14="http://schemas.microsoft.com/office/powerpoint/2010/main" val="2418376705"/>
              </p:ext>
            </p:extLst>
          </p:nvPr>
        </p:nvGraphicFramePr>
        <p:xfrm>
          <a:off x="605790" y="1131570"/>
          <a:ext cx="10812780" cy="485775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9949530" y="6231864"/>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074420" y="205200"/>
            <a:ext cx="1056132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Retail sales value of the digital piano market in the United States from 2005 to 2021 (in million U.S. dollars)</a:t>
            </a:r>
          </a:p>
        </p:txBody>
      </p:sp>
      <p:sp>
        <p:nvSpPr>
          <p:cNvPr id="4" name="New shape"/>
          <p:cNvSpPr/>
          <p:nvPr/>
        </p:nvSpPr>
        <p:spPr>
          <a:xfrm>
            <a:off x="338070" y="621346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2005 to 2021; value of shipments to consumers</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The Music Trades; </a:t>
            </a:r>
            <a:r>
              <a:rPr sz="700" dirty="0">
                <a:solidFill>
                  <a:srgbClr val="808080"/>
                </a:solidFill>
                <a:latin typeface="Arial"/>
                <a:hlinkClick r:id="rId4">
                  <a:extLst>
                    <a:ext uri="{A12FA001-AC4F-418D-AE19-62706E023703}">
                      <ahyp:hlinkClr xmlns:ahyp="http://schemas.microsoft.com/office/drawing/2018/hyperlinkcolor" val="tx"/>
                    </a:ext>
                  </a:extLst>
                </a:hlinkClick>
              </a:rPr>
              <a:t>ID 444518</a:t>
            </a:r>
          </a:p>
        </p:txBody>
      </p:sp>
      <p:graphicFrame>
        <p:nvGraphicFramePr>
          <p:cNvPr id="5" name="ChartObject"/>
          <p:cNvGraphicFramePr/>
          <p:nvPr>
            <p:extLst>
              <p:ext uri="{D42A27DB-BD31-4B8C-83A1-F6EECF244321}">
                <p14:modId xmlns:p14="http://schemas.microsoft.com/office/powerpoint/2010/main" val="1949619252"/>
              </p:ext>
            </p:extLst>
          </p:nvPr>
        </p:nvGraphicFramePr>
        <p:xfrm>
          <a:off x="556260" y="1211580"/>
          <a:ext cx="11297670" cy="473202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104851" y="180186"/>
            <a:ext cx="10165129"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lnSpc>
                <a:spcPct val="100000"/>
              </a:lnSpc>
              <a:spcAft>
                <a:spcPct val="20000"/>
              </a:spcAft>
            </a:pPr>
            <a:r>
              <a:rPr sz="2400" dirty="0">
                <a:solidFill>
                  <a:srgbClr val="4F4F4F"/>
                </a:solidFill>
                <a:latin typeface="Arial"/>
              </a:rPr>
              <a:t>Revenue of the musical instruments market worldwide by country in 2022 (in million U.S. dollars)</a:t>
            </a:r>
          </a:p>
        </p:txBody>
      </p:sp>
      <p:sp>
        <p:nvSpPr>
          <p:cNvPr id="4" name="New shape"/>
          <p:cNvSpPr/>
          <p:nvPr/>
        </p:nvSpPr>
        <p:spPr>
          <a:xfrm>
            <a:off x="437080" y="6108924"/>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Jan 1st to Dec 31st 2022</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Statista Consumer Market Insights; </a:t>
            </a:r>
            <a:r>
              <a:rPr sz="700" dirty="0">
                <a:solidFill>
                  <a:srgbClr val="808080"/>
                </a:solidFill>
                <a:latin typeface="Arial"/>
                <a:hlinkClick r:id="rId4">
                  <a:extLst>
                    <a:ext uri="{A12FA001-AC4F-418D-AE19-62706E023703}">
                      <ahyp:hlinkClr xmlns:ahyp="http://schemas.microsoft.com/office/drawing/2018/hyperlinkcolor" val="tx"/>
                    </a:ext>
                  </a:extLst>
                </a:hlinkClick>
              </a:rPr>
              <a:t>ID 798815</a:t>
            </a:r>
          </a:p>
        </p:txBody>
      </p:sp>
      <p:graphicFrame>
        <p:nvGraphicFramePr>
          <p:cNvPr id="5" name="ChartObject"/>
          <p:cNvGraphicFramePr/>
          <p:nvPr>
            <p:extLst>
              <p:ext uri="{D42A27DB-BD31-4B8C-83A1-F6EECF244321}">
                <p14:modId xmlns:p14="http://schemas.microsoft.com/office/powerpoint/2010/main" val="1342547577"/>
              </p:ext>
            </p:extLst>
          </p:nvPr>
        </p:nvGraphicFramePr>
        <p:xfrm>
          <a:off x="308757" y="1461600"/>
          <a:ext cx="11519065" cy="438106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able with numbers and text&#10;&#10;Description automatically generated">
            <a:extLst>
              <a:ext uri="{FF2B5EF4-FFF2-40B4-BE49-F238E27FC236}">
                <a16:creationId xmlns:a16="http://schemas.microsoft.com/office/drawing/2014/main" id="{991C1DD3-65EC-E0A4-D5A5-199A05EB8B6E}"/>
              </a:ext>
            </a:extLst>
          </p:cNvPr>
          <p:cNvPicPr>
            <a:picLocks noChangeAspect="1"/>
          </p:cNvPicPr>
          <p:nvPr/>
        </p:nvPicPr>
        <p:blipFill>
          <a:blip r:embed="rId2"/>
          <a:stretch>
            <a:fillRect/>
          </a:stretch>
        </p:blipFill>
        <p:spPr>
          <a:xfrm>
            <a:off x="2616711" y="0"/>
            <a:ext cx="8292113" cy="6858000"/>
          </a:xfrm>
          <a:prstGeom prst="rect">
            <a:avLst/>
          </a:prstGeom>
        </p:spPr>
      </p:pic>
      <p:sp>
        <p:nvSpPr>
          <p:cNvPr id="2" name="TextBox 1">
            <a:extLst>
              <a:ext uri="{FF2B5EF4-FFF2-40B4-BE49-F238E27FC236}">
                <a16:creationId xmlns:a16="http://schemas.microsoft.com/office/drawing/2014/main" id="{1571F2DB-C9BC-93B2-5C1C-C54CB0ADB28F}"/>
              </a:ext>
            </a:extLst>
          </p:cNvPr>
          <p:cNvSpPr txBox="1"/>
          <p:nvPr/>
        </p:nvSpPr>
        <p:spPr>
          <a:xfrm rot="16200000">
            <a:off x="-1797098" y="3043488"/>
            <a:ext cx="5822868" cy="1200329"/>
          </a:xfrm>
          <a:prstGeom prst="rect">
            <a:avLst/>
          </a:prstGeom>
          <a:noFill/>
        </p:spPr>
        <p:txBody>
          <a:bodyPr wrap="square" rtlCol="0">
            <a:spAutoFit/>
          </a:bodyPr>
          <a:lstStyle/>
          <a:p>
            <a:r>
              <a:rPr lang="en-US" dirty="0"/>
              <a:t>Source:  National Endowment for the Arts, “A</a:t>
            </a:r>
            <a:r>
              <a:rPr lang="en-US" sz="1800" b="0" dirty="0">
                <a:effectLst/>
              </a:rPr>
              <a:t> decade of arts engagement: findings from the survey of public participation in the arts, 2002–2012” (2015)</a:t>
            </a:r>
            <a:endParaRPr lang="en-US" dirty="0">
              <a:effectLst/>
            </a:endParaRPr>
          </a:p>
          <a:p>
            <a:endParaRPr lang="en-US" dirty="0"/>
          </a:p>
        </p:txBody>
      </p:sp>
    </p:spTree>
    <p:extLst>
      <p:ext uri="{BB962C8B-B14F-4D97-AF65-F5344CB8AC3E}">
        <p14:creationId xmlns:p14="http://schemas.microsoft.com/office/powerpoint/2010/main" val="1079200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text on it&#10;&#10;Description automatically generated">
            <a:extLst>
              <a:ext uri="{FF2B5EF4-FFF2-40B4-BE49-F238E27FC236}">
                <a16:creationId xmlns:a16="http://schemas.microsoft.com/office/drawing/2014/main" id="{526B0ABE-C52E-8A70-C207-13704E9C386E}"/>
              </a:ext>
            </a:extLst>
          </p:cNvPr>
          <p:cNvPicPr>
            <a:picLocks noChangeAspect="1"/>
          </p:cNvPicPr>
          <p:nvPr/>
        </p:nvPicPr>
        <p:blipFill>
          <a:blip r:embed="rId2"/>
          <a:stretch>
            <a:fillRect/>
          </a:stretch>
        </p:blipFill>
        <p:spPr>
          <a:xfrm>
            <a:off x="2315111" y="-14844"/>
            <a:ext cx="7866080" cy="6858000"/>
          </a:xfrm>
          <a:prstGeom prst="rect">
            <a:avLst/>
          </a:prstGeom>
        </p:spPr>
      </p:pic>
      <p:sp>
        <p:nvSpPr>
          <p:cNvPr id="10" name="TextBox 9">
            <a:extLst>
              <a:ext uri="{FF2B5EF4-FFF2-40B4-BE49-F238E27FC236}">
                <a16:creationId xmlns:a16="http://schemas.microsoft.com/office/drawing/2014/main" id="{CAA0562B-E8EC-B986-59F3-2A6216129333}"/>
              </a:ext>
            </a:extLst>
          </p:cNvPr>
          <p:cNvSpPr txBox="1"/>
          <p:nvPr/>
        </p:nvSpPr>
        <p:spPr>
          <a:xfrm rot="16200000">
            <a:off x="-1797098" y="3043488"/>
            <a:ext cx="5822868" cy="1200329"/>
          </a:xfrm>
          <a:prstGeom prst="rect">
            <a:avLst/>
          </a:prstGeom>
          <a:noFill/>
        </p:spPr>
        <p:txBody>
          <a:bodyPr wrap="square" rtlCol="0">
            <a:spAutoFit/>
          </a:bodyPr>
          <a:lstStyle/>
          <a:p>
            <a:r>
              <a:rPr lang="en-US" dirty="0"/>
              <a:t>Source:  National Endowment for the Arts, “A</a:t>
            </a:r>
            <a:r>
              <a:rPr lang="en-US" sz="1800" b="0" dirty="0">
                <a:effectLst/>
              </a:rPr>
              <a:t> decade of arts engagement: findings from the survey of public participation in the arts, 2002–2012” (2015)</a:t>
            </a:r>
            <a:endParaRPr lang="en-US" dirty="0">
              <a:effectLst/>
            </a:endParaRPr>
          </a:p>
          <a:p>
            <a:endParaRPr lang="en-US" dirty="0"/>
          </a:p>
        </p:txBody>
      </p:sp>
    </p:spTree>
    <p:extLst>
      <p:ext uri="{BB962C8B-B14F-4D97-AF65-F5344CB8AC3E}">
        <p14:creationId xmlns:p14="http://schemas.microsoft.com/office/powerpoint/2010/main" val="2838883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art with text overlay&#10;&#10;Description automatically generated">
            <a:extLst>
              <a:ext uri="{FF2B5EF4-FFF2-40B4-BE49-F238E27FC236}">
                <a16:creationId xmlns:a16="http://schemas.microsoft.com/office/drawing/2014/main" id="{4AC99573-E93E-951C-1B3C-8803BB958676}"/>
              </a:ext>
            </a:extLst>
          </p:cNvPr>
          <p:cNvPicPr>
            <a:picLocks noChangeAspect="1"/>
          </p:cNvPicPr>
          <p:nvPr/>
        </p:nvPicPr>
        <p:blipFill>
          <a:blip r:embed="rId2"/>
          <a:stretch>
            <a:fillRect/>
          </a:stretch>
        </p:blipFill>
        <p:spPr>
          <a:xfrm>
            <a:off x="2897561" y="106610"/>
            <a:ext cx="8336496" cy="6644780"/>
          </a:xfrm>
          <a:prstGeom prst="rect">
            <a:avLst/>
          </a:prstGeom>
        </p:spPr>
      </p:pic>
      <p:sp>
        <p:nvSpPr>
          <p:cNvPr id="2" name="TextBox 1">
            <a:extLst>
              <a:ext uri="{FF2B5EF4-FFF2-40B4-BE49-F238E27FC236}">
                <a16:creationId xmlns:a16="http://schemas.microsoft.com/office/drawing/2014/main" id="{C97248E6-0CEC-BEE9-8788-F5C2027259C0}"/>
              </a:ext>
            </a:extLst>
          </p:cNvPr>
          <p:cNvSpPr txBox="1"/>
          <p:nvPr/>
        </p:nvSpPr>
        <p:spPr>
          <a:xfrm rot="16200000">
            <a:off x="-1797098" y="3043488"/>
            <a:ext cx="5822868" cy="1200329"/>
          </a:xfrm>
          <a:prstGeom prst="rect">
            <a:avLst/>
          </a:prstGeom>
          <a:noFill/>
        </p:spPr>
        <p:txBody>
          <a:bodyPr wrap="square" rtlCol="0">
            <a:spAutoFit/>
          </a:bodyPr>
          <a:lstStyle/>
          <a:p>
            <a:r>
              <a:rPr lang="en-US" dirty="0"/>
              <a:t>Source:  National Endowment for the Arts, “A</a:t>
            </a:r>
            <a:r>
              <a:rPr lang="en-US" sz="1800" b="0" dirty="0">
                <a:effectLst/>
              </a:rPr>
              <a:t> decade of arts engagement: findings from the survey of public participation in the arts, 2002–2012” (2015)</a:t>
            </a:r>
            <a:endParaRPr lang="en-US" dirty="0">
              <a:effectLst/>
            </a:endParaRPr>
          </a:p>
          <a:p>
            <a:endParaRPr lang="en-US" dirty="0"/>
          </a:p>
        </p:txBody>
      </p:sp>
    </p:spTree>
    <p:extLst>
      <p:ext uri="{BB962C8B-B14F-4D97-AF65-F5344CB8AC3E}">
        <p14:creationId xmlns:p14="http://schemas.microsoft.com/office/powerpoint/2010/main" val="18400010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dirty="0"/>
              <a:t>Potential Impacts on Equality</a:t>
            </a:r>
          </a:p>
        </p:txBody>
      </p:sp>
    </p:spTree>
    <p:extLst>
      <p:ext uri="{BB962C8B-B14F-4D97-AF65-F5344CB8AC3E}">
        <p14:creationId xmlns:p14="http://schemas.microsoft.com/office/powerpoint/2010/main" val="19496495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73603-F5F8-915B-6AB1-EC3AF5522B7E}"/>
              </a:ext>
            </a:extLst>
          </p:cNvPr>
          <p:cNvSpPr>
            <a:spLocks noGrp="1"/>
          </p:cNvSpPr>
          <p:nvPr>
            <p:ph type="title"/>
          </p:nvPr>
        </p:nvSpPr>
        <p:spPr>
          <a:xfrm>
            <a:off x="838200" y="18255"/>
            <a:ext cx="10515600" cy="827565"/>
          </a:xfrm>
        </p:spPr>
        <p:txBody>
          <a:bodyPr>
            <a:normAutofit/>
          </a:bodyPr>
          <a:lstStyle/>
          <a:p>
            <a:pPr algn="ctr"/>
            <a:r>
              <a:rPr lang="en-US" sz="3600" dirty="0"/>
              <a:t>Inequality</a:t>
            </a:r>
          </a:p>
        </p:txBody>
      </p:sp>
      <p:sp>
        <p:nvSpPr>
          <p:cNvPr id="5" name="Content Placeholder 4">
            <a:extLst>
              <a:ext uri="{FF2B5EF4-FFF2-40B4-BE49-F238E27FC236}">
                <a16:creationId xmlns:a16="http://schemas.microsoft.com/office/drawing/2014/main" id="{26860B25-8A01-3A23-72FB-4D169CF4B2AE}"/>
              </a:ext>
            </a:extLst>
          </p:cNvPr>
          <p:cNvSpPr>
            <a:spLocks noGrp="1"/>
          </p:cNvSpPr>
          <p:nvPr>
            <p:ph sz="half" idx="1"/>
          </p:nvPr>
        </p:nvSpPr>
        <p:spPr>
          <a:xfrm>
            <a:off x="586740" y="742950"/>
            <a:ext cx="4968240" cy="5737859"/>
          </a:xfrm>
        </p:spPr>
        <p:txBody>
          <a:bodyPr>
            <a:normAutofit fontScale="92500"/>
          </a:bodyPr>
          <a:lstStyle/>
          <a:p>
            <a:pPr marL="0" indent="0">
              <a:lnSpc>
                <a:spcPct val="110000"/>
              </a:lnSpc>
              <a:buNone/>
            </a:pPr>
            <a:r>
              <a:rPr lang="en-US" dirty="0"/>
              <a:t>Manifestations:</a:t>
            </a:r>
          </a:p>
          <a:p>
            <a:pPr marL="914400" lvl="1" indent="-457200">
              <a:lnSpc>
                <a:spcPct val="110000"/>
              </a:lnSpc>
              <a:buFont typeface="+mj-lt"/>
              <a:buAutoNum type="arabicParenR"/>
            </a:pPr>
            <a:r>
              <a:rPr lang="en-US" dirty="0"/>
              <a:t>The quality of the prose generated by </a:t>
            </a:r>
            <a:r>
              <a:rPr lang="en-US" dirty="0" err="1"/>
              <a:t>ChatGPT</a:t>
            </a:r>
            <a:r>
              <a:rPr lang="en-US" dirty="0"/>
              <a:t> in English is better than the quality of the prose it generates in any other language</a:t>
            </a:r>
          </a:p>
          <a:p>
            <a:pPr marL="914400" lvl="1" indent="-457200">
              <a:lnSpc>
                <a:spcPct val="110000"/>
              </a:lnSpc>
              <a:buFont typeface="+mj-lt"/>
              <a:buAutoNum type="arabicParenR"/>
            </a:pPr>
            <a:r>
              <a:rPr lang="en-US" dirty="0"/>
              <a:t>The quality of the information generated by </a:t>
            </a:r>
            <a:r>
              <a:rPr lang="en-US" dirty="0" err="1"/>
              <a:t>ChatGPT</a:t>
            </a:r>
            <a:r>
              <a:rPr lang="en-US" dirty="0"/>
              <a:t> when queried in English may be better than the quality it generates in any other language</a:t>
            </a:r>
          </a:p>
          <a:p>
            <a:pPr marL="914400" lvl="1" indent="-457200">
              <a:lnSpc>
                <a:spcPct val="110000"/>
              </a:lnSpc>
              <a:buFont typeface="+mj-lt"/>
              <a:buAutoNum type="arabicParenR"/>
            </a:pPr>
            <a:r>
              <a:rPr lang="en-US" dirty="0" err="1"/>
              <a:t>ChatGPT</a:t>
            </a:r>
            <a:r>
              <a:rPr lang="en-US" dirty="0"/>
              <a:t> is increasingly aligned with the values of English speakers</a:t>
            </a:r>
          </a:p>
        </p:txBody>
      </p:sp>
      <p:sp>
        <p:nvSpPr>
          <p:cNvPr id="6" name="Content Placeholder 5">
            <a:extLst>
              <a:ext uri="{FF2B5EF4-FFF2-40B4-BE49-F238E27FC236}">
                <a16:creationId xmlns:a16="http://schemas.microsoft.com/office/drawing/2014/main" id="{3E2E616A-E554-2218-B9E3-43058DD31C4B}"/>
              </a:ext>
            </a:extLst>
          </p:cNvPr>
          <p:cNvSpPr>
            <a:spLocks noGrp="1"/>
          </p:cNvSpPr>
          <p:nvPr>
            <p:ph sz="half" idx="2"/>
          </p:nvPr>
        </p:nvSpPr>
        <p:spPr>
          <a:xfrm>
            <a:off x="6320790" y="934084"/>
            <a:ext cx="5181600" cy="5009516"/>
          </a:xfrm>
        </p:spPr>
        <p:txBody>
          <a:bodyPr>
            <a:normAutofit fontScale="92500"/>
          </a:bodyPr>
          <a:lstStyle/>
          <a:p>
            <a:pPr marL="0" indent="0">
              <a:lnSpc>
                <a:spcPct val="100000"/>
              </a:lnSpc>
              <a:buNone/>
            </a:pPr>
            <a:r>
              <a:rPr lang="en-US" dirty="0">
                <a:solidFill>
                  <a:srgbClr val="0070C0"/>
                </a:solidFill>
              </a:rPr>
              <a:t>Causes (tentative)</a:t>
            </a:r>
          </a:p>
          <a:p>
            <a:pPr marL="914400" lvl="1" indent="-457200">
              <a:lnSpc>
                <a:spcPct val="100000"/>
              </a:lnSpc>
              <a:buFont typeface="+mj-lt"/>
              <a:buAutoNum type="arabicParenR"/>
            </a:pPr>
            <a:r>
              <a:rPr lang="en-US" dirty="0">
                <a:solidFill>
                  <a:srgbClr val="0070C0"/>
                </a:solidFill>
              </a:rPr>
              <a:t>The content of the databases on which </a:t>
            </a:r>
            <a:r>
              <a:rPr lang="en-US" dirty="0" err="1">
                <a:solidFill>
                  <a:srgbClr val="0070C0"/>
                </a:solidFill>
              </a:rPr>
              <a:t>ChatGPT</a:t>
            </a:r>
            <a:r>
              <a:rPr lang="en-US" dirty="0">
                <a:solidFill>
                  <a:srgbClr val="0070C0"/>
                </a:solidFill>
              </a:rPr>
              <a:t> has (thus far) been trained is biased toward the English language and English-speaking people</a:t>
            </a:r>
          </a:p>
          <a:p>
            <a:pPr marL="914400" lvl="1" indent="-457200">
              <a:lnSpc>
                <a:spcPct val="100000"/>
              </a:lnSpc>
              <a:buFont typeface="+mj-lt"/>
              <a:buAutoNum type="arabicParenR"/>
            </a:pPr>
            <a:r>
              <a:rPr lang="en-US" dirty="0">
                <a:solidFill>
                  <a:srgbClr val="0070C0"/>
                </a:solidFill>
              </a:rPr>
              <a:t>The value-alignment process favors the values of the people who initially refined the model</a:t>
            </a:r>
          </a:p>
          <a:p>
            <a:pPr marL="914400" lvl="1" indent="-457200">
              <a:lnSpc>
                <a:spcPct val="100000"/>
              </a:lnSpc>
              <a:buFont typeface="+mj-lt"/>
              <a:buAutoNum type="arabicParenR"/>
            </a:pPr>
            <a:r>
              <a:rPr lang="en-US" dirty="0">
                <a:solidFill>
                  <a:srgbClr val="0070C0"/>
                </a:solidFill>
              </a:rPr>
              <a:t>Bilingual and multilingual users tend to employ English, thus reinforcing the biases through usage and feedback</a:t>
            </a:r>
          </a:p>
        </p:txBody>
      </p:sp>
      <p:sp>
        <p:nvSpPr>
          <p:cNvPr id="2" name="Rectangle 1">
            <a:extLst>
              <a:ext uri="{FF2B5EF4-FFF2-40B4-BE49-F238E27FC236}">
                <a16:creationId xmlns:a16="http://schemas.microsoft.com/office/drawing/2014/main" id="{3A2AB75A-7313-3DFA-435D-5BC189D53868}"/>
              </a:ext>
            </a:extLst>
          </p:cNvPr>
          <p:cNvSpPr/>
          <p:nvPr/>
        </p:nvSpPr>
        <p:spPr>
          <a:xfrm>
            <a:off x="6096000" y="845820"/>
            <a:ext cx="5756910" cy="525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060805"/>
      </p:ext>
    </p:extLst>
  </p:cSld>
  <p:clrMapOvr>
    <a:masterClrMapping/>
  </p:clrMapOvr>
  <mc:AlternateContent xmlns:mc="http://schemas.openxmlformats.org/markup-compatibility/2006" xmlns:p14="http://schemas.microsoft.com/office/powerpoint/2010/main">
    <mc:Choice Requires="p14">
      <p:transition spd="slow" p14:dur="2000" advTm="59800"/>
    </mc:Choice>
    <mc:Fallback xmlns="">
      <p:transition spd="slow" advTm="598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normAutofit/>
          </a:bodyPr>
          <a:lstStyle/>
          <a:p>
            <a:pPr marL="514350" indent="-514350">
              <a:buFont typeface="+mj-lt"/>
              <a:buAutoNum type="arabicParenR"/>
            </a:pPr>
            <a:r>
              <a:rPr lang="en-US" dirty="0"/>
              <a:t>Life</a:t>
            </a:r>
          </a:p>
          <a:p>
            <a:pPr marL="514350" indent="-514350">
              <a:buFont typeface="+mj-lt"/>
              <a:buAutoNum type="arabicParenR"/>
            </a:pPr>
            <a:r>
              <a:rPr lang="en-US" dirty="0"/>
              <a:t>Health</a:t>
            </a:r>
          </a:p>
          <a:p>
            <a:pPr marL="514350" indent="-514350">
              <a:buFont typeface="+mj-lt"/>
              <a:buAutoNum type="arabicParenR"/>
            </a:pPr>
            <a:r>
              <a:rPr lang="en-US" b="1" dirty="0"/>
              <a:t>Autonomy</a:t>
            </a:r>
          </a:p>
          <a:p>
            <a:pPr marL="514350" indent="-514350">
              <a:buFont typeface="+mj-lt"/>
              <a:buAutoNum type="arabicParenR"/>
            </a:pPr>
            <a:r>
              <a:rPr lang="en-US" dirty="0"/>
              <a:t>Engagement</a:t>
            </a:r>
          </a:p>
          <a:p>
            <a:pPr marL="514350" indent="-514350">
              <a:buFont typeface="+mj-lt"/>
              <a:buAutoNum type="arabicParenR"/>
            </a:pPr>
            <a:r>
              <a:rPr lang="en-US" dirty="0"/>
              <a:t>Self-expression</a:t>
            </a:r>
          </a:p>
          <a:p>
            <a:pPr marL="514350" indent="-514350">
              <a:buFont typeface="+mj-lt"/>
              <a:buAutoNum type="arabicParenR"/>
            </a:pPr>
            <a:r>
              <a:rPr lang="en-US" dirty="0"/>
              <a:t>Competence</a:t>
            </a:r>
          </a:p>
          <a:p>
            <a:pPr marL="514350" indent="-514350">
              <a:buFont typeface="+mj-lt"/>
              <a:buAutoNum type="arabicParenR"/>
            </a:pPr>
            <a:r>
              <a:rPr lang="en-US" dirty="0"/>
              <a:t>Affiliation</a:t>
            </a:r>
          </a:p>
          <a:p>
            <a:pPr marL="514350" indent="-514350">
              <a:buFont typeface="+mj-lt"/>
              <a:buAutoNum type="arabicParenR"/>
            </a:pPr>
            <a:r>
              <a:rPr lang="en-US" dirty="0"/>
              <a:t>Privacy</a:t>
            </a:r>
          </a:p>
        </p:txBody>
      </p:sp>
      <p:sp>
        <p:nvSpPr>
          <p:cNvPr id="4" name="Content Placeholder 3">
            <a:extLst>
              <a:ext uri="{FF2B5EF4-FFF2-40B4-BE49-F238E27FC236}">
                <a16:creationId xmlns:a16="http://schemas.microsoft.com/office/drawing/2014/main" id="{F5C5B4EF-DD8D-D586-1688-D48DE7141AC0}"/>
              </a:ext>
            </a:extLst>
          </p:cNvPr>
          <p:cNvSpPr>
            <a:spLocks noGrp="1"/>
          </p:cNvSpPr>
          <p:nvPr>
            <p:ph sz="half" idx="2"/>
          </p:nvPr>
        </p:nvSpPr>
        <p:spPr>
          <a:xfrm>
            <a:off x="6096000" y="2278505"/>
            <a:ext cx="2236470" cy="2396365"/>
          </a:xfrm>
          <a:ln>
            <a:solidFill>
              <a:srgbClr val="0070C0"/>
            </a:solidFill>
          </a:ln>
        </p:spPr>
        <p:txBody>
          <a:bodyPr>
            <a:normAutofit/>
          </a:bodyPr>
          <a:lstStyle/>
          <a:p>
            <a:r>
              <a:rPr lang="en-US" sz="2400" dirty="0">
                <a:solidFill>
                  <a:srgbClr val="0070C0"/>
                </a:solidFill>
              </a:rPr>
              <a:t>Mill; </a:t>
            </a:r>
          </a:p>
          <a:p>
            <a:r>
              <a:rPr lang="en-US" sz="2400" dirty="0">
                <a:solidFill>
                  <a:srgbClr val="0070C0"/>
                </a:solidFill>
              </a:rPr>
              <a:t>Emerson; </a:t>
            </a:r>
          </a:p>
          <a:p>
            <a:r>
              <a:rPr lang="en-US" sz="2400" dirty="0">
                <a:solidFill>
                  <a:srgbClr val="0070C0"/>
                </a:solidFill>
              </a:rPr>
              <a:t>Rawls; </a:t>
            </a:r>
          </a:p>
          <a:p>
            <a:r>
              <a:rPr lang="en-US" sz="2400" dirty="0" err="1">
                <a:solidFill>
                  <a:srgbClr val="0070C0"/>
                </a:solidFill>
              </a:rPr>
              <a:t>Kateb</a:t>
            </a:r>
            <a:r>
              <a:rPr lang="en-US" sz="2400" dirty="0">
                <a:solidFill>
                  <a:srgbClr val="0070C0"/>
                </a:solidFill>
              </a:rPr>
              <a:t>; </a:t>
            </a:r>
          </a:p>
          <a:p>
            <a:r>
              <a:rPr lang="en-US" sz="2400" dirty="0">
                <a:solidFill>
                  <a:srgbClr val="0070C0"/>
                </a:solidFill>
              </a:rPr>
              <a:t>Dworkin</a:t>
            </a:r>
          </a:p>
        </p:txBody>
      </p:sp>
      <p:sp>
        <p:nvSpPr>
          <p:cNvPr id="5" name="Rectangle 4">
            <a:extLst>
              <a:ext uri="{FF2B5EF4-FFF2-40B4-BE49-F238E27FC236}">
                <a16:creationId xmlns:a16="http://schemas.microsoft.com/office/drawing/2014/main" id="{B840BEF2-FEEA-08C2-6FB2-84CCB46D21C1}"/>
              </a:ext>
            </a:extLst>
          </p:cNvPr>
          <p:cNvSpPr/>
          <p:nvPr/>
        </p:nvSpPr>
        <p:spPr>
          <a:xfrm>
            <a:off x="581891" y="2908092"/>
            <a:ext cx="3325091" cy="2970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3C2CEE3-4C96-2A76-6306-8A6C183B6CFB}"/>
              </a:ext>
            </a:extLst>
          </p:cNvPr>
          <p:cNvCxnSpPr>
            <a:cxnSpLocks/>
            <a:endCxn id="4" idx="1"/>
          </p:cNvCxnSpPr>
          <p:nvPr/>
        </p:nvCxnSpPr>
        <p:spPr>
          <a:xfrm>
            <a:off x="3194462" y="2731325"/>
            <a:ext cx="2901538" cy="745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171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73603-F5F8-915B-6AB1-EC3AF5522B7E}"/>
              </a:ext>
            </a:extLst>
          </p:cNvPr>
          <p:cNvSpPr>
            <a:spLocks noGrp="1"/>
          </p:cNvSpPr>
          <p:nvPr>
            <p:ph type="title"/>
          </p:nvPr>
        </p:nvSpPr>
        <p:spPr>
          <a:xfrm>
            <a:off x="838200" y="18255"/>
            <a:ext cx="10515600" cy="827565"/>
          </a:xfrm>
        </p:spPr>
        <p:txBody>
          <a:bodyPr>
            <a:normAutofit/>
          </a:bodyPr>
          <a:lstStyle/>
          <a:p>
            <a:pPr algn="ctr"/>
            <a:r>
              <a:rPr lang="en-US" sz="3600" dirty="0"/>
              <a:t>Inequality</a:t>
            </a:r>
          </a:p>
        </p:txBody>
      </p:sp>
      <p:sp>
        <p:nvSpPr>
          <p:cNvPr id="5" name="Content Placeholder 4">
            <a:extLst>
              <a:ext uri="{FF2B5EF4-FFF2-40B4-BE49-F238E27FC236}">
                <a16:creationId xmlns:a16="http://schemas.microsoft.com/office/drawing/2014/main" id="{26860B25-8A01-3A23-72FB-4D169CF4B2AE}"/>
              </a:ext>
            </a:extLst>
          </p:cNvPr>
          <p:cNvSpPr>
            <a:spLocks noGrp="1"/>
          </p:cNvSpPr>
          <p:nvPr>
            <p:ph sz="half" idx="1"/>
          </p:nvPr>
        </p:nvSpPr>
        <p:spPr>
          <a:xfrm>
            <a:off x="586740" y="742950"/>
            <a:ext cx="4968240" cy="5737859"/>
          </a:xfrm>
        </p:spPr>
        <p:txBody>
          <a:bodyPr>
            <a:normAutofit fontScale="92500"/>
          </a:bodyPr>
          <a:lstStyle/>
          <a:p>
            <a:pPr marL="0" indent="0">
              <a:lnSpc>
                <a:spcPct val="110000"/>
              </a:lnSpc>
              <a:buNone/>
            </a:pPr>
            <a:r>
              <a:rPr lang="en-US" dirty="0"/>
              <a:t>Manifestations:</a:t>
            </a:r>
          </a:p>
          <a:p>
            <a:pPr marL="914400" lvl="1" indent="-457200">
              <a:lnSpc>
                <a:spcPct val="110000"/>
              </a:lnSpc>
              <a:buFont typeface="+mj-lt"/>
              <a:buAutoNum type="arabicParenR"/>
            </a:pPr>
            <a:r>
              <a:rPr lang="en-US" dirty="0"/>
              <a:t>The quality of the prose generated by </a:t>
            </a:r>
            <a:r>
              <a:rPr lang="en-US" dirty="0" err="1"/>
              <a:t>ChatGPT</a:t>
            </a:r>
            <a:r>
              <a:rPr lang="en-US" dirty="0"/>
              <a:t> in English is better than the quality of the prose it generates in any other language</a:t>
            </a:r>
          </a:p>
          <a:p>
            <a:pPr marL="914400" lvl="1" indent="-457200">
              <a:lnSpc>
                <a:spcPct val="110000"/>
              </a:lnSpc>
              <a:buFont typeface="+mj-lt"/>
              <a:buAutoNum type="arabicParenR"/>
            </a:pPr>
            <a:r>
              <a:rPr lang="en-US" dirty="0"/>
              <a:t>The quality of the information generated by </a:t>
            </a:r>
            <a:r>
              <a:rPr lang="en-US" dirty="0" err="1"/>
              <a:t>ChatGPT</a:t>
            </a:r>
            <a:r>
              <a:rPr lang="en-US" dirty="0"/>
              <a:t> when queried in English may be better than the quality it generates in any other language</a:t>
            </a:r>
          </a:p>
          <a:p>
            <a:pPr marL="914400" lvl="1" indent="-457200">
              <a:lnSpc>
                <a:spcPct val="110000"/>
              </a:lnSpc>
              <a:buFont typeface="+mj-lt"/>
              <a:buAutoNum type="arabicParenR"/>
            </a:pPr>
            <a:r>
              <a:rPr lang="en-US" dirty="0" err="1"/>
              <a:t>ChatGPT</a:t>
            </a:r>
            <a:r>
              <a:rPr lang="en-US" dirty="0"/>
              <a:t> is increasingly aligned with the values of English speakers</a:t>
            </a:r>
          </a:p>
        </p:txBody>
      </p:sp>
      <p:sp>
        <p:nvSpPr>
          <p:cNvPr id="6" name="Content Placeholder 5">
            <a:extLst>
              <a:ext uri="{FF2B5EF4-FFF2-40B4-BE49-F238E27FC236}">
                <a16:creationId xmlns:a16="http://schemas.microsoft.com/office/drawing/2014/main" id="{3E2E616A-E554-2218-B9E3-43058DD31C4B}"/>
              </a:ext>
            </a:extLst>
          </p:cNvPr>
          <p:cNvSpPr>
            <a:spLocks noGrp="1"/>
          </p:cNvSpPr>
          <p:nvPr>
            <p:ph sz="half" idx="2"/>
          </p:nvPr>
        </p:nvSpPr>
        <p:spPr>
          <a:xfrm>
            <a:off x="6320790" y="934084"/>
            <a:ext cx="5181600" cy="5009516"/>
          </a:xfrm>
        </p:spPr>
        <p:txBody>
          <a:bodyPr>
            <a:normAutofit fontScale="92500"/>
          </a:bodyPr>
          <a:lstStyle/>
          <a:p>
            <a:pPr marL="0" indent="0">
              <a:lnSpc>
                <a:spcPct val="100000"/>
              </a:lnSpc>
              <a:buNone/>
            </a:pPr>
            <a:r>
              <a:rPr lang="en-US" dirty="0">
                <a:solidFill>
                  <a:srgbClr val="0070C0"/>
                </a:solidFill>
              </a:rPr>
              <a:t>Causes (tentative)</a:t>
            </a:r>
          </a:p>
          <a:p>
            <a:pPr marL="914400" lvl="1" indent="-457200">
              <a:lnSpc>
                <a:spcPct val="100000"/>
              </a:lnSpc>
              <a:buFont typeface="+mj-lt"/>
              <a:buAutoNum type="arabicParenR"/>
            </a:pPr>
            <a:r>
              <a:rPr lang="en-US" dirty="0">
                <a:solidFill>
                  <a:srgbClr val="0070C0"/>
                </a:solidFill>
              </a:rPr>
              <a:t>The content of the databases on which </a:t>
            </a:r>
            <a:r>
              <a:rPr lang="en-US" dirty="0" err="1">
                <a:solidFill>
                  <a:srgbClr val="0070C0"/>
                </a:solidFill>
              </a:rPr>
              <a:t>ChatGPT</a:t>
            </a:r>
            <a:r>
              <a:rPr lang="en-US" dirty="0">
                <a:solidFill>
                  <a:srgbClr val="0070C0"/>
                </a:solidFill>
              </a:rPr>
              <a:t> has (thus far) been trained is biased toward the English language and English-speaking people</a:t>
            </a:r>
          </a:p>
          <a:p>
            <a:pPr marL="914400" lvl="1" indent="-457200">
              <a:lnSpc>
                <a:spcPct val="100000"/>
              </a:lnSpc>
              <a:buFont typeface="+mj-lt"/>
              <a:buAutoNum type="arabicParenR"/>
            </a:pPr>
            <a:r>
              <a:rPr lang="en-US" dirty="0">
                <a:solidFill>
                  <a:srgbClr val="0070C0"/>
                </a:solidFill>
              </a:rPr>
              <a:t>The value-alignment process favors the values of the people who initially refined the model</a:t>
            </a:r>
          </a:p>
          <a:p>
            <a:pPr marL="914400" lvl="1" indent="-457200">
              <a:lnSpc>
                <a:spcPct val="100000"/>
              </a:lnSpc>
              <a:buFont typeface="+mj-lt"/>
              <a:buAutoNum type="arabicParenR"/>
            </a:pPr>
            <a:r>
              <a:rPr lang="en-US" dirty="0">
                <a:solidFill>
                  <a:srgbClr val="0070C0"/>
                </a:solidFill>
              </a:rPr>
              <a:t>Bilingual and multilingual users tend to employ English, thus reinforcing the biases through usage and feedback</a:t>
            </a:r>
          </a:p>
        </p:txBody>
      </p:sp>
    </p:spTree>
    <p:extLst>
      <p:ext uri="{BB962C8B-B14F-4D97-AF65-F5344CB8AC3E}">
        <p14:creationId xmlns:p14="http://schemas.microsoft.com/office/powerpoint/2010/main" val="276478369"/>
      </p:ext>
    </p:extLst>
  </p:cSld>
  <p:clrMapOvr>
    <a:masterClrMapping/>
  </p:clrMapOvr>
  <mc:AlternateContent xmlns:mc="http://schemas.openxmlformats.org/markup-compatibility/2006" xmlns:p14="http://schemas.microsoft.com/office/powerpoint/2010/main">
    <mc:Choice Requires="p14">
      <p:transition spd="slow" p14:dur="2000" advTm="59800"/>
    </mc:Choice>
    <mc:Fallback xmlns="">
      <p:transition spd="slow" advTm="598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report&#10;&#10;Description automatically generated">
            <a:extLst>
              <a:ext uri="{FF2B5EF4-FFF2-40B4-BE49-F238E27FC236}">
                <a16:creationId xmlns:a16="http://schemas.microsoft.com/office/drawing/2014/main" id="{A22E3C96-0505-3EF9-2D40-20E6C48F9470}"/>
              </a:ext>
            </a:extLst>
          </p:cNvPr>
          <p:cNvPicPr>
            <a:picLocks noChangeAspect="1"/>
          </p:cNvPicPr>
          <p:nvPr/>
        </p:nvPicPr>
        <p:blipFill>
          <a:blip r:embed="rId2"/>
          <a:stretch>
            <a:fillRect/>
          </a:stretch>
        </p:blipFill>
        <p:spPr>
          <a:xfrm>
            <a:off x="0" y="1079100"/>
            <a:ext cx="9864090" cy="5771041"/>
          </a:xfrm>
          <a:prstGeom prst="rect">
            <a:avLst/>
          </a:prstGeom>
        </p:spPr>
      </p:pic>
      <p:sp>
        <p:nvSpPr>
          <p:cNvPr id="8" name="Title 7">
            <a:extLst>
              <a:ext uri="{FF2B5EF4-FFF2-40B4-BE49-F238E27FC236}">
                <a16:creationId xmlns:a16="http://schemas.microsoft.com/office/drawing/2014/main" id="{FB32D896-DFEE-FBEE-A16D-3AF96E005F2E}"/>
              </a:ext>
            </a:extLst>
          </p:cNvPr>
          <p:cNvSpPr>
            <a:spLocks noGrp="1"/>
          </p:cNvSpPr>
          <p:nvPr>
            <p:ph type="title"/>
          </p:nvPr>
        </p:nvSpPr>
        <p:spPr>
          <a:xfrm>
            <a:off x="838200" y="1"/>
            <a:ext cx="10515600" cy="1097280"/>
          </a:xfrm>
        </p:spPr>
        <p:txBody>
          <a:bodyPr>
            <a:normAutofit/>
          </a:bodyPr>
          <a:lstStyle/>
          <a:p>
            <a:pPr algn="ctr"/>
            <a:r>
              <a:rPr lang="en-US" sz="2400" i="0" u="none" strike="noStrike" dirty="0">
                <a:solidFill>
                  <a:srgbClr val="000000"/>
                </a:solidFill>
                <a:effectLst/>
                <a:latin typeface="+mn-lt"/>
              </a:rPr>
              <a:t>Jill Walker </a:t>
            </a:r>
            <a:r>
              <a:rPr lang="en-US" sz="2400" i="0" u="none" strike="noStrike" dirty="0" err="1">
                <a:solidFill>
                  <a:srgbClr val="000000"/>
                </a:solidFill>
                <a:effectLst/>
                <a:latin typeface="+mn-lt"/>
              </a:rPr>
              <a:t>Rettberg</a:t>
            </a:r>
            <a:r>
              <a:rPr lang="en-US" sz="2400" i="0" u="none" strike="noStrike" dirty="0">
                <a:solidFill>
                  <a:srgbClr val="000000"/>
                </a:solidFill>
                <a:effectLst/>
                <a:latin typeface="+mn-lt"/>
              </a:rPr>
              <a:t>, “</a:t>
            </a:r>
            <a:r>
              <a:rPr lang="en-US" sz="2400" i="0" u="none" strike="noStrike" dirty="0" err="1">
                <a:solidFill>
                  <a:srgbClr val="000000"/>
                </a:solidFill>
                <a:effectLst/>
                <a:latin typeface="+mn-lt"/>
              </a:rPr>
              <a:t>ChatGPT</a:t>
            </a:r>
            <a:r>
              <a:rPr lang="en-US" sz="2400" i="0" u="none" strike="noStrike" dirty="0">
                <a:solidFill>
                  <a:srgbClr val="000000"/>
                </a:solidFill>
                <a:effectLst/>
                <a:latin typeface="+mn-lt"/>
              </a:rPr>
              <a:t> is multilingual but monocultural, and it’s learning your values” </a:t>
            </a:r>
            <a:br>
              <a:rPr lang="en-US" sz="1400" i="0" u="none" strike="noStrike" dirty="0">
                <a:solidFill>
                  <a:srgbClr val="000000"/>
                </a:solidFill>
                <a:effectLst/>
                <a:latin typeface="+mn-lt"/>
              </a:rPr>
            </a:br>
            <a:r>
              <a:rPr lang="en-US" sz="1400" i="0" u="none" strike="noStrike" dirty="0">
                <a:solidFill>
                  <a:srgbClr val="000000"/>
                </a:solidFill>
                <a:effectLst/>
                <a:latin typeface="+mn-lt"/>
              </a:rPr>
              <a:t>(December 6, 2022), https://</a:t>
            </a:r>
            <a:r>
              <a:rPr lang="en-US" sz="1400" i="0" u="none" strike="noStrike" dirty="0" err="1">
                <a:solidFill>
                  <a:srgbClr val="000000"/>
                </a:solidFill>
                <a:effectLst/>
                <a:latin typeface="+mn-lt"/>
              </a:rPr>
              <a:t>jilltxt.net</a:t>
            </a:r>
            <a:r>
              <a:rPr lang="en-US" sz="1400" i="0" u="none" strike="noStrike" dirty="0">
                <a:solidFill>
                  <a:srgbClr val="000000"/>
                </a:solidFill>
                <a:effectLst/>
                <a:latin typeface="+mn-lt"/>
              </a:rPr>
              <a:t>/right-now-chatgpt-is-multilingual-but-monocultural-but-its-learning-your-values/</a:t>
            </a:r>
            <a:endParaRPr lang="en-US" sz="1400" dirty="0">
              <a:latin typeface="+mn-lt"/>
            </a:endParaRPr>
          </a:p>
        </p:txBody>
      </p:sp>
      <p:sp>
        <p:nvSpPr>
          <p:cNvPr id="2" name="TextBox 1">
            <a:extLst>
              <a:ext uri="{FF2B5EF4-FFF2-40B4-BE49-F238E27FC236}">
                <a16:creationId xmlns:a16="http://schemas.microsoft.com/office/drawing/2014/main" id="{DC6890C6-4D4A-D253-0583-1978047A709E}"/>
              </a:ext>
            </a:extLst>
          </p:cNvPr>
          <p:cNvSpPr txBox="1"/>
          <p:nvPr/>
        </p:nvSpPr>
        <p:spPr>
          <a:xfrm>
            <a:off x="9753583" y="1772878"/>
            <a:ext cx="855362" cy="1754326"/>
          </a:xfrm>
          <a:prstGeom prst="rect">
            <a:avLst/>
          </a:prstGeom>
          <a:noFill/>
        </p:spPr>
        <p:txBody>
          <a:bodyPr wrap="none" rtlCol="0">
            <a:spAutoFit/>
          </a:bodyPr>
          <a:lstStyle/>
          <a:p>
            <a:pPr algn="r"/>
            <a:r>
              <a:rPr lang="en-US" dirty="0">
                <a:solidFill>
                  <a:srgbClr val="FF0000"/>
                </a:solidFill>
              </a:rPr>
              <a:t>Weight</a:t>
            </a:r>
          </a:p>
          <a:p>
            <a:pPr algn="r"/>
            <a:r>
              <a:rPr lang="en-US" dirty="0">
                <a:solidFill>
                  <a:srgbClr val="FF0000"/>
                </a:solidFill>
              </a:rPr>
              <a:t>0.73</a:t>
            </a:r>
          </a:p>
          <a:p>
            <a:pPr algn="r"/>
            <a:r>
              <a:rPr lang="en-US" dirty="0">
                <a:solidFill>
                  <a:srgbClr val="FF0000"/>
                </a:solidFill>
              </a:rPr>
              <a:t>5.5</a:t>
            </a:r>
          </a:p>
          <a:p>
            <a:pPr algn="r"/>
            <a:r>
              <a:rPr lang="en-US" dirty="0">
                <a:solidFill>
                  <a:srgbClr val="FF0000"/>
                </a:solidFill>
              </a:rPr>
              <a:t>4</a:t>
            </a:r>
          </a:p>
          <a:p>
            <a:pPr algn="r"/>
            <a:r>
              <a:rPr lang="en-US" dirty="0">
                <a:solidFill>
                  <a:srgbClr val="FF0000"/>
                </a:solidFill>
              </a:rPr>
              <a:t>0.72</a:t>
            </a:r>
          </a:p>
          <a:p>
            <a:pPr algn="r"/>
            <a:r>
              <a:rPr lang="en-US" dirty="0">
                <a:solidFill>
                  <a:srgbClr val="FF0000"/>
                </a:solidFill>
              </a:rPr>
              <a:t>3</a:t>
            </a:r>
          </a:p>
        </p:txBody>
      </p:sp>
      <p:sp>
        <p:nvSpPr>
          <p:cNvPr id="3" name="Freeform 2">
            <a:extLst>
              <a:ext uri="{FF2B5EF4-FFF2-40B4-BE49-F238E27FC236}">
                <a16:creationId xmlns:a16="http://schemas.microsoft.com/office/drawing/2014/main" id="{3BFB32AA-9A78-A9D0-279D-72A98B086BEF}"/>
              </a:ext>
            </a:extLst>
          </p:cNvPr>
          <p:cNvSpPr/>
          <p:nvPr/>
        </p:nvSpPr>
        <p:spPr>
          <a:xfrm>
            <a:off x="9921240" y="3527204"/>
            <a:ext cx="619319" cy="2679286"/>
          </a:xfrm>
          <a:custGeom>
            <a:avLst/>
            <a:gdLst>
              <a:gd name="connsiteX0" fmla="*/ 0 w 619319"/>
              <a:gd name="connsiteY0" fmla="*/ 2679286 h 2679286"/>
              <a:gd name="connsiteX1" fmla="*/ 571500 w 619319"/>
              <a:gd name="connsiteY1" fmla="*/ 2107786 h 2679286"/>
              <a:gd name="connsiteX2" fmla="*/ 582930 w 619319"/>
              <a:gd name="connsiteY2" fmla="*/ 290416 h 2679286"/>
              <a:gd name="connsiteX3" fmla="*/ 537210 w 619319"/>
              <a:gd name="connsiteY3" fmla="*/ 27526 h 2679286"/>
            </a:gdLst>
            <a:ahLst/>
            <a:cxnLst>
              <a:cxn ang="0">
                <a:pos x="connsiteX0" y="connsiteY0"/>
              </a:cxn>
              <a:cxn ang="0">
                <a:pos x="connsiteX1" y="connsiteY1"/>
              </a:cxn>
              <a:cxn ang="0">
                <a:pos x="connsiteX2" y="connsiteY2"/>
              </a:cxn>
              <a:cxn ang="0">
                <a:pos x="connsiteX3" y="connsiteY3"/>
              </a:cxn>
            </a:cxnLst>
            <a:rect l="l" t="t" r="r" b="b"/>
            <a:pathLst>
              <a:path w="619319" h="2679286">
                <a:moveTo>
                  <a:pt x="0" y="2679286"/>
                </a:moveTo>
                <a:cubicBezTo>
                  <a:pt x="237172" y="2592608"/>
                  <a:pt x="474345" y="2505931"/>
                  <a:pt x="571500" y="2107786"/>
                </a:cubicBezTo>
                <a:cubicBezTo>
                  <a:pt x="668655" y="1709641"/>
                  <a:pt x="588645" y="637126"/>
                  <a:pt x="582930" y="290416"/>
                </a:cubicBezTo>
                <a:cubicBezTo>
                  <a:pt x="577215" y="-56294"/>
                  <a:pt x="557212" y="-14384"/>
                  <a:pt x="537210" y="27526"/>
                </a:cubicBezTo>
              </a:path>
            </a:pathLst>
          </a:custGeom>
          <a:noFill/>
          <a:ln>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13098"/>
      </p:ext>
    </p:extLst>
  </p:cSld>
  <p:clrMapOvr>
    <a:masterClrMapping/>
  </p:clrMapOvr>
  <mc:AlternateContent xmlns:mc="http://schemas.openxmlformats.org/markup-compatibility/2006" xmlns:p14="http://schemas.microsoft.com/office/powerpoint/2010/main">
    <mc:Choice Requires="p14">
      <p:transition spd="slow" p14:dur="2000" advTm="22833"/>
    </mc:Choice>
    <mc:Fallback xmlns="">
      <p:transition spd="slow" advTm="22833"/>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32D896-DFEE-FBEE-A16D-3AF96E005F2E}"/>
              </a:ext>
            </a:extLst>
          </p:cNvPr>
          <p:cNvSpPr>
            <a:spLocks noGrp="1"/>
          </p:cNvSpPr>
          <p:nvPr>
            <p:ph type="title"/>
          </p:nvPr>
        </p:nvSpPr>
        <p:spPr>
          <a:xfrm>
            <a:off x="838200" y="1"/>
            <a:ext cx="10515600" cy="1097280"/>
          </a:xfrm>
        </p:spPr>
        <p:txBody>
          <a:bodyPr>
            <a:normAutofit/>
          </a:bodyPr>
          <a:lstStyle/>
          <a:p>
            <a:pPr algn="ctr"/>
            <a:r>
              <a:rPr lang="en-US" sz="2400" i="0" u="none" strike="noStrike" dirty="0">
                <a:solidFill>
                  <a:srgbClr val="000000"/>
                </a:solidFill>
                <a:effectLst/>
                <a:latin typeface="+mn-lt"/>
              </a:rPr>
              <a:t>Jill Walker </a:t>
            </a:r>
            <a:r>
              <a:rPr lang="en-US" sz="2400" i="0" u="none" strike="noStrike" dirty="0" err="1">
                <a:solidFill>
                  <a:srgbClr val="000000"/>
                </a:solidFill>
                <a:effectLst/>
                <a:latin typeface="+mn-lt"/>
              </a:rPr>
              <a:t>Rettberg</a:t>
            </a:r>
            <a:r>
              <a:rPr lang="en-US" sz="2400" i="0" u="none" strike="noStrike" dirty="0">
                <a:solidFill>
                  <a:srgbClr val="000000"/>
                </a:solidFill>
                <a:effectLst/>
                <a:latin typeface="+mn-lt"/>
              </a:rPr>
              <a:t>, “</a:t>
            </a:r>
            <a:r>
              <a:rPr lang="en-US" sz="2400" i="0" u="none" strike="noStrike" dirty="0" err="1">
                <a:solidFill>
                  <a:srgbClr val="000000"/>
                </a:solidFill>
                <a:effectLst/>
                <a:latin typeface="+mn-lt"/>
              </a:rPr>
              <a:t>ChatGPT</a:t>
            </a:r>
            <a:r>
              <a:rPr lang="en-US" sz="2400" i="0" u="none" strike="noStrike" dirty="0">
                <a:solidFill>
                  <a:srgbClr val="000000"/>
                </a:solidFill>
                <a:effectLst/>
                <a:latin typeface="+mn-lt"/>
              </a:rPr>
              <a:t> is multilingual but monocultural, and it’s learning your values” </a:t>
            </a:r>
            <a:br>
              <a:rPr lang="en-US" sz="1400" i="0" u="none" strike="noStrike" dirty="0">
                <a:solidFill>
                  <a:srgbClr val="000000"/>
                </a:solidFill>
                <a:effectLst/>
                <a:latin typeface="+mn-lt"/>
              </a:rPr>
            </a:br>
            <a:r>
              <a:rPr lang="en-US" sz="1400" i="0" u="none" strike="noStrike" dirty="0">
                <a:solidFill>
                  <a:srgbClr val="000000"/>
                </a:solidFill>
                <a:effectLst/>
                <a:latin typeface="+mn-lt"/>
              </a:rPr>
              <a:t>(December 6, 2022), https://</a:t>
            </a:r>
            <a:r>
              <a:rPr lang="en-US" sz="1400" i="0" u="none" strike="noStrike" dirty="0" err="1">
                <a:solidFill>
                  <a:srgbClr val="000000"/>
                </a:solidFill>
                <a:effectLst/>
                <a:latin typeface="+mn-lt"/>
              </a:rPr>
              <a:t>jilltxt.net</a:t>
            </a:r>
            <a:r>
              <a:rPr lang="en-US" sz="1400" i="0" u="none" strike="noStrike" dirty="0">
                <a:solidFill>
                  <a:srgbClr val="000000"/>
                </a:solidFill>
                <a:effectLst/>
                <a:latin typeface="+mn-lt"/>
              </a:rPr>
              <a:t>/right-now-chatgpt-is-multilingual-but-monocultural-but-its-learning-your-values/</a:t>
            </a:r>
            <a:endParaRPr lang="en-US" sz="1400" dirty="0">
              <a:latin typeface="+mn-lt"/>
            </a:endParaRPr>
          </a:p>
        </p:txBody>
      </p:sp>
      <p:sp>
        <p:nvSpPr>
          <p:cNvPr id="9" name="Rectangle 8">
            <a:extLst>
              <a:ext uri="{FF2B5EF4-FFF2-40B4-BE49-F238E27FC236}">
                <a16:creationId xmlns:a16="http://schemas.microsoft.com/office/drawing/2014/main" id="{13A9AFB4-33F8-0402-BF28-28A1244D85DB}"/>
              </a:ext>
            </a:extLst>
          </p:cNvPr>
          <p:cNvSpPr/>
          <p:nvPr/>
        </p:nvSpPr>
        <p:spPr>
          <a:xfrm>
            <a:off x="0" y="6057899"/>
            <a:ext cx="9864090" cy="792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A34ADA-03D8-6A69-D504-49B8DBDE1ABA}"/>
              </a:ext>
            </a:extLst>
          </p:cNvPr>
          <p:cNvSpPr/>
          <p:nvPr/>
        </p:nvSpPr>
        <p:spPr>
          <a:xfrm>
            <a:off x="7475220" y="5661777"/>
            <a:ext cx="2518410" cy="792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diagram&#10;&#10;Description automatically generated">
            <a:extLst>
              <a:ext uri="{FF2B5EF4-FFF2-40B4-BE49-F238E27FC236}">
                <a16:creationId xmlns:a16="http://schemas.microsoft.com/office/drawing/2014/main" id="{418D46AC-CB53-F3A5-D434-5FC7A63084A6}"/>
              </a:ext>
            </a:extLst>
          </p:cNvPr>
          <p:cNvPicPr>
            <a:picLocks noChangeAspect="1"/>
          </p:cNvPicPr>
          <p:nvPr/>
        </p:nvPicPr>
        <p:blipFill>
          <a:blip r:embed="rId2"/>
          <a:stretch>
            <a:fillRect/>
          </a:stretch>
        </p:blipFill>
        <p:spPr>
          <a:xfrm>
            <a:off x="1140460" y="1097281"/>
            <a:ext cx="9580880" cy="5693866"/>
          </a:xfrm>
          <a:prstGeom prst="rect">
            <a:avLst/>
          </a:prstGeom>
        </p:spPr>
      </p:pic>
    </p:spTree>
    <p:extLst>
      <p:ext uri="{BB962C8B-B14F-4D97-AF65-F5344CB8AC3E}">
        <p14:creationId xmlns:p14="http://schemas.microsoft.com/office/powerpoint/2010/main" val="4175649892"/>
      </p:ext>
    </p:extLst>
  </p:cSld>
  <p:clrMapOvr>
    <a:masterClrMapping/>
  </p:clrMapOvr>
  <mc:AlternateContent xmlns:mc="http://schemas.openxmlformats.org/markup-compatibility/2006" xmlns:p14="http://schemas.microsoft.com/office/powerpoint/2010/main">
    <mc:Choice Requires="p14">
      <p:transition spd="slow" p14:dur="2000" advTm="9600"/>
    </mc:Choice>
    <mc:Fallback xmlns="">
      <p:transition spd="slow" advTm="96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5D3B-7717-1287-D2AC-C5A0514602B6}"/>
              </a:ext>
            </a:extLst>
          </p:cNvPr>
          <p:cNvSpPr>
            <a:spLocks noGrp="1"/>
          </p:cNvSpPr>
          <p:nvPr>
            <p:ph type="title"/>
          </p:nvPr>
        </p:nvSpPr>
        <p:spPr>
          <a:xfrm>
            <a:off x="838200" y="2103437"/>
            <a:ext cx="10515600" cy="1325563"/>
          </a:xfrm>
        </p:spPr>
        <p:txBody>
          <a:bodyPr>
            <a:normAutofit/>
          </a:bodyPr>
          <a:lstStyle/>
          <a:p>
            <a:pPr algn="ctr"/>
            <a:r>
              <a:rPr lang="en-US" sz="3200" b="1" dirty="0"/>
              <a:t>Part III:  How might legal reform help nudge AI in beneficial directions and away from hazardous paths?</a:t>
            </a:r>
          </a:p>
        </p:txBody>
      </p:sp>
    </p:spTree>
    <p:extLst>
      <p:ext uri="{BB962C8B-B14F-4D97-AF65-F5344CB8AC3E}">
        <p14:creationId xmlns:p14="http://schemas.microsoft.com/office/powerpoint/2010/main" val="508483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Tree>
    <p:extLst>
      <p:ext uri="{BB962C8B-B14F-4D97-AF65-F5344CB8AC3E}">
        <p14:creationId xmlns:p14="http://schemas.microsoft.com/office/powerpoint/2010/main" val="17678050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969628"/>
            <a:ext cx="7703819" cy="97347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95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0B74-CD8F-F626-3E3D-6428F356B256}"/>
              </a:ext>
            </a:extLst>
          </p:cNvPr>
          <p:cNvSpPr>
            <a:spLocks noGrp="1"/>
          </p:cNvSpPr>
          <p:nvPr>
            <p:ph type="title"/>
          </p:nvPr>
        </p:nvSpPr>
        <p:spPr/>
        <p:txBody>
          <a:bodyPr>
            <a:normAutofit/>
          </a:bodyPr>
          <a:lstStyle/>
          <a:p>
            <a:r>
              <a:rPr lang="en-US" sz="3200" dirty="0"/>
              <a:t>Current Attribution Requirements</a:t>
            </a:r>
          </a:p>
        </p:txBody>
      </p:sp>
      <p:sp>
        <p:nvSpPr>
          <p:cNvPr id="3" name="Content Placeholder 2">
            <a:extLst>
              <a:ext uri="{FF2B5EF4-FFF2-40B4-BE49-F238E27FC236}">
                <a16:creationId xmlns:a16="http://schemas.microsoft.com/office/drawing/2014/main" id="{EF0EF7A3-5AAC-40B5-5EE6-F32780BBA4E7}"/>
              </a:ext>
            </a:extLst>
          </p:cNvPr>
          <p:cNvSpPr>
            <a:spLocks noGrp="1"/>
          </p:cNvSpPr>
          <p:nvPr>
            <p:ph idx="1"/>
          </p:nvPr>
        </p:nvSpPr>
        <p:spPr/>
        <p:txBody>
          <a:bodyPr/>
          <a:lstStyle/>
          <a:p>
            <a:r>
              <a:rPr lang="en-US" dirty="0"/>
              <a:t>China Interim AI Guidelines (August 2023)</a:t>
            </a:r>
          </a:p>
          <a:p>
            <a:pPr lvl="1"/>
            <a:r>
              <a:rPr lang="en-US" dirty="0"/>
              <a:t>Generative AI systems must disclose that their products were produced through the use of AI</a:t>
            </a:r>
          </a:p>
          <a:p>
            <a:r>
              <a:rPr lang="en-US" dirty="0"/>
              <a:t>EU AI Act (December 2023; effective in 2025)</a:t>
            </a:r>
          </a:p>
          <a:p>
            <a:pPr lvl="1"/>
            <a:r>
              <a:rPr lang="en-US" dirty="0"/>
              <a:t>Generative AI systems must disclose that their products were produced through the use of AI</a:t>
            </a:r>
          </a:p>
          <a:p>
            <a:r>
              <a:rPr lang="en-US" dirty="0"/>
              <a:t>USA does not yet have a general attribution requirement</a:t>
            </a:r>
          </a:p>
          <a:p>
            <a:pPr lvl="1"/>
            <a:r>
              <a:rPr lang="en-US" dirty="0"/>
              <a:t>“No Fakes Act” (pending) would forbid ”the production of a digital replica without the consent of the applicable individual or rights holder”</a:t>
            </a:r>
          </a:p>
        </p:txBody>
      </p:sp>
    </p:spTree>
    <p:extLst>
      <p:ext uri="{BB962C8B-B14F-4D97-AF65-F5344CB8AC3E}">
        <p14:creationId xmlns:p14="http://schemas.microsoft.com/office/powerpoint/2010/main" val="929396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7BF0AC-1A27-D6A3-3D16-07729B9FCF92}"/>
              </a:ext>
            </a:extLst>
          </p:cNvPr>
          <p:cNvSpPr>
            <a:spLocks noGrp="1"/>
          </p:cNvSpPr>
          <p:nvPr>
            <p:ph type="title"/>
          </p:nvPr>
        </p:nvSpPr>
        <p:spPr/>
        <p:txBody>
          <a:bodyPr>
            <a:normAutofit/>
          </a:bodyPr>
          <a:lstStyle/>
          <a:p>
            <a:pPr algn="ctr"/>
            <a:r>
              <a:rPr lang="en-US" sz="3600" dirty="0"/>
              <a:t>No Fakes Act (USA)</a:t>
            </a:r>
          </a:p>
        </p:txBody>
      </p:sp>
      <p:pic>
        <p:nvPicPr>
          <p:cNvPr id="6" name="Picture 5" descr="A close-up of a document&#10;&#10;Description automatically generated">
            <a:extLst>
              <a:ext uri="{FF2B5EF4-FFF2-40B4-BE49-F238E27FC236}">
                <a16:creationId xmlns:a16="http://schemas.microsoft.com/office/drawing/2014/main" id="{030BADE2-712C-224D-79E2-35DE4E0A7C55}"/>
              </a:ext>
            </a:extLst>
          </p:cNvPr>
          <p:cNvPicPr>
            <a:picLocks noChangeAspect="1"/>
          </p:cNvPicPr>
          <p:nvPr/>
        </p:nvPicPr>
        <p:blipFill>
          <a:blip r:embed="rId2"/>
          <a:stretch>
            <a:fillRect/>
          </a:stretch>
        </p:blipFill>
        <p:spPr>
          <a:xfrm>
            <a:off x="440376" y="1442191"/>
            <a:ext cx="10913423" cy="4995923"/>
          </a:xfrm>
          <a:prstGeom prst="rect">
            <a:avLst/>
          </a:prstGeom>
        </p:spPr>
      </p:pic>
    </p:spTree>
    <p:extLst>
      <p:ext uri="{BB962C8B-B14F-4D97-AF65-F5344CB8AC3E}">
        <p14:creationId xmlns:p14="http://schemas.microsoft.com/office/powerpoint/2010/main" val="36962085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969628"/>
            <a:ext cx="7703819" cy="97347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670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1986898"/>
            <a:ext cx="7703819" cy="130494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045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D046-BC34-5A6E-3573-C4B8CA131767}"/>
              </a:ext>
            </a:extLst>
          </p:cNvPr>
          <p:cNvSpPr>
            <a:spLocks noGrp="1"/>
          </p:cNvSpPr>
          <p:nvPr>
            <p:ph type="title"/>
          </p:nvPr>
        </p:nvSpPr>
        <p:spPr>
          <a:xfrm>
            <a:off x="838200" y="234207"/>
            <a:ext cx="10515600" cy="893659"/>
          </a:xfrm>
        </p:spPr>
        <p:txBody>
          <a:bodyPr>
            <a:normAutofit/>
          </a:bodyPr>
          <a:lstStyle/>
          <a:p>
            <a:pPr algn="ctr"/>
            <a:r>
              <a:rPr lang="en-US" sz="3600" dirty="0"/>
              <a:t>Conditions that Enable Human Flourishing</a:t>
            </a:r>
          </a:p>
        </p:txBody>
      </p:sp>
      <p:sp>
        <p:nvSpPr>
          <p:cNvPr id="3" name="Content Placeholder 2">
            <a:extLst>
              <a:ext uri="{FF2B5EF4-FFF2-40B4-BE49-F238E27FC236}">
                <a16:creationId xmlns:a16="http://schemas.microsoft.com/office/drawing/2014/main" id="{D5BB8352-4F98-5801-8C78-6806EF701E16}"/>
              </a:ext>
            </a:extLst>
          </p:cNvPr>
          <p:cNvSpPr>
            <a:spLocks noGrp="1"/>
          </p:cNvSpPr>
          <p:nvPr>
            <p:ph sz="half" idx="1"/>
          </p:nvPr>
        </p:nvSpPr>
        <p:spPr>
          <a:xfrm>
            <a:off x="838200" y="1448790"/>
            <a:ext cx="3520044" cy="4728173"/>
          </a:xfrm>
        </p:spPr>
        <p:txBody>
          <a:bodyPr>
            <a:normAutofit/>
          </a:bodyPr>
          <a:lstStyle/>
          <a:p>
            <a:pPr marL="514350" indent="-514350">
              <a:buFont typeface="+mj-lt"/>
              <a:buAutoNum type="arabicParenR"/>
            </a:pPr>
            <a:r>
              <a:rPr lang="en-US" dirty="0"/>
              <a:t>Life</a:t>
            </a:r>
          </a:p>
          <a:p>
            <a:pPr marL="514350" indent="-514350">
              <a:buFont typeface="+mj-lt"/>
              <a:buAutoNum type="arabicParenR"/>
            </a:pPr>
            <a:r>
              <a:rPr lang="en-US" dirty="0"/>
              <a:t>Health</a:t>
            </a:r>
          </a:p>
          <a:p>
            <a:pPr marL="514350" indent="-514350">
              <a:buFont typeface="+mj-lt"/>
              <a:buAutoNum type="arabicParenR"/>
            </a:pPr>
            <a:r>
              <a:rPr lang="en-US" dirty="0"/>
              <a:t>Autonomy</a:t>
            </a:r>
          </a:p>
          <a:p>
            <a:pPr marL="514350" indent="-514350">
              <a:buFont typeface="+mj-lt"/>
              <a:buAutoNum type="arabicParenR"/>
            </a:pPr>
            <a:r>
              <a:rPr lang="en-US" b="1" dirty="0"/>
              <a:t>Engagement</a:t>
            </a:r>
          </a:p>
          <a:p>
            <a:pPr marL="514350" indent="-514350">
              <a:buFont typeface="+mj-lt"/>
              <a:buAutoNum type="arabicParenR"/>
            </a:pPr>
            <a:r>
              <a:rPr lang="en-US" dirty="0"/>
              <a:t>Self-expression</a:t>
            </a:r>
          </a:p>
          <a:p>
            <a:pPr marL="514350" indent="-514350">
              <a:buFont typeface="+mj-lt"/>
              <a:buAutoNum type="arabicParenR"/>
            </a:pPr>
            <a:r>
              <a:rPr lang="en-US" dirty="0"/>
              <a:t>Competence</a:t>
            </a:r>
          </a:p>
          <a:p>
            <a:pPr marL="514350" indent="-514350">
              <a:buFont typeface="+mj-lt"/>
              <a:buAutoNum type="arabicParenR"/>
            </a:pPr>
            <a:r>
              <a:rPr lang="en-US" dirty="0"/>
              <a:t>Affiliation</a:t>
            </a:r>
          </a:p>
          <a:p>
            <a:pPr marL="514350" indent="-514350">
              <a:buFont typeface="+mj-lt"/>
              <a:buAutoNum type="arabicParenR"/>
            </a:pPr>
            <a:r>
              <a:rPr lang="en-US" dirty="0"/>
              <a:t>Privacy</a:t>
            </a:r>
          </a:p>
        </p:txBody>
      </p:sp>
      <p:sp>
        <p:nvSpPr>
          <p:cNvPr id="4" name="Content Placeholder 3">
            <a:extLst>
              <a:ext uri="{FF2B5EF4-FFF2-40B4-BE49-F238E27FC236}">
                <a16:creationId xmlns:a16="http://schemas.microsoft.com/office/drawing/2014/main" id="{F5C5B4EF-DD8D-D586-1688-D48DE7141AC0}"/>
              </a:ext>
            </a:extLst>
          </p:cNvPr>
          <p:cNvSpPr>
            <a:spLocks noGrp="1"/>
          </p:cNvSpPr>
          <p:nvPr>
            <p:ph sz="half" idx="2"/>
          </p:nvPr>
        </p:nvSpPr>
        <p:spPr>
          <a:xfrm>
            <a:off x="6096000" y="2428406"/>
            <a:ext cx="3825240" cy="3320883"/>
          </a:xfrm>
          <a:ln>
            <a:solidFill>
              <a:srgbClr val="0070C0"/>
            </a:solidFill>
          </a:ln>
        </p:spPr>
        <p:txBody>
          <a:bodyPr>
            <a:normAutofit/>
          </a:bodyPr>
          <a:lstStyle/>
          <a:p>
            <a:pPr marL="514350" indent="-514350">
              <a:buFont typeface="+mj-lt"/>
              <a:buAutoNum type="alphaLcParenR"/>
            </a:pPr>
            <a:r>
              <a:rPr lang="en-US" sz="2400" dirty="0">
                <a:solidFill>
                  <a:srgbClr val="0070C0"/>
                </a:solidFill>
              </a:rPr>
              <a:t>“Meaningful work” (Marx);</a:t>
            </a:r>
          </a:p>
          <a:p>
            <a:pPr marL="514350" indent="-514350">
              <a:buFont typeface="+mj-lt"/>
              <a:buAutoNum type="alphaLcParenR"/>
            </a:pPr>
            <a:r>
              <a:rPr lang="en-US" sz="2400" dirty="0">
                <a:solidFill>
                  <a:srgbClr val="0070C0"/>
                </a:solidFill>
              </a:rPr>
              <a:t>Political democracy (Commonwealthmen; Tocqueville; Arendt; Sunstein)</a:t>
            </a:r>
          </a:p>
          <a:p>
            <a:pPr marL="514350" indent="-514350">
              <a:buFont typeface="+mj-lt"/>
              <a:buAutoNum type="alphaLcParenR"/>
            </a:pPr>
            <a:r>
              <a:rPr lang="en-US" sz="2400" dirty="0">
                <a:solidFill>
                  <a:srgbClr val="0070C0"/>
                </a:solidFill>
              </a:rPr>
              <a:t>Semiotic democracy (Frankfurt School; Fiske; </a:t>
            </a:r>
            <a:r>
              <a:rPr lang="en-US" sz="2400" dirty="0" err="1">
                <a:solidFill>
                  <a:srgbClr val="0070C0"/>
                </a:solidFill>
              </a:rPr>
              <a:t>Balkin</a:t>
            </a:r>
            <a:r>
              <a:rPr lang="en-US" sz="2400" dirty="0">
                <a:solidFill>
                  <a:srgbClr val="0070C0"/>
                </a:solidFill>
              </a:rPr>
              <a:t>; Lessig; Katyal)</a:t>
            </a:r>
          </a:p>
        </p:txBody>
      </p:sp>
      <p:sp>
        <p:nvSpPr>
          <p:cNvPr id="5" name="Rectangle 4">
            <a:extLst>
              <a:ext uri="{FF2B5EF4-FFF2-40B4-BE49-F238E27FC236}">
                <a16:creationId xmlns:a16="http://schemas.microsoft.com/office/drawing/2014/main" id="{FE39B745-D2E2-737E-13D7-1F4DD693EA13}"/>
              </a:ext>
            </a:extLst>
          </p:cNvPr>
          <p:cNvSpPr/>
          <p:nvPr/>
        </p:nvSpPr>
        <p:spPr>
          <a:xfrm>
            <a:off x="581891" y="3429000"/>
            <a:ext cx="3325091" cy="2449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864B08F-EE08-9040-30CD-C3503E3C610F}"/>
              </a:ext>
            </a:extLst>
          </p:cNvPr>
          <p:cNvCxnSpPr>
            <a:cxnSpLocks/>
          </p:cNvCxnSpPr>
          <p:nvPr/>
        </p:nvCxnSpPr>
        <p:spPr>
          <a:xfrm>
            <a:off x="3384467" y="3265543"/>
            <a:ext cx="27115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746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ictures of a painting&#10;&#10;Description automatically generated">
            <a:extLst>
              <a:ext uri="{FF2B5EF4-FFF2-40B4-BE49-F238E27FC236}">
                <a16:creationId xmlns:a16="http://schemas.microsoft.com/office/drawing/2014/main" id="{3DA68FCA-B7B4-E6FF-2746-955F9DE62409}"/>
              </a:ext>
            </a:extLst>
          </p:cNvPr>
          <p:cNvPicPr>
            <a:picLocks noChangeAspect="1"/>
          </p:cNvPicPr>
          <p:nvPr/>
        </p:nvPicPr>
        <p:blipFill>
          <a:blip r:embed="rId2"/>
          <a:stretch>
            <a:fillRect/>
          </a:stretch>
        </p:blipFill>
        <p:spPr>
          <a:xfrm>
            <a:off x="48182" y="1841582"/>
            <a:ext cx="8041479" cy="4820475"/>
          </a:xfrm>
          <a:prstGeom prst="rect">
            <a:avLst/>
          </a:prstGeom>
        </p:spPr>
      </p:pic>
      <p:pic>
        <p:nvPicPr>
          <p:cNvPr id="7" name="Picture 6" descr="A painting of a building with a light in the sky&#10;&#10;Description automatically generated">
            <a:extLst>
              <a:ext uri="{FF2B5EF4-FFF2-40B4-BE49-F238E27FC236}">
                <a16:creationId xmlns:a16="http://schemas.microsoft.com/office/drawing/2014/main" id="{93D0B754-68E1-215D-1C24-36B0C82DF0B6}"/>
              </a:ext>
            </a:extLst>
          </p:cNvPr>
          <p:cNvPicPr>
            <a:picLocks noChangeAspect="1"/>
          </p:cNvPicPr>
          <p:nvPr/>
        </p:nvPicPr>
        <p:blipFill>
          <a:blip r:embed="rId3"/>
          <a:stretch>
            <a:fillRect/>
          </a:stretch>
        </p:blipFill>
        <p:spPr>
          <a:xfrm>
            <a:off x="8226311" y="1947552"/>
            <a:ext cx="3965689" cy="4018099"/>
          </a:xfrm>
          <a:prstGeom prst="rect">
            <a:avLst/>
          </a:prstGeom>
        </p:spPr>
      </p:pic>
      <p:sp>
        <p:nvSpPr>
          <p:cNvPr id="8" name="Title 7">
            <a:extLst>
              <a:ext uri="{FF2B5EF4-FFF2-40B4-BE49-F238E27FC236}">
                <a16:creationId xmlns:a16="http://schemas.microsoft.com/office/drawing/2014/main" id="{395E4841-F9C4-3BE8-FB31-CF09976BBC4B}"/>
              </a:ext>
            </a:extLst>
          </p:cNvPr>
          <p:cNvSpPr>
            <a:spLocks noGrp="1"/>
          </p:cNvSpPr>
          <p:nvPr>
            <p:ph type="title"/>
          </p:nvPr>
        </p:nvSpPr>
        <p:spPr>
          <a:xfrm>
            <a:off x="838200" y="365125"/>
            <a:ext cx="10728366" cy="1325563"/>
          </a:xfrm>
        </p:spPr>
        <p:txBody>
          <a:bodyPr>
            <a:normAutofit/>
          </a:bodyPr>
          <a:lstStyle/>
          <a:p>
            <a:r>
              <a:rPr lang="en-US" sz="2800" dirty="0">
                <a:effectLst/>
                <a:latin typeface="Times"/>
              </a:rPr>
              <a:t>“Second Request for Reconsideration for Refusal to Register SURYAST” (Copyright Review Board, December 11, 2023)</a:t>
            </a:r>
            <a:br>
              <a:rPr lang="en-US" sz="2800" dirty="0">
                <a:effectLst/>
                <a:latin typeface="Times"/>
              </a:rPr>
            </a:br>
            <a:endParaRPr lang="en-US" sz="2800" dirty="0"/>
          </a:p>
        </p:txBody>
      </p:sp>
      <p:sp>
        <p:nvSpPr>
          <p:cNvPr id="9" name="TextBox 8">
            <a:extLst>
              <a:ext uri="{FF2B5EF4-FFF2-40B4-BE49-F238E27FC236}">
                <a16:creationId xmlns:a16="http://schemas.microsoft.com/office/drawing/2014/main" id="{DAD800A0-A2D8-2499-157F-68FA40005DFD}"/>
              </a:ext>
            </a:extLst>
          </p:cNvPr>
          <p:cNvSpPr txBox="1"/>
          <p:nvPr/>
        </p:nvSpPr>
        <p:spPr>
          <a:xfrm>
            <a:off x="9571511" y="5989247"/>
            <a:ext cx="11978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SURYAST</a:t>
            </a:r>
          </a:p>
        </p:txBody>
      </p:sp>
    </p:spTree>
    <p:extLst>
      <p:ext uri="{BB962C8B-B14F-4D97-AF65-F5344CB8AC3E}">
        <p14:creationId xmlns:p14="http://schemas.microsoft.com/office/powerpoint/2010/main" val="10011963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5E4841-F9C4-3BE8-FB31-CF09976BBC4B}"/>
              </a:ext>
            </a:extLst>
          </p:cNvPr>
          <p:cNvSpPr>
            <a:spLocks noGrp="1"/>
          </p:cNvSpPr>
          <p:nvPr>
            <p:ph type="title"/>
          </p:nvPr>
        </p:nvSpPr>
        <p:spPr>
          <a:xfrm>
            <a:off x="838200" y="365125"/>
            <a:ext cx="10899098" cy="1325563"/>
          </a:xfrm>
        </p:spPr>
        <p:txBody>
          <a:bodyPr>
            <a:normAutofit/>
          </a:bodyPr>
          <a:lstStyle/>
          <a:p>
            <a:r>
              <a:rPr lang="en-US" sz="2800" dirty="0">
                <a:effectLst/>
                <a:latin typeface="Times"/>
              </a:rPr>
              <a:t>“Second Request for Reconsideration for Refusal to Register SURYAST” (Copyright Review Board, December 11, 2023)</a:t>
            </a:r>
            <a:br>
              <a:rPr lang="en-US" sz="2800" dirty="0">
                <a:effectLst/>
                <a:latin typeface="Times"/>
              </a:rPr>
            </a:br>
            <a:endParaRPr lang="en-US" sz="2800" dirty="0"/>
          </a:p>
        </p:txBody>
      </p:sp>
      <p:sp>
        <p:nvSpPr>
          <p:cNvPr id="2" name="Content Placeholder 1">
            <a:extLst>
              <a:ext uri="{FF2B5EF4-FFF2-40B4-BE49-F238E27FC236}">
                <a16:creationId xmlns:a16="http://schemas.microsoft.com/office/drawing/2014/main" id="{74E44734-FB58-6533-EAD0-4BC5E524A196}"/>
              </a:ext>
            </a:extLst>
          </p:cNvPr>
          <p:cNvSpPr>
            <a:spLocks noGrp="1"/>
          </p:cNvSpPr>
          <p:nvPr>
            <p:ph idx="1"/>
          </p:nvPr>
        </p:nvSpPr>
        <p:spPr>
          <a:xfrm>
            <a:off x="838200" y="1690688"/>
            <a:ext cx="10515600" cy="4802187"/>
          </a:xfrm>
        </p:spPr>
        <p:txBody>
          <a:bodyPr>
            <a:normAutofit fontScale="77500" lnSpcReduction="20000"/>
          </a:bodyPr>
          <a:lstStyle/>
          <a:p>
            <a:pPr>
              <a:lnSpc>
                <a:spcPct val="120000"/>
              </a:lnSpc>
            </a:pPr>
            <a:r>
              <a:rPr lang="en-US" dirty="0">
                <a:effectLst/>
                <a:latin typeface="Times"/>
              </a:rPr>
              <a:t>“If all of a work’s “traditional elements of authorship” are generated by AI, the work lacks human authorship, and the Office will not register it. If, however, a work containing AI-generated material also contains sufficient human authorship to support a claim to copyright, then the Office will register the human’s contributions….</a:t>
            </a:r>
          </a:p>
          <a:p>
            <a:pPr>
              <a:lnSpc>
                <a:spcPct val="120000"/>
              </a:lnSpc>
            </a:pPr>
            <a:r>
              <a:rPr lang="en-US" dirty="0"/>
              <a:t>“</a:t>
            </a:r>
            <a:r>
              <a:rPr lang="en-US" dirty="0">
                <a:effectLst/>
                <a:latin typeface="Times"/>
              </a:rPr>
              <a:t>After considering the information provided by Mr. </a:t>
            </a:r>
            <a:r>
              <a:rPr lang="en-US" dirty="0" err="1">
                <a:effectLst/>
                <a:latin typeface="Times"/>
              </a:rPr>
              <a:t>Sahni</a:t>
            </a:r>
            <a:r>
              <a:rPr lang="en-US" dirty="0">
                <a:effectLst/>
                <a:latin typeface="Times"/>
              </a:rPr>
              <a:t> regarding his creation of the Work, including his description of RAGHAV, the Board concludes that the Work is not the product of human authorship. Specifically, the Board finds that the expressive elements of pictorial authorship were not provided by Mr. </a:t>
            </a:r>
            <a:r>
              <a:rPr lang="en-US" dirty="0" err="1">
                <a:effectLst/>
                <a:latin typeface="Times"/>
              </a:rPr>
              <a:t>Sahni</a:t>
            </a:r>
            <a:r>
              <a:rPr lang="en-US" dirty="0">
                <a:effectLst/>
                <a:latin typeface="Times"/>
              </a:rPr>
              <a:t>. As Mr. </a:t>
            </a:r>
            <a:r>
              <a:rPr lang="en-US" dirty="0" err="1">
                <a:effectLst/>
                <a:latin typeface="Times"/>
              </a:rPr>
              <a:t>Sahni</a:t>
            </a:r>
            <a:r>
              <a:rPr lang="en-US" dirty="0">
                <a:effectLst/>
                <a:latin typeface="Times"/>
              </a:rPr>
              <a:t> admits, he provided three inputs to RAGHAV: a base image, a style image, and a “variable value determining the amount of style transfer.” Because Mr. </a:t>
            </a:r>
            <a:r>
              <a:rPr lang="en-US" dirty="0" err="1">
                <a:effectLst/>
                <a:latin typeface="Times"/>
              </a:rPr>
              <a:t>Sahni</a:t>
            </a:r>
            <a:r>
              <a:rPr lang="en-US" dirty="0">
                <a:effectLst/>
                <a:latin typeface="Times"/>
              </a:rPr>
              <a:t> only provided these three inputs to RAHGAV, the RAGHAV app, not Mr. </a:t>
            </a:r>
            <a:r>
              <a:rPr lang="en-US" dirty="0" err="1">
                <a:effectLst/>
                <a:latin typeface="Times"/>
              </a:rPr>
              <a:t>Sahni</a:t>
            </a:r>
            <a:r>
              <a:rPr lang="en-US" dirty="0">
                <a:effectLst/>
                <a:latin typeface="Times"/>
              </a:rPr>
              <a:t>, was responsible for determining how to interpolate the base and style images in accordance with the style transfer value.”</a:t>
            </a:r>
          </a:p>
          <a:p>
            <a:pPr>
              <a:lnSpc>
                <a:spcPct val="120000"/>
              </a:lnSpc>
            </a:pPr>
            <a:endParaRPr lang="en-US" dirty="0"/>
          </a:p>
        </p:txBody>
      </p:sp>
    </p:spTree>
    <p:extLst>
      <p:ext uri="{BB962C8B-B14F-4D97-AF65-F5344CB8AC3E}">
        <p14:creationId xmlns:p14="http://schemas.microsoft.com/office/powerpoint/2010/main" val="2628090632"/>
      </p:ext>
    </p:extLst>
  </p:cSld>
  <p:clrMapOvr>
    <a:masterClrMapping/>
  </p:clrMapOvr>
  <mc:AlternateContent xmlns:mc="http://schemas.openxmlformats.org/markup-compatibility/2006" xmlns:p14="http://schemas.microsoft.com/office/powerpoint/2010/main">
    <mc:Choice Requires="p14">
      <p:transition spd="slow" p14:dur="2000" advTm="81466"/>
    </mc:Choice>
    <mc:Fallback xmlns="">
      <p:transition spd="slow" advTm="81466"/>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1986898"/>
            <a:ext cx="7703819" cy="130494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6520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1986898"/>
            <a:ext cx="7703819" cy="130494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AE31E1-92AF-FC98-FF87-79E28366F548}"/>
              </a:ext>
            </a:extLst>
          </p:cNvPr>
          <p:cNvSpPr txBox="1"/>
          <p:nvPr/>
        </p:nvSpPr>
        <p:spPr>
          <a:xfrm>
            <a:off x="9155430" y="2651760"/>
            <a:ext cx="2613659" cy="1631216"/>
          </a:xfrm>
          <a:prstGeom prst="rect">
            <a:avLst/>
          </a:prstGeom>
          <a:noFill/>
        </p:spPr>
        <p:txBody>
          <a:bodyPr wrap="square" rtlCol="0">
            <a:spAutoFit/>
          </a:bodyPr>
          <a:lstStyle/>
          <a:p>
            <a:r>
              <a:rPr lang="en-US" sz="2000" dirty="0">
                <a:solidFill>
                  <a:srgbClr val="002060"/>
                </a:solidFill>
              </a:rPr>
              <a:t>Do not replace PHOSITA with MHOSITA (machine having ordinary skill in the art)</a:t>
            </a:r>
          </a:p>
        </p:txBody>
      </p:sp>
      <p:cxnSp>
        <p:nvCxnSpPr>
          <p:cNvPr id="7" name="Straight Arrow Connector 6">
            <a:extLst>
              <a:ext uri="{FF2B5EF4-FFF2-40B4-BE49-F238E27FC236}">
                <a16:creationId xmlns:a16="http://schemas.microsoft.com/office/drawing/2014/main" id="{B518F9BF-5751-8D49-F462-33BD311F3C2B}"/>
              </a:ext>
            </a:extLst>
          </p:cNvPr>
          <p:cNvCxnSpPr>
            <a:stCxn id="5" idx="1"/>
          </p:cNvCxnSpPr>
          <p:nvPr/>
        </p:nvCxnSpPr>
        <p:spPr>
          <a:xfrm flipH="1" flipV="1">
            <a:off x="7920990" y="3086100"/>
            <a:ext cx="1234440" cy="381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816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1986898"/>
            <a:ext cx="7703819" cy="130494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073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3301348"/>
            <a:ext cx="8012429" cy="130494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11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CC52-471E-F9C2-881E-21224D256446}"/>
              </a:ext>
            </a:extLst>
          </p:cNvPr>
          <p:cNvSpPr>
            <a:spLocks noGrp="1"/>
          </p:cNvSpPr>
          <p:nvPr>
            <p:ph type="title"/>
          </p:nvPr>
        </p:nvSpPr>
        <p:spPr>
          <a:xfrm>
            <a:off x="838200" y="92648"/>
            <a:ext cx="10515600" cy="876980"/>
          </a:xfrm>
        </p:spPr>
        <p:txBody>
          <a:bodyPr/>
          <a:lstStyle/>
          <a:p>
            <a:r>
              <a:rPr lang="en-US" dirty="0"/>
              <a:t>Increased Alignment through legal reform</a:t>
            </a:r>
          </a:p>
        </p:txBody>
      </p:sp>
      <p:sp>
        <p:nvSpPr>
          <p:cNvPr id="3" name="Content Placeholder 2">
            <a:extLst>
              <a:ext uri="{FF2B5EF4-FFF2-40B4-BE49-F238E27FC236}">
                <a16:creationId xmlns:a16="http://schemas.microsoft.com/office/drawing/2014/main" id="{2696E051-7975-63E2-9C75-4542E369FF49}"/>
              </a:ext>
            </a:extLst>
          </p:cNvPr>
          <p:cNvSpPr>
            <a:spLocks noGrp="1"/>
          </p:cNvSpPr>
          <p:nvPr>
            <p:ph idx="1"/>
          </p:nvPr>
        </p:nvSpPr>
        <p:spPr>
          <a:xfrm>
            <a:off x="422911" y="1102240"/>
            <a:ext cx="7920990" cy="5481440"/>
          </a:xfrm>
        </p:spPr>
        <p:txBody>
          <a:bodyPr>
            <a:normAutofit/>
          </a:bodyPr>
          <a:lstStyle/>
          <a:p>
            <a:pPr marL="514350" indent="-514350">
              <a:buFont typeface="+mj-lt"/>
              <a:buAutoNum type="arabicParenR"/>
            </a:pPr>
            <a:r>
              <a:rPr lang="en-US" dirty="0"/>
              <a:t>Mandatory attribution with respect to the fruits of AI [cf.  DOO Negotiations for PCT]</a:t>
            </a:r>
          </a:p>
          <a:p>
            <a:pPr marL="514350" indent="-514350">
              <a:buFont typeface="+mj-lt"/>
              <a:buAutoNum type="arabicParenR"/>
            </a:pPr>
            <a:r>
              <a:rPr lang="en-US" dirty="0"/>
              <a:t>IP Protection for Fruits</a:t>
            </a:r>
          </a:p>
          <a:p>
            <a:pPr marL="971550" lvl="1" indent="-514350">
              <a:buFont typeface="+mj-lt"/>
              <a:buAutoNum type="alphaLcParenR"/>
            </a:pPr>
            <a:r>
              <a:rPr lang="en-US" dirty="0"/>
              <a:t>Copyright protection for the fruits of generative AI</a:t>
            </a:r>
          </a:p>
          <a:p>
            <a:pPr marL="971550" lvl="1" indent="-514350">
              <a:buFont typeface="+mj-lt"/>
              <a:buAutoNum type="alphaLcParenR"/>
            </a:pPr>
            <a:r>
              <a:rPr lang="en-US" dirty="0"/>
              <a:t>Patent protection for drugs produced with aid of AI</a:t>
            </a:r>
          </a:p>
          <a:p>
            <a:pPr marL="514350" indent="-514350">
              <a:buFont typeface="+mj-lt"/>
              <a:buAutoNum type="arabicParenR"/>
            </a:pPr>
            <a:r>
              <a:rPr lang="en-US" dirty="0"/>
              <a:t>No injunctive relief for IP on AI Methods</a:t>
            </a:r>
          </a:p>
          <a:p>
            <a:pPr marL="971550" lvl="1" indent="-514350">
              <a:buFont typeface="+mj-lt"/>
              <a:buAutoNum type="alphaLcParenR"/>
            </a:pPr>
            <a:r>
              <a:rPr lang="en-US" dirty="0"/>
              <a:t>E.g., use of copyrighted materials in training data </a:t>
            </a:r>
          </a:p>
          <a:p>
            <a:pPr marL="971550" lvl="1" indent="-514350">
              <a:buFont typeface="+mj-lt"/>
              <a:buAutoNum type="alphaLcParenR"/>
            </a:pPr>
            <a:r>
              <a:rPr lang="en-US" dirty="0"/>
              <a:t>E.g., infringement of AI-based drug discovery methods</a:t>
            </a:r>
          </a:p>
          <a:p>
            <a:pPr marL="514350" indent="-514350">
              <a:buFont typeface="+mj-lt"/>
              <a:buAutoNum type="arabicParenR"/>
            </a:pPr>
            <a:r>
              <a:rPr lang="en-US" dirty="0"/>
              <a:t>Industry-specific compensation systems</a:t>
            </a:r>
          </a:p>
          <a:p>
            <a:pPr marL="514350" indent="-514350">
              <a:buFont typeface="+mj-lt"/>
              <a:buAutoNum type="arabicParenR"/>
            </a:pPr>
            <a:r>
              <a:rPr lang="en-US" dirty="0"/>
              <a:t>Limits on usage &amp; mandatory anonymization</a:t>
            </a:r>
          </a:p>
          <a:p>
            <a:pPr marL="514350" indent="-514350">
              <a:buFont typeface="+mj-lt"/>
              <a:buAutoNum type="arabicParenR"/>
            </a:pPr>
            <a:r>
              <a:rPr lang="en-US" dirty="0"/>
              <a:t>Prizes for socially beneficial but unprofitable AI systems</a:t>
            </a:r>
          </a:p>
        </p:txBody>
      </p:sp>
      <p:sp>
        <p:nvSpPr>
          <p:cNvPr id="4" name="Rounded Rectangle 3">
            <a:extLst>
              <a:ext uri="{FF2B5EF4-FFF2-40B4-BE49-F238E27FC236}">
                <a16:creationId xmlns:a16="http://schemas.microsoft.com/office/drawing/2014/main" id="{DE0C1FD4-D681-37D1-FD25-91B6FE14D2AC}"/>
              </a:ext>
            </a:extLst>
          </p:cNvPr>
          <p:cNvSpPr/>
          <p:nvPr/>
        </p:nvSpPr>
        <p:spPr>
          <a:xfrm>
            <a:off x="422911" y="4572000"/>
            <a:ext cx="6537959" cy="57590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6734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9869520" y="6274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56015" y="181191"/>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a:solidFill>
                  <a:srgbClr val="4F4F4F"/>
                </a:solidFill>
                <a:latin typeface="Arial"/>
              </a:rPr>
              <a:t>Estimated aggregate revenue of U.S. newspaper publishers from 2005 to 2021 (in billion U.S. dollars)</a:t>
            </a:r>
          </a:p>
        </p:txBody>
      </p:sp>
      <p:sp>
        <p:nvSpPr>
          <p:cNvPr id="4" name="New shape"/>
          <p:cNvSpPr/>
          <p:nvPr/>
        </p:nvSpPr>
        <p:spPr>
          <a:xfrm>
            <a:off x="418080" y="6137031"/>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2005 to 2021; includes all taxable employer firms</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US Census Bureau; </a:t>
            </a:r>
            <a:r>
              <a:rPr sz="700" dirty="0">
                <a:solidFill>
                  <a:srgbClr val="808080"/>
                </a:solidFill>
                <a:latin typeface="Arial"/>
                <a:hlinkClick r:id="rId4">
                  <a:extLst>
                    <a:ext uri="{A12FA001-AC4F-418D-AE19-62706E023703}">
                      <ahyp:hlinkClr xmlns:ahyp="http://schemas.microsoft.com/office/drawing/2018/hyperlinkcolor" val="tx"/>
                    </a:ext>
                  </a:extLst>
                </a:hlinkClick>
              </a:rPr>
              <a:t>ID 184046</a:t>
            </a:r>
          </a:p>
        </p:txBody>
      </p:sp>
      <p:graphicFrame>
        <p:nvGraphicFramePr>
          <p:cNvPr id="5" name="ChartObject"/>
          <p:cNvGraphicFramePr/>
          <p:nvPr>
            <p:extLst>
              <p:ext uri="{D42A27DB-BD31-4B8C-83A1-F6EECF244321}">
                <p14:modId xmlns:p14="http://schemas.microsoft.com/office/powerpoint/2010/main" val="1676144038"/>
              </p:ext>
            </p:extLst>
          </p:nvPr>
        </p:nvGraphicFramePr>
        <p:xfrm>
          <a:off x="418080" y="1045191"/>
          <a:ext cx="11355840" cy="5001279"/>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extLst>
      <p:ext uri="{BB962C8B-B14F-4D97-AF65-F5344CB8AC3E}">
        <p14:creationId xmlns:p14="http://schemas.microsoft.com/office/powerpoint/2010/main" val="190307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10018110" y="618912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485900" y="139320"/>
            <a:ext cx="979551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Newspaper publishing revenue in the United States from 2010 to 2021, by media type (in million U.S. dollars)</a:t>
            </a:r>
          </a:p>
        </p:txBody>
      </p:sp>
      <p:sp>
        <p:nvSpPr>
          <p:cNvPr id="4" name="New shape"/>
          <p:cNvSpPr/>
          <p:nvPr/>
        </p:nvSpPr>
        <p:spPr>
          <a:xfrm>
            <a:off x="269490" y="6157800"/>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2010 to 2021; includes all taxable employer firms</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US Census Bureau; </a:t>
            </a:r>
            <a:r>
              <a:rPr sz="700" dirty="0">
                <a:solidFill>
                  <a:srgbClr val="808080"/>
                </a:solidFill>
                <a:latin typeface="Arial"/>
                <a:hlinkClick r:id="rId4">
                  <a:extLst>
                    <a:ext uri="{A12FA001-AC4F-418D-AE19-62706E023703}">
                      <ahyp:hlinkClr xmlns:ahyp="http://schemas.microsoft.com/office/drawing/2018/hyperlinkcolor" val="tx"/>
                    </a:ext>
                  </a:extLst>
                </a:hlinkClick>
              </a:rPr>
              <a:t>ID 184887</a:t>
            </a:r>
          </a:p>
        </p:txBody>
      </p:sp>
      <p:graphicFrame>
        <p:nvGraphicFramePr>
          <p:cNvPr id="5" name="ChartObject"/>
          <p:cNvGraphicFramePr/>
          <p:nvPr>
            <p:extLst>
              <p:ext uri="{D42A27DB-BD31-4B8C-83A1-F6EECF244321}">
                <p14:modId xmlns:p14="http://schemas.microsoft.com/office/powerpoint/2010/main" val="1700401254"/>
              </p:ext>
            </p:extLst>
          </p:nvPr>
        </p:nvGraphicFramePr>
        <p:xfrm>
          <a:off x="571500" y="1062990"/>
          <a:ext cx="10927080" cy="484632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extLst>
      <p:ext uri="{BB962C8B-B14F-4D97-AF65-F5344CB8AC3E}">
        <p14:creationId xmlns:p14="http://schemas.microsoft.com/office/powerpoint/2010/main" val="5582583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10034400" y="6221922"/>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491490" y="205200"/>
            <a:ext cx="1154430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ctr">
              <a:lnSpc>
                <a:spcPct val="100000"/>
              </a:lnSpc>
              <a:spcAft>
                <a:spcPct val="20000"/>
              </a:spcAft>
            </a:pPr>
            <a:r>
              <a:rPr sz="2400" dirty="0">
                <a:solidFill>
                  <a:srgbClr val="4F4F4F"/>
                </a:solidFill>
                <a:latin typeface="Arial"/>
              </a:rPr>
              <a:t>Number of local daily and non-daily newspapers in publication in the United States</a:t>
            </a:r>
          </a:p>
        </p:txBody>
      </p:sp>
      <p:sp>
        <p:nvSpPr>
          <p:cNvPr id="4" name="New shape"/>
          <p:cNvSpPr/>
          <p:nvPr/>
        </p:nvSpPr>
        <p:spPr>
          <a:xfrm>
            <a:off x="338070" y="6185631"/>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United States; 2004 and 2022; 2022 data covers papers still in publication as of May that year</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Northwestern University; </a:t>
            </a:r>
            <a:r>
              <a:rPr sz="700" dirty="0">
                <a:solidFill>
                  <a:srgbClr val="808080"/>
                </a:solidFill>
                <a:latin typeface="Arial"/>
                <a:hlinkClick r:id="rId4">
                  <a:extLst>
                    <a:ext uri="{A12FA001-AC4F-418D-AE19-62706E023703}">
                      <ahyp:hlinkClr xmlns:ahyp="http://schemas.microsoft.com/office/drawing/2018/hyperlinkcolor" val="tx"/>
                    </a:ext>
                  </a:extLst>
                </a:hlinkClick>
              </a:rPr>
              <a:t>ID 944134</a:t>
            </a:r>
          </a:p>
        </p:txBody>
      </p:sp>
      <p:graphicFrame>
        <p:nvGraphicFramePr>
          <p:cNvPr id="5" name="ChartObject"/>
          <p:cNvGraphicFramePr/>
          <p:nvPr>
            <p:extLst>
              <p:ext uri="{D42A27DB-BD31-4B8C-83A1-F6EECF244321}">
                <p14:modId xmlns:p14="http://schemas.microsoft.com/office/powerpoint/2010/main" val="1861944373"/>
              </p:ext>
            </p:extLst>
          </p:nvPr>
        </p:nvGraphicFramePr>
        <p:xfrm>
          <a:off x="338070" y="982980"/>
          <a:ext cx="11206230" cy="501777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spTree>
    <p:extLst>
      <p:ext uri="{BB962C8B-B14F-4D97-AF65-F5344CB8AC3E}">
        <p14:creationId xmlns:p14="http://schemas.microsoft.com/office/powerpoint/2010/main" val="2959275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docProps/app.xml><?xml version="1.0" encoding="utf-8"?>
<Properties xmlns="http://schemas.openxmlformats.org/officeDocument/2006/extended-properties" xmlns:vt="http://schemas.openxmlformats.org/officeDocument/2006/docPropsVTypes">
  <Template>Office Theme</Template>
  <TotalTime>7893</TotalTime>
  <Words>5748</Words>
  <Application>Microsoft Macintosh PowerPoint</Application>
  <PresentationFormat>Widescreen</PresentationFormat>
  <Paragraphs>699</Paragraphs>
  <Slides>111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111</vt:i4>
      </vt:variant>
    </vt:vector>
  </HeadingPairs>
  <TitlesOfParts>
    <vt:vector size="120" baseType="lpstr">
      <vt:lpstr>Arial</vt:lpstr>
      <vt:lpstr>Calibri</vt:lpstr>
      <vt:lpstr>Calibri Light</vt:lpstr>
      <vt:lpstr>Garamond</vt:lpstr>
      <vt:lpstr>Helvetica</vt:lpstr>
      <vt:lpstr>Source Sans Pro</vt:lpstr>
      <vt:lpstr>Times</vt:lpstr>
      <vt:lpstr>Times New Roman</vt:lpstr>
      <vt:lpstr>Office Theme</vt:lpstr>
      <vt:lpstr>PowerPoint Presentation</vt:lpstr>
      <vt:lpstr>PowerPoint Presentation</vt:lpstr>
      <vt:lpstr>AI Summit, November 1-2, 2023 “The Bletchley Declaration”</vt:lpstr>
      <vt:lpstr>AI Summit, November 1-2, 2023 “The Bletchley Declaration”</vt:lpstr>
      <vt:lpstr>Part I:  What are the “interests of humanity”?</vt:lpstr>
      <vt:lpstr>Conditions that Enable Human Flourishing</vt:lpstr>
      <vt:lpstr>Conditions that Enable Human Flourishing</vt:lpstr>
      <vt:lpstr>Conditions that Enable Human Flourishing</vt:lpstr>
      <vt:lpstr>Conditions that Enable Human Flourishing</vt:lpstr>
      <vt:lpstr>Conditions that Enable Human Flourishing</vt:lpstr>
      <vt:lpstr>Conditions that Enable Human Flourishing</vt:lpstr>
      <vt:lpstr>Conditions that Enable Human Flourishing</vt:lpstr>
      <vt:lpstr>Conditions that Enable Human Flourishing</vt:lpstr>
      <vt:lpstr>AI Summit, November 1-2, 2023 “The Bletchley Declaration”</vt:lpstr>
      <vt:lpstr>AI Summit, November 1-2, 2023 “The Bletchley Declaration”</vt:lpstr>
      <vt:lpstr>AI Summit, November 1-2, 2023 “The Bletchley Declaration”</vt:lpstr>
      <vt:lpstr>“Sustainability”</vt:lpstr>
      <vt:lpstr>“Sustainability”</vt:lpstr>
      <vt:lpstr>PowerPoint Presentation</vt:lpstr>
      <vt:lpstr>PowerPoint Presentation</vt:lpstr>
      <vt:lpstr>“Sustainability”</vt:lpstr>
      <vt:lpstr>“Sustainability”</vt:lpstr>
      <vt:lpstr>The dimensions of a feasible conception of sustainability should include:</vt:lpstr>
      <vt:lpstr>1. Climate</vt:lpstr>
      <vt:lpstr>PowerPoint Presentation</vt:lpstr>
      <vt:lpstr>PowerPoint Presentation</vt:lpstr>
      <vt:lpstr>PowerPoint Presentation</vt:lpstr>
      <vt:lpstr>PowerPoint Presentation</vt:lpstr>
      <vt:lpstr>PowerPoint Presentation</vt:lpstr>
      <vt:lpstr>1. Water</vt:lpstr>
      <vt:lpstr>PowerPoint Presentation</vt:lpstr>
      <vt:lpstr>PowerPoint Presentation</vt:lpstr>
      <vt:lpstr>PowerPoint Presentation</vt:lpstr>
      <vt:lpstr>PowerPoint Presentation</vt:lpstr>
      <vt:lpstr>PowerPoint Presentation</vt:lpstr>
      <vt:lpstr>3. Food</vt:lpstr>
      <vt:lpstr>PowerPoint Presentation</vt:lpstr>
      <vt:lpstr>Share of per capita caloric intake worldwide</vt:lpstr>
      <vt:lpstr>Calories Obtained from Livestock Products, by Region</vt:lpstr>
      <vt:lpstr>4.  Health</vt:lpstr>
      <vt:lpstr>PowerPoint Presentation</vt:lpstr>
      <vt:lpstr>5. Population</vt:lpstr>
      <vt:lpstr>PowerPoint Presentation</vt:lpstr>
      <vt:lpstr>PowerPoint Presentation</vt:lpstr>
      <vt:lpstr>PowerPoint Presentation</vt:lpstr>
      <vt:lpstr>PowerPoint Presentation</vt:lpstr>
      <vt:lpstr>Part II:  How might AI advance or threaten the “interests of humanity”?</vt:lpstr>
      <vt:lpstr>Artificial Intelligence:  Opportunities and Hazards</vt:lpstr>
      <vt:lpstr>Potential Contributions of AI to Sustainability</vt:lpstr>
      <vt:lpstr>Ways in which AI can help with respect to Climate Change</vt:lpstr>
      <vt:lpstr>Ways in which AI can help with respect to Water</vt:lpstr>
      <vt:lpstr>Ways in which AI can help with respect to Food</vt:lpstr>
      <vt:lpstr>Ways in which AI can help with respect to Health</vt:lpstr>
      <vt:lpstr>Ways in which AI might help with respect to Population Control</vt:lpstr>
      <vt:lpstr>Potential Methods of Reducing Population Growth:   an initial proposal</vt:lpstr>
      <vt:lpstr>PowerPoint Presentation</vt:lpstr>
      <vt:lpstr>PowerPoint Presentation</vt:lpstr>
      <vt:lpstr>PowerPoint Presentation</vt:lpstr>
      <vt:lpstr>PowerPoint Presentation</vt:lpstr>
      <vt:lpstr>PowerPoint Presentation</vt:lpstr>
      <vt:lpstr>Potential Impacts on Democracy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Impacts on Meaningful Work and Self-Expression</vt:lpstr>
      <vt:lpstr>Music:    Impact on creativity and self-expression of the increased availability of inexpensive, high-quality professional sound recordings?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Impacts on Equality</vt:lpstr>
      <vt:lpstr>Inequality</vt:lpstr>
      <vt:lpstr>Inequality</vt:lpstr>
      <vt:lpstr>Jill Walker Rettberg, “ChatGPT is multilingual but monocultural, and it’s learning your values”  (December 6, 2022), https://jilltxt.net/right-now-chatgpt-is-multilingual-but-monocultural-but-its-learning-your-values/</vt:lpstr>
      <vt:lpstr>Jill Walker Rettberg, “ChatGPT is multilingual but monocultural, and it’s learning your values”  (December 6, 2022), https://jilltxt.net/right-now-chatgpt-is-multilingual-but-monocultural-but-its-learning-your-values/</vt:lpstr>
      <vt:lpstr>Part III:  How might legal reform help nudge AI in beneficial directions and away from hazardous paths?</vt:lpstr>
      <vt:lpstr>Increased Alignment through legal reform</vt:lpstr>
      <vt:lpstr>Increased Alignment through legal reform</vt:lpstr>
      <vt:lpstr>Current Attribution Requirements</vt:lpstr>
      <vt:lpstr>No Fakes Act (USA)</vt:lpstr>
      <vt:lpstr>Increased Alignment through legal reform</vt:lpstr>
      <vt:lpstr>Increased Alignment through legal reform</vt:lpstr>
      <vt:lpstr>“Second Request for Reconsideration for Refusal to Register SURYAST” (Copyright Review Board, December 11, 2023) </vt:lpstr>
      <vt:lpstr>“Second Request for Reconsideration for Refusal to Register SURYAST” (Copyright Review Board, December 11, 2023) </vt:lpstr>
      <vt:lpstr>Increased Alignment through legal reform</vt:lpstr>
      <vt:lpstr>Increased Alignment through legal reform</vt:lpstr>
      <vt:lpstr>Increased Alignment through legal reform</vt:lpstr>
      <vt:lpstr>Increased Alignment through legal reform</vt:lpstr>
      <vt:lpstr>Increased Alignment through legal reform</vt:lpstr>
      <vt:lpstr>PowerPoint Presentation</vt:lpstr>
      <vt:lpstr>PowerPoint Presentation</vt:lpstr>
      <vt:lpstr>PowerPoint Presentation</vt:lpstr>
      <vt:lpstr>PowerPoint Presentation</vt:lpstr>
      <vt:lpstr>PowerPoint Presentation</vt:lpstr>
      <vt:lpstr>Increased Alignment through legal reform</vt:lpstr>
      <vt:lpstr>Increased Alignment through legal reform</vt:lpstr>
      <vt:lpstr>EU AI Act (draft 2023), Section 5.1 forbids:</vt:lpstr>
      <vt:lpstr>PowerPoint Presentation</vt:lpstr>
      <vt:lpstr>“Artificial Intelligence and Cancer Care: the Future of Oncology?” Stanford Cancer Institute</vt:lpstr>
      <vt:lpstr>“Artificial Intelligence and Cancer Care: the Future of Oncology?” Stanford Cancer Institute</vt:lpstr>
      <vt:lpstr>Increased Alignment through legal reform</vt:lpstr>
      <vt:lpstr>Increased Alignment through legal reform</vt:lpstr>
      <vt:lpstr>Increased Alignment through legal reform</vt:lpstr>
      <vt:lpstr>Increased Alignment through legal reform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and the Interest of Humanity</dc:title>
  <dc:creator>Terry Fisher</dc:creator>
  <cp:lastModifiedBy>Terry Fisher</cp:lastModifiedBy>
  <cp:revision>70</cp:revision>
  <dcterms:created xsi:type="dcterms:W3CDTF">2023-12-12T05:57:49Z</dcterms:created>
  <dcterms:modified xsi:type="dcterms:W3CDTF">2024-04-18T17:13:23Z</dcterms:modified>
</cp:coreProperties>
</file>