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807" r:id="rId3"/>
    <p:sldId id="731" r:id="rId4"/>
    <p:sldId id="734" r:id="rId5"/>
    <p:sldId id="279" r:id="rId6"/>
    <p:sldId id="293" r:id="rId7"/>
    <p:sldId id="276" r:id="rId8"/>
    <p:sldId id="269" r:id="rId9"/>
    <p:sldId id="727" r:id="rId10"/>
    <p:sldId id="290" r:id="rId11"/>
    <p:sldId id="291" r:id="rId12"/>
    <p:sldId id="292" r:id="rId13"/>
    <p:sldId id="280" r:id="rId14"/>
    <p:sldId id="278" r:id="rId15"/>
    <p:sldId id="282" r:id="rId16"/>
    <p:sldId id="257" r:id="rId17"/>
    <p:sldId id="729" r:id="rId18"/>
    <p:sldId id="811" r:id="rId19"/>
    <p:sldId id="273" r:id="rId20"/>
    <p:sldId id="730" r:id="rId21"/>
    <p:sldId id="808" r:id="rId22"/>
    <p:sldId id="810" r:id="rId23"/>
    <p:sldId id="270" r:id="rId24"/>
    <p:sldId id="272" r:id="rId25"/>
    <p:sldId id="815" r:id="rId26"/>
    <p:sldId id="275" r:id="rId27"/>
    <p:sldId id="803" r:id="rId28"/>
    <p:sldId id="812" r:id="rId29"/>
    <p:sldId id="816" r:id="rId30"/>
    <p:sldId id="726" r:id="rId31"/>
    <p:sldId id="728"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46"/>
    <p:restoredTop sz="96327"/>
  </p:normalViewPr>
  <p:slideViewPr>
    <p:cSldViewPr snapToGrid="0" snapToObjects="1" showGuides="1">
      <p:cViewPr varScale="1">
        <p:scale>
          <a:sx n="112" d="100"/>
          <a:sy n="112" d="100"/>
        </p:scale>
        <p:origin x="408"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Number of prescriptions</c:v>
                </c:pt>
              </c:strCache>
            </c:strRef>
          </c:tx>
          <c:spPr>
            <a:ln>
              <a:solidFill>
                <a:srgbClr val="2876DD"/>
              </a:solidFill>
            </a:ln>
          </c:spPr>
          <c:marker>
            <c:symbol val="circle"/>
            <c:size val="5"/>
            <c:spPr>
              <a:solidFill>
                <a:srgbClr val="2876DD"/>
              </a:solidFill>
              <a:ln>
                <a:solidFill>
                  <a:srgbClr val="2876DD"/>
                </a:solidFill>
              </a:ln>
            </c:spPr>
          </c:marker>
          <c:dLbls>
            <c:dLbl>
              <c:idx val="0"/>
              <c:tx>
                <c:rich>
                  <a:bodyPr/>
                  <a:lstStyle/>
                  <a:p>
                    <a:pPr>
                      <a:defRPr/>
                    </a:pPr>
                    <a:endParaRPr lang="en-US"/>
                  </a:p>
                </c:rich>
              </c:tx>
              <c:numFmt formatCode="#,##0" sourceLinked="0"/>
              <c:spPr/>
              <c:dLblPos val="t"/>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00-5949-3645-906C-FC16F6FBBB17}"/>
                </c:ext>
              </c:extLst>
            </c:dLbl>
            <c:dLbl>
              <c:idx val="1"/>
              <c:tx>
                <c:rich>
                  <a:bodyPr/>
                  <a:lstStyle/>
                  <a:p>
                    <a:pPr>
                      <a:defRPr/>
                    </a:pPr>
                    <a:endParaRPr lang="en-US"/>
                  </a:p>
                </c:rich>
              </c:tx>
              <c:numFmt formatCode="#,##0" sourceLinked="0"/>
              <c:spPr/>
              <c:dLblPos val="t"/>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01-5949-3645-906C-FC16F6FBBB17}"/>
                </c:ext>
              </c:extLst>
            </c:dLbl>
            <c:dLbl>
              <c:idx val="2"/>
              <c:tx>
                <c:rich>
                  <a:bodyPr/>
                  <a:lstStyle/>
                  <a:p>
                    <a:pPr>
                      <a:defRPr/>
                    </a:pPr>
                    <a:endParaRPr lang="en-US"/>
                  </a:p>
                </c:rich>
              </c:tx>
              <c:numFmt formatCode="#,##0" sourceLinked="0"/>
              <c:spPr/>
              <c:dLblPos val="t"/>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02-5949-3645-906C-FC16F6FBBB17}"/>
                </c:ext>
              </c:extLst>
            </c:dLbl>
            <c:dLbl>
              <c:idx val="3"/>
              <c:tx>
                <c:rich>
                  <a:bodyPr/>
                  <a:lstStyle/>
                  <a:p>
                    <a:pPr>
                      <a:defRPr/>
                    </a:pPr>
                    <a:endParaRPr lang="en-US"/>
                  </a:p>
                </c:rich>
              </c:tx>
              <c:numFmt formatCode="#,##0" sourceLinked="0"/>
              <c:spPr/>
              <c:dLblPos val="t"/>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03-5949-3645-906C-FC16F6FBBB17}"/>
                </c:ext>
              </c:extLst>
            </c:dLbl>
            <c:dLbl>
              <c:idx val="4"/>
              <c:tx>
                <c:rich>
                  <a:bodyPr/>
                  <a:lstStyle/>
                  <a:p>
                    <a:pPr>
                      <a:defRPr/>
                    </a:pPr>
                    <a:endParaRPr lang="en-US"/>
                  </a:p>
                </c:rich>
              </c:tx>
              <c:numFmt formatCode="#,##0" sourceLinked="0"/>
              <c:spPr/>
              <c:dLblPos val="t"/>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04-5949-3645-906C-FC16F6FBBB17}"/>
                </c:ext>
              </c:extLst>
            </c:dLbl>
            <c:dLbl>
              <c:idx val="5"/>
              <c:tx>
                <c:rich>
                  <a:bodyPr/>
                  <a:lstStyle/>
                  <a:p>
                    <a:pPr>
                      <a:defRPr/>
                    </a:pPr>
                    <a:endParaRPr lang="en-US"/>
                  </a:p>
                </c:rich>
              </c:tx>
              <c:numFmt formatCode="#,##0" sourceLinked="0"/>
              <c:spPr/>
              <c:dLblPos val="t"/>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05-5949-3645-906C-FC16F6FBBB17}"/>
                </c:ext>
              </c:extLst>
            </c:dLbl>
            <c:dLbl>
              <c:idx val="6"/>
              <c:tx>
                <c:rich>
                  <a:bodyPr/>
                  <a:lstStyle/>
                  <a:p>
                    <a:pPr>
                      <a:defRPr/>
                    </a:pPr>
                    <a:endParaRPr lang="en-US"/>
                  </a:p>
                </c:rich>
              </c:tx>
              <c:numFmt formatCode="#,##0" sourceLinked="0"/>
              <c:spPr/>
              <c:dLblPos val="t"/>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06-5949-3645-906C-FC16F6FBBB17}"/>
                </c:ext>
              </c:extLst>
            </c:dLbl>
            <c:dLbl>
              <c:idx val="7"/>
              <c:tx>
                <c:rich>
                  <a:bodyPr/>
                  <a:lstStyle/>
                  <a:p>
                    <a:pPr>
                      <a:defRPr/>
                    </a:pPr>
                    <a:endParaRPr lang="en-US"/>
                  </a:p>
                </c:rich>
              </c:tx>
              <c:numFmt formatCode="#,##0" sourceLinked="0"/>
              <c:spPr/>
              <c:dLblPos val="t"/>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07-5949-3645-906C-FC16F6FBBB17}"/>
                </c:ext>
              </c:extLst>
            </c:dLbl>
            <c:dLbl>
              <c:idx val="8"/>
              <c:tx>
                <c:rich>
                  <a:bodyPr/>
                  <a:lstStyle/>
                  <a:p>
                    <a:pPr>
                      <a:defRPr/>
                    </a:pPr>
                    <a:endParaRPr lang="en-US"/>
                  </a:p>
                </c:rich>
              </c:tx>
              <c:numFmt formatCode="#,##0" sourceLinked="0"/>
              <c:spPr/>
              <c:dLblPos val="t"/>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08-5949-3645-906C-FC16F6FBBB17}"/>
                </c:ext>
              </c:extLst>
            </c:dLbl>
            <c:dLbl>
              <c:idx val="9"/>
              <c:tx>
                <c:rich>
                  <a:bodyPr/>
                  <a:lstStyle/>
                  <a:p>
                    <a:pPr>
                      <a:defRPr/>
                    </a:pPr>
                    <a:endParaRPr lang="en-US"/>
                  </a:p>
                </c:rich>
              </c:tx>
              <c:numFmt formatCode="#,##0" sourceLinked="0"/>
              <c:spPr/>
              <c:dLblPos val="t"/>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09-5949-3645-906C-FC16F6FBBB17}"/>
                </c:ext>
              </c:extLst>
            </c:dLbl>
            <c:dLbl>
              <c:idx val="10"/>
              <c:tx>
                <c:rich>
                  <a:bodyPr/>
                  <a:lstStyle/>
                  <a:p>
                    <a:pPr>
                      <a:defRPr/>
                    </a:pPr>
                    <a:endParaRPr lang="en-US"/>
                  </a:p>
                </c:rich>
              </c:tx>
              <c:numFmt formatCode="#,##0" sourceLinked="0"/>
              <c:spPr/>
              <c:dLblPos val="t"/>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0A-5949-3645-906C-FC16F6FBBB17}"/>
                </c:ext>
              </c:extLst>
            </c:dLbl>
            <c:dLbl>
              <c:idx val="11"/>
              <c:tx>
                <c:rich>
                  <a:bodyPr/>
                  <a:lstStyle/>
                  <a:p>
                    <a:pPr>
                      <a:defRPr/>
                    </a:pPr>
                    <a:endParaRPr lang="en-US"/>
                  </a:p>
                </c:rich>
              </c:tx>
              <c:numFmt formatCode="#,##0" sourceLinked="0"/>
              <c:spPr/>
              <c:dLblPos val="t"/>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0B-5949-3645-906C-FC16F6FBBB17}"/>
                </c:ext>
              </c:extLst>
            </c:dLbl>
            <c:dLbl>
              <c:idx val="12"/>
              <c:tx>
                <c:rich>
                  <a:bodyPr/>
                  <a:lstStyle/>
                  <a:p>
                    <a:pPr>
                      <a:defRPr/>
                    </a:pPr>
                    <a:endParaRPr lang="en-US"/>
                  </a:p>
                </c:rich>
              </c:tx>
              <c:numFmt formatCode="#,##0" sourceLinked="0"/>
              <c:spPr/>
              <c:dLblPos val="t"/>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0C-5949-3645-906C-FC16F6FBBB17}"/>
                </c:ext>
              </c:extLst>
            </c:dLbl>
            <c:dLbl>
              <c:idx val="13"/>
              <c:tx>
                <c:rich>
                  <a:bodyPr/>
                  <a:lstStyle/>
                  <a:p>
                    <a:pPr>
                      <a:defRPr/>
                    </a:pPr>
                    <a:endParaRPr lang="en-US"/>
                  </a:p>
                </c:rich>
              </c:tx>
              <c:numFmt formatCode="#,##0" sourceLinked="0"/>
              <c:spPr/>
              <c:dLblPos val="t"/>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0D-5949-3645-906C-FC16F6FBBB17}"/>
                </c:ext>
              </c:extLst>
            </c:dLbl>
            <c:dLbl>
              <c:idx val="14"/>
              <c:tx>
                <c:rich>
                  <a:bodyPr/>
                  <a:lstStyle/>
                  <a:p>
                    <a:pPr>
                      <a:defRPr/>
                    </a:pPr>
                    <a:endParaRPr lang="en-US"/>
                  </a:p>
                </c:rich>
              </c:tx>
              <c:numFmt formatCode="#,##0" sourceLinked="0"/>
              <c:spPr/>
              <c:dLblPos val="t"/>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0E-5949-3645-906C-FC16F6FBBB17}"/>
                </c:ext>
              </c:extLst>
            </c:dLbl>
            <c:dLbl>
              <c:idx val="15"/>
              <c:tx>
                <c:rich>
                  <a:bodyPr/>
                  <a:lstStyle/>
                  <a:p>
                    <a:pPr>
                      <a:defRPr/>
                    </a:pPr>
                    <a:endParaRPr lang="en-US"/>
                  </a:p>
                </c:rich>
              </c:tx>
              <c:numFmt formatCode="#,##0" sourceLinked="0"/>
              <c:spPr/>
              <c:dLblPos val="t"/>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0F-5949-3645-906C-FC16F6FBBB17}"/>
                </c:ext>
              </c:extLst>
            </c:dLbl>
            <c:dLbl>
              <c:idx val="16"/>
              <c:tx>
                <c:rich>
                  <a:bodyPr/>
                  <a:lstStyle/>
                  <a:p>
                    <a:pPr>
                      <a:defRPr/>
                    </a:pPr>
                    <a:endParaRPr lang="en-US"/>
                  </a:p>
                </c:rich>
              </c:tx>
              <c:numFmt formatCode="#,##0" sourceLinked="0"/>
              <c:spPr/>
              <c:dLblPos val="t"/>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10-5949-3645-906C-FC16F6FBBB17}"/>
                </c:ext>
              </c:extLst>
            </c:dLbl>
            <c:dLbl>
              <c:idx val="17"/>
              <c:tx>
                <c:rich>
                  <a:bodyPr/>
                  <a:lstStyle/>
                  <a:p>
                    <a:pPr>
                      <a:defRPr/>
                    </a:pPr>
                    <a:endParaRPr lang="en-US"/>
                  </a:p>
                </c:rich>
              </c:tx>
              <c:numFmt formatCode="#,##0" sourceLinked="0"/>
              <c:spPr/>
              <c:dLblPos val="t"/>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11-5949-3645-906C-FC16F6FBBB17}"/>
                </c:ext>
              </c:extLst>
            </c:dLbl>
            <c:dLbl>
              <c:idx val="18"/>
              <c:tx>
                <c:rich>
                  <a:bodyPr/>
                  <a:lstStyle/>
                  <a:p>
                    <a:pPr>
                      <a:defRPr/>
                    </a:pPr>
                    <a:endParaRPr lang="en-US"/>
                  </a:p>
                </c:rich>
              </c:tx>
              <c:numFmt formatCode="#,##0" sourceLinked="0"/>
              <c:spPr/>
              <c:dLblPos val="t"/>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12-5949-3645-906C-FC16F6FBBB17}"/>
                </c:ext>
              </c:extLst>
            </c:dLbl>
            <c:dLbl>
              <c:idx val="19"/>
              <c:tx>
                <c:rich>
                  <a:bodyPr/>
                  <a:lstStyle/>
                  <a:p>
                    <a:pPr>
                      <a:defRPr/>
                    </a:pPr>
                    <a:endParaRPr lang="en-US"/>
                  </a:p>
                </c:rich>
              </c:tx>
              <c:numFmt formatCode="#,##0" sourceLinked="0"/>
              <c:spPr/>
              <c:dLblPos val="t"/>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DataLabelsRange val="0"/>
                </c:ext>
                <c:ext xmlns:c16="http://schemas.microsoft.com/office/drawing/2014/chart" uri="{C3380CC4-5D6E-409C-BE32-E72D297353CC}">
                  <c16:uniqueId val="{00000013-5949-3645-906C-FC16F6FBBB17}"/>
                </c:ext>
              </c:extLst>
            </c:dLbl>
            <c:spPr>
              <a:noFill/>
              <a:ln>
                <a:noFill/>
              </a:ln>
              <a:effectLst/>
            </c:spPr>
            <c:txPr>
              <a:bodyPr/>
              <a:lstStyle/>
              <a:p>
                <a:pPr>
                  <a:defRPr sz="800" b="0" smtId="4294967295">
                    <a:solidFill>
                      <a:srgbClr val="000000"/>
                    </a:solidFill>
                    <a:latin typeface="Calibri"/>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Sheet1!$A$2:$A$21</c:f>
              <c:strCache>
                <c:ptCount val="20"/>
                <c:pt idx="0">
                  <c:v>Crestor (AstraZeneca)</c:v>
                </c:pt>
                <c:pt idx="1">
                  <c:v>Advair Diskus (GlaxoSmithKline)</c:v>
                </c:pt>
                <c:pt idx="2">
                  <c:v>Nexium (AstraZeneca)</c:v>
                </c:pt>
                <c:pt idx="3">
                  <c:v>Lantus Solostar (Sanofi)</c:v>
                </c:pt>
                <c:pt idx="4">
                  <c:v>Vyvanse (Shire)</c:v>
                </c:pt>
                <c:pt idx="5">
                  <c:v>Lyrica (Pfizer)</c:v>
                </c:pt>
                <c:pt idx="6">
                  <c:v>Spiriva Handihaler (Boehringer Ingelheim)</c:v>
                </c:pt>
                <c:pt idx="7">
                  <c:v>Januvia (Merck &amp; Co.)</c:v>
                </c:pt>
                <c:pt idx="8">
                  <c:v>Symbicort (AstraZeneca)</c:v>
                </c:pt>
                <c:pt idx="9">
                  <c:v>Abilify (Otsuka)</c:v>
                </c:pt>
                <c:pt idx="10">
                  <c:v>Tamiflu (Roche)</c:v>
                </c:pt>
                <c:pt idx="11">
                  <c:v>Cialis (Lilly)</c:v>
                </c:pt>
                <c:pt idx="12">
                  <c:v>Xarelto (Janssen)</c:v>
                </c:pt>
                <c:pt idx="13">
                  <c:v>Viagra (Pfizer)</c:v>
                </c:pt>
                <c:pt idx="14">
                  <c:v>Zetia (Merck &amp; Co.)</c:v>
                </c:pt>
                <c:pt idx="15">
                  <c:v>Nasonex (Merck &amp; Co.)</c:v>
                </c:pt>
                <c:pt idx="16">
                  <c:v>Nuvaring (Merck &amp; Co.)</c:v>
                </c:pt>
                <c:pt idx="17">
                  <c:v>Celebrex (Pfizer)</c:v>
                </c:pt>
                <c:pt idx="18">
                  <c:v>Novolog (Novo Nordisk)</c:v>
                </c:pt>
                <c:pt idx="19">
                  <c:v>Vesicare (Astellas)</c:v>
                </c:pt>
              </c:strCache>
            </c:strRef>
          </c:cat>
          <c:val>
            <c:numRef>
              <c:f>Sheet1!$B$2:$B$21</c:f>
              <c:numCache>
                <c:formatCode>General</c:formatCode>
                <c:ptCount val="20"/>
                <c:pt idx="0">
                  <c:v>21014669</c:v>
                </c:pt>
                <c:pt idx="1">
                  <c:v>13579022</c:v>
                </c:pt>
                <c:pt idx="2">
                  <c:v>13207161</c:v>
                </c:pt>
                <c:pt idx="3">
                  <c:v>11167187</c:v>
                </c:pt>
                <c:pt idx="4">
                  <c:v>10608454</c:v>
                </c:pt>
                <c:pt idx="5">
                  <c:v>10093516</c:v>
                </c:pt>
                <c:pt idx="6">
                  <c:v>9508813</c:v>
                </c:pt>
                <c:pt idx="7">
                  <c:v>9215324</c:v>
                </c:pt>
                <c:pt idx="8">
                  <c:v>8571064</c:v>
                </c:pt>
                <c:pt idx="9">
                  <c:v>8301207</c:v>
                </c:pt>
                <c:pt idx="10">
                  <c:v>7945408</c:v>
                </c:pt>
                <c:pt idx="11">
                  <c:v>7438020</c:v>
                </c:pt>
                <c:pt idx="12">
                  <c:v>7022456</c:v>
                </c:pt>
                <c:pt idx="13">
                  <c:v>6902323</c:v>
                </c:pt>
                <c:pt idx="14">
                  <c:v>6811031</c:v>
                </c:pt>
                <c:pt idx="15">
                  <c:v>5904160</c:v>
                </c:pt>
                <c:pt idx="16">
                  <c:v>4869132</c:v>
                </c:pt>
                <c:pt idx="17">
                  <c:v>4465137</c:v>
                </c:pt>
                <c:pt idx="18">
                  <c:v>4308736</c:v>
                </c:pt>
                <c:pt idx="19">
                  <c:v>3583266</c:v>
                </c:pt>
              </c:numCache>
            </c:numRef>
          </c:val>
          <c:smooth val="0"/>
          <c:extLst>
            <c:ext xmlns:c16="http://schemas.microsoft.com/office/drawing/2014/chart" uri="{C3380CC4-5D6E-409C-BE32-E72D297353CC}">
              <c16:uniqueId val="{00000014-5949-3645-906C-FC16F6FBBB17}"/>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title>
          <c:tx>
            <c:rich>
              <a:bodyPr/>
              <a:lstStyle/>
              <a:p>
                <a:pPr>
                  <a:defRPr/>
                </a:pPr>
                <a:r>
                  <a:rPr lang="en-US" sz="1000" b="0">
                    <a:solidFill>
                      <a:srgbClr val="000000"/>
                    </a:solidFill>
                    <a:latin typeface="Calibri"/>
                  </a:rPr>
                  <a:t>Drug (Company)</a:t>
                </a:r>
              </a:p>
            </c:rich>
          </c:tx>
          <c:overlay val="0"/>
        </c:title>
        <c:numFmt formatCode="General" sourceLinked="0"/>
        <c:majorTickMark val="none"/>
        <c:minorTickMark val="none"/>
        <c:tickLblPos val="low"/>
        <c:spPr>
          <a:ln w="25400">
            <a:solidFill>
              <a:srgbClr val="000000"/>
            </a:solidFill>
          </a:ln>
        </c:spPr>
        <c:txPr>
          <a:bodyPr/>
          <a:lstStyle/>
          <a:p>
            <a:pPr>
              <a:defRPr sz="1000" b="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000" b="0">
                    <a:solidFill>
                      <a:srgbClr val="000000"/>
                    </a:solidFill>
                    <a:latin typeface="Calibri"/>
                  </a:rPr>
                  <a:t>Number of prescriptions</a:t>
                </a:r>
              </a:p>
            </c:rich>
          </c:tx>
          <c:overlay val="0"/>
        </c:title>
        <c:numFmt formatCode="#,##0" sourceLinked="0"/>
        <c:majorTickMark val="none"/>
        <c:minorTickMark val="none"/>
        <c:tickLblPos val="low"/>
        <c:spPr>
          <a:ln>
            <a:noFill/>
          </a:ln>
        </c:spPr>
        <c:txPr>
          <a:bodyPr/>
          <a:lstStyle/>
          <a:p>
            <a:pPr>
              <a:defRPr sz="1000" b="0" smtId="4294967295">
                <a:solidFill>
                  <a:srgbClr val="000000"/>
                </a:solidFill>
                <a:latin typeface="Calibri"/>
              </a:defRPr>
            </a:pPr>
            <a:endParaRPr lang="en-US"/>
          </a:p>
        </c:txPr>
        <c:crossAx val="67451136"/>
        <c:crosses val="autoZero"/>
        <c:crossBetween val="between"/>
      </c:valAx>
    </c:plotArea>
    <c:plotVisOnly val="1"/>
    <c:dispBlanksAs val="zero"/>
    <c:showDLblsOverMax val="1"/>
  </c:chart>
  <c:txPr>
    <a:bodyPr/>
    <a:lstStyle/>
    <a:p>
      <a:pPr>
        <a:defRPr sz="800" smtId="429496729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Revenue in million U.S. dollars</c:v>
                </c:pt>
              </c:strCache>
            </c:strRef>
          </c:tx>
          <c:spPr>
            <a:solidFill>
              <a:srgbClr val="2876DD"/>
            </a:solidFill>
            <a:ln>
              <a:solidFill>
                <a:srgbClr val="2876DD"/>
              </a:solidFill>
            </a:ln>
          </c:spPr>
          <c:invertIfNegative val="0"/>
          <c:dLbls>
            <c:dLbl>
              <c:idx val="0"/>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3FD9-C54A-9EC0-E7B9AC189DD6}"/>
                </c:ext>
              </c:extLst>
            </c:dLbl>
            <c:dLbl>
              <c:idx val="1"/>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3FD9-C54A-9EC0-E7B9AC189DD6}"/>
                </c:ext>
              </c:extLst>
            </c:dLbl>
            <c:dLbl>
              <c:idx val="2"/>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3FD9-C54A-9EC0-E7B9AC189DD6}"/>
                </c:ext>
              </c:extLst>
            </c:dLbl>
            <c:dLbl>
              <c:idx val="3"/>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3FD9-C54A-9EC0-E7B9AC189DD6}"/>
                </c:ext>
              </c:extLst>
            </c:dLbl>
            <c:dLbl>
              <c:idx val="4"/>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3FD9-C54A-9EC0-E7B9AC189DD6}"/>
                </c:ext>
              </c:extLst>
            </c:dLbl>
            <c:dLbl>
              <c:idx val="5"/>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3FD9-C54A-9EC0-E7B9AC189DD6}"/>
                </c:ext>
              </c:extLst>
            </c:dLbl>
            <c:dLbl>
              <c:idx val="6"/>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3FD9-C54A-9EC0-E7B9AC189DD6}"/>
                </c:ext>
              </c:extLst>
            </c:dLbl>
            <c:dLbl>
              <c:idx val="7"/>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3FD9-C54A-9EC0-E7B9AC189DD6}"/>
                </c:ext>
              </c:extLst>
            </c:dLbl>
            <c:dLbl>
              <c:idx val="8"/>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3FD9-C54A-9EC0-E7B9AC189DD6}"/>
                </c:ext>
              </c:extLst>
            </c:dLbl>
            <c:dLbl>
              <c:idx val="9"/>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3FD9-C54A-9EC0-E7B9AC189DD6}"/>
                </c:ext>
              </c:extLst>
            </c:dLbl>
            <c:dLbl>
              <c:idx val="10"/>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3FD9-C54A-9EC0-E7B9AC189DD6}"/>
                </c:ext>
              </c:extLst>
            </c:dLbl>
            <c:dLbl>
              <c:idx val="11"/>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3FD9-C54A-9EC0-E7B9AC189DD6}"/>
                </c:ext>
              </c:extLst>
            </c:dLbl>
            <c:dLbl>
              <c:idx val="12"/>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3FD9-C54A-9EC0-E7B9AC189DD6}"/>
                </c:ext>
              </c:extLst>
            </c:dLbl>
            <c:dLbl>
              <c:idx val="13"/>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3FD9-C54A-9EC0-E7B9AC189DD6}"/>
                </c:ext>
              </c:extLst>
            </c:dLbl>
            <c:dLbl>
              <c:idx val="14"/>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3FD9-C54A-9EC0-E7B9AC189DD6}"/>
                </c:ext>
              </c:extLst>
            </c:dLbl>
            <c:dLbl>
              <c:idx val="15"/>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3FD9-C54A-9EC0-E7B9AC189DD6}"/>
                </c:ext>
              </c:extLst>
            </c:dLbl>
            <c:dLbl>
              <c:idx val="16"/>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3FD9-C54A-9EC0-E7B9AC189DD6}"/>
                </c:ext>
              </c:extLst>
            </c:dLbl>
            <c:spPr>
              <a:noFill/>
              <a:ln>
                <a:noFill/>
              </a:ln>
              <a:effectLst/>
            </c:spPr>
            <c:txPr>
              <a:bodyPr/>
              <a:lstStyle/>
              <a:p>
                <a:pPr>
                  <a:defRPr sz="1000" b="0" smtId="4294967295">
                    <a:solidFill>
                      <a:srgbClr val="000000"/>
                    </a:solidFill>
                    <a:latin typeface="Calibri"/>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Sheet1!$A$2:$A$18</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Sheet1!$B$2:$B$18</c:f>
              <c:numCache>
                <c:formatCode>General</c:formatCode>
                <c:ptCount val="17"/>
                <c:pt idx="0">
                  <c:v>1879</c:v>
                </c:pt>
                <c:pt idx="1">
                  <c:v>1678</c:v>
                </c:pt>
                <c:pt idx="2">
                  <c:v>1645</c:v>
                </c:pt>
                <c:pt idx="3">
                  <c:v>1657</c:v>
                </c:pt>
                <c:pt idx="4">
                  <c:v>1764</c:v>
                </c:pt>
                <c:pt idx="5">
                  <c:v>1934</c:v>
                </c:pt>
                <c:pt idx="6">
                  <c:v>1892</c:v>
                </c:pt>
                <c:pt idx="7">
                  <c:v>1928</c:v>
                </c:pt>
                <c:pt idx="8">
                  <c:v>1981</c:v>
                </c:pt>
                <c:pt idx="9">
                  <c:v>2051</c:v>
                </c:pt>
                <c:pt idx="10">
                  <c:v>1881</c:v>
                </c:pt>
                <c:pt idx="11">
                  <c:v>1685</c:v>
                </c:pt>
                <c:pt idx="12">
                  <c:v>1708</c:v>
                </c:pt>
                <c:pt idx="13">
                  <c:v>1564</c:v>
                </c:pt>
                <c:pt idx="14">
                  <c:v>1204</c:v>
                </c:pt>
                <c:pt idx="15">
                  <c:v>636</c:v>
                </c:pt>
                <c:pt idx="16">
                  <c:v>497</c:v>
                </c:pt>
              </c:numCache>
            </c:numRef>
          </c:val>
          <c:extLst>
            <c:ext xmlns:c16="http://schemas.microsoft.com/office/drawing/2014/chart" uri="{C3380CC4-5D6E-409C-BE32-E72D297353CC}">
              <c16:uniqueId val="{00000011-3FD9-C54A-9EC0-E7B9AC189DD6}"/>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000" b="0">
                    <a:solidFill>
                      <a:srgbClr val="000000"/>
                    </a:solidFill>
                    <a:latin typeface="Calibri"/>
                  </a:rPr>
                  <a:t>Revenue in million U.S. dollars</a:t>
                </a:r>
              </a:p>
            </c:rich>
          </c:tx>
          <c:overlay val="0"/>
        </c:title>
        <c:numFmt formatCode="#,##0" sourceLinked="0"/>
        <c:majorTickMark val="none"/>
        <c:minorTickMark val="none"/>
        <c:tickLblPos val="low"/>
        <c:spPr>
          <a:ln>
            <a:noFill/>
          </a:ln>
        </c:spPr>
        <c:txPr>
          <a:bodyPr/>
          <a:lstStyle/>
          <a:p>
            <a:pPr>
              <a:defRPr sz="1000" b="0" smtId="4294967295">
                <a:solidFill>
                  <a:srgbClr val="000000"/>
                </a:solidFill>
                <a:latin typeface="Calibri"/>
              </a:defRPr>
            </a:pPr>
            <a:endParaRPr lang="en-US"/>
          </a:p>
        </c:txPr>
        <c:crossAx val="67451136"/>
        <c:crosses val="autoZero"/>
        <c:crossBetween val="between"/>
      </c:valAx>
    </c:plotArea>
    <c:plotVisOnly val="1"/>
    <c:dispBlanksAs val="zero"/>
    <c:showDLblsOverMax val="1"/>
  </c:chart>
  <c:txPr>
    <a:bodyPr/>
    <a:lstStyle/>
    <a:p>
      <a:pPr>
        <a:defRPr sz="1800" smtId="4294967295"/>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F2441-88CB-374F-A9E6-B5E4C30B11D7}" type="datetimeFigureOut">
              <a:rPr lang="en-US" smtClean="0"/>
              <a:t>2/29/24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918BE-E204-7841-8C22-C4D0B0673191}" type="slidenum">
              <a:rPr lang="en-US" smtClean="0"/>
              <a:t>‹#›</a:t>
            </a:fld>
            <a:endParaRPr lang="en-US"/>
          </a:p>
        </p:txBody>
      </p:sp>
    </p:spTree>
    <p:extLst>
      <p:ext uri="{BB962C8B-B14F-4D97-AF65-F5344CB8AC3E}">
        <p14:creationId xmlns:p14="http://schemas.microsoft.com/office/powerpoint/2010/main" val="394024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9FC03C3-79BE-6C4A-9988-942C1F11D1D3}" type="slidenum">
              <a:rPr lang="en-US" altLang="en-US" sz="1200"/>
              <a:pPr eaLnBrk="1" hangingPunct="1"/>
              <a:t>30</a:t>
            </a:fld>
            <a:endParaRPr lang="en-US" altLang="en-US" sz="1200"/>
          </a:p>
        </p:txBody>
      </p:sp>
      <p:sp>
        <p:nvSpPr>
          <p:cNvPr id="17410" name="Rectangle 2"/>
          <p:cNvSpPr>
            <a:spLocks noGrp="1" noRot="1" noChangeAspect="1" noChangeArrowheads="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charset="0"/>
              <a:ea typeface="ＭＳ Ｐゴシック" charset="-128"/>
            </a:endParaRPr>
          </a:p>
        </p:txBody>
      </p:sp>
    </p:spTree>
    <p:extLst>
      <p:ext uri="{BB962C8B-B14F-4D97-AF65-F5344CB8AC3E}">
        <p14:creationId xmlns:p14="http://schemas.microsoft.com/office/powerpoint/2010/main" val="415438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61AD9-7B5A-7F42-9493-E44EE43F0A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E714BC-B8E2-E543-A7F6-4BB75714ED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CDD3BD-9778-324F-9CD4-34551EB1989B}"/>
              </a:ext>
            </a:extLst>
          </p:cNvPr>
          <p:cNvSpPr>
            <a:spLocks noGrp="1"/>
          </p:cNvSpPr>
          <p:nvPr>
            <p:ph type="dt" sz="half" idx="10"/>
          </p:nvPr>
        </p:nvSpPr>
        <p:spPr/>
        <p:txBody>
          <a:bodyPr/>
          <a:lstStyle/>
          <a:p>
            <a:fld id="{8461B9B7-8D68-2849-9407-124980CABF70}" type="datetimeFigureOut">
              <a:rPr lang="en-US" smtClean="0"/>
              <a:t>2/29/24</a:t>
            </a:fld>
            <a:endParaRPr lang="en-US"/>
          </a:p>
        </p:txBody>
      </p:sp>
      <p:sp>
        <p:nvSpPr>
          <p:cNvPr id="5" name="Footer Placeholder 4">
            <a:extLst>
              <a:ext uri="{FF2B5EF4-FFF2-40B4-BE49-F238E27FC236}">
                <a16:creationId xmlns:a16="http://schemas.microsoft.com/office/drawing/2014/main" id="{A09C17C9-59BB-CD47-B0E8-09914EB85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D862C-26FB-B946-8C68-B9DD1F316D5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40481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5C07-E934-9F4B-96B0-AB9B4598C5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360903-B776-B24E-9066-BD2B9664D1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693FF-7592-B843-9AB4-846CD2CE9E11}"/>
              </a:ext>
            </a:extLst>
          </p:cNvPr>
          <p:cNvSpPr>
            <a:spLocks noGrp="1"/>
          </p:cNvSpPr>
          <p:nvPr>
            <p:ph type="dt" sz="half" idx="10"/>
          </p:nvPr>
        </p:nvSpPr>
        <p:spPr/>
        <p:txBody>
          <a:bodyPr/>
          <a:lstStyle/>
          <a:p>
            <a:fld id="{8461B9B7-8D68-2849-9407-124980CABF70}" type="datetimeFigureOut">
              <a:rPr lang="en-US" smtClean="0"/>
              <a:t>2/29/24</a:t>
            </a:fld>
            <a:endParaRPr lang="en-US"/>
          </a:p>
        </p:txBody>
      </p:sp>
      <p:sp>
        <p:nvSpPr>
          <p:cNvPr id="5" name="Footer Placeholder 4">
            <a:extLst>
              <a:ext uri="{FF2B5EF4-FFF2-40B4-BE49-F238E27FC236}">
                <a16:creationId xmlns:a16="http://schemas.microsoft.com/office/drawing/2014/main" id="{A652214D-36AB-2045-B873-1449A47ED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FDA5DE-BE37-7447-ABF1-9C8E34CB95F7}"/>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7776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FEDF86-5BB3-464B-8C6A-89C68FEC83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308C93-6BDC-1846-A5A8-708B39A430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2699D-0A8C-8A4A-8C3A-0A0E1404DA23}"/>
              </a:ext>
            </a:extLst>
          </p:cNvPr>
          <p:cNvSpPr>
            <a:spLocks noGrp="1"/>
          </p:cNvSpPr>
          <p:nvPr>
            <p:ph type="dt" sz="half" idx="10"/>
          </p:nvPr>
        </p:nvSpPr>
        <p:spPr/>
        <p:txBody>
          <a:bodyPr/>
          <a:lstStyle/>
          <a:p>
            <a:fld id="{8461B9B7-8D68-2849-9407-124980CABF70}" type="datetimeFigureOut">
              <a:rPr lang="en-US" smtClean="0"/>
              <a:t>2/29/24</a:t>
            </a:fld>
            <a:endParaRPr lang="en-US"/>
          </a:p>
        </p:txBody>
      </p:sp>
      <p:sp>
        <p:nvSpPr>
          <p:cNvPr id="5" name="Footer Placeholder 4">
            <a:extLst>
              <a:ext uri="{FF2B5EF4-FFF2-40B4-BE49-F238E27FC236}">
                <a16:creationId xmlns:a16="http://schemas.microsoft.com/office/drawing/2014/main" id="{E1CAF299-53D3-7E4E-A49C-640B7447F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0EB71-8B52-554D-80F9-88DD5BF5CFFC}"/>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26724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BB46-168C-1248-BBD3-5F80381AC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1AD2DC-E70F-CE46-BCB2-F17BDB71D9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4395B9-4752-2B4D-B4A2-415E5B481BBB}"/>
              </a:ext>
            </a:extLst>
          </p:cNvPr>
          <p:cNvSpPr>
            <a:spLocks noGrp="1"/>
          </p:cNvSpPr>
          <p:nvPr>
            <p:ph type="dt" sz="half" idx="10"/>
          </p:nvPr>
        </p:nvSpPr>
        <p:spPr/>
        <p:txBody>
          <a:bodyPr/>
          <a:lstStyle/>
          <a:p>
            <a:fld id="{8461B9B7-8D68-2849-9407-124980CABF70}" type="datetimeFigureOut">
              <a:rPr lang="en-US" smtClean="0"/>
              <a:t>2/29/24</a:t>
            </a:fld>
            <a:endParaRPr lang="en-US"/>
          </a:p>
        </p:txBody>
      </p:sp>
      <p:sp>
        <p:nvSpPr>
          <p:cNvPr id="5" name="Footer Placeholder 4">
            <a:extLst>
              <a:ext uri="{FF2B5EF4-FFF2-40B4-BE49-F238E27FC236}">
                <a16:creationId xmlns:a16="http://schemas.microsoft.com/office/drawing/2014/main" id="{5849B6AD-9D8A-6F47-B4ED-5C8E55B7D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F0877-4B23-C842-B98C-1A1E00A843B2}"/>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89878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1FA9-4C40-C14E-A876-8BDF994A49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108EA-45A2-9044-B13B-8A3FF96432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D2414D-30D0-AD48-9A7D-E9CF197D8C82}"/>
              </a:ext>
            </a:extLst>
          </p:cNvPr>
          <p:cNvSpPr>
            <a:spLocks noGrp="1"/>
          </p:cNvSpPr>
          <p:nvPr>
            <p:ph type="dt" sz="half" idx="10"/>
          </p:nvPr>
        </p:nvSpPr>
        <p:spPr/>
        <p:txBody>
          <a:bodyPr/>
          <a:lstStyle/>
          <a:p>
            <a:fld id="{8461B9B7-8D68-2849-9407-124980CABF70}" type="datetimeFigureOut">
              <a:rPr lang="en-US" smtClean="0"/>
              <a:t>2/29/24</a:t>
            </a:fld>
            <a:endParaRPr lang="en-US"/>
          </a:p>
        </p:txBody>
      </p:sp>
      <p:sp>
        <p:nvSpPr>
          <p:cNvPr id="5" name="Footer Placeholder 4">
            <a:extLst>
              <a:ext uri="{FF2B5EF4-FFF2-40B4-BE49-F238E27FC236}">
                <a16:creationId xmlns:a16="http://schemas.microsoft.com/office/drawing/2014/main" id="{A4433800-5D47-484E-BC88-B90B7456B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1F653-5173-D24B-B17C-C06319704075}"/>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213631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48B1-66E0-9C49-B9FE-569E9D6C80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5A8E95-18E3-E746-9BC7-86892A9017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F1012C-A4DC-F24D-88BE-D48E015279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E290C6-FFBD-1B43-BD50-DB39120DF07E}"/>
              </a:ext>
            </a:extLst>
          </p:cNvPr>
          <p:cNvSpPr>
            <a:spLocks noGrp="1"/>
          </p:cNvSpPr>
          <p:nvPr>
            <p:ph type="dt" sz="half" idx="10"/>
          </p:nvPr>
        </p:nvSpPr>
        <p:spPr/>
        <p:txBody>
          <a:bodyPr/>
          <a:lstStyle/>
          <a:p>
            <a:fld id="{8461B9B7-8D68-2849-9407-124980CABF70}" type="datetimeFigureOut">
              <a:rPr lang="en-US" smtClean="0"/>
              <a:t>2/29/24</a:t>
            </a:fld>
            <a:endParaRPr lang="en-US"/>
          </a:p>
        </p:txBody>
      </p:sp>
      <p:sp>
        <p:nvSpPr>
          <p:cNvPr id="6" name="Footer Placeholder 5">
            <a:extLst>
              <a:ext uri="{FF2B5EF4-FFF2-40B4-BE49-F238E27FC236}">
                <a16:creationId xmlns:a16="http://schemas.microsoft.com/office/drawing/2014/main" id="{13D05371-04E8-3848-9495-D427CE415D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1A1EF-37A8-F246-90F5-3ACC63C993B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7454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060B-4FE3-C944-96ED-7473F92808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4D211F-C7CF-0344-8FB8-ECB45C0C0F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585D1E-E95F-314B-BD1C-CBB7E7F46D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B0C63F-2E83-534B-8094-98AD35D6E6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BD4E8F-C3BD-F844-8903-BC7F66F966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C1E4C4-E6C8-1845-89C9-6001A7F8DD84}"/>
              </a:ext>
            </a:extLst>
          </p:cNvPr>
          <p:cNvSpPr>
            <a:spLocks noGrp="1"/>
          </p:cNvSpPr>
          <p:nvPr>
            <p:ph type="dt" sz="half" idx="10"/>
          </p:nvPr>
        </p:nvSpPr>
        <p:spPr/>
        <p:txBody>
          <a:bodyPr/>
          <a:lstStyle/>
          <a:p>
            <a:fld id="{8461B9B7-8D68-2849-9407-124980CABF70}" type="datetimeFigureOut">
              <a:rPr lang="en-US" smtClean="0"/>
              <a:t>2/29/24</a:t>
            </a:fld>
            <a:endParaRPr lang="en-US"/>
          </a:p>
        </p:txBody>
      </p:sp>
      <p:sp>
        <p:nvSpPr>
          <p:cNvPr id="8" name="Footer Placeholder 7">
            <a:extLst>
              <a:ext uri="{FF2B5EF4-FFF2-40B4-BE49-F238E27FC236}">
                <a16:creationId xmlns:a16="http://schemas.microsoft.com/office/drawing/2014/main" id="{C47BB842-23A9-C445-8899-C8DF468A6A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2AB77B-A0C7-BD4E-8C84-1FF8DC0B69F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2558404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5C15-6E8E-1843-9026-8822AECE87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E1C88D-0039-EA46-ACDE-3E3A7C3315A2}"/>
              </a:ext>
            </a:extLst>
          </p:cNvPr>
          <p:cNvSpPr>
            <a:spLocks noGrp="1"/>
          </p:cNvSpPr>
          <p:nvPr>
            <p:ph type="dt" sz="half" idx="10"/>
          </p:nvPr>
        </p:nvSpPr>
        <p:spPr/>
        <p:txBody>
          <a:bodyPr/>
          <a:lstStyle/>
          <a:p>
            <a:fld id="{8461B9B7-8D68-2849-9407-124980CABF70}" type="datetimeFigureOut">
              <a:rPr lang="en-US" smtClean="0"/>
              <a:t>2/29/24</a:t>
            </a:fld>
            <a:endParaRPr lang="en-US"/>
          </a:p>
        </p:txBody>
      </p:sp>
      <p:sp>
        <p:nvSpPr>
          <p:cNvPr id="4" name="Footer Placeholder 3">
            <a:extLst>
              <a:ext uri="{FF2B5EF4-FFF2-40B4-BE49-F238E27FC236}">
                <a16:creationId xmlns:a16="http://schemas.microsoft.com/office/drawing/2014/main" id="{9E6A6A55-1820-4044-90BF-56DF205731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1792E2-64AE-304A-8303-5E4F0A08FFFC}"/>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71805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0C0F9B-696F-EE49-9EAE-F1AB9FB1A1BD}"/>
              </a:ext>
            </a:extLst>
          </p:cNvPr>
          <p:cNvSpPr>
            <a:spLocks noGrp="1"/>
          </p:cNvSpPr>
          <p:nvPr>
            <p:ph type="dt" sz="half" idx="10"/>
          </p:nvPr>
        </p:nvSpPr>
        <p:spPr/>
        <p:txBody>
          <a:bodyPr/>
          <a:lstStyle/>
          <a:p>
            <a:fld id="{8461B9B7-8D68-2849-9407-124980CABF70}" type="datetimeFigureOut">
              <a:rPr lang="en-US" smtClean="0"/>
              <a:t>2/29/24</a:t>
            </a:fld>
            <a:endParaRPr lang="en-US"/>
          </a:p>
        </p:txBody>
      </p:sp>
      <p:sp>
        <p:nvSpPr>
          <p:cNvPr id="3" name="Footer Placeholder 2">
            <a:extLst>
              <a:ext uri="{FF2B5EF4-FFF2-40B4-BE49-F238E27FC236}">
                <a16:creationId xmlns:a16="http://schemas.microsoft.com/office/drawing/2014/main" id="{9DB8CF19-B21F-0248-9258-DACCC48A44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DF8CF9-3EC8-1F4C-8ADE-FBB09647DA50}"/>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65633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65C9-A249-7A4C-B5A4-E95314718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3E3F29-5B71-064D-9BD9-0B69C4C2C5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F2194A-AA13-704D-A541-BD12432BC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6B47D1-D2CB-064B-94A4-057C7CF8DE96}"/>
              </a:ext>
            </a:extLst>
          </p:cNvPr>
          <p:cNvSpPr>
            <a:spLocks noGrp="1"/>
          </p:cNvSpPr>
          <p:nvPr>
            <p:ph type="dt" sz="half" idx="10"/>
          </p:nvPr>
        </p:nvSpPr>
        <p:spPr/>
        <p:txBody>
          <a:bodyPr/>
          <a:lstStyle/>
          <a:p>
            <a:fld id="{8461B9B7-8D68-2849-9407-124980CABF70}" type="datetimeFigureOut">
              <a:rPr lang="en-US" smtClean="0"/>
              <a:t>2/29/24</a:t>
            </a:fld>
            <a:endParaRPr lang="en-US"/>
          </a:p>
        </p:txBody>
      </p:sp>
      <p:sp>
        <p:nvSpPr>
          <p:cNvPr id="6" name="Footer Placeholder 5">
            <a:extLst>
              <a:ext uri="{FF2B5EF4-FFF2-40B4-BE49-F238E27FC236}">
                <a16:creationId xmlns:a16="http://schemas.microsoft.com/office/drawing/2014/main" id="{240093AA-4DCD-0F44-ADB5-AAF33517B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89F3A-6C78-7B4A-A3CA-DF69F258CC2A}"/>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99441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0463-BB13-2847-987B-6AE6193B95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0D94EC-9E0C-D340-A3CC-014B59AB8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4AFD71-E295-7E4B-8D72-12164A6D0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115F9A-8BBD-124A-A8A9-F0E93076EE18}"/>
              </a:ext>
            </a:extLst>
          </p:cNvPr>
          <p:cNvSpPr>
            <a:spLocks noGrp="1"/>
          </p:cNvSpPr>
          <p:nvPr>
            <p:ph type="dt" sz="half" idx="10"/>
          </p:nvPr>
        </p:nvSpPr>
        <p:spPr/>
        <p:txBody>
          <a:bodyPr/>
          <a:lstStyle/>
          <a:p>
            <a:fld id="{8461B9B7-8D68-2849-9407-124980CABF70}" type="datetimeFigureOut">
              <a:rPr lang="en-US" smtClean="0"/>
              <a:t>2/29/24</a:t>
            </a:fld>
            <a:endParaRPr lang="en-US"/>
          </a:p>
        </p:txBody>
      </p:sp>
      <p:sp>
        <p:nvSpPr>
          <p:cNvPr id="6" name="Footer Placeholder 5">
            <a:extLst>
              <a:ext uri="{FF2B5EF4-FFF2-40B4-BE49-F238E27FC236}">
                <a16:creationId xmlns:a16="http://schemas.microsoft.com/office/drawing/2014/main" id="{8A318CD7-FB5D-EF47-B8EF-02417938B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D5F28-0348-B84C-9894-1B496318A175}"/>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3341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469DF5-A3E3-C040-8322-B58D924642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189B51-9ABD-3942-9E9D-DBE7938F5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22FF2-F1EA-104A-A24E-965031B617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1B9B7-8D68-2849-9407-124980CABF70}" type="datetimeFigureOut">
              <a:rPr lang="en-US" smtClean="0"/>
              <a:t>2/29/24</a:t>
            </a:fld>
            <a:endParaRPr lang="en-US"/>
          </a:p>
        </p:txBody>
      </p:sp>
      <p:sp>
        <p:nvSpPr>
          <p:cNvPr id="5" name="Footer Placeholder 4">
            <a:extLst>
              <a:ext uri="{FF2B5EF4-FFF2-40B4-BE49-F238E27FC236}">
                <a16:creationId xmlns:a16="http://schemas.microsoft.com/office/drawing/2014/main" id="{E81A7716-F34D-3945-9EF5-4585D9EE3E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A44E7-4829-F74B-A376-2E5C1077BD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2F3FF-FDE3-0044-A8C5-8D9393D66326}" type="slidenum">
              <a:rPr lang="en-US" smtClean="0"/>
              <a:t>‹#›</a:t>
            </a:fld>
            <a:endParaRPr lang="en-US"/>
          </a:p>
        </p:txBody>
      </p:sp>
      <p:pic>
        <p:nvPicPr>
          <p:cNvPr id="10" name="Picture 9" descr="Venn diagram&#10;&#10;Description automatically generated">
            <a:extLst>
              <a:ext uri="{FF2B5EF4-FFF2-40B4-BE49-F238E27FC236}">
                <a16:creationId xmlns:a16="http://schemas.microsoft.com/office/drawing/2014/main" id="{0068E1D7-B931-6F49-8113-97B1AA0FD0AC}"/>
              </a:ext>
            </a:extLst>
          </p:cNvPr>
          <p:cNvPicPr>
            <a:picLocks noChangeAspect="1"/>
          </p:cNvPicPr>
          <p:nvPr userDrawn="1"/>
        </p:nvPicPr>
        <p:blipFill>
          <a:blip r:embed="rId13"/>
          <a:stretch>
            <a:fillRect/>
          </a:stretch>
        </p:blipFill>
        <p:spPr>
          <a:xfrm>
            <a:off x="171557" y="126206"/>
            <a:ext cx="407152" cy="477838"/>
          </a:xfrm>
          <a:prstGeom prst="rect">
            <a:avLst/>
          </a:prstGeom>
        </p:spPr>
      </p:pic>
    </p:spTree>
    <p:extLst>
      <p:ext uri="{BB962C8B-B14F-4D97-AF65-F5344CB8AC3E}">
        <p14:creationId xmlns:p14="http://schemas.microsoft.com/office/powerpoint/2010/main" val="1838420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7FB3D-912B-BF4C-B5AF-BD003D62DE61}"/>
              </a:ext>
            </a:extLst>
          </p:cNvPr>
          <p:cNvSpPr>
            <a:spLocks noGrp="1"/>
          </p:cNvSpPr>
          <p:nvPr>
            <p:ph type="ctrTitle"/>
          </p:nvPr>
        </p:nvSpPr>
        <p:spPr/>
        <p:txBody>
          <a:bodyPr/>
          <a:lstStyle/>
          <a:p>
            <a:r>
              <a:rPr lang="en-US" dirty="0"/>
              <a:t>Actavis</a:t>
            </a:r>
            <a:br>
              <a:rPr lang="en-US" dirty="0"/>
            </a:br>
            <a:endParaRPr lang="en-US" dirty="0"/>
          </a:p>
        </p:txBody>
      </p:sp>
      <p:sp>
        <p:nvSpPr>
          <p:cNvPr id="3" name="Subtitle 2">
            <a:extLst>
              <a:ext uri="{FF2B5EF4-FFF2-40B4-BE49-F238E27FC236}">
                <a16:creationId xmlns:a16="http://schemas.microsoft.com/office/drawing/2014/main" id="{8710E927-6CDF-EE40-A58F-3FA4914FDE2C}"/>
              </a:ext>
            </a:extLst>
          </p:cNvPr>
          <p:cNvSpPr>
            <a:spLocks noGrp="1"/>
          </p:cNvSpPr>
          <p:nvPr>
            <p:ph type="subTitle" idx="1"/>
          </p:nvPr>
        </p:nvSpPr>
        <p:spPr/>
        <p:txBody>
          <a:bodyPr/>
          <a:lstStyle/>
          <a:p>
            <a:r>
              <a:rPr lang="en-US" dirty="0"/>
              <a:t>PX040</a:t>
            </a:r>
          </a:p>
          <a:p>
            <a:r>
              <a:rPr lang="en-US" dirty="0"/>
              <a:t>William Fisher</a:t>
            </a:r>
          </a:p>
          <a:p>
            <a:r>
              <a:rPr lang="en-US" dirty="0"/>
              <a:t>February 2024</a:t>
            </a:r>
          </a:p>
        </p:txBody>
      </p:sp>
    </p:spTree>
    <p:extLst>
      <p:ext uri="{BB962C8B-B14F-4D97-AF65-F5344CB8AC3E}">
        <p14:creationId xmlns:p14="http://schemas.microsoft.com/office/powerpoint/2010/main" val="426453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8D1E639-7557-3E42-A10A-36191367B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1135" y="311963"/>
            <a:ext cx="2257168" cy="12302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a:extLst>
              <a:ext uri="{FF2B5EF4-FFF2-40B4-BE49-F238E27FC236}">
                <a16:creationId xmlns:a16="http://schemas.microsoft.com/office/drawing/2014/main" id="{55D9F46B-0191-4041-915D-AFDA89E9DA3D}"/>
              </a:ext>
            </a:extLst>
          </p:cNvPr>
          <p:cNvPicPr>
            <a:picLocks noChangeAspect="1"/>
          </p:cNvPicPr>
          <p:nvPr/>
        </p:nvPicPr>
        <p:blipFill>
          <a:blip r:embed="rId3"/>
          <a:stretch>
            <a:fillRect/>
          </a:stretch>
        </p:blipFill>
        <p:spPr>
          <a:xfrm>
            <a:off x="721841" y="476790"/>
            <a:ext cx="8541927" cy="5904420"/>
          </a:xfrm>
          <a:prstGeom prst="rect">
            <a:avLst/>
          </a:prstGeom>
        </p:spPr>
      </p:pic>
    </p:spTree>
    <p:extLst>
      <p:ext uri="{BB962C8B-B14F-4D97-AF65-F5344CB8AC3E}">
        <p14:creationId xmlns:p14="http://schemas.microsoft.com/office/powerpoint/2010/main" val="3848130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8D1E639-7557-3E42-A10A-36191367B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1135" y="311963"/>
            <a:ext cx="2257168" cy="12302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able&#10;&#10;Description automatically generated with medium confidence">
            <a:extLst>
              <a:ext uri="{FF2B5EF4-FFF2-40B4-BE49-F238E27FC236}">
                <a16:creationId xmlns:a16="http://schemas.microsoft.com/office/drawing/2014/main" id="{5F8CBE14-9515-214A-9332-4C2B9205D932}"/>
              </a:ext>
            </a:extLst>
          </p:cNvPr>
          <p:cNvPicPr>
            <a:picLocks noChangeAspect="1"/>
          </p:cNvPicPr>
          <p:nvPr/>
        </p:nvPicPr>
        <p:blipFill>
          <a:blip r:embed="rId3"/>
          <a:stretch>
            <a:fillRect/>
          </a:stretch>
        </p:blipFill>
        <p:spPr>
          <a:xfrm>
            <a:off x="1781089" y="311963"/>
            <a:ext cx="6201375" cy="6085306"/>
          </a:xfrm>
          <a:prstGeom prst="rect">
            <a:avLst/>
          </a:prstGeom>
        </p:spPr>
      </p:pic>
    </p:spTree>
    <p:extLst>
      <p:ext uri="{BB962C8B-B14F-4D97-AF65-F5344CB8AC3E}">
        <p14:creationId xmlns:p14="http://schemas.microsoft.com/office/powerpoint/2010/main" val="419893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8D1E639-7557-3E42-A10A-36191367B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1135" y="311963"/>
            <a:ext cx="2257168" cy="12302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able&#10;&#10;Description automatically generated">
            <a:extLst>
              <a:ext uri="{FF2B5EF4-FFF2-40B4-BE49-F238E27FC236}">
                <a16:creationId xmlns:a16="http://schemas.microsoft.com/office/drawing/2014/main" id="{97933AC0-0388-F34E-BE5E-66741A81A9DF}"/>
              </a:ext>
            </a:extLst>
          </p:cNvPr>
          <p:cNvPicPr>
            <a:picLocks noChangeAspect="1"/>
          </p:cNvPicPr>
          <p:nvPr/>
        </p:nvPicPr>
        <p:blipFill>
          <a:blip r:embed="rId3"/>
          <a:stretch>
            <a:fillRect/>
          </a:stretch>
        </p:blipFill>
        <p:spPr>
          <a:xfrm>
            <a:off x="1342425" y="311963"/>
            <a:ext cx="6766704" cy="5396859"/>
          </a:xfrm>
          <a:prstGeom prst="rect">
            <a:avLst/>
          </a:prstGeom>
        </p:spPr>
      </p:pic>
    </p:spTree>
    <p:extLst>
      <p:ext uri="{BB962C8B-B14F-4D97-AF65-F5344CB8AC3E}">
        <p14:creationId xmlns:p14="http://schemas.microsoft.com/office/powerpoint/2010/main" val="4022536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A280D-58DD-6345-95D2-BC94704A4BFA}"/>
              </a:ext>
            </a:extLst>
          </p:cNvPr>
          <p:cNvSpPr>
            <a:spLocks noGrp="1"/>
          </p:cNvSpPr>
          <p:nvPr>
            <p:ph type="title"/>
          </p:nvPr>
        </p:nvSpPr>
        <p:spPr>
          <a:xfrm>
            <a:off x="755072" y="1730787"/>
            <a:ext cx="10515600" cy="1325563"/>
          </a:xfrm>
        </p:spPr>
        <p:txBody>
          <a:bodyPr/>
          <a:lstStyle/>
          <a:p>
            <a:pPr algn="ctr"/>
            <a:r>
              <a:rPr lang="en-US" dirty="0"/>
              <a:t>“Evergreening”</a:t>
            </a:r>
          </a:p>
        </p:txBody>
      </p:sp>
    </p:spTree>
    <p:extLst>
      <p:ext uri="{BB962C8B-B14F-4D97-AF65-F5344CB8AC3E}">
        <p14:creationId xmlns:p14="http://schemas.microsoft.com/office/powerpoint/2010/main" val="610481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3CE4E-A249-7647-B2D4-9177C2DA0C46}"/>
              </a:ext>
            </a:extLst>
          </p:cNvPr>
          <p:cNvSpPr>
            <a:spLocks noGrp="1"/>
          </p:cNvSpPr>
          <p:nvPr>
            <p:ph type="title"/>
          </p:nvPr>
        </p:nvSpPr>
        <p:spPr>
          <a:xfrm>
            <a:off x="828304" y="160759"/>
            <a:ext cx="10515600" cy="860519"/>
          </a:xfrm>
        </p:spPr>
        <p:txBody>
          <a:bodyPr>
            <a:normAutofit/>
          </a:bodyPr>
          <a:lstStyle/>
          <a:p>
            <a:pPr algn="ctr"/>
            <a:r>
              <a:rPr lang="en-US" sz="3600" dirty="0"/>
              <a:t>Facts</a:t>
            </a:r>
          </a:p>
        </p:txBody>
      </p:sp>
      <p:sp>
        <p:nvSpPr>
          <p:cNvPr id="3" name="Content Placeholder 2">
            <a:extLst>
              <a:ext uri="{FF2B5EF4-FFF2-40B4-BE49-F238E27FC236}">
                <a16:creationId xmlns:a16="http://schemas.microsoft.com/office/drawing/2014/main" id="{F5904D1C-96C6-ED42-86BC-9B2219B2BB3F}"/>
              </a:ext>
            </a:extLst>
          </p:cNvPr>
          <p:cNvSpPr>
            <a:spLocks noGrp="1"/>
          </p:cNvSpPr>
          <p:nvPr>
            <p:ph idx="1"/>
          </p:nvPr>
        </p:nvSpPr>
        <p:spPr>
          <a:xfrm>
            <a:off x="593766" y="1021278"/>
            <a:ext cx="10984676" cy="5367647"/>
          </a:xfrm>
        </p:spPr>
        <p:txBody>
          <a:bodyPr>
            <a:normAutofit fontScale="92500" lnSpcReduction="20000"/>
          </a:bodyPr>
          <a:lstStyle/>
          <a:p>
            <a:r>
              <a:rPr lang="en-US" dirty="0"/>
              <a:t>Foundation patent:  “[A] patent, whose validity is not challenged, identified [tadalafil] as an efficacious treatment but did not identify an optimal dosage regime.” </a:t>
            </a:r>
          </a:p>
          <a:p>
            <a:pPr lvl="1"/>
            <a:r>
              <a:rPr lang="en-US" dirty="0"/>
              <a:t>expiration date:  2017</a:t>
            </a:r>
          </a:p>
          <a:p>
            <a:r>
              <a:rPr lang="en-US" dirty="0"/>
              <a:t>Eli Lilly, “which had acquired the patent, conducted extensive research into ascertaining the optimal dosage of the compound. It discovered a dose which not only was safe and effective but also, unexpectedly, could be administered in a new and beneficial manner, because of both the half-life of the compound and its minimal side effects at that dose.”</a:t>
            </a:r>
          </a:p>
          <a:p>
            <a:r>
              <a:rPr lang="en-US" dirty="0"/>
              <a:t>Lilly sought and was granted a patent in many jurisdictions on the optimal dosage</a:t>
            </a:r>
          </a:p>
          <a:p>
            <a:pPr lvl="1"/>
            <a:r>
              <a:rPr lang="en-US" dirty="0"/>
              <a:t>US application:  April 30, 1999</a:t>
            </a:r>
          </a:p>
          <a:p>
            <a:pPr lvl="1"/>
            <a:r>
              <a:rPr lang="en-US" dirty="0"/>
              <a:t>EPO application:  April 26, 2000</a:t>
            </a:r>
          </a:p>
          <a:p>
            <a:pPr lvl="1"/>
            <a:r>
              <a:rPr lang="en-US" dirty="0"/>
              <a:t>EPO patent grant:  October 15, 2003</a:t>
            </a:r>
          </a:p>
          <a:p>
            <a:r>
              <a:rPr lang="en-US" dirty="0"/>
              <a:t>“A number of generic drug manufacturers challenge the validity of the dosage patent on the basis that it involves no inventive step.”</a:t>
            </a:r>
          </a:p>
          <a:p>
            <a:pPr marL="0" indent="0">
              <a:buNone/>
            </a:pPr>
            <a:endParaRPr lang="en-US" dirty="0"/>
          </a:p>
        </p:txBody>
      </p:sp>
    </p:spTree>
    <p:extLst>
      <p:ext uri="{BB962C8B-B14F-4D97-AF65-F5344CB8AC3E}">
        <p14:creationId xmlns:p14="http://schemas.microsoft.com/office/powerpoint/2010/main" val="19160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18747-A7A3-654A-96C4-F74BC7000946}"/>
              </a:ext>
            </a:extLst>
          </p:cNvPr>
          <p:cNvSpPr>
            <a:spLocks noGrp="1"/>
          </p:cNvSpPr>
          <p:nvPr>
            <p:ph type="title"/>
          </p:nvPr>
        </p:nvSpPr>
        <p:spPr/>
        <p:txBody>
          <a:bodyPr>
            <a:normAutofit/>
          </a:bodyPr>
          <a:lstStyle/>
          <a:p>
            <a:r>
              <a:rPr lang="en-US" sz="3600" dirty="0"/>
              <a:t>The Dosage Patent</a:t>
            </a:r>
          </a:p>
        </p:txBody>
      </p:sp>
      <p:sp>
        <p:nvSpPr>
          <p:cNvPr id="3" name="Content Placeholder 2">
            <a:extLst>
              <a:ext uri="{FF2B5EF4-FFF2-40B4-BE49-F238E27FC236}">
                <a16:creationId xmlns:a16="http://schemas.microsoft.com/office/drawing/2014/main" id="{BB3A161A-4770-2745-8D56-1970F992B39B}"/>
              </a:ext>
            </a:extLst>
          </p:cNvPr>
          <p:cNvSpPr>
            <a:spLocks noGrp="1"/>
          </p:cNvSpPr>
          <p:nvPr>
            <p:ph idx="1"/>
          </p:nvPr>
        </p:nvSpPr>
        <p:spPr/>
        <p:txBody>
          <a:bodyPr>
            <a:normAutofit lnSpcReduction="10000"/>
          </a:bodyPr>
          <a:lstStyle/>
          <a:p>
            <a:pPr marL="0" indent="0">
              <a:buNone/>
            </a:pPr>
            <a:r>
              <a:rPr lang="en-US" dirty="0"/>
              <a:t>Claim 1:  “A pharmaceutical unit dosage composition comprising 1 to 5mg of a compound having [the illustrated structural formula of tadalafil] said unit dosage form suitable for oral administration up to a maximum total dose of 5mg per day”. </a:t>
            </a:r>
          </a:p>
          <a:p>
            <a:pPr marL="0" indent="0">
              <a:buNone/>
            </a:pPr>
            <a:r>
              <a:rPr lang="en-US" dirty="0"/>
              <a:t>Claim 6: “the dosage form of any one of claims 1 through 3 for use in treating a condition where inhibition of PDE5 is desirable.” </a:t>
            </a:r>
          </a:p>
          <a:p>
            <a:pPr marL="0" indent="0">
              <a:buNone/>
            </a:pPr>
            <a:r>
              <a:rPr lang="en-US" dirty="0"/>
              <a:t>Claim 7 refers to the dosage form of claim 6 “wherein the condition is a sexual dysfunction”. </a:t>
            </a:r>
          </a:p>
          <a:p>
            <a:pPr marL="0" indent="0">
              <a:buNone/>
            </a:pPr>
            <a:r>
              <a:rPr lang="en-US" dirty="0"/>
              <a:t>	(Swiss claim)</a:t>
            </a:r>
          </a:p>
          <a:p>
            <a:pPr marL="0" indent="0">
              <a:buNone/>
            </a:pP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70787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ACCF2-4AB4-AC49-BC6E-AB87AADD39B3}"/>
              </a:ext>
            </a:extLst>
          </p:cNvPr>
          <p:cNvSpPr>
            <a:spLocks noGrp="1"/>
          </p:cNvSpPr>
          <p:nvPr>
            <p:ph type="title"/>
          </p:nvPr>
        </p:nvSpPr>
        <p:spPr/>
        <p:txBody>
          <a:bodyPr/>
          <a:lstStyle/>
          <a:p>
            <a:r>
              <a:rPr lang="en-US" dirty="0"/>
              <a:t>“Swiss” claims</a:t>
            </a:r>
          </a:p>
        </p:txBody>
      </p:sp>
      <p:sp>
        <p:nvSpPr>
          <p:cNvPr id="3" name="Content Placeholder 2">
            <a:extLst>
              <a:ext uri="{FF2B5EF4-FFF2-40B4-BE49-F238E27FC236}">
                <a16:creationId xmlns:a16="http://schemas.microsoft.com/office/drawing/2014/main" id="{A9CEBDD9-B2F0-9E4C-A446-AD5C6F56860B}"/>
              </a:ext>
            </a:extLst>
          </p:cNvPr>
          <p:cNvSpPr>
            <a:spLocks noGrp="1"/>
          </p:cNvSpPr>
          <p:nvPr>
            <p:ph idx="1"/>
          </p:nvPr>
        </p:nvSpPr>
        <p:spPr/>
        <p:txBody>
          <a:bodyPr>
            <a:normAutofit/>
          </a:bodyPr>
          <a:lstStyle/>
          <a:p>
            <a:pPr marL="0" indent="0">
              <a:buNone/>
            </a:pPr>
            <a:r>
              <a:rPr lang="en-US" dirty="0"/>
              <a:t>“Swiss style claims are a form of claim common in patents for medical treatments that involve the use of a known substance for a new therapeutic treatment. A standard form of Swiss claim is:</a:t>
            </a:r>
          </a:p>
          <a:p>
            <a:pPr marL="0" indent="0">
              <a:buNone/>
            </a:pPr>
            <a:r>
              <a:rPr lang="en-US" i="1" dirty="0"/>
              <a:t>‘The use of (relevant substance) in the manufacture of a medicament for the therapeutic treatment of (medical condition)’.</a:t>
            </a:r>
          </a:p>
          <a:p>
            <a:pPr marL="0" indent="0">
              <a:buNone/>
            </a:pPr>
            <a:r>
              <a:rPr lang="en-US" dirty="0"/>
              <a:t>“Swiss claims originated in Europe as a way of circumventing the fact that method of medical treatment claims were not patentable.”</a:t>
            </a:r>
          </a:p>
          <a:p>
            <a:pPr marL="0" indent="0">
              <a:buNone/>
            </a:pPr>
            <a:endParaRPr lang="en-US" dirty="0"/>
          </a:p>
          <a:p>
            <a:pPr marL="0" indent="0">
              <a:buNone/>
            </a:pPr>
            <a:r>
              <a:rPr lang="en-US" sz="2000" dirty="0"/>
              <a:t>Source: Richard </a:t>
            </a:r>
            <a:r>
              <a:rPr lang="en-US" sz="2000" dirty="0" err="1"/>
              <a:t>Hoad</a:t>
            </a:r>
            <a:r>
              <a:rPr lang="en-US" sz="2000" dirty="0"/>
              <a:t> &amp; Caitlin McCrum, “Full Federal Court shines light on infringement of Swiss style claims,” July 23, 2020</a:t>
            </a:r>
          </a:p>
          <a:p>
            <a:pPr marL="0" indent="0">
              <a:buNone/>
            </a:pPr>
            <a:endParaRPr lang="en-US" cap="all"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19893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5AC7B1D-0B7C-FE44-8512-EB7CA601F9E9}"/>
              </a:ext>
            </a:extLst>
          </p:cNvPr>
          <p:cNvGraphicFramePr>
            <a:graphicFrameLocks noGrp="1"/>
          </p:cNvGraphicFramePr>
          <p:nvPr>
            <p:ph idx="1"/>
          </p:nvPr>
        </p:nvGraphicFramePr>
        <p:xfrm>
          <a:off x="770237" y="463378"/>
          <a:ext cx="10651526" cy="5931244"/>
        </p:xfrm>
        <a:graphic>
          <a:graphicData uri="http://schemas.openxmlformats.org/drawingml/2006/table">
            <a:tbl>
              <a:tblPr firstRow="1" bandRow="1">
                <a:tableStyleId>{5C22544A-7EE6-4342-B048-85BDC9FD1C3A}</a:tableStyleId>
              </a:tblPr>
              <a:tblGrid>
                <a:gridCol w="5325763">
                  <a:extLst>
                    <a:ext uri="{9D8B030D-6E8A-4147-A177-3AD203B41FA5}">
                      <a16:colId xmlns:a16="http://schemas.microsoft.com/office/drawing/2014/main" val="2386848955"/>
                    </a:ext>
                  </a:extLst>
                </a:gridCol>
                <a:gridCol w="5325763">
                  <a:extLst>
                    <a:ext uri="{9D8B030D-6E8A-4147-A177-3AD203B41FA5}">
                      <a16:colId xmlns:a16="http://schemas.microsoft.com/office/drawing/2014/main" val="3839647493"/>
                    </a:ext>
                  </a:extLst>
                </a:gridCol>
              </a:tblGrid>
              <a:tr h="539204">
                <a:tc>
                  <a:txBody>
                    <a:bodyPr/>
                    <a:lstStyle/>
                    <a:p>
                      <a:r>
                        <a:rPr lang="en-US" sz="2400" dirty="0"/>
                        <a:t>Jurisdiction</a:t>
                      </a:r>
                    </a:p>
                  </a:txBody>
                  <a:tcPr/>
                </a:tc>
                <a:tc>
                  <a:txBody>
                    <a:bodyPr/>
                    <a:lstStyle/>
                    <a:p>
                      <a:r>
                        <a:rPr lang="en-US" sz="2400" dirty="0"/>
                        <a:t>Result</a:t>
                      </a:r>
                    </a:p>
                  </a:txBody>
                  <a:tcPr/>
                </a:tc>
                <a:extLst>
                  <a:ext uri="{0D108BD9-81ED-4DB2-BD59-A6C34878D82A}">
                    <a16:rowId xmlns:a16="http://schemas.microsoft.com/office/drawing/2014/main" val="1849471241"/>
                  </a:ext>
                </a:extLst>
              </a:tr>
              <a:tr h="539204">
                <a:tc>
                  <a:txBody>
                    <a:bodyPr/>
                    <a:lstStyle/>
                    <a:p>
                      <a:r>
                        <a:rPr lang="en-US" sz="2400" dirty="0"/>
                        <a:t>Australia</a:t>
                      </a:r>
                    </a:p>
                  </a:txBody>
                  <a:tcPr/>
                </a:tc>
                <a:tc>
                  <a:txBody>
                    <a:bodyPr/>
                    <a:lstStyle/>
                    <a:p>
                      <a:r>
                        <a:rPr lang="en-US" sz="2400" dirty="0"/>
                        <a:t>nonobvious</a:t>
                      </a:r>
                    </a:p>
                  </a:txBody>
                  <a:tcPr/>
                </a:tc>
                <a:extLst>
                  <a:ext uri="{0D108BD9-81ED-4DB2-BD59-A6C34878D82A}">
                    <a16:rowId xmlns:a16="http://schemas.microsoft.com/office/drawing/2014/main" val="1957492576"/>
                  </a:ext>
                </a:extLst>
              </a:tr>
              <a:tr h="539204">
                <a:tc>
                  <a:txBody>
                    <a:bodyPr/>
                    <a:lstStyle/>
                    <a:p>
                      <a:r>
                        <a:rPr lang="en-US" sz="2400" dirty="0"/>
                        <a:t>Belgium</a:t>
                      </a:r>
                    </a:p>
                  </a:txBody>
                  <a:tcPr/>
                </a:tc>
                <a:tc>
                  <a:txBody>
                    <a:bodyPr/>
                    <a:lstStyle/>
                    <a:p>
                      <a:r>
                        <a:rPr lang="en-US" sz="2400" dirty="0"/>
                        <a:t>obvious</a:t>
                      </a:r>
                    </a:p>
                  </a:txBody>
                  <a:tcPr/>
                </a:tc>
                <a:extLst>
                  <a:ext uri="{0D108BD9-81ED-4DB2-BD59-A6C34878D82A}">
                    <a16:rowId xmlns:a16="http://schemas.microsoft.com/office/drawing/2014/main" val="3253877405"/>
                  </a:ext>
                </a:extLst>
              </a:tr>
              <a:tr h="539204">
                <a:tc>
                  <a:txBody>
                    <a:bodyPr/>
                    <a:lstStyle/>
                    <a:p>
                      <a:r>
                        <a:rPr lang="en-US" sz="2400" dirty="0"/>
                        <a:t>Czech Republic</a:t>
                      </a:r>
                    </a:p>
                  </a:txBody>
                  <a:tcPr/>
                </a:tc>
                <a:tc>
                  <a:txBody>
                    <a:bodyPr/>
                    <a:lstStyle/>
                    <a:p>
                      <a:r>
                        <a:rPr lang="en-US" sz="2400" dirty="0"/>
                        <a:t>nonobvious</a:t>
                      </a:r>
                    </a:p>
                  </a:txBody>
                  <a:tcPr/>
                </a:tc>
                <a:extLst>
                  <a:ext uri="{0D108BD9-81ED-4DB2-BD59-A6C34878D82A}">
                    <a16:rowId xmlns:a16="http://schemas.microsoft.com/office/drawing/2014/main" val="551676814"/>
                  </a:ext>
                </a:extLst>
              </a:tr>
              <a:tr h="539204">
                <a:tc>
                  <a:txBody>
                    <a:bodyPr/>
                    <a:lstStyle/>
                    <a:p>
                      <a:r>
                        <a:rPr lang="en-US" sz="2400" dirty="0"/>
                        <a:t>Denmark</a:t>
                      </a:r>
                    </a:p>
                  </a:txBody>
                  <a:tcPr/>
                </a:tc>
                <a:tc>
                  <a:txBody>
                    <a:bodyPr/>
                    <a:lstStyle/>
                    <a:p>
                      <a:r>
                        <a:rPr lang="en-US" sz="2400" dirty="0"/>
                        <a:t>nonobvious</a:t>
                      </a:r>
                    </a:p>
                  </a:txBody>
                  <a:tcPr/>
                </a:tc>
                <a:extLst>
                  <a:ext uri="{0D108BD9-81ED-4DB2-BD59-A6C34878D82A}">
                    <a16:rowId xmlns:a16="http://schemas.microsoft.com/office/drawing/2014/main" val="2314114993"/>
                  </a:ext>
                </a:extLst>
              </a:tr>
              <a:tr h="539204">
                <a:tc>
                  <a:txBody>
                    <a:bodyPr/>
                    <a:lstStyle/>
                    <a:p>
                      <a:r>
                        <a:rPr lang="en-US" sz="2400" dirty="0"/>
                        <a:t>Germany</a:t>
                      </a:r>
                    </a:p>
                  </a:txBody>
                  <a:tcPr/>
                </a:tc>
                <a:tc>
                  <a:txBody>
                    <a:bodyPr/>
                    <a:lstStyle/>
                    <a:p>
                      <a:r>
                        <a:rPr lang="en-US" sz="2400" dirty="0"/>
                        <a:t>obvious</a:t>
                      </a:r>
                    </a:p>
                  </a:txBody>
                  <a:tcPr/>
                </a:tc>
                <a:extLst>
                  <a:ext uri="{0D108BD9-81ED-4DB2-BD59-A6C34878D82A}">
                    <a16:rowId xmlns:a16="http://schemas.microsoft.com/office/drawing/2014/main" val="120524581"/>
                  </a:ext>
                </a:extLst>
              </a:tr>
              <a:tr h="539204">
                <a:tc>
                  <a:txBody>
                    <a:bodyPr/>
                    <a:lstStyle/>
                    <a:p>
                      <a:r>
                        <a:rPr lang="en-US" sz="2400" dirty="0"/>
                        <a:t>Netherlands</a:t>
                      </a:r>
                    </a:p>
                  </a:txBody>
                  <a:tcPr/>
                </a:tc>
                <a:tc>
                  <a:txBody>
                    <a:bodyPr/>
                    <a:lstStyle/>
                    <a:p>
                      <a:r>
                        <a:rPr lang="en-US" sz="2400" dirty="0"/>
                        <a:t>obvious</a:t>
                      </a:r>
                    </a:p>
                  </a:txBody>
                  <a:tcPr/>
                </a:tc>
                <a:extLst>
                  <a:ext uri="{0D108BD9-81ED-4DB2-BD59-A6C34878D82A}">
                    <a16:rowId xmlns:a16="http://schemas.microsoft.com/office/drawing/2014/main" val="369425227"/>
                  </a:ext>
                </a:extLst>
              </a:tr>
              <a:tr h="539204">
                <a:tc>
                  <a:txBody>
                    <a:bodyPr/>
                    <a:lstStyle/>
                    <a:p>
                      <a:r>
                        <a:rPr lang="en-US" sz="2400" dirty="0"/>
                        <a:t>Poland</a:t>
                      </a:r>
                    </a:p>
                  </a:txBody>
                  <a:tcPr/>
                </a:tc>
                <a:tc>
                  <a:txBody>
                    <a:bodyPr/>
                    <a:lstStyle/>
                    <a:p>
                      <a:r>
                        <a:rPr lang="en-US" sz="2400" dirty="0"/>
                        <a:t>nonobvious</a:t>
                      </a:r>
                    </a:p>
                  </a:txBody>
                  <a:tcPr/>
                </a:tc>
                <a:extLst>
                  <a:ext uri="{0D108BD9-81ED-4DB2-BD59-A6C34878D82A}">
                    <a16:rowId xmlns:a16="http://schemas.microsoft.com/office/drawing/2014/main" val="1924376301"/>
                  </a:ext>
                </a:extLst>
              </a:tr>
              <a:tr h="539204">
                <a:tc>
                  <a:txBody>
                    <a:bodyPr/>
                    <a:lstStyle/>
                    <a:p>
                      <a:r>
                        <a:rPr lang="en-US" sz="2400" dirty="0"/>
                        <a:t>Portugal</a:t>
                      </a:r>
                    </a:p>
                  </a:txBody>
                  <a:tcPr/>
                </a:tc>
                <a:tc>
                  <a:txBody>
                    <a:bodyPr/>
                    <a:lstStyle/>
                    <a:p>
                      <a:r>
                        <a:rPr lang="en-US" sz="2400" dirty="0"/>
                        <a:t>obvious</a:t>
                      </a:r>
                    </a:p>
                  </a:txBody>
                  <a:tcPr/>
                </a:tc>
                <a:extLst>
                  <a:ext uri="{0D108BD9-81ED-4DB2-BD59-A6C34878D82A}">
                    <a16:rowId xmlns:a16="http://schemas.microsoft.com/office/drawing/2014/main" val="3686646682"/>
                  </a:ext>
                </a:extLst>
              </a:tr>
              <a:tr h="539204">
                <a:tc>
                  <a:txBody>
                    <a:bodyPr/>
                    <a:lstStyle/>
                    <a:p>
                      <a:r>
                        <a:rPr lang="en-US" sz="2400" dirty="0"/>
                        <a:t>UK</a:t>
                      </a:r>
                    </a:p>
                  </a:txBody>
                  <a:tcPr/>
                </a:tc>
                <a:tc>
                  <a:txBody>
                    <a:bodyPr/>
                    <a:lstStyle/>
                    <a:p>
                      <a:r>
                        <a:rPr lang="en-US" sz="2400" dirty="0"/>
                        <a:t>obvious</a:t>
                      </a:r>
                    </a:p>
                  </a:txBody>
                  <a:tcPr/>
                </a:tc>
                <a:extLst>
                  <a:ext uri="{0D108BD9-81ED-4DB2-BD59-A6C34878D82A}">
                    <a16:rowId xmlns:a16="http://schemas.microsoft.com/office/drawing/2014/main" val="3420869588"/>
                  </a:ext>
                </a:extLst>
              </a:tr>
              <a:tr h="539204">
                <a:tc>
                  <a:txBody>
                    <a:bodyPr/>
                    <a:lstStyle/>
                    <a:p>
                      <a:r>
                        <a:rPr lang="en-US" sz="2400" dirty="0"/>
                        <a:t>US</a:t>
                      </a:r>
                    </a:p>
                  </a:txBody>
                  <a:tcPr/>
                </a:tc>
                <a:tc>
                  <a:txBody>
                    <a:bodyPr/>
                    <a:lstStyle/>
                    <a:p>
                      <a:r>
                        <a:rPr lang="en-US" sz="2400" dirty="0"/>
                        <a:t>Settled [expiration in September 2018]</a:t>
                      </a:r>
                    </a:p>
                  </a:txBody>
                  <a:tcPr/>
                </a:tc>
                <a:extLst>
                  <a:ext uri="{0D108BD9-81ED-4DB2-BD59-A6C34878D82A}">
                    <a16:rowId xmlns:a16="http://schemas.microsoft.com/office/drawing/2014/main" val="1730614165"/>
                  </a:ext>
                </a:extLst>
              </a:tr>
            </a:tbl>
          </a:graphicData>
        </a:graphic>
      </p:graphicFrame>
    </p:spTree>
    <p:extLst>
      <p:ext uri="{BB962C8B-B14F-4D97-AF65-F5344CB8AC3E}">
        <p14:creationId xmlns:p14="http://schemas.microsoft.com/office/powerpoint/2010/main" val="309061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99E5-835A-0829-0B39-11A0640AB0F3}"/>
              </a:ext>
            </a:extLst>
          </p:cNvPr>
          <p:cNvSpPr>
            <a:spLocks noGrp="1"/>
          </p:cNvSpPr>
          <p:nvPr>
            <p:ph type="title"/>
          </p:nvPr>
        </p:nvSpPr>
        <p:spPr>
          <a:xfrm>
            <a:off x="838200" y="0"/>
            <a:ext cx="10515600" cy="1325563"/>
          </a:xfrm>
        </p:spPr>
        <p:txBody>
          <a:bodyPr>
            <a:normAutofit/>
          </a:bodyPr>
          <a:lstStyle/>
          <a:p>
            <a:r>
              <a:rPr lang="en-US" sz="3600" dirty="0"/>
              <a:t>Actavis:  UK/EPO Inventive Step Requirement</a:t>
            </a:r>
          </a:p>
        </p:txBody>
      </p:sp>
      <p:sp>
        <p:nvSpPr>
          <p:cNvPr id="3" name="Content Placeholder 2">
            <a:extLst>
              <a:ext uri="{FF2B5EF4-FFF2-40B4-BE49-F238E27FC236}">
                <a16:creationId xmlns:a16="http://schemas.microsoft.com/office/drawing/2014/main" id="{A98AC5EF-2979-C8F7-E9B7-C770B94D1B92}"/>
              </a:ext>
            </a:extLst>
          </p:cNvPr>
          <p:cNvSpPr>
            <a:spLocks noGrp="1"/>
          </p:cNvSpPr>
          <p:nvPr>
            <p:ph idx="1"/>
          </p:nvPr>
        </p:nvSpPr>
        <p:spPr>
          <a:xfrm>
            <a:off x="720090" y="1188720"/>
            <a:ext cx="10633710" cy="5166360"/>
          </a:xfrm>
        </p:spPr>
        <p:txBody>
          <a:bodyPr>
            <a:normAutofit fontScale="85000" lnSpcReduction="10000"/>
          </a:bodyPr>
          <a:lstStyle/>
          <a:p>
            <a:pPr marL="0" indent="0">
              <a:buNone/>
            </a:pPr>
            <a:r>
              <a:rPr lang="en-US" dirty="0">
                <a:effectLst/>
                <a:latin typeface="Times New Roman" panose="02020603050405020304" pitchFamily="18" charset="0"/>
              </a:rPr>
              <a:t>“Article 56 of the EPO is concerned with the inventive step and provides: </a:t>
            </a:r>
          </a:p>
          <a:p>
            <a:pPr marL="457200" indent="0">
              <a:buNone/>
            </a:pPr>
            <a:r>
              <a:rPr lang="en-US" dirty="0">
                <a:effectLst/>
                <a:latin typeface="Times New Roman" panose="02020603050405020304" pitchFamily="18" charset="0"/>
              </a:rPr>
              <a:t>“An invention shall be considered as involving an inventive step if, having regard to the state of the art, it is not obvious to a person skilled in the art. …” </a:t>
            </a:r>
          </a:p>
          <a:p>
            <a:pPr marL="0" indent="0">
              <a:buNone/>
            </a:pPr>
            <a:r>
              <a:rPr lang="en-US" dirty="0">
                <a:effectLst/>
                <a:latin typeface="Times New Roman" panose="02020603050405020304" pitchFamily="18" charset="0"/>
              </a:rPr>
              <a:t>“Section 3 of the 1977 Act, which I set out below, corresponds to this requirement….</a:t>
            </a:r>
          </a:p>
          <a:p>
            <a:pPr marL="457200" indent="0">
              <a:buNone/>
            </a:pPr>
            <a:r>
              <a:rPr lang="en-US" dirty="0">
                <a:effectLst/>
                <a:latin typeface="Times New Roman" panose="02020603050405020304" pitchFamily="18" charset="0"/>
              </a:rPr>
              <a:t>“An invention shall be taken to involve an inventive step if it is not obvious to a person skilled in the art, having regard to any matter which forms part of the state of the art by virtue only of section 2(2) above (and disregarding section 2(3) above).” </a:t>
            </a:r>
          </a:p>
          <a:p>
            <a:pPr marL="0" indent="0">
              <a:buNone/>
            </a:pPr>
            <a:r>
              <a:rPr lang="en-US" dirty="0">
                <a:effectLst/>
                <a:latin typeface="Times New Roman" panose="02020603050405020304" pitchFamily="18" charset="0"/>
              </a:rPr>
              <a:t>“Section 2(2) provides: </a:t>
            </a:r>
          </a:p>
          <a:p>
            <a:pPr marL="457200" indent="0">
              <a:buNone/>
            </a:pPr>
            <a:r>
              <a:rPr lang="en-US" dirty="0">
                <a:effectLst/>
                <a:latin typeface="Times New Roman" panose="02020603050405020304" pitchFamily="18" charset="0"/>
              </a:rPr>
              <a:t>“The state of the art in the case of an invention shall be taken to comprise all matter (whether a product, a process, information about either, or anything else) which has at any time before the priority date of that invention been made available to the public (whether in the United Kingdom or elsewhere) by written or oral description, by use or in any other way.” </a:t>
            </a:r>
          </a:p>
          <a:p>
            <a:pPr marL="0" indent="0">
              <a:buNone/>
            </a:pPr>
            <a:endParaRPr lang="en-US" dirty="0">
              <a:effectLst/>
              <a:latin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653421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B45463FE-9F93-8E40-A5DD-F04B4DC9E4E2}"/>
              </a:ext>
            </a:extLst>
          </p:cNvPr>
          <p:cNvPicPr>
            <a:picLocks noChangeAspect="1"/>
          </p:cNvPicPr>
          <p:nvPr/>
        </p:nvPicPr>
        <p:blipFill>
          <a:blip r:embed="rId2"/>
          <a:stretch>
            <a:fillRect/>
          </a:stretch>
        </p:blipFill>
        <p:spPr>
          <a:xfrm>
            <a:off x="1493639" y="0"/>
            <a:ext cx="9204722" cy="6858000"/>
          </a:xfrm>
          <a:prstGeom prst="rect">
            <a:avLst/>
          </a:prstGeom>
        </p:spPr>
      </p:pic>
      <p:sp>
        <p:nvSpPr>
          <p:cNvPr id="5" name="TextBox 4">
            <a:extLst>
              <a:ext uri="{FF2B5EF4-FFF2-40B4-BE49-F238E27FC236}">
                <a16:creationId xmlns:a16="http://schemas.microsoft.com/office/drawing/2014/main" id="{5D4BBB83-2A04-4841-8E8A-591C724A2211}"/>
              </a:ext>
            </a:extLst>
          </p:cNvPr>
          <p:cNvSpPr txBox="1"/>
          <p:nvPr/>
        </p:nvSpPr>
        <p:spPr>
          <a:xfrm rot="16200000">
            <a:off x="-474896" y="3051958"/>
            <a:ext cx="2644955" cy="523220"/>
          </a:xfrm>
          <a:prstGeom prst="rect">
            <a:avLst/>
          </a:prstGeom>
          <a:noFill/>
        </p:spPr>
        <p:txBody>
          <a:bodyPr wrap="none" rtlCol="0">
            <a:spAutoFit/>
          </a:bodyPr>
          <a:lstStyle/>
          <a:p>
            <a:r>
              <a:rPr lang="en-US" sz="2800" dirty="0"/>
              <a:t>UK Methodology</a:t>
            </a:r>
          </a:p>
        </p:txBody>
      </p:sp>
    </p:spTree>
    <p:extLst>
      <p:ext uri="{BB962C8B-B14F-4D97-AF65-F5344CB8AC3E}">
        <p14:creationId xmlns:p14="http://schemas.microsoft.com/office/powerpoint/2010/main" val="1124661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6C4ECE-6715-D988-E3B1-C774824CE92B}"/>
              </a:ext>
            </a:extLst>
          </p:cNvPr>
          <p:cNvPicPr>
            <a:picLocks noChangeAspect="1"/>
          </p:cNvPicPr>
          <p:nvPr/>
        </p:nvPicPr>
        <p:blipFill>
          <a:blip r:embed="rId2"/>
          <a:stretch>
            <a:fillRect/>
          </a:stretch>
        </p:blipFill>
        <p:spPr>
          <a:xfrm rot="5400000">
            <a:off x="1988733" y="-2502391"/>
            <a:ext cx="8328834" cy="12077700"/>
          </a:xfrm>
          <a:prstGeom prst="rect">
            <a:avLst/>
          </a:prstGeom>
        </p:spPr>
      </p:pic>
    </p:spTree>
    <p:extLst>
      <p:ext uri="{BB962C8B-B14F-4D97-AF65-F5344CB8AC3E}">
        <p14:creationId xmlns:p14="http://schemas.microsoft.com/office/powerpoint/2010/main" val="2972032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534C7-E49B-7D49-AF42-AC80C543DC19}"/>
              </a:ext>
            </a:extLst>
          </p:cNvPr>
          <p:cNvSpPr>
            <a:spLocks noGrp="1"/>
          </p:cNvSpPr>
          <p:nvPr>
            <p:ph type="title"/>
          </p:nvPr>
        </p:nvSpPr>
        <p:spPr>
          <a:xfrm>
            <a:off x="838200" y="1"/>
            <a:ext cx="10515600" cy="771896"/>
          </a:xfrm>
        </p:spPr>
        <p:txBody>
          <a:bodyPr>
            <a:normAutofit/>
          </a:bodyPr>
          <a:lstStyle/>
          <a:p>
            <a:r>
              <a:rPr lang="en-US" sz="3600" dirty="0"/>
              <a:t>UK Factors</a:t>
            </a:r>
          </a:p>
        </p:txBody>
      </p:sp>
      <p:sp>
        <p:nvSpPr>
          <p:cNvPr id="3" name="Content Placeholder 2">
            <a:extLst>
              <a:ext uri="{FF2B5EF4-FFF2-40B4-BE49-F238E27FC236}">
                <a16:creationId xmlns:a16="http://schemas.microsoft.com/office/drawing/2014/main" id="{BE7D2E21-11F9-7940-9812-61901B7C37F9}"/>
              </a:ext>
            </a:extLst>
          </p:cNvPr>
          <p:cNvSpPr>
            <a:spLocks noGrp="1"/>
          </p:cNvSpPr>
          <p:nvPr>
            <p:ph idx="1"/>
          </p:nvPr>
        </p:nvSpPr>
        <p:spPr>
          <a:xfrm>
            <a:off x="368135" y="771898"/>
            <a:ext cx="11305309" cy="5913910"/>
          </a:xfrm>
        </p:spPr>
        <p:txBody>
          <a:bodyPr>
            <a:normAutofit fontScale="77500" lnSpcReduction="20000"/>
          </a:bodyPr>
          <a:lstStyle/>
          <a:p>
            <a:pPr marL="514350" indent="-514350">
              <a:buFont typeface="+mj-lt"/>
              <a:buAutoNum type="arabicParenR"/>
            </a:pPr>
            <a:r>
              <a:rPr lang="en-US" dirty="0"/>
              <a:t>“whether at the priority date something was “obvious to try”, in other words whether it was obvious to undertake a specific piece of research which had a reasonable or fair prospect of success </a:t>
            </a:r>
          </a:p>
          <a:p>
            <a:pPr marL="514350" indent="-514350">
              <a:buFont typeface="+mj-lt"/>
              <a:buAutoNum type="arabicParenR"/>
            </a:pPr>
            <a:r>
              <a:rPr lang="en-US" dirty="0"/>
              <a:t>“the routine nature of the research and any established practice of following such research through to a particular point </a:t>
            </a:r>
          </a:p>
          <a:p>
            <a:pPr marL="514350" indent="-514350">
              <a:buFont typeface="+mj-lt"/>
              <a:buAutoNum type="arabicParenR"/>
            </a:pPr>
            <a:r>
              <a:rPr lang="en-US" dirty="0"/>
              <a:t>“the burden and cost of the research </a:t>
            </a:r>
            <a:r>
              <a:rPr lang="en-US" dirty="0" err="1"/>
              <a:t>programme</a:t>
            </a:r>
            <a:endParaRPr lang="en-US" dirty="0"/>
          </a:p>
          <a:p>
            <a:pPr marL="514350" indent="-514350">
              <a:buFont typeface="+mj-lt"/>
              <a:buAutoNum type="arabicParenR"/>
            </a:pPr>
            <a:r>
              <a:rPr lang="en-US" dirty="0"/>
              <a:t>“the necessity for and the nature of the value judgments which the skilled team would have </a:t>
            </a:r>
          </a:p>
          <a:p>
            <a:pPr marL="514350" indent="-514350">
              <a:buFont typeface="+mj-lt"/>
              <a:buAutoNum type="arabicParenR"/>
            </a:pPr>
            <a:r>
              <a:rPr lang="en-US" dirty="0"/>
              <a:t>“the existence of alternative or multiple paths of research </a:t>
            </a:r>
          </a:p>
          <a:p>
            <a:pPr marL="514350" indent="-514350">
              <a:buFont typeface="+mj-lt"/>
              <a:buAutoNum type="arabicParenR"/>
            </a:pPr>
            <a:r>
              <a:rPr lang="en-US" dirty="0"/>
              <a:t>“the motive of the skilled person </a:t>
            </a:r>
          </a:p>
          <a:p>
            <a:pPr marL="514350" indent="-514350">
              <a:buFont typeface="+mj-lt"/>
              <a:buAutoNum type="arabicParenR"/>
            </a:pPr>
            <a:r>
              <a:rPr lang="en-US" dirty="0"/>
              <a:t>“the fact that the results of research which the inventor actually carried out are unexpected or surprising </a:t>
            </a:r>
          </a:p>
          <a:p>
            <a:pPr marL="514350" indent="-514350">
              <a:buFont typeface="+mj-lt"/>
              <a:buAutoNum type="arabicParenR"/>
            </a:pPr>
            <a:r>
              <a:rPr lang="en-US" dirty="0"/>
              <a:t>“one must not use hindsight, which includes knowledge of the invention </a:t>
            </a:r>
          </a:p>
          <a:p>
            <a:pPr marL="514350" indent="-514350">
              <a:buFont typeface="+mj-lt"/>
              <a:buAutoNum type="arabicParenR"/>
            </a:pPr>
            <a:r>
              <a:rPr lang="en-US" dirty="0"/>
              <a:t>“whether a feature of a claimed invention is an added benefit in a context in which the claimed innovation is obvious for another purpose </a:t>
            </a:r>
          </a:p>
          <a:p>
            <a:pPr marL="514350" indent="-514350">
              <a:buFont typeface="+mj-lt"/>
              <a:buAutoNum type="arabicParenR"/>
            </a:pPr>
            <a:r>
              <a:rPr lang="en-US" dirty="0"/>
              <a:t>“the nature of the invention – e.g., a dosage patent”</a:t>
            </a:r>
          </a:p>
          <a:p>
            <a:r>
              <a:rPr lang="en-US" dirty="0"/>
              <a:t>“Where inferences from findings of primary fact involve an evaluation of numerous factors, the appropriateness of an intervention by an appellate court will depend on variables including the nature of the evaluation, the standing and experience of the fact-finding judge or tribunal, and the extent to which the judge or tribunal had to assess oral evidence: </a:t>
            </a:r>
          </a:p>
          <a:p>
            <a:endParaRPr lang="en-US" dirty="0"/>
          </a:p>
        </p:txBody>
      </p:sp>
    </p:spTree>
    <p:extLst>
      <p:ext uri="{BB962C8B-B14F-4D97-AF65-F5344CB8AC3E}">
        <p14:creationId xmlns:p14="http://schemas.microsoft.com/office/powerpoint/2010/main" val="2119192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AE7B5-7F9B-C3F4-8CFF-D90487A8DBB5}"/>
              </a:ext>
            </a:extLst>
          </p:cNvPr>
          <p:cNvSpPr>
            <a:spLocks noGrp="1"/>
          </p:cNvSpPr>
          <p:nvPr>
            <p:ph type="title"/>
          </p:nvPr>
        </p:nvSpPr>
        <p:spPr>
          <a:xfrm>
            <a:off x="838200" y="18255"/>
            <a:ext cx="10515600" cy="1325563"/>
          </a:xfrm>
        </p:spPr>
        <p:txBody>
          <a:bodyPr>
            <a:normAutofit/>
          </a:bodyPr>
          <a:lstStyle/>
          <a:p>
            <a:r>
              <a:rPr lang="en-US" sz="3600" dirty="0"/>
              <a:t>Defining the PHOSITA</a:t>
            </a:r>
          </a:p>
        </p:txBody>
      </p:sp>
      <p:sp>
        <p:nvSpPr>
          <p:cNvPr id="3" name="Content Placeholder 2">
            <a:extLst>
              <a:ext uri="{FF2B5EF4-FFF2-40B4-BE49-F238E27FC236}">
                <a16:creationId xmlns:a16="http://schemas.microsoft.com/office/drawing/2014/main" id="{1F179E56-D4DE-A720-4D37-12ED1A5D665F}"/>
              </a:ext>
            </a:extLst>
          </p:cNvPr>
          <p:cNvSpPr>
            <a:spLocks noGrp="1"/>
          </p:cNvSpPr>
          <p:nvPr>
            <p:ph idx="1"/>
          </p:nvPr>
        </p:nvSpPr>
        <p:spPr>
          <a:xfrm>
            <a:off x="838200" y="1177290"/>
            <a:ext cx="10515600" cy="4999673"/>
          </a:xfrm>
        </p:spPr>
        <p:txBody>
          <a:bodyPr>
            <a:normAutofit fontScale="92500" lnSpcReduction="10000"/>
          </a:bodyPr>
          <a:lstStyle/>
          <a:p>
            <a:pPr marL="0" indent="0">
              <a:buNone/>
            </a:pPr>
            <a:r>
              <a:rPr lang="en-US" dirty="0">
                <a:effectLst/>
                <a:latin typeface="Times New Roman" panose="02020603050405020304" pitchFamily="18" charset="0"/>
              </a:rPr>
              <a:t>17. The parties agreed that the notional skilled team, by reference to which the question of the obviousness of the patent in dispute would be assessed, would include a clinical pharmacologist with experience in pharmacokinetics and a clinician </a:t>
            </a:r>
            <a:r>
              <a:rPr lang="en-US" dirty="0" err="1">
                <a:effectLst/>
                <a:latin typeface="Times New Roman" panose="02020603050405020304" pitchFamily="18" charset="0"/>
              </a:rPr>
              <a:t>specialising</a:t>
            </a:r>
            <a:r>
              <a:rPr lang="en-US" dirty="0">
                <a:effectLst/>
                <a:latin typeface="Times New Roman" panose="02020603050405020304" pitchFamily="18" charset="0"/>
              </a:rPr>
              <a:t> in urology. Both were important and would work together. The clinical pharmacologist would take the lead in the quantification of doses and the dose response. The clinician would take the lead when assessing the clinical significance of an effect, whether a desired effect or a side effect. The clinical pharmacologist would be primarily responsible for selecting the doses to be tried in the dose ranging study, with input from the clinician. …</a:t>
            </a:r>
          </a:p>
          <a:p>
            <a:pPr marL="0" indent="0">
              <a:buNone/>
            </a:pPr>
            <a:r>
              <a:rPr lang="en-US" dirty="0">
                <a:latin typeface="Times New Roman" panose="02020603050405020304" pitchFamily="18" charset="0"/>
              </a:rPr>
              <a:t>59. </a:t>
            </a:r>
            <a:r>
              <a:rPr lang="en-US" dirty="0">
                <a:effectLst/>
                <a:latin typeface="Times New Roman" panose="02020603050405020304" pitchFamily="18" charset="0"/>
              </a:rPr>
              <a:t>The notional skilled person, while having the compendious knowledge of the state of the art which section 2(2) requires, has no inventive capacity. But that does not mean that the skilled person has no skill to take forward in an uninventive way the teaching of the prior art. </a:t>
            </a:r>
          </a:p>
          <a:p>
            <a:pPr marL="0" indent="0">
              <a:buNone/>
            </a:pPr>
            <a:endParaRPr lang="en-US" dirty="0">
              <a:effectLst/>
              <a:latin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092582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5F7F5-D6B3-EA96-5059-92FF022932C8}"/>
              </a:ext>
            </a:extLst>
          </p:cNvPr>
          <p:cNvSpPr>
            <a:spLocks noGrp="1"/>
          </p:cNvSpPr>
          <p:nvPr>
            <p:ph type="title"/>
          </p:nvPr>
        </p:nvSpPr>
        <p:spPr/>
        <p:txBody>
          <a:bodyPr>
            <a:normAutofit/>
          </a:bodyPr>
          <a:lstStyle/>
          <a:p>
            <a:r>
              <a:rPr lang="en-US" sz="3600" dirty="0"/>
              <a:t>Obvious to Try</a:t>
            </a:r>
          </a:p>
        </p:txBody>
      </p:sp>
      <p:sp>
        <p:nvSpPr>
          <p:cNvPr id="3" name="Content Placeholder 2">
            <a:extLst>
              <a:ext uri="{FF2B5EF4-FFF2-40B4-BE49-F238E27FC236}">
                <a16:creationId xmlns:a16="http://schemas.microsoft.com/office/drawing/2014/main" id="{685C2132-F936-41CB-71A6-ACE9BEC2B578}"/>
              </a:ext>
            </a:extLst>
          </p:cNvPr>
          <p:cNvSpPr>
            <a:spLocks noGrp="1"/>
          </p:cNvSpPr>
          <p:nvPr>
            <p:ph idx="1"/>
          </p:nvPr>
        </p:nvSpPr>
        <p:spPr/>
        <p:txBody>
          <a:bodyPr/>
          <a:lstStyle/>
          <a:p>
            <a:pPr marL="0" indent="0">
              <a:buNone/>
            </a:pPr>
            <a:r>
              <a:rPr lang="en-US" dirty="0">
                <a:effectLst/>
                <a:latin typeface="Times New Roman" panose="02020603050405020304" pitchFamily="18" charset="0"/>
              </a:rPr>
              <a:t>24. It is not disputed that at the priority date it was entirely obvious for the notional skilled team, given the </a:t>
            </a:r>
            <a:r>
              <a:rPr lang="en-US" dirty="0" err="1">
                <a:effectLst/>
                <a:latin typeface="Times New Roman" panose="02020603050405020304" pitchFamily="18" charset="0"/>
              </a:rPr>
              <a:t>Daugan</a:t>
            </a:r>
            <a:r>
              <a:rPr lang="en-US" dirty="0">
                <a:effectLst/>
                <a:latin typeface="Times New Roman" panose="02020603050405020304" pitchFamily="18" charset="0"/>
              </a:rPr>
              <a:t> patent, to set out taking tadalafil forward into a routine pre-clinical and clinical trial </a:t>
            </a:r>
            <a:r>
              <a:rPr lang="en-US" dirty="0" err="1">
                <a:effectLst/>
                <a:latin typeface="Times New Roman" panose="02020603050405020304" pitchFamily="18" charset="0"/>
              </a:rPr>
              <a:t>programme</a:t>
            </a:r>
            <a:r>
              <a:rPr lang="en-US" dirty="0">
                <a:effectLst/>
                <a:latin typeface="Times New Roman" panose="02020603050405020304" pitchFamily="18" charset="0"/>
              </a:rPr>
              <a:t> as an oral treatment for ED. The statements in </a:t>
            </a:r>
            <a:r>
              <a:rPr lang="en-US" dirty="0" err="1">
                <a:effectLst/>
                <a:latin typeface="Times New Roman" panose="02020603050405020304" pitchFamily="18" charset="0"/>
              </a:rPr>
              <a:t>Daugan</a:t>
            </a:r>
            <a:r>
              <a:rPr lang="en-US" dirty="0">
                <a:effectLst/>
                <a:latin typeface="Times New Roman" panose="02020603050405020304" pitchFamily="18" charset="0"/>
              </a:rPr>
              <a:t> and the huge success of sildenafil as an oral PDE5 inhibitor made it very obvious. </a:t>
            </a:r>
          </a:p>
          <a:p>
            <a:pPr marL="0" indent="0">
              <a:buNone/>
            </a:pPr>
            <a:endParaRPr lang="en-US" dirty="0"/>
          </a:p>
        </p:txBody>
      </p:sp>
    </p:spTree>
    <p:extLst>
      <p:ext uri="{BB962C8B-B14F-4D97-AF65-F5344CB8AC3E}">
        <p14:creationId xmlns:p14="http://schemas.microsoft.com/office/powerpoint/2010/main" val="1810018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718A70-7C34-2F4F-8B12-D6D1C107F437}"/>
              </a:ext>
            </a:extLst>
          </p:cNvPr>
          <p:cNvSpPr>
            <a:spLocks noGrp="1"/>
          </p:cNvSpPr>
          <p:nvPr>
            <p:ph idx="1"/>
          </p:nvPr>
        </p:nvSpPr>
        <p:spPr>
          <a:xfrm>
            <a:off x="688769" y="486888"/>
            <a:ext cx="11067802" cy="6210795"/>
          </a:xfrm>
        </p:spPr>
        <p:txBody>
          <a:bodyPr>
            <a:normAutofit fontScale="92500" lnSpcReduction="10000"/>
          </a:bodyPr>
          <a:lstStyle/>
          <a:p>
            <a:pPr marL="0" indent="0">
              <a:buNone/>
            </a:pPr>
            <a:r>
              <a:rPr lang="en-US" dirty="0"/>
              <a:t>“105. The balance or symmetry in patent law and the pre-established or at least readily foreseeable target of the skilled team’s tests hold the key to the resolution of this dispute. The </a:t>
            </a:r>
            <a:r>
              <a:rPr lang="en-US" dirty="0" err="1"/>
              <a:t>Daugan</a:t>
            </a:r>
            <a:r>
              <a:rPr lang="en-US" dirty="0"/>
              <a:t> patent is </a:t>
            </a:r>
            <a:r>
              <a:rPr lang="en-US" i="1" dirty="0"/>
              <a:t>ex </a:t>
            </a:r>
            <a:r>
              <a:rPr lang="en-US" i="1" dirty="0" err="1"/>
              <a:t>hypothesi</a:t>
            </a:r>
            <a:r>
              <a:rPr lang="en-US" i="1" dirty="0"/>
              <a:t> </a:t>
            </a:r>
            <a:r>
              <a:rPr lang="en-US" dirty="0"/>
              <a:t>valid and it is not in dispute that it discloses an invention - that is the use of tadalafil in the treatment of ED - in a manner which enables the skilled person to perform it as section 14(3) of the 1977 Act requires. The task which the notional skilled team would undertake was that of implementing </a:t>
            </a:r>
            <a:r>
              <a:rPr lang="en-US" dirty="0" err="1"/>
              <a:t>Daugan</a:t>
            </a:r>
            <a:r>
              <a:rPr lang="en-US" dirty="0"/>
              <a:t>. The target of the skilled team would be to ascertain the appropriate dose, which would usually be the lowest effective dose. The skilled team would know of that target from the outset of its research. The pre-clinical and clinical tests involved familiar and routine procedures and normally progressed to the discovery of the dose-response relationship in Phase IIb. In this case the trial judge’s findings of what would have been the sequence of the tests, which did not depend upon hindsight, included the finding, which the evidence clearly justified, that the team, having found a therapeutic plateau, would be very likely to test lower doses and so come upon the dosage regime which is the subject matter of the patent. For the reasons which I have given above, I am satisfied that the Court of Appeal was entitled to interfere with the trial judge’s assessment of obviousness and to hold that the 181 patent was invalid for lacking an inventive step. ”</a:t>
            </a:r>
          </a:p>
          <a:p>
            <a:endParaRPr lang="en-US" dirty="0"/>
          </a:p>
        </p:txBody>
      </p:sp>
    </p:spTree>
    <p:extLst>
      <p:ext uri="{BB962C8B-B14F-4D97-AF65-F5344CB8AC3E}">
        <p14:creationId xmlns:p14="http://schemas.microsoft.com/office/powerpoint/2010/main" val="4085565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B34935-74FA-EF47-86A2-770931CD362C}"/>
              </a:ext>
            </a:extLst>
          </p:cNvPr>
          <p:cNvSpPr>
            <a:spLocks noGrp="1"/>
          </p:cNvSpPr>
          <p:nvPr>
            <p:ph type="title"/>
          </p:nvPr>
        </p:nvSpPr>
        <p:spPr>
          <a:xfrm>
            <a:off x="838200" y="91994"/>
            <a:ext cx="10515600" cy="810532"/>
          </a:xfrm>
        </p:spPr>
        <p:txBody>
          <a:bodyPr>
            <a:normAutofit/>
          </a:bodyPr>
          <a:lstStyle/>
          <a:p>
            <a:r>
              <a:rPr lang="en-US" sz="3600" dirty="0"/>
              <a:t>Therapeutic Dose-Response Curve</a:t>
            </a:r>
          </a:p>
        </p:txBody>
      </p:sp>
      <p:pic>
        <p:nvPicPr>
          <p:cNvPr id="6" name="Picture 5" descr="Diagram&#10;&#10;Description automatically generated">
            <a:extLst>
              <a:ext uri="{FF2B5EF4-FFF2-40B4-BE49-F238E27FC236}">
                <a16:creationId xmlns:a16="http://schemas.microsoft.com/office/drawing/2014/main" id="{50018979-4DF2-8A47-84CF-B96F172F49BA}"/>
              </a:ext>
            </a:extLst>
          </p:cNvPr>
          <p:cNvPicPr>
            <a:picLocks noChangeAspect="1"/>
          </p:cNvPicPr>
          <p:nvPr/>
        </p:nvPicPr>
        <p:blipFill>
          <a:blip r:embed="rId2"/>
          <a:stretch>
            <a:fillRect/>
          </a:stretch>
        </p:blipFill>
        <p:spPr>
          <a:xfrm>
            <a:off x="1297549" y="902526"/>
            <a:ext cx="8562025" cy="5747656"/>
          </a:xfrm>
          <a:prstGeom prst="rect">
            <a:avLst/>
          </a:prstGeom>
        </p:spPr>
      </p:pic>
    </p:spTree>
    <p:extLst>
      <p:ext uri="{BB962C8B-B14F-4D97-AF65-F5344CB8AC3E}">
        <p14:creationId xmlns:p14="http://schemas.microsoft.com/office/powerpoint/2010/main" val="4222991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E46-CC26-E5CB-76E7-30176F2AB8BC}"/>
              </a:ext>
            </a:extLst>
          </p:cNvPr>
          <p:cNvSpPr>
            <a:spLocks noGrp="1"/>
          </p:cNvSpPr>
          <p:nvPr>
            <p:ph type="title"/>
          </p:nvPr>
        </p:nvSpPr>
        <p:spPr>
          <a:xfrm>
            <a:off x="838200" y="2103437"/>
            <a:ext cx="10515600" cy="1325563"/>
          </a:xfrm>
        </p:spPr>
        <p:txBody>
          <a:bodyPr/>
          <a:lstStyle/>
          <a:p>
            <a:pPr algn="ctr"/>
            <a:r>
              <a:rPr lang="en-US" dirty="0"/>
              <a:t>Conclusion:  Obvious</a:t>
            </a:r>
          </a:p>
        </p:txBody>
      </p:sp>
    </p:spTree>
    <p:extLst>
      <p:ext uri="{BB962C8B-B14F-4D97-AF65-F5344CB8AC3E}">
        <p14:creationId xmlns:p14="http://schemas.microsoft.com/office/powerpoint/2010/main" val="992679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B94094D4-4FE2-764D-8D15-95C8C83FEA71}"/>
              </a:ext>
            </a:extLst>
          </p:cNvPr>
          <p:cNvPicPr>
            <a:picLocks noChangeAspect="1"/>
          </p:cNvPicPr>
          <p:nvPr/>
        </p:nvPicPr>
        <p:blipFill>
          <a:blip r:embed="rId2"/>
          <a:stretch>
            <a:fillRect/>
          </a:stretch>
        </p:blipFill>
        <p:spPr>
          <a:xfrm>
            <a:off x="2323609" y="0"/>
            <a:ext cx="7544781" cy="6858000"/>
          </a:xfrm>
          <a:prstGeom prst="rect">
            <a:avLst/>
          </a:prstGeom>
        </p:spPr>
      </p:pic>
      <p:sp>
        <p:nvSpPr>
          <p:cNvPr id="6" name="TextBox 5">
            <a:extLst>
              <a:ext uri="{FF2B5EF4-FFF2-40B4-BE49-F238E27FC236}">
                <a16:creationId xmlns:a16="http://schemas.microsoft.com/office/drawing/2014/main" id="{FF71EAA2-62B1-6247-A5C9-0901964485C1}"/>
              </a:ext>
            </a:extLst>
          </p:cNvPr>
          <p:cNvSpPr txBox="1"/>
          <p:nvPr/>
        </p:nvSpPr>
        <p:spPr>
          <a:xfrm rot="16200000">
            <a:off x="-565464" y="3051958"/>
            <a:ext cx="2826095" cy="523220"/>
          </a:xfrm>
          <a:prstGeom prst="rect">
            <a:avLst/>
          </a:prstGeom>
          <a:noFill/>
        </p:spPr>
        <p:txBody>
          <a:bodyPr wrap="none" rtlCol="0">
            <a:spAutoFit/>
          </a:bodyPr>
          <a:lstStyle/>
          <a:p>
            <a:r>
              <a:rPr lang="en-US" sz="2800" dirty="0"/>
              <a:t>EPO Methodology</a:t>
            </a:r>
          </a:p>
        </p:txBody>
      </p:sp>
    </p:spTree>
    <p:extLst>
      <p:ext uri="{BB962C8B-B14F-4D97-AF65-F5344CB8AC3E}">
        <p14:creationId xmlns:p14="http://schemas.microsoft.com/office/powerpoint/2010/main" val="3547559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B959ACE-E22D-0C43-9217-B2BEC42BCD4B}"/>
              </a:ext>
            </a:extLst>
          </p:cNvPr>
          <p:cNvCxnSpPr>
            <a:cxnSpLocks/>
          </p:cNvCxnSpPr>
          <p:nvPr/>
        </p:nvCxnSpPr>
        <p:spPr>
          <a:xfrm flipV="1">
            <a:off x="5704114" y="2326266"/>
            <a:ext cx="0" cy="2152959"/>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F1FA7A-9C10-D44D-BBD9-11479E98D9C7}"/>
              </a:ext>
            </a:extLst>
          </p:cNvPr>
          <p:cNvCxnSpPr>
            <a:cxnSpLocks/>
          </p:cNvCxnSpPr>
          <p:nvPr/>
        </p:nvCxnSpPr>
        <p:spPr>
          <a:xfrm flipH="1">
            <a:off x="5704114" y="2326266"/>
            <a:ext cx="48006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C695ADA-9D5E-2846-A5B4-1EECB85CCE9A}"/>
              </a:ext>
            </a:extLst>
          </p:cNvPr>
          <p:cNvSpPr txBox="1"/>
          <p:nvPr/>
        </p:nvSpPr>
        <p:spPr>
          <a:xfrm>
            <a:off x="6780439" y="1864601"/>
            <a:ext cx="2942024" cy="461665"/>
          </a:xfrm>
          <a:prstGeom prst="rect">
            <a:avLst/>
          </a:prstGeom>
          <a:noFill/>
        </p:spPr>
        <p:txBody>
          <a:bodyPr wrap="none" rtlCol="0">
            <a:spAutoFit/>
          </a:bodyPr>
          <a:lstStyle/>
          <a:p>
            <a:r>
              <a:rPr lang="en-US" sz="2400" dirty="0"/>
              <a:t>The claimed invention</a:t>
            </a:r>
          </a:p>
        </p:txBody>
      </p:sp>
      <p:sp>
        <p:nvSpPr>
          <p:cNvPr id="15" name="TextBox 14">
            <a:extLst>
              <a:ext uri="{FF2B5EF4-FFF2-40B4-BE49-F238E27FC236}">
                <a16:creationId xmlns:a16="http://schemas.microsoft.com/office/drawing/2014/main" id="{6DEADDB9-10CB-E84C-B735-5CE0A284F1A3}"/>
              </a:ext>
            </a:extLst>
          </p:cNvPr>
          <p:cNvSpPr txBox="1"/>
          <p:nvPr/>
        </p:nvSpPr>
        <p:spPr>
          <a:xfrm rot="5400000">
            <a:off x="4707494" y="3322885"/>
            <a:ext cx="2454903" cy="461665"/>
          </a:xfrm>
          <a:prstGeom prst="rect">
            <a:avLst/>
          </a:prstGeom>
          <a:noFill/>
        </p:spPr>
        <p:txBody>
          <a:bodyPr wrap="none" rtlCol="0">
            <a:spAutoFit/>
          </a:bodyPr>
          <a:lstStyle/>
          <a:p>
            <a:r>
              <a:rPr lang="en-US" sz="2400" dirty="0">
                <a:solidFill>
                  <a:srgbClr val="0070C0"/>
                </a:solidFill>
              </a:rPr>
              <a:t>Technical Problem</a:t>
            </a:r>
          </a:p>
        </p:txBody>
      </p:sp>
      <p:sp>
        <p:nvSpPr>
          <p:cNvPr id="16" name="TextBox 15">
            <a:extLst>
              <a:ext uri="{FF2B5EF4-FFF2-40B4-BE49-F238E27FC236}">
                <a16:creationId xmlns:a16="http://schemas.microsoft.com/office/drawing/2014/main" id="{915A9DB4-0E0F-D648-8A04-D16445B11E40}"/>
              </a:ext>
            </a:extLst>
          </p:cNvPr>
          <p:cNvSpPr txBox="1"/>
          <p:nvPr/>
        </p:nvSpPr>
        <p:spPr>
          <a:xfrm>
            <a:off x="494068" y="2904448"/>
            <a:ext cx="2178794" cy="369332"/>
          </a:xfrm>
          <a:prstGeom prst="rect">
            <a:avLst/>
          </a:prstGeom>
          <a:noFill/>
        </p:spPr>
        <p:txBody>
          <a:bodyPr wrap="square" rtlCol="0">
            <a:spAutoFit/>
          </a:bodyPr>
          <a:lstStyle/>
          <a:p>
            <a:r>
              <a:rPr lang="en-US" dirty="0"/>
              <a:t>“Closest Prior Art”</a:t>
            </a:r>
          </a:p>
        </p:txBody>
      </p:sp>
      <p:sp>
        <p:nvSpPr>
          <p:cNvPr id="19" name="TextBox 18">
            <a:extLst>
              <a:ext uri="{FF2B5EF4-FFF2-40B4-BE49-F238E27FC236}">
                <a16:creationId xmlns:a16="http://schemas.microsoft.com/office/drawing/2014/main" id="{69E9C8E1-EC0F-3F43-B43C-91B4C4996DDD}"/>
              </a:ext>
            </a:extLst>
          </p:cNvPr>
          <p:cNvSpPr txBox="1"/>
          <p:nvPr/>
        </p:nvSpPr>
        <p:spPr>
          <a:xfrm>
            <a:off x="2672862" y="1910767"/>
            <a:ext cx="1100780" cy="369332"/>
          </a:xfrm>
          <a:prstGeom prst="rect">
            <a:avLst/>
          </a:prstGeom>
          <a:noFill/>
        </p:spPr>
        <p:txBody>
          <a:bodyPr wrap="square" rtlCol="0">
            <a:spAutoFit/>
          </a:bodyPr>
          <a:lstStyle/>
          <a:p>
            <a:r>
              <a:rPr lang="en-US" dirty="0"/>
              <a:t>PHOSITA</a:t>
            </a:r>
          </a:p>
        </p:txBody>
      </p:sp>
      <p:sp>
        <p:nvSpPr>
          <p:cNvPr id="21" name="Title 8">
            <a:extLst>
              <a:ext uri="{FF2B5EF4-FFF2-40B4-BE49-F238E27FC236}">
                <a16:creationId xmlns:a16="http://schemas.microsoft.com/office/drawing/2014/main" id="{7E590384-F262-DA4E-8DD0-DC696BA69C48}"/>
              </a:ext>
            </a:extLst>
          </p:cNvPr>
          <p:cNvSpPr txBox="1">
            <a:spLocks/>
          </p:cNvSpPr>
          <p:nvPr/>
        </p:nvSpPr>
        <p:spPr>
          <a:xfrm>
            <a:off x="494068" y="455458"/>
            <a:ext cx="10515600" cy="72782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EPO Methodology</a:t>
            </a:r>
          </a:p>
        </p:txBody>
      </p:sp>
      <p:pic>
        <p:nvPicPr>
          <p:cNvPr id="4" name="Picture 3" descr="A person jumping over a glass of water&#10;&#10;Description automatically generated with low confidence">
            <a:extLst>
              <a:ext uri="{FF2B5EF4-FFF2-40B4-BE49-F238E27FC236}">
                <a16:creationId xmlns:a16="http://schemas.microsoft.com/office/drawing/2014/main" id="{381EB962-D08F-9D6F-55A5-7608B612582D}"/>
              </a:ext>
            </a:extLst>
          </p:cNvPr>
          <p:cNvPicPr>
            <a:picLocks noChangeAspect="1"/>
          </p:cNvPicPr>
          <p:nvPr/>
        </p:nvPicPr>
        <p:blipFill>
          <a:blip r:embed="rId2"/>
          <a:stretch>
            <a:fillRect/>
          </a:stretch>
        </p:blipFill>
        <p:spPr>
          <a:xfrm>
            <a:off x="2753762" y="1834242"/>
            <a:ext cx="2912839" cy="2675056"/>
          </a:xfrm>
          <a:prstGeom prst="rect">
            <a:avLst/>
          </a:prstGeom>
        </p:spPr>
      </p:pic>
      <p:sp>
        <p:nvSpPr>
          <p:cNvPr id="7" name="Oval 6">
            <a:extLst>
              <a:ext uri="{FF2B5EF4-FFF2-40B4-BE49-F238E27FC236}">
                <a16:creationId xmlns:a16="http://schemas.microsoft.com/office/drawing/2014/main" id="{1E92275E-8C4D-66C4-115D-01D885DF9C35}"/>
              </a:ext>
            </a:extLst>
          </p:cNvPr>
          <p:cNvSpPr/>
          <p:nvPr/>
        </p:nvSpPr>
        <p:spPr>
          <a:xfrm>
            <a:off x="3505025" y="4329245"/>
            <a:ext cx="1215454" cy="4524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E23E09A0-9731-EDB0-4C9C-7F7F6B636829}"/>
              </a:ext>
            </a:extLst>
          </p:cNvPr>
          <p:cNvCxnSpPr>
            <a:cxnSpLocks/>
          </p:cNvCxnSpPr>
          <p:nvPr/>
        </p:nvCxnSpPr>
        <p:spPr>
          <a:xfrm>
            <a:off x="1583465" y="3273780"/>
            <a:ext cx="2282291" cy="128168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7C1E30B-27F4-C165-4DB6-16D95405157B}"/>
              </a:ext>
            </a:extLst>
          </p:cNvPr>
          <p:cNvSpPr txBox="1"/>
          <p:nvPr/>
        </p:nvSpPr>
        <p:spPr>
          <a:xfrm>
            <a:off x="6389348" y="3273780"/>
            <a:ext cx="2915222" cy="400110"/>
          </a:xfrm>
          <a:prstGeom prst="rect">
            <a:avLst/>
          </a:prstGeom>
          <a:noFill/>
        </p:spPr>
        <p:txBody>
          <a:bodyPr wrap="none" rtlCol="0">
            <a:spAutoFit/>
          </a:bodyPr>
          <a:lstStyle/>
          <a:p>
            <a:r>
              <a:rPr lang="en-US" sz="2000" dirty="0">
                <a:solidFill>
                  <a:schemeClr val="accent6">
                    <a:lumMod val="50000"/>
                  </a:schemeClr>
                </a:solidFill>
              </a:rPr>
              <a:t>“Teaching” in the prior art</a:t>
            </a:r>
          </a:p>
        </p:txBody>
      </p:sp>
      <p:sp>
        <p:nvSpPr>
          <p:cNvPr id="2" name="TextBox 1">
            <a:extLst>
              <a:ext uri="{FF2B5EF4-FFF2-40B4-BE49-F238E27FC236}">
                <a16:creationId xmlns:a16="http://schemas.microsoft.com/office/drawing/2014/main" id="{664F4EAA-51AF-4E1A-0ED7-4D90F611DF14}"/>
              </a:ext>
            </a:extLst>
          </p:cNvPr>
          <p:cNvSpPr txBox="1"/>
          <p:nvPr/>
        </p:nvSpPr>
        <p:spPr>
          <a:xfrm>
            <a:off x="3292769" y="2561382"/>
            <a:ext cx="1100780" cy="369332"/>
          </a:xfrm>
          <a:prstGeom prst="rect">
            <a:avLst/>
          </a:prstGeom>
          <a:noFill/>
        </p:spPr>
        <p:txBody>
          <a:bodyPr wrap="square" rtlCol="0">
            <a:spAutoFit/>
          </a:bodyPr>
          <a:lstStyle/>
          <a:p>
            <a:r>
              <a:rPr lang="en-US" dirty="0"/>
              <a:t>PHOSITA</a:t>
            </a:r>
          </a:p>
        </p:txBody>
      </p:sp>
    </p:spTree>
    <p:extLst>
      <p:ext uri="{BB962C8B-B14F-4D97-AF65-F5344CB8AC3E}">
        <p14:creationId xmlns:p14="http://schemas.microsoft.com/office/powerpoint/2010/main" val="3320795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D0C75-E77A-A12B-E3E1-79D56A101D73}"/>
              </a:ext>
            </a:extLst>
          </p:cNvPr>
          <p:cNvSpPr>
            <a:spLocks noGrp="1"/>
          </p:cNvSpPr>
          <p:nvPr>
            <p:ph type="title"/>
          </p:nvPr>
        </p:nvSpPr>
        <p:spPr>
          <a:xfrm>
            <a:off x="838200" y="18255"/>
            <a:ext cx="10515600" cy="1325563"/>
          </a:xfrm>
        </p:spPr>
        <p:txBody>
          <a:bodyPr>
            <a:normAutofit/>
          </a:bodyPr>
          <a:lstStyle/>
          <a:p>
            <a:r>
              <a:rPr lang="en-US" sz="3600" dirty="0"/>
              <a:t>Applying the EPO Approach</a:t>
            </a:r>
          </a:p>
        </p:txBody>
      </p:sp>
      <p:sp>
        <p:nvSpPr>
          <p:cNvPr id="3" name="Content Placeholder 2">
            <a:extLst>
              <a:ext uri="{FF2B5EF4-FFF2-40B4-BE49-F238E27FC236}">
                <a16:creationId xmlns:a16="http://schemas.microsoft.com/office/drawing/2014/main" id="{738C75FE-B9A0-BD9D-2DCA-7925D0B0E912}"/>
              </a:ext>
            </a:extLst>
          </p:cNvPr>
          <p:cNvSpPr>
            <a:spLocks noGrp="1"/>
          </p:cNvSpPr>
          <p:nvPr>
            <p:ph idx="1"/>
          </p:nvPr>
        </p:nvSpPr>
        <p:spPr>
          <a:xfrm>
            <a:off x="605790" y="1223010"/>
            <a:ext cx="10972800" cy="5292090"/>
          </a:xfrm>
        </p:spPr>
        <p:txBody>
          <a:bodyPr>
            <a:normAutofit fontScale="70000" lnSpcReduction="20000"/>
          </a:bodyPr>
          <a:lstStyle/>
          <a:p>
            <a:pPr marL="0" indent="0">
              <a:lnSpc>
                <a:spcPct val="120000"/>
              </a:lnSpc>
              <a:buNone/>
            </a:pPr>
            <a:r>
              <a:rPr lang="en-US" dirty="0"/>
              <a:t>“</a:t>
            </a:r>
            <a:r>
              <a:rPr lang="en-US" dirty="0">
                <a:effectLst/>
                <a:latin typeface="Times New Roman" panose="02020603050405020304" pitchFamily="18" charset="0"/>
              </a:rPr>
              <a:t>96. I am not persuaded that the problem-and-solution approach would necessarily give a different answer from that of the Court of Appeal. The closest prior art is the </a:t>
            </a:r>
            <a:r>
              <a:rPr lang="en-US" dirty="0" err="1">
                <a:effectLst/>
                <a:latin typeface="Times New Roman" panose="02020603050405020304" pitchFamily="18" charset="0"/>
              </a:rPr>
              <a:t>Daugan</a:t>
            </a:r>
            <a:r>
              <a:rPr lang="en-US" dirty="0">
                <a:effectLst/>
                <a:latin typeface="Times New Roman" panose="02020603050405020304" pitchFamily="18" charset="0"/>
              </a:rPr>
              <a:t> patent and the well-established procedures of pre-clinical and clinical testing. The problem posed by </a:t>
            </a:r>
            <a:r>
              <a:rPr lang="en-US" dirty="0" err="1">
                <a:effectLst/>
                <a:latin typeface="Times New Roman" panose="02020603050405020304" pitchFamily="18" charset="0"/>
              </a:rPr>
              <a:t>Daugan</a:t>
            </a:r>
            <a:r>
              <a:rPr lang="en-US" dirty="0">
                <a:effectLst/>
                <a:latin typeface="Times New Roman" panose="02020603050405020304" pitchFamily="18" charset="0"/>
              </a:rPr>
              <a:t> was the identification of an appropriate dosage regime. The EPO approach to assessing the obviousness of the claimed invention would then be to apply the “could-would approach”, which means asking not whether the skilled person could have carried out the invention, but whether he would have done so in the hope of solving the underlying technical problem or in the expectation of some improvement or advantage…. The tangible evidence which reveals why the skilled team would have been prompted to come upon the asserted invention is that (a) the team would not have completed the dose-ranging studies which Phase IIb requires if it had stopped after the initial dose-ranging studies which revealed the therapeutic plateau and (b) Dr Saoud’s evidence that it was a “no brainer” to go on with the tests. The judge’s finding that the skilled team would not have had an expectation of effectiveness at a 5mg dose does not militate against the conclusion that the team would have investigated that dose in the course of a sequence of tests which had as its purpose the solution of the underlying technical problem, which the implementation of the </a:t>
            </a:r>
            <a:r>
              <a:rPr lang="en-US" dirty="0" err="1">
                <a:effectLst/>
                <a:latin typeface="Times New Roman" panose="02020603050405020304" pitchFamily="18" charset="0"/>
              </a:rPr>
              <a:t>Daugan</a:t>
            </a:r>
            <a:r>
              <a:rPr lang="en-US" dirty="0">
                <a:effectLst/>
                <a:latin typeface="Times New Roman" panose="02020603050405020304" pitchFamily="18" charset="0"/>
              </a:rPr>
              <a:t> patent entailed.”</a:t>
            </a:r>
          </a:p>
          <a:p>
            <a:pPr marL="0" indent="0">
              <a:lnSpc>
                <a:spcPct val="120000"/>
              </a:lnSpc>
              <a:buNone/>
            </a:pPr>
            <a:endParaRPr lang="en-US" dirty="0"/>
          </a:p>
        </p:txBody>
      </p:sp>
    </p:spTree>
    <p:extLst>
      <p:ext uri="{BB962C8B-B14F-4D97-AF65-F5344CB8AC3E}">
        <p14:creationId xmlns:p14="http://schemas.microsoft.com/office/powerpoint/2010/main" val="4173756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7C7F-2FF0-C359-688F-09A598BB49CE}"/>
              </a:ext>
            </a:extLst>
          </p:cNvPr>
          <p:cNvSpPr>
            <a:spLocks noGrp="1"/>
          </p:cNvSpPr>
          <p:nvPr>
            <p:ph type="title"/>
          </p:nvPr>
        </p:nvSpPr>
        <p:spPr>
          <a:xfrm>
            <a:off x="838200" y="2103437"/>
            <a:ext cx="10515600" cy="1325563"/>
          </a:xfrm>
        </p:spPr>
        <p:txBody>
          <a:bodyPr>
            <a:normAutofit/>
          </a:bodyPr>
          <a:lstStyle/>
          <a:p>
            <a:pPr algn="ctr"/>
            <a:r>
              <a:rPr lang="en-US" sz="3600" dirty="0"/>
              <a:t>US:  Reverse-Payment Settlement Agreement</a:t>
            </a:r>
          </a:p>
        </p:txBody>
      </p:sp>
    </p:spTree>
    <p:extLst>
      <p:ext uri="{BB962C8B-B14F-4D97-AF65-F5344CB8AC3E}">
        <p14:creationId xmlns:p14="http://schemas.microsoft.com/office/powerpoint/2010/main" val="3397749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xual Dysfunction Drugs Market - APAC to Offer Huge Growth Potential:  Technavio | Business Wire">
            <a:extLst>
              <a:ext uri="{FF2B5EF4-FFF2-40B4-BE49-F238E27FC236}">
                <a16:creationId xmlns:a16="http://schemas.microsoft.com/office/drawing/2014/main" id="{632D2BE4-49BF-43ED-2452-A687C87B2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699" y="0"/>
            <a:ext cx="10082602" cy="65925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36EFD8-4224-9D89-7795-FAF5E4B77CC4}"/>
              </a:ext>
            </a:extLst>
          </p:cNvPr>
          <p:cNvSpPr txBox="1"/>
          <p:nvPr/>
        </p:nvSpPr>
        <p:spPr>
          <a:xfrm>
            <a:off x="545690" y="6504039"/>
            <a:ext cx="10180736" cy="276999"/>
          </a:xfrm>
          <a:prstGeom prst="rect">
            <a:avLst/>
          </a:prstGeom>
          <a:noFill/>
        </p:spPr>
        <p:txBody>
          <a:bodyPr wrap="none" rtlCol="0">
            <a:spAutoFit/>
          </a:bodyPr>
          <a:lstStyle/>
          <a:p>
            <a:r>
              <a:rPr lang="en-US" sz="1200" dirty="0"/>
              <a:t>Source:  https://</a:t>
            </a:r>
            <a:r>
              <a:rPr lang="en-US" sz="1200" dirty="0" err="1"/>
              <a:t>www.businesswire.com</a:t>
            </a:r>
            <a:r>
              <a:rPr lang="en-US" sz="1200" dirty="0"/>
              <a:t>/news/home/20170912006994/</a:t>
            </a:r>
            <a:r>
              <a:rPr lang="en-US" sz="1200" dirty="0" err="1"/>
              <a:t>en</a:t>
            </a:r>
            <a:r>
              <a:rPr lang="en-US" sz="1200" dirty="0"/>
              <a:t>/Sexual-Dysfunction-Drugs-Market---APAC-to-Offer-Huge-Growth-Potential-Technavio</a:t>
            </a:r>
          </a:p>
        </p:txBody>
      </p:sp>
    </p:spTree>
    <p:extLst>
      <p:ext uri="{BB962C8B-B14F-4D97-AF65-F5344CB8AC3E}">
        <p14:creationId xmlns:p14="http://schemas.microsoft.com/office/powerpoint/2010/main" val="1422287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838848" y="238649"/>
            <a:ext cx="8433079" cy="762000"/>
          </a:xfrm>
        </p:spPr>
        <p:txBody>
          <a:bodyPr>
            <a:noAutofit/>
          </a:bodyPr>
          <a:lstStyle/>
          <a:p>
            <a:pPr eaLnBrk="1" hangingPunct="1"/>
            <a:r>
              <a:rPr kumimoji="1" lang="en-US" altLang="en-US" sz="3600" dirty="0">
                <a:ea typeface="ＭＳ Ｐゴシック" charset="-128"/>
              </a:rPr>
              <a:t>Key provisions of Hatch-Waxman Act (1984)</a:t>
            </a:r>
          </a:p>
        </p:txBody>
      </p:sp>
      <p:sp>
        <p:nvSpPr>
          <p:cNvPr id="16388" name="Rectangle 3"/>
          <p:cNvSpPr>
            <a:spLocks noGrp="1" noChangeArrowheads="1"/>
          </p:cNvSpPr>
          <p:nvPr>
            <p:ph type="body" idx="1"/>
          </p:nvPr>
        </p:nvSpPr>
        <p:spPr>
          <a:xfrm>
            <a:off x="598714" y="1128712"/>
            <a:ext cx="10424327" cy="5442910"/>
          </a:xfrm>
        </p:spPr>
        <p:txBody>
          <a:bodyPr>
            <a:normAutofit/>
          </a:bodyPr>
          <a:lstStyle/>
          <a:p>
            <a:pPr marL="533400" indent="-533400">
              <a:buFont typeface="Times" charset="0"/>
              <a:buChar char="•"/>
            </a:pPr>
            <a:r>
              <a:rPr kumimoji="1" lang="en-US" altLang="en-US" sz="2400" dirty="0">
                <a:latin typeface="Calibri" panose="020F0502020204030204" pitchFamily="34" charset="0"/>
                <a:ea typeface="ＭＳ Ｐゴシック" charset="-128"/>
                <a:cs typeface="Calibri" panose="020F0502020204030204" pitchFamily="34" charset="0"/>
              </a:rPr>
              <a:t>Extension of patent term to offset FDA approval process – up to 5 years, but no further than 14 years from date of FDA approval (§156)</a:t>
            </a:r>
          </a:p>
          <a:p>
            <a:pPr marL="533400" indent="-533400">
              <a:buFont typeface="Times" charset="0"/>
              <a:buChar char="•"/>
            </a:pPr>
            <a:r>
              <a:rPr kumimoji="1" lang="en-US" altLang="en-US" sz="2400" dirty="0">
                <a:latin typeface="Calibri" panose="020F0502020204030204" pitchFamily="34" charset="0"/>
                <a:ea typeface="ＭＳ Ｐゴシック" charset="-128"/>
                <a:cs typeface="Calibri" panose="020F0502020204030204" pitchFamily="34" charset="0"/>
              </a:rPr>
              <a:t>No liability for making, using, or selling </a:t>
            </a:r>
            <a:r>
              <a:rPr kumimoji="1" lang="ja-JP" altLang="en-US" sz="2400">
                <a:latin typeface="Calibri" panose="020F0502020204030204" pitchFamily="34" charset="0"/>
                <a:ea typeface="ＭＳ Ｐゴシック" charset="-128"/>
                <a:cs typeface="Calibri" panose="020F0502020204030204" pitchFamily="34" charset="0"/>
              </a:rPr>
              <a:t>“</a:t>
            </a:r>
            <a:r>
              <a:rPr kumimoji="1" lang="en-US" altLang="ja-JP" sz="2400" dirty="0">
                <a:latin typeface="Calibri" panose="020F0502020204030204" pitchFamily="34" charset="0"/>
                <a:ea typeface="ＭＳ Ｐゴシック" charset="-128"/>
                <a:cs typeface="Calibri" panose="020F0502020204030204" pitchFamily="34" charset="0"/>
              </a:rPr>
              <a:t>a patented invention</a:t>
            </a:r>
            <a:r>
              <a:rPr kumimoji="1" lang="ja-JP" altLang="en-US" sz="2400">
                <a:latin typeface="Calibri" panose="020F0502020204030204" pitchFamily="34" charset="0"/>
                <a:ea typeface="ＭＳ Ｐゴシック" charset="-128"/>
                <a:cs typeface="Calibri" panose="020F0502020204030204" pitchFamily="34" charset="0"/>
              </a:rPr>
              <a:t>”</a:t>
            </a:r>
            <a:r>
              <a:rPr kumimoji="1" lang="en-US" altLang="ja-JP" sz="2400" dirty="0">
                <a:latin typeface="Calibri" panose="020F0502020204030204" pitchFamily="34" charset="0"/>
                <a:ea typeface="ＭＳ Ｐゴシック" charset="-128"/>
                <a:cs typeface="Calibri" panose="020F0502020204030204" pitchFamily="34" charset="0"/>
              </a:rPr>
              <a:t> </a:t>
            </a:r>
            <a:r>
              <a:rPr kumimoji="1" lang="ja-JP" altLang="en-US" sz="2400">
                <a:latin typeface="Calibri" panose="020F0502020204030204" pitchFamily="34" charset="0"/>
                <a:ea typeface="ＭＳ Ｐゴシック" charset="-128"/>
                <a:cs typeface="Calibri" panose="020F0502020204030204" pitchFamily="34" charset="0"/>
              </a:rPr>
              <a:t>“</a:t>
            </a:r>
            <a:r>
              <a:rPr kumimoji="1" lang="en-US" altLang="ja-JP" sz="2400" dirty="0">
                <a:latin typeface="Calibri" panose="020F0502020204030204" pitchFamily="34" charset="0"/>
                <a:ea typeface="ＭＳ Ｐゴシック" charset="-128"/>
                <a:cs typeface="Calibri" panose="020F0502020204030204" pitchFamily="34" charset="0"/>
              </a:rPr>
              <a:t>solely for uses reasonably related to the development and submission of information</a:t>
            </a:r>
            <a:r>
              <a:rPr kumimoji="1" lang="ja-JP" altLang="en-US" sz="2400">
                <a:latin typeface="Calibri" panose="020F0502020204030204" pitchFamily="34" charset="0"/>
                <a:ea typeface="ＭＳ Ｐゴシック" charset="-128"/>
                <a:cs typeface="Calibri" panose="020F0502020204030204" pitchFamily="34" charset="0"/>
              </a:rPr>
              <a:t>”</a:t>
            </a:r>
            <a:r>
              <a:rPr kumimoji="1" lang="en-US" altLang="ja-JP" sz="2400" dirty="0">
                <a:latin typeface="Calibri" panose="020F0502020204030204" pitchFamily="34" charset="0"/>
                <a:ea typeface="ＭＳ Ｐゴシック" charset="-128"/>
                <a:cs typeface="Calibri" panose="020F0502020204030204" pitchFamily="34" charset="0"/>
              </a:rPr>
              <a:t> to FDA (§271(e)(1))</a:t>
            </a:r>
          </a:p>
          <a:p>
            <a:pPr marL="533400" indent="-533400">
              <a:buFont typeface="Times" charset="0"/>
              <a:buChar char="•"/>
            </a:pPr>
            <a:r>
              <a:rPr kumimoji="1" lang="en-US" altLang="en-US" sz="2400" dirty="0">
                <a:latin typeface="Calibri" panose="020F0502020204030204" pitchFamily="34" charset="0"/>
                <a:ea typeface="ＭＳ Ｐゴシック" charset="-128"/>
                <a:cs typeface="Calibri" panose="020F0502020204030204" pitchFamily="34" charset="0"/>
              </a:rPr>
              <a:t>Abbreviated New Drug Application procedure (ANDA) for seeking FDA approval for generic equivalent of FDA-approved drug (§271(e)(2)).  Applicant must show:</a:t>
            </a:r>
          </a:p>
          <a:p>
            <a:pPr marL="1524000" lvl="2" indent="-609600">
              <a:buFontTx/>
              <a:buAutoNum type="alphaUcPeriod"/>
            </a:pPr>
            <a:r>
              <a:rPr lang="en-US" altLang="en-US" dirty="0">
                <a:ea typeface="ＭＳ Ｐゴシック" charset="-128"/>
              </a:rPr>
              <a:t>Bioequivalence of the generic and the pioneer drug</a:t>
            </a:r>
          </a:p>
          <a:p>
            <a:pPr marL="1524000" lvl="2" indent="-609600">
              <a:buFontTx/>
              <a:buAutoNum type="alphaUcPeriod"/>
            </a:pPr>
            <a:r>
              <a:rPr lang="en-US" altLang="en-US" dirty="0">
                <a:ea typeface="ＭＳ Ｐゴシック" charset="-128"/>
              </a:rPr>
              <a:t>No patent impediment to commercial distribution of the generic version</a:t>
            </a:r>
          </a:p>
          <a:p>
            <a:pPr marL="1924050" lvl="3" indent="-609600">
              <a:buFontTx/>
              <a:buAutoNum type="arabicParenR"/>
            </a:pPr>
            <a:r>
              <a:rPr lang="en-US" altLang="en-US" dirty="0"/>
              <a:t>The drug at issue has not been patented</a:t>
            </a:r>
          </a:p>
          <a:p>
            <a:pPr marL="1924050" lvl="3" indent="-609600">
              <a:buFontTx/>
              <a:buAutoNum type="arabicParenR"/>
            </a:pPr>
            <a:r>
              <a:rPr lang="en-US" altLang="en-US" dirty="0"/>
              <a:t>The patent on the drug has expired</a:t>
            </a:r>
          </a:p>
          <a:p>
            <a:pPr marL="1924050" lvl="3" indent="-609600">
              <a:buFontTx/>
              <a:buAutoNum type="arabicParenR"/>
            </a:pPr>
            <a:r>
              <a:rPr lang="en-US" altLang="en-US" dirty="0"/>
              <a:t>Identify the date on which the patent will expire</a:t>
            </a:r>
          </a:p>
          <a:p>
            <a:pPr marL="1924050" lvl="3" indent="-609600">
              <a:buFontTx/>
              <a:buAutoNum type="arabicParenR"/>
            </a:pPr>
            <a:r>
              <a:rPr lang="en-US" altLang="en-US" dirty="0"/>
              <a:t>The patent on the drug is invalid or will not be infringed by the generic</a:t>
            </a:r>
          </a:p>
          <a:p>
            <a:pPr marL="990600" lvl="1" indent="-533400">
              <a:buFont typeface="Times" charset="0"/>
              <a:buChar char="•"/>
            </a:pPr>
            <a:endParaRPr kumimoji="1" lang="en-US" altLang="en-US" sz="2000" dirty="0">
              <a:ea typeface="ＭＳ Ｐゴシック" charset="-128"/>
            </a:endParaRPr>
          </a:p>
        </p:txBody>
      </p:sp>
      <p:sp>
        <p:nvSpPr>
          <p:cNvPr id="4" name="Rounded Rectangle 3">
            <a:extLst>
              <a:ext uri="{FF2B5EF4-FFF2-40B4-BE49-F238E27FC236}">
                <a16:creationId xmlns:a16="http://schemas.microsoft.com/office/drawing/2014/main" id="{C7B0DDA0-FD15-E348-B3AF-9FE74C5E6154}"/>
              </a:ext>
            </a:extLst>
          </p:cNvPr>
          <p:cNvSpPr/>
          <p:nvPr/>
        </p:nvSpPr>
        <p:spPr>
          <a:xfrm>
            <a:off x="1838848" y="5709085"/>
            <a:ext cx="7526216" cy="360119"/>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792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bwMode="auto">
          <a:xfrm>
            <a:off x="2074277" y="1219200"/>
            <a:ext cx="79248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8" name="Straight Connector 7"/>
          <p:cNvCxnSpPr/>
          <p:nvPr/>
        </p:nvCxnSpPr>
        <p:spPr bwMode="auto">
          <a:xfrm>
            <a:off x="57318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52746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48174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4360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3925748"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3468978"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29886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53372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2074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619218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6646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71034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7597641"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80178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84750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8932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9406449"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6" name="TextBox 25"/>
          <p:cNvSpPr txBox="1"/>
          <p:nvPr/>
        </p:nvSpPr>
        <p:spPr>
          <a:xfrm>
            <a:off x="1905000" y="685800"/>
            <a:ext cx="301686" cy="369332"/>
          </a:xfrm>
          <a:prstGeom prst="rect">
            <a:avLst/>
          </a:prstGeom>
          <a:noFill/>
        </p:spPr>
        <p:txBody>
          <a:bodyPr wrap="none" rtlCol="0">
            <a:spAutoFit/>
          </a:bodyPr>
          <a:lstStyle/>
          <a:p>
            <a:r>
              <a:rPr lang="en-US" dirty="0"/>
              <a:t>0</a:t>
            </a:r>
          </a:p>
        </p:txBody>
      </p:sp>
      <p:sp>
        <p:nvSpPr>
          <p:cNvPr id="27" name="TextBox 26"/>
          <p:cNvSpPr txBox="1"/>
          <p:nvPr/>
        </p:nvSpPr>
        <p:spPr>
          <a:xfrm>
            <a:off x="3733800" y="681335"/>
            <a:ext cx="301686" cy="369332"/>
          </a:xfrm>
          <a:prstGeom prst="rect">
            <a:avLst/>
          </a:prstGeom>
          <a:noFill/>
        </p:spPr>
        <p:txBody>
          <a:bodyPr wrap="none" rtlCol="0">
            <a:spAutoFit/>
          </a:bodyPr>
          <a:lstStyle/>
          <a:p>
            <a:r>
              <a:rPr lang="en-US" dirty="0"/>
              <a:t>8</a:t>
            </a:r>
          </a:p>
        </p:txBody>
      </p:sp>
      <p:sp>
        <p:nvSpPr>
          <p:cNvPr id="28" name="TextBox 27"/>
          <p:cNvSpPr txBox="1"/>
          <p:nvPr/>
        </p:nvSpPr>
        <p:spPr>
          <a:xfrm>
            <a:off x="2819400" y="685800"/>
            <a:ext cx="301686" cy="369332"/>
          </a:xfrm>
          <a:prstGeom prst="rect">
            <a:avLst/>
          </a:prstGeom>
          <a:noFill/>
        </p:spPr>
        <p:txBody>
          <a:bodyPr wrap="none" rtlCol="0">
            <a:spAutoFit/>
          </a:bodyPr>
          <a:lstStyle/>
          <a:p>
            <a:r>
              <a:rPr lang="en-US" dirty="0"/>
              <a:t>4</a:t>
            </a:r>
          </a:p>
        </p:txBody>
      </p:sp>
      <p:sp>
        <p:nvSpPr>
          <p:cNvPr id="29" name="TextBox 28"/>
          <p:cNvSpPr txBox="1"/>
          <p:nvPr/>
        </p:nvSpPr>
        <p:spPr>
          <a:xfrm>
            <a:off x="4571255" y="681335"/>
            <a:ext cx="418704" cy="369332"/>
          </a:xfrm>
          <a:prstGeom prst="rect">
            <a:avLst/>
          </a:prstGeom>
          <a:noFill/>
        </p:spPr>
        <p:txBody>
          <a:bodyPr wrap="none" rtlCol="0">
            <a:spAutoFit/>
          </a:bodyPr>
          <a:lstStyle/>
          <a:p>
            <a:r>
              <a:rPr lang="en-US" dirty="0"/>
              <a:t>12</a:t>
            </a:r>
          </a:p>
        </p:txBody>
      </p:sp>
      <p:sp>
        <p:nvSpPr>
          <p:cNvPr id="30" name="TextBox 29"/>
          <p:cNvSpPr txBox="1"/>
          <p:nvPr/>
        </p:nvSpPr>
        <p:spPr>
          <a:xfrm>
            <a:off x="5485655" y="701689"/>
            <a:ext cx="418704" cy="369332"/>
          </a:xfrm>
          <a:prstGeom prst="rect">
            <a:avLst/>
          </a:prstGeom>
          <a:noFill/>
        </p:spPr>
        <p:txBody>
          <a:bodyPr wrap="none" rtlCol="0">
            <a:spAutoFit/>
          </a:bodyPr>
          <a:lstStyle/>
          <a:p>
            <a:r>
              <a:rPr lang="en-US" dirty="0"/>
              <a:t>16</a:t>
            </a:r>
          </a:p>
        </p:txBody>
      </p:sp>
      <p:sp>
        <p:nvSpPr>
          <p:cNvPr id="31" name="TextBox 30"/>
          <p:cNvSpPr txBox="1"/>
          <p:nvPr/>
        </p:nvSpPr>
        <p:spPr>
          <a:xfrm>
            <a:off x="8170277" y="681335"/>
            <a:ext cx="418704" cy="369332"/>
          </a:xfrm>
          <a:prstGeom prst="rect">
            <a:avLst/>
          </a:prstGeom>
          <a:noFill/>
        </p:spPr>
        <p:txBody>
          <a:bodyPr wrap="none" rtlCol="0">
            <a:spAutoFit/>
          </a:bodyPr>
          <a:lstStyle/>
          <a:p>
            <a:r>
              <a:rPr lang="en-US" dirty="0"/>
              <a:t>28</a:t>
            </a:r>
          </a:p>
        </p:txBody>
      </p:sp>
      <p:sp>
        <p:nvSpPr>
          <p:cNvPr id="32" name="TextBox 31"/>
          <p:cNvSpPr txBox="1"/>
          <p:nvPr/>
        </p:nvSpPr>
        <p:spPr>
          <a:xfrm>
            <a:off x="7314455" y="681335"/>
            <a:ext cx="418704" cy="369332"/>
          </a:xfrm>
          <a:prstGeom prst="rect">
            <a:avLst/>
          </a:prstGeom>
          <a:noFill/>
        </p:spPr>
        <p:txBody>
          <a:bodyPr wrap="none" rtlCol="0">
            <a:spAutoFit/>
          </a:bodyPr>
          <a:lstStyle/>
          <a:p>
            <a:r>
              <a:rPr lang="en-US" dirty="0"/>
              <a:t>24</a:t>
            </a:r>
          </a:p>
        </p:txBody>
      </p:sp>
      <p:sp>
        <p:nvSpPr>
          <p:cNvPr id="33" name="TextBox 32"/>
          <p:cNvSpPr txBox="1"/>
          <p:nvPr/>
        </p:nvSpPr>
        <p:spPr>
          <a:xfrm>
            <a:off x="6400055" y="698312"/>
            <a:ext cx="418704" cy="369332"/>
          </a:xfrm>
          <a:prstGeom prst="rect">
            <a:avLst/>
          </a:prstGeom>
          <a:noFill/>
        </p:spPr>
        <p:txBody>
          <a:bodyPr wrap="none" rtlCol="0">
            <a:spAutoFit/>
          </a:bodyPr>
          <a:lstStyle/>
          <a:p>
            <a:r>
              <a:rPr lang="en-US" dirty="0"/>
              <a:t>20</a:t>
            </a:r>
          </a:p>
        </p:txBody>
      </p:sp>
      <p:sp>
        <p:nvSpPr>
          <p:cNvPr id="35" name="TextBox 34"/>
          <p:cNvSpPr txBox="1"/>
          <p:nvPr/>
        </p:nvSpPr>
        <p:spPr>
          <a:xfrm>
            <a:off x="9160877" y="681335"/>
            <a:ext cx="418704" cy="369332"/>
          </a:xfrm>
          <a:prstGeom prst="rect">
            <a:avLst/>
          </a:prstGeom>
          <a:noFill/>
        </p:spPr>
        <p:txBody>
          <a:bodyPr wrap="none" rtlCol="0">
            <a:spAutoFit/>
          </a:bodyPr>
          <a:lstStyle/>
          <a:p>
            <a:r>
              <a:rPr lang="en-US" dirty="0"/>
              <a:t>32</a:t>
            </a:r>
          </a:p>
        </p:txBody>
      </p:sp>
      <p:cxnSp>
        <p:nvCxnSpPr>
          <p:cNvPr id="38" name="Straight Connector 37"/>
          <p:cNvCxnSpPr/>
          <p:nvPr/>
        </p:nvCxnSpPr>
        <p:spPr bwMode="auto">
          <a:xfrm>
            <a:off x="2057400" y="1828800"/>
            <a:ext cx="1143000" cy="0"/>
          </a:xfrm>
          <a:prstGeom prst="line">
            <a:avLst/>
          </a:prstGeom>
          <a:solidFill>
            <a:schemeClr val="accent1"/>
          </a:solidFill>
          <a:ln w="76200" cap="flat" cmpd="sng" algn="ctr">
            <a:solidFill>
              <a:srgbClr val="008000"/>
            </a:solidFill>
            <a:prstDash val="solid"/>
            <a:round/>
            <a:headEnd type="none" w="med" len="med"/>
            <a:tailEnd type="none" w="med" len="med"/>
          </a:ln>
          <a:effectLst/>
        </p:spPr>
      </p:cxnSp>
      <p:cxnSp>
        <p:nvCxnSpPr>
          <p:cNvPr id="40" name="Straight Connector 39"/>
          <p:cNvCxnSpPr/>
          <p:nvPr/>
        </p:nvCxnSpPr>
        <p:spPr bwMode="auto">
          <a:xfrm>
            <a:off x="3200400" y="2541657"/>
            <a:ext cx="1600200" cy="0"/>
          </a:xfrm>
          <a:prstGeom prst="line">
            <a:avLst/>
          </a:prstGeom>
          <a:solidFill>
            <a:schemeClr val="accent1"/>
          </a:solidFill>
          <a:ln w="76200" cap="flat" cmpd="sng" algn="ctr">
            <a:solidFill>
              <a:srgbClr val="008000"/>
            </a:solidFill>
            <a:prstDash val="solid"/>
            <a:round/>
            <a:headEnd type="none" w="med" len="med"/>
            <a:tailEnd type="none" w="med" len="med"/>
          </a:ln>
          <a:effectLst/>
        </p:spPr>
      </p:cxnSp>
      <p:cxnSp>
        <p:nvCxnSpPr>
          <p:cNvPr id="41" name="Straight Connector 40"/>
          <p:cNvCxnSpPr/>
          <p:nvPr/>
        </p:nvCxnSpPr>
        <p:spPr bwMode="auto">
          <a:xfrm>
            <a:off x="4800600" y="3227457"/>
            <a:ext cx="457200" cy="0"/>
          </a:xfrm>
          <a:prstGeom prst="line">
            <a:avLst/>
          </a:prstGeom>
          <a:solidFill>
            <a:schemeClr val="accent1"/>
          </a:solidFill>
          <a:ln w="76200" cap="flat" cmpd="sng" algn="ctr">
            <a:solidFill>
              <a:srgbClr val="008000"/>
            </a:solidFill>
            <a:prstDash val="solid"/>
            <a:round/>
            <a:headEnd type="none" w="med" len="med"/>
            <a:tailEnd type="none" w="med" len="med"/>
          </a:ln>
          <a:effectLst/>
        </p:spPr>
      </p:cxnSp>
      <p:sp>
        <p:nvSpPr>
          <p:cNvPr id="42" name="TextBox 41"/>
          <p:cNvSpPr txBox="1"/>
          <p:nvPr/>
        </p:nvSpPr>
        <p:spPr>
          <a:xfrm>
            <a:off x="1981200" y="1447800"/>
            <a:ext cx="1502384" cy="707886"/>
          </a:xfrm>
          <a:prstGeom prst="rect">
            <a:avLst/>
          </a:prstGeom>
          <a:noFill/>
        </p:spPr>
        <p:txBody>
          <a:bodyPr wrap="none" rtlCol="0">
            <a:spAutoFit/>
          </a:bodyPr>
          <a:lstStyle/>
          <a:p>
            <a:r>
              <a:rPr lang="en-US" sz="2000" dirty="0"/>
              <a:t>Discovery &amp; </a:t>
            </a:r>
          </a:p>
          <a:p>
            <a:r>
              <a:rPr lang="en-US" sz="2000" dirty="0"/>
              <a:t>preclinical</a:t>
            </a:r>
          </a:p>
        </p:txBody>
      </p:sp>
      <p:sp>
        <p:nvSpPr>
          <p:cNvPr id="43" name="TextBox 42"/>
          <p:cNvSpPr txBox="1"/>
          <p:nvPr/>
        </p:nvSpPr>
        <p:spPr>
          <a:xfrm>
            <a:off x="3200400" y="2160657"/>
            <a:ext cx="1568314" cy="707886"/>
          </a:xfrm>
          <a:prstGeom prst="rect">
            <a:avLst/>
          </a:prstGeom>
          <a:noFill/>
        </p:spPr>
        <p:txBody>
          <a:bodyPr wrap="none" rtlCol="0">
            <a:spAutoFit/>
          </a:bodyPr>
          <a:lstStyle/>
          <a:p>
            <a:r>
              <a:rPr lang="en-US" sz="2000" dirty="0"/>
              <a:t>Clinical</a:t>
            </a:r>
          </a:p>
          <a:p>
            <a:r>
              <a:rPr lang="en-US" sz="2000" dirty="0"/>
              <a:t>development</a:t>
            </a:r>
          </a:p>
        </p:txBody>
      </p:sp>
      <p:sp>
        <p:nvSpPr>
          <p:cNvPr id="45" name="TextBox 44"/>
          <p:cNvSpPr txBox="1"/>
          <p:nvPr/>
        </p:nvSpPr>
        <p:spPr>
          <a:xfrm>
            <a:off x="4648201" y="2819400"/>
            <a:ext cx="889987" cy="707886"/>
          </a:xfrm>
          <a:prstGeom prst="rect">
            <a:avLst/>
          </a:prstGeom>
          <a:noFill/>
        </p:spPr>
        <p:txBody>
          <a:bodyPr wrap="none" rtlCol="0">
            <a:spAutoFit/>
          </a:bodyPr>
          <a:lstStyle/>
          <a:p>
            <a:r>
              <a:rPr lang="en-US" sz="2000" dirty="0"/>
              <a:t>FDA</a:t>
            </a:r>
          </a:p>
          <a:p>
            <a:r>
              <a:rPr lang="en-US" sz="2000" dirty="0"/>
              <a:t>review</a:t>
            </a:r>
          </a:p>
        </p:txBody>
      </p:sp>
      <p:sp>
        <p:nvSpPr>
          <p:cNvPr id="48" name="TextBox 47"/>
          <p:cNvSpPr txBox="1"/>
          <p:nvPr/>
        </p:nvSpPr>
        <p:spPr>
          <a:xfrm>
            <a:off x="2438400" y="3429000"/>
            <a:ext cx="2013052" cy="400110"/>
          </a:xfrm>
          <a:prstGeom prst="rect">
            <a:avLst/>
          </a:prstGeom>
          <a:noFill/>
        </p:spPr>
        <p:txBody>
          <a:bodyPr wrap="none" rtlCol="0">
            <a:spAutoFit/>
          </a:bodyPr>
          <a:lstStyle/>
          <a:p>
            <a:r>
              <a:rPr lang="en-US" sz="2000" dirty="0"/>
              <a:t>Patent protection</a:t>
            </a:r>
          </a:p>
        </p:txBody>
      </p:sp>
      <p:cxnSp>
        <p:nvCxnSpPr>
          <p:cNvPr id="49" name="Straight Connector 48"/>
          <p:cNvCxnSpPr/>
          <p:nvPr/>
        </p:nvCxnSpPr>
        <p:spPr bwMode="auto">
          <a:xfrm>
            <a:off x="2286000" y="3886200"/>
            <a:ext cx="4648200" cy="0"/>
          </a:xfrm>
          <a:prstGeom prst="line">
            <a:avLst/>
          </a:prstGeom>
          <a:solidFill>
            <a:schemeClr val="accent1"/>
          </a:solidFill>
          <a:ln w="76200" cap="flat" cmpd="sng" algn="ctr">
            <a:solidFill>
              <a:srgbClr val="3366FF"/>
            </a:solidFill>
            <a:prstDash val="solid"/>
            <a:round/>
            <a:headEnd type="none" w="med" len="med"/>
            <a:tailEnd type="none" w="med" len="med"/>
          </a:ln>
          <a:effectLst/>
        </p:spPr>
      </p:cxnSp>
      <p:cxnSp>
        <p:nvCxnSpPr>
          <p:cNvPr id="55" name="Straight Connector 54"/>
          <p:cNvCxnSpPr/>
          <p:nvPr/>
        </p:nvCxnSpPr>
        <p:spPr bwMode="auto">
          <a:xfrm>
            <a:off x="5257800" y="1676400"/>
            <a:ext cx="0" cy="434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6" name="TextBox 55"/>
          <p:cNvSpPr txBox="1"/>
          <p:nvPr/>
        </p:nvSpPr>
        <p:spPr>
          <a:xfrm>
            <a:off x="4800600" y="5970709"/>
            <a:ext cx="1081972" cy="707886"/>
          </a:xfrm>
          <a:prstGeom prst="rect">
            <a:avLst/>
          </a:prstGeom>
          <a:noFill/>
        </p:spPr>
        <p:txBody>
          <a:bodyPr wrap="none" rtlCol="0">
            <a:spAutoFit/>
          </a:bodyPr>
          <a:lstStyle/>
          <a:p>
            <a:r>
              <a:rPr lang="en-US" sz="2000" dirty="0"/>
              <a:t>FDA</a:t>
            </a:r>
          </a:p>
          <a:p>
            <a:r>
              <a:rPr lang="en-US" sz="2000" dirty="0"/>
              <a:t>approval</a:t>
            </a:r>
          </a:p>
        </p:txBody>
      </p:sp>
      <p:cxnSp>
        <p:nvCxnSpPr>
          <p:cNvPr id="63" name="Straight Arrow Connector 62"/>
          <p:cNvCxnSpPr/>
          <p:nvPr/>
        </p:nvCxnSpPr>
        <p:spPr bwMode="auto">
          <a:xfrm>
            <a:off x="5275422" y="5643265"/>
            <a:ext cx="4859178" cy="1251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64" name="Straight Connector 63"/>
          <p:cNvCxnSpPr/>
          <p:nvPr/>
        </p:nvCxnSpPr>
        <p:spPr bwMode="auto">
          <a:xfrm>
            <a:off x="89330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a:off x="84758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 name="Straight Connector 65"/>
          <p:cNvCxnSpPr/>
          <p:nvPr/>
        </p:nvCxnSpPr>
        <p:spPr bwMode="auto">
          <a:xfrm>
            <a:off x="80186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 name="Straight Connector 66"/>
          <p:cNvCxnSpPr/>
          <p:nvPr/>
        </p:nvCxnSpPr>
        <p:spPr bwMode="auto">
          <a:xfrm>
            <a:off x="75614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 name="Straight Connector 67"/>
          <p:cNvCxnSpPr/>
          <p:nvPr/>
        </p:nvCxnSpPr>
        <p:spPr bwMode="auto">
          <a:xfrm>
            <a:off x="7126893"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a:off x="6670123"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a:off x="61898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a:off x="573487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a:off x="939333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a:off x="98474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2" name="TextBox 81"/>
          <p:cNvSpPr txBox="1"/>
          <p:nvPr/>
        </p:nvSpPr>
        <p:spPr>
          <a:xfrm>
            <a:off x="6153827" y="5117351"/>
            <a:ext cx="301686" cy="369332"/>
          </a:xfrm>
          <a:prstGeom prst="rect">
            <a:avLst/>
          </a:prstGeom>
          <a:noFill/>
        </p:spPr>
        <p:txBody>
          <a:bodyPr wrap="none" rtlCol="0">
            <a:spAutoFit/>
          </a:bodyPr>
          <a:lstStyle/>
          <a:p>
            <a:r>
              <a:rPr lang="en-US" dirty="0"/>
              <a:t>8</a:t>
            </a:r>
          </a:p>
        </p:txBody>
      </p:sp>
      <p:sp>
        <p:nvSpPr>
          <p:cNvPr id="83" name="TextBox 82"/>
          <p:cNvSpPr txBox="1"/>
          <p:nvPr/>
        </p:nvSpPr>
        <p:spPr>
          <a:xfrm>
            <a:off x="5239427" y="5121816"/>
            <a:ext cx="301686" cy="369332"/>
          </a:xfrm>
          <a:prstGeom prst="rect">
            <a:avLst/>
          </a:prstGeom>
          <a:noFill/>
        </p:spPr>
        <p:txBody>
          <a:bodyPr wrap="none" rtlCol="0">
            <a:spAutoFit/>
          </a:bodyPr>
          <a:lstStyle/>
          <a:p>
            <a:r>
              <a:rPr lang="en-US" dirty="0"/>
              <a:t>4</a:t>
            </a:r>
          </a:p>
        </p:txBody>
      </p:sp>
      <p:sp>
        <p:nvSpPr>
          <p:cNvPr id="84" name="TextBox 83"/>
          <p:cNvSpPr txBox="1"/>
          <p:nvPr/>
        </p:nvSpPr>
        <p:spPr>
          <a:xfrm>
            <a:off x="6991282" y="5117351"/>
            <a:ext cx="418704" cy="369332"/>
          </a:xfrm>
          <a:prstGeom prst="rect">
            <a:avLst/>
          </a:prstGeom>
          <a:noFill/>
        </p:spPr>
        <p:txBody>
          <a:bodyPr wrap="none" rtlCol="0">
            <a:spAutoFit/>
          </a:bodyPr>
          <a:lstStyle/>
          <a:p>
            <a:r>
              <a:rPr lang="en-US" dirty="0"/>
              <a:t>12</a:t>
            </a:r>
          </a:p>
        </p:txBody>
      </p:sp>
      <p:sp>
        <p:nvSpPr>
          <p:cNvPr id="85" name="TextBox 84"/>
          <p:cNvSpPr txBox="1"/>
          <p:nvPr/>
        </p:nvSpPr>
        <p:spPr>
          <a:xfrm>
            <a:off x="7905682" y="5137705"/>
            <a:ext cx="418704" cy="369332"/>
          </a:xfrm>
          <a:prstGeom prst="rect">
            <a:avLst/>
          </a:prstGeom>
          <a:noFill/>
        </p:spPr>
        <p:txBody>
          <a:bodyPr wrap="none" rtlCol="0">
            <a:spAutoFit/>
          </a:bodyPr>
          <a:lstStyle/>
          <a:p>
            <a:r>
              <a:rPr lang="en-US" dirty="0"/>
              <a:t>16</a:t>
            </a:r>
          </a:p>
        </p:txBody>
      </p:sp>
      <p:sp>
        <p:nvSpPr>
          <p:cNvPr id="88" name="TextBox 87"/>
          <p:cNvSpPr txBox="1"/>
          <p:nvPr/>
        </p:nvSpPr>
        <p:spPr>
          <a:xfrm>
            <a:off x="8820082" y="5134328"/>
            <a:ext cx="418704" cy="369332"/>
          </a:xfrm>
          <a:prstGeom prst="rect">
            <a:avLst/>
          </a:prstGeom>
          <a:noFill/>
        </p:spPr>
        <p:txBody>
          <a:bodyPr wrap="none" rtlCol="0">
            <a:spAutoFit/>
          </a:bodyPr>
          <a:lstStyle/>
          <a:p>
            <a:r>
              <a:rPr lang="en-US" dirty="0"/>
              <a:t>20</a:t>
            </a:r>
          </a:p>
        </p:txBody>
      </p:sp>
      <p:sp>
        <p:nvSpPr>
          <p:cNvPr id="92" name="TextBox 91"/>
          <p:cNvSpPr txBox="1"/>
          <p:nvPr/>
        </p:nvSpPr>
        <p:spPr>
          <a:xfrm>
            <a:off x="608022" y="5809742"/>
            <a:ext cx="2101995" cy="738664"/>
          </a:xfrm>
          <a:prstGeom prst="rect">
            <a:avLst/>
          </a:prstGeom>
          <a:noFill/>
        </p:spPr>
        <p:txBody>
          <a:bodyPr wrap="none" rtlCol="0">
            <a:spAutoFit/>
          </a:bodyPr>
          <a:lstStyle/>
          <a:p>
            <a:r>
              <a:rPr lang="en-US" sz="1400" dirty="0"/>
              <a:t>Adapted from Choi et al,</a:t>
            </a:r>
          </a:p>
          <a:p>
            <a:r>
              <a:rPr lang="en-US" sz="1400" dirty="0"/>
              <a:t>“Medicines for the Mind,”</a:t>
            </a:r>
          </a:p>
          <a:p>
            <a:r>
              <a:rPr lang="en-US" sz="1400" dirty="0"/>
              <a:t>84 Neuron 554 (2014)</a:t>
            </a:r>
          </a:p>
        </p:txBody>
      </p:sp>
      <p:sp>
        <p:nvSpPr>
          <p:cNvPr id="72" name="TextBox 71"/>
          <p:cNvSpPr txBox="1"/>
          <p:nvPr/>
        </p:nvSpPr>
        <p:spPr>
          <a:xfrm>
            <a:off x="5410200" y="304800"/>
            <a:ext cx="678006" cy="369332"/>
          </a:xfrm>
          <a:prstGeom prst="rect">
            <a:avLst/>
          </a:prstGeom>
          <a:noFill/>
        </p:spPr>
        <p:txBody>
          <a:bodyPr wrap="none" rtlCol="0">
            <a:spAutoFit/>
          </a:bodyPr>
          <a:lstStyle/>
          <a:p>
            <a:r>
              <a:rPr lang="en-US" dirty="0"/>
              <a:t>years</a:t>
            </a:r>
          </a:p>
        </p:txBody>
      </p:sp>
      <p:sp>
        <p:nvSpPr>
          <p:cNvPr id="75" name="Rectangle 74"/>
          <p:cNvSpPr/>
          <p:nvPr/>
        </p:nvSpPr>
        <p:spPr bwMode="auto">
          <a:xfrm>
            <a:off x="5257801" y="5562600"/>
            <a:ext cx="2757712" cy="255150"/>
          </a:xfrm>
          <a:prstGeom prst="rect">
            <a:avLst/>
          </a:prstGeom>
          <a:pattFill prst="wdUpDiag">
            <a:fgClr>
              <a:srgbClr val="FF0000"/>
            </a:fgClr>
            <a:bgClr>
              <a:prstClr val="white"/>
            </a:bgClr>
          </a:patt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charset="0"/>
            </a:endParaRPr>
          </a:p>
        </p:txBody>
      </p:sp>
      <p:sp>
        <p:nvSpPr>
          <p:cNvPr id="76" name="TextBox 75">
            <a:extLst>
              <a:ext uri="{FF2B5EF4-FFF2-40B4-BE49-F238E27FC236}">
                <a16:creationId xmlns:a16="http://schemas.microsoft.com/office/drawing/2014/main" id="{594A87D9-8B52-C74A-8C98-7699CF05C28E}"/>
              </a:ext>
            </a:extLst>
          </p:cNvPr>
          <p:cNvSpPr txBox="1"/>
          <p:nvPr/>
        </p:nvSpPr>
        <p:spPr>
          <a:xfrm>
            <a:off x="5904359" y="5791200"/>
            <a:ext cx="2360254" cy="400110"/>
          </a:xfrm>
          <a:prstGeom prst="rect">
            <a:avLst/>
          </a:prstGeom>
          <a:noFill/>
        </p:spPr>
        <p:txBody>
          <a:bodyPr wrap="square" rtlCol="0">
            <a:spAutoFit/>
          </a:bodyPr>
          <a:lstStyle/>
          <a:p>
            <a:pPr>
              <a:spcBef>
                <a:spcPts val="600"/>
              </a:spcBef>
            </a:pPr>
            <a:r>
              <a:rPr lang="en-US" sz="2000" dirty="0"/>
              <a:t>Commercial life</a:t>
            </a:r>
          </a:p>
        </p:txBody>
      </p:sp>
      <p:sp>
        <p:nvSpPr>
          <p:cNvPr id="59" name="Oval 58">
            <a:extLst>
              <a:ext uri="{FF2B5EF4-FFF2-40B4-BE49-F238E27FC236}">
                <a16:creationId xmlns:a16="http://schemas.microsoft.com/office/drawing/2014/main" id="{EAF26C85-6BDD-4944-B141-638CEEB89595}"/>
              </a:ext>
            </a:extLst>
          </p:cNvPr>
          <p:cNvSpPr/>
          <p:nvPr/>
        </p:nvSpPr>
        <p:spPr>
          <a:xfrm>
            <a:off x="2220686" y="3777343"/>
            <a:ext cx="217714" cy="217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910FB603-5036-1E48-9C58-CA45EA747247}"/>
              </a:ext>
            </a:extLst>
          </p:cNvPr>
          <p:cNvCxnSpPr/>
          <p:nvPr/>
        </p:nvCxnSpPr>
        <p:spPr bwMode="auto">
          <a:xfrm>
            <a:off x="6934200" y="3886200"/>
            <a:ext cx="1143000" cy="0"/>
          </a:xfrm>
          <a:prstGeom prst="line">
            <a:avLst/>
          </a:prstGeom>
          <a:solidFill>
            <a:schemeClr val="accent1"/>
          </a:solidFill>
          <a:ln w="76200" cap="flat" cmpd="sng" algn="ctr">
            <a:solidFill>
              <a:srgbClr val="660066"/>
            </a:solidFill>
            <a:prstDash val="solid"/>
            <a:round/>
            <a:headEnd type="none" w="med" len="med"/>
            <a:tailEnd type="none" w="med" len="med"/>
          </a:ln>
          <a:effectLst/>
        </p:spPr>
      </p:cxnSp>
      <p:sp>
        <p:nvSpPr>
          <p:cNvPr id="62" name="Text Box 16">
            <a:extLst>
              <a:ext uri="{FF2B5EF4-FFF2-40B4-BE49-F238E27FC236}">
                <a16:creationId xmlns:a16="http://schemas.microsoft.com/office/drawing/2014/main" id="{446CC756-66D0-F140-8B3A-087472AC1534}"/>
              </a:ext>
            </a:extLst>
          </p:cNvPr>
          <p:cNvSpPr txBox="1">
            <a:spLocks noChangeArrowheads="1"/>
          </p:cNvSpPr>
          <p:nvPr/>
        </p:nvSpPr>
        <p:spPr bwMode="auto">
          <a:xfrm>
            <a:off x="4703751" y="4104090"/>
            <a:ext cx="27494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latin typeface="Times New Roman" charset="0"/>
              </a:rPr>
              <a:t>Generic Drug Development</a:t>
            </a:r>
          </a:p>
        </p:txBody>
      </p:sp>
      <p:sp>
        <p:nvSpPr>
          <p:cNvPr id="77" name="Text Box 21">
            <a:extLst>
              <a:ext uri="{FF2B5EF4-FFF2-40B4-BE49-F238E27FC236}">
                <a16:creationId xmlns:a16="http://schemas.microsoft.com/office/drawing/2014/main" id="{58E7C711-26B3-9549-A7D3-9DB5C13F929F}"/>
              </a:ext>
            </a:extLst>
          </p:cNvPr>
          <p:cNvSpPr txBox="1">
            <a:spLocks noChangeArrowheads="1"/>
          </p:cNvSpPr>
          <p:nvPr/>
        </p:nvSpPr>
        <p:spPr bwMode="auto">
          <a:xfrm>
            <a:off x="6818759" y="4473207"/>
            <a:ext cx="13196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latin typeface="Times New Roman" charset="0"/>
              </a:rPr>
              <a:t>FDA review</a:t>
            </a:r>
          </a:p>
        </p:txBody>
      </p:sp>
      <p:sp>
        <p:nvSpPr>
          <p:cNvPr id="78" name="Rectangle 15" descr="Wide upward diagonal">
            <a:extLst>
              <a:ext uri="{FF2B5EF4-FFF2-40B4-BE49-F238E27FC236}">
                <a16:creationId xmlns:a16="http://schemas.microsoft.com/office/drawing/2014/main" id="{E7B3559F-53F6-B74C-A762-D2000E08ED3C}"/>
              </a:ext>
            </a:extLst>
          </p:cNvPr>
          <p:cNvSpPr>
            <a:spLocks noChangeArrowheads="1"/>
          </p:cNvSpPr>
          <p:nvPr/>
        </p:nvSpPr>
        <p:spPr bwMode="auto">
          <a:xfrm>
            <a:off x="6984625" y="5276636"/>
            <a:ext cx="268393" cy="280531"/>
          </a:xfrm>
          <a:prstGeom prst="rect">
            <a:avLst/>
          </a:prstGeom>
          <a:pattFill prst="dkUpDiag">
            <a:fgClr>
              <a:schemeClr val="accent6">
                <a:lumMod val="75000"/>
              </a:schemeClr>
            </a:fgClr>
            <a:bgClr>
              <a:schemeClr val="bg1"/>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79" name="Rectangle 16" descr="Wide upward diagonal">
            <a:extLst>
              <a:ext uri="{FF2B5EF4-FFF2-40B4-BE49-F238E27FC236}">
                <a16:creationId xmlns:a16="http://schemas.microsoft.com/office/drawing/2014/main" id="{6F413B16-9653-9E41-BE4D-1A2685C79727}"/>
              </a:ext>
            </a:extLst>
          </p:cNvPr>
          <p:cNvSpPr>
            <a:spLocks noChangeArrowheads="1"/>
          </p:cNvSpPr>
          <p:nvPr/>
        </p:nvSpPr>
        <p:spPr bwMode="auto">
          <a:xfrm>
            <a:off x="6766643" y="5276636"/>
            <a:ext cx="228600" cy="280532"/>
          </a:xfrm>
          <a:prstGeom prst="rect">
            <a:avLst/>
          </a:prstGeom>
          <a:pattFill prst="ltUpDiag">
            <a:fgClr>
              <a:srgbClr val="FFCC00"/>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80" name="Rectangle 13" descr="Wide upward diagonal">
            <a:extLst>
              <a:ext uri="{FF2B5EF4-FFF2-40B4-BE49-F238E27FC236}">
                <a16:creationId xmlns:a16="http://schemas.microsoft.com/office/drawing/2014/main" id="{6E958E5E-911B-CA4C-A847-C3D9D9D03900}"/>
              </a:ext>
            </a:extLst>
          </p:cNvPr>
          <p:cNvSpPr>
            <a:spLocks noChangeArrowheads="1"/>
          </p:cNvSpPr>
          <p:nvPr/>
        </p:nvSpPr>
        <p:spPr bwMode="auto">
          <a:xfrm>
            <a:off x="7267016" y="5276636"/>
            <a:ext cx="2595722" cy="266754"/>
          </a:xfrm>
          <a:prstGeom prst="rect">
            <a:avLst/>
          </a:prstGeom>
          <a:pattFill prst="wdUpDiag">
            <a:fgClr>
              <a:schemeClr val="tx1"/>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81" name="Line 17">
            <a:extLst>
              <a:ext uri="{FF2B5EF4-FFF2-40B4-BE49-F238E27FC236}">
                <a16:creationId xmlns:a16="http://schemas.microsoft.com/office/drawing/2014/main" id="{F67B2308-5D0D-4148-959D-C9E59B182460}"/>
              </a:ext>
            </a:extLst>
          </p:cNvPr>
          <p:cNvSpPr>
            <a:spLocks noChangeShapeType="1"/>
          </p:cNvSpPr>
          <p:nvPr/>
        </p:nvSpPr>
        <p:spPr bwMode="auto">
          <a:xfrm>
            <a:off x="6033820" y="4448479"/>
            <a:ext cx="814157" cy="97648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 name="Line 23">
            <a:extLst>
              <a:ext uri="{FF2B5EF4-FFF2-40B4-BE49-F238E27FC236}">
                <a16:creationId xmlns:a16="http://schemas.microsoft.com/office/drawing/2014/main" id="{9A0D747A-E9F3-8047-BC93-B2953C1F1F4B}"/>
              </a:ext>
            </a:extLst>
          </p:cNvPr>
          <p:cNvSpPr>
            <a:spLocks noChangeShapeType="1"/>
          </p:cNvSpPr>
          <p:nvPr/>
        </p:nvSpPr>
        <p:spPr bwMode="auto">
          <a:xfrm flipH="1">
            <a:off x="7101916" y="4712710"/>
            <a:ext cx="228648" cy="73330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 name="Text Box 22">
            <a:extLst>
              <a:ext uri="{FF2B5EF4-FFF2-40B4-BE49-F238E27FC236}">
                <a16:creationId xmlns:a16="http://schemas.microsoft.com/office/drawing/2014/main" id="{587B322F-90DA-D845-A2A4-2331C733F025}"/>
              </a:ext>
            </a:extLst>
          </p:cNvPr>
          <p:cNvSpPr txBox="1">
            <a:spLocks noChangeArrowheads="1"/>
          </p:cNvSpPr>
          <p:nvPr/>
        </p:nvSpPr>
        <p:spPr bwMode="auto">
          <a:xfrm>
            <a:off x="8015513" y="3244334"/>
            <a:ext cx="26212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latin typeface="Times New Roman" charset="0"/>
              </a:rPr>
              <a:t>Generic Drug Distribution</a:t>
            </a:r>
          </a:p>
        </p:txBody>
      </p:sp>
      <p:sp>
        <p:nvSpPr>
          <p:cNvPr id="89" name="Line 24">
            <a:extLst>
              <a:ext uri="{FF2B5EF4-FFF2-40B4-BE49-F238E27FC236}">
                <a16:creationId xmlns:a16="http://schemas.microsoft.com/office/drawing/2014/main" id="{1DE49C84-841D-3F4D-A881-366A52B32990}"/>
              </a:ext>
            </a:extLst>
          </p:cNvPr>
          <p:cNvSpPr>
            <a:spLocks noChangeShapeType="1"/>
          </p:cNvSpPr>
          <p:nvPr/>
        </p:nvSpPr>
        <p:spPr bwMode="auto">
          <a:xfrm flipH="1">
            <a:off x="9310912" y="3625334"/>
            <a:ext cx="762000" cy="1600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 name="Rectangle 89">
            <a:extLst>
              <a:ext uri="{FF2B5EF4-FFF2-40B4-BE49-F238E27FC236}">
                <a16:creationId xmlns:a16="http://schemas.microsoft.com/office/drawing/2014/main" id="{EE3EBC19-D580-0949-BBE6-4DBA8EECD995}"/>
              </a:ext>
            </a:extLst>
          </p:cNvPr>
          <p:cNvSpPr/>
          <p:nvPr/>
        </p:nvSpPr>
        <p:spPr>
          <a:xfrm>
            <a:off x="6988823" y="3524936"/>
            <a:ext cx="766557" cy="369332"/>
          </a:xfrm>
          <a:prstGeom prst="rect">
            <a:avLst/>
          </a:prstGeom>
        </p:spPr>
        <p:txBody>
          <a:bodyPr wrap="none">
            <a:spAutoFit/>
          </a:bodyPr>
          <a:lstStyle/>
          <a:p>
            <a:r>
              <a:rPr kumimoji="1" lang="en-US" altLang="en-US" dirty="0">
                <a:ea typeface="ＭＳ Ｐゴシック" charset="-128"/>
              </a:rPr>
              <a:t>§156</a:t>
            </a:r>
            <a:endParaRPr lang="en-US" dirty="0"/>
          </a:p>
        </p:txBody>
      </p:sp>
      <p:cxnSp>
        <p:nvCxnSpPr>
          <p:cNvPr id="2" name="Straight Connector 1">
            <a:extLst>
              <a:ext uri="{FF2B5EF4-FFF2-40B4-BE49-F238E27FC236}">
                <a16:creationId xmlns:a16="http://schemas.microsoft.com/office/drawing/2014/main" id="{127BFF25-96FD-A471-E63E-86CA28661165}"/>
              </a:ext>
            </a:extLst>
          </p:cNvPr>
          <p:cNvCxnSpPr>
            <a:cxnSpLocks/>
          </p:cNvCxnSpPr>
          <p:nvPr/>
        </p:nvCxnSpPr>
        <p:spPr bwMode="auto">
          <a:xfrm>
            <a:off x="2438400" y="3886200"/>
            <a:ext cx="682686" cy="0"/>
          </a:xfrm>
          <a:prstGeom prst="line">
            <a:avLst/>
          </a:prstGeom>
          <a:solidFill>
            <a:schemeClr val="accent1"/>
          </a:solidFill>
          <a:ln w="7620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3370902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EDDB1-3356-F243-8C7B-17CA0E654714}"/>
              </a:ext>
            </a:extLst>
          </p:cNvPr>
          <p:cNvSpPr>
            <a:spLocks noGrp="1"/>
          </p:cNvSpPr>
          <p:nvPr>
            <p:ph type="title"/>
          </p:nvPr>
        </p:nvSpPr>
        <p:spPr>
          <a:xfrm>
            <a:off x="838200" y="451623"/>
            <a:ext cx="10515600" cy="994118"/>
          </a:xfrm>
        </p:spPr>
        <p:txBody>
          <a:bodyPr>
            <a:normAutofit/>
          </a:bodyPr>
          <a:lstStyle/>
          <a:p>
            <a:r>
              <a:rPr lang="en-US" sz="3600" dirty="0"/>
              <a:t>US Settlement Press Release</a:t>
            </a:r>
          </a:p>
        </p:txBody>
      </p:sp>
      <p:sp>
        <p:nvSpPr>
          <p:cNvPr id="3" name="Content Placeholder 2">
            <a:extLst>
              <a:ext uri="{FF2B5EF4-FFF2-40B4-BE49-F238E27FC236}">
                <a16:creationId xmlns:a16="http://schemas.microsoft.com/office/drawing/2014/main" id="{4DB0B078-D48E-8740-B865-66E21CE38723}"/>
              </a:ext>
            </a:extLst>
          </p:cNvPr>
          <p:cNvSpPr>
            <a:spLocks noGrp="1"/>
          </p:cNvSpPr>
          <p:nvPr>
            <p:ph idx="1"/>
          </p:nvPr>
        </p:nvSpPr>
        <p:spPr>
          <a:xfrm>
            <a:off x="838200" y="1541420"/>
            <a:ext cx="10515600" cy="4351338"/>
          </a:xfrm>
        </p:spPr>
        <p:txBody>
          <a:bodyPr>
            <a:normAutofit fontScale="92500" lnSpcReduction="20000"/>
          </a:bodyPr>
          <a:lstStyle/>
          <a:p>
            <a:pPr marL="0" indent="0" fontAlgn="base">
              <a:buNone/>
            </a:pPr>
            <a:r>
              <a:rPr lang="en-US" dirty="0"/>
              <a:t>“INDIANAPOLIS, </a:t>
            </a:r>
            <a:r>
              <a:rPr lang="en-US" u="sng" dirty="0">
                <a:solidFill>
                  <a:srgbClr val="FF0000"/>
                </a:solidFill>
              </a:rPr>
              <a:t>July 12, 2017 </a:t>
            </a:r>
            <a:r>
              <a:rPr lang="en-US" dirty="0"/>
              <a:t>/PRNewswire/ -- Eli Lilly and Company (NYSE: LLY) has entered into a settlement agreement with generic companies to resolve pending patent litigation in the U.S. District Court for the Eastern District of Virginia regarding the Cialis</a:t>
            </a:r>
            <a:r>
              <a:rPr lang="en-US" baseline="30000" dirty="0"/>
              <a:t>®</a:t>
            </a:r>
            <a:r>
              <a:rPr lang="en-US" dirty="0"/>
              <a:t> (tadalafil) unit dose patent. This patent </a:t>
            </a:r>
            <a:r>
              <a:rPr lang="en-US" u="sng" dirty="0">
                <a:solidFill>
                  <a:srgbClr val="C00000"/>
                </a:solidFill>
              </a:rPr>
              <a:t>was set to expire on April 26, 2020</a:t>
            </a:r>
            <a:r>
              <a:rPr lang="en-US" dirty="0"/>
              <a:t>. As part of the agreement, Cialis exclusivity is now expected to end at the earliest on </a:t>
            </a:r>
            <a:r>
              <a:rPr lang="en-US" u="sng" dirty="0">
                <a:solidFill>
                  <a:srgbClr val="FF0000"/>
                </a:solidFill>
              </a:rPr>
              <a:t>September 27, 2018</a:t>
            </a:r>
            <a:r>
              <a:rPr lang="en-US" dirty="0"/>
              <a:t>.</a:t>
            </a:r>
          </a:p>
          <a:p>
            <a:pPr marL="0" indent="0" fontAlgn="base">
              <a:buNone/>
            </a:pPr>
            <a:r>
              <a:rPr lang="en-US" dirty="0"/>
              <a:t>”’The unit dose patent for Cialis is valid and infringed by companies seeking to market a generic version of Cialis. This is a royalty-bearing license agreement that provides us with more certainty regarding our U.S. exclusivity,’" said Michael J. Harrington, senior vice president and general counsel for Lilly. ”’Protection of intellectual property and the assurance of market exclusivity are extremely important to Lilly as we work to support the development of the next generation of innovative medicines.’"</a:t>
            </a:r>
          </a:p>
          <a:p>
            <a:pPr marL="0" indent="0">
              <a:buNone/>
            </a:pPr>
            <a:endParaRPr lang="en-US" dirty="0"/>
          </a:p>
        </p:txBody>
      </p:sp>
      <p:sp>
        <p:nvSpPr>
          <p:cNvPr id="4" name="TextBox 3">
            <a:extLst>
              <a:ext uri="{FF2B5EF4-FFF2-40B4-BE49-F238E27FC236}">
                <a16:creationId xmlns:a16="http://schemas.microsoft.com/office/drawing/2014/main" id="{DF4B7738-C8F1-DC42-AC9E-625CDF08A0B4}"/>
              </a:ext>
            </a:extLst>
          </p:cNvPr>
          <p:cNvSpPr txBox="1"/>
          <p:nvPr/>
        </p:nvSpPr>
        <p:spPr>
          <a:xfrm>
            <a:off x="634948" y="5784143"/>
            <a:ext cx="10230173" cy="1015663"/>
          </a:xfrm>
          <a:prstGeom prst="rect">
            <a:avLst/>
          </a:prstGeom>
          <a:noFill/>
        </p:spPr>
        <p:txBody>
          <a:bodyPr wrap="none" rtlCol="0">
            <a:spAutoFit/>
          </a:bodyPr>
          <a:lstStyle/>
          <a:p>
            <a:r>
              <a:rPr lang="en-US" sz="2000" dirty="0">
                <a:solidFill>
                  <a:srgbClr val="FF0000"/>
                </a:solidFill>
              </a:rPr>
              <a:t>July 12, 2017, to September 27, 2018 = 442 days; September 27, 2018, April 26, 2020 = 577 days.</a:t>
            </a:r>
          </a:p>
          <a:p>
            <a:r>
              <a:rPr lang="en-US" sz="2000" dirty="0">
                <a:solidFill>
                  <a:srgbClr val="FF0000"/>
                </a:solidFill>
              </a:rPr>
              <a:t>During the previous year, Lilly had earned from (global) sales of Cialis $2.47 billion.</a:t>
            </a:r>
          </a:p>
          <a:p>
            <a:r>
              <a:rPr lang="en-US" sz="2000" dirty="0">
                <a:solidFill>
                  <a:srgbClr val="FF0000"/>
                </a:solidFill>
              </a:rPr>
              <a:t>The “extension” was thus worth roughly $2.99B</a:t>
            </a:r>
          </a:p>
        </p:txBody>
      </p:sp>
    </p:spTree>
    <p:extLst>
      <p:ext uri="{BB962C8B-B14F-4D97-AF65-F5344CB8AC3E}">
        <p14:creationId xmlns:p14="http://schemas.microsoft.com/office/powerpoint/2010/main" val="322909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rectile Dysfunction Treatment Market">
            <a:extLst>
              <a:ext uri="{FF2B5EF4-FFF2-40B4-BE49-F238E27FC236}">
                <a16:creationId xmlns:a16="http://schemas.microsoft.com/office/drawing/2014/main" id="{4CB619A9-D39C-C163-A9CB-2011F70A0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17" y="147484"/>
            <a:ext cx="10899366" cy="613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581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D32BA5-D7E9-3F4E-9994-B71F8A4B3C98}"/>
              </a:ext>
            </a:extLst>
          </p:cNvPr>
          <p:cNvSpPr>
            <a:spLocks noGrp="1"/>
          </p:cNvSpPr>
          <p:nvPr>
            <p:ph type="title"/>
          </p:nvPr>
        </p:nvSpPr>
        <p:spPr>
          <a:xfrm>
            <a:off x="838200" y="204487"/>
            <a:ext cx="10515600" cy="1325563"/>
          </a:xfrm>
        </p:spPr>
        <p:txBody>
          <a:bodyPr>
            <a:normAutofit/>
          </a:bodyPr>
          <a:lstStyle/>
          <a:p>
            <a:r>
              <a:rPr lang="en-US" sz="3600" dirty="0"/>
              <a:t>Leading PDE5 Inhibitors</a:t>
            </a:r>
          </a:p>
        </p:txBody>
      </p:sp>
      <p:sp>
        <p:nvSpPr>
          <p:cNvPr id="5" name="Content Placeholder 4">
            <a:extLst>
              <a:ext uri="{FF2B5EF4-FFF2-40B4-BE49-F238E27FC236}">
                <a16:creationId xmlns:a16="http://schemas.microsoft.com/office/drawing/2014/main" id="{BA991BDF-A4F0-704A-8AA6-FF083F7DB50A}"/>
              </a:ext>
            </a:extLst>
          </p:cNvPr>
          <p:cNvSpPr>
            <a:spLocks noGrp="1"/>
          </p:cNvSpPr>
          <p:nvPr>
            <p:ph idx="1"/>
          </p:nvPr>
        </p:nvSpPr>
        <p:spPr>
          <a:xfrm>
            <a:off x="838200" y="1530050"/>
            <a:ext cx="10515600" cy="4646913"/>
          </a:xfrm>
        </p:spPr>
        <p:txBody>
          <a:bodyPr>
            <a:normAutofit/>
          </a:bodyPr>
          <a:lstStyle/>
          <a:p>
            <a:r>
              <a:rPr lang="en-US" i="1" dirty="0"/>
              <a:t>Sildenafil</a:t>
            </a:r>
            <a:r>
              <a:rPr lang="en-US" dirty="0"/>
              <a:t> </a:t>
            </a:r>
          </a:p>
          <a:p>
            <a:pPr lvl="1"/>
            <a:r>
              <a:rPr lang="en-US" dirty="0"/>
              <a:t>(Viagra) </a:t>
            </a:r>
          </a:p>
          <a:p>
            <a:pPr lvl="1"/>
            <a:r>
              <a:rPr lang="en-US" dirty="0"/>
              <a:t>Pfizer</a:t>
            </a:r>
          </a:p>
          <a:p>
            <a:pPr lvl="1"/>
            <a:r>
              <a:rPr lang="en-US" dirty="0"/>
              <a:t>Approved by FDA in 1998</a:t>
            </a:r>
          </a:p>
          <a:p>
            <a:r>
              <a:rPr lang="en-US" i="1" dirty="0"/>
              <a:t>Tadalafil</a:t>
            </a:r>
            <a:r>
              <a:rPr lang="en-US" dirty="0"/>
              <a:t> </a:t>
            </a:r>
          </a:p>
          <a:p>
            <a:pPr lvl="1"/>
            <a:r>
              <a:rPr lang="en-US" dirty="0"/>
              <a:t>(Cialis)</a:t>
            </a:r>
          </a:p>
          <a:p>
            <a:pPr lvl="1"/>
            <a:r>
              <a:rPr lang="en-US" dirty="0"/>
              <a:t>Eli Lilly</a:t>
            </a:r>
          </a:p>
          <a:p>
            <a:pPr lvl="1"/>
            <a:r>
              <a:rPr lang="en-US" dirty="0"/>
              <a:t>Approved by FDA in 2003</a:t>
            </a:r>
          </a:p>
          <a:p>
            <a:r>
              <a:rPr lang="en-US" i="1" dirty="0"/>
              <a:t>Vardenafil</a:t>
            </a:r>
          </a:p>
          <a:p>
            <a:pPr lvl="1"/>
            <a:r>
              <a:rPr lang="en-US" dirty="0"/>
              <a:t>(Levitra)</a:t>
            </a:r>
          </a:p>
          <a:p>
            <a:pPr lvl="1"/>
            <a:r>
              <a:rPr lang="en-US" dirty="0"/>
              <a:t>Bayer</a:t>
            </a:r>
          </a:p>
          <a:p>
            <a:endParaRPr lang="en-US" dirty="0"/>
          </a:p>
        </p:txBody>
      </p:sp>
    </p:spTree>
    <p:extLst>
      <p:ext uri="{BB962C8B-B14F-4D97-AF65-F5344CB8AC3E}">
        <p14:creationId xmlns:p14="http://schemas.microsoft.com/office/powerpoint/2010/main" val="110340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22E6C6-F3C5-CE4E-97BF-BD203BC16085}"/>
              </a:ext>
            </a:extLst>
          </p:cNvPr>
          <p:cNvSpPr txBox="1"/>
          <p:nvPr/>
        </p:nvSpPr>
        <p:spPr>
          <a:xfrm>
            <a:off x="1494788" y="6422995"/>
            <a:ext cx="8393260" cy="338554"/>
          </a:xfrm>
          <a:prstGeom prst="rect">
            <a:avLst/>
          </a:prstGeom>
          <a:noFill/>
        </p:spPr>
        <p:txBody>
          <a:bodyPr wrap="none" rtlCol="0">
            <a:spAutoFit/>
          </a:bodyPr>
          <a:lstStyle/>
          <a:p>
            <a:r>
              <a:rPr lang="en-US" sz="1600" dirty="0"/>
              <a:t>Source:  https://</a:t>
            </a:r>
            <a:r>
              <a:rPr lang="en-US" sz="1600" dirty="0" err="1"/>
              <a:t>www.grandviewresearch.com</a:t>
            </a:r>
            <a:r>
              <a:rPr lang="en-US" sz="1600" dirty="0"/>
              <a:t>/industry-analysis/erectile-dysfunction-drugs-market</a:t>
            </a:r>
          </a:p>
        </p:txBody>
      </p:sp>
      <p:pic>
        <p:nvPicPr>
          <p:cNvPr id="5" name="Picture 4" descr="Chart, bar chart&#10;&#10;Description automatically generated">
            <a:extLst>
              <a:ext uri="{FF2B5EF4-FFF2-40B4-BE49-F238E27FC236}">
                <a16:creationId xmlns:a16="http://schemas.microsoft.com/office/drawing/2014/main" id="{E378CBC4-3D50-D475-7B76-2B6BA9CF1015}"/>
              </a:ext>
            </a:extLst>
          </p:cNvPr>
          <p:cNvPicPr>
            <a:picLocks noChangeAspect="1"/>
          </p:cNvPicPr>
          <p:nvPr/>
        </p:nvPicPr>
        <p:blipFill>
          <a:blip r:embed="rId2"/>
          <a:stretch>
            <a:fillRect/>
          </a:stretch>
        </p:blipFill>
        <p:spPr>
          <a:xfrm>
            <a:off x="1430417" y="248356"/>
            <a:ext cx="8842667" cy="6028266"/>
          </a:xfrm>
          <a:prstGeom prst="rect">
            <a:avLst/>
          </a:prstGeom>
        </p:spPr>
      </p:pic>
    </p:spTree>
    <p:extLst>
      <p:ext uri="{BB962C8B-B14F-4D97-AF65-F5344CB8AC3E}">
        <p14:creationId xmlns:p14="http://schemas.microsoft.com/office/powerpoint/2010/main" val="239850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w shape"/>
          <p:cNvSpPr/>
          <p:nvPr/>
        </p:nvSpPr>
        <p:spPr>
          <a:xfrm>
            <a:off x="10128000" y="252000"/>
            <a:ext cx="1904400" cy="5832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910597" y="231803"/>
            <a:ext cx="8215200"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rmAutofit/>
          </a:bodyPr>
          <a:lstStyle/>
          <a:p>
            <a:pPr algn="l">
              <a:lnSpc>
                <a:spcPct val="100000"/>
              </a:lnSpc>
              <a:spcAft>
                <a:spcPct val="20000"/>
              </a:spcAft>
            </a:pPr>
            <a:r>
              <a:rPr sz="2400" b="1" dirty="0">
                <a:solidFill>
                  <a:srgbClr val="4F4F4F"/>
                </a:solidFill>
                <a:latin typeface="Arial" pitchFamily="34" charset="0"/>
              </a:rPr>
              <a:t>Top 20 branded drugs in the U.S. based on total number of prescriptions in 2014-2015</a:t>
            </a:r>
          </a:p>
        </p:txBody>
      </p:sp>
      <p:graphicFrame>
        <p:nvGraphicFramePr>
          <p:cNvPr id="5" name="ChartObject"/>
          <p:cNvGraphicFramePr/>
          <p:nvPr/>
        </p:nvGraphicFramePr>
        <p:xfrm>
          <a:off x="475013" y="1235501"/>
          <a:ext cx="11245932" cy="5370499"/>
        </p:xfrm>
        <a:graphic>
          <a:graphicData uri="http://schemas.openxmlformats.org/drawingml/2006/chart">
            <c:chart xmlns:c="http://schemas.openxmlformats.org/drawingml/2006/chart" xmlns:r="http://schemas.openxmlformats.org/officeDocument/2006/relationships" r:id="rId3"/>
          </a:graphicData>
        </a:graphic>
      </p:graphicFrame>
      <p:sp>
        <p:nvSpPr>
          <p:cNvPr id="6" name="New shape"/>
          <p:cNvSpPr/>
          <p:nvPr/>
        </p:nvSpPr>
        <p:spPr>
          <a:xfrm>
            <a:off x="10034400" y="0"/>
            <a:ext cx="442800" cy="2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r">
              <a:spcAft>
                <a:spcPct val="20000"/>
              </a:spcAft>
            </a:pPr>
            <a:r>
              <a:rPr sz="700">
                <a:solidFill>
                  <a:srgbClr val="808080"/>
                </a:solidFill>
                <a:latin typeface="Arial" pitchFamily="34" charset="0"/>
              </a:rPr>
              <a:t>6</a:t>
            </a:r>
          </a:p>
        </p:txBody>
      </p:sp>
      <p:sp>
        <p:nvSpPr>
          <p:cNvPr id="8" name="Rectangle 7">
            <a:extLst>
              <a:ext uri="{FF2B5EF4-FFF2-40B4-BE49-F238E27FC236}">
                <a16:creationId xmlns:a16="http://schemas.microsoft.com/office/drawing/2014/main" id="{59412F68-E06B-DB45-A38F-3E6A817307A9}"/>
              </a:ext>
            </a:extLst>
          </p:cNvPr>
          <p:cNvSpPr/>
          <p:nvPr/>
        </p:nvSpPr>
        <p:spPr>
          <a:xfrm>
            <a:off x="8229600" y="3610099"/>
            <a:ext cx="178130" cy="9044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F34878C-5965-F947-80E1-BD0311114FB4}"/>
              </a:ext>
            </a:extLst>
          </p:cNvPr>
          <p:cNvSpPr/>
          <p:nvPr/>
        </p:nvSpPr>
        <p:spPr>
          <a:xfrm>
            <a:off x="7218218" y="3526971"/>
            <a:ext cx="178130" cy="98754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FBB64F6-F213-AE48-9877-9DD57F7FF0C8}"/>
              </a:ext>
            </a:extLst>
          </p:cNvPr>
          <p:cNvSpPr txBox="1"/>
          <p:nvPr/>
        </p:nvSpPr>
        <p:spPr>
          <a:xfrm>
            <a:off x="7993963" y="2924735"/>
            <a:ext cx="827534" cy="646331"/>
          </a:xfrm>
          <a:prstGeom prst="rect">
            <a:avLst/>
          </a:prstGeom>
          <a:noFill/>
        </p:spPr>
        <p:txBody>
          <a:bodyPr wrap="none" rtlCol="0">
            <a:spAutoFit/>
          </a:bodyPr>
          <a:lstStyle/>
          <a:p>
            <a:r>
              <a:rPr lang="en-US" dirty="0"/>
              <a:t>Viagra </a:t>
            </a:r>
          </a:p>
          <a:p>
            <a:r>
              <a:rPr lang="en-US" dirty="0"/>
              <a:t>(#14)</a:t>
            </a:r>
          </a:p>
        </p:txBody>
      </p:sp>
      <p:sp>
        <p:nvSpPr>
          <p:cNvPr id="11" name="TextBox 10">
            <a:extLst>
              <a:ext uri="{FF2B5EF4-FFF2-40B4-BE49-F238E27FC236}">
                <a16:creationId xmlns:a16="http://schemas.microsoft.com/office/drawing/2014/main" id="{5584673C-37E0-D54A-88C0-5F2A2C952221}"/>
              </a:ext>
            </a:extLst>
          </p:cNvPr>
          <p:cNvSpPr txBox="1"/>
          <p:nvPr/>
        </p:nvSpPr>
        <p:spPr>
          <a:xfrm>
            <a:off x="6982581" y="2782669"/>
            <a:ext cx="720069" cy="646331"/>
          </a:xfrm>
          <a:prstGeom prst="rect">
            <a:avLst/>
          </a:prstGeom>
          <a:noFill/>
        </p:spPr>
        <p:txBody>
          <a:bodyPr wrap="none" rtlCol="0">
            <a:spAutoFit/>
          </a:bodyPr>
          <a:lstStyle/>
          <a:p>
            <a:r>
              <a:rPr lang="en-US" dirty="0"/>
              <a:t>Cialis </a:t>
            </a:r>
          </a:p>
          <a:p>
            <a:r>
              <a:rPr lang="en-US" dirty="0"/>
              <a:t>(#12)</a:t>
            </a:r>
          </a:p>
        </p:txBody>
      </p:sp>
    </p:spTree>
    <p:extLst>
      <p:ext uri="{BB962C8B-B14F-4D97-AF65-F5344CB8AC3E}">
        <p14:creationId xmlns:p14="http://schemas.microsoft.com/office/powerpoint/2010/main" val="293026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w shape"/>
          <p:cNvSpPr/>
          <p:nvPr/>
        </p:nvSpPr>
        <p:spPr>
          <a:xfrm>
            <a:off x="9854845" y="257400"/>
            <a:ext cx="1904400" cy="5832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63097" y="117000"/>
            <a:ext cx="8215200"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rmAutofit/>
          </a:bodyPr>
          <a:lstStyle/>
          <a:p>
            <a:pPr algn="l">
              <a:lnSpc>
                <a:spcPct val="100000"/>
              </a:lnSpc>
              <a:spcAft>
                <a:spcPct val="20000"/>
              </a:spcAft>
            </a:pPr>
            <a:r>
              <a:rPr sz="2400" b="1" dirty="0">
                <a:solidFill>
                  <a:srgbClr val="4F4F4F"/>
                </a:solidFill>
                <a:latin typeface="Arial" pitchFamily="34" charset="0"/>
              </a:rPr>
              <a:t>Worldwide revenue of Pfizer's Viagra from 2003 to 2019 (in million U.S. dollars)</a:t>
            </a:r>
          </a:p>
        </p:txBody>
      </p:sp>
      <p:graphicFrame>
        <p:nvGraphicFramePr>
          <p:cNvPr id="5" name="ChartObject"/>
          <p:cNvGraphicFramePr/>
          <p:nvPr/>
        </p:nvGraphicFramePr>
        <p:xfrm>
          <a:off x="475013" y="1163782"/>
          <a:ext cx="11067803" cy="5436818"/>
        </p:xfrm>
        <a:graphic>
          <a:graphicData uri="http://schemas.openxmlformats.org/drawingml/2006/chart">
            <c:chart xmlns:c="http://schemas.openxmlformats.org/drawingml/2006/chart" xmlns:r="http://schemas.openxmlformats.org/officeDocument/2006/relationships" r:id="rId3"/>
          </a:graphicData>
        </a:graphic>
      </p:graphicFrame>
      <p:sp>
        <p:nvSpPr>
          <p:cNvPr id="6" name="New shape"/>
          <p:cNvSpPr/>
          <p:nvPr/>
        </p:nvSpPr>
        <p:spPr>
          <a:xfrm>
            <a:off x="10034400" y="0"/>
            <a:ext cx="442800" cy="2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r">
              <a:spcAft>
                <a:spcPct val="20000"/>
              </a:spcAft>
            </a:pPr>
            <a:r>
              <a:rPr sz="700">
                <a:solidFill>
                  <a:srgbClr val="808080"/>
                </a:solidFill>
                <a:latin typeface="Arial" pitchFamily="34" charset="0"/>
              </a:rPr>
              <a:t>2</a:t>
            </a:r>
          </a:p>
        </p:txBody>
      </p:sp>
      <p:sp>
        <p:nvSpPr>
          <p:cNvPr id="3" name="TextBox 2">
            <a:extLst>
              <a:ext uri="{FF2B5EF4-FFF2-40B4-BE49-F238E27FC236}">
                <a16:creationId xmlns:a16="http://schemas.microsoft.com/office/drawing/2014/main" id="{0691C540-457E-4D43-AC0A-CEF2FA45DD8F}"/>
              </a:ext>
            </a:extLst>
          </p:cNvPr>
          <p:cNvSpPr txBox="1"/>
          <p:nvPr/>
        </p:nvSpPr>
        <p:spPr>
          <a:xfrm>
            <a:off x="10260281" y="2232561"/>
            <a:ext cx="1546705" cy="369332"/>
          </a:xfrm>
          <a:prstGeom prst="rect">
            <a:avLst/>
          </a:prstGeom>
          <a:noFill/>
        </p:spPr>
        <p:txBody>
          <a:bodyPr wrap="none" rtlCol="0">
            <a:spAutoFit/>
          </a:bodyPr>
          <a:lstStyle/>
          <a:p>
            <a:r>
              <a:rPr lang="en-US" dirty="0">
                <a:solidFill>
                  <a:srgbClr val="FF0000"/>
                </a:solidFill>
              </a:rPr>
              <a:t>Patent expired</a:t>
            </a:r>
          </a:p>
        </p:txBody>
      </p:sp>
      <p:cxnSp>
        <p:nvCxnSpPr>
          <p:cNvPr id="8" name="Straight Arrow Connector 7">
            <a:extLst>
              <a:ext uri="{FF2B5EF4-FFF2-40B4-BE49-F238E27FC236}">
                <a16:creationId xmlns:a16="http://schemas.microsoft.com/office/drawing/2014/main" id="{0B8D3B92-FD05-5640-A8BD-51577F2567B5}"/>
              </a:ext>
            </a:extLst>
          </p:cNvPr>
          <p:cNvCxnSpPr/>
          <p:nvPr/>
        </p:nvCxnSpPr>
        <p:spPr>
          <a:xfrm flipH="1">
            <a:off x="10034400" y="2636322"/>
            <a:ext cx="273382" cy="9381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bwMode="auto">
          <a:xfrm>
            <a:off x="2074277" y="1219200"/>
            <a:ext cx="79248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8" name="Straight Connector 7"/>
          <p:cNvCxnSpPr/>
          <p:nvPr/>
        </p:nvCxnSpPr>
        <p:spPr bwMode="auto">
          <a:xfrm>
            <a:off x="57318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52746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48174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4360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3925748"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3468978"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29886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53372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2074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619218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6646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71034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7597641"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80178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84750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8932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9406449"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6" name="TextBox 25"/>
          <p:cNvSpPr txBox="1"/>
          <p:nvPr/>
        </p:nvSpPr>
        <p:spPr>
          <a:xfrm>
            <a:off x="1905000" y="685800"/>
            <a:ext cx="301686" cy="369332"/>
          </a:xfrm>
          <a:prstGeom prst="rect">
            <a:avLst/>
          </a:prstGeom>
          <a:noFill/>
        </p:spPr>
        <p:txBody>
          <a:bodyPr wrap="none" rtlCol="0">
            <a:spAutoFit/>
          </a:bodyPr>
          <a:lstStyle/>
          <a:p>
            <a:r>
              <a:rPr lang="en-US" dirty="0"/>
              <a:t>0</a:t>
            </a:r>
          </a:p>
        </p:txBody>
      </p:sp>
      <p:sp>
        <p:nvSpPr>
          <p:cNvPr id="27" name="TextBox 26"/>
          <p:cNvSpPr txBox="1"/>
          <p:nvPr/>
        </p:nvSpPr>
        <p:spPr>
          <a:xfrm>
            <a:off x="3733800" y="681335"/>
            <a:ext cx="301686" cy="369332"/>
          </a:xfrm>
          <a:prstGeom prst="rect">
            <a:avLst/>
          </a:prstGeom>
          <a:noFill/>
        </p:spPr>
        <p:txBody>
          <a:bodyPr wrap="none" rtlCol="0">
            <a:spAutoFit/>
          </a:bodyPr>
          <a:lstStyle/>
          <a:p>
            <a:r>
              <a:rPr lang="en-US" dirty="0"/>
              <a:t>8</a:t>
            </a:r>
          </a:p>
        </p:txBody>
      </p:sp>
      <p:sp>
        <p:nvSpPr>
          <p:cNvPr id="28" name="TextBox 27"/>
          <p:cNvSpPr txBox="1"/>
          <p:nvPr/>
        </p:nvSpPr>
        <p:spPr>
          <a:xfrm>
            <a:off x="2819400" y="685800"/>
            <a:ext cx="301686" cy="369332"/>
          </a:xfrm>
          <a:prstGeom prst="rect">
            <a:avLst/>
          </a:prstGeom>
          <a:noFill/>
        </p:spPr>
        <p:txBody>
          <a:bodyPr wrap="none" rtlCol="0">
            <a:spAutoFit/>
          </a:bodyPr>
          <a:lstStyle/>
          <a:p>
            <a:r>
              <a:rPr lang="en-US" dirty="0"/>
              <a:t>4</a:t>
            </a:r>
          </a:p>
        </p:txBody>
      </p:sp>
      <p:sp>
        <p:nvSpPr>
          <p:cNvPr id="29" name="TextBox 28"/>
          <p:cNvSpPr txBox="1"/>
          <p:nvPr/>
        </p:nvSpPr>
        <p:spPr>
          <a:xfrm>
            <a:off x="4571255" y="681335"/>
            <a:ext cx="418704" cy="369332"/>
          </a:xfrm>
          <a:prstGeom prst="rect">
            <a:avLst/>
          </a:prstGeom>
          <a:noFill/>
        </p:spPr>
        <p:txBody>
          <a:bodyPr wrap="none" rtlCol="0">
            <a:spAutoFit/>
          </a:bodyPr>
          <a:lstStyle/>
          <a:p>
            <a:r>
              <a:rPr lang="en-US" dirty="0"/>
              <a:t>12</a:t>
            </a:r>
          </a:p>
        </p:txBody>
      </p:sp>
      <p:sp>
        <p:nvSpPr>
          <p:cNvPr id="30" name="TextBox 29"/>
          <p:cNvSpPr txBox="1"/>
          <p:nvPr/>
        </p:nvSpPr>
        <p:spPr>
          <a:xfrm>
            <a:off x="5485655" y="701689"/>
            <a:ext cx="418704" cy="369332"/>
          </a:xfrm>
          <a:prstGeom prst="rect">
            <a:avLst/>
          </a:prstGeom>
          <a:noFill/>
        </p:spPr>
        <p:txBody>
          <a:bodyPr wrap="none" rtlCol="0">
            <a:spAutoFit/>
          </a:bodyPr>
          <a:lstStyle/>
          <a:p>
            <a:r>
              <a:rPr lang="en-US" dirty="0"/>
              <a:t>16</a:t>
            </a:r>
          </a:p>
        </p:txBody>
      </p:sp>
      <p:sp>
        <p:nvSpPr>
          <p:cNvPr id="31" name="TextBox 30"/>
          <p:cNvSpPr txBox="1"/>
          <p:nvPr/>
        </p:nvSpPr>
        <p:spPr>
          <a:xfrm>
            <a:off x="8170277" y="681335"/>
            <a:ext cx="418704" cy="369332"/>
          </a:xfrm>
          <a:prstGeom prst="rect">
            <a:avLst/>
          </a:prstGeom>
          <a:noFill/>
        </p:spPr>
        <p:txBody>
          <a:bodyPr wrap="none" rtlCol="0">
            <a:spAutoFit/>
          </a:bodyPr>
          <a:lstStyle/>
          <a:p>
            <a:r>
              <a:rPr lang="en-US" dirty="0"/>
              <a:t>28</a:t>
            </a:r>
          </a:p>
        </p:txBody>
      </p:sp>
      <p:sp>
        <p:nvSpPr>
          <p:cNvPr id="32" name="TextBox 31"/>
          <p:cNvSpPr txBox="1"/>
          <p:nvPr/>
        </p:nvSpPr>
        <p:spPr>
          <a:xfrm>
            <a:off x="7314455" y="681335"/>
            <a:ext cx="418704" cy="369332"/>
          </a:xfrm>
          <a:prstGeom prst="rect">
            <a:avLst/>
          </a:prstGeom>
          <a:noFill/>
        </p:spPr>
        <p:txBody>
          <a:bodyPr wrap="none" rtlCol="0">
            <a:spAutoFit/>
          </a:bodyPr>
          <a:lstStyle/>
          <a:p>
            <a:r>
              <a:rPr lang="en-US" dirty="0"/>
              <a:t>24</a:t>
            </a:r>
          </a:p>
        </p:txBody>
      </p:sp>
      <p:sp>
        <p:nvSpPr>
          <p:cNvPr id="33" name="TextBox 32"/>
          <p:cNvSpPr txBox="1"/>
          <p:nvPr/>
        </p:nvSpPr>
        <p:spPr>
          <a:xfrm>
            <a:off x="6400055" y="698312"/>
            <a:ext cx="418704" cy="369332"/>
          </a:xfrm>
          <a:prstGeom prst="rect">
            <a:avLst/>
          </a:prstGeom>
          <a:noFill/>
        </p:spPr>
        <p:txBody>
          <a:bodyPr wrap="none" rtlCol="0">
            <a:spAutoFit/>
          </a:bodyPr>
          <a:lstStyle/>
          <a:p>
            <a:r>
              <a:rPr lang="en-US" dirty="0"/>
              <a:t>20</a:t>
            </a:r>
          </a:p>
        </p:txBody>
      </p:sp>
      <p:sp>
        <p:nvSpPr>
          <p:cNvPr id="35" name="TextBox 34"/>
          <p:cNvSpPr txBox="1"/>
          <p:nvPr/>
        </p:nvSpPr>
        <p:spPr>
          <a:xfrm>
            <a:off x="9160877" y="681335"/>
            <a:ext cx="418704" cy="369332"/>
          </a:xfrm>
          <a:prstGeom prst="rect">
            <a:avLst/>
          </a:prstGeom>
          <a:noFill/>
        </p:spPr>
        <p:txBody>
          <a:bodyPr wrap="none" rtlCol="0">
            <a:spAutoFit/>
          </a:bodyPr>
          <a:lstStyle/>
          <a:p>
            <a:r>
              <a:rPr lang="en-US" dirty="0"/>
              <a:t>32</a:t>
            </a:r>
          </a:p>
        </p:txBody>
      </p:sp>
      <p:cxnSp>
        <p:nvCxnSpPr>
          <p:cNvPr id="38" name="Straight Connector 37"/>
          <p:cNvCxnSpPr/>
          <p:nvPr/>
        </p:nvCxnSpPr>
        <p:spPr bwMode="auto">
          <a:xfrm>
            <a:off x="2057400" y="1828800"/>
            <a:ext cx="1143000" cy="0"/>
          </a:xfrm>
          <a:prstGeom prst="line">
            <a:avLst/>
          </a:prstGeom>
          <a:solidFill>
            <a:schemeClr val="accent1"/>
          </a:solidFill>
          <a:ln w="76200" cap="flat" cmpd="sng" algn="ctr">
            <a:solidFill>
              <a:srgbClr val="008000"/>
            </a:solidFill>
            <a:prstDash val="solid"/>
            <a:round/>
            <a:headEnd type="none" w="med" len="med"/>
            <a:tailEnd type="none" w="med" len="med"/>
          </a:ln>
          <a:effectLst/>
        </p:spPr>
      </p:cxnSp>
      <p:cxnSp>
        <p:nvCxnSpPr>
          <p:cNvPr id="40" name="Straight Connector 39"/>
          <p:cNvCxnSpPr/>
          <p:nvPr/>
        </p:nvCxnSpPr>
        <p:spPr bwMode="auto">
          <a:xfrm>
            <a:off x="3200400" y="2541657"/>
            <a:ext cx="1600200" cy="0"/>
          </a:xfrm>
          <a:prstGeom prst="line">
            <a:avLst/>
          </a:prstGeom>
          <a:solidFill>
            <a:schemeClr val="accent1"/>
          </a:solidFill>
          <a:ln w="76200" cap="flat" cmpd="sng" algn="ctr">
            <a:solidFill>
              <a:srgbClr val="008000"/>
            </a:solidFill>
            <a:prstDash val="solid"/>
            <a:round/>
            <a:headEnd type="none" w="med" len="med"/>
            <a:tailEnd type="none" w="med" len="med"/>
          </a:ln>
          <a:effectLst/>
        </p:spPr>
      </p:cxnSp>
      <p:cxnSp>
        <p:nvCxnSpPr>
          <p:cNvPr id="41" name="Straight Connector 40"/>
          <p:cNvCxnSpPr/>
          <p:nvPr/>
        </p:nvCxnSpPr>
        <p:spPr bwMode="auto">
          <a:xfrm>
            <a:off x="4800600" y="3227457"/>
            <a:ext cx="457200" cy="0"/>
          </a:xfrm>
          <a:prstGeom prst="line">
            <a:avLst/>
          </a:prstGeom>
          <a:solidFill>
            <a:schemeClr val="accent1"/>
          </a:solidFill>
          <a:ln w="76200" cap="flat" cmpd="sng" algn="ctr">
            <a:solidFill>
              <a:srgbClr val="008000"/>
            </a:solidFill>
            <a:prstDash val="solid"/>
            <a:round/>
            <a:headEnd type="none" w="med" len="med"/>
            <a:tailEnd type="none" w="med" len="med"/>
          </a:ln>
          <a:effectLst/>
        </p:spPr>
      </p:cxnSp>
      <p:sp>
        <p:nvSpPr>
          <p:cNvPr id="42" name="TextBox 41"/>
          <p:cNvSpPr txBox="1"/>
          <p:nvPr/>
        </p:nvSpPr>
        <p:spPr>
          <a:xfrm>
            <a:off x="1981200" y="1447800"/>
            <a:ext cx="1502384" cy="707886"/>
          </a:xfrm>
          <a:prstGeom prst="rect">
            <a:avLst/>
          </a:prstGeom>
          <a:noFill/>
        </p:spPr>
        <p:txBody>
          <a:bodyPr wrap="none" rtlCol="0">
            <a:spAutoFit/>
          </a:bodyPr>
          <a:lstStyle/>
          <a:p>
            <a:r>
              <a:rPr lang="en-US" sz="2000" dirty="0"/>
              <a:t>Discovery &amp; </a:t>
            </a:r>
          </a:p>
          <a:p>
            <a:r>
              <a:rPr lang="en-US" sz="2000" dirty="0"/>
              <a:t>preclinical</a:t>
            </a:r>
          </a:p>
        </p:txBody>
      </p:sp>
      <p:sp>
        <p:nvSpPr>
          <p:cNvPr id="43" name="TextBox 42"/>
          <p:cNvSpPr txBox="1"/>
          <p:nvPr/>
        </p:nvSpPr>
        <p:spPr>
          <a:xfrm>
            <a:off x="3200400" y="2160657"/>
            <a:ext cx="1568314" cy="707886"/>
          </a:xfrm>
          <a:prstGeom prst="rect">
            <a:avLst/>
          </a:prstGeom>
          <a:noFill/>
        </p:spPr>
        <p:txBody>
          <a:bodyPr wrap="none" rtlCol="0">
            <a:spAutoFit/>
          </a:bodyPr>
          <a:lstStyle/>
          <a:p>
            <a:r>
              <a:rPr lang="en-US" sz="2000" dirty="0"/>
              <a:t>Clinical</a:t>
            </a:r>
          </a:p>
          <a:p>
            <a:r>
              <a:rPr lang="en-US" sz="2000" dirty="0"/>
              <a:t>development</a:t>
            </a:r>
          </a:p>
        </p:txBody>
      </p:sp>
      <p:sp>
        <p:nvSpPr>
          <p:cNvPr id="45" name="TextBox 44"/>
          <p:cNvSpPr txBox="1"/>
          <p:nvPr/>
        </p:nvSpPr>
        <p:spPr>
          <a:xfrm>
            <a:off x="4648201" y="2819400"/>
            <a:ext cx="889987" cy="707886"/>
          </a:xfrm>
          <a:prstGeom prst="rect">
            <a:avLst/>
          </a:prstGeom>
          <a:noFill/>
        </p:spPr>
        <p:txBody>
          <a:bodyPr wrap="none" rtlCol="0">
            <a:spAutoFit/>
          </a:bodyPr>
          <a:lstStyle/>
          <a:p>
            <a:r>
              <a:rPr lang="en-US" sz="2000" dirty="0"/>
              <a:t>FDA</a:t>
            </a:r>
          </a:p>
          <a:p>
            <a:r>
              <a:rPr lang="en-US" sz="2000" dirty="0"/>
              <a:t>review</a:t>
            </a:r>
          </a:p>
        </p:txBody>
      </p:sp>
      <p:sp>
        <p:nvSpPr>
          <p:cNvPr id="48" name="TextBox 47"/>
          <p:cNvSpPr txBox="1"/>
          <p:nvPr/>
        </p:nvSpPr>
        <p:spPr>
          <a:xfrm>
            <a:off x="2438400" y="3429000"/>
            <a:ext cx="2013052" cy="400110"/>
          </a:xfrm>
          <a:prstGeom prst="rect">
            <a:avLst/>
          </a:prstGeom>
          <a:noFill/>
        </p:spPr>
        <p:txBody>
          <a:bodyPr wrap="none" rtlCol="0">
            <a:spAutoFit/>
          </a:bodyPr>
          <a:lstStyle/>
          <a:p>
            <a:r>
              <a:rPr lang="en-US" sz="2000" dirty="0"/>
              <a:t>Patent protection</a:t>
            </a:r>
          </a:p>
        </p:txBody>
      </p:sp>
      <p:cxnSp>
        <p:nvCxnSpPr>
          <p:cNvPr id="49" name="Straight Connector 48"/>
          <p:cNvCxnSpPr/>
          <p:nvPr/>
        </p:nvCxnSpPr>
        <p:spPr bwMode="auto">
          <a:xfrm>
            <a:off x="2286000" y="3886200"/>
            <a:ext cx="4648200" cy="0"/>
          </a:xfrm>
          <a:prstGeom prst="line">
            <a:avLst/>
          </a:prstGeom>
          <a:solidFill>
            <a:schemeClr val="accent1"/>
          </a:solidFill>
          <a:ln w="76200" cap="flat" cmpd="sng" algn="ctr">
            <a:solidFill>
              <a:srgbClr val="3366FF"/>
            </a:solidFill>
            <a:prstDash val="solid"/>
            <a:round/>
            <a:headEnd type="none" w="med" len="med"/>
            <a:tailEnd type="none" w="med" len="med"/>
          </a:ln>
          <a:effectLst/>
        </p:spPr>
      </p:cxnSp>
      <p:cxnSp>
        <p:nvCxnSpPr>
          <p:cNvPr id="55" name="Straight Connector 54"/>
          <p:cNvCxnSpPr/>
          <p:nvPr/>
        </p:nvCxnSpPr>
        <p:spPr bwMode="auto">
          <a:xfrm>
            <a:off x="5257800" y="1676400"/>
            <a:ext cx="0" cy="434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6" name="TextBox 55"/>
          <p:cNvSpPr txBox="1"/>
          <p:nvPr/>
        </p:nvSpPr>
        <p:spPr>
          <a:xfrm>
            <a:off x="4800600" y="5970709"/>
            <a:ext cx="1081972" cy="707886"/>
          </a:xfrm>
          <a:prstGeom prst="rect">
            <a:avLst/>
          </a:prstGeom>
          <a:noFill/>
        </p:spPr>
        <p:txBody>
          <a:bodyPr wrap="none" rtlCol="0">
            <a:spAutoFit/>
          </a:bodyPr>
          <a:lstStyle/>
          <a:p>
            <a:r>
              <a:rPr lang="en-US" sz="2000" dirty="0"/>
              <a:t>FDA</a:t>
            </a:r>
          </a:p>
          <a:p>
            <a:r>
              <a:rPr lang="en-US" sz="2000" dirty="0"/>
              <a:t>approval</a:t>
            </a:r>
          </a:p>
        </p:txBody>
      </p:sp>
      <p:cxnSp>
        <p:nvCxnSpPr>
          <p:cNvPr id="63" name="Straight Arrow Connector 62"/>
          <p:cNvCxnSpPr/>
          <p:nvPr/>
        </p:nvCxnSpPr>
        <p:spPr bwMode="auto">
          <a:xfrm>
            <a:off x="5275422" y="5643265"/>
            <a:ext cx="4859178" cy="1251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64" name="Straight Connector 63"/>
          <p:cNvCxnSpPr/>
          <p:nvPr/>
        </p:nvCxnSpPr>
        <p:spPr bwMode="auto">
          <a:xfrm>
            <a:off x="89330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a:off x="84758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 name="Straight Connector 65"/>
          <p:cNvCxnSpPr/>
          <p:nvPr/>
        </p:nvCxnSpPr>
        <p:spPr bwMode="auto">
          <a:xfrm>
            <a:off x="80186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 name="Straight Connector 66"/>
          <p:cNvCxnSpPr/>
          <p:nvPr/>
        </p:nvCxnSpPr>
        <p:spPr bwMode="auto">
          <a:xfrm>
            <a:off x="75614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 name="Straight Connector 67"/>
          <p:cNvCxnSpPr/>
          <p:nvPr/>
        </p:nvCxnSpPr>
        <p:spPr bwMode="auto">
          <a:xfrm>
            <a:off x="7126893"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a:off x="6670123"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a:off x="61898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a:off x="573487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a:off x="939333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a:off x="98474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2" name="TextBox 81"/>
          <p:cNvSpPr txBox="1"/>
          <p:nvPr/>
        </p:nvSpPr>
        <p:spPr>
          <a:xfrm>
            <a:off x="6934945" y="5105400"/>
            <a:ext cx="301686" cy="369332"/>
          </a:xfrm>
          <a:prstGeom prst="rect">
            <a:avLst/>
          </a:prstGeom>
          <a:noFill/>
        </p:spPr>
        <p:txBody>
          <a:bodyPr wrap="none" rtlCol="0">
            <a:spAutoFit/>
          </a:bodyPr>
          <a:lstStyle/>
          <a:p>
            <a:r>
              <a:rPr lang="en-US" dirty="0"/>
              <a:t>8</a:t>
            </a:r>
          </a:p>
        </p:txBody>
      </p:sp>
      <p:sp>
        <p:nvSpPr>
          <p:cNvPr id="83" name="TextBox 82"/>
          <p:cNvSpPr txBox="1"/>
          <p:nvPr/>
        </p:nvSpPr>
        <p:spPr>
          <a:xfrm>
            <a:off x="6020545" y="5109865"/>
            <a:ext cx="301686" cy="369332"/>
          </a:xfrm>
          <a:prstGeom prst="rect">
            <a:avLst/>
          </a:prstGeom>
          <a:noFill/>
        </p:spPr>
        <p:txBody>
          <a:bodyPr wrap="none" rtlCol="0">
            <a:spAutoFit/>
          </a:bodyPr>
          <a:lstStyle/>
          <a:p>
            <a:r>
              <a:rPr lang="en-US" dirty="0"/>
              <a:t>4</a:t>
            </a:r>
          </a:p>
        </p:txBody>
      </p:sp>
      <p:sp>
        <p:nvSpPr>
          <p:cNvPr id="84" name="TextBox 83"/>
          <p:cNvSpPr txBox="1"/>
          <p:nvPr/>
        </p:nvSpPr>
        <p:spPr>
          <a:xfrm>
            <a:off x="7772400" y="5105400"/>
            <a:ext cx="418704" cy="369332"/>
          </a:xfrm>
          <a:prstGeom prst="rect">
            <a:avLst/>
          </a:prstGeom>
          <a:noFill/>
        </p:spPr>
        <p:txBody>
          <a:bodyPr wrap="none" rtlCol="0">
            <a:spAutoFit/>
          </a:bodyPr>
          <a:lstStyle/>
          <a:p>
            <a:r>
              <a:rPr lang="en-US" dirty="0"/>
              <a:t>12</a:t>
            </a:r>
          </a:p>
        </p:txBody>
      </p:sp>
      <p:sp>
        <p:nvSpPr>
          <p:cNvPr id="85" name="TextBox 84"/>
          <p:cNvSpPr txBox="1"/>
          <p:nvPr/>
        </p:nvSpPr>
        <p:spPr>
          <a:xfrm>
            <a:off x="8686800" y="5125754"/>
            <a:ext cx="418704" cy="369332"/>
          </a:xfrm>
          <a:prstGeom prst="rect">
            <a:avLst/>
          </a:prstGeom>
          <a:noFill/>
        </p:spPr>
        <p:txBody>
          <a:bodyPr wrap="none" rtlCol="0">
            <a:spAutoFit/>
          </a:bodyPr>
          <a:lstStyle/>
          <a:p>
            <a:r>
              <a:rPr lang="en-US" dirty="0"/>
              <a:t>16</a:t>
            </a:r>
          </a:p>
        </p:txBody>
      </p:sp>
      <p:sp>
        <p:nvSpPr>
          <p:cNvPr id="88" name="TextBox 87"/>
          <p:cNvSpPr txBox="1"/>
          <p:nvPr/>
        </p:nvSpPr>
        <p:spPr>
          <a:xfrm>
            <a:off x="9601200" y="5122377"/>
            <a:ext cx="418704" cy="369332"/>
          </a:xfrm>
          <a:prstGeom prst="rect">
            <a:avLst/>
          </a:prstGeom>
          <a:noFill/>
        </p:spPr>
        <p:txBody>
          <a:bodyPr wrap="none" rtlCol="0">
            <a:spAutoFit/>
          </a:bodyPr>
          <a:lstStyle/>
          <a:p>
            <a:r>
              <a:rPr lang="en-US" dirty="0"/>
              <a:t>20</a:t>
            </a:r>
          </a:p>
        </p:txBody>
      </p:sp>
      <p:sp>
        <p:nvSpPr>
          <p:cNvPr id="92" name="TextBox 91"/>
          <p:cNvSpPr txBox="1"/>
          <p:nvPr/>
        </p:nvSpPr>
        <p:spPr>
          <a:xfrm>
            <a:off x="608022" y="5809742"/>
            <a:ext cx="2101995" cy="738664"/>
          </a:xfrm>
          <a:prstGeom prst="rect">
            <a:avLst/>
          </a:prstGeom>
          <a:noFill/>
        </p:spPr>
        <p:txBody>
          <a:bodyPr wrap="none" rtlCol="0">
            <a:spAutoFit/>
          </a:bodyPr>
          <a:lstStyle/>
          <a:p>
            <a:r>
              <a:rPr lang="en-US" sz="1400" dirty="0"/>
              <a:t>Adapted from Choi et al,</a:t>
            </a:r>
          </a:p>
          <a:p>
            <a:r>
              <a:rPr lang="en-US" sz="1400" dirty="0"/>
              <a:t>“Medicines for the Mind,”</a:t>
            </a:r>
          </a:p>
          <a:p>
            <a:r>
              <a:rPr lang="en-US" sz="1400" dirty="0"/>
              <a:t>84 Neuron 554 (2014)</a:t>
            </a:r>
          </a:p>
        </p:txBody>
      </p:sp>
      <p:sp>
        <p:nvSpPr>
          <p:cNvPr id="72" name="TextBox 71"/>
          <p:cNvSpPr txBox="1"/>
          <p:nvPr/>
        </p:nvSpPr>
        <p:spPr>
          <a:xfrm>
            <a:off x="5410200" y="304800"/>
            <a:ext cx="678006" cy="369332"/>
          </a:xfrm>
          <a:prstGeom prst="rect">
            <a:avLst/>
          </a:prstGeom>
          <a:noFill/>
        </p:spPr>
        <p:txBody>
          <a:bodyPr wrap="none" rtlCol="0">
            <a:spAutoFit/>
          </a:bodyPr>
          <a:lstStyle/>
          <a:p>
            <a:r>
              <a:rPr lang="en-US" dirty="0"/>
              <a:t>years</a:t>
            </a:r>
          </a:p>
        </p:txBody>
      </p:sp>
      <p:sp>
        <p:nvSpPr>
          <p:cNvPr id="75" name="Rectangle 74"/>
          <p:cNvSpPr/>
          <p:nvPr/>
        </p:nvSpPr>
        <p:spPr bwMode="auto">
          <a:xfrm>
            <a:off x="5257801" y="5562600"/>
            <a:ext cx="2757712" cy="255150"/>
          </a:xfrm>
          <a:prstGeom prst="rect">
            <a:avLst/>
          </a:prstGeom>
          <a:pattFill prst="wdUpDiag">
            <a:fgClr>
              <a:srgbClr val="FF0000"/>
            </a:fgClr>
            <a:bgClr>
              <a:prstClr val="white"/>
            </a:bgClr>
          </a:patt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charset="0"/>
            </a:endParaRPr>
          </a:p>
        </p:txBody>
      </p:sp>
      <p:sp>
        <p:nvSpPr>
          <p:cNvPr id="76" name="TextBox 75">
            <a:extLst>
              <a:ext uri="{FF2B5EF4-FFF2-40B4-BE49-F238E27FC236}">
                <a16:creationId xmlns:a16="http://schemas.microsoft.com/office/drawing/2014/main" id="{594A87D9-8B52-C74A-8C98-7699CF05C28E}"/>
              </a:ext>
            </a:extLst>
          </p:cNvPr>
          <p:cNvSpPr txBox="1"/>
          <p:nvPr/>
        </p:nvSpPr>
        <p:spPr>
          <a:xfrm>
            <a:off x="5904359" y="5791200"/>
            <a:ext cx="2360254" cy="400110"/>
          </a:xfrm>
          <a:prstGeom prst="rect">
            <a:avLst/>
          </a:prstGeom>
          <a:noFill/>
        </p:spPr>
        <p:txBody>
          <a:bodyPr wrap="square" rtlCol="0">
            <a:spAutoFit/>
          </a:bodyPr>
          <a:lstStyle/>
          <a:p>
            <a:pPr>
              <a:spcBef>
                <a:spcPts val="600"/>
              </a:spcBef>
            </a:pPr>
            <a:r>
              <a:rPr lang="en-US" sz="2000" dirty="0"/>
              <a:t>Commercial life</a:t>
            </a:r>
          </a:p>
        </p:txBody>
      </p:sp>
      <p:sp>
        <p:nvSpPr>
          <p:cNvPr id="59" name="Oval 58">
            <a:extLst>
              <a:ext uri="{FF2B5EF4-FFF2-40B4-BE49-F238E27FC236}">
                <a16:creationId xmlns:a16="http://schemas.microsoft.com/office/drawing/2014/main" id="{EAF26C85-6BDD-4944-B141-638CEEB89595}"/>
              </a:ext>
            </a:extLst>
          </p:cNvPr>
          <p:cNvSpPr/>
          <p:nvPr/>
        </p:nvSpPr>
        <p:spPr>
          <a:xfrm>
            <a:off x="2220686" y="3777343"/>
            <a:ext cx="217714" cy="217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910FB603-5036-1E48-9C58-CA45EA747247}"/>
              </a:ext>
            </a:extLst>
          </p:cNvPr>
          <p:cNvCxnSpPr/>
          <p:nvPr/>
        </p:nvCxnSpPr>
        <p:spPr bwMode="auto">
          <a:xfrm>
            <a:off x="6934200" y="3886200"/>
            <a:ext cx="1143000" cy="0"/>
          </a:xfrm>
          <a:prstGeom prst="line">
            <a:avLst/>
          </a:prstGeom>
          <a:solidFill>
            <a:schemeClr val="accent1"/>
          </a:solidFill>
          <a:ln w="76200" cap="flat" cmpd="sng" algn="ctr">
            <a:solidFill>
              <a:srgbClr val="660066"/>
            </a:solidFill>
            <a:prstDash val="solid"/>
            <a:round/>
            <a:headEnd type="none" w="med" len="med"/>
            <a:tailEnd type="none" w="med" len="med"/>
          </a:ln>
          <a:effectLst/>
        </p:spPr>
      </p:cxnSp>
      <p:sp>
        <p:nvSpPr>
          <p:cNvPr id="62" name="Text Box 16">
            <a:extLst>
              <a:ext uri="{FF2B5EF4-FFF2-40B4-BE49-F238E27FC236}">
                <a16:creationId xmlns:a16="http://schemas.microsoft.com/office/drawing/2014/main" id="{446CC756-66D0-F140-8B3A-087472AC1534}"/>
              </a:ext>
            </a:extLst>
          </p:cNvPr>
          <p:cNvSpPr txBox="1">
            <a:spLocks noChangeArrowheads="1"/>
          </p:cNvSpPr>
          <p:nvPr/>
        </p:nvSpPr>
        <p:spPr bwMode="auto">
          <a:xfrm>
            <a:off x="5484869" y="4092139"/>
            <a:ext cx="27494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latin typeface="Times New Roman" charset="0"/>
              </a:rPr>
              <a:t>Generic Drug Development</a:t>
            </a:r>
          </a:p>
        </p:txBody>
      </p:sp>
      <p:sp>
        <p:nvSpPr>
          <p:cNvPr id="77" name="Text Box 21">
            <a:extLst>
              <a:ext uri="{FF2B5EF4-FFF2-40B4-BE49-F238E27FC236}">
                <a16:creationId xmlns:a16="http://schemas.microsoft.com/office/drawing/2014/main" id="{58E7C711-26B3-9549-A7D3-9DB5C13F929F}"/>
              </a:ext>
            </a:extLst>
          </p:cNvPr>
          <p:cNvSpPr txBox="1">
            <a:spLocks noChangeArrowheads="1"/>
          </p:cNvSpPr>
          <p:nvPr/>
        </p:nvSpPr>
        <p:spPr bwMode="auto">
          <a:xfrm>
            <a:off x="7599877" y="4461256"/>
            <a:ext cx="13196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latin typeface="Times New Roman" charset="0"/>
              </a:rPr>
              <a:t>FDA review</a:t>
            </a:r>
          </a:p>
        </p:txBody>
      </p:sp>
      <p:sp>
        <p:nvSpPr>
          <p:cNvPr id="78" name="Rectangle 15" descr="Wide upward diagonal">
            <a:extLst>
              <a:ext uri="{FF2B5EF4-FFF2-40B4-BE49-F238E27FC236}">
                <a16:creationId xmlns:a16="http://schemas.microsoft.com/office/drawing/2014/main" id="{E7B3559F-53F6-B74C-A762-D2000E08ED3C}"/>
              </a:ext>
            </a:extLst>
          </p:cNvPr>
          <p:cNvSpPr>
            <a:spLocks noChangeArrowheads="1"/>
          </p:cNvSpPr>
          <p:nvPr/>
        </p:nvSpPr>
        <p:spPr bwMode="auto">
          <a:xfrm>
            <a:off x="7765743" y="5264685"/>
            <a:ext cx="268393" cy="280531"/>
          </a:xfrm>
          <a:prstGeom prst="rect">
            <a:avLst/>
          </a:prstGeom>
          <a:pattFill prst="dkUpDiag">
            <a:fgClr>
              <a:schemeClr val="accent6">
                <a:lumMod val="75000"/>
              </a:schemeClr>
            </a:fgClr>
            <a:bgClr>
              <a:schemeClr val="bg1"/>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79" name="Rectangle 16" descr="Wide upward diagonal">
            <a:extLst>
              <a:ext uri="{FF2B5EF4-FFF2-40B4-BE49-F238E27FC236}">
                <a16:creationId xmlns:a16="http://schemas.microsoft.com/office/drawing/2014/main" id="{6F413B16-9653-9E41-BE4D-1A2685C79727}"/>
              </a:ext>
            </a:extLst>
          </p:cNvPr>
          <p:cNvSpPr>
            <a:spLocks noChangeArrowheads="1"/>
          </p:cNvSpPr>
          <p:nvPr/>
        </p:nvSpPr>
        <p:spPr bwMode="auto">
          <a:xfrm>
            <a:off x="7547761" y="5264685"/>
            <a:ext cx="228600" cy="280532"/>
          </a:xfrm>
          <a:prstGeom prst="rect">
            <a:avLst/>
          </a:prstGeom>
          <a:pattFill prst="ltUpDiag">
            <a:fgClr>
              <a:srgbClr val="FFCC00"/>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80" name="Rectangle 13" descr="Wide upward diagonal">
            <a:extLst>
              <a:ext uri="{FF2B5EF4-FFF2-40B4-BE49-F238E27FC236}">
                <a16:creationId xmlns:a16="http://schemas.microsoft.com/office/drawing/2014/main" id="{6E958E5E-911B-CA4C-A847-C3D9D9D03900}"/>
              </a:ext>
            </a:extLst>
          </p:cNvPr>
          <p:cNvSpPr>
            <a:spLocks noChangeArrowheads="1"/>
          </p:cNvSpPr>
          <p:nvPr/>
        </p:nvSpPr>
        <p:spPr bwMode="auto">
          <a:xfrm>
            <a:off x="8048134" y="5264685"/>
            <a:ext cx="2595722" cy="266754"/>
          </a:xfrm>
          <a:prstGeom prst="rect">
            <a:avLst/>
          </a:prstGeom>
          <a:pattFill prst="wdUpDiag">
            <a:fgClr>
              <a:schemeClr val="tx1"/>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81" name="Line 17">
            <a:extLst>
              <a:ext uri="{FF2B5EF4-FFF2-40B4-BE49-F238E27FC236}">
                <a16:creationId xmlns:a16="http://schemas.microsoft.com/office/drawing/2014/main" id="{F67B2308-5D0D-4148-959D-C9E59B182460}"/>
              </a:ext>
            </a:extLst>
          </p:cNvPr>
          <p:cNvSpPr>
            <a:spLocks noChangeShapeType="1"/>
          </p:cNvSpPr>
          <p:nvPr/>
        </p:nvSpPr>
        <p:spPr bwMode="auto">
          <a:xfrm>
            <a:off x="6814938" y="4436528"/>
            <a:ext cx="814157" cy="97648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 name="Line 23">
            <a:extLst>
              <a:ext uri="{FF2B5EF4-FFF2-40B4-BE49-F238E27FC236}">
                <a16:creationId xmlns:a16="http://schemas.microsoft.com/office/drawing/2014/main" id="{9A0D747A-E9F3-8047-BC93-B2953C1F1F4B}"/>
              </a:ext>
            </a:extLst>
          </p:cNvPr>
          <p:cNvSpPr>
            <a:spLocks noChangeShapeType="1"/>
          </p:cNvSpPr>
          <p:nvPr/>
        </p:nvSpPr>
        <p:spPr bwMode="auto">
          <a:xfrm flipH="1">
            <a:off x="7883034" y="4700759"/>
            <a:ext cx="228648" cy="73330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 name="Text Box 22">
            <a:extLst>
              <a:ext uri="{FF2B5EF4-FFF2-40B4-BE49-F238E27FC236}">
                <a16:creationId xmlns:a16="http://schemas.microsoft.com/office/drawing/2014/main" id="{587B322F-90DA-D845-A2A4-2331C733F025}"/>
              </a:ext>
            </a:extLst>
          </p:cNvPr>
          <p:cNvSpPr txBox="1">
            <a:spLocks noChangeArrowheads="1"/>
          </p:cNvSpPr>
          <p:nvPr/>
        </p:nvSpPr>
        <p:spPr bwMode="auto">
          <a:xfrm>
            <a:off x="8980322" y="3423285"/>
            <a:ext cx="26212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latin typeface="Times New Roman" charset="0"/>
              </a:rPr>
              <a:t>Generic Drug Distribution</a:t>
            </a:r>
          </a:p>
        </p:txBody>
      </p:sp>
      <p:sp>
        <p:nvSpPr>
          <p:cNvPr id="89" name="Line 24">
            <a:extLst>
              <a:ext uri="{FF2B5EF4-FFF2-40B4-BE49-F238E27FC236}">
                <a16:creationId xmlns:a16="http://schemas.microsoft.com/office/drawing/2014/main" id="{1DE49C84-841D-3F4D-A881-366A52B32990}"/>
              </a:ext>
            </a:extLst>
          </p:cNvPr>
          <p:cNvSpPr>
            <a:spLocks noChangeShapeType="1"/>
          </p:cNvSpPr>
          <p:nvPr/>
        </p:nvSpPr>
        <p:spPr bwMode="auto">
          <a:xfrm flipH="1">
            <a:off x="10275721" y="3804285"/>
            <a:ext cx="762000" cy="1600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 name="Rectangle 89">
            <a:extLst>
              <a:ext uri="{FF2B5EF4-FFF2-40B4-BE49-F238E27FC236}">
                <a16:creationId xmlns:a16="http://schemas.microsoft.com/office/drawing/2014/main" id="{EE3EBC19-D580-0949-BBE6-4DBA8EECD995}"/>
              </a:ext>
            </a:extLst>
          </p:cNvPr>
          <p:cNvSpPr/>
          <p:nvPr/>
        </p:nvSpPr>
        <p:spPr>
          <a:xfrm>
            <a:off x="6988823" y="3524936"/>
            <a:ext cx="766557" cy="369332"/>
          </a:xfrm>
          <a:prstGeom prst="rect">
            <a:avLst/>
          </a:prstGeom>
        </p:spPr>
        <p:txBody>
          <a:bodyPr wrap="none">
            <a:spAutoFit/>
          </a:bodyPr>
          <a:lstStyle/>
          <a:p>
            <a:r>
              <a:rPr kumimoji="1" lang="en-US" altLang="en-US" dirty="0">
                <a:ea typeface="ＭＳ Ｐゴシック" charset="-128"/>
              </a:rPr>
              <a:t>§156</a:t>
            </a:r>
            <a:endParaRPr lang="en-US" dirty="0"/>
          </a:p>
        </p:txBody>
      </p:sp>
      <p:cxnSp>
        <p:nvCxnSpPr>
          <p:cNvPr id="2" name="Straight Connector 1">
            <a:extLst>
              <a:ext uri="{FF2B5EF4-FFF2-40B4-BE49-F238E27FC236}">
                <a16:creationId xmlns:a16="http://schemas.microsoft.com/office/drawing/2014/main" id="{4800253A-2E67-CD86-566D-309D241A9C7E}"/>
              </a:ext>
            </a:extLst>
          </p:cNvPr>
          <p:cNvCxnSpPr>
            <a:cxnSpLocks/>
          </p:cNvCxnSpPr>
          <p:nvPr/>
        </p:nvCxnSpPr>
        <p:spPr bwMode="auto">
          <a:xfrm>
            <a:off x="2438400" y="3886200"/>
            <a:ext cx="682686" cy="0"/>
          </a:xfrm>
          <a:prstGeom prst="line">
            <a:avLst/>
          </a:prstGeom>
          <a:solidFill>
            <a:schemeClr val="accent1"/>
          </a:solidFill>
          <a:ln w="7620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3077526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ield" id="{EAAFB829-7FDA-E14A-91FE-8DF1122D26FD}" vid="{AAF369E0-D4B1-C14F-9831-127C2E3C35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4050</TotalTime>
  <Words>2335</Words>
  <Application>Microsoft Macintosh PowerPoint</Application>
  <PresentationFormat>Widescreen</PresentationFormat>
  <Paragraphs>212</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ＭＳ Ｐゴシック</vt:lpstr>
      <vt:lpstr>Arial</vt:lpstr>
      <vt:lpstr>Calibri</vt:lpstr>
      <vt:lpstr>Calibri Light</vt:lpstr>
      <vt:lpstr>Times</vt:lpstr>
      <vt:lpstr>Times New Roman</vt:lpstr>
      <vt:lpstr>Office Theme</vt:lpstr>
      <vt:lpstr>Actavis </vt:lpstr>
      <vt:lpstr>PowerPoint Presentation</vt:lpstr>
      <vt:lpstr>PowerPoint Presentation</vt:lpstr>
      <vt:lpstr>PowerPoint Presentation</vt:lpstr>
      <vt:lpstr>Leading PDE5 Inhibitors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“Evergreening”</vt:lpstr>
      <vt:lpstr>Facts</vt:lpstr>
      <vt:lpstr>The Dosage Patent</vt:lpstr>
      <vt:lpstr>“Swiss” claims</vt:lpstr>
      <vt:lpstr>PowerPoint Presentation</vt:lpstr>
      <vt:lpstr>Actavis:  UK/EPO Inventive Step Requirement</vt:lpstr>
      <vt:lpstr>PowerPoint Presentation</vt:lpstr>
      <vt:lpstr>UK Factors</vt:lpstr>
      <vt:lpstr>Defining the PHOSITA</vt:lpstr>
      <vt:lpstr>Obvious to Try</vt:lpstr>
      <vt:lpstr>PowerPoint Presentation</vt:lpstr>
      <vt:lpstr>Therapeutic Dose-Response Curve</vt:lpstr>
      <vt:lpstr>Conclusion:  Obvious</vt:lpstr>
      <vt:lpstr>PowerPoint Presentation</vt:lpstr>
      <vt:lpstr>PowerPoint Presentation</vt:lpstr>
      <vt:lpstr>Applying the EPO Approach</vt:lpstr>
      <vt:lpstr>US:  Reverse-Payment Settlement Agreement</vt:lpstr>
      <vt:lpstr>Key provisions of Hatch-Waxman Act (1984)</vt:lpstr>
      <vt:lpstr>PowerPoint Presentation</vt:lpstr>
      <vt:lpstr>US Settlement Press Release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Actavis </dc:title>
  <dc:creator>Terry Fisher</dc:creator>
  <cp:lastModifiedBy>Terry Fisher</cp:lastModifiedBy>
  <cp:revision>26</cp:revision>
  <dcterms:created xsi:type="dcterms:W3CDTF">2021-10-15T15:48:05Z</dcterms:created>
  <dcterms:modified xsi:type="dcterms:W3CDTF">2024-02-29T18:10:31Z</dcterms:modified>
</cp:coreProperties>
</file>