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18" r:id="rId2"/>
    <p:sldId id="560" r:id="rId3"/>
    <p:sldId id="740" r:id="rId4"/>
    <p:sldId id="713" r:id="rId5"/>
    <p:sldId id="319" r:id="rId6"/>
    <p:sldId id="321" r:id="rId7"/>
    <p:sldId id="322" r:id="rId8"/>
    <p:sldId id="326" r:id="rId9"/>
    <p:sldId id="329" r:id="rId10"/>
    <p:sldId id="714" r:id="rId11"/>
    <p:sldId id="338" r:id="rId12"/>
    <p:sldId id="332" r:id="rId13"/>
    <p:sldId id="717" r:id="rId14"/>
    <p:sldId id="718" r:id="rId15"/>
    <p:sldId id="320" r:id="rId16"/>
    <p:sldId id="336" r:id="rId17"/>
    <p:sldId id="720" r:id="rId18"/>
    <p:sldId id="723" r:id="rId19"/>
    <p:sldId id="337" r:id="rId20"/>
    <p:sldId id="724" r:id="rId21"/>
    <p:sldId id="335" r:id="rId22"/>
    <p:sldId id="725" r:id="rId23"/>
    <p:sldId id="726" r:id="rId24"/>
    <p:sldId id="7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D9"/>
    <a:srgbClr val="EFFFAA"/>
    <a:srgbClr val="F8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12"/>
    <p:restoredTop sz="96327"/>
  </p:normalViewPr>
  <p:slideViewPr>
    <p:cSldViewPr snapToGrid="0" snapToObjects="1">
      <p:cViewPr varScale="1">
        <p:scale>
          <a:sx n="113" d="100"/>
          <a:sy n="113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62C2-471E-0E43-A3E0-075B0F4CE122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32578-C81F-3642-8B73-B11D4FE9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25CA-DA70-724D-B7A7-C5B4A8555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6AEAF-681A-024B-8C2D-97DFC150F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491F-B582-0F48-A7AD-695AD401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0415-F2A5-124F-A4DB-81C3EBFD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0614-F8E0-8947-B5B9-7E4CE7CF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4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C30-FF20-D643-BCE3-D7F23BC5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BCCCE-1B53-9340-B5E4-338454F6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F77CF-CCE4-D54F-AB45-A730F456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BBE92-CEE2-F749-945C-46641539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3CED-6259-A44E-82E3-68AF05DE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B8D41-CDEE-9E40-B50F-50F3E8A50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8A073-038A-A945-BF9A-B6202A4F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BFF3A-EDFE-5F43-A44C-1CB541F6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5ED01-17CE-3E4B-9B09-0F40951C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E1B6B-A4FB-1B41-8702-9683CB98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82DD-F675-A548-9EDF-F8329AF6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156C-DEE3-DF46-89A5-ACEF39FE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BEF8-A39D-D34E-9C46-49352EA7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E47B6-C7A9-BB42-9254-80100DCA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3CFA-66D5-5A45-8446-30C80AF9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6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2787-A2F3-804F-BF11-E041EC38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FAC42-40A0-DF4F-98E1-B12FB1654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1DAC1-CF5E-6A48-8CC7-C10B2543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29EB6-BFD0-6D44-B269-375B929C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09E8-1621-7944-9070-0BE9F8E8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29D2-369A-1149-A010-EC70C713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76700-04B3-9E43-8ECB-E9E7F9C58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6D258-F91E-F94D-8E17-60B787563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30DEB-0169-794B-9C4E-D7C26403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D4723-E221-E048-B7F9-30C4A476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52D1-A2CF-DD42-8ABB-7B6B6C70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21C3-4560-E14F-BAFD-F539131B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3390-57BE-D244-B7FE-FDEB39128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15553-E099-C649-A245-E889C164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F3CDD-1C45-7345-8AB4-2FC0FC933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0C082-753D-884F-895F-D58DA9756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F9DA2-5AE3-064F-B9AF-99348FB6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673BD-7265-D04C-9F6C-5B28BA2D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89003-7EDE-F74F-8DC5-99ED62AF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2FAE-1702-FA42-AA36-0D147E81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D8698-5333-FD41-B827-74CC4ED2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2413B-C0E7-E243-9F53-30307794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7D4C9-1DAD-0043-9955-C477E762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182AE-F649-7145-AD26-8D1CC216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AB145-3714-3A4D-B358-2BBFF850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53AE6-7DD5-9344-88F3-126A2272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7391-2902-C04C-9E09-37E6F19F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D872A-659B-9245-9B3C-91D95881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474FE-7D25-164F-BDF6-79D2C764A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A1879-C272-4C4D-BE3D-BA9F2BA6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81C84-A389-B44A-8F15-A6AB1D9A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AE783-79B6-1048-BD8D-457C5AF2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87CB-5CC8-FF45-8E83-741F90C0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26648-E457-0E4C-B167-02C6FD62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2E56-4555-D54F-8456-0BA19367F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0074E-2948-A84A-A6B9-05501FCD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8C2E6-40A8-0340-8B3E-05DDB858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6E820-D475-7646-B7E0-F910BAFE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5287F-8F59-694B-B90B-9E109CA8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2B84D-A952-6542-A427-4365508E4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BF58-2575-3A4D-AF6C-591E51873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B2C0-7FD7-3547-822D-4A626C78CAE7}" type="datetimeFigureOut">
              <a:rPr lang="en-US" smtClean="0"/>
              <a:t>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C16B-274A-B64D-A35B-0B7DD443F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0BB7E-E79A-D649-BAE8-8EEF3E1AE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43616-4F77-9044-8A97-C8FD978DA5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vard_shield-University.png">
            <a:hlinkClick r:id="" action="ppaction://noaction"/>
            <a:extLst>
              <a:ext uri="{FF2B5EF4-FFF2-40B4-BE49-F238E27FC236}">
                <a16:creationId xmlns:a16="http://schemas.microsoft.com/office/drawing/2014/main" id="{299BD4CA-AE61-4741-BA9A-9257A770F7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DE40-1EB8-D74B-8F58-300847E48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American Axle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23B7E-ADE5-704B-9F63-5F4E6A219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PX006</a:t>
            </a:r>
          </a:p>
          <a:p>
            <a:r>
              <a:rPr lang="en-US" sz="2800" dirty="0"/>
              <a:t>William Fisher</a:t>
            </a:r>
          </a:p>
          <a:p>
            <a:r>
              <a:rPr lang="en-US" sz="2800" dirty="0"/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306511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DE40-1EB8-D74B-8F58-300847E4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2319"/>
            <a:ext cx="9144000" cy="2387600"/>
          </a:xfrm>
        </p:spPr>
        <p:txBody>
          <a:bodyPr/>
          <a:lstStyle/>
          <a:p>
            <a:r>
              <a:rPr lang="en-US" dirty="0" err="1"/>
              <a:t>CardioNet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6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E94C-FBA8-6A4F-ABEF-0046953F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31C4-0AC9-DB40-BD3D-39D416D81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device to warn a person of problematic heartbeat rhythm</a:t>
            </a:r>
          </a:p>
          <a:p>
            <a:r>
              <a:rPr lang="en-US" dirty="0"/>
              <a:t>“The ’207 patent describes cardiac monitoring systems and techniques for detecting and distinguishing atrial fibrillation and atrial flutter from other various forms of cardiac arrythmia.”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0C13-6951-A644-AE99-771F2F281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80" y="98089"/>
            <a:ext cx="10515600" cy="800128"/>
          </a:xfrm>
        </p:spPr>
        <p:txBody>
          <a:bodyPr>
            <a:normAutofit/>
          </a:bodyPr>
          <a:lstStyle/>
          <a:p>
            <a:r>
              <a:rPr lang="en-US" sz="3600" dirty="0"/>
              <a:t>Drawings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AD7FCB9-6274-E940-A093-9516A8D4B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9" y="882034"/>
            <a:ext cx="4277783" cy="2611629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B6D538B-28D0-3041-B58C-7CEE46C4A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6997611" cy="320040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56BB9FC-5E77-FB48-AC4C-3578629E2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538" y="0"/>
            <a:ext cx="4102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4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62CD-6952-D842-B91C-49641CDD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(1 of 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DF19-7E77-C543-A15B-D4E1F1FA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is claimed is: </a:t>
            </a:r>
          </a:p>
          <a:p>
            <a:r>
              <a:rPr lang="en-US" dirty="0"/>
              <a:t>1. A device, comprising: </a:t>
            </a:r>
          </a:p>
          <a:p>
            <a:r>
              <a:rPr lang="en-US" dirty="0"/>
              <a:t>A beat detector to identify a beat-to-beat timing of cardiac activity; </a:t>
            </a:r>
          </a:p>
          <a:p>
            <a:r>
              <a:rPr lang="en-US" dirty="0"/>
              <a:t>A ventricular beat detector to identify ventricular beats in the cardiac activity; </a:t>
            </a:r>
          </a:p>
          <a:p>
            <a:r>
              <a:rPr lang="en-US" dirty="0"/>
              <a:t>Variability determination logic to determine a variability in the beat-to-beat timing of a collection of beats; </a:t>
            </a:r>
          </a:p>
          <a:p>
            <a:r>
              <a:rPr lang="en-US" dirty="0"/>
              <a:t>Relevance determination logic to identify a relevance of the variability in the beat-to-beat timing to at least one of atrial fibrillation and atrial flutter; and </a:t>
            </a:r>
          </a:p>
          <a:p>
            <a:r>
              <a:rPr lang="en-US" dirty="0"/>
              <a:t>An event generator to generate an event when the variability in the beat-to-beat timing is identified as relevant to the at least one of atrial fibrillation and atrial flutter in light of the variability in the beat-to-beat timing caused by ventricular beats identified by the ventricular beat detector.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3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DE40-1EB8-D74B-8F58-300847E48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Axle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55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1F111-8BEE-BC4F-B03B-FF262E82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Driveshaft (for Ford Mustang)</a:t>
            </a:r>
          </a:p>
        </p:txBody>
      </p:sp>
      <p:pic>
        <p:nvPicPr>
          <p:cNvPr id="2050" name="Picture 2" descr="Ford Mustang 2015 Aluminum Driveshaft 3.5&quot; V8 Manual GT">
            <a:extLst>
              <a:ext uri="{FF2B5EF4-FFF2-40B4-BE49-F238E27FC236}">
                <a16:creationId xmlns:a16="http://schemas.microsoft.com/office/drawing/2014/main" id="{66EBA165-0212-D545-B888-B627AC93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743"/>
            <a:ext cx="12192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3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8388158-CC85-224D-B230-185A4BDBA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4" y="162758"/>
            <a:ext cx="10529972" cy="653248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AC8DEDD-1B68-3C45-825A-129E6E7C6328}"/>
              </a:ext>
            </a:extLst>
          </p:cNvPr>
          <p:cNvSpPr/>
          <p:nvPr/>
        </p:nvSpPr>
        <p:spPr>
          <a:xfrm>
            <a:off x="5560142" y="2536723"/>
            <a:ext cx="3392129" cy="1209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37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6A8B19-DCA9-3C46-826E-79258FF8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CF06E-470B-4746-A599-6D92CB94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16" y="1690688"/>
            <a:ext cx="261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Driveshafts are susceptible to vibration of three types:</a:t>
            </a:r>
          </a:p>
          <a:p>
            <a:r>
              <a:rPr lang="en-US" sz="2400" dirty="0"/>
              <a:t>Shell</a:t>
            </a:r>
          </a:p>
          <a:p>
            <a:r>
              <a:rPr lang="en-US" sz="2400" dirty="0"/>
              <a:t>Torsional</a:t>
            </a:r>
          </a:p>
          <a:p>
            <a:r>
              <a:rPr lang="en-US" sz="2400" dirty="0"/>
              <a:t>Bending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7330099-9738-B847-8D5D-F96579EE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58532" y="-613216"/>
            <a:ext cx="4546600" cy="6248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D88A1F0-658A-C043-BB80-51C139B0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20" y="3510844"/>
            <a:ext cx="5176909" cy="32116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0FC36E-428D-354F-9301-60ECC4AA9BBA}"/>
              </a:ext>
            </a:extLst>
          </p:cNvPr>
          <p:cNvCxnSpPr/>
          <p:nvPr/>
        </p:nvCxnSpPr>
        <p:spPr>
          <a:xfrm flipV="1">
            <a:off x="1546578" y="1794933"/>
            <a:ext cx="4549422" cy="15240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90D252-B5BE-3948-B020-4850039A4A88}"/>
              </a:ext>
            </a:extLst>
          </p:cNvPr>
          <p:cNvCxnSpPr>
            <a:cxnSpLocks/>
          </p:cNvCxnSpPr>
          <p:nvPr/>
        </p:nvCxnSpPr>
        <p:spPr>
          <a:xfrm flipV="1">
            <a:off x="2065563" y="3016251"/>
            <a:ext cx="7431217" cy="72984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1EE924-B871-8140-B7D1-94EC16A2B73B}"/>
              </a:ext>
            </a:extLst>
          </p:cNvPr>
          <p:cNvCxnSpPr>
            <a:cxnSpLocks/>
          </p:cNvCxnSpPr>
          <p:nvPr/>
        </p:nvCxnSpPr>
        <p:spPr>
          <a:xfrm>
            <a:off x="2027831" y="4235863"/>
            <a:ext cx="3753340" cy="67586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1F111-8BEE-BC4F-B03B-FF262E82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Driveshaft (for Chevrolet Corvette)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01B8B9-A000-B143-88E9-7123F0A9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450780"/>
            <a:ext cx="6722793" cy="50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8F96EDC-A30C-3F4B-B728-091852F2F342}"/>
              </a:ext>
            </a:extLst>
          </p:cNvPr>
          <p:cNvSpPr/>
          <p:nvPr/>
        </p:nvSpPr>
        <p:spPr>
          <a:xfrm>
            <a:off x="5271911" y="3318933"/>
            <a:ext cx="2551289" cy="179493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7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8717-3DA9-264A-A5AF-85686DD7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CD8FC-D7F0-FB4E-AC32-274E52CEA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method for shaping a liner for a drive shaft that will enable it to dampen both bending vibration and shell vibration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347043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F2C2-60D2-A74C-8445-5BAD12C6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8" y="357428"/>
            <a:ext cx="10515600" cy="87299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</a:t>
            </a:r>
            <a:r>
              <a:rPr lang="en-US" sz="3600" i="1" dirty="0"/>
              <a:t>Alice </a:t>
            </a:r>
            <a:r>
              <a:rPr lang="en-US" sz="3600" dirty="0"/>
              <a:t>Test for determining whether software is eligible for patent protection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C495-EC51-A54E-B740-BC430080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4" y="1577444"/>
            <a:ext cx="11076972" cy="47803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“In </a:t>
            </a:r>
            <a:r>
              <a:rPr lang="en-US" i="1" dirty="0"/>
              <a:t>Mayo</a:t>
            </a:r>
            <a:r>
              <a:rPr lang="en-US" dirty="0"/>
              <a:t>, we set forth a framework for distinguishing patents that claim laws of nature, natu­ral phenomena, and abstract ideas from those that claim patent-eligible applications of those concepts. </a:t>
            </a:r>
          </a:p>
          <a:p>
            <a:pPr marL="0" indent="0">
              <a:buNone/>
            </a:pPr>
            <a:r>
              <a:rPr lang="en-US" dirty="0"/>
              <a:t>“[1] First, we determine whether the claims at issue are directed to one of those patent-ineligible concepts. </a:t>
            </a:r>
          </a:p>
          <a:p>
            <a:pPr marL="0" indent="0">
              <a:buNone/>
            </a:pPr>
            <a:r>
              <a:rPr lang="en-US" dirty="0"/>
              <a:t>“[2] If so, we then ask, ‘[w]hat else is there in the claims before us?’ </a:t>
            </a:r>
            <a:r>
              <a:rPr lang="en-US" i="1" dirty="0"/>
              <a:t> </a:t>
            </a:r>
          </a:p>
          <a:p>
            <a:r>
              <a:rPr lang="en-US" dirty="0"/>
              <a:t>“To answer that question, we consider the elements of each claim both individually and “as an ordered combination” to determine whether the additional elements “transform the nature of the claim” into a patent-eligible application. </a:t>
            </a:r>
          </a:p>
          <a:p>
            <a:r>
              <a:rPr lang="en-US" dirty="0"/>
              <a:t>“We have described step two of this analysis as a search for an “‘inventive concept’”—</a:t>
            </a:r>
            <a:r>
              <a:rPr lang="en-US" i="1" dirty="0"/>
              <a:t>i.e., </a:t>
            </a:r>
            <a:r>
              <a:rPr lang="en-US" dirty="0"/>
              <a:t>an element or combination of elements that is “sufficient to ensure that the patent in practice amounts to significantly more than a patent upon the [ineligible concept] itself.”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2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31A7CB0D-F314-B34F-841C-3A417963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4850" y="-529930"/>
            <a:ext cx="6320749" cy="7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6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39CC485-8DAA-CD4A-9C19-39DF777F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93871" y="-671176"/>
            <a:ext cx="6245593" cy="83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66D1-C3CF-EB40-8681-5F356014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844697"/>
          </a:xfrm>
        </p:spPr>
        <p:txBody>
          <a:bodyPr>
            <a:normAutofit/>
          </a:bodyPr>
          <a:lstStyle/>
          <a:p>
            <a:r>
              <a:rPr lang="en-US" sz="3600" dirty="0"/>
              <a:t>Claim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0514-8626-8947-9FDC-0517E9799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9"/>
            <a:ext cx="10515600" cy="5192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method for manufacturing a shaft assembly of a driveline system, the driveline system further including a first driveline component and a second driveline component, the shaft assembly being adapted to transmit torque between the first driveline component and the second driveline component, the method comprising: </a:t>
            </a:r>
          </a:p>
          <a:p>
            <a:r>
              <a:rPr lang="en-US" dirty="0"/>
              <a:t>providing a hollow shaft member; </a:t>
            </a:r>
          </a:p>
          <a:p>
            <a:r>
              <a:rPr lang="en-US" dirty="0"/>
              <a:t>tuning a mass and a stiffness of at least one liner, and </a:t>
            </a:r>
          </a:p>
          <a:p>
            <a:r>
              <a:rPr lang="en-US" dirty="0"/>
              <a:t>inserting the at least one liner into the shaft member; </a:t>
            </a:r>
          </a:p>
          <a:p>
            <a:r>
              <a:rPr lang="en-US" dirty="0"/>
              <a:t>wherein the at least one liner is a </a:t>
            </a:r>
            <a:r>
              <a:rPr lang="en-US" u="sng" dirty="0"/>
              <a:t>tuned resistive absorber for attenuating shell mode vibrations</a:t>
            </a:r>
            <a:r>
              <a:rPr lang="en-US" dirty="0"/>
              <a:t> and wherein the at least one liner is a tuned reactive absorber for attenuating </a:t>
            </a:r>
            <a:r>
              <a:rPr lang="en-US" u="sng" dirty="0"/>
              <a:t>bending mode vibrations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6DDD-E883-E34D-A636-DE91332E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87EC-0709-3A45-BA04-8CB017D3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February 2006:  US patent application filed</a:t>
            </a:r>
          </a:p>
          <a:p>
            <a:r>
              <a:rPr lang="en-US" dirty="0"/>
              <a:t>August 2010: Patent granted</a:t>
            </a:r>
          </a:p>
          <a:p>
            <a:r>
              <a:rPr lang="en-US" dirty="0"/>
              <a:t>December 2015:  AA brings suit against </a:t>
            </a:r>
            <a:r>
              <a:rPr lang="en-US" dirty="0" err="1"/>
              <a:t>Neapco</a:t>
            </a:r>
            <a:endParaRPr lang="en-US" dirty="0"/>
          </a:p>
          <a:p>
            <a:r>
              <a:rPr lang="en-US" dirty="0"/>
              <a:t>Parties file cross motions for summary judgment with respect to section 101</a:t>
            </a:r>
          </a:p>
        </p:txBody>
      </p:sp>
    </p:spTree>
    <p:extLst>
      <p:ext uri="{BB962C8B-B14F-4D97-AF65-F5344CB8AC3E}">
        <p14:creationId xmlns:p14="http://schemas.microsoft.com/office/powerpoint/2010/main" val="329350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100C-87E1-B641-90D7-AF41C976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Bases of the Invention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6C79-10D1-7B4F-8F0F-99BD038B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“Hooke’s law is an equation that describes the relationship between an object’s mass, its stiffness, and the frequency at which the object vibrates. </a:t>
            </a:r>
          </a:p>
          <a:p>
            <a:r>
              <a:rPr lang="en-US" dirty="0"/>
              <a:t>“Friction damping is a natural phenomenon whereby damping ‘occur[s] due to the resistive friction and interaction of two surfaces that press against each other as a source of energy dissipation.’”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1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3ADC-5F45-11D4-F6AC-A97A4478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6A10-A34A-3744-D70C-BCB73A0AD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each of the three cases summarized below: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Is the invention in question eligible for patent protection under the Alice test?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Would the extension of patent protection to the invention in question advance or undermine the policies underlying the patent system as a whole? </a:t>
            </a:r>
          </a:p>
        </p:txBody>
      </p:sp>
    </p:spTree>
    <p:extLst>
      <p:ext uri="{BB962C8B-B14F-4D97-AF65-F5344CB8AC3E}">
        <p14:creationId xmlns:p14="http://schemas.microsoft.com/office/powerpoint/2010/main" val="104188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78170-A3BE-D841-B9B9-B9449BBA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8" y="19681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Geolocation</a:t>
            </a:r>
          </a:p>
        </p:txBody>
      </p:sp>
    </p:spTree>
    <p:extLst>
      <p:ext uri="{BB962C8B-B14F-4D97-AF65-F5344CB8AC3E}">
        <p14:creationId xmlns:p14="http://schemas.microsoft.com/office/powerpoint/2010/main" val="37067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ECBA-E828-734F-B21E-EB22E545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A20A-24B3-1548-AC7F-517F77C0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“[T]he invention provides a system in which information specific to the location of the user may be shortlisted, thereby filtering out information which relates to other locations. This method provides a basis for various improvements to known information distribution systems.</a:t>
            </a:r>
          </a:p>
          <a:p>
            <a:r>
              <a:rPr lang="en-US" dirty="0"/>
              <a:t>“Individual sets of information sources may be selected, and dynamically altered, for each user in the system, thereby providing for </a:t>
            </a:r>
            <a:r>
              <a:rPr lang="en-US" dirty="0" err="1"/>
              <a:t>personalised</a:t>
            </a:r>
            <a:r>
              <a:rPr lang="en-US" dirty="0"/>
              <a:t> information distribution which alters the information delivered dynamically in accordance with the location of each of the users.</a:t>
            </a:r>
          </a:p>
          <a:p>
            <a:r>
              <a:rPr lang="en-US" dirty="0"/>
              <a:t>“The individual set of information sources may be further filtered with user-specific preference information pre-stored for each user.</a:t>
            </a:r>
          </a:p>
          <a:p>
            <a:r>
              <a:rPr lang="en-US" dirty="0"/>
              <a:t>“Dual filtering, both according to the location of the user and in accordance with pre-stored preference information, can be used to provide particularly useful shortlists whereby the level of expected interest to a user of the information sources selected can be maintained at a high level, whilst nevertheless deriving information from a wide variety of sources.”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5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0C13-6951-A644-AE99-771F2F281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80" y="98089"/>
            <a:ext cx="10515600" cy="800128"/>
          </a:xfrm>
        </p:spPr>
        <p:txBody>
          <a:bodyPr>
            <a:normAutofit/>
          </a:bodyPr>
          <a:lstStyle/>
          <a:p>
            <a:r>
              <a:rPr lang="en-US" sz="3600" dirty="0"/>
              <a:t>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B361-502B-764B-A711-DD77C19C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523" y="775514"/>
            <a:ext cx="3441637" cy="576201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“The user U</a:t>
            </a:r>
            <a:r>
              <a:rPr lang="en-US" b="1" dirty="0"/>
              <a:t>1</a:t>
            </a:r>
            <a:r>
              <a:rPr lang="en-US" dirty="0"/>
              <a:t> carries a tracking device via which his position within the telecommunications environment may be tracked. For example, in this embodiment the tracking device P</a:t>
            </a:r>
            <a:r>
              <a:rPr lang="en-US" b="1" dirty="0"/>
              <a:t>1</a:t>
            </a:r>
            <a:r>
              <a:rPr lang="en-US" dirty="0"/>
              <a:t> comprises a chip carrying card or “smart card” carrying data identifying the user, and some or all of the terminals T</a:t>
            </a:r>
            <a:r>
              <a:rPr lang="en-US" b="1" dirty="0"/>
              <a:t>1</a:t>
            </a:r>
            <a:r>
              <a:rPr lang="en-US" dirty="0"/>
              <a:t>-T</a:t>
            </a:r>
            <a:r>
              <a:rPr lang="en-US" b="1" dirty="0"/>
              <a:t>5</a:t>
            </a:r>
            <a:r>
              <a:rPr lang="en-US" dirty="0"/>
              <a:t> carrying a card reader arranged to read the card. Alternatively, it could comprise a ‘smart badge’ transponder, the location of which is tracked within the building.</a:t>
            </a:r>
          </a:p>
          <a:p>
            <a:r>
              <a:rPr lang="en-US" dirty="0"/>
              <a:t>“Specifically, the workstations T</a:t>
            </a:r>
            <a:r>
              <a:rPr lang="en-US" b="1" dirty="0"/>
              <a:t>5</a:t>
            </a:r>
            <a:r>
              <a:rPr lang="en-US" dirty="0"/>
              <a:t>-T</a:t>
            </a:r>
            <a:r>
              <a:rPr lang="en-US" b="1" dirty="0"/>
              <a:t>5</a:t>
            </a:r>
            <a:r>
              <a:rPr lang="en-US" dirty="0"/>
              <a:t> and the cellular telephone T</a:t>
            </a:r>
            <a:r>
              <a:rPr lang="en-US" b="1" dirty="0"/>
              <a:t>1</a:t>
            </a:r>
            <a:r>
              <a:rPr lang="en-US" dirty="0"/>
              <a:t> carry such smart card readers. Additional smart card readers are installed at access doors within the building, and are connected to the LAN N</a:t>
            </a:r>
            <a:r>
              <a:rPr lang="en-US" b="1" dirty="0"/>
              <a:t>3</a:t>
            </a:r>
            <a:r>
              <a:rPr lang="en-US" dirty="0"/>
              <a:t> to signal thereon.”</a:t>
            </a:r>
          </a:p>
          <a:p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895E9BE-0A81-0049-A031-54EF21E2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514"/>
            <a:ext cx="83693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4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62CD-6952-D842-B91C-49641CDD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(1 of 44)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DF19-7E77-C543-A15B-D4E1F1FA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is claimed is: 1. A method of selecting information sources from which information is provided to users via a telecommunications system, said method comprising:</a:t>
            </a:r>
          </a:p>
          <a:p>
            <a:r>
              <a:rPr lang="en-US" dirty="0"/>
              <a:t>tracking the location of a user in the system by receipt of tracking information for said user; </a:t>
            </a:r>
          </a:p>
          <a:p>
            <a:r>
              <a:rPr lang="en-US" dirty="0"/>
              <a:t>accessing location data indicating localities in which information from the respective sources is deemed to be relevant; </a:t>
            </a:r>
          </a:p>
          <a:p>
            <a:r>
              <a:rPr lang="en-US" dirty="0"/>
              <a:t>generating a shortlist of information sources for said user on the basis of said tracking information and said location data; and </a:t>
            </a:r>
          </a:p>
          <a:p>
            <a:r>
              <a:rPr lang="en-US" dirty="0"/>
              <a:t>transmitting said shortlist to a terminal associated with said user so as to allow said user to select an information source of interest and thereby to access information from said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8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E94C-FBA8-6A4F-ABEF-0046953F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31C4-0AC9-DB40-BD3D-39D416D8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2"/>
            <a:ext cx="10515600" cy="5032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April 14, 1997:  UK patent application by British Telecomm</a:t>
            </a:r>
          </a:p>
          <a:p>
            <a:r>
              <a:rPr lang="en-US" dirty="0"/>
              <a:t>April 9, 1998:  PCT application</a:t>
            </a:r>
          </a:p>
          <a:p>
            <a:r>
              <a:rPr lang="en-US" dirty="0"/>
              <a:t>May 28, 2002:  US6391040 patent issued</a:t>
            </a:r>
          </a:p>
          <a:p>
            <a:r>
              <a:rPr lang="en-US" dirty="0"/>
              <a:t>March 2018:  British Telecomm brings suit in District of Delaware against IAC, Tinder, and Vimeo, asserting violation of several patents, including US6391040:</a:t>
            </a:r>
          </a:p>
          <a:p>
            <a:pPr lvl="1"/>
            <a:r>
              <a:rPr lang="en-US" dirty="0"/>
              <a:t>Complaint:  “4. With respect to Tinder, for example, one of the asserted BT patents covers Tinder’s geographical proximity-based identification of potential matches, which is a primary attraction for most Tinder users and a primary selling point for IAC in marketing the Tinder product/service. Indeed, IAC’s tagline for marketing Tinder is allowing users to “Meet new and interesting people nearby.” https://</a:t>
            </a:r>
            <a:r>
              <a:rPr lang="en-US" dirty="0" err="1"/>
              <a:t>tinder.com</a:t>
            </a:r>
            <a:r>
              <a:rPr lang="en-US" dirty="0"/>
              <a:t>/app/login. See Fig. 1 (Tinder Mobile Application).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6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E94C-FBA8-6A4F-ABEF-0046953F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31C4-0AC9-DB40-BD3D-39D416D8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2"/>
            <a:ext cx="10515600" cy="34688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April 14, 1997:  UK patent application by British Telecomm</a:t>
            </a:r>
          </a:p>
          <a:p>
            <a:r>
              <a:rPr lang="en-US" dirty="0"/>
              <a:t>April 9, 1998:  PCT application</a:t>
            </a:r>
          </a:p>
          <a:p>
            <a:r>
              <a:rPr lang="en-US" dirty="0"/>
              <a:t>May 28, 2002:  US6391040 patent issued</a:t>
            </a:r>
          </a:p>
          <a:p>
            <a:r>
              <a:rPr lang="en-US" dirty="0"/>
              <a:t>March 2018:  British Telecomm brings suit in District of Delaware against IAC, Tinder, and Vimeo, asserting violation of several patents, including US6391040</a:t>
            </a:r>
          </a:p>
          <a:p>
            <a:r>
              <a:rPr lang="en-US" dirty="0"/>
              <a:t>Defendants file 12(b)(6) motion, contending that the patent is invalid because it covers unpatentable subject matter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3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a_Farber_Facts" id="{24AF2526-5E9A-EC4F-892C-5562428EE306}" vid="{61E0BBE9-DFC3-B749-82AC-98F04EC6C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14729</TotalTime>
  <Words>1339</Words>
  <Application>Microsoft Macintosh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American Axle </vt:lpstr>
      <vt:lpstr>The Alice Test for determining whether software is eligible for patent protection in the US</vt:lpstr>
      <vt:lpstr>Discussion Question</vt:lpstr>
      <vt:lpstr>Geolocation</vt:lpstr>
      <vt:lpstr>Summary</vt:lpstr>
      <vt:lpstr>Drawings</vt:lpstr>
      <vt:lpstr>Claims (1 of 44)</vt:lpstr>
      <vt:lpstr>Procedure</vt:lpstr>
      <vt:lpstr>Procedure</vt:lpstr>
      <vt:lpstr>CardioNet </vt:lpstr>
      <vt:lpstr>Invention</vt:lpstr>
      <vt:lpstr>Drawings</vt:lpstr>
      <vt:lpstr>Claims (1 of 25)</vt:lpstr>
      <vt:lpstr>American Axle </vt:lpstr>
      <vt:lpstr>Driveshaft (for Ford Mustang)</vt:lpstr>
      <vt:lpstr>PowerPoint Presentation</vt:lpstr>
      <vt:lpstr>Problem</vt:lpstr>
      <vt:lpstr>Driveshaft (for Chevrolet Corvette)</vt:lpstr>
      <vt:lpstr>Invention</vt:lpstr>
      <vt:lpstr>PowerPoint Presentation</vt:lpstr>
      <vt:lpstr>PowerPoint Presentation</vt:lpstr>
      <vt:lpstr>Claim 22</vt:lpstr>
      <vt:lpstr>Procedure</vt:lpstr>
      <vt:lpstr>Scientific Bases of the Invention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Terry Fisher</dc:creator>
  <cp:lastModifiedBy>Terry Fisher</cp:lastModifiedBy>
  <cp:revision>69</cp:revision>
  <dcterms:created xsi:type="dcterms:W3CDTF">2020-09-18T15:59:24Z</dcterms:created>
  <dcterms:modified xsi:type="dcterms:W3CDTF">2023-01-30T15:23:44Z</dcterms:modified>
</cp:coreProperties>
</file>