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1"/>
  </p:notesMasterIdLst>
  <p:sldIdLst>
    <p:sldId id="257" r:id="rId2"/>
    <p:sldId id="258" r:id="rId3"/>
    <p:sldId id="256" r:id="rId4"/>
    <p:sldId id="260" r:id="rId5"/>
    <p:sldId id="261" r:id="rId6"/>
    <p:sldId id="262" r:id="rId7"/>
    <p:sldId id="265" r:id="rId8"/>
    <p:sldId id="266" r:id="rId9"/>
    <p:sldId id="267" r:id="rId10"/>
    <p:sldId id="269" r:id="rId11"/>
    <p:sldId id="270" r:id="rId12"/>
    <p:sldId id="760" r:id="rId13"/>
    <p:sldId id="777" r:id="rId14"/>
    <p:sldId id="778" r:id="rId15"/>
    <p:sldId id="779" r:id="rId16"/>
    <p:sldId id="780" r:id="rId17"/>
    <p:sldId id="773" r:id="rId18"/>
    <p:sldId id="774" r:id="rId19"/>
    <p:sldId id="775" r:id="rId20"/>
    <p:sldId id="776" r:id="rId21"/>
    <p:sldId id="767" r:id="rId22"/>
    <p:sldId id="768" r:id="rId23"/>
    <p:sldId id="769" r:id="rId24"/>
    <p:sldId id="770" r:id="rId25"/>
    <p:sldId id="764" r:id="rId26"/>
    <p:sldId id="765" r:id="rId27"/>
    <p:sldId id="278" r:id="rId28"/>
    <p:sldId id="279" r:id="rId29"/>
    <p:sldId id="280" r:id="rId30"/>
    <p:sldId id="281" r:id="rId31"/>
    <p:sldId id="282" r:id="rId32"/>
    <p:sldId id="283" r:id="rId33"/>
    <p:sldId id="285" r:id="rId34"/>
    <p:sldId id="286" r:id="rId35"/>
    <p:sldId id="287" r:id="rId36"/>
    <p:sldId id="288" r:id="rId37"/>
    <p:sldId id="289" r:id="rId38"/>
    <p:sldId id="290" r:id="rId39"/>
    <p:sldId id="291" r:id="rId40"/>
    <p:sldId id="292" r:id="rId41"/>
    <p:sldId id="268" r:id="rId42"/>
    <p:sldId id="293" r:id="rId43"/>
    <p:sldId id="294" r:id="rId44"/>
    <p:sldId id="295" r:id="rId45"/>
    <p:sldId id="296" r:id="rId46"/>
    <p:sldId id="297" r:id="rId47"/>
    <p:sldId id="298" r:id="rId48"/>
    <p:sldId id="299" r:id="rId49"/>
    <p:sldId id="300" r:id="rId50"/>
    <p:sldId id="271" r:id="rId51"/>
    <p:sldId id="263" r:id="rId52"/>
    <p:sldId id="272" r:id="rId53"/>
    <p:sldId id="273" r:id="rId54"/>
    <p:sldId id="264" r:id="rId55"/>
    <p:sldId id="274" r:id="rId56"/>
    <p:sldId id="275" r:id="rId57"/>
    <p:sldId id="276" r:id="rId58"/>
    <p:sldId id="709" r:id="rId59"/>
    <p:sldId id="711" r:id="rId60"/>
    <p:sldId id="712" r:id="rId61"/>
    <p:sldId id="710" r:id="rId62"/>
    <p:sldId id="713" r:id="rId63"/>
    <p:sldId id="714" r:id="rId64"/>
    <p:sldId id="715" r:id="rId65"/>
    <p:sldId id="320" r:id="rId66"/>
    <p:sldId id="321" r:id="rId67"/>
    <p:sldId id="322" r:id="rId68"/>
    <p:sldId id="707" r:id="rId69"/>
    <p:sldId id="708" r:id="rId70"/>
    <p:sldId id="692" r:id="rId71"/>
    <p:sldId id="693" r:id="rId72"/>
    <p:sldId id="694" r:id="rId73"/>
    <p:sldId id="695" r:id="rId74"/>
    <p:sldId id="716" r:id="rId75"/>
    <p:sldId id="717" r:id="rId76"/>
    <p:sldId id="718" r:id="rId77"/>
    <p:sldId id="719" r:id="rId78"/>
    <p:sldId id="720" r:id="rId79"/>
    <p:sldId id="721" r:id="rId80"/>
    <p:sldId id="722" r:id="rId81"/>
    <p:sldId id="305" r:id="rId82"/>
    <p:sldId id="302" r:id="rId83"/>
    <p:sldId id="306" r:id="rId84"/>
    <p:sldId id="307" r:id="rId85"/>
    <p:sldId id="723" r:id="rId86"/>
    <p:sldId id="724" r:id="rId87"/>
    <p:sldId id="725" r:id="rId88"/>
    <p:sldId id="308" r:id="rId89"/>
    <p:sldId id="309" r:id="rId90"/>
    <p:sldId id="310" r:id="rId91"/>
    <p:sldId id="311" r:id="rId92"/>
    <p:sldId id="726" r:id="rId93"/>
    <p:sldId id="727" r:id="rId94"/>
    <p:sldId id="312" r:id="rId95"/>
    <p:sldId id="728" r:id="rId96"/>
    <p:sldId id="729" r:id="rId97"/>
    <p:sldId id="730" r:id="rId98"/>
    <p:sldId id="731" r:id="rId99"/>
    <p:sldId id="732" r:id="rId100"/>
    <p:sldId id="733" r:id="rId101"/>
    <p:sldId id="734" r:id="rId102"/>
    <p:sldId id="735" r:id="rId103"/>
    <p:sldId id="736" r:id="rId104"/>
    <p:sldId id="737" r:id="rId105"/>
    <p:sldId id="738" r:id="rId106"/>
    <p:sldId id="739" r:id="rId107"/>
    <p:sldId id="740" r:id="rId108"/>
    <p:sldId id="741" r:id="rId109"/>
    <p:sldId id="742" r:id="rId110"/>
    <p:sldId id="743" r:id="rId111"/>
    <p:sldId id="744" r:id="rId112"/>
    <p:sldId id="745" r:id="rId113"/>
    <p:sldId id="746" r:id="rId114"/>
    <p:sldId id="747" r:id="rId115"/>
    <p:sldId id="315" r:id="rId116"/>
    <p:sldId id="314" r:id="rId117"/>
    <p:sldId id="313" r:id="rId118"/>
    <p:sldId id="748" r:id="rId119"/>
    <p:sldId id="749" r:id="rId120"/>
    <p:sldId id="316" r:id="rId121"/>
    <p:sldId id="317" r:id="rId122"/>
    <p:sldId id="318" r:id="rId123"/>
    <p:sldId id="750" r:id="rId124"/>
    <p:sldId id="751" r:id="rId125"/>
    <p:sldId id="752" r:id="rId126"/>
    <p:sldId id="753" r:id="rId127"/>
    <p:sldId id="754" r:id="rId128"/>
    <p:sldId id="755" r:id="rId129"/>
    <p:sldId id="756" r:id="rId130"/>
    <p:sldId id="757" r:id="rId131"/>
    <p:sldId id="758" r:id="rId132"/>
    <p:sldId id="759" r:id="rId133"/>
    <p:sldId id="795" r:id="rId134"/>
    <p:sldId id="440" r:id="rId135"/>
    <p:sldId id="781" r:id="rId136"/>
    <p:sldId id="782" r:id="rId137"/>
    <p:sldId id="783" r:id="rId138"/>
    <p:sldId id="784" r:id="rId139"/>
    <p:sldId id="785" r:id="rId140"/>
    <p:sldId id="786" r:id="rId141"/>
    <p:sldId id="787" r:id="rId142"/>
    <p:sldId id="788" r:id="rId143"/>
    <p:sldId id="789" r:id="rId144"/>
    <p:sldId id="277" r:id="rId145"/>
    <p:sldId id="790" r:id="rId146"/>
    <p:sldId id="791" r:id="rId147"/>
    <p:sldId id="792" r:id="rId148"/>
    <p:sldId id="793" r:id="rId149"/>
    <p:sldId id="794" r:id="rId1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8"/>
    <p:restoredTop sz="95846"/>
  </p:normalViewPr>
  <p:slideViewPr>
    <p:cSldViewPr snapToGrid="0" showGuides="1">
      <p:cViewPr varScale="1">
        <p:scale>
          <a:sx n="110" d="100"/>
          <a:sy n="110" d="100"/>
        </p:scale>
        <p:origin x="192" y="2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7F4A6-08A0-3848-90E0-BC0FBAAE52B9}" type="datetimeFigureOut">
              <a:rPr lang="en-US" smtClean="0"/>
              <a:t>3/19/24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BA646-CF82-464F-AC01-ED74760B75E4}" type="slidenum">
              <a:rPr lang="en-US" smtClean="0"/>
              <a:t>‹#›</a:t>
            </a:fld>
            <a:endParaRPr lang="en-US"/>
          </a:p>
        </p:txBody>
      </p:sp>
    </p:spTree>
    <p:extLst>
      <p:ext uri="{BB962C8B-B14F-4D97-AF65-F5344CB8AC3E}">
        <p14:creationId xmlns:p14="http://schemas.microsoft.com/office/powerpoint/2010/main" val="62322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DBAD0BAC-C3A1-8AD0-ACC9-91E54ADBB9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BC7907D-43B7-AA41-B411-3BDEE36F8D89}" type="slidenum">
              <a:rPr lang="en-US" altLang="en-US" sz="1200"/>
              <a:pPr/>
              <a:t>4</a:t>
            </a:fld>
            <a:endParaRPr lang="en-US" altLang="en-US" sz="1200"/>
          </a:p>
        </p:txBody>
      </p:sp>
      <p:sp>
        <p:nvSpPr>
          <p:cNvPr id="16387" name="Rectangle 2">
            <a:extLst>
              <a:ext uri="{FF2B5EF4-FFF2-40B4-BE49-F238E27FC236}">
                <a16:creationId xmlns:a16="http://schemas.microsoft.com/office/drawing/2014/main" id="{088B41A9-E780-A04A-4E04-9E6AF845AE20}"/>
              </a:ext>
            </a:extLst>
          </p:cNvPr>
          <p:cNvSpPr>
            <a:spLocks noChangeArrowheads="1"/>
          </p:cNvSpPr>
          <p:nvPr>
            <p:ph type="sldImg"/>
          </p:nvPr>
        </p:nvSpPr>
        <p:spPr>
          <a:xfrm>
            <a:off x="1150938" y="692150"/>
            <a:ext cx="4556125" cy="3416300"/>
          </a:xfrm>
          <a:solidFill>
            <a:srgbClr val="FFFFFF"/>
          </a:solidFill>
          <a:ln/>
        </p:spPr>
      </p:sp>
      <p:sp>
        <p:nvSpPr>
          <p:cNvPr id="16388" name="Rectangle 3">
            <a:extLst>
              <a:ext uri="{FF2B5EF4-FFF2-40B4-BE49-F238E27FC236}">
                <a16:creationId xmlns:a16="http://schemas.microsoft.com/office/drawing/2014/main" id="{04EBDE8C-6D17-F412-71F5-76FB15DDD833}"/>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D68E892C-E224-1E47-98CC-3A0A797709DA}" type="slidenum">
              <a:rPr lang="en-US" altLang="en-US" sz="1200"/>
              <a:pPr/>
              <a:t>37</a:t>
            </a:fld>
            <a:endParaRPr lang="en-US" altLang="en-US" sz="1200"/>
          </a:p>
        </p:txBody>
      </p:sp>
      <p:sp>
        <p:nvSpPr>
          <p:cNvPr id="20483" name="Rectangle 2"/>
          <p:cNvSpPr>
            <a:spLocks noGrp="1" noRot="1" noChangeAspect="1" noChangeArrowheads="1"/>
          </p:cNvSpPr>
          <p:nvPr>
            <p:ph type="sldImg"/>
          </p:nvPr>
        </p:nvSpPr>
        <p:spPr>
          <a:xfrm>
            <a:off x="393700" y="692150"/>
            <a:ext cx="6070600" cy="3416300"/>
          </a:xfrm>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99547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F7BC545-1B3D-C84E-B47B-DEE951D2A74C}" type="slidenum">
              <a:rPr lang="en-US" altLang="en-US" sz="1200"/>
              <a:pPr/>
              <a:t>38</a:t>
            </a:fld>
            <a:endParaRPr lang="en-US" altLang="en-US" sz="1200"/>
          </a:p>
        </p:txBody>
      </p:sp>
      <p:sp>
        <p:nvSpPr>
          <p:cNvPr id="22531" name="Rectangle 2"/>
          <p:cNvSpPr>
            <a:spLocks noGrp="1" noRot="1" noChangeAspect="1" noChangeArrowheads="1"/>
          </p:cNvSpPr>
          <p:nvPr>
            <p:ph type="sldImg"/>
          </p:nvPr>
        </p:nvSpPr>
        <p:spPr>
          <a:xfrm>
            <a:off x="393700" y="692150"/>
            <a:ext cx="6070600" cy="3416300"/>
          </a:xfrm>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579901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A875EDC7-70D8-3E40-B9EE-6641851F7EAF}" type="slidenum">
              <a:rPr lang="en-US" altLang="en-US" sz="1200"/>
              <a:pPr/>
              <a:t>39</a:t>
            </a:fld>
            <a:endParaRPr lang="en-US" altLang="en-US" sz="1200"/>
          </a:p>
        </p:txBody>
      </p:sp>
      <p:sp>
        <p:nvSpPr>
          <p:cNvPr id="24579" name="Rectangle 2"/>
          <p:cNvSpPr>
            <a:spLocks noGrp="1" noRot="1" noChangeAspect="1" noChangeArrowheads="1"/>
          </p:cNvSpPr>
          <p:nvPr>
            <p:ph type="sldImg"/>
          </p:nvPr>
        </p:nvSpPr>
        <p:spPr>
          <a:xfrm>
            <a:off x="393700" y="692150"/>
            <a:ext cx="6070600" cy="3416300"/>
          </a:xfrm>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919488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906F1EFB-66C2-8E4C-AE97-CB045D362E5A}" type="slidenum">
              <a:rPr lang="en-US" altLang="en-US" sz="1200"/>
              <a:pPr/>
              <a:t>40</a:t>
            </a:fld>
            <a:endParaRPr lang="en-US" altLang="en-US" sz="1200"/>
          </a:p>
        </p:txBody>
      </p:sp>
      <p:sp>
        <p:nvSpPr>
          <p:cNvPr id="26627" name="Rectangle 2"/>
          <p:cNvSpPr>
            <a:spLocks noGrp="1" noRot="1" noChangeAspect="1" noChangeArrowheads="1"/>
          </p:cNvSpPr>
          <p:nvPr>
            <p:ph type="sldImg"/>
          </p:nvPr>
        </p:nvSpPr>
        <p:spPr>
          <a:xfrm>
            <a:off x="393700" y="692150"/>
            <a:ext cx="6070600" cy="3416300"/>
          </a:xfrm>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351504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88F66B2E-EB93-1E47-85E2-DF88C7FF46D8}" type="slidenum">
              <a:rPr lang="en-US" altLang="en-US" sz="1200"/>
              <a:pPr/>
              <a:t>42</a:t>
            </a:fld>
            <a:endParaRPr lang="en-US" altLang="en-US" sz="1200"/>
          </a:p>
        </p:txBody>
      </p:sp>
      <p:sp>
        <p:nvSpPr>
          <p:cNvPr id="28675" name="Rectangle 2"/>
          <p:cNvSpPr>
            <a:spLocks noGrp="1" noRot="1" noChangeAspect="1" noChangeArrowheads="1"/>
          </p:cNvSpPr>
          <p:nvPr>
            <p:ph type="sldImg"/>
          </p:nvPr>
        </p:nvSpPr>
        <p:spPr>
          <a:xfrm>
            <a:off x="393700" y="692150"/>
            <a:ext cx="6070600" cy="3416300"/>
          </a:xfrm>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804017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92D36B4-C31F-E340-A36A-AE923CC68F34}" type="slidenum">
              <a:rPr lang="en-US" altLang="en-US" sz="1200"/>
              <a:pPr/>
              <a:t>43</a:t>
            </a:fld>
            <a:endParaRPr lang="en-US" altLang="en-US" sz="1200"/>
          </a:p>
        </p:txBody>
      </p:sp>
      <p:sp>
        <p:nvSpPr>
          <p:cNvPr id="30723" name="Rectangle 2"/>
          <p:cNvSpPr>
            <a:spLocks noGrp="1" noRot="1" noChangeAspect="1" noChangeArrowheads="1"/>
          </p:cNvSpPr>
          <p:nvPr>
            <p:ph type="sldImg"/>
          </p:nvPr>
        </p:nvSpPr>
        <p:spPr>
          <a:xfrm>
            <a:off x="393700" y="692150"/>
            <a:ext cx="6070600" cy="3416300"/>
          </a:xfrm>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153149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5FEDDC7-A850-8249-B55D-8DCE633D8305}" type="slidenum">
              <a:rPr lang="en-US" altLang="en-US" sz="1200"/>
              <a:pPr/>
              <a:t>44</a:t>
            </a:fld>
            <a:endParaRPr lang="en-US" altLang="en-US" sz="1200"/>
          </a:p>
        </p:txBody>
      </p:sp>
      <p:sp>
        <p:nvSpPr>
          <p:cNvPr id="32771" name="Rectangle 2"/>
          <p:cNvSpPr>
            <a:spLocks noGrp="1" noRot="1" noChangeAspect="1" noChangeArrowheads="1"/>
          </p:cNvSpPr>
          <p:nvPr>
            <p:ph type="sldImg"/>
          </p:nvPr>
        </p:nvSpPr>
        <p:spPr>
          <a:xfrm>
            <a:off x="393700" y="692150"/>
            <a:ext cx="6070600" cy="3416300"/>
          </a:xfrm>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2099602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89F6ECF6-CB7C-DA46-B742-5DA93345A6D4}" type="slidenum">
              <a:rPr lang="en-US" altLang="en-US" sz="1200"/>
              <a:pPr/>
              <a:t>46</a:t>
            </a:fld>
            <a:endParaRPr lang="en-US" altLang="en-US" sz="1200"/>
          </a:p>
        </p:txBody>
      </p:sp>
      <p:sp>
        <p:nvSpPr>
          <p:cNvPr id="34819" name="Rectangle 2"/>
          <p:cNvSpPr>
            <a:spLocks noGrp="1" noRot="1" noChangeAspect="1" noChangeArrowheads="1"/>
          </p:cNvSpPr>
          <p:nvPr>
            <p:ph type="sldImg"/>
          </p:nvPr>
        </p:nvSpPr>
        <p:spPr>
          <a:xfrm>
            <a:off x="393700" y="692150"/>
            <a:ext cx="6070600" cy="3416300"/>
          </a:xfrm>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570703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A15B76DB-C127-3D4A-9708-523CB156A961}" type="slidenum">
              <a:rPr lang="en-US" altLang="en-US" sz="1200"/>
              <a:pPr/>
              <a:t>47</a:t>
            </a:fld>
            <a:endParaRPr lang="en-US" altLang="en-US" sz="1200"/>
          </a:p>
        </p:txBody>
      </p:sp>
      <p:sp>
        <p:nvSpPr>
          <p:cNvPr id="36867" name="Rectangle 2"/>
          <p:cNvSpPr>
            <a:spLocks noGrp="1" noRot="1" noChangeAspect="1" noChangeArrowheads="1"/>
          </p:cNvSpPr>
          <p:nvPr>
            <p:ph type="sldImg"/>
          </p:nvPr>
        </p:nvSpPr>
        <p:spPr>
          <a:xfrm>
            <a:off x="393700" y="692150"/>
            <a:ext cx="6070600" cy="3416300"/>
          </a:xfrm>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145891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50938" y="692150"/>
            <a:ext cx="4556125" cy="3416300"/>
          </a:xfrm>
          <a:ln/>
        </p:spPr>
      </p:sp>
      <p:sp>
        <p:nvSpPr>
          <p:cNvPr id="4813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8499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E779A600-0754-6980-3C61-3FC84D615E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456397F-F156-5748-A1F6-4BD1FAE71562}" type="slidenum">
              <a:rPr lang="en-US" altLang="en-US" sz="1200"/>
              <a:pPr/>
              <a:t>5</a:t>
            </a:fld>
            <a:endParaRPr lang="en-US" altLang="en-US" sz="1200"/>
          </a:p>
        </p:txBody>
      </p:sp>
      <p:sp>
        <p:nvSpPr>
          <p:cNvPr id="18435" name="Rectangle 2">
            <a:extLst>
              <a:ext uri="{FF2B5EF4-FFF2-40B4-BE49-F238E27FC236}">
                <a16:creationId xmlns:a16="http://schemas.microsoft.com/office/drawing/2014/main" id="{1AE3E327-FC9E-DB3D-EDB9-36C78C9B7251}"/>
              </a:ext>
            </a:extLst>
          </p:cNvPr>
          <p:cNvSpPr>
            <a:spLocks noChangeArrowheads="1"/>
          </p:cNvSpPr>
          <p:nvPr>
            <p:ph type="sldImg"/>
          </p:nvPr>
        </p:nvSpPr>
        <p:spPr>
          <a:xfrm>
            <a:off x="1150938" y="692150"/>
            <a:ext cx="4556125" cy="3416300"/>
          </a:xfrm>
          <a:solidFill>
            <a:srgbClr val="FFFFFF"/>
          </a:solidFill>
          <a:ln/>
        </p:spPr>
      </p:sp>
      <p:sp>
        <p:nvSpPr>
          <p:cNvPr id="18436" name="Rectangle 3">
            <a:extLst>
              <a:ext uri="{FF2B5EF4-FFF2-40B4-BE49-F238E27FC236}">
                <a16:creationId xmlns:a16="http://schemas.microsoft.com/office/drawing/2014/main" id="{8BBF6D69-EF10-FFBE-BDFE-E9E7A2E53C08}"/>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F63C72B2-81AC-CF4C-948F-F2014614DFCC}" type="slidenum">
              <a:rPr lang="en-US" altLang="en-US" sz="1200"/>
              <a:pPr/>
              <a:t>28</a:t>
            </a:fld>
            <a:endParaRPr lang="en-US" altLang="en-US" sz="1200"/>
          </a:p>
        </p:txBody>
      </p:sp>
      <p:sp>
        <p:nvSpPr>
          <p:cNvPr id="18435" name="Rectangle 2"/>
          <p:cNvSpPr>
            <a:spLocks noGrp="1" noRot="1" noChangeAspect="1" noChangeArrowheads="1"/>
          </p:cNvSpPr>
          <p:nvPr>
            <p:ph type="sldImg"/>
          </p:nvPr>
        </p:nvSpPr>
        <p:spPr>
          <a:xfrm>
            <a:off x="393700" y="692150"/>
            <a:ext cx="6070600" cy="3416300"/>
          </a:xfrm>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553090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A72FBF0-A448-5D44-B099-E6013AE769CF}" type="slidenum">
              <a:rPr lang="en-US" altLang="en-US" sz="1200"/>
              <a:pPr/>
              <a:t>29</a:t>
            </a:fld>
            <a:endParaRPr lang="en-US" altLang="en-US" sz="1200"/>
          </a:p>
        </p:txBody>
      </p:sp>
      <p:sp>
        <p:nvSpPr>
          <p:cNvPr id="20483" name="Rectangle 2"/>
          <p:cNvSpPr>
            <a:spLocks noGrp="1" noRot="1" noChangeAspect="1" noChangeArrowheads="1"/>
          </p:cNvSpPr>
          <p:nvPr>
            <p:ph type="sldImg"/>
          </p:nvPr>
        </p:nvSpPr>
        <p:spPr>
          <a:xfrm>
            <a:off x="393700" y="692150"/>
            <a:ext cx="6070600" cy="3416300"/>
          </a:xfrm>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945472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5C6D5144-1431-534E-B5C1-DD0758A72346}" type="slidenum">
              <a:rPr lang="en-US" altLang="en-US" sz="1200"/>
              <a:pPr/>
              <a:t>30</a:t>
            </a:fld>
            <a:endParaRPr lang="en-US" altLang="en-US" sz="1200"/>
          </a:p>
        </p:txBody>
      </p:sp>
      <p:sp>
        <p:nvSpPr>
          <p:cNvPr id="26627" name="Rectangle 2"/>
          <p:cNvSpPr>
            <a:spLocks noGrp="1" noRot="1" noChangeAspect="1" noChangeArrowheads="1"/>
          </p:cNvSpPr>
          <p:nvPr>
            <p:ph type="sldImg"/>
          </p:nvPr>
        </p:nvSpPr>
        <p:spPr>
          <a:xfrm>
            <a:off x="393700" y="692150"/>
            <a:ext cx="6070600" cy="3416300"/>
          </a:xfrm>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655697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8DF4C1A0-3893-9140-900C-9C4D965A6212}" type="slidenum">
              <a:rPr lang="en-US" altLang="en-US" sz="1200"/>
              <a:pPr/>
              <a:t>31</a:t>
            </a:fld>
            <a:endParaRPr lang="en-US" altLang="en-US" sz="1200"/>
          </a:p>
        </p:txBody>
      </p:sp>
      <p:sp>
        <p:nvSpPr>
          <p:cNvPr id="38915" name="Rectangle 2"/>
          <p:cNvSpPr>
            <a:spLocks noGrp="1" noRot="1" noChangeAspect="1" noChangeArrowheads="1"/>
          </p:cNvSpPr>
          <p:nvPr>
            <p:ph type="sldImg"/>
          </p:nvPr>
        </p:nvSpPr>
        <p:spPr>
          <a:xfrm>
            <a:off x="393700" y="692150"/>
            <a:ext cx="6070600" cy="3416300"/>
          </a:xfrm>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794893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2E6EEEA-9AC5-E54C-A788-2DBF6A440601}" type="slidenum">
              <a:rPr lang="en-US" altLang="en-US" sz="1200"/>
              <a:pPr/>
              <a:t>32</a:t>
            </a:fld>
            <a:endParaRPr lang="en-US" altLang="en-US" sz="1200"/>
          </a:p>
        </p:txBody>
      </p:sp>
      <p:sp>
        <p:nvSpPr>
          <p:cNvPr id="40963" name="Rectangle 2"/>
          <p:cNvSpPr>
            <a:spLocks noGrp="1" noRot="1" noChangeAspect="1" noChangeArrowheads="1"/>
          </p:cNvSpPr>
          <p:nvPr>
            <p:ph type="sldImg"/>
          </p:nvPr>
        </p:nvSpPr>
        <p:spPr>
          <a:xfrm>
            <a:off x="393700" y="692150"/>
            <a:ext cx="6070600" cy="3416300"/>
          </a:xfrm>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414306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C48482C-0DCF-A645-9404-DE049440F7D5}" type="slidenum">
              <a:rPr lang="en-US" altLang="en-US" sz="1200"/>
              <a:pPr/>
              <a:t>35</a:t>
            </a:fld>
            <a:endParaRPr lang="en-US" altLang="en-US" sz="1200"/>
          </a:p>
        </p:txBody>
      </p:sp>
      <p:sp>
        <p:nvSpPr>
          <p:cNvPr id="16387" name="Rectangle 2"/>
          <p:cNvSpPr>
            <a:spLocks noGrp="1" noRot="1" noChangeAspect="1" noChangeArrowheads="1"/>
          </p:cNvSpPr>
          <p:nvPr>
            <p:ph type="sldImg"/>
          </p:nvPr>
        </p:nvSpPr>
        <p:spPr>
          <a:xfrm>
            <a:off x="393700" y="692150"/>
            <a:ext cx="6070600" cy="3416300"/>
          </a:xfrm>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809963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AA773880-70B5-9C49-93A5-CD43361C395A}" type="slidenum">
              <a:rPr lang="en-US" altLang="en-US" sz="1200"/>
              <a:pPr/>
              <a:t>36</a:t>
            </a:fld>
            <a:endParaRPr lang="en-US" altLang="en-US" sz="1200"/>
          </a:p>
        </p:txBody>
      </p:sp>
      <p:sp>
        <p:nvSpPr>
          <p:cNvPr id="18435" name="Rectangle 2"/>
          <p:cNvSpPr>
            <a:spLocks noGrp="1" noRot="1" noChangeAspect="1" noChangeArrowheads="1"/>
          </p:cNvSpPr>
          <p:nvPr>
            <p:ph type="sldImg"/>
          </p:nvPr>
        </p:nvSpPr>
        <p:spPr>
          <a:xfrm>
            <a:off x="393700" y="692150"/>
            <a:ext cx="6070600" cy="3416300"/>
          </a:xfrm>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951155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E2ACF-78A3-B5CC-B0BE-B70E711B51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7C2509-696E-66C3-B49E-9B0BC4A2C7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A6232F-A4AA-5D40-3D57-D07CD19B37E7}"/>
              </a:ext>
            </a:extLst>
          </p:cNvPr>
          <p:cNvSpPr>
            <a:spLocks noGrp="1"/>
          </p:cNvSpPr>
          <p:nvPr>
            <p:ph type="dt" sz="half" idx="10"/>
          </p:nvPr>
        </p:nvSpPr>
        <p:spPr/>
        <p:txBody>
          <a:bodyPr/>
          <a:lstStyle/>
          <a:p>
            <a:fld id="{5BA2F062-EB77-1340-ADA8-3D7CD0208A2D}" type="datetimeFigureOut">
              <a:rPr lang="en-US" smtClean="0"/>
              <a:t>3/19/24</a:t>
            </a:fld>
            <a:endParaRPr lang="en-US"/>
          </a:p>
        </p:txBody>
      </p:sp>
      <p:sp>
        <p:nvSpPr>
          <p:cNvPr id="5" name="Footer Placeholder 4">
            <a:extLst>
              <a:ext uri="{FF2B5EF4-FFF2-40B4-BE49-F238E27FC236}">
                <a16:creationId xmlns:a16="http://schemas.microsoft.com/office/drawing/2014/main" id="{BAD701C4-A14A-1E45-1AED-63E1CC63CA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B22F-7077-5980-D699-C7413D1F396F}"/>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22975091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DBBC2-CE85-94F6-6D74-CDC1FA34F4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42B835-2ACD-84A2-E1AA-6DECF874CA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8711D-1D41-E71D-4DF6-6C4C5F234C29}"/>
              </a:ext>
            </a:extLst>
          </p:cNvPr>
          <p:cNvSpPr>
            <a:spLocks noGrp="1"/>
          </p:cNvSpPr>
          <p:nvPr>
            <p:ph type="dt" sz="half" idx="10"/>
          </p:nvPr>
        </p:nvSpPr>
        <p:spPr/>
        <p:txBody>
          <a:bodyPr/>
          <a:lstStyle/>
          <a:p>
            <a:fld id="{5BA2F062-EB77-1340-ADA8-3D7CD0208A2D}" type="datetimeFigureOut">
              <a:rPr lang="en-US" smtClean="0"/>
              <a:t>3/19/24</a:t>
            </a:fld>
            <a:endParaRPr lang="en-US"/>
          </a:p>
        </p:txBody>
      </p:sp>
      <p:sp>
        <p:nvSpPr>
          <p:cNvPr id="5" name="Footer Placeholder 4">
            <a:extLst>
              <a:ext uri="{FF2B5EF4-FFF2-40B4-BE49-F238E27FC236}">
                <a16:creationId xmlns:a16="http://schemas.microsoft.com/office/drawing/2014/main" id="{A6591710-6818-EA69-A2A7-2CAD89BF5F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A545A-9B55-5225-E7DB-17F1732C57CF}"/>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541179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E6D23C-359E-DC53-9FEE-710ADEB4B5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D82EFA-BF1A-B2F3-7C51-55A0AC3351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E475B-D043-E5D2-C9BE-419E8B4B763A}"/>
              </a:ext>
            </a:extLst>
          </p:cNvPr>
          <p:cNvSpPr>
            <a:spLocks noGrp="1"/>
          </p:cNvSpPr>
          <p:nvPr>
            <p:ph type="dt" sz="half" idx="10"/>
          </p:nvPr>
        </p:nvSpPr>
        <p:spPr/>
        <p:txBody>
          <a:bodyPr/>
          <a:lstStyle/>
          <a:p>
            <a:fld id="{5BA2F062-EB77-1340-ADA8-3D7CD0208A2D}" type="datetimeFigureOut">
              <a:rPr lang="en-US" smtClean="0"/>
              <a:t>3/19/24</a:t>
            </a:fld>
            <a:endParaRPr lang="en-US"/>
          </a:p>
        </p:txBody>
      </p:sp>
      <p:sp>
        <p:nvSpPr>
          <p:cNvPr id="5" name="Footer Placeholder 4">
            <a:extLst>
              <a:ext uri="{FF2B5EF4-FFF2-40B4-BE49-F238E27FC236}">
                <a16:creationId xmlns:a16="http://schemas.microsoft.com/office/drawing/2014/main" id="{0727C39C-F75A-A537-714A-05E97D0F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29AB0-B16E-1874-F888-ABF7B4ED5184}"/>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1402907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B76D3-835C-FD1B-C3F4-6E00F6F01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3746B-1703-0B85-BC5F-5E2B8CEF29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CE6EA-6D56-B942-1048-58A9B78A0CA1}"/>
              </a:ext>
            </a:extLst>
          </p:cNvPr>
          <p:cNvSpPr>
            <a:spLocks noGrp="1"/>
          </p:cNvSpPr>
          <p:nvPr>
            <p:ph type="dt" sz="half" idx="10"/>
          </p:nvPr>
        </p:nvSpPr>
        <p:spPr/>
        <p:txBody>
          <a:bodyPr/>
          <a:lstStyle/>
          <a:p>
            <a:fld id="{5BA2F062-EB77-1340-ADA8-3D7CD0208A2D}" type="datetimeFigureOut">
              <a:rPr lang="en-US" smtClean="0"/>
              <a:t>3/19/24</a:t>
            </a:fld>
            <a:endParaRPr lang="en-US"/>
          </a:p>
        </p:txBody>
      </p:sp>
      <p:sp>
        <p:nvSpPr>
          <p:cNvPr id="5" name="Footer Placeholder 4">
            <a:extLst>
              <a:ext uri="{FF2B5EF4-FFF2-40B4-BE49-F238E27FC236}">
                <a16:creationId xmlns:a16="http://schemas.microsoft.com/office/drawing/2014/main" id="{4A49CE4A-99E8-801D-CD49-9BADA7EF9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7067C-A040-A13A-D7E7-BD543B73236E}"/>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345151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99454-C970-EDA4-DF55-C96AFAE7FC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316C61-B3FD-7FE9-E535-3646317090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7F6427-6D86-8D41-25F2-EB8DA7D0B3E1}"/>
              </a:ext>
            </a:extLst>
          </p:cNvPr>
          <p:cNvSpPr>
            <a:spLocks noGrp="1"/>
          </p:cNvSpPr>
          <p:nvPr>
            <p:ph type="dt" sz="half" idx="10"/>
          </p:nvPr>
        </p:nvSpPr>
        <p:spPr/>
        <p:txBody>
          <a:bodyPr/>
          <a:lstStyle/>
          <a:p>
            <a:fld id="{5BA2F062-EB77-1340-ADA8-3D7CD0208A2D}" type="datetimeFigureOut">
              <a:rPr lang="en-US" smtClean="0"/>
              <a:t>3/19/24</a:t>
            </a:fld>
            <a:endParaRPr lang="en-US"/>
          </a:p>
        </p:txBody>
      </p:sp>
      <p:sp>
        <p:nvSpPr>
          <p:cNvPr id="5" name="Footer Placeholder 4">
            <a:extLst>
              <a:ext uri="{FF2B5EF4-FFF2-40B4-BE49-F238E27FC236}">
                <a16:creationId xmlns:a16="http://schemas.microsoft.com/office/drawing/2014/main" id="{6EC56C9A-8CFE-4D58-AB98-AF828281E5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58776-83C7-3ED8-2BC0-EAF7BD9B547D}"/>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3717400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5D2D3-D5CF-222E-91CF-14961ABE1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CE9708-2645-D5EE-414E-48465A2840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5899AE-1CDC-8432-8776-4206E84C0F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9E0221-987A-B280-AC9B-E21FF4C947BB}"/>
              </a:ext>
            </a:extLst>
          </p:cNvPr>
          <p:cNvSpPr>
            <a:spLocks noGrp="1"/>
          </p:cNvSpPr>
          <p:nvPr>
            <p:ph type="dt" sz="half" idx="10"/>
          </p:nvPr>
        </p:nvSpPr>
        <p:spPr/>
        <p:txBody>
          <a:bodyPr/>
          <a:lstStyle/>
          <a:p>
            <a:fld id="{5BA2F062-EB77-1340-ADA8-3D7CD0208A2D}" type="datetimeFigureOut">
              <a:rPr lang="en-US" smtClean="0"/>
              <a:t>3/19/24</a:t>
            </a:fld>
            <a:endParaRPr lang="en-US"/>
          </a:p>
        </p:txBody>
      </p:sp>
      <p:sp>
        <p:nvSpPr>
          <p:cNvPr id="6" name="Footer Placeholder 5">
            <a:extLst>
              <a:ext uri="{FF2B5EF4-FFF2-40B4-BE49-F238E27FC236}">
                <a16:creationId xmlns:a16="http://schemas.microsoft.com/office/drawing/2014/main" id="{427F8194-2B9B-9233-690B-5E9DC41C97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11D76-C465-EE8F-CFF2-BBE3DA979C95}"/>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216190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902FC-6F84-4F1D-13E2-46F6F42FB9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A49E9C-49F1-33F0-7F89-FC2C648DA4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568E8-9B6C-540D-5DA1-BEC1BE0F55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6FB6A9-5713-E959-6315-A1B719AC30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BC0A3C-AC99-761C-76DF-14CCBF3211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9418E4-0418-1CCB-A0B5-B00585F612FB}"/>
              </a:ext>
            </a:extLst>
          </p:cNvPr>
          <p:cNvSpPr>
            <a:spLocks noGrp="1"/>
          </p:cNvSpPr>
          <p:nvPr>
            <p:ph type="dt" sz="half" idx="10"/>
          </p:nvPr>
        </p:nvSpPr>
        <p:spPr/>
        <p:txBody>
          <a:bodyPr/>
          <a:lstStyle/>
          <a:p>
            <a:fld id="{5BA2F062-EB77-1340-ADA8-3D7CD0208A2D}" type="datetimeFigureOut">
              <a:rPr lang="en-US" smtClean="0"/>
              <a:t>3/19/24</a:t>
            </a:fld>
            <a:endParaRPr lang="en-US"/>
          </a:p>
        </p:txBody>
      </p:sp>
      <p:sp>
        <p:nvSpPr>
          <p:cNvPr id="8" name="Footer Placeholder 7">
            <a:extLst>
              <a:ext uri="{FF2B5EF4-FFF2-40B4-BE49-F238E27FC236}">
                <a16:creationId xmlns:a16="http://schemas.microsoft.com/office/drawing/2014/main" id="{B86749DF-966B-0651-3DBF-A1EA96F67D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1173AC-940C-02CB-2BDB-ECAC0C55C644}"/>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1023382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3C66-27F5-FDB4-C4C1-40441D8E23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2BB314-4CDE-D4F4-B99C-744DEC54E814}"/>
              </a:ext>
            </a:extLst>
          </p:cNvPr>
          <p:cNvSpPr>
            <a:spLocks noGrp="1"/>
          </p:cNvSpPr>
          <p:nvPr>
            <p:ph type="dt" sz="half" idx="10"/>
          </p:nvPr>
        </p:nvSpPr>
        <p:spPr/>
        <p:txBody>
          <a:bodyPr/>
          <a:lstStyle/>
          <a:p>
            <a:fld id="{5BA2F062-EB77-1340-ADA8-3D7CD0208A2D}" type="datetimeFigureOut">
              <a:rPr lang="en-US" smtClean="0"/>
              <a:t>3/19/24</a:t>
            </a:fld>
            <a:endParaRPr lang="en-US"/>
          </a:p>
        </p:txBody>
      </p:sp>
      <p:sp>
        <p:nvSpPr>
          <p:cNvPr id="4" name="Footer Placeholder 3">
            <a:extLst>
              <a:ext uri="{FF2B5EF4-FFF2-40B4-BE49-F238E27FC236}">
                <a16:creationId xmlns:a16="http://schemas.microsoft.com/office/drawing/2014/main" id="{E7B8787C-87D6-8AA8-13B3-D0FBF0C5EB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7BD46A-229E-EABA-B811-E4E8544B180C}"/>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3563220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75940B-293E-85E0-15DF-C8646AE55F90}"/>
              </a:ext>
            </a:extLst>
          </p:cNvPr>
          <p:cNvSpPr>
            <a:spLocks noGrp="1"/>
          </p:cNvSpPr>
          <p:nvPr>
            <p:ph type="dt" sz="half" idx="10"/>
          </p:nvPr>
        </p:nvSpPr>
        <p:spPr/>
        <p:txBody>
          <a:bodyPr/>
          <a:lstStyle/>
          <a:p>
            <a:fld id="{5BA2F062-EB77-1340-ADA8-3D7CD0208A2D}" type="datetimeFigureOut">
              <a:rPr lang="en-US" smtClean="0"/>
              <a:t>3/19/24</a:t>
            </a:fld>
            <a:endParaRPr lang="en-US"/>
          </a:p>
        </p:txBody>
      </p:sp>
      <p:sp>
        <p:nvSpPr>
          <p:cNvPr id="3" name="Footer Placeholder 2">
            <a:extLst>
              <a:ext uri="{FF2B5EF4-FFF2-40B4-BE49-F238E27FC236}">
                <a16:creationId xmlns:a16="http://schemas.microsoft.com/office/drawing/2014/main" id="{41BD7BB8-228F-712A-1AF3-7E2B9724DC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1DDFE4-11FE-DDF7-5E62-1E739B7080DF}"/>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26656172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77F6-BA7F-CDDE-7097-953D0E7F0E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A32FEC-EF8F-199A-7A39-5129B9911A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5C3F52-24AD-B596-5186-3209671D6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1E7015-F0C5-36E6-7544-90BD52BDF7C5}"/>
              </a:ext>
            </a:extLst>
          </p:cNvPr>
          <p:cNvSpPr>
            <a:spLocks noGrp="1"/>
          </p:cNvSpPr>
          <p:nvPr>
            <p:ph type="dt" sz="half" idx="10"/>
          </p:nvPr>
        </p:nvSpPr>
        <p:spPr/>
        <p:txBody>
          <a:bodyPr/>
          <a:lstStyle/>
          <a:p>
            <a:fld id="{5BA2F062-EB77-1340-ADA8-3D7CD0208A2D}" type="datetimeFigureOut">
              <a:rPr lang="en-US" smtClean="0"/>
              <a:t>3/19/24</a:t>
            </a:fld>
            <a:endParaRPr lang="en-US"/>
          </a:p>
        </p:txBody>
      </p:sp>
      <p:sp>
        <p:nvSpPr>
          <p:cNvPr id="6" name="Footer Placeholder 5">
            <a:extLst>
              <a:ext uri="{FF2B5EF4-FFF2-40B4-BE49-F238E27FC236}">
                <a16:creationId xmlns:a16="http://schemas.microsoft.com/office/drawing/2014/main" id="{FB6FEDDD-F18E-BEB2-9EFC-8C8B727594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4D38D8-BEAF-B6F8-C2FA-6F26D19F765B}"/>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250004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4625-C5A1-901E-946F-1B7BF32446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889A8E-FED0-37B3-76DD-A0CAEA4F25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7CCEF79-7589-419E-54B0-8C76EE07FF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E289C5-926B-F8E4-CE53-E2E9C5C7F70F}"/>
              </a:ext>
            </a:extLst>
          </p:cNvPr>
          <p:cNvSpPr>
            <a:spLocks noGrp="1"/>
          </p:cNvSpPr>
          <p:nvPr>
            <p:ph type="dt" sz="half" idx="10"/>
          </p:nvPr>
        </p:nvSpPr>
        <p:spPr/>
        <p:txBody>
          <a:bodyPr/>
          <a:lstStyle/>
          <a:p>
            <a:fld id="{5BA2F062-EB77-1340-ADA8-3D7CD0208A2D}" type="datetimeFigureOut">
              <a:rPr lang="en-US" smtClean="0"/>
              <a:t>3/19/24</a:t>
            </a:fld>
            <a:endParaRPr lang="en-US"/>
          </a:p>
        </p:txBody>
      </p:sp>
      <p:sp>
        <p:nvSpPr>
          <p:cNvPr id="6" name="Footer Placeholder 5">
            <a:extLst>
              <a:ext uri="{FF2B5EF4-FFF2-40B4-BE49-F238E27FC236}">
                <a16:creationId xmlns:a16="http://schemas.microsoft.com/office/drawing/2014/main" id="{06441AA7-10C8-8E88-C374-14C63CE1EA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56694-6632-D429-048C-BC21C7D75E44}"/>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58334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C9D63-99E2-DB96-4792-6B5388E187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1792B4-6877-FF3D-A483-497D30E193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0AD72-A66F-4A62-8AF2-D7A0656D2D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A2F062-EB77-1340-ADA8-3D7CD0208A2D}" type="datetimeFigureOut">
              <a:rPr lang="en-US" smtClean="0"/>
              <a:t>3/19/24</a:t>
            </a:fld>
            <a:endParaRPr lang="en-US"/>
          </a:p>
        </p:txBody>
      </p:sp>
      <p:sp>
        <p:nvSpPr>
          <p:cNvPr id="5" name="Footer Placeholder 4">
            <a:extLst>
              <a:ext uri="{FF2B5EF4-FFF2-40B4-BE49-F238E27FC236}">
                <a16:creationId xmlns:a16="http://schemas.microsoft.com/office/drawing/2014/main" id="{0C17E3FA-38A6-9F3E-E1D8-AB91D27699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09F4BA-EFD3-EB38-9EE6-3E280D84D2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458BF-F45D-6749-BF5F-DC840966D50E}" type="slidenum">
              <a:rPr lang="en-US" smtClean="0"/>
              <a:t>‹#›</a:t>
            </a:fld>
            <a:endParaRPr lang="en-US"/>
          </a:p>
        </p:txBody>
      </p:sp>
      <p:pic>
        <p:nvPicPr>
          <p:cNvPr id="7" name="Picture 6" descr="Venn diagram&#10;&#10;Description automatically generated">
            <a:extLst>
              <a:ext uri="{FF2B5EF4-FFF2-40B4-BE49-F238E27FC236}">
                <a16:creationId xmlns:a16="http://schemas.microsoft.com/office/drawing/2014/main" id="{F64FAADE-B7B7-7291-7EA7-06E9E8FD9878}"/>
              </a:ext>
            </a:extLst>
          </p:cNvPr>
          <p:cNvPicPr>
            <a:picLocks noChangeAspect="1"/>
          </p:cNvPicPr>
          <p:nvPr userDrawn="1"/>
        </p:nvPicPr>
        <p:blipFill>
          <a:blip r:embed="rId13"/>
          <a:stretch>
            <a:fillRect/>
          </a:stretch>
        </p:blipFill>
        <p:spPr>
          <a:xfrm>
            <a:off x="171557" y="126206"/>
            <a:ext cx="407152" cy="477838"/>
          </a:xfrm>
          <a:prstGeom prst="rect">
            <a:avLst/>
          </a:prstGeom>
        </p:spPr>
      </p:pic>
    </p:spTree>
    <p:extLst>
      <p:ext uri="{BB962C8B-B14F-4D97-AF65-F5344CB8AC3E}">
        <p14:creationId xmlns:p14="http://schemas.microsoft.com/office/powerpoint/2010/main" val="842701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82.jp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9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tif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FB3D-912B-BF4C-B5AF-BD003D62DE61}"/>
              </a:ext>
            </a:extLst>
          </p:cNvPr>
          <p:cNvSpPr>
            <a:spLocks noGrp="1"/>
          </p:cNvSpPr>
          <p:nvPr>
            <p:ph type="ctrTitle"/>
          </p:nvPr>
        </p:nvSpPr>
        <p:spPr>
          <a:xfrm>
            <a:off x="1524000" y="684032"/>
            <a:ext cx="9144000" cy="2387600"/>
          </a:xfrm>
        </p:spPr>
        <p:txBody>
          <a:bodyPr/>
          <a:lstStyle/>
          <a:p>
            <a:pPr>
              <a:lnSpc>
                <a:spcPct val="150000"/>
              </a:lnSpc>
              <a:spcBef>
                <a:spcPts val="0"/>
              </a:spcBef>
            </a:pPr>
            <a:r>
              <a:rPr lang="en-US" sz="3600" dirty="0">
                <a:latin typeface="Times New Roman" panose="02020603050405020304" pitchFamily="18" charset="0"/>
                <a:cs typeface="Times New Roman" panose="02020603050405020304" pitchFamily="18" charset="0"/>
              </a:rPr>
              <a:t>Design Patents</a:t>
            </a:r>
            <a:br>
              <a:rPr lang="en-US" sz="36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Case Study 104</a:t>
            </a:r>
          </a:p>
        </p:txBody>
      </p:sp>
      <p:sp>
        <p:nvSpPr>
          <p:cNvPr id="3" name="Subtitle 2">
            <a:extLst>
              <a:ext uri="{FF2B5EF4-FFF2-40B4-BE49-F238E27FC236}">
                <a16:creationId xmlns:a16="http://schemas.microsoft.com/office/drawing/2014/main" id="{8710E927-6CDF-EE40-A58F-3FA4914FDE2C}"/>
              </a:ext>
            </a:extLst>
          </p:cNvPr>
          <p:cNvSpPr>
            <a:spLocks noGrp="1"/>
          </p:cNvSpPr>
          <p:nvPr>
            <p:ph type="subTitle" idx="1"/>
          </p:nvPr>
        </p:nvSpPr>
        <p:spPr>
          <a:xfrm>
            <a:off x="1524000" y="4037012"/>
            <a:ext cx="9144000" cy="1655762"/>
          </a:xfrm>
        </p:spPr>
        <p:txBody>
          <a:bodyPr/>
          <a:lstStyle/>
          <a:p>
            <a:r>
              <a:rPr lang="en-US" dirty="0">
                <a:latin typeface="Times New Roman" panose="02020603050405020304" pitchFamily="18" charset="0"/>
                <a:cs typeface="Times New Roman" panose="02020603050405020304" pitchFamily="18" charset="0"/>
              </a:rPr>
              <a:t>William Fisher</a:t>
            </a:r>
          </a:p>
          <a:p>
            <a:r>
              <a:rPr lang="en-US" dirty="0">
                <a:latin typeface="Times New Roman" panose="02020603050405020304" pitchFamily="18" charset="0"/>
                <a:cs typeface="Times New Roman" panose="02020603050405020304" pitchFamily="18" charset="0"/>
              </a:rPr>
              <a:t>March 2024</a:t>
            </a:r>
          </a:p>
        </p:txBody>
      </p:sp>
      <p:sp>
        <p:nvSpPr>
          <p:cNvPr id="6" name="TextBox 5">
            <a:extLst>
              <a:ext uri="{FF2B5EF4-FFF2-40B4-BE49-F238E27FC236}">
                <a16:creationId xmlns:a16="http://schemas.microsoft.com/office/drawing/2014/main" id="{1E3E37CC-8416-A14F-CD17-B849A32E8358}"/>
              </a:ext>
            </a:extLst>
          </p:cNvPr>
          <p:cNvSpPr txBox="1"/>
          <p:nvPr/>
        </p:nvSpPr>
        <p:spPr>
          <a:xfrm>
            <a:off x="3958267" y="6538595"/>
            <a:ext cx="427546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Licensed under terms available at https://</a:t>
            </a:r>
            <a:r>
              <a:rPr lang="en-US" sz="1400" dirty="0" err="1">
                <a:latin typeface="Times New Roman" panose="02020603050405020304" pitchFamily="18" charset="0"/>
                <a:cs typeface="Times New Roman" panose="02020603050405020304" pitchFamily="18" charset="0"/>
              </a:rPr>
              <a:t>ipxcourses.org</a:t>
            </a:r>
            <a:endParaRPr lang="en-US" sz="1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2F83528-2C89-44B5-AB88-E7BA7AA92AC9}"/>
              </a:ext>
            </a:extLst>
          </p:cNvPr>
          <p:cNvSpPr txBox="1"/>
          <p:nvPr/>
        </p:nvSpPr>
        <p:spPr>
          <a:xfrm>
            <a:off x="10412730" y="178981"/>
            <a:ext cx="1360170"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Patent</a:t>
            </a:r>
            <a:r>
              <a:rPr lang="en-US" sz="2800" baseline="30000" dirty="0" err="1">
                <a:solidFill>
                  <a:srgbClr val="FF0000"/>
                </a:solidFill>
                <a:latin typeface="Times New Roman" panose="02020603050405020304" pitchFamily="18" charset="0"/>
                <a:cs typeface="Times New Roman" panose="02020603050405020304" pitchFamily="18" charset="0"/>
              </a:rPr>
              <a:t>x</a:t>
            </a:r>
            <a:endParaRPr lang="en-US" sz="2800" baseline="30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4535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15" y="432486"/>
            <a:ext cx="11891136" cy="6024422"/>
          </a:xfrm>
          <a:prstGeom prst="rect">
            <a:avLst/>
          </a:prstGeom>
        </p:spPr>
      </p:pic>
      <p:sp>
        <p:nvSpPr>
          <p:cNvPr id="5" name="TextBox 4"/>
          <p:cNvSpPr txBox="1"/>
          <p:nvPr/>
        </p:nvSpPr>
        <p:spPr>
          <a:xfrm>
            <a:off x="8254314" y="840259"/>
            <a:ext cx="1286378" cy="646331"/>
          </a:xfrm>
          <a:prstGeom prst="rect">
            <a:avLst/>
          </a:prstGeom>
          <a:noFill/>
        </p:spPr>
        <p:txBody>
          <a:bodyPr wrap="none" rtlCol="0">
            <a:spAutoFit/>
          </a:bodyPr>
          <a:lstStyle/>
          <a:p>
            <a:r>
              <a:rPr lang="en-US" sz="3600" dirty="0"/>
              <a:t>D’501</a:t>
            </a:r>
          </a:p>
        </p:txBody>
      </p:sp>
    </p:spTree>
    <p:extLst>
      <p:ext uri="{BB962C8B-B14F-4D97-AF65-F5344CB8AC3E}">
        <p14:creationId xmlns:p14="http://schemas.microsoft.com/office/powerpoint/2010/main" val="4918770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8399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03437"/>
            <a:ext cx="10515600" cy="1325563"/>
          </a:xfrm>
        </p:spPr>
        <p:txBody>
          <a:bodyPr>
            <a:noAutofit/>
          </a:bodyPr>
          <a:lstStyle/>
          <a:p>
            <a:pPr algn="ctr"/>
            <a:r>
              <a:rPr lang="en-US" sz="3600" dirty="0"/>
              <a:t>Wallace v. </a:t>
            </a:r>
            <a:r>
              <a:rPr lang="en-US" sz="3600" dirty="0" err="1"/>
              <a:t>IdeaVillage</a:t>
            </a:r>
            <a:r>
              <a:rPr lang="en-US" sz="3600" dirty="0"/>
              <a:t> (CAFC 2016) (nonprecedential)</a:t>
            </a:r>
            <a:br>
              <a:rPr lang="en-US" sz="3600" dirty="0"/>
            </a:br>
            <a:br>
              <a:rPr lang="en-US" sz="3600" dirty="0"/>
            </a:br>
            <a:r>
              <a:rPr lang="en-US" sz="3200" dirty="0"/>
              <a:t>Step 1:  </a:t>
            </a:r>
            <a:br>
              <a:rPr lang="en-US" sz="3200" dirty="0"/>
            </a:br>
            <a:r>
              <a:rPr lang="en-US" sz="3200" dirty="0"/>
              <a:t>Compare the design patent and the defendant’s product</a:t>
            </a:r>
          </a:p>
        </p:txBody>
      </p:sp>
    </p:spTree>
    <p:extLst>
      <p:ext uri="{BB962C8B-B14F-4D97-AF65-F5344CB8AC3E}">
        <p14:creationId xmlns:p14="http://schemas.microsoft.com/office/powerpoint/2010/main" val="12373980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099"/>
            <a:ext cx="12192000" cy="6471844"/>
          </a:xfrm>
          <a:prstGeom prst="rect">
            <a:avLst/>
          </a:prstGeom>
        </p:spPr>
      </p:pic>
    </p:spTree>
    <p:extLst>
      <p:ext uri="{BB962C8B-B14F-4D97-AF65-F5344CB8AC3E}">
        <p14:creationId xmlns:p14="http://schemas.microsoft.com/office/powerpoint/2010/main" val="3889510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016" y="407549"/>
            <a:ext cx="8480728" cy="5906753"/>
          </a:xfrm>
          <a:prstGeom prst="rect">
            <a:avLst/>
          </a:prstGeom>
        </p:spPr>
      </p:pic>
    </p:spTree>
    <p:extLst>
      <p:ext uri="{BB962C8B-B14F-4D97-AF65-F5344CB8AC3E}">
        <p14:creationId xmlns:p14="http://schemas.microsoft.com/office/powerpoint/2010/main" val="11230336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631" y="321275"/>
            <a:ext cx="9107233" cy="6252519"/>
          </a:xfrm>
          <a:prstGeom prst="rect">
            <a:avLst/>
          </a:prstGeom>
        </p:spPr>
      </p:pic>
    </p:spTree>
    <p:extLst>
      <p:ext uri="{BB962C8B-B14F-4D97-AF65-F5344CB8AC3E}">
        <p14:creationId xmlns:p14="http://schemas.microsoft.com/office/powerpoint/2010/main" val="7218612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84" y="898308"/>
            <a:ext cx="11121081" cy="5039507"/>
          </a:xfrm>
          <a:prstGeom prst="rect">
            <a:avLst/>
          </a:prstGeom>
        </p:spPr>
      </p:pic>
    </p:spTree>
    <p:extLst>
      <p:ext uri="{BB962C8B-B14F-4D97-AF65-F5344CB8AC3E}">
        <p14:creationId xmlns:p14="http://schemas.microsoft.com/office/powerpoint/2010/main" val="10995291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967" y="533429"/>
            <a:ext cx="9885405" cy="5666210"/>
          </a:xfrm>
          <a:prstGeom prst="rect">
            <a:avLst/>
          </a:prstGeom>
        </p:spPr>
      </p:pic>
    </p:spTree>
    <p:extLst>
      <p:ext uri="{BB962C8B-B14F-4D97-AF65-F5344CB8AC3E}">
        <p14:creationId xmlns:p14="http://schemas.microsoft.com/office/powerpoint/2010/main" val="5658986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t>Step 1</a:t>
            </a:r>
          </a:p>
        </p:txBody>
      </p:sp>
      <p:sp>
        <p:nvSpPr>
          <p:cNvPr id="4" name="Content Placeholder 3"/>
          <p:cNvSpPr>
            <a:spLocks noGrp="1"/>
          </p:cNvSpPr>
          <p:nvPr>
            <p:ph idx="1"/>
          </p:nvPr>
        </p:nvSpPr>
        <p:spPr/>
        <p:txBody>
          <a:bodyPr>
            <a:normAutofit/>
          </a:bodyPr>
          <a:lstStyle/>
          <a:p>
            <a:pPr marL="0" indent="0">
              <a:buNone/>
            </a:pPr>
            <a:r>
              <a:rPr lang="en-US" dirty="0"/>
              <a:t>“The district court properly found that the D’990 patent’s design and the accused product are plainly dissimilar. Bath brushes with a generally rounded head and roughly cylindrical handle were shown in the prior art, and the curved shape of the handle, the angled connection between the handle and brush, the ovoid design of the head, and the surface details are such that an ordinary observer viewing both designs would not confuse one product for the other.”</a:t>
            </a:r>
          </a:p>
          <a:p>
            <a:pPr marL="0" indent="0">
              <a:buNone/>
            </a:pPr>
            <a:endParaRPr lang="en-US" dirty="0"/>
          </a:p>
        </p:txBody>
      </p:sp>
    </p:spTree>
    <p:extLst>
      <p:ext uri="{BB962C8B-B14F-4D97-AF65-F5344CB8AC3E}">
        <p14:creationId xmlns:p14="http://schemas.microsoft.com/office/powerpoint/2010/main" val="20631086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03437"/>
            <a:ext cx="10515600" cy="1325563"/>
          </a:xfrm>
        </p:spPr>
        <p:txBody>
          <a:bodyPr>
            <a:noAutofit/>
          </a:bodyPr>
          <a:lstStyle/>
          <a:p>
            <a:pPr algn="ctr"/>
            <a:r>
              <a:rPr lang="en-US" sz="3600" dirty="0"/>
              <a:t>Wallace v. </a:t>
            </a:r>
            <a:r>
              <a:rPr lang="en-US" sz="3600" dirty="0" err="1"/>
              <a:t>IdeaVillage</a:t>
            </a:r>
            <a:r>
              <a:rPr lang="en-US" sz="3600" dirty="0"/>
              <a:t> (CAFC 2016) (nonprecedential)</a:t>
            </a:r>
            <a:br>
              <a:rPr lang="en-US" sz="3600" dirty="0"/>
            </a:br>
            <a:br>
              <a:rPr lang="en-US" sz="3600" dirty="0"/>
            </a:br>
            <a:r>
              <a:rPr lang="en-US" sz="3200" dirty="0"/>
              <a:t>Step 2:  </a:t>
            </a:r>
            <a:br>
              <a:rPr lang="en-US" sz="3200" dirty="0"/>
            </a:br>
            <a:r>
              <a:rPr lang="en-US" sz="3200" dirty="0"/>
              <a:t>Compare (a) the design patent, (b) the defendant’s product, and (c) the prior art</a:t>
            </a:r>
          </a:p>
        </p:txBody>
      </p:sp>
    </p:spTree>
    <p:extLst>
      <p:ext uri="{BB962C8B-B14F-4D97-AF65-F5344CB8AC3E}">
        <p14:creationId xmlns:p14="http://schemas.microsoft.com/office/powerpoint/2010/main" val="27726394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500" y="0"/>
            <a:ext cx="5963478" cy="6858000"/>
          </a:xfrm>
          <a:prstGeom prst="rect">
            <a:avLst/>
          </a:prstGeom>
        </p:spPr>
      </p:pic>
    </p:spTree>
    <p:extLst>
      <p:ext uri="{BB962C8B-B14F-4D97-AF65-F5344CB8AC3E}">
        <p14:creationId xmlns:p14="http://schemas.microsoft.com/office/powerpoint/2010/main" val="1456810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301" y="210065"/>
            <a:ext cx="9664899" cy="6474939"/>
          </a:xfrm>
          <a:prstGeom prst="rect">
            <a:avLst/>
          </a:prstGeom>
        </p:spPr>
      </p:pic>
      <p:sp>
        <p:nvSpPr>
          <p:cNvPr id="3" name="TextBox 2"/>
          <p:cNvSpPr txBox="1"/>
          <p:nvPr/>
        </p:nvSpPr>
        <p:spPr>
          <a:xfrm>
            <a:off x="8254314" y="840259"/>
            <a:ext cx="1286378" cy="646331"/>
          </a:xfrm>
          <a:prstGeom prst="rect">
            <a:avLst/>
          </a:prstGeom>
          <a:noFill/>
        </p:spPr>
        <p:txBody>
          <a:bodyPr wrap="none" rtlCol="0">
            <a:spAutoFit/>
          </a:bodyPr>
          <a:lstStyle/>
          <a:p>
            <a:r>
              <a:rPr lang="en-US" sz="3600" dirty="0"/>
              <a:t>D’504</a:t>
            </a:r>
          </a:p>
        </p:txBody>
      </p:sp>
    </p:spTree>
    <p:extLst>
      <p:ext uri="{BB962C8B-B14F-4D97-AF65-F5344CB8AC3E}">
        <p14:creationId xmlns:p14="http://schemas.microsoft.com/office/powerpoint/2010/main" val="12357313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0"/>
            <a:ext cx="6909179" cy="6858000"/>
          </a:xfrm>
          <a:prstGeom prst="rect">
            <a:avLst/>
          </a:prstGeom>
        </p:spPr>
      </p:pic>
    </p:spTree>
    <p:extLst>
      <p:ext uri="{BB962C8B-B14F-4D97-AF65-F5344CB8AC3E}">
        <p14:creationId xmlns:p14="http://schemas.microsoft.com/office/powerpoint/2010/main" val="3595561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7200" y="0"/>
            <a:ext cx="6188927" cy="6858000"/>
          </a:xfrm>
          <a:prstGeom prst="rect">
            <a:avLst/>
          </a:prstGeom>
        </p:spPr>
      </p:pic>
    </p:spTree>
    <p:extLst>
      <p:ext uri="{BB962C8B-B14F-4D97-AF65-F5344CB8AC3E}">
        <p14:creationId xmlns:p14="http://schemas.microsoft.com/office/powerpoint/2010/main" val="1317934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t>Step 2</a:t>
            </a:r>
          </a:p>
        </p:txBody>
      </p:sp>
      <p:sp>
        <p:nvSpPr>
          <p:cNvPr id="4" name="Content Placeholder 3"/>
          <p:cNvSpPr>
            <a:spLocks noGrp="1"/>
          </p:cNvSpPr>
          <p:nvPr>
            <p:ph idx="1"/>
          </p:nvPr>
        </p:nvSpPr>
        <p:spPr/>
        <p:txBody>
          <a:bodyPr>
            <a:normAutofit/>
          </a:bodyPr>
          <a:lstStyle/>
          <a:p>
            <a:pPr marL="0" indent="0">
              <a:buNone/>
            </a:pPr>
            <a:r>
              <a:rPr lang="en-US" dirty="0"/>
              <a:t>“The district court properly concluded that, ‘in light of the similarities between the ‘826 patent [the prior art] and the ’990 patent [the plaintiff’s patent], . . . no reasonable ordinary observer, familiar with the prior art, would be deceived into believing the [</a:t>
            </a:r>
            <a:r>
              <a:rPr lang="en-US" dirty="0" err="1"/>
              <a:t>Ideavillage</a:t>
            </a:r>
            <a:r>
              <a:rPr lang="en-US" dirty="0"/>
              <a:t>] [p]</a:t>
            </a:r>
            <a:r>
              <a:rPr lang="en-US" dirty="0" err="1"/>
              <a:t>roduct</a:t>
            </a:r>
            <a:r>
              <a:rPr lang="en-US" dirty="0"/>
              <a:t> is the same as the design depicted in the ’990 patent.’ The district court correctly applied the law, that ‘differences between the claimed and accused designs that might not be noticeable in the abstract can become significant to the hypothetical ordinary observer who is conversant with the prior art.’ Egyptian Goddess, 543 F.3d at 678.”</a:t>
            </a:r>
          </a:p>
          <a:p>
            <a:pPr marL="0" indent="0">
              <a:buNone/>
            </a:pPr>
            <a:endParaRPr lang="en-US" dirty="0"/>
          </a:p>
        </p:txBody>
      </p:sp>
    </p:spTree>
    <p:extLst>
      <p:ext uri="{BB962C8B-B14F-4D97-AF65-F5344CB8AC3E}">
        <p14:creationId xmlns:p14="http://schemas.microsoft.com/office/powerpoint/2010/main" val="5399759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588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EB97-E362-5245-B36A-84D42CF7F4E0}"/>
              </a:ext>
            </a:extLst>
          </p:cNvPr>
          <p:cNvSpPr>
            <a:spLocks noGrp="1"/>
          </p:cNvSpPr>
          <p:nvPr>
            <p:ph type="title"/>
          </p:nvPr>
        </p:nvSpPr>
        <p:spPr>
          <a:xfrm>
            <a:off x="1372589" y="103869"/>
            <a:ext cx="9291453" cy="703654"/>
          </a:xfrm>
        </p:spPr>
        <p:txBody>
          <a:bodyPr>
            <a:normAutofit/>
          </a:bodyPr>
          <a:lstStyle/>
          <a:p>
            <a:pPr algn="r"/>
            <a:r>
              <a:rPr lang="en-US" sz="3600" dirty="0"/>
              <a:t>Lanard Toys (CAFC 2020)</a:t>
            </a:r>
          </a:p>
        </p:txBody>
      </p:sp>
    </p:spTree>
    <p:extLst>
      <p:ext uri="{BB962C8B-B14F-4D97-AF65-F5344CB8AC3E}">
        <p14:creationId xmlns:p14="http://schemas.microsoft.com/office/powerpoint/2010/main" val="16370046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EB97-E362-5245-B36A-84D42CF7F4E0}"/>
              </a:ext>
            </a:extLst>
          </p:cNvPr>
          <p:cNvSpPr>
            <a:spLocks noGrp="1"/>
          </p:cNvSpPr>
          <p:nvPr>
            <p:ph type="title"/>
          </p:nvPr>
        </p:nvSpPr>
        <p:spPr>
          <a:xfrm>
            <a:off x="1372589" y="103869"/>
            <a:ext cx="9291453" cy="703654"/>
          </a:xfrm>
        </p:spPr>
        <p:txBody>
          <a:bodyPr>
            <a:normAutofit/>
          </a:bodyPr>
          <a:lstStyle/>
          <a:p>
            <a:pPr algn="r"/>
            <a:r>
              <a:rPr lang="en-US" sz="3600" dirty="0"/>
              <a:t>Lanard Toys (CAFC 2020)</a:t>
            </a:r>
          </a:p>
        </p:txBody>
      </p:sp>
      <p:pic>
        <p:nvPicPr>
          <p:cNvPr id="2050" name="Picture 2" descr="Cited Prior Art">
            <a:extLst>
              <a:ext uri="{FF2B5EF4-FFF2-40B4-BE49-F238E27FC236}">
                <a16:creationId xmlns:a16="http://schemas.microsoft.com/office/drawing/2014/main" id="{1EDE4431-6921-1E41-8852-D5122E2F5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19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9802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EB97-E362-5245-B36A-84D42CF7F4E0}"/>
              </a:ext>
            </a:extLst>
          </p:cNvPr>
          <p:cNvSpPr>
            <a:spLocks noGrp="1"/>
          </p:cNvSpPr>
          <p:nvPr>
            <p:ph type="title"/>
          </p:nvPr>
        </p:nvSpPr>
        <p:spPr>
          <a:xfrm>
            <a:off x="1372589" y="103869"/>
            <a:ext cx="9291453" cy="703654"/>
          </a:xfrm>
        </p:spPr>
        <p:txBody>
          <a:bodyPr>
            <a:normAutofit/>
          </a:bodyPr>
          <a:lstStyle/>
          <a:p>
            <a:pPr algn="r"/>
            <a:r>
              <a:rPr lang="en-US" sz="3600" dirty="0"/>
              <a:t>Lanard Toys (CAFC 2020)</a:t>
            </a:r>
          </a:p>
        </p:txBody>
      </p:sp>
      <p:pic>
        <p:nvPicPr>
          <p:cNvPr id="2050" name="Picture 2" descr="Cited Prior Art">
            <a:extLst>
              <a:ext uri="{FF2B5EF4-FFF2-40B4-BE49-F238E27FC236}">
                <a16:creationId xmlns:a16="http://schemas.microsoft.com/office/drawing/2014/main" id="{1EDE4431-6921-1E41-8852-D5122E2F5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19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167 patent">
            <a:extLst>
              <a:ext uri="{FF2B5EF4-FFF2-40B4-BE49-F238E27FC236}">
                <a16:creationId xmlns:a16="http://schemas.microsoft.com/office/drawing/2014/main" id="{765B8343-A1D9-F74B-BBF3-629242787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815" y="1556771"/>
            <a:ext cx="990389" cy="45519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7222BE-8CE4-3640-8BA0-53EF965C7C4C}"/>
              </a:ext>
            </a:extLst>
          </p:cNvPr>
          <p:cNvSpPr txBox="1"/>
          <p:nvPr/>
        </p:nvSpPr>
        <p:spPr>
          <a:xfrm>
            <a:off x="6092089" y="1187439"/>
            <a:ext cx="1477840" cy="369332"/>
          </a:xfrm>
          <a:prstGeom prst="rect">
            <a:avLst/>
          </a:prstGeom>
          <a:noFill/>
        </p:spPr>
        <p:txBody>
          <a:bodyPr wrap="none" rtlCol="0">
            <a:spAutoFit/>
          </a:bodyPr>
          <a:lstStyle/>
          <a:p>
            <a:r>
              <a:rPr lang="en-US" dirty="0">
                <a:solidFill>
                  <a:srgbClr val="FF0000"/>
                </a:solidFill>
              </a:rPr>
              <a:t>Design Patent</a:t>
            </a:r>
          </a:p>
        </p:txBody>
      </p:sp>
    </p:spTree>
    <p:extLst>
      <p:ext uri="{BB962C8B-B14F-4D97-AF65-F5344CB8AC3E}">
        <p14:creationId xmlns:p14="http://schemas.microsoft.com/office/powerpoint/2010/main" val="30893598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EB97-E362-5245-B36A-84D42CF7F4E0}"/>
              </a:ext>
            </a:extLst>
          </p:cNvPr>
          <p:cNvSpPr>
            <a:spLocks noGrp="1"/>
          </p:cNvSpPr>
          <p:nvPr>
            <p:ph type="title"/>
          </p:nvPr>
        </p:nvSpPr>
        <p:spPr>
          <a:xfrm>
            <a:off x="1372589" y="103869"/>
            <a:ext cx="9291453" cy="703654"/>
          </a:xfrm>
        </p:spPr>
        <p:txBody>
          <a:bodyPr>
            <a:normAutofit/>
          </a:bodyPr>
          <a:lstStyle/>
          <a:p>
            <a:pPr algn="r"/>
            <a:r>
              <a:rPr lang="en-US" sz="3600" dirty="0"/>
              <a:t>Lanard Toys (CAFC 2020)</a:t>
            </a:r>
          </a:p>
        </p:txBody>
      </p:sp>
      <p:pic>
        <p:nvPicPr>
          <p:cNvPr id="2050" name="Picture 2" descr="Cited Prior Art">
            <a:extLst>
              <a:ext uri="{FF2B5EF4-FFF2-40B4-BE49-F238E27FC236}">
                <a16:creationId xmlns:a16="http://schemas.microsoft.com/office/drawing/2014/main" id="{1EDE4431-6921-1E41-8852-D5122E2F5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19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167 patent">
            <a:extLst>
              <a:ext uri="{FF2B5EF4-FFF2-40B4-BE49-F238E27FC236}">
                <a16:creationId xmlns:a16="http://schemas.microsoft.com/office/drawing/2014/main" id="{765B8343-A1D9-F74B-BBF3-629242787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815" y="1556771"/>
            <a:ext cx="990389" cy="45519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7222BE-8CE4-3640-8BA0-53EF965C7C4C}"/>
              </a:ext>
            </a:extLst>
          </p:cNvPr>
          <p:cNvSpPr txBox="1"/>
          <p:nvPr/>
        </p:nvSpPr>
        <p:spPr>
          <a:xfrm>
            <a:off x="6092089" y="1187439"/>
            <a:ext cx="1477840" cy="369332"/>
          </a:xfrm>
          <a:prstGeom prst="rect">
            <a:avLst/>
          </a:prstGeom>
          <a:noFill/>
        </p:spPr>
        <p:txBody>
          <a:bodyPr wrap="none" rtlCol="0">
            <a:spAutoFit/>
          </a:bodyPr>
          <a:lstStyle/>
          <a:p>
            <a:r>
              <a:rPr lang="en-US" dirty="0">
                <a:solidFill>
                  <a:srgbClr val="FF0000"/>
                </a:solidFill>
              </a:rPr>
              <a:t>Design Patent</a:t>
            </a:r>
          </a:p>
        </p:txBody>
      </p:sp>
      <p:pic>
        <p:nvPicPr>
          <p:cNvPr id="2054" name="Picture 6" descr="JA-RU Product">
            <a:extLst>
              <a:ext uri="{FF2B5EF4-FFF2-40B4-BE49-F238E27FC236}">
                <a16:creationId xmlns:a16="http://schemas.microsoft.com/office/drawing/2014/main" id="{DC5C7D4A-54D2-454C-B042-4101FED9A2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318" y="1465612"/>
            <a:ext cx="1725268" cy="45006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0C9B6E-C224-D44D-B664-E8ACBBDE470B}"/>
              </a:ext>
            </a:extLst>
          </p:cNvPr>
          <p:cNvSpPr txBox="1"/>
          <p:nvPr/>
        </p:nvSpPr>
        <p:spPr>
          <a:xfrm>
            <a:off x="8453322" y="1187439"/>
            <a:ext cx="2104550" cy="369332"/>
          </a:xfrm>
          <a:prstGeom prst="rect">
            <a:avLst/>
          </a:prstGeom>
          <a:noFill/>
        </p:spPr>
        <p:txBody>
          <a:bodyPr wrap="none" rtlCol="0">
            <a:spAutoFit/>
          </a:bodyPr>
          <a:lstStyle/>
          <a:p>
            <a:r>
              <a:rPr lang="en-US" dirty="0">
                <a:solidFill>
                  <a:srgbClr val="FF0000"/>
                </a:solidFill>
              </a:rPr>
              <a:t>Defendant’s product</a:t>
            </a:r>
          </a:p>
        </p:txBody>
      </p:sp>
    </p:spTree>
    <p:extLst>
      <p:ext uri="{BB962C8B-B14F-4D97-AF65-F5344CB8AC3E}">
        <p14:creationId xmlns:p14="http://schemas.microsoft.com/office/powerpoint/2010/main" val="25970273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D4C34E-8192-4C47-A90C-2959E56CC9E5}"/>
              </a:ext>
            </a:extLst>
          </p:cNvPr>
          <p:cNvSpPr>
            <a:spLocks noGrp="1"/>
          </p:cNvSpPr>
          <p:nvPr>
            <p:ph type="title"/>
          </p:nvPr>
        </p:nvSpPr>
        <p:spPr>
          <a:xfrm>
            <a:off x="838200" y="174830"/>
            <a:ext cx="10515600" cy="1012413"/>
          </a:xfrm>
        </p:spPr>
        <p:txBody>
          <a:bodyPr>
            <a:normAutofit/>
          </a:bodyPr>
          <a:lstStyle/>
          <a:p>
            <a:r>
              <a:rPr lang="en-US" sz="3600" dirty="0"/>
              <a:t>Lanard Toys (CAFC 2020)</a:t>
            </a:r>
          </a:p>
        </p:txBody>
      </p:sp>
      <p:sp>
        <p:nvSpPr>
          <p:cNvPr id="4" name="Content Placeholder 3">
            <a:extLst>
              <a:ext uri="{FF2B5EF4-FFF2-40B4-BE49-F238E27FC236}">
                <a16:creationId xmlns:a16="http://schemas.microsoft.com/office/drawing/2014/main" id="{2008E266-5412-3F4C-B0CA-A0CE02350D78}"/>
              </a:ext>
            </a:extLst>
          </p:cNvPr>
          <p:cNvSpPr>
            <a:spLocks noGrp="1"/>
          </p:cNvSpPr>
          <p:nvPr>
            <p:ph idx="1"/>
          </p:nvPr>
        </p:nvSpPr>
        <p:spPr>
          <a:xfrm>
            <a:off x="838200" y="1365662"/>
            <a:ext cx="10515600" cy="5070764"/>
          </a:xfrm>
        </p:spPr>
        <p:txBody>
          <a:bodyPr>
            <a:normAutofit fontScale="92500" lnSpcReduction="10000"/>
          </a:bodyPr>
          <a:lstStyle/>
          <a:p>
            <a:r>
              <a:rPr lang="en-US" dirty="0"/>
              <a:t>Affirm District Court’s grant of summary judgment to defendant:</a:t>
            </a:r>
          </a:p>
          <a:p>
            <a:pPr lvl="1"/>
            <a:r>
              <a:rPr lang="en-US" dirty="0"/>
              <a:t>“The [District] court concluded, based on the evidence presented, that no reasonable fact finder could find that an ordinary observer, taking into account the prior art, would believe the accused design to be the same as the patented design.”</a:t>
            </a:r>
          </a:p>
          <a:p>
            <a:r>
              <a:rPr lang="en-US" dirty="0"/>
              <a:t>“To be clear, the ‘ordinary observer’ test for design patent infringement requires the fact finder to ‘</a:t>
            </a:r>
            <a:r>
              <a:rPr lang="en-US" dirty="0" err="1"/>
              <a:t>compar</a:t>
            </a:r>
            <a:r>
              <a:rPr lang="en-US" dirty="0"/>
              <a:t>[e] similarities in overall designs, not similarities of ornamental features in isolation.’ But, while the ‘ordinary observer’ test is not an element-by-element comparison, it also does not ignore the reality that designs can, and often do, have both functional and ornamental aspects. …. Under the ‘ordinary observer’ test, a court must consider the ornamental features and analyze how they impact the overall design. …. We conclude that the district court struck the correct balance of considering the ornamental aspects of the design while remaining focused on how an ordinary observer would view the overall design.” </a:t>
            </a:r>
          </a:p>
          <a:p>
            <a:endParaRPr lang="en-US" dirty="0"/>
          </a:p>
          <a:p>
            <a:endParaRPr lang="en-US" dirty="0"/>
          </a:p>
          <a:p>
            <a:endParaRPr lang="en-US" dirty="0"/>
          </a:p>
        </p:txBody>
      </p:sp>
    </p:spTree>
    <p:extLst>
      <p:ext uri="{BB962C8B-B14F-4D97-AF65-F5344CB8AC3E}">
        <p14:creationId xmlns:p14="http://schemas.microsoft.com/office/powerpoint/2010/main" val="5963929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D4C34E-8192-4C47-A90C-2959E56CC9E5}"/>
              </a:ext>
            </a:extLst>
          </p:cNvPr>
          <p:cNvSpPr>
            <a:spLocks noGrp="1"/>
          </p:cNvSpPr>
          <p:nvPr>
            <p:ph type="title"/>
          </p:nvPr>
        </p:nvSpPr>
        <p:spPr>
          <a:xfrm>
            <a:off x="838200" y="174830"/>
            <a:ext cx="10515600" cy="1012413"/>
          </a:xfrm>
        </p:spPr>
        <p:txBody>
          <a:bodyPr>
            <a:normAutofit/>
          </a:bodyPr>
          <a:lstStyle/>
          <a:p>
            <a:r>
              <a:rPr lang="en-US" sz="3600" dirty="0"/>
              <a:t>Lanard Toys (CAFC 2020)</a:t>
            </a:r>
          </a:p>
        </p:txBody>
      </p:sp>
      <p:sp>
        <p:nvSpPr>
          <p:cNvPr id="4" name="Content Placeholder 3">
            <a:extLst>
              <a:ext uri="{FF2B5EF4-FFF2-40B4-BE49-F238E27FC236}">
                <a16:creationId xmlns:a16="http://schemas.microsoft.com/office/drawing/2014/main" id="{2008E266-5412-3F4C-B0CA-A0CE02350D78}"/>
              </a:ext>
            </a:extLst>
          </p:cNvPr>
          <p:cNvSpPr>
            <a:spLocks noGrp="1"/>
          </p:cNvSpPr>
          <p:nvPr>
            <p:ph idx="1"/>
          </p:nvPr>
        </p:nvSpPr>
        <p:spPr>
          <a:xfrm>
            <a:off x="838200" y="1365662"/>
            <a:ext cx="10515600" cy="5070764"/>
          </a:xfrm>
        </p:spPr>
        <p:txBody>
          <a:bodyPr>
            <a:normAutofit fontScale="92500" lnSpcReduction="10000"/>
          </a:bodyPr>
          <a:lstStyle/>
          <a:p>
            <a:r>
              <a:rPr lang="en-US" dirty="0"/>
              <a:t>Affirm District Court’s grant of summary judgment to defendant:</a:t>
            </a:r>
          </a:p>
          <a:p>
            <a:pPr lvl="1"/>
            <a:r>
              <a:rPr lang="en-US" dirty="0"/>
              <a:t>“The [District] court concluded, based on the evidence presented, that no reasonable fact finder could find that an ordinary observer, taking into account the prior art, would believe the accused design to be the same as the patented design.”</a:t>
            </a:r>
          </a:p>
          <a:p>
            <a:r>
              <a:rPr lang="en-US" dirty="0"/>
              <a:t>“To be clear, the ‘ordinary observer’ test for design patent infringement requires the fact finder to ‘</a:t>
            </a:r>
            <a:r>
              <a:rPr lang="en-US" dirty="0" err="1"/>
              <a:t>compar</a:t>
            </a:r>
            <a:r>
              <a:rPr lang="en-US" dirty="0"/>
              <a:t>[e] similarities in </a:t>
            </a:r>
            <a:r>
              <a:rPr lang="en-US" u="sng" dirty="0"/>
              <a:t>overall designs</a:t>
            </a:r>
            <a:r>
              <a:rPr lang="en-US" dirty="0"/>
              <a:t>, not similarities of ornamental features in isolation.’ But, while the ‘ordinary observer’ test is not an element-by-element comparison, it also does not ignore the reality that designs can, and often do, have both functional and ornamental aspects. …. Under the ‘ordinary observer’ test, a court must consider the ornamental features and analyze how they impact the overall design. …. We conclude that the district court struck the correct balance of considering the ornamental aspects of the design while remaining focused on how an ordinary observer would view the overall design.” </a:t>
            </a:r>
          </a:p>
          <a:p>
            <a:endParaRPr lang="en-US" dirty="0"/>
          </a:p>
          <a:p>
            <a:endParaRPr lang="en-US" dirty="0"/>
          </a:p>
          <a:p>
            <a:endParaRPr lang="en-US" dirty="0"/>
          </a:p>
        </p:txBody>
      </p:sp>
    </p:spTree>
    <p:extLst>
      <p:ext uri="{BB962C8B-B14F-4D97-AF65-F5344CB8AC3E}">
        <p14:creationId xmlns:p14="http://schemas.microsoft.com/office/powerpoint/2010/main" val="3007717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t>Apple (CAFC 2012)</a:t>
            </a:r>
          </a:p>
        </p:txBody>
      </p:sp>
    </p:spTree>
    <p:extLst>
      <p:ext uri="{BB962C8B-B14F-4D97-AF65-F5344CB8AC3E}">
        <p14:creationId xmlns:p14="http://schemas.microsoft.com/office/powerpoint/2010/main" val="13903710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D4C34E-8192-4C47-A90C-2959E56CC9E5}"/>
              </a:ext>
            </a:extLst>
          </p:cNvPr>
          <p:cNvSpPr>
            <a:spLocks noGrp="1"/>
          </p:cNvSpPr>
          <p:nvPr>
            <p:ph type="title"/>
          </p:nvPr>
        </p:nvSpPr>
        <p:spPr>
          <a:xfrm>
            <a:off x="838200" y="174830"/>
            <a:ext cx="10515600" cy="1012413"/>
          </a:xfrm>
        </p:spPr>
        <p:txBody>
          <a:bodyPr>
            <a:normAutofit/>
          </a:bodyPr>
          <a:lstStyle/>
          <a:p>
            <a:r>
              <a:rPr lang="en-US" sz="3600" dirty="0"/>
              <a:t>Lanard Toys (CAFC 2020)</a:t>
            </a:r>
          </a:p>
        </p:txBody>
      </p:sp>
      <p:sp>
        <p:nvSpPr>
          <p:cNvPr id="4" name="Content Placeholder 3">
            <a:extLst>
              <a:ext uri="{FF2B5EF4-FFF2-40B4-BE49-F238E27FC236}">
                <a16:creationId xmlns:a16="http://schemas.microsoft.com/office/drawing/2014/main" id="{2008E266-5412-3F4C-B0CA-A0CE02350D78}"/>
              </a:ext>
            </a:extLst>
          </p:cNvPr>
          <p:cNvSpPr>
            <a:spLocks noGrp="1"/>
          </p:cNvSpPr>
          <p:nvPr>
            <p:ph idx="1"/>
          </p:nvPr>
        </p:nvSpPr>
        <p:spPr>
          <a:xfrm>
            <a:off x="838200" y="1365662"/>
            <a:ext cx="10515600" cy="5070764"/>
          </a:xfrm>
        </p:spPr>
        <p:txBody>
          <a:bodyPr>
            <a:normAutofit fontScale="92500" lnSpcReduction="10000"/>
          </a:bodyPr>
          <a:lstStyle/>
          <a:p>
            <a:r>
              <a:rPr lang="en-US" dirty="0"/>
              <a:t>Affirm District Court’s grant of summary judgment to defendant:</a:t>
            </a:r>
          </a:p>
          <a:p>
            <a:pPr lvl="1"/>
            <a:r>
              <a:rPr lang="en-US" dirty="0"/>
              <a:t>“The [District] court concluded, based on the evidence presented, that no reasonable fact finder could find that an ordinary observer, taking into account the prior art, would believe the accused design to be the same as the patented design.”</a:t>
            </a:r>
          </a:p>
          <a:p>
            <a:r>
              <a:rPr lang="en-US" dirty="0"/>
              <a:t>“To be clear, the ‘ordinary observer’ test for design patent infringement requires the fact finder to ‘</a:t>
            </a:r>
            <a:r>
              <a:rPr lang="en-US" dirty="0" err="1"/>
              <a:t>compar</a:t>
            </a:r>
            <a:r>
              <a:rPr lang="en-US" dirty="0"/>
              <a:t>[e] similarities in overall designs, not similarities of ornamental features in isolation.’ </a:t>
            </a:r>
            <a:r>
              <a:rPr lang="en-US" u="sng" dirty="0"/>
              <a:t>But, while the ‘ordinary observer’ test is not an element-by-element comparison, it also does not ignore the reality that designs can, and often do, have both functional and ornamental aspects</a:t>
            </a:r>
            <a:r>
              <a:rPr lang="en-US" dirty="0"/>
              <a:t>. …. Under the ‘ordinary observer’ test, a court must consider the ornamental features and analyze how they impact the overall design. …. We conclude that the district court struck the correct balance of considering the ornamental aspects of the design while remaining focused on how an ordinary observer would view the overall design.” </a:t>
            </a:r>
          </a:p>
          <a:p>
            <a:endParaRPr lang="en-US" dirty="0"/>
          </a:p>
          <a:p>
            <a:endParaRPr lang="en-US" dirty="0"/>
          </a:p>
          <a:p>
            <a:endParaRPr lang="en-US" dirty="0"/>
          </a:p>
        </p:txBody>
      </p:sp>
    </p:spTree>
    <p:extLst>
      <p:ext uri="{BB962C8B-B14F-4D97-AF65-F5344CB8AC3E}">
        <p14:creationId xmlns:p14="http://schemas.microsoft.com/office/powerpoint/2010/main" val="27849009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D4C34E-8192-4C47-A90C-2959E56CC9E5}"/>
              </a:ext>
            </a:extLst>
          </p:cNvPr>
          <p:cNvSpPr>
            <a:spLocks noGrp="1"/>
          </p:cNvSpPr>
          <p:nvPr>
            <p:ph type="title"/>
          </p:nvPr>
        </p:nvSpPr>
        <p:spPr>
          <a:xfrm>
            <a:off x="838200" y="174830"/>
            <a:ext cx="10515600" cy="1012413"/>
          </a:xfrm>
        </p:spPr>
        <p:txBody>
          <a:bodyPr>
            <a:normAutofit/>
          </a:bodyPr>
          <a:lstStyle/>
          <a:p>
            <a:r>
              <a:rPr lang="en-US" sz="3600" dirty="0"/>
              <a:t>Lanard Toys (CAFC 2020)</a:t>
            </a:r>
          </a:p>
        </p:txBody>
      </p:sp>
      <p:sp>
        <p:nvSpPr>
          <p:cNvPr id="4" name="Content Placeholder 3">
            <a:extLst>
              <a:ext uri="{FF2B5EF4-FFF2-40B4-BE49-F238E27FC236}">
                <a16:creationId xmlns:a16="http://schemas.microsoft.com/office/drawing/2014/main" id="{2008E266-5412-3F4C-B0CA-A0CE02350D78}"/>
              </a:ext>
            </a:extLst>
          </p:cNvPr>
          <p:cNvSpPr>
            <a:spLocks noGrp="1"/>
          </p:cNvSpPr>
          <p:nvPr>
            <p:ph idx="1"/>
          </p:nvPr>
        </p:nvSpPr>
        <p:spPr>
          <a:xfrm>
            <a:off x="838200" y="1365662"/>
            <a:ext cx="10515600" cy="5070764"/>
          </a:xfrm>
        </p:spPr>
        <p:txBody>
          <a:bodyPr>
            <a:normAutofit fontScale="92500" lnSpcReduction="10000"/>
          </a:bodyPr>
          <a:lstStyle/>
          <a:p>
            <a:r>
              <a:rPr lang="en-US" dirty="0"/>
              <a:t>Affirm District Court’s grant of summary judgment to defendant:</a:t>
            </a:r>
          </a:p>
          <a:p>
            <a:pPr lvl="1"/>
            <a:r>
              <a:rPr lang="en-US" dirty="0"/>
              <a:t>“The [District] court concluded, based on the evidence presented, that no reasonable fact finder could find that an ordinary observer, taking into account the prior art, would believe the accused design to be the same as the patented design.”</a:t>
            </a:r>
          </a:p>
          <a:p>
            <a:r>
              <a:rPr lang="en-US" dirty="0"/>
              <a:t>“To be clear, the ‘ordinary observer’ test for design patent infringement requires the fact finder to ‘</a:t>
            </a:r>
            <a:r>
              <a:rPr lang="en-US" dirty="0" err="1"/>
              <a:t>compar</a:t>
            </a:r>
            <a:r>
              <a:rPr lang="en-US" dirty="0"/>
              <a:t>[e] similarities in overall designs, not similarities of ornamental features in isolation.’ But, while the ‘ordinary observer’ test is not an element-by-element comparison, it also does not ignore the reality that designs can, and often do, have both functional and ornamental aspects. </a:t>
            </a:r>
            <a:r>
              <a:rPr lang="en-US" u="sng" dirty="0"/>
              <a:t>…. Under the ‘ordinary observer’ test, a court must consider the ornamental features and analyze how they impact the overall design</a:t>
            </a:r>
            <a:r>
              <a:rPr lang="en-US" dirty="0"/>
              <a:t>. …. We conclude that the district court struck the correct balance of considering the ornamental aspects of the design while remaining focused on how an ordinary observer would view the overall design.” </a:t>
            </a:r>
          </a:p>
          <a:p>
            <a:endParaRPr lang="en-US" dirty="0"/>
          </a:p>
          <a:p>
            <a:endParaRPr lang="en-US" dirty="0"/>
          </a:p>
          <a:p>
            <a:endParaRPr lang="en-US" dirty="0"/>
          </a:p>
        </p:txBody>
      </p:sp>
    </p:spTree>
    <p:extLst>
      <p:ext uri="{BB962C8B-B14F-4D97-AF65-F5344CB8AC3E}">
        <p14:creationId xmlns:p14="http://schemas.microsoft.com/office/powerpoint/2010/main" val="16969704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EB97-E362-5245-B36A-84D42CF7F4E0}"/>
              </a:ext>
            </a:extLst>
          </p:cNvPr>
          <p:cNvSpPr>
            <a:spLocks noGrp="1"/>
          </p:cNvSpPr>
          <p:nvPr>
            <p:ph type="title"/>
          </p:nvPr>
        </p:nvSpPr>
        <p:spPr>
          <a:xfrm>
            <a:off x="1372589" y="103869"/>
            <a:ext cx="9291453" cy="703654"/>
          </a:xfrm>
        </p:spPr>
        <p:txBody>
          <a:bodyPr>
            <a:normAutofit/>
          </a:bodyPr>
          <a:lstStyle/>
          <a:p>
            <a:pPr algn="r"/>
            <a:r>
              <a:rPr lang="en-US" sz="3600" dirty="0"/>
              <a:t>Lanard Toys (CAFC 2020)</a:t>
            </a:r>
          </a:p>
        </p:txBody>
      </p:sp>
      <p:pic>
        <p:nvPicPr>
          <p:cNvPr id="2050" name="Picture 2" descr="Cited Prior Art">
            <a:extLst>
              <a:ext uri="{FF2B5EF4-FFF2-40B4-BE49-F238E27FC236}">
                <a16:creationId xmlns:a16="http://schemas.microsoft.com/office/drawing/2014/main" id="{1EDE4431-6921-1E41-8852-D5122E2F5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19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167 patent">
            <a:extLst>
              <a:ext uri="{FF2B5EF4-FFF2-40B4-BE49-F238E27FC236}">
                <a16:creationId xmlns:a16="http://schemas.microsoft.com/office/drawing/2014/main" id="{765B8343-A1D9-F74B-BBF3-629242787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815" y="1556771"/>
            <a:ext cx="990389" cy="45519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7222BE-8CE4-3640-8BA0-53EF965C7C4C}"/>
              </a:ext>
            </a:extLst>
          </p:cNvPr>
          <p:cNvSpPr txBox="1"/>
          <p:nvPr/>
        </p:nvSpPr>
        <p:spPr>
          <a:xfrm>
            <a:off x="6092089" y="1187439"/>
            <a:ext cx="1477840" cy="369332"/>
          </a:xfrm>
          <a:prstGeom prst="rect">
            <a:avLst/>
          </a:prstGeom>
          <a:noFill/>
        </p:spPr>
        <p:txBody>
          <a:bodyPr wrap="none" rtlCol="0">
            <a:spAutoFit/>
          </a:bodyPr>
          <a:lstStyle/>
          <a:p>
            <a:r>
              <a:rPr lang="en-US" dirty="0">
                <a:solidFill>
                  <a:srgbClr val="FF0000"/>
                </a:solidFill>
              </a:rPr>
              <a:t>Design Patent</a:t>
            </a:r>
          </a:p>
        </p:txBody>
      </p:sp>
      <p:pic>
        <p:nvPicPr>
          <p:cNvPr id="2054" name="Picture 6" descr="JA-RU Product">
            <a:extLst>
              <a:ext uri="{FF2B5EF4-FFF2-40B4-BE49-F238E27FC236}">
                <a16:creationId xmlns:a16="http://schemas.microsoft.com/office/drawing/2014/main" id="{DC5C7D4A-54D2-454C-B042-4101FED9A2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318" y="1465612"/>
            <a:ext cx="1725268" cy="45006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0C9B6E-C224-D44D-B664-E8ACBBDE470B}"/>
              </a:ext>
            </a:extLst>
          </p:cNvPr>
          <p:cNvSpPr txBox="1"/>
          <p:nvPr/>
        </p:nvSpPr>
        <p:spPr>
          <a:xfrm>
            <a:off x="8453322" y="1187439"/>
            <a:ext cx="2104550" cy="369332"/>
          </a:xfrm>
          <a:prstGeom prst="rect">
            <a:avLst/>
          </a:prstGeom>
          <a:noFill/>
        </p:spPr>
        <p:txBody>
          <a:bodyPr wrap="none" rtlCol="0">
            <a:spAutoFit/>
          </a:bodyPr>
          <a:lstStyle/>
          <a:p>
            <a:r>
              <a:rPr lang="en-US" dirty="0">
                <a:solidFill>
                  <a:srgbClr val="FF0000"/>
                </a:solidFill>
              </a:rPr>
              <a:t>Defendant’s product</a:t>
            </a:r>
          </a:p>
        </p:txBody>
      </p:sp>
    </p:spTree>
    <p:extLst>
      <p:ext uri="{BB962C8B-B14F-4D97-AF65-F5344CB8AC3E}">
        <p14:creationId xmlns:p14="http://schemas.microsoft.com/office/powerpoint/2010/main" val="41972606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4800-D59E-0244-AB59-0ECEFBE8674A}"/>
              </a:ext>
            </a:extLst>
          </p:cNvPr>
          <p:cNvSpPr>
            <a:spLocks noGrp="1"/>
          </p:cNvSpPr>
          <p:nvPr>
            <p:ph type="title"/>
          </p:nvPr>
        </p:nvSpPr>
        <p:spPr>
          <a:xfrm>
            <a:off x="838200" y="142081"/>
            <a:ext cx="10515600" cy="1009826"/>
          </a:xfrm>
        </p:spPr>
        <p:txBody>
          <a:bodyPr>
            <a:normAutofit/>
          </a:bodyPr>
          <a:lstStyle/>
          <a:p>
            <a:r>
              <a:rPr lang="en-US" sz="2800" dirty="0"/>
              <a:t>In </a:t>
            </a:r>
            <a:r>
              <a:rPr lang="en-US" sz="2800" i="1" dirty="0"/>
              <a:t>Egyptian Goddess</a:t>
            </a:r>
            <a:r>
              <a:rPr lang="en-US" sz="2800" dirty="0"/>
              <a:t>, the CAFC explicated the “ordinary observer” test for design-patent infringement as follows:</a:t>
            </a:r>
          </a:p>
        </p:txBody>
      </p:sp>
      <p:sp>
        <p:nvSpPr>
          <p:cNvPr id="3" name="Content Placeholder 2">
            <a:extLst>
              <a:ext uri="{FF2B5EF4-FFF2-40B4-BE49-F238E27FC236}">
                <a16:creationId xmlns:a16="http://schemas.microsoft.com/office/drawing/2014/main" id="{8E00D559-8475-2246-9435-131EC8404920}"/>
              </a:ext>
            </a:extLst>
          </p:cNvPr>
          <p:cNvSpPr>
            <a:spLocks noGrp="1"/>
          </p:cNvSpPr>
          <p:nvPr>
            <p:ph sz="half" idx="1"/>
          </p:nvPr>
        </p:nvSpPr>
        <p:spPr>
          <a:xfrm>
            <a:off x="415636" y="1151907"/>
            <a:ext cx="6519553" cy="5564012"/>
          </a:xfrm>
        </p:spPr>
        <p:txBody>
          <a:bodyPr>
            <a:normAutofit fontScale="85000" lnSpcReduction="20000"/>
          </a:bodyPr>
          <a:lstStyle/>
          <a:p>
            <a:pPr marL="0" indent="0">
              <a:buNone/>
            </a:pPr>
            <a:r>
              <a:rPr lang="en-US" dirty="0"/>
              <a:t>“</a:t>
            </a:r>
            <a:r>
              <a:rPr lang="en-US" b="1" dirty="0">
                <a:solidFill>
                  <a:srgbClr val="FF0000"/>
                </a:solidFill>
              </a:rPr>
              <a:t>[1] </a:t>
            </a:r>
            <a:r>
              <a:rPr lang="en-US" dirty="0"/>
              <a:t>In some instances, the claimed design and the accused design will be sufficiently distinct that it will be clear without more that the patentee has not met its burden of proving the two designs would appear “substantially the same” to the ordinary observer, as required by </a:t>
            </a:r>
            <a:r>
              <a:rPr lang="en-US" i="1" dirty="0"/>
              <a:t>Gorham</a:t>
            </a:r>
            <a:r>
              <a:rPr lang="en-US" dirty="0"/>
              <a:t>. </a:t>
            </a:r>
            <a:r>
              <a:rPr lang="en-US" b="1" dirty="0">
                <a:solidFill>
                  <a:srgbClr val="FF0000"/>
                </a:solidFill>
              </a:rPr>
              <a:t>[2] </a:t>
            </a:r>
            <a:r>
              <a:rPr lang="en-US" dirty="0"/>
              <a:t>In other instances, when the claimed and accused designs are not plainly dissimilar, resolution of the question whether the ordinary observer would consider the two designs to be substantially the same will benefit from a comparison of the claimed and accused designs with the prior art, as in many of the cases discussed above and in the case at bar. Where there are many examples of similar prior art designs, as in a case such as Whitman Saddle, differences between the claimed and accused designs that might not be noticeable in the abstract can become significant to the hypothetical ordinary observer who is conversant with the prior art. “</a:t>
            </a:r>
          </a:p>
        </p:txBody>
      </p:sp>
      <p:sp>
        <p:nvSpPr>
          <p:cNvPr id="5" name="Content Placeholder 4">
            <a:extLst>
              <a:ext uri="{FF2B5EF4-FFF2-40B4-BE49-F238E27FC236}">
                <a16:creationId xmlns:a16="http://schemas.microsoft.com/office/drawing/2014/main" id="{1F5AE8CD-9F6A-7345-804C-EAAC60BE1A61}"/>
              </a:ext>
            </a:extLst>
          </p:cNvPr>
          <p:cNvSpPr>
            <a:spLocks noGrp="1"/>
          </p:cNvSpPr>
          <p:nvPr>
            <p:ph sz="half" idx="2"/>
          </p:nvPr>
        </p:nvSpPr>
        <p:spPr>
          <a:xfrm>
            <a:off x="7267698" y="1151907"/>
            <a:ext cx="4751119" cy="5564012"/>
          </a:xfrm>
        </p:spPr>
        <p:txBody>
          <a:bodyPr>
            <a:normAutofit fontScale="85000" lnSpcReduction="20000"/>
          </a:bodyPr>
          <a:lstStyle/>
          <a:p>
            <a:r>
              <a:rPr lang="en-US" dirty="0">
                <a:solidFill>
                  <a:srgbClr val="0070C0"/>
                </a:solidFill>
              </a:rPr>
              <a:t>Step [1] makes clear that infringement of a design patent, unlike infringement of a utility patent, is not an “element-by-element” analysis.  Instead, the decisionmaker should compare the overall impressions created by the protected design and the accused product</a:t>
            </a:r>
          </a:p>
          <a:p>
            <a:r>
              <a:rPr lang="en-US" dirty="0">
                <a:solidFill>
                  <a:srgbClr val="0070C0"/>
                </a:solidFill>
                <a:latin typeface="Times New Roman" panose="02020603050405020304" pitchFamily="18" charset="0"/>
                <a:cs typeface="Times New Roman" panose="02020603050405020304" pitchFamily="18" charset="0"/>
              </a:rPr>
              <a:t>Step [2] is loosely analogous to the principle, applicable to utility patents, that one cannot recover, through the doctrine of equivalents, territory that would have been deemed obvious in light of the prior art.</a:t>
            </a:r>
          </a:p>
          <a:p>
            <a:endParaRPr lang="en-US" dirty="0">
              <a:solidFill>
                <a:srgbClr val="0070C0"/>
              </a:solidFill>
            </a:endParaRPr>
          </a:p>
        </p:txBody>
      </p:sp>
    </p:spTree>
    <p:extLst>
      <p:ext uri="{BB962C8B-B14F-4D97-AF65-F5344CB8AC3E}">
        <p14:creationId xmlns:p14="http://schemas.microsoft.com/office/powerpoint/2010/main" val="10429247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9DB8F8-D5F6-BE4D-8845-4D4CA50BDD03}"/>
              </a:ext>
            </a:extLst>
          </p:cNvPr>
          <p:cNvSpPr>
            <a:spLocks noGrp="1"/>
          </p:cNvSpPr>
          <p:nvPr>
            <p:ph type="title"/>
          </p:nvPr>
        </p:nvSpPr>
        <p:spPr>
          <a:xfrm>
            <a:off x="838200" y="0"/>
            <a:ext cx="10515600" cy="727405"/>
          </a:xfrm>
        </p:spPr>
        <p:txBody>
          <a:bodyPr>
            <a:normAutofit/>
          </a:bodyPr>
          <a:lstStyle/>
          <a:p>
            <a:r>
              <a:rPr lang="en-US" sz="2400" dirty="0"/>
              <a:t>No infringement							Infringement</a:t>
            </a:r>
          </a:p>
        </p:txBody>
      </p:sp>
      <p:pic>
        <p:nvPicPr>
          <p:cNvPr id="7" name="Picture 6" descr="A close-up of a syringe and a tube&#10;&#10;Description automatically generated with low confidence">
            <a:extLst>
              <a:ext uri="{FF2B5EF4-FFF2-40B4-BE49-F238E27FC236}">
                <a16:creationId xmlns:a16="http://schemas.microsoft.com/office/drawing/2014/main" id="{402279EB-C668-954E-9EE4-CBA195C044FF}"/>
              </a:ext>
            </a:extLst>
          </p:cNvPr>
          <p:cNvPicPr>
            <a:picLocks noChangeAspect="1"/>
          </p:cNvPicPr>
          <p:nvPr/>
        </p:nvPicPr>
        <p:blipFill>
          <a:blip r:embed="rId2"/>
          <a:stretch>
            <a:fillRect/>
          </a:stretch>
        </p:blipFill>
        <p:spPr>
          <a:xfrm>
            <a:off x="2909455" y="4098533"/>
            <a:ext cx="2306481" cy="2594791"/>
          </a:xfrm>
          <a:prstGeom prst="rect">
            <a:avLst/>
          </a:prstGeom>
          <a:ln>
            <a:solidFill>
              <a:schemeClr val="accent1">
                <a:shade val="50000"/>
              </a:schemeClr>
            </a:solidFill>
          </a:ln>
        </p:spPr>
      </p:pic>
      <p:pic>
        <p:nvPicPr>
          <p:cNvPr id="9" name="Picture 8" descr="Diagram&#10;&#10;Description automatically generated">
            <a:extLst>
              <a:ext uri="{FF2B5EF4-FFF2-40B4-BE49-F238E27FC236}">
                <a16:creationId xmlns:a16="http://schemas.microsoft.com/office/drawing/2014/main" id="{339F47D0-AB39-424A-A906-739917B3AEDD}"/>
              </a:ext>
            </a:extLst>
          </p:cNvPr>
          <p:cNvPicPr>
            <a:picLocks noChangeAspect="1"/>
          </p:cNvPicPr>
          <p:nvPr/>
        </p:nvPicPr>
        <p:blipFill>
          <a:blip r:embed="rId3"/>
          <a:stretch>
            <a:fillRect/>
          </a:stretch>
        </p:blipFill>
        <p:spPr>
          <a:xfrm>
            <a:off x="238131" y="4098097"/>
            <a:ext cx="2455193" cy="2735922"/>
          </a:xfrm>
          <a:prstGeom prst="rect">
            <a:avLst/>
          </a:prstGeom>
          <a:ln>
            <a:solidFill>
              <a:schemeClr val="accent1">
                <a:shade val="50000"/>
              </a:schemeClr>
            </a:solidFill>
          </a:ln>
        </p:spPr>
      </p:pic>
      <p:pic>
        <p:nvPicPr>
          <p:cNvPr id="11" name="Picture 10" descr="A picture containing container, dishware, tableware&#10;&#10;Description automatically generated">
            <a:extLst>
              <a:ext uri="{FF2B5EF4-FFF2-40B4-BE49-F238E27FC236}">
                <a16:creationId xmlns:a16="http://schemas.microsoft.com/office/drawing/2014/main" id="{A3675D90-C6A4-224E-B221-94AA70B04BCA}"/>
              </a:ext>
            </a:extLst>
          </p:cNvPr>
          <p:cNvPicPr>
            <a:picLocks noChangeAspect="1"/>
          </p:cNvPicPr>
          <p:nvPr/>
        </p:nvPicPr>
        <p:blipFill>
          <a:blip r:embed="rId4"/>
          <a:stretch>
            <a:fillRect/>
          </a:stretch>
        </p:blipFill>
        <p:spPr>
          <a:xfrm>
            <a:off x="238131" y="2453341"/>
            <a:ext cx="4977805" cy="1558094"/>
          </a:xfrm>
          <a:prstGeom prst="rect">
            <a:avLst/>
          </a:prstGeom>
          <a:ln>
            <a:solidFill>
              <a:schemeClr val="accent1">
                <a:shade val="50000"/>
              </a:schemeClr>
            </a:solidFill>
          </a:ln>
        </p:spPr>
      </p:pic>
      <p:pic>
        <p:nvPicPr>
          <p:cNvPr id="13" name="Picture 12" descr="Diagram&#10;&#10;Description automatically generated">
            <a:extLst>
              <a:ext uri="{FF2B5EF4-FFF2-40B4-BE49-F238E27FC236}">
                <a16:creationId xmlns:a16="http://schemas.microsoft.com/office/drawing/2014/main" id="{62B4FC63-80BC-1243-8ACE-12435C2925AB}"/>
              </a:ext>
            </a:extLst>
          </p:cNvPr>
          <p:cNvPicPr>
            <a:picLocks noChangeAspect="1"/>
          </p:cNvPicPr>
          <p:nvPr/>
        </p:nvPicPr>
        <p:blipFill>
          <a:blip r:embed="rId5"/>
          <a:stretch>
            <a:fillRect/>
          </a:stretch>
        </p:blipFill>
        <p:spPr>
          <a:xfrm>
            <a:off x="7087034" y="3055481"/>
            <a:ext cx="4977805" cy="1911907"/>
          </a:xfrm>
          <a:prstGeom prst="rect">
            <a:avLst/>
          </a:prstGeom>
          <a:ln>
            <a:solidFill>
              <a:schemeClr val="accent1">
                <a:shade val="50000"/>
              </a:schemeClr>
            </a:solidFill>
          </a:ln>
        </p:spPr>
      </p:pic>
      <p:pic>
        <p:nvPicPr>
          <p:cNvPr id="15" name="Picture 14" descr="Diagram&#10;&#10;Description automatically generated">
            <a:extLst>
              <a:ext uri="{FF2B5EF4-FFF2-40B4-BE49-F238E27FC236}">
                <a16:creationId xmlns:a16="http://schemas.microsoft.com/office/drawing/2014/main" id="{C757C3E0-A05F-C145-8B22-98E51CC0841E}"/>
              </a:ext>
            </a:extLst>
          </p:cNvPr>
          <p:cNvPicPr>
            <a:picLocks noChangeAspect="1"/>
          </p:cNvPicPr>
          <p:nvPr/>
        </p:nvPicPr>
        <p:blipFill>
          <a:blip r:embed="rId6"/>
          <a:stretch>
            <a:fillRect/>
          </a:stretch>
        </p:blipFill>
        <p:spPr>
          <a:xfrm>
            <a:off x="6811274" y="639671"/>
            <a:ext cx="5253565" cy="2293534"/>
          </a:xfrm>
          <a:prstGeom prst="rect">
            <a:avLst/>
          </a:prstGeom>
          <a:ln>
            <a:solidFill>
              <a:schemeClr val="accent1">
                <a:shade val="50000"/>
              </a:schemeClr>
            </a:solidFill>
          </a:ln>
        </p:spPr>
      </p:pic>
      <p:pic>
        <p:nvPicPr>
          <p:cNvPr id="17" name="Picture 16" descr="Diagram&#10;&#10;Description automatically generated">
            <a:extLst>
              <a:ext uri="{FF2B5EF4-FFF2-40B4-BE49-F238E27FC236}">
                <a16:creationId xmlns:a16="http://schemas.microsoft.com/office/drawing/2014/main" id="{6C574AD4-9E28-084D-A590-A492EDCE1B45}"/>
              </a:ext>
            </a:extLst>
          </p:cNvPr>
          <p:cNvPicPr>
            <a:picLocks noChangeAspect="1"/>
          </p:cNvPicPr>
          <p:nvPr/>
        </p:nvPicPr>
        <p:blipFill>
          <a:blip r:embed="rId7"/>
          <a:stretch>
            <a:fillRect/>
          </a:stretch>
        </p:blipFill>
        <p:spPr>
          <a:xfrm>
            <a:off x="238131" y="858840"/>
            <a:ext cx="1905397" cy="1331630"/>
          </a:xfrm>
          <a:prstGeom prst="rect">
            <a:avLst/>
          </a:prstGeom>
          <a:ln>
            <a:solidFill>
              <a:schemeClr val="accent1">
                <a:shade val="50000"/>
              </a:schemeClr>
            </a:solidFill>
          </a:ln>
        </p:spPr>
      </p:pic>
      <p:pic>
        <p:nvPicPr>
          <p:cNvPr id="19" name="Picture 18" descr="A picture containing indoor, kitchen appliance, coffee maker, appliance&#10;&#10;Description automatically generated">
            <a:extLst>
              <a:ext uri="{FF2B5EF4-FFF2-40B4-BE49-F238E27FC236}">
                <a16:creationId xmlns:a16="http://schemas.microsoft.com/office/drawing/2014/main" id="{83D24437-C942-9C41-A61E-AFC12896B859}"/>
              </a:ext>
            </a:extLst>
          </p:cNvPr>
          <p:cNvPicPr>
            <a:picLocks noChangeAspect="1"/>
          </p:cNvPicPr>
          <p:nvPr/>
        </p:nvPicPr>
        <p:blipFill>
          <a:blip r:embed="rId8"/>
          <a:stretch>
            <a:fillRect/>
          </a:stretch>
        </p:blipFill>
        <p:spPr>
          <a:xfrm>
            <a:off x="2293679" y="639671"/>
            <a:ext cx="3812793" cy="1682235"/>
          </a:xfrm>
          <a:prstGeom prst="rect">
            <a:avLst/>
          </a:prstGeom>
          <a:ln>
            <a:solidFill>
              <a:schemeClr val="accent1">
                <a:shade val="50000"/>
              </a:schemeClr>
            </a:solidFill>
          </a:ln>
        </p:spPr>
      </p:pic>
      <p:cxnSp>
        <p:nvCxnSpPr>
          <p:cNvPr id="21" name="Straight Connector 20">
            <a:extLst>
              <a:ext uri="{FF2B5EF4-FFF2-40B4-BE49-F238E27FC236}">
                <a16:creationId xmlns:a16="http://schemas.microsoft.com/office/drawing/2014/main" id="{5C6D0F8F-B633-9F46-AAAA-981E4D81D572}"/>
              </a:ext>
            </a:extLst>
          </p:cNvPr>
          <p:cNvCxnSpPr/>
          <p:nvPr/>
        </p:nvCxnSpPr>
        <p:spPr>
          <a:xfrm>
            <a:off x="6417425" y="0"/>
            <a:ext cx="0" cy="6858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988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3001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ctrTitle"/>
          </p:nvPr>
        </p:nvSpPr>
        <p:spPr>
          <a:xfrm>
            <a:off x="2209800" y="2286000"/>
            <a:ext cx="7772400" cy="1143000"/>
          </a:xfrm>
        </p:spPr>
        <p:txBody>
          <a:bodyPr/>
          <a:lstStyle/>
          <a:p>
            <a:pPr eaLnBrk="1" hangingPunct="1"/>
            <a:r>
              <a:rPr lang="en-US" altLang="en-US"/>
              <a:t>Design Patent Data</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4914" y="455613"/>
            <a:ext cx="7278687" cy="551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2"/>
          <p:cNvSpPr txBox="1">
            <a:spLocks noChangeArrowheads="1"/>
          </p:cNvSpPr>
          <p:nvPr/>
        </p:nvSpPr>
        <p:spPr bwMode="auto">
          <a:xfrm>
            <a:off x="1957389" y="6019801"/>
            <a:ext cx="8677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a:t>Source:  http://www.forbes.com/sites/haydnshaughnessy/2013/08/22/the-surprise-leader-in-design-patents/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6200"/>
            <a:ext cx="9144000" cy="6701872"/>
          </a:xfrm>
          <a:prstGeom prst="rect">
            <a:avLst/>
          </a:prstGeom>
        </p:spPr>
      </p:pic>
      <p:sp>
        <p:nvSpPr>
          <p:cNvPr id="3" name="TextBox 2"/>
          <p:cNvSpPr txBox="1"/>
          <p:nvPr/>
        </p:nvSpPr>
        <p:spPr>
          <a:xfrm>
            <a:off x="6629401" y="6553201"/>
            <a:ext cx="2815451" cy="307777"/>
          </a:xfrm>
          <a:prstGeom prst="rect">
            <a:avLst/>
          </a:prstGeom>
          <a:noFill/>
        </p:spPr>
        <p:txBody>
          <a:bodyPr wrap="none" rtlCol="0">
            <a:spAutoFit/>
          </a:bodyPr>
          <a:lstStyle/>
          <a:p>
            <a:r>
              <a:rPr lang="en-US" sz="1400" dirty="0"/>
              <a:t>Source:  </a:t>
            </a:r>
            <a:r>
              <a:rPr lang="en-US" sz="1400"/>
              <a:t>USPTO Performance Report</a:t>
            </a:r>
          </a:p>
        </p:txBody>
      </p:sp>
    </p:spTree>
    <p:extLst>
      <p:ext uri="{BB962C8B-B14F-4D97-AF65-F5344CB8AC3E}">
        <p14:creationId xmlns:p14="http://schemas.microsoft.com/office/powerpoint/2010/main" val="3007073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1000" y="152400"/>
            <a:ext cx="8890000" cy="6070600"/>
          </a:xfrm>
          <a:prstGeom prst="rect">
            <a:avLst/>
          </a:prstGeom>
        </p:spPr>
      </p:pic>
      <p:sp>
        <p:nvSpPr>
          <p:cNvPr id="3" name="TextBox 2"/>
          <p:cNvSpPr txBox="1"/>
          <p:nvPr/>
        </p:nvSpPr>
        <p:spPr>
          <a:xfrm>
            <a:off x="2223915" y="6400801"/>
            <a:ext cx="7388305" cy="307777"/>
          </a:xfrm>
          <a:prstGeom prst="rect">
            <a:avLst/>
          </a:prstGeom>
          <a:noFill/>
        </p:spPr>
        <p:txBody>
          <a:bodyPr wrap="none" rtlCol="0">
            <a:spAutoFit/>
          </a:bodyPr>
          <a:lstStyle/>
          <a:p>
            <a:r>
              <a:rPr lang="en-US" sz="1400" dirty="0"/>
              <a:t>Source: http://</a:t>
            </a:r>
            <a:r>
              <a:rPr lang="en-US" sz="1400" dirty="0" err="1"/>
              <a:t>www.ipwatchdog.com</a:t>
            </a:r>
            <a:r>
              <a:rPr lang="en-US" sz="1400" dirty="0"/>
              <a:t>/</a:t>
            </a:r>
            <a:r>
              <a:rPr lang="en-US" sz="1400" dirty="0" err="1"/>
              <a:t>wp</a:t>
            </a:r>
            <a:r>
              <a:rPr lang="en-US" sz="1400" dirty="0"/>
              <a:t>-content/uploads/2016/09/design-patents-1975-2015.jpg</a:t>
            </a:r>
          </a:p>
        </p:txBody>
      </p:sp>
    </p:spTree>
    <p:extLst>
      <p:ext uri="{BB962C8B-B14F-4D97-AF65-F5344CB8AC3E}">
        <p14:creationId xmlns:p14="http://schemas.microsoft.com/office/powerpoint/2010/main" val="2131759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F8F95-2538-77C7-29E7-EAB2380FE778}"/>
              </a:ext>
            </a:extLst>
          </p:cNvPr>
          <p:cNvPicPr>
            <a:picLocks noChangeAspect="1"/>
          </p:cNvPicPr>
          <p:nvPr/>
        </p:nvPicPr>
        <p:blipFill>
          <a:blip r:embed="rId2"/>
          <a:stretch>
            <a:fillRect/>
          </a:stretch>
        </p:blipFill>
        <p:spPr>
          <a:xfrm>
            <a:off x="1776794" y="0"/>
            <a:ext cx="7772400" cy="523247"/>
          </a:xfrm>
          <a:prstGeom prst="rect">
            <a:avLst/>
          </a:prstGeom>
        </p:spPr>
      </p:pic>
      <p:pic>
        <p:nvPicPr>
          <p:cNvPr id="6" name="Picture 5" descr="A drawing of a cell phone&#10;&#10;Description automatically generated">
            <a:extLst>
              <a:ext uri="{FF2B5EF4-FFF2-40B4-BE49-F238E27FC236}">
                <a16:creationId xmlns:a16="http://schemas.microsoft.com/office/drawing/2014/main" id="{01A58C81-F89D-385F-15A4-E9B2BE4CD058}"/>
              </a:ext>
            </a:extLst>
          </p:cNvPr>
          <p:cNvPicPr>
            <a:picLocks noChangeAspect="1"/>
          </p:cNvPicPr>
          <p:nvPr/>
        </p:nvPicPr>
        <p:blipFill>
          <a:blip r:embed="rId3"/>
          <a:stretch>
            <a:fillRect/>
          </a:stretch>
        </p:blipFill>
        <p:spPr>
          <a:xfrm>
            <a:off x="2324100" y="1054100"/>
            <a:ext cx="7543800" cy="4749800"/>
          </a:xfrm>
          <a:prstGeom prst="rect">
            <a:avLst/>
          </a:prstGeom>
        </p:spPr>
      </p:pic>
    </p:spTree>
    <p:extLst>
      <p:ext uri="{BB962C8B-B14F-4D97-AF65-F5344CB8AC3E}">
        <p14:creationId xmlns:p14="http://schemas.microsoft.com/office/powerpoint/2010/main" val="280784306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8661"/>
            <a:ext cx="8305800" cy="6377112"/>
          </a:xfrm>
          <a:prstGeom prst="rect">
            <a:avLst/>
          </a:prstGeom>
        </p:spPr>
      </p:pic>
      <p:sp>
        <p:nvSpPr>
          <p:cNvPr id="3" name="TextBox 2"/>
          <p:cNvSpPr txBox="1"/>
          <p:nvPr/>
        </p:nvSpPr>
        <p:spPr>
          <a:xfrm>
            <a:off x="2743200" y="6324601"/>
            <a:ext cx="6742936" cy="307777"/>
          </a:xfrm>
          <a:prstGeom prst="rect">
            <a:avLst/>
          </a:prstGeom>
          <a:noFill/>
        </p:spPr>
        <p:txBody>
          <a:bodyPr wrap="none" rtlCol="0">
            <a:spAutoFit/>
          </a:bodyPr>
          <a:lstStyle/>
          <a:p>
            <a:r>
              <a:rPr lang="en-US" sz="1400" dirty="0"/>
              <a:t>Source:  https://</a:t>
            </a:r>
            <a:r>
              <a:rPr lang="en-US" sz="1400" dirty="0" err="1"/>
              <a:t>patentlyo.com</a:t>
            </a:r>
            <a:r>
              <a:rPr lang="en-US" sz="1400" dirty="0"/>
              <a:t>/patent/2010/01/design-patent-application-</a:t>
            </a:r>
            <a:r>
              <a:rPr lang="en-US" sz="1400" dirty="0" err="1"/>
              <a:t>pendency.html</a:t>
            </a:r>
            <a:endParaRPr lang="en-US" sz="1400"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46621"/>
            <a:ext cx="7726496" cy="6764759"/>
          </a:xfrm>
          <a:prstGeom prst="rect">
            <a:avLst/>
          </a:prstGeom>
        </p:spPr>
      </p:pic>
      <p:sp>
        <p:nvSpPr>
          <p:cNvPr id="3" name="TextBox 2"/>
          <p:cNvSpPr txBox="1"/>
          <p:nvPr/>
        </p:nvSpPr>
        <p:spPr>
          <a:xfrm rot="16200000">
            <a:off x="-773118" y="3290502"/>
            <a:ext cx="5938036" cy="276999"/>
          </a:xfrm>
          <a:prstGeom prst="rect">
            <a:avLst/>
          </a:prstGeom>
          <a:noFill/>
        </p:spPr>
        <p:txBody>
          <a:bodyPr wrap="none" rtlCol="0">
            <a:spAutoFit/>
          </a:bodyPr>
          <a:lstStyle/>
          <a:p>
            <a:r>
              <a:rPr lang="en-US" sz="1200" dirty="0"/>
              <a:t>Source: https://</a:t>
            </a:r>
            <a:r>
              <a:rPr lang="en-US" sz="1200" dirty="0" err="1"/>
              <a:t>patentlyo.com</a:t>
            </a:r>
            <a:r>
              <a:rPr lang="en-US" sz="1200" dirty="0"/>
              <a:t>/patent/2013/01/design-patents-are-still-relatively-</a:t>
            </a:r>
            <a:r>
              <a:rPr lang="en-US" sz="1200" dirty="0" err="1"/>
              <a:t>quick.html</a:t>
            </a:r>
            <a:endParaRPr lang="en-US" sz="1200" dirty="0"/>
          </a:p>
        </p:txBody>
      </p:sp>
    </p:spTree>
    <p:extLst>
      <p:ext uri="{BB962C8B-B14F-4D97-AF65-F5344CB8AC3E}">
        <p14:creationId xmlns:p14="http://schemas.microsoft.com/office/powerpoint/2010/main" val="16251050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38226"/>
            <a:ext cx="88392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429001" y="5943601"/>
            <a:ext cx="6304675" cy="307777"/>
          </a:xfrm>
          <a:prstGeom prst="rect">
            <a:avLst/>
          </a:prstGeom>
          <a:noFill/>
        </p:spPr>
        <p:txBody>
          <a:bodyPr wrap="none" rtlCol="0">
            <a:spAutoFit/>
          </a:bodyPr>
          <a:lstStyle/>
          <a:p>
            <a:pPr eaLnBrk="1" hangingPunct="1"/>
            <a:r>
              <a:rPr lang="en-US" sz="1400" dirty="0"/>
              <a:t>Source:  </a:t>
            </a:r>
            <a:r>
              <a:rPr lang="en-US" altLang="en-US" sz="1400" dirty="0"/>
              <a:t>Patently-O </a:t>
            </a:r>
            <a:r>
              <a:rPr lang="en-US" altLang="en-US" sz="1400"/>
              <a:t>Blog: http</a:t>
            </a:r>
            <a:r>
              <a:rPr lang="en-US" altLang="en-US" sz="1400" dirty="0"/>
              <a:t>://</a:t>
            </a:r>
            <a:r>
              <a:rPr lang="en-US" altLang="en-US" sz="1400" dirty="0" err="1"/>
              <a:t>www.patentlyo.com</a:t>
            </a:r>
            <a:r>
              <a:rPr lang="en-US" altLang="en-US" sz="1400" dirty="0"/>
              <a:t>/patent/2007/12/</a:t>
            </a:r>
            <a:r>
              <a:rPr lang="en-US" altLang="en-US" sz="1400" dirty="0" err="1"/>
              <a:t>index.html</a:t>
            </a:r>
            <a:endParaRPr lang="en-US" altLang="en-US" sz="1400"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BE2B-4602-4629-6A04-306B6C18ADDD}"/>
              </a:ext>
            </a:extLst>
          </p:cNvPr>
          <p:cNvSpPr>
            <a:spLocks noGrp="1"/>
          </p:cNvSpPr>
          <p:nvPr>
            <p:ph type="title"/>
          </p:nvPr>
        </p:nvSpPr>
        <p:spPr>
          <a:xfrm>
            <a:off x="838200" y="2103437"/>
            <a:ext cx="10515600" cy="1325563"/>
          </a:xfrm>
        </p:spPr>
        <p:txBody>
          <a:bodyPr/>
          <a:lstStyle/>
          <a:p>
            <a:pPr algn="ctr"/>
            <a:r>
              <a:rPr lang="en-US" dirty="0"/>
              <a:t>Copyright</a:t>
            </a:r>
          </a:p>
        </p:txBody>
      </p:sp>
    </p:spTree>
    <p:extLst>
      <p:ext uri="{BB962C8B-B14F-4D97-AF65-F5344CB8AC3E}">
        <p14:creationId xmlns:p14="http://schemas.microsoft.com/office/powerpoint/2010/main" val="5756378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6705601" y="1524000"/>
            <a:ext cx="3469219"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ja-JP" altLang="en-US"/>
              <a:t>“</a:t>
            </a:r>
            <a:r>
              <a:rPr lang="en-US"/>
              <a:t>Marita</a:t>
            </a:r>
            <a:r>
              <a:rPr lang="ja-JP" altLang="en-US"/>
              <a:t>”</a:t>
            </a:r>
            <a:r>
              <a:rPr lang="en-US"/>
              <a:t> (Mara Series) </a:t>
            </a:r>
          </a:p>
          <a:p>
            <a:r>
              <a:rPr lang="en-US"/>
              <a:t>– Pivot Point</a:t>
            </a:r>
          </a:p>
          <a:p>
            <a:r>
              <a:rPr lang="en-US"/>
              <a:t>http://pivotpointstore.com/</a:t>
            </a:r>
          </a:p>
          <a:p>
            <a:r>
              <a:rPr lang="en-US"/>
              <a:t>marita_20.html</a:t>
            </a:r>
          </a:p>
        </p:txBody>
      </p:sp>
      <p:pic>
        <p:nvPicPr>
          <p:cNvPr id="47107" name="Picture 4" descr="Ma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228600"/>
            <a:ext cx="3171825"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373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BE2B-4602-4629-6A04-306B6C18ADDD}"/>
              </a:ext>
            </a:extLst>
          </p:cNvPr>
          <p:cNvSpPr>
            <a:spLocks noGrp="1"/>
          </p:cNvSpPr>
          <p:nvPr>
            <p:ph type="title"/>
          </p:nvPr>
        </p:nvSpPr>
        <p:spPr>
          <a:xfrm>
            <a:off x="838200" y="2103437"/>
            <a:ext cx="10515600" cy="1325563"/>
          </a:xfrm>
        </p:spPr>
        <p:txBody>
          <a:bodyPr/>
          <a:lstStyle/>
          <a:p>
            <a:pPr algn="ctr"/>
            <a:r>
              <a:rPr lang="en-US" dirty="0"/>
              <a:t>Trade Dress Protection</a:t>
            </a:r>
          </a:p>
        </p:txBody>
      </p:sp>
    </p:spTree>
    <p:extLst>
      <p:ext uri="{BB962C8B-B14F-4D97-AF65-F5344CB8AC3E}">
        <p14:creationId xmlns:p14="http://schemas.microsoft.com/office/powerpoint/2010/main" val="4115220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rrari Testaross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0" y="1892300"/>
            <a:ext cx="6299200" cy="3073400"/>
          </a:xfrm>
          <a:prstGeom prst="rect">
            <a:avLst/>
          </a:prstGeom>
        </p:spPr>
      </p:pic>
      <p:sp>
        <p:nvSpPr>
          <p:cNvPr id="3" name="TextBox 2"/>
          <p:cNvSpPr txBox="1"/>
          <p:nvPr/>
        </p:nvSpPr>
        <p:spPr>
          <a:xfrm>
            <a:off x="3199301" y="5332247"/>
            <a:ext cx="5793398" cy="646331"/>
          </a:xfrm>
          <a:prstGeom prst="rect">
            <a:avLst/>
          </a:prstGeom>
          <a:noFill/>
        </p:spPr>
        <p:txBody>
          <a:bodyPr wrap="none" rtlCol="0">
            <a:spAutoFit/>
          </a:bodyPr>
          <a:lstStyle/>
          <a:p>
            <a:r>
              <a:rPr lang="en-US" sz="3600" dirty="0"/>
              <a:t>Ferrari </a:t>
            </a:r>
            <a:r>
              <a:rPr lang="en-US" sz="3600" dirty="0" err="1"/>
              <a:t>Testarossa</a:t>
            </a:r>
            <a:r>
              <a:rPr lang="en-US" sz="3600" dirty="0"/>
              <a:t>, circa. 1985</a:t>
            </a:r>
          </a:p>
        </p:txBody>
      </p:sp>
    </p:spTree>
    <p:extLst>
      <p:ext uri="{BB962C8B-B14F-4D97-AF65-F5344CB8AC3E}">
        <p14:creationId xmlns:p14="http://schemas.microsoft.com/office/powerpoint/2010/main" val="38800661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rrari-Testaross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2247901"/>
            <a:ext cx="7620000" cy="2352675"/>
          </a:xfrm>
          <a:prstGeom prst="rect">
            <a:avLst/>
          </a:prstGeom>
        </p:spPr>
      </p:pic>
    </p:spTree>
    <p:extLst>
      <p:ext uri="{BB962C8B-B14F-4D97-AF65-F5344CB8AC3E}">
        <p14:creationId xmlns:p14="http://schemas.microsoft.com/office/powerpoint/2010/main" val="42784319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rrari-Testaross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2247901"/>
            <a:ext cx="7620000" cy="2352675"/>
          </a:xfrm>
          <a:prstGeom prst="rect">
            <a:avLst/>
          </a:prstGeom>
        </p:spPr>
      </p:pic>
      <p:sp>
        <p:nvSpPr>
          <p:cNvPr id="3" name="TextBox 2"/>
          <p:cNvSpPr txBox="1"/>
          <p:nvPr/>
        </p:nvSpPr>
        <p:spPr>
          <a:xfrm>
            <a:off x="3991744" y="5010348"/>
            <a:ext cx="4602041" cy="646331"/>
          </a:xfrm>
          <a:prstGeom prst="rect">
            <a:avLst/>
          </a:prstGeom>
          <a:noFill/>
        </p:spPr>
        <p:txBody>
          <a:bodyPr wrap="none" rtlCol="0">
            <a:spAutoFit/>
          </a:bodyPr>
          <a:lstStyle/>
          <a:p>
            <a:r>
              <a:rPr lang="en-US" sz="3600" dirty="0"/>
              <a:t>In 1985, </a:t>
            </a:r>
            <a:r>
              <a:rPr lang="en-US" sz="3600" dirty="0" err="1"/>
              <a:t>aprx</a:t>
            </a:r>
            <a:r>
              <a:rPr lang="en-US" sz="3600" dirty="0"/>
              <a:t>. $230,000</a:t>
            </a:r>
          </a:p>
        </p:txBody>
      </p:sp>
    </p:spTree>
    <p:extLst>
      <p:ext uri="{BB962C8B-B14F-4D97-AF65-F5344CB8AC3E}">
        <p14:creationId xmlns:p14="http://schemas.microsoft.com/office/powerpoint/2010/main" val="290873217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076661"/>
            <a:ext cx="8229600" cy="1143000"/>
          </a:xfrm>
        </p:spPr>
        <p:txBody>
          <a:bodyPr/>
          <a:lstStyle/>
          <a:p>
            <a:r>
              <a:rPr lang="en-US" dirty="0"/>
              <a:t>Carl Roberts Motor Group</a:t>
            </a:r>
          </a:p>
        </p:txBody>
      </p:sp>
    </p:spTree>
    <p:extLst>
      <p:ext uri="{BB962C8B-B14F-4D97-AF65-F5344CB8AC3E}">
        <p14:creationId xmlns:p14="http://schemas.microsoft.com/office/powerpoint/2010/main" val="3804474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F8F95-2538-77C7-29E7-EAB2380FE778}"/>
              </a:ext>
            </a:extLst>
          </p:cNvPr>
          <p:cNvPicPr>
            <a:picLocks noChangeAspect="1"/>
          </p:cNvPicPr>
          <p:nvPr/>
        </p:nvPicPr>
        <p:blipFill>
          <a:blip r:embed="rId2"/>
          <a:stretch>
            <a:fillRect/>
          </a:stretch>
        </p:blipFill>
        <p:spPr>
          <a:xfrm>
            <a:off x="1776794" y="0"/>
            <a:ext cx="7772400" cy="523247"/>
          </a:xfrm>
          <a:prstGeom prst="rect">
            <a:avLst/>
          </a:prstGeom>
        </p:spPr>
      </p:pic>
      <p:pic>
        <p:nvPicPr>
          <p:cNvPr id="4" name="Picture 3" descr="A drawing of a rectangular object&#10;&#10;Description automatically generated">
            <a:extLst>
              <a:ext uri="{FF2B5EF4-FFF2-40B4-BE49-F238E27FC236}">
                <a16:creationId xmlns:a16="http://schemas.microsoft.com/office/drawing/2014/main" id="{F39A7022-EF80-D678-06AD-3B4389B7E289}"/>
              </a:ext>
            </a:extLst>
          </p:cNvPr>
          <p:cNvPicPr>
            <a:picLocks noChangeAspect="1"/>
          </p:cNvPicPr>
          <p:nvPr/>
        </p:nvPicPr>
        <p:blipFill>
          <a:blip r:embed="rId3"/>
          <a:stretch>
            <a:fillRect/>
          </a:stretch>
        </p:blipFill>
        <p:spPr>
          <a:xfrm>
            <a:off x="2400300" y="1225550"/>
            <a:ext cx="7391400" cy="4406900"/>
          </a:xfrm>
          <a:prstGeom prst="rect">
            <a:avLst/>
          </a:prstGeom>
        </p:spPr>
      </p:pic>
    </p:spTree>
    <p:extLst>
      <p:ext uri="{BB962C8B-B14F-4D97-AF65-F5344CB8AC3E}">
        <p14:creationId xmlns:p14="http://schemas.microsoft.com/office/powerpoint/2010/main" val="237379685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76463" y="404048"/>
            <a:ext cx="6912113" cy="5184085"/>
          </a:xfrm>
          <a:prstGeom prst="rect">
            <a:avLst/>
          </a:prstGeom>
        </p:spPr>
      </p:pic>
    </p:spTree>
    <p:extLst>
      <p:ext uri="{BB962C8B-B14F-4D97-AF65-F5344CB8AC3E}">
        <p14:creationId xmlns:p14="http://schemas.microsoft.com/office/powerpoint/2010/main" val="30966859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76463" y="404048"/>
            <a:ext cx="6912113" cy="5184085"/>
          </a:xfrm>
          <a:prstGeom prst="rect">
            <a:avLst/>
          </a:prstGeom>
        </p:spPr>
      </p:pic>
      <p:sp>
        <p:nvSpPr>
          <p:cNvPr id="3" name="TextBox 2"/>
          <p:cNvSpPr txBox="1"/>
          <p:nvPr/>
        </p:nvSpPr>
        <p:spPr>
          <a:xfrm>
            <a:off x="3991744" y="5905026"/>
            <a:ext cx="4368053" cy="646331"/>
          </a:xfrm>
          <a:prstGeom prst="rect">
            <a:avLst/>
          </a:prstGeom>
          <a:noFill/>
        </p:spPr>
        <p:txBody>
          <a:bodyPr wrap="none" rtlCol="0">
            <a:spAutoFit/>
          </a:bodyPr>
          <a:lstStyle/>
          <a:p>
            <a:r>
              <a:rPr lang="en-US" sz="3600" dirty="0"/>
              <a:t>In 1985, </a:t>
            </a:r>
            <a:r>
              <a:rPr lang="en-US" sz="3600" dirty="0" err="1"/>
              <a:t>aprx</a:t>
            </a:r>
            <a:r>
              <a:rPr lang="en-US" sz="3600" dirty="0"/>
              <a:t>. $25,000</a:t>
            </a:r>
          </a:p>
        </p:txBody>
      </p:sp>
    </p:spTree>
    <p:extLst>
      <p:ext uri="{BB962C8B-B14F-4D97-AF65-F5344CB8AC3E}">
        <p14:creationId xmlns:p14="http://schemas.microsoft.com/office/powerpoint/2010/main" val="216386981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7175" y="129872"/>
            <a:ext cx="4398826" cy="3299120"/>
          </a:xfrm>
          <a:prstGeom prst="rect">
            <a:avLst/>
          </a:prstGeom>
        </p:spPr>
      </p:pic>
    </p:spTree>
    <p:extLst>
      <p:ext uri="{BB962C8B-B14F-4D97-AF65-F5344CB8AC3E}">
        <p14:creationId xmlns:p14="http://schemas.microsoft.com/office/powerpoint/2010/main" val="37463978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7175" y="129872"/>
            <a:ext cx="4398826" cy="3299120"/>
          </a:xfrm>
          <a:prstGeom prst="rect">
            <a:avLst/>
          </a:prstGeom>
        </p:spPr>
      </p:pic>
      <p:sp>
        <p:nvSpPr>
          <p:cNvPr id="3" name="TextBox 2"/>
          <p:cNvSpPr txBox="1"/>
          <p:nvPr/>
        </p:nvSpPr>
        <p:spPr>
          <a:xfrm>
            <a:off x="6387331" y="1532645"/>
            <a:ext cx="567884" cy="1015663"/>
          </a:xfrm>
          <a:prstGeom prst="rect">
            <a:avLst/>
          </a:prstGeom>
          <a:noFill/>
        </p:spPr>
        <p:txBody>
          <a:bodyPr wrap="none" rtlCol="0">
            <a:spAutoFit/>
          </a:bodyPr>
          <a:lstStyle/>
          <a:p>
            <a:r>
              <a:rPr lang="en-US" sz="6000" dirty="0"/>
              <a:t>+</a:t>
            </a:r>
          </a:p>
        </p:txBody>
      </p:sp>
      <p:sp>
        <p:nvSpPr>
          <p:cNvPr id="5" name="TextBox 4"/>
          <p:cNvSpPr txBox="1"/>
          <p:nvPr/>
        </p:nvSpPr>
        <p:spPr>
          <a:xfrm>
            <a:off x="7106187" y="886313"/>
            <a:ext cx="3179204" cy="1754326"/>
          </a:xfrm>
          <a:prstGeom prst="rect">
            <a:avLst/>
          </a:prstGeom>
          <a:noFill/>
        </p:spPr>
        <p:txBody>
          <a:bodyPr wrap="none" rtlCol="0">
            <a:spAutoFit/>
          </a:bodyPr>
          <a:lstStyle/>
          <a:p>
            <a:r>
              <a:rPr lang="en-US" sz="3600" dirty="0"/>
              <a:t>Fiberglass body </a:t>
            </a:r>
          </a:p>
          <a:p>
            <a:r>
              <a:rPr lang="en-US" sz="3600" dirty="0"/>
              <a:t>by Roberts</a:t>
            </a:r>
          </a:p>
          <a:p>
            <a:r>
              <a:rPr lang="en-US" sz="3600" dirty="0"/>
              <a:t>($8,500)</a:t>
            </a:r>
          </a:p>
        </p:txBody>
      </p:sp>
    </p:spTree>
    <p:extLst>
      <p:ext uri="{BB962C8B-B14F-4D97-AF65-F5344CB8AC3E}">
        <p14:creationId xmlns:p14="http://schemas.microsoft.com/office/powerpoint/2010/main" val="3309040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7175" y="129872"/>
            <a:ext cx="4398826" cy="3299120"/>
          </a:xfrm>
          <a:prstGeom prst="rect">
            <a:avLst/>
          </a:prstGeom>
        </p:spPr>
      </p:pic>
      <p:sp>
        <p:nvSpPr>
          <p:cNvPr id="3" name="TextBox 2"/>
          <p:cNvSpPr txBox="1"/>
          <p:nvPr/>
        </p:nvSpPr>
        <p:spPr>
          <a:xfrm>
            <a:off x="6387331" y="1532645"/>
            <a:ext cx="567884" cy="1015663"/>
          </a:xfrm>
          <a:prstGeom prst="rect">
            <a:avLst/>
          </a:prstGeom>
          <a:noFill/>
        </p:spPr>
        <p:txBody>
          <a:bodyPr wrap="none" rtlCol="0">
            <a:spAutoFit/>
          </a:bodyPr>
          <a:lstStyle/>
          <a:p>
            <a:r>
              <a:rPr lang="en-US" sz="6000" dirty="0"/>
              <a:t>+</a:t>
            </a:r>
          </a:p>
        </p:txBody>
      </p:sp>
      <p:sp>
        <p:nvSpPr>
          <p:cNvPr id="5" name="TextBox 4"/>
          <p:cNvSpPr txBox="1"/>
          <p:nvPr/>
        </p:nvSpPr>
        <p:spPr>
          <a:xfrm>
            <a:off x="7106187" y="886313"/>
            <a:ext cx="3179204" cy="1754326"/>
          </a:xfrm>
          <a:prstGeom prst="rect">
            <a:avLst/>
          </a:prstGeom>
          <a:noFill/>
        </p:spPr>
        <p:txBody>
          <a:bodyPr wrap="none" rtlCol="0">
            <a:spAutoFit/>
          </a:bodyPr>
          <a:lstStyle/>
          <a:p>
            <a:r>
              <a:rPr lang="en-US" sz="3600" dirty="0"/>
              <a:t>Fiberglass body </a:t>
            </a:r>
          </a:p>
          <a:p>
            <a:r>
              <a:rPr lang="en-US" sz="3600" dirty="0"/>
              <a:t>by Roberts</a:t>
            </a:r>
          </a:p>
          <a:p>
            <a:r>
              <a:rPr lang="en-US" sz="3600" dirty="0"/>
              <a:t>($8,500)</a:t>
            </a:r>
          </a:p>
        </p:txBody>
      </p:sp>
      <p:sp>
        <p:nvSpPr>
          <p:cNvPr id="6" name="TextBox 5"/>
          <p:cNvSpPr txBox="1"/>
          <p:nvPr/>
        </p:nvSpPr>
        <p:spPr>
          <a:xfrm>
            <a:off x="5803737" y="4354651"/>
            <a:ext cx="567884" cy="1015663"/>
          </a:xfrm>
          <a:prstGeom prst="rect">
            <a:avLst/>
          </a:prstGeom>
          <a:noFill/>
        </p:spPr>
        <p:txBody>
          <a:bodyPr wrap="none" rtlCol="0">
            <a:spAutoFit/>
          </a:bodyPr>
          <a:lstStyle/>
          <a:p>
            <a:r>
              <a:rPr lang="en-US" sz="6000" dirty="0"/>
              <a:t>=</a:t>
            </a:r>
          </a:p>
        </p:txBody>
      </p:sp>
    </p:spTree>
    <p:extLst>
      <p:ext uri="{BB962C8B-B14F-4D97-AF65-F5344CB8AC3E}">
        <p14:creationId xmlns:p14="http://schemas.microsoft.com/office/powerpoint/2010/main" val="971074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ami vi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7200" y="1270001"/>
            <a:ext cx="6191250" cy="4295775"/>
          </a:xfrm>
          <a:prstGeom prst="rect">
            <a:avLst/>
          </a:prstGeom>
        </p:spPr>
      </p:pic>
    </p:spTree>
    <p:extLst>
      <p:ext uri="{BB962C8B-B14F-4D97-AF65-F5344CB8AC3E}">
        <p14:creationId xmlns:p14="http://schemas.microsoft.com/office/powerpoint/2010/main" val="406171448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ami vi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094" y="130007"/>
            <a:ext cx="5906311" cy="4098071"/>
          </a:xfrm>
          <a:prstGeom prst="rect">
            <a:avLst/>
          </a:prstGeom>
        </p:spPr>
      </p:pic>
      <p:pic>
        <p:nvPicPr>
          <p:cNvPr id="3" name="Picture 2" descr="Ferrari-Testaross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662" y="4340294"/>
            <a:ext cx="7620000" cy="2352675"/>
          </a:xfrm>
          <a:prstGeom prst="rect">
            <a:avLst/>
          </a:prstGeom>
        </p:spPr>
      </p:pic>
    </p:spTree>
    <p:extLst>
      <p:ext uri="{BB962C8B-B14F-4D97-AF65-F5344CB8AC3E}">
        <p14:creationId xmlns:p14="http://schemas.microsoft.com/office/powerpoint/2010/main" val="26161786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Ferrari Stop Roberts?</a:t>
            </a:r>
          </a:p>
        </p:txBody>
      </p:sp>
      <p:sp>
        <p:nvSpPr>
          <p:cNvPr id="4" name="Content Placeholder 3"/>
          <p:cNvSpPr>
            <a:spLocks noGrp="1"/>
          </p:cNvSpPr>
          <p:nvPr>
            <p:ph idx="1"/>
          </p:nvPr>
        </p:nvSpPr>
        <p:spPr/>
        <p:txBody>
          <a:bodyPr/>
          <a:lstStyle/>
          <a:p>
            <a:r>
              <a:rPr lang="en-US" dirty="0"/>
              <a:t>Patent?</a:t>
            </a:r>
          </a:p>
          <a:p>
            <a:r>
              <a:rPr lang="en-US" dirty="0"/>
              <a:t>Copyright?</a:t>
            </a:r>
          </a:p>
          <a:p>
            <a:r>
              <a:rPr lang="en-US" dirty="0"/>
              <a:t>Trademark?</a:t>
            </a:r>
          </a:p>
          <a:p>
            <a:r>
              <a:rPr lang="en-US" dirty="0"/>
              <a:t>Trade Dress?</a:t>
            </a:r>
          </a:p>
        </p:txBody>
      </p:sp>
    </p:spTree>
    <p:extLst>
      <p:ext uri="{BB962C8B-B14F-4D97-AF65-F5344CB8AC3E}">
        <p14:creationId xmlns:p14="http://schemas.microsoft.com/office/powerpoint/2010/main" val="333676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Ferrari Stop Roberts?</a:t>
            </a:r>
          </a:p>
        </p:txBody>
      </p:sp>
      <p:sp>
        <p:nvSpPr>
          <p:cNvPr id="4" name="Content Placeholder 3"/>
          <p:cNvSpPr>
            <a:spLocks noGrp="1"/>
          </p:cNvSpPr>
          <p:nvPr>
            <p:ph idx="1"/>
          </p:nvPr>
        </p:nvSpPr>
        <p:spPr/>
        <p:txBody>
          <a:bodyPr/>
          <a:lstStyle/>
          <a:p>
            <a:r>
              <a:rPr lang="en-US" dirty="0"/>
              <a:t>Patent?</a:t>
            </a:r>
          </a:p>
          <a:p>
            <a:r>
              <a:rPr lang="en-US" dirty="0"/>
              <a:t>Copyright?</a:t>
            </a:r>
          </a:p>
          <a:p>
            <a:r>
              <a:rPr lang="en-US" dirty="0"/>
              <a:t>Trademark?</a:t>
            </a:r>
          </a:p>
          <a:p>
            <a:r>
              <a:rPr lang="en-US" dirty="0"/>
              <a:t>Trade Dress?</a:t>
            </a:r>
          </a:p>
          <a:p>
            <a:pPr lvl="1"/>
            <a:r>
              <a:rPr lang="en-US" dirty="0"/>
              <a:t>Secondary meaning</a:t>
            </a:r>
          </a:p>
          <a:p>
            <a:pPr lvl="1"/>
            <a:r>
              <a:rPr lang="en-US" dirty="0" err="1"/>
              <a:t>Nonfunctionality</a:t>
            </a:r>
            <a:endParaRPr lang="en-US" dirty="0"/>
          </a:p>
        </p:txBody>
      </p:sp>
    </p:spTree>
    <p:extLst>
      <p:ext uri="{BB962C8B-B14F-4D97-AF65-F5344CB8AC3E}">
        <p14:creationId xmlns:p14="http://schemas.microsoft.com/office/powerpoint/2010/main" val="217464862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Angelo </a:t>
            </a:r>
            <a:r>
              <a:rPr lang="en-US" dirty="0" err="1"/>
              <a:t>Bellei</a:t>
            </a:r>
            <a:endParaRPr lang="en-US" dirty="0"/>
          </a:p>
        </p:txBody>
      </p:sp>
      <p:sp>
        <p:nvSpPr>
          <p:cNvPr id="3" name="Content Placeholder 2"/>
          <p:cNvSpPr>
            <a:spLocks noGrp="1"/>
          </p:cNvSpPr>
          <p:nvPr>
            <p:ph idx="1"/>
          </p:nvPr>
        </p:nvSpPr>
        <p:spPr/>
        <p:txBody>
          <a:bodyPr/>
          <a:lstStyle/>
          <a:p>
            <a:r>
              <a:rPr lang="en-US" dirty="0"/>
              <a:t>Principal developer of Ferrari Grand Touring Cars, 1964-1975</a:t>
            </a:r>
          </a:p>
          <a:p>
            <a:r>
              <a:rPr lang="en-US" dirty="0"/>
              <a:t>Testifies that he and his team developed the body shape for “beauty and distinctiveness,” not speed</a:t>
            </a:r>
          </a:p>
        </p:txBody>
      </p:sp>
    </p:spTree>
    <p:extLst>
      <p:ext uri="{BB962C8B-B14F-4D97-AF65-F5344CB8AC3E}">
        <p14:creationId xmlns:p14="http://schemas.microsoft.com/office/powerpoint/2010/main" val="528559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F8F95-2538-77C7-29E7-EAB2380FE778}"/>
              </a:ext>
            </a:extLst>
          </p:cNvPr>
          <p:cNvPicPr>
            <a:picLocks noChangeAspect="1"/>
          </p:cNvPicPr>
          <p:nvPr/>
        </p:nvPicPr>
        <p:blipFill>
          <a:blip r:embed="rId2"/>
          <a:stretch>
            <a:fillRect/>
          </a:stretch>
        </p:blipFill>
        <p:spPr>
          <a:xfrm>
            <a:off x="1776794" y="0"/>
            <a:ext cx="7772400" cy="523247"/>
          </a:xfrm>
          <a:prstGeom prst="rect">
            <a:avLst/>
          </a:prstGeom>
        </p:spPr>
      </p:pic>
      <p:pic>
        <p:nvPicPr>
          <p:cNvPr id="4" name="Picture 3" descr="A drawing of a cell phone&#10;&#10;Description automatically generated">
            <a:extLst>
              <a:ext uri="{FF2B5EF4-FFF2-40B4-BE49-F238E27FC236}">
                <a16:creationId xmlns:a16="http://schemas.microsoft.com/office/drawing/2014/main" id="{1D11A10B-F4A2-4404-B813-0F7DC90DD7F1}"/>
              </a:ext>
            </a:extLst>
          </p:cNvPr>
          <p:cNvPicPr>
            <a:picLocks noChangeAspect="1"/>
          </p:cNvPicPr>
          <p:nvPr/>
        </p:nvPicPr>
        <p:blipFill>
          <a:blip r:embed="rId3"/>
          <a:stretch>
            <a:fillRect/>
          </a:stretch>
        </p:blipFill>
        <p:spPr>
          <a:xfrm>
            <a:off x="2298700" y="673100"/>
            <a:ext cx="7594600" cy="6184900"/>
          </a:xfrm>
          <a:prstGeom prst="rect">
            <a:avLst/>
          </a:prstGeom>
        </p:spPr>
      </p:pic>
    </p:spTree>
    <p:extLst>
      <p:ext uri="{BB962C8B-B14F-4D97-AF65-F5344CB8AC3E}">
        <p14:creationId xmlns:p14="http://schemas.microsoft.com/office/powerpoint/2010/main" val="3339122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F8F95-2538-77C7-29E7-EAB2380FE778}"/>
              </a:ext>
            </a:extLst>
          </p:cNvPr>
          <p:cNvPicPr>
            <a:picLocks noChangeAspect="1"/>
          </p:cNvPicPr>
          <p:nvPr/>
        </p:nvPicPr>
        <p:blipFill>
          <a:blip r:embed="rId2"/>
          <a:stretch>
            <a:fillRect/>
          </a:stretch>
        </p:blipFill>
        <p:spPr>
          <a:xfrm>
            <a:off x="1776794" y="0"/>
            <a:ext cx="7772400" cy="523247"/>
          </a:xfrm>
          <a:prstGeom prst="rect">
            <a:avLst/>
          </a:prstGeom>
        </p:spPr>
      </p:pic>
      <p:pic>
        <p:nvPicPr>
          <p:cNvPr id="4" name="Picture 3" descr="A drawing of a cell phone&#10;&#10;Description automatically generated">
            <a:extLst>
              <a:ext uri="{FF2B5EF4-FFF2-40B4-BE49-F238E27FC236}">
                <a16:creationId xmlns:a16="http://schemas.microsoft.com/office/drawing/2014/main" id="{9197DA19-A59B-00B0-C7E8-2EF8EEB526FA}"/>
              </a:ext>
            </a:extLst>
          </p:cNvPr>
          <p:cNvPicPr>
            <a:picLocks noChangeAspect="1"/>
          </p:cNvPicPr>
          <p:nvPr/>
        </p:nvPicPr>
        <p:blipFill>
          <a:blip r:embed="rId3"/>
          <a:stretch>
            <a:fillRect/>
          </a:stretch>
        </p:blipFill>
        <p:spPr>
          <a:xfrm>
            <a:off x="2451100" y="660400"/>
            <a:ext cx="7289800" cy="6197600"/>
          </a:xfrm>
          <a:prstGeom prst="rect">
            <a:avLst/>
          </a:prstGeom>
        </p:spPr>
      </p:pic>
    </p:spTree>
    <p:extLst>
      <p:ext uri="{BB962C8B-B14F-4D97-AF65-F5344CB8AC3E}">
        <p14:creationId xmlns:p14="http://schemas.microsoft.com/office/powerpoint/2010/main" val="1923039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25D646-4EFB-2908-5963-75078568F7C5}"/>
              </a:ext>
            </a:extLst>
          </p:cNvPr>
          <p:cNvPicPr>
            <a:picLocks noChangeAspect="1"/>
          </p:cNvPicPr>
          <p:nvPr/>
        </p:nvPicPr>
        <p:blipFill>
          <a:blip r:embed="rId2"/>
          <a:stretch>
            <a:fillRect/>
          </a:stretch>
        </p:blipFill>
        <p:spPr>
          <a:xfrm>
            <a:off x="1764818" y="0"/>
            <a:ext cx="7772400" cy="590444"/>
          </a:xfrm>
          <a:prstGeom prst="rect">
            <a:avLst/>
          </a:prstGeom>
        </p:spPr>
      </p:pic>
      <p:pic>
        <p:nvPicPr>
          <p:cNvPr id="7" name="Picture 6" descr="A drawing of a cell phone&#10;&#10;Description automatically generated">
            <a:extLst>
              <a:ext uri="{FF2B5EF4-FFF2-40B4-BE49-F238E27FC236}">
                <a16:creationId xmlns:a16="http://schemas.microsoft.com/office/drawing/2014/main" id="{788B1275-6E1A-DF54-D49B-944C6985898D}"/>
              </a:ext>
            </a:extLst>
          </p:cNvPr>
          <p:cNvPicPr>
            <a:picLocks noChangeAspect="1"/>
          </p:cNvPicPr>
          <p:nvPr/>
        </p:nvPicPr>
        <p:blipFill>
          <a:blip r:embed="rId3"/>
          <a:stretch>
            <a:fillRect/>
          </a:stretch>
        </p:blipFill>
        <p:spPr>
          <a:xfrm>
            <a:off x="2012950" y="774700"/>
            <a:ext cx="7772400" cy="5052664"/>
          </a:xfrm>
          <a:prstGeom prst="rect">
            <a:avLst/>
          </a:prstGeom>
        </p:spPr>
      </p:pic>
    </p:spTree>
    <p:extLst>
      <p:ext uri="{BB962C8B-B14F-4D97-AF65-F5344CB8AC3E}">
        <p14:creationId xmlns:p14="http://schemas.microsoft.com/office/powerpoint/2010/main" val="3867509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25D646-4EFB-2908-5963-75078568F7C5}"/>
              </a:ext>
            </a:extLst>
          </p:cNvPr>
          <p:cNvPicPr>
            <a:picLocks noChangeAspect="1"/>
          </p:cNvPicPr>
          <p:nvPr/>
        </p:nvPicPr>
        <p:blipFill>
          <a:blip r:embed="rId2"/>
          <a:stretch>
            <a:fillRect/>
          </a:stretch>
        </p:blipFill>
        <p:spPr>
          <a:xfrm>
            <a:off x="1764818" y="0"/>
            <a:ext cx="7772400" cy="590444"/>
          </a:xfrm>
          <a:prstGeom prst="rect">
            <a:avLst/>
          </a:prstGeom>
        </p:spPr>
      </p:pic>
      <p:pic>
        <p:nvPicPr>
          <p:cNvPr id="3" name="Picture 2" descr="A drawing of a rectangular object&#10;&#10;Description automatically generated">
            <a:extLst>
              <a:ext uri="{FF2B5EF4-FFF2-40B4-BE49-F238E27FC236}">
                <a16:creationId xmlns:a16="http://schemas.microsoft.com/office/drawing/2014/main" id="{687F9F29-E058-8F1E-7EE5-DA582991DB3A}"/>
              </a:ext>
            </a:extLst>
          </p:cNvPr>
          <p:cNvPicPr>
            <a:picLocks noChangeAspect="1"/>
          </p:cNvPicPr>
          <p:nvPr/>
        </p:nvPicPr>
        <p:blipFill>
          <a:blip r:embed="rId3"/>
          <a:stretch>
            <a:fillRect/>
          </a:stretch>
        </p:blipFill>
        <p:spPr>
          <a:xfrm>
            <a:off x="1765300" y="527050"/>
            <a:ext cx="7772400" cy="5208191"/>
          </a:xfrm>
          <a:prstGeom prst="rect">
            <a:avLst/>
          </a:prstGeom>
        </p:spPr>
      </p:pic>
    </p:spTree>
    <p:extLst>
      <p:ext uri="{BB962C8B-B14F-4D97-AF65-F5344CB8AC3E}">
        <p14:creationId xmlns:p14="http://schemas.microsoft.com/office/powerpoint/2010/main" val="1003881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25D646-4EFB-2908-5963-75078568F7C5}"/>
              </a:ext>
            </a:extLst>
          </p:cNvPr>
          <p:cNvPicPr>
            <a:picLocks noChangeAspect="1"/>
          </p:cNvPicPr>
          <p:nvPr/>
        </p:nvPicPr>
        <p:blipFill>
          <a:blip r:embed="rId2"/>
          <a:stretch>
            <a:fillRect/>
          </a:stretch>
        </p:blipFill>
        <p:spPr>
          <a:xfrm>
            <a:off x="1764818" y="0"/>
            <a:ext cx="7772400" cy="590444"/>
          </a:xfrm>
          <a:prstGeom prst="rect">
            <a:avLst/>
          </a:prstGeom>
        </p:spPr>
      </p:pic>
      <p:pic>
        <p:nvPicPr>
          <p:cNvPr id="6" name="Picture 5" descr="A diagram of a cell phone&#10;&#10;Description automatically generated">
            <a:extLst>
              <a:ext uri="{FF2B5EF4-FFF2-40B4-BE49-F238E27FC236}">
                <a16:creationId xmlns:a16="http://schemas.microsoft.com/office/drawing/2014/main" id="{CEABB6B5-69DA-5AA3-C14E-9DDB6629BD26}"/>
              </a:ext>
            </a:extLst>
          </p:cNvPr>
          <p:cNvPicPr>
            <a:picLocks noChangeAspect="1"/>
          </p:cNvPicPr>
          <p:nvPr/>
        </p:nvPicPr>
        <p:blipFill>
          <a:blip r:embed="rId3"/>
          <a:stretch>
            <a:fillRect/>
          </a:stretch>
        </p:blipFill>
        <p:spPr>
          <a:xfrm>
            <a:off x="2465407" y="974273"/>
            <a:ext cx="6893930" cy="5523774"/>
          </a:xfrm>
          <a:prstGeom prst="rect">
            <a:avLst/>
          </a:prstGeom>
        </p:spPr>
      </p:pic>
    </p:spTree>
    <p:extLst>
      <p:ext uri="{BB962C8B-B14F-4D97-AF65-F5344CB8AC3E}">
        <p14:creationId xmlns:p14="http://schemas.microsoft.com/office/powerpoint/2010/main" val="3957064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5A121B-1E43-B178-A468-536C36E2117E}"/>
              </a:ext>
            </a:extLst>
          </p:cNvPr>
          <p:cNvSpPr>
            <a:spLocks noGrp="1"/>
          </p:cNvSpPr>
          <p:nvPr>
            <p:ph type="title"/>
          </p:nvPr>
        </p:nvSpPr>
        <p:spPr>
          <a:xfrm>
            <a:off x="838200" y="98908"/>
            <a:ext cx="10515600" cy="873366"/>
          </a:xfrm>
        </p:spPr>
        <p:txBody>
          <a:bodyPr>
            <a:normAutofit/>
          </a:bodyPr>
          <a:lstStyle/>
          <a:p>
            <a:pPr algn="ctr"/>
            <a:r>
              <a:rPr lang="en-US" sz="3600" dirty="0"/>
              <a:t>In re Hruby (CCPA 1967)</a:t>
            </a:r>
          </a:p>
        </p:txBody>
      </p:sp>
      <p:pic>
        <p:nvPicPr>
          <p:cNvPr id="1026" name="Picture 2">
            <a:extLst>
              <a:ext uri="{FF2B5EF4-FFF2-40B4-BE49-F238E27FC236}">
                <a16:creationId xmlns:a16="http://schemas.microsoft.com/office/drawing/2014/main" id="{5F60CDED-FBD6-CBA6-29B0-4D7340C62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135" y="873366"/>
            <a:ext cx="9599729" cy="588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580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25D646-4EFB-2908-5963-75078568F7C5}"/>
              </a:ext>
            </a:extLst>
          </p:cNvPr>
          <p:cNvPicPr>
            <a:picLocks noChangeAspect="1"/>
          </p:cNvPicPr>
          <p:nvPr/>
        </p:nvPicPr>
        <p:blipFill>
          <a:blip r:embed="rId2"/>
          <a:stretch>
            <a:fillRect/>
          </a:stretch>
        </p:blipFill>
        <p:spPr>
          <a:xfrm>
            <a:off x="1764818" y="0"/>
            <a:ext cx="7772400" cy="590444"/>
          </a:xfrm>
          <a:prstGeom prst="rect">
            <a:avLst/>
          </a:prstGeom>
        </p:spPr>
      </p:pic>
      <p:pic>
        <p:nvPicPr>
          <p:cNvPr id="3" name="Picture 2" descr="A diagram of a cell phone&#10;&#10;Description automatically generated">
            <a:extLst>
              <a:ext uri="{FF2B5EF4-FFF2-40B4-BE49-F238E27FC236}">
                <a16:creationId xmlns:a16="http://schemas.microsoft.com/office/drawing/2014/main" id="{4D3F6E50-A0FA-7ED8-698F-9C780D7F5C23}"/>
              </a:ext>
            </a:extLst>
          </p:cNvPr>
          <p:cNvPicPr>
            <a:picLocks noChangeAspect="1"/>
          </p:cNvPicPr>
          <p:nvPr/>
        </p:nvPicPr>
        <p:blipFill>
          <a:blip r:embed="rId3"/>
          <a:stretch>
            <a:fillRect/>
          </a:stretch>
        </p:blipFill>
        <p:spPr>
          <a:xfrm>
            <a:off x="2552499" y="789762"/>
            <a:ext cx="7087002" cy="5771654"/>
          </a:xfrm>
          <a:prstGeom prst="rect">
            <a:avLst/>
          </a:prstGeom>
        </p:spPr>
      </p:pic>
    </p:spTree>
    <p:extLst>
      <p:ext uri="{BB962C8B-B14F-4D97-AF65-F5344CB8AC3E}">
        <p14:creationId xmlns:p14="http://schemas.microsoft.com/office/powerpoint/2010/main" val="3639444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96316D-057A-1B86-CF96-E4349724C06D}"/>
              </a:ext>
            </a:extLst>
          </p:cNvPr>
          <p:cNvPicPr>
            <a:picLocks noChangeAspect="1"/>
          </p:cNvPicPr>
          <p:nvPr/>
        </p:nvPicPr>
        <p:blipFill>
          <a:blip r:embed="rId2"/>
          <a:stretch>
            <a:fillRect/>
          </a:stretch>
        </p:blipFill>
        <p:spPr>
          <a:xfrm>
            <a:off x="2209800" y="0"/>
            <a:ext cx="7772400" cy="638597"/>
          </a:xfrm>
          <a:prstGeom prst="rect">
            <a:avLst/>
          </a:prstGeom>
        </p:spPr>
      </p:pic>
      <p:pic>
        <p:nvPicPr>
          <p:cNvPr id="5" name="Picture 4" descr="A drawing of a tablet&#10;&#10;Description automatically generated">
            <a:extLst>
              <a:ext uri="{FF2B5EF4-FFF2-40B4-BE49-F238E27FC236}">
                <a16:creationId xmlns:a16="http://schemas.microsoft.com/office/drawing/2014/main" id="{65EA2F50-0521-54F0-DAC5-7559452518B2}"/>
              </a:ext>
            </a:extLst>
          </p:cNvPr>
          <p:cNvPicPr>
            <a:picLocks noChangeAspect="1"/>
          </p:cNvPicPr>
          <p:nvPr/>
        </p:nvPicPr>
        <p:blipFill>
          <a:blip r:embed="rId3"/>
          <a:stretch>
            <a:fillRect/>
          </a:stretch>
        </p:blipFill>
        <p:spPr>
          <a:xfrm>
            <a:off x="108164" y="1611493"/>
            <a:ext cx="5161874" cy="3635013"/>
          </a:xfrm>
          <a:prstGeom prst="rect">
            <a:avLst/>
          </a:prstGeom>
        </p:spPr>
      </p:pic>
      <p:pic>
        <p:nvPicPr>
          <p:cNvPr id="7" name="Picture 6" descr="A drawing of a rectangular object&#10;&#10;Description automatically generated">
            <a:extLst>
              <a:ext uri="{FF2B5EF4-FFF2-40B4-BE49-F238E27FC236}">
                <a16:creationId xmlns:a16="http://schemas.microsoft.com/office/drawing/2014/main" id="{3BB89BB5-EF94-9B66-EF78-A1B748FF6BD3}"/>
              </a:ext>
            </a:extLst>
          </p:cNvPr>
          <p:cNvPicPr>
            <a:picLocks noChangeAspect="1"/>
          </p:cNvPicPr>
          <p:nvPr/>
        </p:nvPicPr>
        <p:blipFill>
          <a:blip r:embed="rId4"/>
          <a:stretch>
            <a:fillRect/>
          </a:stretch>
        </p:blipFill>
        <p:spPr>
          <a:xfrm>
            <a:off x="5694743" y="2045754"/>
            <a:ext cx="6389093" cy="3070314"/>
          </a:xfrm>
          <a:prstGeom prst="rect">
            <a:avLst/>
          </a:prstGeom>
        </p:spPr>
      </p:pic>
    </p:spTree>
    <p:extLst>
      <p:ext uri="{BB962C8B-B14F-4D97-AF65-F5344CB8AC3E}">
        <p14:creationId xmlns:p14="http://schemas.microsoft.com/office/powerpoint/2010/main" val="1996584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96316D-057A-1B86-CF96-E4349724C06D}"/>
              </a:ext>
            </a:extLst>
          </p:cNvPr>
          <p:cNvPicPr>
            <a:picLocks noChangeAspect="1"/>
          </p:cNvPicPr>
          <p:nvPr/>
        </p:nvPicPr>
        <p:blipFill>
          <a:blip r:embed="rId2"/>
          <a:stretch>
            <a:fillRect/>
          </a:stretch>
        </p:blipFill>
        <p:spPr>
          <a:xfrm>
            <a:off x="2209800" y="0"/>
            <a:ext cx="7772400" cy="638597"/>
          </a:xfrm>
          <a:prstGeom prst="rect">
            <a:avLst/>
          </a:prstGeom>
        </p:spPr>
      </p:pic>
      <p:pic>
        <p:nvPicPr>
          <p:cNvPr id="4" name="Picture 3" descr="A drawing of a rectangular object&#10;&#10;Description automatically generated">
            <a:extLst>
              <a:ext uri="{FF2B5EF4-FFF2-40B4-BE49-F238E27FC236}">
                <a16:creationId xmlns:a16="http://schemas.microsoft.com/office/drawing/2014/main" id="{3C7320A0-F6B6-E211-F8D7-A66CD11FDCE2}"/>
              </a:ext>
            </a:extLst>
          </p:cNvPr>
          <p:cNvPicPr>
            <a:picLocks noChangeAspect="1"/>
          </p:cNvPicPr>
          <p:nvPr/>
        </p:nvPicPr>
        <p:blipFill>
          <a:blip r:embed="rId3"/>
          <a:stretch>
            <a:fillRect/>
          </a:stretch>
        </p:blipFill>
        <p:spPr>
          <a:xfrm>
            <a:off x="349330" y="1711297"/>
            <a:ext cx="4963449" cy="4311255"/>
          </a:xfrm>
          <a:prstGeom prst="rect">
            <a:avLst/>
          </a:prstGeom>
        </p:spPr>
      </p:pic>
      <p:pic>
        <p:nvPicPr>
          <p:cNvPr id="6" name="Picture 5" descr="A black and white picture frame&#10;&#10;Description automatically generated">
            <a:extLst>
              <a:ext uri="{FF2B5EF4-FFF2-40B4-BE49-F238E27FC236}">
                <a16:creationId xmlns:a16="http://schemas.microsoft.com/office/drawing/2014/main" id="{58F8A359-C527-4F9D-BB02-44B6CF6858D3}"/>
              </a:ext>
            </a:extLst>
          </p:cNvPr>
          <p:cNvPicPr>
            <a:picLocks noChangeAspect="1"/>
          </p:cNvPicPr>
          <p:nvPr/>
        </p:nvPicPr>
        <p:blipFill>
          <a:blip r:embed="rId4"/>
          <a:stretch>
            <a:fillRect/>
          </a:stretch>
        </p:blipFill>
        <p:spPr>
          <a:xfrm>
            <a:off x="6682985" y="1792403"/>
            <a:ext cx="4832218" cy="4149042"/>
          </a:xfrm>
          <a:prstGeom prst="rect">
            <a:avLst/>
          </a:prstGeom>
        </p:spPr>
      </p:pic>
    </p:spTree>
    <p:extLst>
      <p:ext uri="{BB962C8B-B14F-4D97-AF65-F5344CB8AC3E}">
        <p14:creationId xmlns:p14="http://schemas.microsoft.com/office/powerpoint/2010/main" val="1679480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96316D-057A-1B86-CF96-E4349724C06D}"/>
              </a:ext>
            </a:extLst>
          </p:cNvPr>
          <p:cNvPicPr>
            <a:picLocks noChangeAspect="1"/>
          </p:cNvPicPr>
          <p:nvPr/>
        </p:nvPicPr>
        <p:blipFill>
          <a:blip r:embed="rId2"/>
          <a:stretch>
            <a:fillRect/>
          </a:stretch>
        </p:blipFill>
        <p:spPr>
          <a:xfrm>
            <a:off x="2209800" y="0"/>
            <a:ext cx="7772400" cy="638597"/>
          </a:xfrm>
          <a:prstGeom prst="rect">
            <a:avLst/>
          </a:prstGeom>
        </p:spPr>
      </p:pic>
      <p:pic>
        <p:nvPicPr>
          <p:cNvPr id="4" name="Picture 3" descr="A black and white picture of a rectangular object&#10;&#10;Description automatically generated">
            <a:extLst>
              <a:ext uri="{FF2B5EF4-FFF2-40B4-BE49-F238E27FC236}">
                <a16:creationId xmlns:a16="http://schemas.microsoft.com/office/drawing/2014/main" id="{5049B437-B6C5-9CCE-73EA-6F60A6C9DF05}"/>
              </a:ext>
            </a:extLst>
          </p:cNvPr>
          <p:cNvPicPr>
            <a:picLocks noChangeAspect="1"/>
          </p:cNvPicPr>
          <p:nvPr/>
        </p:nvPicPr>
        <p:blipFill>
          <a:blip r:embed="rId3"/>
          <a:stretch>
            <a:fillRect/>
          </a:stretch>
        </p:blipFill>
        <p:spPr>
          <a:xfrm>
            <a:off x="603092" y="2505989"/>
            <a:ext cx="6190905" cy="3339225"/>
          </a:xfrm>
          <a:prstGeom prst="rect">
            <a:avLst/>
          </a:prstGeom>
        </p:spPr>
      </p:pic>
      <p:pic>
        <p:nvPicPr>
          <p:cNvPr id="6" name="Picture 5" descr="A black and white drawing of a tablet&#10;&#10;Description automatically generated">
            <a:extLst>
              <a:ext uri="{FF2B5EF4-FFF2-40B4-BE49-F238E27FC236}">
                <a16:creationId xmlns:a16="http://schemas.microsoft.com/office/drawing/2014/main" id="{93BBC0B6-D858-A3F7-4F98-67E692D7D081}"/>
              </a:ext>
            </a:extLst>
          </p:cNvPr>
          <p:cNvPicPr>
            <a:picLocks noChangeAspect="1"/>
          </p:cNvPicPr>
          <p:nvPr/>
        </p:nvPicPr>
        <p:blipFill>
          <a:blip r:embed="rId4"/>
          <a:stretch>
            <a:fillRect/>
          </a:stretch>
        </p:blipFill>
        <p:spPr>
          <a:xfrm>
            <a:off x="7141578" y="2469172"/>
            <a:ext cx="4439615" cy="3196850"/>
          </a:xfrm>
          <a:prstGeom prst="rect">
            <a:avLst/>
          </a:prstGeom>
        </p:spPr>
      </p:pic>
    </p:spTree>
    <p:extLst>
      <p:ext uri="{BB962C8B-B14F-4D97-AF65-F5344CB8AC3E}">
        <p14:creationId xmlns:p14="http://schemas.microsoft.com/office/powerpoint/2010/main" val="331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96316D-057A-1B86-CF96-E4349724C06D}"/>
              </a:ext>
            </a:extLst>
          </p:cNvPr>
          <p:cNvPicPr>
            <a:picLocks noChangeAspect="1"/>
          </p:cNvPicPr>
          <p:nvPr/>
        </p:nvPicPr>
        <p:blipFill>
          <a:blip r:embed="rId2"/>
          <a:stretch>
            <a:fillRect/>
          </a:stretch>
        </p:blipFill>
        <p:spPr>
          <a:xfrm>
            <a:off x="2209800" y="0"/>
            <a:ext cx="7772400" cy="638597"/>
          </a:xfrm>
          <a:prstGeom prst="rect">
            <a:avLst/>
          </a:prstGeom>
        </p:spPr>
      </p:pic>
      <p:pic>
        <p:nvPicPr>
          <p:cNvPr id="4" name="Picture 3" descr="A person holding a tablet&#10;&#10;Description automatically generated">
            <a:extLst>
              <a:ext uri="{FF2B5EF4-FFF2-40B4-BE49-F238E27FC236}">
                <a16:creationId xmlns:a16="http://schemas.microsoft.com/office/drawing/2014/main" id="{62989324-015D-E257-54C0-DEA358BC97C3}"/>
              </a:ext>
            </a:extLst>
          </p:cNvPr>
          <p:cNvPicPr>
            <a:picLocks noChangeAspect="1"/>
          </p:cNvPicPr>
          <p:nvPr/>
        </p:nvPicPr>
        <p:blipFill>
          <a:blip r:embed="rId3"/>
          <a:stretch>
            <a:fillRect/>
          </a:stretch>
        </p:blipFill>
        <p:spPr>
          <a:xfrm>
            <a:off x="4423877" y="655781"/>
            <a:ext cx="3736276" cy="6202219"/>
          </a:xfrm>
          <a:prstGeom prst="rect">
            <a:avLst/>
          </a:prstGeom>
        </p:spPr>
      </p:pic>
    </p:spTree>
    <p:extLst>
      <p:ext uri="{BB962C8B-B14F-4D97-AF65-F5344CB8AC3E}">
        <p14:creationId xmlns:p14="http://schemas.microsoft.com/office/powerpoint/2010/main" val="3340019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06A777-EC54-7D6E-270E-7DB85767F30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853542" y="212271"/>
            <a:ext cx="5927272" cy="6645729"/>
          </a:xfrm>
          <a:prstGeom prst="rect">
            <a:avLst/>
          </a:prstGeom>
          <a:noFill/>
          <a:ln>
            <a:noFill/>
          </a:ln>
        </p:spPr>
      </p:pic>
      <p:sp>
        <p:nvSpPr>
          <p:cNvPr id="3" name="Title 2">
            <a:extLst>
              <a:ext uri="{FF2B5EF4-FFF2-40B4-BE49-F238E27FC236}">
                <a16:creationId xmlns:a16="http://schemas.microsoft.com/office/drawing/2014/main" id="{3C4D3BB4-5FE6-E8CA-50D3-F8AB195AFFD5}"/>
              </a:ext>
            </a:extLst>
          </p:cNvPr>
          <p:cNvSpPr>
            <a:spLocks noGrp="1"/>
          </p:cNvSpPr>
          <p:nvPr>
            <p:ph type="title"/>
          </p:nvPr>
        </p:nvSpPr>
        <p:spPr>
          <a:xfrm>
            <a:off x="838200" y="0"/>
            <a:ext cx="10515600" cy="1325563"/>
          </a:xfrm>
        </p:spPr>
        <p:txBody>
          <a:bodyPr>
            <a:normAutofit/>
          </a:bodyPr>
          <a:lstStyle/>
          <a:p>
            <a:r>
              <a:rPr lang="en-US" sz="3600" dirty="0"/>
              <a:t>Novelty</a:t>
            </a:r>
          </a:p>
        </p:txBody>
      </p:sp>
      <p:sp>
        <p:nvSpPr>
          <p:cNvPr id="4" name="TextBox 3">
            <a:extLst>
              <a:ext uri="{FF2B5EF4-FFF2-40B4-BE49-F238E27FC236}">
                <a16:creationId xmlns:a16="http://schemas.microsoft.com/office/drawing/2014/main" id="{AFEAD94D-D7F1-A5AC-6004-565375217E76}"/>
              </a:ext>
            </a:extLst>
          </p:cNvPr>
          <p:cNvSpPr txBox="1"/>
          <p:nvPr/>
        </p:nvSpPr>
        <p:spPr>
          <a:xfrm>
            <a:off x="2055486" y="2835798"/>
            <a:ext cx="1798056" cy="461665"/>
          </a:xfrm>
          <a:prstGeom prst="rect">
            <a:avLst/>
          </a:prstGeom>
          <a:noFill/>
        </p:spPr>
        <p:txBody>
          <a:bodyPr wrap="none" rtlCol="0">
            <a:spAutoFit/>
          </a:bodyPr>
          <a:lstStyle/>
          <a:p>
            <a:r>
              <a:rPr lang="en-US" sz="2400" dirty="0"/>
              <a:t>D’087 Patent</a:t>
            </a:r>
          </a:p>
        </p:txBody>
      </p:sp>
      <p:sp>
        <p:nvSpPr>
          <p:cNvPr id="5" name="TextBox 4">
            <a:extLst>
              <a:ext uri="{FF2B5EF4-FFF2-40B4-BE49-F238E27FC236}">
                <a16:creationId xmlns:a16="http://schemas.microsoft.com/office/drawing/2014/main" id="{754C9A29-EDA0-9031-A09E-E4B6F3BC0EF8}"/>
              </a:ext>
            </a:extLst>
          </p:cNvPr>
          <p:cNvSpPr txBox="1"/>
          <p:nvPr/>
        </p:nvSpPr>
        <p:spPr>
          <a:xfrm>
            <a:off x="9905050" y="2827117"/>
            <a:ext cx="1608454" cy="830997"/>
          </a:xfrm>
          <a:prstGeom prst="rect">
            <a:avLst/>
          </a:prstGeom>
          <a:noFill/>
        </p:spPr>
        <p:txBody>
          <a:bodyPr wrap="none" rtlCol="0">
            <a:spAutoFit/>
          </a:bodyPr>
          <a:lstStyle/>
          <a:p>
            <a:r>
              <a:rPr lang="en-US" sz="2400" dirty="0"/>
              <a:t>Japanese </a:t>
            </a:r>
          </a:p>
          <a:p>
            <a:r>
              <a:rPr lang="en-US" sz="2400" dirty="0"/>
              <a:t>‘638 Patent</a:t>
            </a:r>
          </a:p>
        </p:txBody>
      </p:sp>
    </p:spTree>
    <p:extLst>
      <p:ext uri="{BB962C8B-B14F-4D97-AF65-F5344CB8AC3E}">
        <p14:creationId xmlns:p14="http://schemas.microsoft.com/office/powerpoint/2010/main" val="1562766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2E3EEC-6C40-75E2-2D29-99FCC67AA15D}"/>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628697" y="2916306"/>
            <a:ext cx="4242088" cy="3794022"/>
          </a:xfrm>
          <a:prstGeom prst="rect">
            <a:avLst/>
          </a:prstGeom>
          <a:noFill/>
          <a:ln>
            <a:noFill/>
          </a:ln>
        </p:spPr>
      </p:pic>
      <p:sp>
        <p:nvSpPr>
          <p:cNvPr id="4" name="Title 3">
            <a:extLst>
              <a:ext uri="{FF2B5EF4-FFF2-40B4-BE49-F238E27FC236}">
                <a16:creationId xmlns:a16="http://schemas.microsoft.com/office/drawing/2014/main" id="{757020E0-BC42-AA50-E4DB-01DDE69C624A}"/>
              </a:ext>
            </a:extLst>
          </p:cNvPr>
          <p:cNvSpPr>
            <a:spLocks noGrp="1"/>
          </p:cNvSpPr>
          <p:nvPr>
            <p:ph type="title"/>
          </p:nvPr>
        </p:nvSpPr>
        <p:spPr>
          <a:xfrm>
            <a:off x="691243" y="0"/>
            <a:ext cx="10515600" cy="1325563"/>
          </a:xfrm>
        </p:spPr>
        <p:txBody>
          <a:bodyPr>
            <a:normAutofit/>
          </a:bodyPr>
          <a:lstStyle/>
          <a:p>
            <a:pPr algn="ctr"/>
            <a:r>
              <a:rPr lang="en-US" sz="3600" dirty="0" err="1"/>
              <a:t>Nonobviousness</a:t>
            </a:r>
            <a:endParaRPr lang="en-US" sz="3600" dirty="0"/>
          </a:p>
        </p:txBody>
      </p:sp>
      <p:pic>
        <p:nvPicPr>
          <p:cNvPr id="5" name="Picture 4">
            <a:extLst>
              <a:ext uri="{FF2B5EF4-FFF2-40B4-BE49-F238E27FC236}">
                <a16:creationId xmlns:a16="http://schemas.microsoft.com/office/drawing/2014/main" id="{006B86C7-1C1F-5EB8-5FA6-96BD50771B88}"/>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2233" y="160338"/>
            <a:ext cx="3510091" cy="4294413"/>
          </a:xfrm>
          <a:prstGeom prst="rect">
            <a:avLst/>
          </a:prstGeom>
          <a:noFill/>
          <a:ln>
            <a:noFill/>
          </a:ln>
        </p:spPr>
      </p:pic>
      <p:sp>
        <p:nvSpPr>
          <p:cNvPr id="9" name="TextBox 8">
            <a:extLst>
              <a:ext uri="{FF2B5EF4-FFF2-40B4-BE49-F238E27FC236}">
                <a16:creationId xmlns:a16="http://schemas.microsoft.com/office/drawing/2014/main" id="{8FB75AF9-A61F-E1CC-DEDC-2E1ED0C003C6}"/>
              </a:ext>
            </a:extLst>
          </p:cNvPr>
          <p:cNvSpPr txBox="1"/>
          <p:nvPr/>
        </p:nvSpPr>
        <p:spPr>
          <a:xfrm>
            <a:off x="8889357" y="160338"/>
            <a:ext cx="1398011" cy="369332"/>
          </a:xfrm>
          <a:prstGeom prst="rect">
            <a:avLst/>
          </a:prstGeom>
          <a:noFill/>
        </p:spPr>
        <p:txBody>
          <a:bodyPr wrap="none" rtlCol="0">
            <a:spAutoFit/>
          </a:bodyPr>
          <a:lstStyle/>
          <a:p>
            <a:r>
              <a:rPr lang="en-US" dirty="0"/>
              <a:t>D’889 Patent</a:t>
            </a:r>
          </a:p>
        </p:txBody>
      </p:sp>
      <p:pic>
        <p:nvPicPr>
          <p:cNvPr id="10" name="Picture 9" descr="A drawing of a tablet&#10;&#10;Description automatically generated">
            <a:extLst>
              <a:ext uri="{FF2B5EF4-FFF2-40B4-BE49-F238E27FC236}">
                <a16:creationId xmlns:a16="http://schemas.microsoft.com/office/drawing/2014/main" id="{D819316E-B7A8-A985-77E1-FF5CF48CDFAD}"/>
              </a:ext>
            </a:extLst>
          </p:cNvPr>
          <p:cNvPicPr>
            <a:picLocks noChangeAspect="1"/>
          </p:cNvPicPr>
          <p:nvPr/>
        </p:nvPicPr>
        <p:blipFill>
          <a:blip r:embed="rId4"/>
          <a:stretch>
            <a:fillRect/>
          </a:stretch>
        </p:blipFill>
        <p:spPr>
          <a:xfrm>
            <a:off x="8025163" y="662781"/>
            <a:ext cx="3842443" cy="2705864"/>
          </a:xfrm>
          <a:prstGeom prst="rect">
            <a:avLst/>
          </a:prstGeom>
        </p:spPr>
      </p:pic>
      <p:pic>
        <p:nvPicPr>
          <p:cNvPr id="11" name="Picture 10" descr="A drawing of a rectangular object&#10;&#10;Description automatically generated">
            <a:extLst>
              <a:ext uri="{FF2B5EF4-FFF2-40B4-BE49-F238E27FC236}">
                <a16:creationId xmlns:a16="http://schemas.microsoft.com/office/drawing/2014/main" id="{5B2CF529-FBE3-B58C-413B-FCA489BEA098}"/>
              </a:ext>
            </a:extLst>
          </p:cNvPr>
          <p:cNvPicPr>
            <a:picLocks noChangeAspect="1"/>
          </p:cNvPicPr>
          <p:nvPr/>
        </p:nvPicPr>
        <p:blipFill>
          <a:blip r:embed="rId5"/>
          <a:stretch>
            <a:fillRect/>
          </a:stretch>
        </p:blipFill>
        <p:spPr>
          <a:xfrm>
            <a:off x="7870785" y="3792995"/>
            <a:ext cx="4246428" cy="2492058"/>
          </a:xfrm>
          <a:prstGeom prst="rect">
            <a:avLst/>
          </a:prstGeom>
        </p:spPr>
      </p:pic>
    </p:spTree>
    <p:extLst>
      <p:ext uri="{BB962C8B-B14F-4D97-AF65-F5344CB8AC3E}">
        <p14:creationId xmlns:p14="http://schemas.microsoft.com/office/powerpoint/2010/main" val="2766765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2209800" y="2286000"/>
            <a:ext cx="7772400" cy="1143000"/>
          </a:xfrm>
        </p:spPr>
        <p:txBody>
          <a:bodyPr/>
          <a:lstStyle/>
          <a:p>
            <a:pPr eaLnBrk="1" hangingPunct="1"/>
            <a:r>
              <a:rPr lang="en-US" altLang="en-US" sz="3600" dirty="0"/>
              <a:t>(Outmoded) “Point of Novelty” Test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ChangeArrowheads="1"/>
          </p:cNvSpPr>
          <p:nvPr/>
        </p:nvSpPr>
        <p:spPr bwMode="auto">
          <a:xfrm>
            <a:off x="2743200" y="1066800"/>
            <a:ext cx="4038600" cy="2971800"/>
          </a:xfrm>
          <a:prstGeom prst="roundRect">
            <a:avLst>
              <a:gd name="adj" fmla="val 16667"/>
            </a:avLst>
          </a:prstGeom>
          <a:solidFill>
            <a:srgbClr val="FF0000"/>
          </a:solidFill>
          <a:ln w="12700">
            <a:solidFill>
              <a:srgbClr val="FF0000"/>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a:latin typeface="Times New Roman" charset="0"/>
              </a:rPr>
              <a:t>Prior Art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ChangeArrowheads="1"/>
          </p:cNvSpPr>
          <p:nvPr/>
        </p:nvSpPr>
        <p:spPr bwMode="auto">
          <a:xfrm>
            <a:off x="2743200" y="1066800"/>
            <a:ext cx="4038600" cy="2971800"/>
          </a:xfrm>
          <a:prstGeom prst="roundRect">
            <a:avLst>
              <a:gd name="adj" fmla="val 16667"/>
            </a:avLst>
          </a:prstGeom>
          <a:solidFill>
            <a:srgbClr val="FF0000"/>
          </a:solidFill>
          <a:ln w="12700">
            <a:solidFill>
              <a:srgbClr val="FF0000"/>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a:latin typeface="Times New Roman" charset="0"/>
              </a:rPr>
              <a:t>Prior Art</a:t>
            </a:r>
          </a:p>
        </p:txBody>
      </p:sp>
      <p:sp>
        <p:nvSpPr>
          <p:cNvPr id="19459" name="AutoShape 3"/>
          <p:cNvSpPr>
            <a:spLocks noChangeArrowheads="1"/>
          </p:cNvSpPr>
          <p:nvPr/>
        </p:nvSpPr>
        <p:spPr bwMode="auto">
          <a:xfrm>
            <a:off x="3505200" y="1828800"/>
            <a:ext cx="4038600" cy="2971800"/>
          </a:xfrm>
          <a:prstGeom prst="roundRect">
            <a:avLst>
              <a:gd name="adj" fmla="val 16667"/>
            </a:avLst>
          </a:prstGeom>
          <a:solidFill>
            <a:srgbClr val="3366FF"/>
          </a:solidFill>
          <a:ln w="12700">
            <a:solidFill>
              <a:srgbClr val="3366FF"/>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a:latin typeface="Times New Roman" charset="0"/>
              </a:rPr>
              <a:t>Patented</a:t>
            </a:r>
          </a:p>
          <a:p>
            <a:pPr algn="ctr"/>
            <a:r>
              <a:rPr lang="en-US" altLang="en-US" sz="3600">
                <a:latin typeface="Times New Roman" charset="0"/>
              </a:rPr>
              <a:t>Design</a:t>
            </a:r>
          </a:p>
        </p:txBody>
      </p:sp>
      <p:sp>
        <p:nvSpPr>
          <p:cNvPr id="19460" name="Text Box 4"/>
          <p:cNvSpPr txBox="1">
            <a:spLocks noChangeArrowheads="1"/>
          </p:cNvSpPr>
          <p:nvPr/>
        </p:nvSpPr>
        <p:spPr bwMode="auto">
          <a:xfrm>
            <a:off x="2057400" y="5334001"/>
            <a:ext cx="57182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dirty="0"/>
              <a:t>Novelty &amp; </a:t>
            </a:r>
            <a:r>
              <a:rPr lang="en-US" altLang="en-US" dirty="0" err="1"/>
              <a:t>Nonobviousness</a:t>
            </a:r>
            <a:r>
              <a:rPr lang="en-US" altLang="en-US" dirty="0"/>
              <a:t> concern </a:t>
            </a:r>
          </a:p>
          <a:p>
            <a:r>
              <a:rPr lang="en-US" altLang="en-US" dirty="0"/>
              <a:t>relationship between red and blue zones</a:t>
            </a:r>
          </a:p>
        </p:txBody>
      </p:sp>
      <p:sp>
        <p:nvSpPr>
          <p:cNvPr id="2" name="Text Box 7">
            <a:extLst>
              <a:ext uri="{FF2B5EF4-FFF2-40B4-BE49-F238E27FC236}">
                <a16:creationId xmlns:a16="http://schemas.microsoft.com/office/drawing/2014/main" id="{6C33991F-B4B2-B95C-ED5E-E2ED871C4AF6}"/>
              </a:ext>
            </a:extLst>
          </p:cNvPr>
          <p:cNvSpPr txBox="1">
            <a:spLocks noChangeArrowheads="1"/>
          </p:cNvSpPr>
          <p:nvPr/>
        </p:nvSpPr>
        <p:spPr bwMode="auto">
          <a:xfrm>
            <a:off x="3733801" y="4240214"/>
            <a:ext cx="1743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000" b="1" dirty="0">
                <a:latin typeface="Times New Roman" charset="0"/>
              </a:rPr>
              <a:t>Novel features</a:t>
            </a:r>
          </a:p>
        </p:txBody>
      </p:sp>
    </p:spTree>
    <p:extLst>
      <p:ext uri="{BB962C8B-B14F-4D97-AF65-F5344CB8AC3E}">
        <p14:creationId xmlns:p14="http://schemas.microsoft.com/office/powerpoint/2010/main" val="1273954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A9566FD-63DD-2FD2-CBAB-CD43FEAD3585}"/>
              </a:ext>
            </a:extLst>
          </p:cNvPr>
          <p:cNvSpPr>
            <a:spLocks noGrp="1" noChangeArrowheads="1"/>
          </p:cNvSpPr>
          <p:nvPr>
            <p:ph type="ctrTitle"/>
          </p:nvPr>
        </p:nvSpPr>
        <p:spPr>
          <a:xfrm>
            <a:off x="2209800" y="2286000"/>
            <a:ext cx="7772400" cy="1143000"/>
          </a:xfrm>
        </p:spPr>
        <p:txBody>
          <a:bodyPr/>
          <a:lstStyle/>
          <a:p>
            <a:pPr eaLnBrk="1" hangingPunct="1"/>
            <a:r>
              <a:rPr lang="en-US" altLang="en-US"/>
              <a:t>Avia Group v. LA Gear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2743200" y="1066800"/>
            <a:ext cx="4038600" cy="2971800"/>
          </a:xfrm>
          <a:prstGeom prst="roundRect">
            <a:avLst>
              <a:gd name="adj" fmla="val 16667"/>
            </a:avLst>
          </a:prstGeom>
          <a:solidFill>
            <a:srgbClr val="FF0000"/>
          </a:solidFill>
          <a:ln w="12700">
            <a:solidFill>
              <a:srgbClr val="FF0000"/>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a:latin typeface="Times New Roman" charset="0"/>
              </a:rPr>
              <a:t>Prior Art</a:t>
            </a:r>
          </a:p>
        </p:txBody>
      </p:sp>
      <p:sp>
        <p:nvSpPr>
          <p:cNvPr id="25603" name="AutoShape 3"/>
          <p:cNvSpPr>
            <a:spLocks noChangeArrowheads="1"/>
          </p:cNvSpPr>
          <p:nvPr/>
        </p:nvSpPr>
        <p:spPr bwMode="auto">
          <a:xfrm>
            <a:off x="3505200" y="1828800"/>
            <a:ext cx="4038600" cy="2971800"/>
          </a:xfrm>
          <a:prstGeom prst="roundRect">
            <a:avLst>
              <a:gd name="adj" fmla="val 16667"/>
            </a:avLst>
          </a:prstGeom>
          <a:solidFill>
            <a:srgbClr val="3366FF"/>
          </a:solidFill>
          <a:ln w="12700">
            <a:solidFill>
              <a:srgbClr val="3366FF"/>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a:latin typeface="Times New Roman" charset="0"/>
              </a:rPr>
              <a:t>Patented</a:t>
            </a:r>
          </a:p>
          <a:p>
            <a:pPr algn="ctr"/>
            <a:r>
              <a:rPr lang="en-US" altLang="en-US" sz="3600">
                <a:latin typeface="Times New Roman" charset="0"/>
              </a:rPr>
              <a:t>Design</a:t>
            </a:r>
          </a:p>
        </p:txBody>
      </p:sp>
      <p:sp>
        <p:nvSpPr>
          <p:cNvPr id="25604" name="AutoShape 4"/>
          <p:cNvSpPr>
            <a:spLocks noChangeArrowheads="1"/>
          </p:cNvSpPr>
          <p:nvPr/>
        </p:nvSpPr>
        <p:spPr bwMode="auto">
          <a:xfrm>
            <a:off x="4495800" y="2590800"/>
            <a:ext cx="4038600" cy="2971800"/>
          </a:xfrm>
          <a:prstGeom prst="roundRect">
            <a:avLst>
              <a:gd name="adj" fmla="val 16667"/>
            </a:avLst>
          </a:prstGeom>
          <a:solidFill>
            <a:srgbClr val="F2FD15"/>
          </a:solidFill>
          <a:ln w="12700">
            <a:solidFill>
              <a:srgbClr val="F2FD15"/>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a:latin typeface="Times New Roman" charset="0"/>
              </a:rPr>
              <a:t>Defendant’s</a:t>
            </a:r>
          </a:p>
          <a:p>
            <a:pPr algn="ctr"/>
            <a:r>
              <a:rPr lang="en-US" altLang="en-US" sz="3600">
                <a:latin typeface="Times New Roman" charset="0"/>
              </a:rPr>
              <a:t>Product</a:t>
            </a:r>
          </a:p>
        </p:txBody>
      </p:sp>
      <p:sp>
        <p:nvSpPr>
          <p:cNvPr id="25605" name="Text Box 5"/>
          <p:cNvSpPr txBox="1">
            <a:spLocks noChangeArrowheads="1"/>
          </p:cNvSpPr>
          <p:nvPr/>
        </p:nvSpPr>
        <p:spPr bwMode="auto">
          <a:xfrm>
            <a:off x="2041525" y="5762626"/>
            <a:ext cx="61302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dirty="0"/>
              <a:t>Infringement </a:t>
            </a:r>
            <a:r>
              <a:rPr lang="en-US" altLang="en-US"/>
              <a:t>concerns </a:t>
            </a:r>
          </a:p>
          <a:p>
            <a:r>
              <a:rPr lang="en-US" altLang="en-US" dirty="0"/>
              <a:t>relationship between yellow and blue zones</a:t>
            </a:r>
          </a:p>
        </p:txBody>
      </p:sp>
    </p:spTree>
    <p:extLst>
      <p:ext uri="{BB962C8B-B14F-4D97-AF65-F5344CB8AC3E}">
        <p14:creationId xmlns:p14="http://schemas.microsoft.com/office/powerpoint/2010/main" val="1794417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p:cNvSpPr>
            <a:spLocks noChangeArrowheads="1"/>
          </p:cNvSpPr>
          <p:nvPr/>
        </p:nvSpPr>
        <p:spPr bwMode="auto">
          <a:xfrm>
            <a:off x="2743200" y="1066800"/>
            <a:ext cx="4038600" cy="2971800"/>
          </a:xfrm>
          <a:prstGeom prst="roundRect">
            <a:avLst>
              <a:gd name="adj" fmla="val 16667"/>
            </a:avLst>
          </a:prstGeom>
          <a:solidFill>
            <a:srgbClr val="FF0000"/>
          </a:solidFill>
          <a:ln w="12700">
            <a:solidFill>
              <a:srgbClr val="FF0000"/>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a:latin typeface="Times New Roman" charset="0"/>
              </a:rPr>
              <a:t>Prior Art</a:t>
            </a:r>
          </a:p>
        </p:txBody>
      </p:sp>
      <p:sp>
        <p:nvSpPr>
          <p:cNvPr id="37891" name="AutoShape 3"/>
          <p:cNvSpPr>
            <a:spLocks noChangeArrowheads="1"/>
          </p:cNvSpPr>
          <p:nvPr/>
        </p:nvSpPr>
        <p:spPr bwMode="auto">
          <a:xfrm>
            <a:off x="3505200" y="1828800"/>
            <a:ext cx="4038600" cy="2971800"/>
          </a:xfrm>
          <a:prstGeom prst="roundRect">
            <a:avLst>
              <a:gd name="adj" fmla="val 16667"/>
            </a:avLst>
          </a:prstGeom>
          <a:solidFill>
            <a:srgbClr val="3366FF"/>
          </a:solidFill>
          <a:ln w="12700">
            <a:solidFill>
              <a:srgbClr val="3366FF"/>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a:latin typeface="Times New Roman" charset="0"/>
              </a:rPr>
              <a:t>Patented</a:t>
            </a:r>
          </a:p>
          <a:p>
            <a:pPr algn="ctr"/>
            <a:r>
              <a:rPr lang="en-US" altLang="en-US" sz="3600">
                <a:latin typeface="Times New Roman" charset="0"/>
              </a:rPr>
              <a:t>Design</a:t>
            </a:r>
          </a:p>
        </p:txBody>
      </p:sp>
      <p:sp>
        <p:nvSpPr>
          <p:cNvPr id="37892" name="AutoShape 4"/>
          <p:cNvSpPr>
            <a:spLocks noChangeArrowheads="1"/>
          </p:cNvSpPr>
          <p:nvPr/>
        </p:nvSpPr>
        <p:spPr bwMode="auto">
          <a:xfrm>
            <a:off x="3505200" y="2552700"/>
            <a:ext cx="4038600" cy="2667482"/>
          </a:xfrm>
          <a:prstGeom prst="roundRect">
            <a:avLst>
              <a:gd name="adj" fmla="val 16667"/>
            </a:avLst>
          </a:prstGeom>
          <a:solidFill>
            <a:srgbClr val="F2FD15"/>
          </a:solidFill>
          <a:ln w="12700">
            <a:solidFill>
              <a:srgbClr val="F2FD15"/>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3600" dirty="0">
              <a:latin typeface="Times New Roman" charset="0"/>
            </a:endParaRPr>
          </a:p>
        </p:txBody>
      </p:sp>
      <p:sp>
        <p:nvSpPr>
          <p:cNvPr id="37893" name="AutoShape 5"/>
          <p:cNvSpPr>
            <a:spLocks noChangeArrowheads="1"/>
          </p:cNvSpPr>
          <p:nvPr/>
        </p:nvSpPr>
        <p:spPr bwMode="auto">
          <a:xfrm>
            <a:off x="3505200" y="1828800"/>
            <a:ext cx="4038600" cy="2971800"/>
          </a:xfrm>
          <a:prstGeom prst="roundRect">
            <a:avLst>
              <a:gd name="adj" fmla="val 16667"/>
            </a:avLst>
          </a:prstGeom>
          <a:noFill/>
          <a:ln w="19050">
            <a:solidFill>
              <a:srgbClr val="3366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3600">
              <a:latin typeface="Times New Roman" charset="0"/>
            </a:endParaRPr>
          </a:p>
        </p:txBody>
      </p:sp>
      <p:sp>
        <p:nvSpPr>
          <p:cNvPr id="37894" name="AutoShape 6"/>
          <p:cNvSpPr>
            <a:spLocks noChangeArrowheads="1"/>
          </p:cNvSpPr>
          <p:nvPr/>
        </p:nvSpPr>
        <p:spPr bwMode="auto">
          <a:xfrm>
            <a:off x="2743200" y="1066800"/>
            <a:ext cx="4038600" cy="2971800"/>
          </a:xfrm>
          <a:prstGeom prst="roundRect">
            <a:avLst>
              <a:gd name="adj" fmla="val 16667"/>
            </a:avLst>
          </a:prstGeom>
          <a:noFill/>
          <a:ln w="190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3600">
              <a:latin typeface="Times New Roman" charset="0"/>
            </a:endParaRPr>
          </a:p>
        </p:txBody>
      </p:sp>
      <p:sp>
        <p:nvSpPr>
          <p:cNvPr id="37895" name="Text Box 7"/>
          <p:cNvSpPr txBox="1">
            <a:spLocks noChangeArrowheads="1"/>
          </p:cNvSpPr>
          <p:nvPr/>
        </p:nvSpPr>
        <p:spPr bwMode="auto">
          <a:xfrm>
            <a:off x="3733801" y="4240214"/>
            <a:ext cx="1743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000" b="1" dirty="0">
                <a:latin typeface="Times New Roman" charset="0"/>
              </a:rPr>
              <a:t>Novel features</a:t>
            </a:r>
          </a:p>
        </p:txBody>
      </p:sp>
      <p:sp>
        <p:nvSpPr>
          <p:cNvPr id="37896" name="Text Box 8"/>
          <p:cNvSpPr txBox="1">
            <a:spLocks noChangeArrowheads="1"/>
          </p:cNvSpPr>
          <p:nvPr/>
        </p:nvSpPr>
        <p:spPr bwMode="auto">
          <a:xfrm>
            <a:off x="2041526" y="5762626"/>
            <a:ext cx="65341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dirty="0"/>
              <a:t>Under point-of-novelty test, this is infringement</a:t>
            </a:r>
          </a:p>
        </p:txBody>
      </p:sp>
    </p:spTree>
    <p:extLst>
      <p:ext uri="{BB962C8B-B14F-4D97-AF65-F5344CB8AC3E}">
        <p14:creationId xmlns:p14="http://schemas.microsoft.com/office/powerpoint/2010/main" val="765340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ChangeArrowheads="1"/>
          </p:cNvSpPr>
          <p:nvPr/>
        </p:nvSpPr>
        <p:spPr bwMode="auto">
          <a:xfrm>
            <a:off x="2743200" y="1066800"/>
            <a:ext cx="4038600" cy="2971800"/>
          </a:xfrm>
          <a:prstGeom prst="roundRect">
            <a:avLst>
              <a:gd name="adj" fmla="val 16667"/>
            </a:avLst>
          </a:prstGeom>
          <a:solidFill>
            <a:srgbClr val="FF0000"/>
          </a:solidFill>
          <a:ln w="12700">
            <a:solidFill>
              <a:srgbClr val="FF0000"/>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a:latin typeface="Times New Roman" charset="0"/>
              </a:rPr>
              <a:t>Prior Art</a:t>
            </a:r>
          </a:p>
        </p:txBody>
      </p:sp>
      <p:sp>
        <p:nvSpPr>
          <p:cNvPr id="39939" name="AutoShape 3"/>
          <p:cNvSpPr>
            <a:spLocks noChangeArrowheads="1"/>
          </p:cNvSpPr>
          <p:nvPr/>
        </p:nvSpPr>
        <p:spPr bwMode="auto">
          <a:xfrm>
            <a:off x="3505200" y="1828800"/>
            <a:ext cx="4038600" cy="2971800"/>
          </a:xfrm>
          <a:prstGeom prst="roundRect">
            <a:avLst>
              <a:gd name="adj" fmla="val 16667"/>
            </a:avLst>
          </a:prstGeom>
          <a:solidFill>
            <a:srgbClr val="3366FF"/>
          </a:solidFill>
          <a:ln w="12700">
            <a:solidFill>
              <a:srgbClr val="3366FF"/>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a:latin typeface="Times New Roman" charset="0"/>
              </a:rPr>
              <a:t>Patented</a:t>
            </a:r>
          </a:p>
          <a:p>
            <a:pPr algn="ctr"/>
            <a:r>
              <a:rPr lang="en-US" altLang="en-US" sz="3600">
                <a:latin typeface="Times New Roman" charset="0"/>
              </a:rPr>
              <a:t>Design</a:t>
            </a:r>
          </a:p>
        </p:txBody>
      </p:sp>
      <p:sp>
        <p:nvSpPr>
          <p:cNvPr id="39940" name="AutoShape 4"/>
          <p:cNvSpPr>
            <a:spLocks noChangeArrowheads="1"/>
          </p:cNvSpPr>
          <p:nvPr/>
        </p:nvSpPr>
        <p:spPr bwMode="auto">
          <a:xfrm>
            <a:off x="3505200" y="1828800"/>
            <a:ext cx="4038600" cy="2411414"/>
          </a:xfrm>
          <a:prstGeom prst="roundRect">
            <a:avLst>
              <a:gd name="adj" fmla="val 16667"/>
            </a:avLst>
          </a:prstGeom>
          <a:solidFill>
            <a:srgbClr val="F2FD15"/>
          </a:solidFill>
          <a:ln w="12700">
            <a:solidFill>
              <a:srgbClr val="F2FD15"/>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a:latin typeface="Times New Roman" charset="0"/>
              </a:rPr>
              <a:t>Defendant’s</a:t>
            </a:r>
          </a:p>
          <a:p>
            <a:pPr algn="ctr"/>
            <a:r>
              <a:rPr lang="en-US" altLang="en-US" sz="3600">
                <a:latin typeface="Times New Roman" charset="0"/>
              </a:rPr>
              <a:t>Product</a:t>
            </a:r>
          </a:p>
        </p:txBody>
      </p:sp>
      <p:sp>
        <p:nvSpPr>
          <p:cNvPr id="39941" name="AutoShape 5"/>
          <p:cNvSpPr>
            <a:spLocks noChangeArrowheads="1"/>
          </p:cNvSpPr>
          <p:nvPr/>
        </p:nvSpPr>
        <p:spPr bwMode="auto">
          <a:xfrm>
            <a:off x="3505200" y="1828800"/>
            <a:ext cx="4038600" cy="2971800"/>
          </a:xfrm>
          <a:prstGeom prst="roundRect">
            <a:avLst>
              <a:gd name="adj" fmla="val 16667"/>
            </a:avLst>
          </a:prstGeom>
          <a:noFill/>
          <a:ln w="19050">
            <a:solidFill>
              <a:srgbClr val="3366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3600">
              <a:latin typeface="Times New Roman" charset="0"/>
            </a:endParaRPr>
          </a:p>
        </p:txBody>
      </p:sp>
      <p:sp>
        <p:nvSpPr>
          <p:cNvPr id="39942" name="AutoShape 6"/>
          <p:cNvSpPr>
            <a:spLocks noChangeArrowheads="1"/>
          </p:cNvSpPr>
          <p:nvPr/>
        </p:nvSpPr>
        <p:spPr bwMode="auto">
          <a:xfrm>
            <a:off x="2743200" y="1066800"/>
            <a:ext cx="4038600" cy="2971800"/>
          </a:xfrm>
          <a:prstGeom prst="roundRect">
            <a:avLst>
              <a:gd name="adj" fmla="val 16667"/>
            </a:avLst>
          </a:prstGeom>
          <a:noFill/>
          <a:ln w="190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3600">
              <a:latin typeface="Times New Roman" charset="0"/>
            </a:endParaRPr>
          </a:p>
        </p:txBody>
      </p:sp>
      <p:sp>
        <p:nvSpPr>
          <p:cNvPr id="39943" name="Text Box 7"/>
          <p:cNvSpPr txBox="1">
            <a:spLocks noChangeArrowheads="1"/>
          </p:cNvSpPr>
          <p:nvPr/>
        </p:nvSpPr>
        <p:spPr bwMode="auto">
          <a:xfrm>
            <a:off x="3733801" y="4240214"/>
            <a:ext cx="1743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000" b="1">
                <a:latin typeface="Times New Roman" charset="0"/>
              </a:rPr>
              <a:t>Novel features</a:t>
            </a:r>
          </a:p>
        </p:txBody>
      </p:sp>
      <p:sp>
        <p:nvSpPr>
          <p:cNvPr id="9" name="Text Box 8"/>
          <p:cNvSpPr txBox="1">
            <a:spLocks noChangeArrowheads="1"/>
          </p:cNvSpPr>
          <p:nvPr/>
        </p:nvSpPr>
        <p:spPr bwMode="auto">
          <a:xfrm>
            <a:off x="2041525" y="5762626"/>
            <a:ext cx="70471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dirty="0"/>
              <a:t>Under point-of-novelty test, this is </a:t>
            </a:r>
            <a:r>
              <a:rPr lang="en-US" altLang="en-US" u="sng" dirty="0"/>
              <a:t>not</a:t>
            </a:r>
            <a:r>
              <a:rPr lang="en-US" altLang="en-US" dirty="0"/>
              <a:t> infringement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2209800" y="2286000"/>
            <a:ext cx="7772400" cy="1143000"/>
          </a:xfrm>
        </p:spPr>
        <p:txBody>
          <a:bodyPr>
            <a:normAutofit fontScale="90000"/>
          </a:bodyPr>
          <a:lstStyle/>
          <a:p>
            <a:pPr eaLnBrk="1" hangingPunct="1"/>
            <a:r>
              <a:rPr lang="en-US" altLang="en-US" dirty="0"/>
              <a:t>Litton v. Whirlpool</a:t>
            </a:r>
            <a:br>
              <a:rPr lang="en-US" altLang="en-US" dirty="0"/>
            </a:br>
            <a:r>
              <a:rPr lang="en-US" altLang="en-US" sz="3600" dirty="0"/>
              <a:t>(CAFC 1984)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09800"/>
            <a:ext cx="7772400" cy="1143000"/>
          </a:xfrm>
        </p:spPr>
        <p:txBody>
          <a:bodyPr/>
          <a:lstStyle/>
          <a:p>
            <a:r>
              <a:rPr lang="en-US" sz="3600" dirty="0"/>
              <a:t>Prior Art</a:t>
            </a:r>
          </a:p>
        </p:txBody>
      </p:sp>
    </p:spTree>
    <p:extLst>
      <p:ext uri="{BB962C8B-B14F-4D97-AF65-F5344CB8AC3E}">
        <p14:creationId xmlns:p14="http://schemas.microsoft.com/office/powerpoint/2010/main" val="1145988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752600" y="1447800"/>
            <a:ext cx="1600200" cy="762000"/>
          </a:xfrm>
        </p:spPr>
        <p:txBody>
          <a:bodyPr>
            <a:normAutofit fontScale="90000"/>
          </a:bodyPr>
          <a:lstStyle/>
          <a:p>
            <a:pPr eaLnBrk="1" hangingPunct="1"/>
            <a:r>
              <a:rPr lang="en-US" altLang="en-US"/>
              <a:t>Prior </a:t>
            </a:r>
            <a:br>
              <a:rPr lang="en-US" altLang="en-US"/>
            </a:br>
            <a:r>
              <a:rPr lang="en-US" altLang="en-US"/>
              <a:t>Art</a:t>
            </a:r>
          </a:p>
        </p:txBody>
      </p:sp>
      <p:pic>
        <p:nvPicPr>
          <p:cNvPr id="15363" name="Picture 3" descr="fisher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364" y="20638"/>
            <a:ext cx="7132637" cy="67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icrowav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52401"/>
            <a:ext cx="792480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p:cNvSpPr txBox="1">
            <a:spLocks noChangeArrowheads="1"/>
          </p:cNvSpPr>
          <p:nvPr/>
        </p:nvSpPr>
        <p:spPr bwMode="auto">
          <a:xfrm>
            <a:off x="8229600" y="5791201"/>
            <a:ext cx="20637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4800">
                <a:latin typeface="Times New Roman" charset="0"/>
              </a:rPr>
              <a:t>GE 607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Microwav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630238"/>
            <a:ext cx="7239000"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8229600" y="5791201"/>
            <a:ext cx="20637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4800">
                <a:latin typeface="Times New Roman" charset="0"/>
              </a:rPr>
              <a:t>GE 780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Microwav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712788"/>
            <a:ext cx="8077200"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7451725" y="5662613"/>
            <a:ext cx="24653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4400">
                <a:latin typeface="Times New Roman" charset="0"/>
              </a:rPr>
              <a:t>Sharp 313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Microwav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276" y="171451"/>
            <a:ext cx="7789863" cy="651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7451725" y="5662613"/>
            <a:ext cx="24653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4400">
                <a:latin typeface="Times New Roman" charset="0"/>
              </a:rPr>
              <a:t>Sharp 579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C3567AD9-A96F-2D5D-2A79-D557B30F5877}"/>
              </a:ext>
            </a:extLst>
          </p:cNvPr>
          <p:cNvSpPr txBox="1">
            <a:spLocks noChangeArrowheads="1"/>
          </p:cNvSpPr>
          <p:nvPr/>
        </p:nvSpPr>
        <p:spPr bwMode="auto">
          <a:xfrm>
            <a:off x="1752601" y="152400"/>
            <a:ext cx="4359275"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latin typeface="Times New Roman" panose="02020603050405020304" pitchFamily="18" charset="0"/>
              </a:rPr>
              <a:t>Design Patent 284,420</a:t>
            </a:r>
          </a:p>
          <a:p>
            <a:endParaRPr lang="en-US" altLang="en-US">
              <a:latin typeface="Times New Roman" panose="02020603050405020304" pitchFamily="18" charset="0"/>
            </a:endParaRPr>
          </a:p>
          <a:p>
            <a:r>
              <a:rPr lang="en-US" altLang="en-US">
                <a:latin typeface="Times New Roman" panose="02020603050405020304" pitchFamily="18" charset="0"/>
              </a:rPr>
              <a:t>Claim:  “The ornamental design for a shoe sole, as shown and described.”</a:t>
            </a:r>
          </a:p>
          <a:p>
            <a:endParaRPr lang="en-US" altLang="en-US">
              <a:latin typeface="Times New Roman" panose="02020603050405020304" pitchFamily="18" charset="0"/>
            </a:endParaRPr>
          </a:p>
          <a:p>
            <a:r>
              <a:rPr lang="en-US" altLang="en-US" sz="2000">
                <a:latin typeface="Times New Roman" panose="02020603050405020304" pitchFamily="18" charset="0"/>
              </a:rPr>
              <a:t>FIG. 1 is a left side elevational view of a shoe sole showing my new design, the broken line showing of a shoe being environmental only and forms no part of the claimed design; </a:t>
            </a:r>
          </a:p>
          <a:p>
            <a:r>
              <a:rPr lang="en-US" altLang="en-US" sz="2000">
                <a:latin typeface="Times New Roman" panose="02020603050405020304" pitchFamily="18" charset="0"/>
              </a:rPr>
              <a:t>FIG. 2 is a bottom plan view thereof; </a:t>
            </a:r>
            <a:br>
              <a:rPr lang="en-US" altLang="en-US" sz="2000">
                <a:latin typeface="Times New Roman" panose="02020603050405020304" pitchFamily="18" charset="0"/>
              </a:rPr>
            </a:br>
            <a:r>
              <a:rPr lang="en-US" altLang="en-US" sz="2000">
                <a:latin typeface="Times New Roman" panose="02020603050405020304" pitchFamily="18" charset="0"/>
              </a:rPr>
              <a:t>FIG. 3 is a top plan view thereof; </a:t>
            </a:r>
            <a:br>
              <a:rPr lang="en-US" altLang="en-US" sz="2000">
                <a:latin typeface="Times New Roman" panose="02020603050405020304" pitchFamily="18" charset="0"/>
              </a:rPr>
            </a:br>
            <a:r>
              <a:rPr lang="en-US" altLang="en-US" sz="2000">
                <a:latin typeface="Times New Roman" panose="02020603050405020304" pitchFamily="18" charset="0"/>
              </a:rPr>
              <a:t>FIG. 4 is a right side elevational view thereof; </a:t>
            </a:r>
            <a:br>
              <a:rPr lang="en-US" altLang="en-US" sz="2000">
                <a:latin typeface="Times New Roman" panose="02020603050405020304" pitchFamily="18" charset="0"/>
              </a:rPr>
            </a:br>
            <a:r>
              <a:rPr lang="en-US" altLang="en-US" sz="2000">
                <a:latin typeface="Times New Roman" panose="02020603050405020304" pitchFamily="18" charset="0"/>
              </a:rPr>
              <a:t>FIG. 5 is a rear elevational view thereof; and </a:t>
            </a:r>
            <a:br>
              <a:rPr lang="en-US" altLang="en-US" sz="2000">
                <a:latin typeface="Times New Roman" panose="02020603050405020304" pitchFamily="18" charset="0"/>
              </a:rPr>
            </a:br>
            <a:r>
              <a:rPr lang="en-US" altLang="en-US" sz="2000">
                <a:latin typeface="Times New Roman" panose="02020603050405020304" pitchFamily="18" charset="0"/>
              </a:rPr>
              <a:t>FIG. 6 is a front elevational view thereof.</a:t>
            </a:r>
          </a:p>
        </p:txBody>
      </p:sp>
      <p:pic>
        <p:nvPicPr>
          <p:cNvPr id="15363" name="Picture 3" descr="Shoe1a">
            <a:extLst>
              <a:ext uri="{FF2B5EF4-FFF2-40B4-BE49-F238E27FC236}">
                <a16:creationId xmlns:a16="http://schemas.microsoft.com/office/drawing/2014/main" id="{DD1B14DC-CEE8-E956-C7B2-47F6B36AF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164" y="0"/>
            <a:ext cx="4668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52600" y="1447800"/>
            <a:ext cx="1600200" cy="762000"/>
          </a:xfrm>
        </p:spPr>
        <p:txBody>
          <a:bodyPr>
            <a:normAutofit fontScale="90000"/>
          </a:bodyPr>
          <a:lstStyle/>
          <a:p>
            <a:pPr eaLnBrk="1" hangingPunct="1"/>
            <a:r>
              <a:rPr lang="en-US" altLang="en-US"/>
              <a:t>Prior </a:t>
            </a:r>
            <a:br>
              <a:rPr lang="en-US" altLang="en-US"/>
            </a:br>
            <a:r>
              <a:rPr lang="en-US" altLang="en-US"/>
              <a:t>Art</a:t>
            </a:r>
          </a:p>
        </p:txBody>
      </p:sp>
      <p:pic>
        <p:nvPicPr>
          <p:cNvPr id="25603" name="Picture 3" descr="fisher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364" y="20638"/>
            <a:ext cx="7132637" cy="67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09800"/>
            <a:ext cx="7772400" cy="1143000"/>
          </a:xfrm>
        </p:spPr>
        <p:txBody>
          <a:bodyPr/>
          <a:lstStyle/>
          <a:p>
            <a:r>
              <a:rPr lang="en-US" sz="3600"/>
              <a:t>Plaintiff’s Product</a:t>
            </a:r>
          </a:p>
        </p:txBody>
      </p:sp>
    </p:spTree>
    <p:extLst>
      <p:ext uri="{BB962C8B-B14F-4D97-AF65-F5344CB8AC3E}">
        <p14:creationId xmlns:p14="http://schemas.microsoft.com/office/powerpoint/2010/main" val="606893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Microwav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789" y="0"/>
            <a:ext cx="4668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icrowav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689"/>
            <a:ext cx="914400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752600" y="228600"/>
            <a:ext cx="7772400" cy="533400"/>
          </a:xfrm>
        </p:spPr>
        <p:txBody>
          <a:bodyPr>
            <a:normAutofit fontScale="90000"/>
          </a:bodyPr>
          <a:lstStyle/>
          <a:p>
            <a:pPr eaLnBrk="1" hangingPunct="1"/>
            <a:r>
              <a:rPr lang="en-US" altLang="en-US"/>
              <a:t>Litton Model 419</a:t>
            </a:r>
          </a:p>
        </p:txBody>
      </p:sp>
      <p:pic>
        <p:nvPicPr>
          <p:cNvPr id="31747" name="Picture 3" descr="fish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841376"/>
            <a:ext cx="762000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09800"/>
            <a:ext cx="7772400" cy="1143000"/>
          </a:xfrm>
        </p:spPr>
        <p:txBody>
          <a:bodyPr/>
          <a:lstStyle/>
          <a:p>
            <a:r>
              <a:rPr lang="en-US" sz="3600" dirty="0"/>
              <a:t>Defendant’s Product</a:t>
            </a:r>
          </a:p>
        </p:txBody>
      </p:sp>
    </p:spTree>
    <p:extLst>
      <p:ext uri="{BB962C8B-B14F-4D97-AF65-F5344CB8AC3E}">
        <p14:creationId xmlns:p14="http://schemas.microsoft.com/office/powerpoint/2010/main" val="8190176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828800" y="228600"/>
            <a:ext cx="7772400" cy="609600"/>
          </a:xfrm>
        </p:spPr>
        <p:txBody>
          <a:bodyPr>
            <a:normAutofit fontScale="90000"/>
          </a:bodyPr>
          <a:lstStyle/>
          <a:p>
            <a:pPr eaLnBrk="1" hangingPunct="1"/>
            <a:r>
              <a:rPr lang="en-US" altLang="en-US"/>
              <a:t>Whirlpool Model 7600</a:t>
            </a:r>
          </a:p>
        </p:txBody>
      </p:sp>
      <p:pic>
        <p:nvPicPr>
          <p:cNvPr id="33795" name="Picture 3" descr="fish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58839"/>
            <a:ext cx="73914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isher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09600"/>
            <a:ext cx="5410200" cy="514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Microwav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61958"/>
            <a:ext cx="3733800" cy="27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fishe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9088" y="3482253"/>
            <a:ext cx="3628912" cy="284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220201" y="404946"/>
            <a:ext cx="908069" cy="369332"/>
          </a:xfrm>
          <a:prstGeom prst="rect">
            <a:avLst/>
          </a:prstGeom>
          <a:noFill/>
        </p:spPr>
        <p:txBody>
          <a:bodyPr wrap="none" rtlCol="0">
            <a:spAutoFit/>
          </a:bodyPr>
          <a:lstStyle/>
          <a:p>
            <a:r>
              <a:rPr lang="en-US">
                <a:solidFill>
                  <a:srgbClr val="FF0000"/>
                </a:solidFill>
              </a:rPr>
              <a:t>Plaintiff</a:t>
            </a:r>
          </a:p>
        </p:txBody>
      </p:sp>
      <p:sp>
        <p:nvSpPr>
          <p:cNvPr id="6" name="TextBox 5"/>
          <p:cNvSpPr txBox="1"/>
          <p:nvPr/>
        </p:nvSpPr>
        <p:spPr>
          <a:xfrm>
            <a:off x="8824228" y="6327083"/>
            <a:ext cx="1171796" cy="369332"/>
          </a:xfrm>
          <a:prstGeom prst="rect">
            <a:avLst/>
          </a:prstGeom>
          <a:noFill/>
        </p:spPr>
        <p:txBody>
          <a:bodyPr wrap="none" rtlCol="0">
            <a:spAutoFit/>
          </a:bodyPr>
          <a:lstStyle/>
          <a:p>
            <a:r>
              <a:rPr lang="en-US">
                <a:solidFill>
                  <a:srgbClr val="FF0000"/>
                </a:solidFill>
              </a:rPr>
              <a:t>Defendant</a:t>
            </a:r>
            <a:endParaRPr lang="en-US" dirty="0">
              <a:solidFill>
                <a:srgbClr val="FF0000"/>
              </a:solidFill>
            </a:endParaRPr>
          </a:p>
        </p:txBody>
      </p:sp>
      <p:sp>
        <p:nvSpPr>
          <p:cNvPr id="7" name="TextBox 6"/>
          <p:cNvSpPr txBox="1"/>
          <p:nvPr/>
        </p:nvSpPr>
        <p:spPr>
          <a:xfrm>
            <a:off x="2057401" y="147935"/>
            <a:ext cx="981359" cy="369332"/>
          </a:xfrm>
          <a:prstGeom prst="rect">
            <a:avLst/>
          </a:prstGeom>
          <a:noFill/>
        </p:spPr>
        <p:txBody>
          <a:bodyPr wrap="none" rtlCol="0">
            <a:spAutoFit/>
          </a:bodyPr>
          <a:lstStyle/>
          <a:p>
            <a:r>
              <a:rPr lang="en-US" dirty="0">
                <a:solidFill>
                  <a:srgbClr val="FF0000"/>
                </a:solidFill>
              </a:rPr>
              <a:t>Prior Art</a:t>
            </a:r>
          </a:p>
        </p:txBody>
      </p:sp>
    </p:spTree>
    <p:extLst>
      <p:ext uri="{BB962C8B-B14F-4D97-AF65-F5344CB8AC3E}">
        <p14:creationId xmlns:p14="http://schemas.microsoft.com/office/powerpoint/2010/main" val="769166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413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831D4D0A-9678-AD04-3301-ADC3837F369E}"/>
              </a:ext>
            </a:extLst>
          </p:cNvPr>
          <p:cNvSpPr txBox="1">
            <a:spLocks noChangeArrowheads="1"/>
          </p:cNvSpPr>
          <p:nvPr/>
        </p:nvSpPr>
        <p:spPr bwMode="auto">
          <a:xfrm>
            <a:off x="1752601" y="152400"/>
            <a:ext cx="4359275"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latin typeface="Times New Roman" panose="02020603050405020304" pitchFamily="18" charset="0"/>
              </a:rPr>
              <a:t>Design Patent 284,420</a:t>
            </a:r>
          </a:p>
          <a:p>
            <a:endParaRPr lang="en-US" altLang="en-US">
              <a:latin typeface="Times New Roman" panose="02020603050405020304" pitchFamily="18" charset="0"/>
            </a:endParaRPr>
          </a:p>
          <a:p>
            <a:r>
              <a:rPr lang="en-US" altLang="en-US">
                <a:latin typeface="Times New Roman" panose="02020603050405020304" pitchFamily="18" charset="0"/>
              </a:rPr>
              <a:t>Claim:  “The ornamental design for a shoe sole, as shown and described.”</a:t>
            </a:r>
          </a:p>
          <a:p>
            <a:endParaRPr lang="en-US" altLang="en-US">
              <a:latin typeface="Times New Roman" panose="02020603050405020304" pitchFamily="18" charset="0"/>
            </a:endParaRPr>
          </a:p>
          <a:p>
            <a:r>
              <a:rPr lang="en-US" altLang="en-US" sz="2000">
                <a:latin typeface="Times New Roman" panose="02020603050405020304" pitchFamily="18" charset="0"/>
              </a:rPr>
              <a:t>FIG. 1 is a left side elevational view of a shoe sole showing my new design, the broken line showing of a shoe being environmental only and forms no part of the claimed design; </a:t>
            </a:r>
          </a:p>
          <a:p>
            <a:r>
              <a:rPr lang="en-US" altLang="en-US" sz="2000">
                <a:latin typeface="Times New Roman" panose="02020603050405020304" pitchFamily="18" charset="0"/>
              </a:rPr>
              <a:t>FIG. 2 is a bottom plan view thereof; </a:t>
            </a:r>
            <a:br>
              <a:rPr lang="en-US" altLang="en-US" sz="2000">
                <a:latin typeface="Times New Roman" panose="02020603050405020304" pitchFamily="18" charset="0"/>
              </a:rPr>
            </a:br>
            <a:r>
              <a:rPr lang="en-US" altLang="en-US" sz="2000">
                <a:latin typeface="Times New Roman" panose="02020603050405020304" pitchFamily="18" charset="0"/>
              </a:rPr>
              <a:t>FIG. 3 is a top plan view thereof; </a:t>
            </a:r>
            <a:br>
              <a:rPr lang="en-US" altLang="en-US" sz="2000">
                <a:latin typeface="Times New Roman" panose="02020603050405020304" pitchFamily="18" charset="0"/>
              </a:rPr>
            </a:br>
            <a:r>
              <a:rPr lang="en-US" altLang="en-US" sz="2000">
                <a:latin typeface="Times New Roman" panose="02020603050405020304" pitchFamily="18" charset="0"/>
              </a:rPr>
              <a:t>FIG. 4 is a right side elevational view thereof; </a:t>
            </a:r>
            <a:br>
              <a:rPr lang="en-US" altLang="en-US" sz="2000">
                <a:latin typeface="Times New Roman" panose="02020603050405020304" pitchFamily="18" charset="0"/>
              </a:rPr>
            </a:br>
            <a:r>
              <a:rPr lang="en-US" altLang="en-US" sz="2000">
                <a:latin typeface="Times New Roman" panose="02020603050405020304" pitchFamily="18" charset="0"/>
              </a:rPr>
              <a:t>FIG. 5 is a rear elevational view thereof; and </a:t>
            </a:r>
            <a:br>
              <a:rPr lang="en-US" altLang="en-US" sz="2000">
                <a:latin typeface="Times New Roman" panose="02020603050405020304" pitchFamily="18" charset="0"/>
              </a:rPr>
            </a:br>
            <a:r>
              <a:rPr lang="en-US" altLang="en-US" sz="2000">
                <a:latin typeface="Times New Roman" panose="02020603050405020304" pitchFamily="18" charset="0"/>
              </a:rPr>
              <a:t>FIG. 6 is a front elevational view thereof.</a:t>
            </a:r>
          </a:p>
        </p:txBody>
      </p:sp>
      <p:pic>
        <p:nvPicPr>
          <p:cNvPr id="17411" name="Picture 3" descr="Shoe1b">
            <a:extLst>
              <a:ext uri="{FF2B5EF4-FFF2-40B4-BE49-F238E27FC236}">
                <a16:creationId xmlns:a16="http://schemas.microsoft.com/office/drawing/2014/main" id="{54FD84BD-B05C-97EE-74A9-FD8C0C00E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164" y="0"/>
            <a:ext cx="4668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Egyptian Goddess (2008)</a:t>
            </a:r>
          </a:p>
        </p:txBody>
      </p:sp>
    </p:spTree>
    <p:extLst>
      <p:ext uri="{BB962C8B-B14F-4D97-AF65-F5344CB8AC3E}">
        <p14:creationId xmlns:p14="http://schemas.microsoft.com/office/powerpoint/2010/main" val="15191150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09800"/>
            <a:ext cx="7772400" cy="1143000"/>
          </a:xfrm>
        </p:spPr>
        <p:txBody>
          <a:bodyPr/>
          <a:lstStyle/>
          <a:p>
            <a:r>
              <a:rPr lang="en-US" sz="3600"/>
              <a:t>Plaintiff’s Product</a:t>
            </a:r>
          </a:p>
        </p:txBody>
      </p:sp>
    </p:spTree>
    <p:extLst>
      <p:ext uri="{BB962C8B-B14F-4D97-AF65-F5344CB8AC3E}">
        <p14:creationId xmlns:p14="http://schemas.microsoft.com/office/powerpoint/2010/main" val="38680771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1" y="381000"/>
            <a:ext cx="70469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5" descr="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039" y="2065339"/>
            <a:ext cx="6510337"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024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9" y="241300"/>
            <a:ext cx="4465637"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3439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09800"/>
            <a:ext cx="7772400" cy="1143000"/>
          </a:xfrm>
        </p:spPr>
        <p:txBody>
          <a:bodyPr/>
          <a:lstStyle/>
          <a:p>
            <a:r>
              <a:rPr lang="en-US" sz="3600" dirty="0"/>
              <a:t>Defendant’s Product</a:t>
            </a:r>
          </a:p>
        </p:txBody>
      </p:sp>
    </p:spTree>
    <p:extLst>
      <p:ext uri="{BB962C8B-B14F-4D97-AF65-F5344CB8AC3E}">
        <p14:creationId xmlns:p14="http://schemas.microsoft.com/office/powerpoint/2010/main" val="2348791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913" y="152400"/>
            <a:ext cx="5719762"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038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09800"/>
            <a:ext cx="7772400" cy="1143000"/>
          </a:xfrm>
        </p:spPr>
        <p:txBody>
          <a:bodyPr/>
          <a:lstStyle/>
          <a:p>
            <a:r>
              <a:rPr lang="en-US" sz="3600" dirty="0"/>
              <a:t>Comparison of both with Prior Art</a:t>
            </a:r>
          </a:p>
        </p:txBody>
      </p:sp>
    </p:spTree>
    <p:extLst>
      <p:ext uri="{BB962C8B-B14F-4D97-AF65-F5344CB8AC3E}">
        <p14:creationId xmlns:p14="http://schemas.microsoft.com/office/powerpoint/2010/main" val="4523278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108201"/>
            <a:ext cx="9144000" cy="2629587"/>
          </a:xfrm>
          <a:prstGeom prst="rect">
            <a:avLst/>
          </a:prstGeom>
        </p:spPr>
      </p:pic>
      <p:sp>
        <p:nvSpPr>
          <p:cNvPr id="3" name="TextBox 2"/>
          <p:cNvSpPr txBox="1"/>
          <p:nvPr/>
        </p:nvSpPr>
        <p:spPr>
          <a:xfrm>
            <a:off x="3028494" y="5486400"/>
            <a:ext cx="5592685" cy="369332"/>
          </a:xfrm>
          <a:prstGeom prst="rect">
            <a:avLst/>
          </a:prstGeom>
          <a:noFill/>
        </p:spPr>
        <p:txBody>
          <a:bodyPr wrap="none" rtlCol="0">
            <a:spAutoFit/>
          </a:bodyPr>
          <a:lstStyle/>
          <a:p>
            <a:r>
              <a:rPr lang="en-US" dirty="0"/>
              <a:t>(The diagram is </a:t>
            </a:r>
            <a:r>
              <a:rPr lang="en-US"/>
              <a:t>reprinted from the </a:t>
            </a:r>
            <a:r>
              <a:rPr lang="en-US" dirty="0"/>
              <a:t>CAFC en </a:t>
            </a:r>
            <a:r>
              <a:rPr lang="en-US"/>
              <a:t>banc opinion)</a:t>
            </a:r>
            <a:endParaRPr lang="en-US" dirty="0"/>
          </a:p>
        </p:txBody>
      </p:sp>
      <p:sp>
        <p:nvSpPr>
          <p:cNvPr id="4" name="Right Brace 3"/>
          <p:cNvSpPr/>
          <p:nvPr/>
        </p:nvSpPr>
        <p:spPr bwMode="auto">
          <a:xfrm rot="16200000">
            <a:off x="3585606" y="-399706"/>
            <a:ext cx="448791" cy="4267200"/>
          </a:xfrm>
          <a:prstGeom prst="rightBrac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107" charset="0"/>
              <a:ea typeface="ＭＳ Ｐゴシック" pitchFamily="-107" charset="-128"/>
              <a:cs typeface="ＭＳ Ｐゴシック" pitchFamily="-107" charset="-128"/>
            </a:endParaRPr>
          </a:p>
        </p:txBody>
      </p:sp>
      <p:sp>
        <p:nvSpPr>
          <p:cNvPr id="5" name="TextBox 4"/>
          <p:cNvSpPr txBox="1"/>
          <p:nvPr/>
        </p:nvSpPr>
        <p:spPr>
          <a:xfrm>
            <a:off x="3048001" y="914400"/>
            <a:ext cx="981359" cy="369332"/>
          </a:xfrm>
          <a:prstGeom prst="rect">
            <a:avLst/>
          </a:prstGeom>
          <a:noFill/>
        </p:spPr>
        <p:txBody>
          <a:bodyPr wrap="none" rtlCol="0">
            <a:spAutoFit/>
          </a:bodyPr>
          <a:lstStyle/>
          <a:p>
            <a:r>
              <a:rPr lang="en-US">
                <a:solidFill>
                  <a:srgbClr val="FF0000"/>
                </a:solidFill>
              </a:rPr>
              <a:t>Prior Art</a:t>
            </a:r>
          </a:p>
        </p:txBody>
      </p:sp>
      <p:sp>
        <p:nvSpPr>
          <p:cNvPr id="6" name="TextBox 5"/>
          <p:cNvSpPr txBox="1"/>
          <p:nvPr/>
        </p:nvSpPr>
        <p:spPr>
          <a:xfrm>
            <a:off x="8760668" y="1877367"/>
            <a:ext cx="908069" cy="369332"/>
          </a:xfrm>
          <a:prstGeom prst="rect">
            <a:avLst/>
          </a:prstGeom>
          <a:noFill/>
        </p:spPr>
        <p:txBody>
          <a:bodyPr wrap="none" rtlCol="0">
            <a:spAutoFit/>
          </a:bodyPr>
          <a:lstStyle/>
          <a:p>
            <a:r>
              <a:rPr lang="en-US" dirty="0">
                <a:solidFill>
                  <a:srgbClr val="FF0000"/>
                </a:solidFill>
              </a:rPr>
              <a:t>Plaintiff</a:t>
            </a:r>
          </a:p>
        </p:txBody>
      </p:sp>
      <p:sp>
        <p:nvSpPr>
          <p:cNvPr id="7" name="TextBox 6"/>
          <p:cNvSpPr txBox="1"/>
          <p:nvPr/>
        </p:nvSpPr>
        <p:spPr>
          <a:xfrm>
            <a:off x="6248400" y="1877367"/>
            <a:ext cx="1171796" cy="369332"/>
          </a:xfrm>
          <a:prstGeom prst="rect">
            <a:avLst/>
          </a:prstGeom>
          <a:noFill/>
        </p:spPr>
        <p:txBody>
          <a:bodyPr wrap="none" rtlCol="0">
            <a:spAutoFit/>
          </a:bodyPr>
          <a:lstStyle/>
          <a:p>
            <a:r>
              <a:rPr lang="en-US">
                <a:solidFill>
                  <a:srgbClr val="FF0000"/>
                </a:solidFill>
              </a:rPr>
              <a:t>Defendant</a:t>
            </a:r>
            <a:endParaRPr lang="en-US" dirty="0">
              <a:solidFill>
                <a:srgbClr val="FF0000"/>
              </a:solidFill>
            </a:endParaRPr>
          </a:p>
        </p:txBody>
      </p:sp>
    </p:spTree>
    <p:extLst>
      <p:ext uri="{BB962C8B-B14F-4D97-AF65-F5344CB8AC3E}">
        <p14:creationId xmlns:p14="http://schemas.microsoft.com/office/powerpoint/2010/main" val="21205019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4800-D59E-0244-AB59-0ECEFBE8674A}"/>
              </a:ext>
            </a:extLst>
          </p:cNvPr>
          <p:cNvSpPr>
            <a:spLocks noGrp="1"/>
          </p:cNvSpPr>
          <p:nvPr>
            <p:ph type="title"/>
          </p:nvPr>
        </p:nvSpPr>
        <p:spPr>
          <a:xfrm>
            <a:off x="838200" y="142081"/>
            <a:ext cx="10515600" cy="1009826"/>
          </a:xfrm>
        </p:spPr>
        <p:txBody>
          <a:bodyPr>
            <a:normAutofit/>
          </a:bodyPr>
          <a:lstStyle/>
          <a:p>
            <a:r>
              <a:rPr lang="en-US" sz="2800" dirty="0"/>
              <a:t>In </a:t>
            </a:r>
            <a:r>
              <a:rPr lang="en-US" sz="2800" i="1" dirty="0"/>
              <a:t>Egyptian Goddess</a:t>
            </a:r>
            <a:r>
              <a:rPr lang="en-US" sz="2800" dirty="0"/>
              <a:t>, the CAFC explicated the “ordinary observer” test for design-patent infringement as follows:</a:t>
            </a:r>
          </a:p>
        </p:txBody>
      </p:sp>
      <p:sp>
        <p:nvSpPr>
          <p:cNvPr id="3" name="Content Placeholder 2">
            <a:extLst>
              <a:ext uri="{FF2B5EF4-FFF2-40B4-BE49-F238E27FC236}">
                <a16:creationId xmlns:a16="http://schemas.microsoft.com/office/drawing/2014/main" id="{8E00D559-8475-2246-9435-131EC8404920}"/>
              </a:ext>
            </a:extLst>
          </p:cNvPr>
          <p:cNvSpPr>
            <a:spLocks noGrp="1"/>
          </p:cNvSpPr>
          <p:nvPr>
            <p:ph sz="half" idx="1"/>
          </p:nvPr>
        </p:nvSpPr>
        <p:spPr>
          <a:xfrm>
            <a:off x="415636" y="1151907"/>
            <a:ext cx="6519553" cy="5564012"/>
          </a:xfrm>
        </p:spPr>
        <p:txBody>
          <a:bodyPr>
            <a:normAutofit fontScale="85000" lnSpcReduction="20000"/>
          </a:bodyPr>
          <a:lstStyle/>
          <a:p>
            <a:pPr marL="0" indent="0">
              <a:buNone/>
            </a:pPr>
            <a:r>
              <a:rPr lang="en-US" dirty="0"/>
              <a:t>“</a:t>
            </a:r>
            <a:r>
              <a:rPr lang="en-US" b="1" dirty="0">
                <a:solidFill>
                  <a:srgbClr val="FF0000"/>
                </a:solidFill>
              </a:rPr>
              <a:t>[1] </a:t>
            </a:r>
            <a:r>
              <a:rPr lang="en-US" dirty="0"/>
              <a:t>In some instances, the claimed design and the accused design will be sufficiently distinct that it will be clear without more that the patentee has not met its burden of proving the two designs would appear “substantially the same” to the ordinary observer, as required by </a:t>
            </a:r>
            <a:r>
              <a:rPr lang="en-US" i="1" dirty="0"/>
              <a:t>Gorham</a:t>
            </a:r>
            <a:r>
              <a:rPr lang="en-US" dirty="0"/>
              <a:t>. </a:t>
            </a:r>
            <a:r>
              <a:rPr lang="en-US" b="1" dirty="0">
                <a:solidFill>
                  <a:srgbClr val="FF0000"/>
                </a:solidFill>
              </a:rPr>
              <a:t>[2] </a:t>
            </a:r>
            <a:r>
              <a:rPr lang="en-US" dirty="0"/>
              <a:t>In other instances, when the claimed and accused designs are not plainly dissimilar, resolution of the question whether the ordinary observer would consider the two designs to be substantially the same will benefit from a comparison of the claimed and accused designs with the prior art, as in many of the cases discussed above and in the case at bar. Where there are many examples of similar prior art designs, as in a case such as Whitman Saddle, differences between the claimed and accused designs that might not be noticeable in the abstract can become significant to the hypothetical ordinary observer who is conversant with the prior art. “</a:t>
            </a:r>
          </a:p>
        </p:txBody>
      </p:sp>
      <p:sp>
        <p:nvSpPr>
          <p:cNvPr id="5" name="Content Placeholder 4">
            <a:extLst>
              <a:ext uri="{FF2B5EF4-FFF2-40B4-BE49-F238E27FC236}">
                <a16:creationId xmlns:a16="http://schemas.microsoft.com/office/drawing/2014/main" id="{1F5AE8CD-9F6A-7345-804C-EAAC60BE1A61}"/>
              </a:ext>
            </a:extLst>
          </p:cNvPr>
          <p:cNvSpPr>
            <a:spLocks noGrp="1"/>
          </p:cNvSpPr>
          <p:nvPr>
            <p:ph sz="half" idx="2"/>
          </p:nvPr>
        </p:nvSpPr>
        <p:spPr>
          <a:xfrm>
            <a:off x="7267698" y="1151907"/>
            <a:ext cx="4751119" cy="5564012"/>
          </a:xfrm>
        </p:spPr>
        <p:txBody>
          <a:bodyPr>
            <a:normAutofit fontScale="85000" lnSpcReduction="20000"/>
          </a:bodyPr>
          <a:lstStyle/>
          <a:p>
            <a:r>
              <a:rPr lang="en-US" dirty="0">
                <a:solidFill>
                  <a:srgbClr val="0070C0"/>
                </a:solidFill>
              </a:rPr>
              <a:t>Step [1] makes clear that infringement of a design patent, unlike infringement of a utility patent, is not an “element-by-element” analysis.  Instead, the decisionmaker should compare the overall impressions created by the protected design and the accused product</a:t>
            </a:r>
          </a:p>
          <a:p>
            <a:r>
              <a:rPr lang="en-US" dirty="0">
                <a:solidFill>
                  <a:srgbClr val="0070C0"/>
                </a:solidFill>
                <a:latin typeface="Times New Roman" panose="02020603050405020304" pitchFamily="18" charset="0"/>
                <a:cs typeface="Times New Roman" panose="02020603050405020304" pitchFamily="18" charset="0"/>
              </a:rPr>
              <a:t>Step [2] is loosely analogous to the principle, applicable to utility patents, that one cannot recover, through the doctrine of equivalents, territory that would have been deemed obvious in light of the prior art.</a:t>
            </a:r>
          </a:p>
          <a:p>
            <a:endParaRPr lang="en-US" dirty="0">
              <a:solidFill>
                <a:srgbClr val="0070C0"/>
              </a:solidFill>
            </a:endParaRPr>
          </a:p>
        </p:txBody>
      </p:sp>
      <p:sp>
        <p:nvSpPr>
          <p:cNvPr id="4" name="Rectangle 3">
            <a:extLst>
              <a:ext uri="{FF2B5EF4-FFF2-40B4-BE49-F238E27FC236}">
                <a16:creationId xmlns:a16="http://schemas.microsoft.com/office/drawing/2014/main" id="{EB2A525A-3010-D844-9744-04311639F4BA}"/>
              </a:ext>
            </a:extLst>
          </p:cNvPr>
          <p:cNvSpPr/>
          <p:nvPr/>
        </p:nvSpPr>
        <p:spPr>
          <a:xfrm>
            <a:off x="415636" y="1056904"/>
            <a:ext cx="11603182" cy="5343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5387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4800-D59E-0244-AB59-0ECEFBE8674A}"/>
              </a:ext>
            </a:extLst>
          </p:cNvPr>
          <p:cNvSpPr>
            <a:spLocks noGrp="1"/>
          </p:cNvSpPr>
          <p:nvPr>
            <p:ph type="title"/>
          </p:nvPr>
        </p:nvSpPr>
        <p:spPr>
          <a:xfrm>
            <a:off x="838200" y="142081"/>
            <a:ext cx="10515600" cy="1009826"/>
          </a:xfrm>
        </p:spPr>
        <p:txBody>
          <a:bodyPr>
            <a:normAutofit/>
          </a:bodyPr>
          <a:lstStyle/>
          <a:p>
            <a:r>
              <a:rPr lang="en-US" sz="2800" dirty="0"/>
              <a:t>In </a:t>
            </a:r>
            <a:r>
              <a:rPr lang="en-US" sz="2800" i="1" dirty="0"/>
              <a:t>Egyptian Goddess</a:t>
            </a:r>
            <a:r>
              <a:rPr lang="en-US" sz="2800" dirty="0"/>
              <a:t>, the CAFC explicated the “ordinary observer” test for design-patent infringement as follows:</a:t>
            </a:r>
          </a:p>
        </p:txBody>
      </p:sp>
      <p:sp>
        <p:nvSpPr>
          <p:cNvPr id="3" name="Content Placeholder 2">
            <a:extLst>
              <a:ext uri="{FF2B5EF4-FFF2-40B4-BE49-F238E27FC236}">
                <a16:creationId xmlns:a16="http://schemas.microsoft.com/office/drawing/2014/main" id="{8E00D559-8475-2246-9435-131EC8404920}"/>
              </a:ext>
            </a:extLst>
          </p:cNvPr>
          <p:cNvSpPr>
            <a:spLocks noGrp="1"/>
          </p:cNvSpPr>
          <p:nvPr>
            <p:ph sz="half" idx="1"/>
          </p:nvPr>
        </p:nvSpPr>
        <p:spPr>
          <a:xfrm>
            <a:off x="415636" y="1151907"/>
            <a:ext cx="6519553" cy="5564012"/>
          </a:xfrm>
        </p:spPr>
        <p:txBody>
          <a:bodyPr>
            <a:normAutofit fontScale="85000" lnSpcReduction="20000"/>
          </a:bodyPr>
          <a:lstStyle/>
          <a:p>
            <a:pPr marL="0" indent="0">
              <a:buNone/>
            </a:pPr>
            <a:r>
              <a:rPr lang="en-US" dirty="0"/>
              <a:t>“</a:t>
            </a:r>
            <a:r>
              <a:rPr lang="en-US" b="1" dirty="0">
                <a:solidFill>
                  <a:srgbClr val="FF0000"/>
                </a:solidFill>
              </a:rPr>
              <a:t>[1] </a:t>
            </a:r>
            <a:r>
              <a:rPr lang="en-US" dirty="0"/>
              <a:t>In some instances, the claimed design and the accused design will be sufficiently distinct that it will be clear without more that the patentee has not met its burden of proving the two designs would appear “substantially the same” to the ordinary observer, as required by </a:t>
            </a:r>
            <a:r>
              <a:rPr lang="en-US" i="1" dirty="0"/>
              <a:t>Gorham</a:t>
            </a:r>
            <a:r>
              <a:rPr lang="en-US" dirty="0"/>
              <a:t>. </a:t>
            </a:r>
            <a:r>
              <a:rPr lang="en-US" b="1" dirty="0">
                <a:solidFill>
                  <a:srgbClr val="FF0000"/>
                </a:solidFill>
              </a:rPr>
              <a:t>[2] </a:t>
            </a:r>
            <a:r>
              <a:rPr lang="en-US" dirty="0"/>
              <a:t>In other instances, when the claimed and accused designs are not plainly dissimilar, resolution of the question whether the ordinary observer would consider the two designs to be substantially the same will benefit from a comparison of the claimed and accused designs with the prior art, as in many of the cases discussed above and in the case at bar. Where there are many examples of similar prior art designs, as in a case such as Whitman Saddle, differences between the claimed and accused designs that might not be noticeable in the abstract can become significant to the hypothetical ordinary observer who is conversant with the prior art. “</a:t>
            </a:r>
          </a:p>
        </p:txBody>
      </p:sp>
      <p:sp>
        <p:nvSpPr>
          <p:cNvPr id="5" name="Content Placeholder 4">
            <a:extLst>
              <a:ext uri="{FF2B5EF4-FFF2-40B4-BE49-F238E27FC236}">
                <a16:creationId xmlns:a16="http://schemas.microsoft.com/office/drawing/2014/main" id="{1F5AE8CD-9F6A-7345-804C-EAAC60BE1A61}"/>
              </a:ext>
            </a:extLst>
          </p:cNvPr>
          <p:cNvSpPr>
            <a:spLocks noGrp="1"/>
          </p:cNvSpPr>
          <p:nvPr>
            <p:ph sz="half" idx="2"/>
          </p:nvPr>
        </p:nvSpPr>
        <p:spPr>
          <a:xfrm>
            <a:off x="7267698" y="1151907"/>
            <a:ext cx="4751119" cy="5564012"/>
          </a:xfrm>
        </p:spPr>
        <p:txBody>
          <a:bodyPr>
            <a:normAutofit fontScale="85000" lnSpcReduction="20000"/>
          </a:bodyPr>
          <a:lstStyle/>
          <a:p>
            <a:r>
              <a:rPr lang="en-US" dirty="0">
                <a:solidFill>
                  <a:srgbClr val="0070C0"/>
                </a:solidFill>
              </a:rPr>
              <a:t>Step [1] makes clear that infringement of a design patent, unlike infringement of a utility patent, is not an “element-by-element” analysis.  Instead, the decisionmaker should compare the overall impressions created by the protected design and the accused product</a:t>
            </a:r>
          </a:p>
          <a:p>
            <a:r>
              <a:rPr lang="en-US" dirty="0">
                <a:solidFill>
                  <a:srgbClr val="0070C0"/>
                </a:solidFill>
                <a:latin typeface="Times New Roman" panose="02020603050405020304" pitchFamily="18" charset="0"/>
                <a:cs typeface="Times New Roman" panose="02020603050405020304" pitchFamily="18" charset="0"/>
              </a:rPr>
              <a:t>Step [2] is loosely analogous to the principle, applicable to utility patents, that one cannot recover, through the doctrine of equivalents, territory that would have been deemed obvious in light of the prior art.</a:t>
            </a:r>
          </a:p>
          <a:p>
            <a:endParaRPr lang="en-US" dirty="0">
              <a:solidFill>
                <a:srgbClr val="0070C0"/>
              </a:solidFill>
            </a:endParaRPr>
          </a:p>
        </p:txBody>
      </p:sp>
      <p:sp>
        <p:nvSpPr>
          <p:cNvPr id="4" name="Rectangle 3">
            <a:extLst>
              <a:ext uri="{FF2B5EF4-FFF2-40B4-BE49-F238E27FC236}">
                <a16:creationId xmlns:a16="http://schemas.microsoft.com/office/drawing/2014/main" id="{EB2A525A-3010-D844-9744-04311639F4BA}"/>
              </a:ext>
            </a:extLst>
          </p:cNvPr>
          <p:cNvSpPr/>
          <p:nvPr/>
        </p:nvSpPr>
        <p:spPr>
          <a:xfrm>
            <a:off x="7267698" y="985652"/>
            <a:ext cx="4751119" cy="4595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ED8E82-42E7-684D-BE13-CB61C6BC44CF}"/>
              </a:ext>
            </a:extLst>
          </p:cNvPr>
          <p:cNvSpPr/>
          <p:nvPr/>
        </p:nvSpPr>
        <p:spPr>
          <a:xfrm>
            <a:off x="271152" y="2719449"/>
            <a:ext cx="6664037" cy="3833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1DFA41-4DE3-104D-B7B4-B8FCACC36241}"/>
              </a:ext>
            </a:extLst>
          </p:cNvPr>
          <p:cNvSpPr/>
          <p:nvPr/>
        </p:nvSpPr>
        <p:spPr>
          <a:xfrm>
            <a:off x="5793179" y="2444339"/>
            <a:ext cx="3635830" cy="1284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833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Ethicon</a:t>
            </a:r>
          </a:p>
        </p:txBody>
      </p:sp>
    </p:spTree>
    <p:extLst>
      <p:ext uri="{BB962C8B-B14F-4D97-AF65-F5344CB8AC3E}">
        <p14:creationId xmlns:p14="http://schemas.microsoft.com/office/powerpoint/2010/main" val="1810551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4800-D59E-0244-AB59-0ECEFBE8674A}"/>
              </a:ext>
            </a:extLst>
          </p:cNvPr>
          <p:cNvSpPr>
            <a:spLocks noGrp="1"/>
          </p:cNvSpPr>
          <p:nvPr>
            <p:ph type="title"/>
          </p:nvPr>
        </p:nvSpPr>
        <p:spPr>
          <a:xfrm>
            <a:off x="838200" y="142081"/>
            <a:ext cx="10515600" cy="1009826"/>
          </a:xfrm>
        </p:spPr>
        <p:txBody>
          <a:bodyPr>
            <a:normAutofit/>
          </a:bodyPr>
          <a:lstStyle/>
          <a:p>
            <a:r>
              <a:rPr lang="en-US" sz="2800" dirty="0"/>
              <a:t>In </a:t>
            </a:r>
            <a:r>
              <a:rPr lang="en-US" sz="2800" i="1" dirty="0"/>
              <a:t>Egyptian Goddess</a:t>
            </a:r>
            <a:r>
              <a:rPr lang="en-US" sz="2800" dirty="0"/>
              <a:t>, the CAFC explicated the “ordinary observer” test for design-patent infringement as follows:</a:t>
            </a:r>
          </a:p>
        </p:txBody>
      </p:sp>
      <p:sp>
        <p:nvSpPr>
          <p:cNvPr id="3" name="Content Placeholder 2">
            <a:extLst>
              <a:ext uri="{FF2B5EF4-FFF2-40B4-BE49-F238E27FC236}">
                <a16:creationId xmlns:a16="http://schemas.microsoft.com/office/drawing/2014/main" id="{8E00D559-8475-2246-9435-131EC8404920}"/>
              </a:ext>
            </a:extLst>
          </p:cNvPr>
          <p:cNvSpPr>
            <a:spLocks noGrp="1"/>
          </p:cNvSpPr>
          <p:nvPr>
            <p:ph sz="half" idx="1"/>
          </p:nvPr>
        </p:nvSpPr>
        <p:spPr>
          <a:xfrm>
            <a:off x="415636" y="1151907"/>
            <a:ext cx="6519553" cy="5564012"/>
          </a:xfrm>
        </p:spPr>
        <p:txBody>
          <a:bodyPr>
            <a:normAutofit fontScale="85000" lnSpcReduction="20000"/>
          </a:bodyPr>
          <a:lstStyle/>
          <a:p>
            <a:pPr marL="0" indent="0">
              <a:buNone/>
            </a:pPr>
            <a:r>
              <a:rPr lang="en-US" dirty="0"/>
              <a:t>“</a:t>
            </a:r>
            <a:r>
              <a:rPr lang="en-US" b="1" dirty="0">
                <a:solidFill>
                  <a:srgbClr val="FF0000"/>
                </a:solidFill>
              </a:rPr>
              <a:t>[1] </a:t>
            </a:r>
            <a:r>
              <a:rPr lang="en-US" dirty="0"/>
              <a:t>In some instances, the claimed design and the accused design will be sufficiently distinct that it will be clear without more that the patentee has not met its burden of proving the two designs would appear “substantially the same” to the ordinary observer, as required by </a:t>
            </a:r>
            <a:r>
              <a:rPr lang="en-US" i="1" dirty="0"/>
              <a:t>Gorham</a:t>
            </a:r>
            <a:r>
              <a:rPr lang="en-US" dirty="0"/>
              <a:t>. </a:t>
            </a:r>
            <a:r>
              <a:rPr lang="en-US" b="1" dirty="0">
                <a:solidFill>
                  <a:srgbClr val="FF0000"/>
                </a:solidFill>
              </a:rPr>
              <a:t>[2] </a:t>
            </a:r>
            <a:r>
              <a:rPr lang="en-US" dirty="0"/>
              <a:t>In other instances, when the claimed and accused designs are not plainly dissimilar, resolution of the question whether the ordinary observer would consider the two designs to be substantially the same will benefit from a comparison of the claimed and accused designs with the prior art, as in many of the cases discussed above and in the case at bar. Where there are many examples of similar prior art designs, as in a case such as Whitman Saddle, differences between the claimed and accused designs that might not be noticeable in the abstract can become significant to the hypothetical ordinary observer who is conversant with the prior art. “</a:t>
            </a:r>
          </a:p>
        </p:txBody>
      </p:sp>
      <p:sp>
        <p:nvSpPr>
          <p:cNvPr id="5" name="Content Placeholder 4">
            <a:extLst>
              <a:ext uri="{FF2B5EF4-FFF2-40B4-BE49-F238E27FC236}">
                <a16:creationId xmlns:a16="http://schemas.microsoft.com/office/drawing/2014/main" id="{1F5AE8CD-9F6A-7345-804C-EAAC60BE1A61}"/>
              </a:ext>
            </a:extLst>
          </p:cNvPr>
          <p:cNvSpPr>
            <a:spLocks noGrp="1"/>
          </p:cNvSpPr>
          <p:nvPr>
            <p:ph sz="half" idx="2"/>
          </p:nvPr>
        </p:nvSpPr>
        <p:spPr>
          <a:xfrm>
            <a:off x="7267698" y="1151907"/>
            <a:ext cx="4751119" cy="5564012"/>
          </a:xfrm>
        </p:spPr>
        <p:txBody>
          <a:bodyPr>
            <a:normAutofit fontScale="85000" lnSpcReduction="20000"/>
          </a:bodyPr>
          <a:lstStyle/>
          <a:p>
            <a:r>
              <a:rPr lang="en-US" dirty="0">
                <a:solidFill>
                  <a:srgbClr val="0070C0"/>
                </a:solidFill>
              </a:rPr>
              <a:t>Step [1] makes clear that infringement of a design patent, unlike infringement of a utility patent, is not an “element-by-element” analysis.  Instead, the decisionmaker should compare the overall impressions created by the protected design and the accused product</a:t>
            </a:r>
          </a:p>
          <a:p>
            <a:r>
              <a:rPr lang="en-US" dirty="0">
                <a:solidFill>
                  <a:srgbClr val="0070C0"/>
                </a:solidFill>
                <a:latin typeface="Times New Roman" panose="02020603050405020304" pitchFamily="18" charset="0"/>
                <a:cs typeface="Times New Roman" panose="02020603050405020304" pitchFamily="18" charset="0"/>
              </a:rPr>
              <a:t>Step [2] is loosely analogous to the principle, applicable to utility patents, that one cannot recover, through the doctrine of equivalents, territory that would have been deemed obvious in light of the prior art.</a:t>
            </a:r>
          </a:p>
          <a:p>
            <a:endParaRPr lang="en-US" dirty="0">
              <a:solidFill>
                <a:srgbClr val="0070C0"/>
              </a:solidFill>
            </a:endParaRPr>
          </a:p>
        </p:txBody>
      </p:sp>
      <p:sp>
        <p:nvSpPr>
          <p:cNvPr id="4" name="Rectangle 3">
            <a:extLst>
              <a:ext uri="{FF2B5EF4-FFF2-40B4-BE49-F238E27FC236}">
                <a16:creationId xmlns:a16="http://schemas.microsoft.com/office/drawing/2014/main" id="{EB2A525A-3010-D844-9744-04311639F4BA}"/>
              </a:ext>
            </a:extLst>
          </p:cNvPr>
          <p:cNvSpPr/>
          <p:nvPr/>
        </p:nvSpPr>
        <p:spPr>
          <a:xfrm>
            <a:off x="7267698" y="985652"/>
            <a:ext cx="4751119" cy="4595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0965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4800-D59E-0244-AB59-0ECEFBE8674A}"/>
              </a:ext>
            </a:extLst>
          </p:cNvPr>
          <p:cNvSpPr>
            <a:spLocks noGrp="1"/>
          </p:cNvSpPr>
          <p:nvPr>
            <p:ph type="title"/>
          </p:nvPr>
        </p:nvSpPr>
        <p:spPr>
          <a:xfrm>
            <a:off x="838200" y="142081"/>
            <a:ext cx="10515600" cy="1009826"/>
          </a:xfrm>
        </p:spPr>
        <p:txBody>
          <a:bodyPr>
            <a:normAutofit/>
          </a:bodyPr>
          <a:lstStyle/>
          <a:p>
            <a:r>
              <a:rPr lang="en-US" sz="2800" dirty="0"/>
              <a:t>In </a:t>
            </a:r>
            <a:r>
              <a:rPr lang="en-US" sz="2800" i="1" dirty="0"/>
              <a:t>Egyptian Goddess</a:t>
            </a:r>
            <a:r>
              <a:rPr lang="en-US" sz="2800" dirty="0"/>
              <a:t>, the CAFC explicated the “ordinary observer” test for design-patent infringement as follows:</a:t>
            </a:r>
          </a:p>
        </p:txBody>
      </p:sp>
      <p:sp>
        <p:nvSpPr>
          <p:cNvPr id="3" name="Content Placeholder 2">
            <a:extLst>
              <a:ext uri="{FF2B5EF4-FFF2-40B4-BE49-F238E27FC236}">
                <a16:creationId xmlns:a16="http://schemas.microsoft.com/office/drawing/2014/main" id="{8E00D559-8475-2246-9435-131EC8404920}"/>
              </a:ext>
            </a:extLst>
          </p:cNvPr>
          <p:cNvSpPr>
            <a:spLocks noGrp="1"/>
          </p:cNvSpPr>
          <p:nvPr>
            <p:ph sz="half" idx="1"/>
          </p:nvPr>
        </p:nvSpPr>
        <p:spPr>
          <a:xfrm>
            <a:off x="415636" y="1151907"/>
            <a:ext cx="6519553" cy="5564012"/>
          </a:xfrm>
        </p:spPr>
        <p:txBody>
          <a:bodyPr>
            <a:normAutofit fontScale="85000" lnSpcReduction="20000"/>
          </a:bodyPr>
          <a:lstStyle/>
          <a:p>
            <a:pPr marL="0" indent="0">
              <a:buNone/>
            </a:pPr>
            <a:r>
              <a:rPr lang="en-US" dirty="0"/>
              <a:t>“</a:t>
            </a:r>
            <a:r>
              <a:rPr lang="en-US" b="1" dirty="0">
                <a:solidFill>
                  <a:srgbClr val="FF0000"/>
                </a:solidFill>
              </a:rPr>
              <a:t>[1] </a:t>
            </a:r>
            <a:r>
              <a:rPr lang="en-US" dirty="0"/>
              <a:t>In some instances, the claimed design and the accused design will be sufficiently distinct that it will be clear without more that the patentee has not met its burden of proving the two designs would appear “substantially the same” to the ordinary observer, as required by </a:t>
            </a:r>
            <a:r>
              <a:rPr lang="en-US" i="1" dirty="0"/>
              <a:t>Gorham</a:t>
            </a:r>
            <a:r>
              <a:rPr lang="en-US" dirty="0"/>
              <a:t>. </a:t>
            </a:r>
            <a:r>
              <a:rPr lang="en-US" b="1" dirty="0">
                <a:solidFill>
                  <a:srgbClr val="FF0000"/>
                </a:solidFill>
              </a:rPr>
              <a:t>[2] </a:t>
            </a:r>
            <a:r>
              <a:rPr lang="en-US" dirty="0"/>
              <a:t>In other instances, when the claimed and accused designs are not plainly dissimilar, resolution of the question whether the ordinary observer would consider the two designs to be substantially the same will benefit from a comparison of the claimed and accused designs with the prior art, as in many of the cases discussed above and in the case at bar. Where there are many examples of similar prior art designs, as in a case such as Whitman Saddle, differences between the claimed and accused designs that might not be noticeable in the abstract can become significant to the hypothetical ordinary observer who is conversant with the prior art. “</a:t>
            </a:r>
          </a:p>
        </p:txBody>
      </p:sp>
      <p:sp>
        <p:nvSpPr>
          <p:cNvPr id="5" name="Content Placeholder 4">
            <a:extLst>
              <a:ext uri="{FF2B5EF4-FFF2-40B4-BE49-F238E27FC236}">
                <a16:creationId xmlns:a16="http://schemas.microsoft.com/office/drawing/2014/main" id="{1F5AE8CD-9F6A-7345-804C-EAAC60BE1A61}"/>
              </a:ext>
            </a:extLst>
          </p:cNvPr>
          <p:cNvSpPr>
            <a:spLocks noGrp="1"/>
          </p:cNvSpPr>
          <p:nvPr>
            <p:ph sz="half" idx="2"/>
          </p:nvPr>
        </p:nvSpPr>
        <p:spPr>
          <a:xfrm>
            <a:off x="7267698" y="1151907"/>
            <a:ext cx="4751119" cy="5564012"/>
          </a:xfrm>
        </p:spPr>
        <p:txBody>
          <a:bodyPr>
            <a:normAutofit fontScale="85000" lnSpcReduction="20000"/>
          </a:bodyPr>
          <a:lstStyle/>
          <a:p>
            <a:r>
              <a:rPr lang="en-US" dirty="0">
                <a:solidFill>
                  <a:srgbClr val="0070C0"/>
                </a:solidFill>
              </a:rPr>
              <a:t>Step [1] makes clear that infringement of a design patent, unlike infringement of a utility patent, is not an “element-by-element” analysis.  Instead, the decisionmaker should compare the overall impressions created by the protected design and the accused product</a:t>
            </a:r>
          </a:p>
          <a:p>
            <a:r>
              <a:rPr lang="en-US" dirty="0">
                <a:solidFill>
                  <a:srgbClr val="0070C0"/>
                </a:solidFill>
                <a:latin typeface="Times New Roman" panose="02020603050405020304" pitchFamily="18" charset="0"/>
                <a:cs typeface="Times New Roman" panose="02020603050405020304" pitchFamily="18" charset="0"/>
              </a:rPr>
              <a:t>Step [2] is loosely analogous to the principle, applicable to utility patents, that one cannot recover, through the doctrine of equivalents, territory that would have been deemed obvious in light of the prior art.</a:t>
            </a:r>
          </a:p>
          <a:p>
            <a:endParaRPr lang="en-US" dirty="0">
              <a:solidFill>
                <a:srgbClr val="0070C0"/>
              </a:solidFill>
            </a:endParaRPr>
          </a:p>
        </p:txBody>
      </p:sp>
      <p:sp>
        <p:nvSpPr>
          <p:cNvPr id="4" name="Rectangle 3">
            <a:extLst>
              <a:ext uri="{FF2B5EF4-FFF2-40B4-BE49-F238E27FC236}">
                <a16:creationId xmlns:a16="http://schemas.microsoft.com/office/drawing/2014/main" id="{EB2A525A-3010-D844-9744-04311639F4BA}"/>
              </a:ext>
            </a:extLst>
          </p:cNvPr>
          <p:cNvSpPr/>
          <p:nvPr/>
        </p:nvSpPr>
        <p:spPr>
          <a:xfrm>
            <a:off x="7267698" y="3515096"/>
            <a:ext cx="4751119" cy="2066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9995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1828800" y="152400"/>
            <a:ext cx="8458200" cy="1143000"/>
          </a:xfrm>
        </p:spPr>
        <p:txBody>
          <a:bodyPr/>
          <a:lstStyle/>
          <a:p>
            <a:pPr eaLnBrk="1" hangingPunct="1"/>
            <a:r>
              <a:rPr kumimoji="1" lang="en-US" altLang="en-US"/>
              <a:t>All-Elements Rule</a:t>
            </a:r>
          </a:p>
        </p:txBody>
      </p:sp>
      <p:sp>
        <p:nvSpPr>
          <p:cNvPr id="15365" name="Text Box 3"/>
          <p:cNvSpPr txBox="1">
            <a:spLocks noChangeArrowheads="1"/>
          </p:cNvSpPr>
          <p:nvPr/>
        </p:nvSpPr>
        <p:spPr bwMode="auto">
          <a:xfrm>
            <a:off x="4937125" y="1797050"/>
            <a:ext cx="1301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Claim</a:t>
            </a:r>
          </a:p>
        </p:txBody>
      </p:sp>
    </p:spTree>
    <p:extLst>
      <p:ext uri="{BB962C8B-B14F-4D97-AF65-F5344CB8AC3E}">
        <p14:creationId xmlns:p14="http://schemas.microsoft.com/office/powerpoint/2010/main" val="40862860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1828800" y="152400"/>
            <a:ext cx="8458200" cy="1143000"/>
          </a:xfrm>
        </p:spPr>
        <p:txBody>
          <a:bodyPr/>
          <a:lstStyle/>
          <a:p>
            <a:pPr eaLnBrk="1" hangingPunct="1"/>
            <a:r>
              <a:rPr kumimoji="1" lang="en-US" altLang="en-US"/>
              <a:t>All-Elements Rule</a:t>
            </a:r>
          </a:p>
        </p:txBody>
      </p:sp>
      <p:sp>
        <p:nvSpPr>
          <p:cNvPr id="16389" name="Text Box 3"/>
          <p:cNvSpPr txBox="1">
            <a:spLocks noChangeArrowheads="1"/>
          </p:cNvSpPr>
          <p:nvPr/>
        </p:nvSpPr>
        <p:spPr bwMode="auto">
          <a:xfrm>
            <a:off x="4937125" y="1797050"/>
            <a:ext cx="1301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Claim</a:t>
            </a:r>
          </a:p>
        </p:txBody>
      </p:sp>
      <p:sp>
        <p:nvSpPr>
          <p:cNvPr id="16390" name="Rectangle 4"/>
          <p:cNvSpPr>
            <a:spLocks noChangeArrowheads="1"/>
          </p:cNvSpPr>
          <p:nvPr/>
        </p:nvSpPr>
        <p:spPr bwMode="auto">
          <a:xfrm>
            <a:off x="5638800" y="2514600"/>
            <a:ext cx="762000" cy="609600"/>
          </a:xfrm>
          <a:prstGeom prst="rect">
            <a:avLst/>
          </a:prstGeom>
          <a:solidFill>
            <a:srgbClr val="FF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6391" name="Rectangle 5"/>
          <p:cNvSpPr>
            <a:spLocks noChangeArrowheads="1"/>
          </p:cNvSpPr>
          <p:nvPr/>
        </p:nvSpPr>
        <p:spPr bwMode="auto">
          <a:xfrm>
            <a:off x="5638800" y="3124200"/>
            <a:ext cx="762000" cy="609600"/>
          </a:xfrm>
          <a:prstGeom prst="rect">
            <a:avLst/>
          </a:prstGeom>
          <a:solidFill>
            <a:srgbClr val="333399"/>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6392" name="Rectangle 6"/>
          <p:cNvSpPr>
            <a:spLocks noChangeArrowheads="1"/>
          </p:cNvSpPr>
          <p:nvPr/>
        </p:nvSpPr>
        <p:spPr bwMode="auto">
          <a:xfrm>
            <a:off x="5638800" y="4953000"/>
            <a:ext cx="762000" cy="609600"/>
          </a:xfrm>
          <a:prstGeom prst="rect">
            <a:avLst/>
          </a:prstGeom>
          <a:solidFill>
            <a:srgbClr val="00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6393" name="Rectangle 7"/>
          <p:cNvSpPr>
            <a:spLocks noChangeArrowheads="1"/>
          </p:cNvSpPr>
          <p:nvPr/>
        </p:nvSpPr>
        <p:spPr bwMode="auto">
          <a:xfrm>
            <a:off x="5638800" y="4343400"/>
            <a:ext cx="762000" cy="609600"/>
          </a:xfrm>
          <a:prstGeom prst="rect">
            <a:avLst/>
          </a:prstGeom>
          <a:solidFill>
            <a:srgbClr val="FFCC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6394" name="Rectangle 8"/>
          <p:cNvSpPr>
            <a:spLocks noChangeArrowheads="1"/>
          </p:cNvSpPr>
          <p:nvPr/>
        </p:nvSpPr>
        <p:spPr bwMode="auto">
          <a:xfrm>
            <a:off x="5638800" y="3733800"/>
            <a:ext cx="762000" cy="609600"/>
          </a:xfrm>
          <a:prstGeom prst="rect">
            <a:avLst/>
          </a:prstGeom>
          <a:solidFill>
            <a:schemeClr val="tx2"/>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6395" name="Text Box 9"/>
          <p:cNvSpPr txBox="1">
            <a:spLocks noChangeArrowheads="1"/>
          </p:cNvSpPr>
          <p:nvPr/>
        </p:nvSpPr>
        <p:spPr bwMode="auto">
          <a:xfrm rot="-5400000">
            <a:off x="4749801" y="3703638"/>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a:latin typeface="Times New Roman" charset="0"/>
              </a:rPr>
              <a:t>Elements</a:t>
            </a:r>
          </a:p>
        </p:txBody>
      </p:sp>
    </p:spTree>
    <p:extLst>
      <p:ext uri="{BB962C8B-B14F-4D97-AF65-F5344CB8AC3E}">
        <p14:creationId xmlns:p14="http://schemas.microsoft.com/office/powerpoint/2010/main" val="3546236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a:xfrm>
            <a:off x="1828800" y="152400"/>
            <a:ext cx="8458200" cy="1143000"/>
          </a:xfrm>
        </p:spPr>
        <p:txBody>
          <a:bodyPr/>
          <a:lstStyle/>
          <a:p>
            <a:pPr eaLnBrk="1" hangingPunct="1"/>
            <a:r>
              <a:rPr kumimoji="1" lang="en-US" altLang="en-US"/>
              <a:t>All-Elements Rule</a:t>
            </a:r>
          </a:p>
        </p:txBody>
      </p:sp>
      <p:sp>
        <p:nvSpPr>
          <p:cNvPr id="17413" name="Text Box 3"/>
          <p:cNvSpPr txBox="1">
            <a:spLocks noChangeArrowheads="1"/>
          </p:cNvSpPr>
          <p:nvPr/>
        </p:nvSpPr>
        <p:spPr bwMode="auto">
          <a:xfrm>
            <a:off x="4937125" y="1797050"/>
            <a:ext cx="1301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Claim</a:t>
            </a:r>
          </a:p>
        </p:txBody>
      </p:sp>
      <p:sp>
        <p:nvSpPr>
          <p:cNvPr id="17414" name="Rectangle 4"/>
          <p:cNvSpPr>
            <a:spLocks noChangeArrowheads="1"/>
          </p:cNvSpPr>
          <p:nvPr/>
        </p:nvSpPr>
        <p:spPr bwMode="auto">
          <a:xfrm>
            <a:off x="5638800" y="2514600"/>
            <a:ext cx="762000" cy="609600"/>
          </a:xfrm>
          <a:prstGeom prst="rect">
            <a:avLst/>
          </a:prstGeom>
          <a:solidFill>
            <a:srgbClr val="FF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7415" name="Rectangle 5"/>
          <p:cNvSpPr>
            <a:spLocks noChangeArrowheads="1"/>
          </p:cNvSpPr>
          <p:nvPr/>
        </p:nvSpPr>
        <p:spPr bwMode="auto">
          <a:xfrm>
            <a:off x="5638800" y="3124200"/>
            <a:ext cx="762000" cy="609600"/>
          </a:xfrm>
          <a:prstGeom prst="rect">
            <a:avLst/>
          </a:prstGeom>
          <a:solidFill>
            <a:srgbClr val="333399"/>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7416" name="Rectangle 6"/>
          <p:cNvSpPr>
            <a:spLocks noChangeArrowheads="1"/>
          </p:cNvSpPr>
          <p:nvPr/>
        </p:nvSpPr>
        <p:spPr bwMode="auto">
          <a:xfrm>
            <a:off x="5638800" y="4953000"/>
            <a:ext cx="762000" cy="609600"/>
          </a:xfrm>
          <a:prstGeom prst="rect">
            <a:avLst/>
          </a:prstGeom>
          <a:solidFill>
            <a:srgbClr val="00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7417" name="Rectangle 7"/>
          <p:cNvSpPr>
            <a:spLocks noChangeArrowheads="1"/>
          </p:cNvSpPr>
          <p:nvPr/>
        </p:nvSpPr>
        <p:spPr bwMode="auto">
          <a:xfrm>
            <a:off x="5638800" y="4343400"/>
            <a:ext cx="762000" cy="609600"/>
          </a:xfrm>
          <a:prstGeom prst="rect">
            <a:avLst/>
          </a:prstGeom>
          <a:solidFill>
            <a:srgbClr val="FFCC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7418" name="Rectangle 8"/>
          <p:cNvSpPr>
            <a:spLocks noChangeArrowheads="1"/>
          </p:cNvSpPr>
          <p:nvPr/>
        </p:nvSpPr>
        <p:spPr bwMode="auto">
          <a:xfrm>
            <a:off x="5638800" y="3733800"/>
            <a:ext cx="762000" cy="609600"/>
          </a:xfrm>
          <a:prstGeom prst="rect">
            <a:avLst/>
          </a:prstGeom>
          <a:solidFill>
            <a:schemeClr val="tx2"/>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7419" name="Text Box 9"/>
          <p:cNvSpPr txBox="1">
            <a:spLocks noChangeArrowheads="1"/>
          </p:cNvSpPr>
          <p:nvPr/>
        </p:nvSpPr>
        <p:spPr bwMode="auto">
          <a:xfrm rot="-5400000">
            <a:off x="4749801" y="3703638"/>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a:latin typeface="Times New Roman" charset="0"/>
              </a:rPr>
              <a:t>Elements</a:t>
            </a:r>
          </a:p>
        </p:txBody>
      </p:sp>
      <p:sp>
        <p:nvSpPr>
          <p:cNvPr id="17420" name="Text Box 10"/>
          <p:cNvSpPr txBox="1">
            <a:spLocks noChangeArrowheads="1"/>
          </p:cNvSpPr>
          <p:nvPr/>
        </p:nvSpPr>
        <p:spPr bwMode="auto">
          <a:xfrm>
            <a:off x="7543800" y="1247776"/>
            <a:ext cx="1873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Accused </a:t>
            </a:r>
          </a:p>
          <a:p>
            <a:r>
              <a:rPr lang="en-US" altLang="en-US" sz="3600">
                <a:latin typeface="Times New Roman" charset="0"/>
              </a:rPr>
              <a:t>device</a:t>
            </a:r>
          </a:p>
        </p:txBody>
      </p:sp>
      <p:sp>
        <p:nvSpPr>
          <p:cNvPr id="17421" name="Rectangle 11"/>
          <p:cNvSpPr>
            <a:spLocks noChangeArrowheads="1"/>
          </p:cNvSpPr>
          <p:nvPr/>
        </p:nvSpPr>
        <p:spPr bwMode="auto">
          <a:xfrm>
            <a:off x="7635875" y="2498725"/>
            <a:ext cx="762000" cy="609600"/>
          </a:xfrm>
          <a:prstGeom prst="rect">
            <a:avLst/>
          </a:prstGeom>
          <a:solidFill>
            <a:srgbClr val="FF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7422" name="Rectangle 12"/>
          <p:cNvSpPr>
            <a:spLocks noChangeArrowheads="1"/>
          </p:cNvSpPr>
          <p:nvPr/>
        </p:nvSpPr>
        <p:spPr bwMode="auto">
          <a:xfrm>
            <a:off x="7635875" y="3108325"/>
            <a:ext cx="762000" cy="609600"/>
          </a:xfrm>
          <a:prstGeom prst="rect">
            <a:avLst/>
          </a:prstGeom>
          <a:solidFill>
            <a:srgbClr val="333399"/>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7423" name="Rectangle 13"/>
          <p:cNvSpPr>
            <a:spLocks noChangeArrowheads="1"/>
          </p:cNvSpPr>
          <p:nvPr/>
        </p:nvSpPr>
        <p:spPr bwMode="auto">
          <a:xfrm>
            <a:off x="7635875" y="4937125"/>
            <a:ext cx="762000" cy="609600"/>
          </a:xfrm>
          <a:prstGeom prst="rect">
            <a:avLst/>
          </a:prstGeom>
          <a:solidFill>
            <a:srgbClr val="00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7424" name="Rectangle 14"/>
          <p:cNvSpPr>
            <a:spLocks noChangeArrowheads="1"/>
          </p:cNvSpPr>
          <p:nvPr/>
        </p:nvSpPr>
        <p:spPr bwMode="auto">
          <a:xfrm>
            <a:off x="7635875" y="4327525"/>
            <a:ext cx="762000" cy="609600"/>
          </a:xfrm>
          <a:prstGeom prst="rect">
            <a:avLst/>
          </a:prstGeom>
          <a:solidFill>
            <a:srgbClr val="FFCC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7425" name="Rectangle 15"/>
          <p:cNvSpPr>
            <a:spLocks noChangeArrowheads="1"/>
          </p:cNvSpPr>
          <p:nvPr/>
        </p:nvSpPr>
        <p:spPr bwMode="auto">
          <a:xfrm>
            <a:off x="7635875" y="3717925"/>
            <a:ext cx="762000" cy="609600"/>
          </a:xfrm>
          <a:prstGeom prst="rect">
            <a:avLst/>
          </a:prstGeom>
          <a:solidFill>
            <a:schemeClr val="tx2"/>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Tree>
    <p:extLst>
      <p:ext uri="{BB962C8B-B14F-4D97-AF65-F5344CB8AC3E}">
        <p14:creationId xmlns:p14="http://schemas.microsoft.com/office/powerpoint/2010/main" val="37053966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1828800" y="152400"/>
            <a:ext cx="8458200" cy="1143000"/>
          </a:xfrm>
        </p:spPr>
        <p:txBody>
          <a:bodyPr/>
          <a:lstStyle/>
          <a:p>
            <a:pPr eaLnBrk="1" hangingPunct="1"/>
            <a:r>
              <a:rPr kumimoji="1" lang="en-US" altLang="en-US"/>
              <a:t>All-Elements Rule</a:t>
            </a:r>
          </a:p>
        </p:txBody>
      </p:sp>
      <p:sp>
        <p:nvSpPr>
          <p:cNvPr id="19461" name="Text Box 3"/>
          <p:cNvSpPr txBox="1">
            <a:spLocks noChangeArrowheads="1"/>
          </p:cNvSpPr>
          <p:nvPr/>
        </p:nvSpPr>
        <p:spPr bwMode="auto">
          <a:xfrm>
            <a:off x="4937125" y="1797050"/>
            <a:ext cx="1301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Claim</a:t>
            </a:r>
          </a:p>
        </p:txBody>
      </p:sp>
      <p:sp>
        <p:nvSpPr>
          <p:cNvPr id="19462" name="Rectangle 4"/>
          <p:cNvSpPr>
            <a:spLocks noChangeArrowheads="1"/>
          </p:cNvSpPr>
          <p:nvPr/>
        </p:nvSpPr>
        <p:spPr bwMode="auto">
          <a:xfrm>
            <a:off x="5638800" y="2514600"/>
            <a:ext cx="762000" cy="609600"/>
          </a:xfrm>
          <a:prstGeom prst="rect">
            <a:avLst/>
          </a:prstGeom>
          <a:solidFill>
            <a:srgbClr val="FF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9463" name="Rectangle 5"/>
          <p:cNvSpPr>
            <a:spLocks noChangeArrowheads="1"/>
          </p:cNvSpPr>
          <p:nvPr/>
        </p:nvSpPr>
        <p:spPr bwMode="auto">
          <a:xfrm>
            <a:off x="5638800" y="3124200"/>
            <a:ext cx="762000" cy="609600"/>
          </a:xfrm>
          <a:prstGeom prst="rect">
            <a:avLst/>
          </a:prstGeom>
          <a:solidFill>
            <a:srgbClr val="333399"/>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9464" name="Rectangle 6"/>
          <p:cNvSpPr>
            <a:spLocks noChangeArrowheads="1"/>
          </p:cNvSpPr>
          <p:nvPr/>
        </p:nvSpPr>
        <p:spPr bwMode="auto">
          <a:xfrm>
            <a:off x="5638800" y="4953000"/>
            <a:ext cx="762000" cy="609600"/>
          </a:xfrm>
          <a:prstGeom prst="rect">
            <a:avLst/>
          </a:prstGeom>
          <a:solidFill>
            <a:srgbClr val="00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9465" name="Rectangle 7"/>
          <p:cNvSpPr>
            <a:spLocks noChangeArrowheads="1"/>
          </p:cNvSpPr>
          <p:nvPr/>
        </p:nvSpPr>
        <p:spPr bwMode="auto">
          <a:xfrm>
            <a:off x="5638800" y="4343400"/>
            <a:ext cx="762000" cy="609600"/>
          </a:xfrm>
          <a:prstGeom prst="rect">
            <a:avLst/>
          </a:prstGeom>
          <a:solidFill>
            <a:srgbClr val="FFCC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9466" name="Rectangle 8"/>
          <p:cNvSpPr>
            <a:spLocks noChangeArrowheads="1"/>
          </p:cNvSpPr>
          <p:nvPr/>
        </p:nvSpPr>
        <p:spPr bwMode="auto">
          <a:xfrm>
            <a:off x="5638800" y="3733800"/>
            <a:ext cx="762000" cy="609600"/>
          </a:xfrm>
          <a:prstGeom prst="rect">
            <a:avLst/>
          </a:prstGeom>
          <a:solidFill>
            <a:schemeClr val="tx2"/>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9467" name="Text Box 9"/>
          <p:cNvSpPr txBox="1">
            <a:spLocks noChangeArrowheads="1"/>
          </p:cNvSpPr>
          <p:nvPr/>
        </p:nvSpPr>
        <p:spPr bwMode="auto">
          <a:xfrm rot="-5400000">
            <a:off x="4749801" y="3703638"/>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a:latin typeface="Times New Roman" charset="0"/>
              </a:rPr>
              <a:t>Elements</a:t>
            </a:r>
          </a:p>
        </p:txBody>
      </p:sp>
      <p:sp>
        <p:nvSpPr>
          <p:cNvPr id="19468" name="Text Box 10"/>
          <p:cNvSpPr txBox="1">
            <a:spLocks noChangeArrowheads="1"/>
          </p:cNvSpPr>
          <p:nvPr/>
        </p:nvSpPr>
        <p:spPr bwMode="auto">
          <a:xfrm>
            <a:off x="7543800" y="1247776"/>
            <a:ext cx="1873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Accused </a:t>
            </a:r>
          </a:p>
          <a:p>
            <a:r>
              <a:rPr lang="en-US" altLang="en-US" sz="3600">
                <a:latin typeface="Times New Roman" charset="0"/>
              </a:rPr>
              <a:t>device</a:t>
            </a:r>
          </a:p>
        </p:txBody>
      </p:sp>
      <p:sp>
        <p:nvSpPr>
          <p:cNvPr id="19469" name="Rectangle 11"/>
          <p:cNvSpPr>
            <a:spLocks noChangeArrowheads="1"/>
          </p:cNvSpPr>
          <p:nvPr/>
        </p:nvSpPr>
        <p:spPr bwMode="auto">
          <a:xfrm>
            <a:off x="7635875" y="2498725"/>
            <a:ext cx="762000" cy="609600"/>
          </a:xfrm>
          <a:prstGeom prst="rect">
            <a:avLst/>
          </a:prstGeom>
          <a:solidFill>
            <a:srgbClr val="FF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9470" name="Rectangle 12"/>
          <p:cNvSpPr>
            <a:spLocks noChangeArrowheads="1"/>
          </p:cNvSpPr>
          <p:nvPr/>
        </p:nvSpPr>
        <p:spPr bwMode="auto">
          <a:xfrm>
            <a:off x="7635875" y="3108325"/>
            <a:ext cx="762000" cy="609600"/>
          </a:xfrm>
          <a:prstGeom prst="rect">
            <a:avLst/>
          </a:prstGeom>
          <a:solidFill>
            <a:srgbClr val="333399"/>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9471" name="Rectangle 13"/>
          <p:cNvSpPr>
            <a:spLocks noChangeArrowheads="1"/>
          </p:cNvSpPr>
          <p:nvPr/>
        </p:nvSpPr>
        <p:spPr bwMode="auto">
          <a:xfrm>
            <a:off x="7635875" y="4937125"/>
            <a:ext cx="762000" cy="609600"/>
          </a:xfrm>
          <a:prstGeom prst="rect">
            <a:avLst/>
          </a:prstGeom>
          <a:solidFill>
            <a:srgbClr val="00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9472" name="Rectangle 14"/>
          <p:cNvSpPr>
            <a:spLocks noChangeArrowheads="1"/>
          </p:cNvSpPr>
          <p:nvPr/>
        </p:nvSpPr>
        <p:spPr bwMode="auto">
          <a:xfrm>
            <a:off x="7635875" y="4327525"/>
            <a:ext cx="762000" cy="609600"/>
          </a:xfrm>
          <a:prstGeom prst="rect">
            <a:avLst/>
          </a:prstGeom>
          <a:solidFill>
            <a:srgbClr val="FFCC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9473" name="Rectangle 15"/>
          <p:cNvSpPr>
            <a:spLocks noChangeArrowheads="1"/>
          </p:cNvSpPr>
          <p:nvPr/>
        </p:nvSpPr>
        <p:spPr bwMode="auto">
          <a:xfrm>
            <a:off x="7635875" y="3717925"/>
            <a:ext cx="762000" cy="609600"/>
          </a:xfrm>
          <a:prstGeom prst="rect">
            <a:avLst/>
          </a:prstGeom>
          <a:solidFill>
            <a:schemeClr val="tx2"/>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9474" name="Line 16"/>
          <p:cNvSpPr>
            <a:spLocks noChangeShapeType="1"/>
          </p:cNvSpPr>
          <p:nvPr/>
        </p:nvSpPr>
        <p:spPr bwMode="auto">
          <a:xfrm>
            <a:off x="6553200" y="2819400"/>
            <a:ext cx="9906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5" name="Line 17"/>
          <p:cNvSpPr>
            <a:spLocks noChangeShapeType="1"/>
          </p:cNvSpPr>
          <p:nvPr/>
        </p:nvSpPr>
        <p:spPr bwMode="auto">
          <a:xfrm>
            <a:off x="6553200" y="5257800"/>
            <a:ext cx="9906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6" name="Line 18"/>
          <p:cNvSpPr>
            <a:spLocks noChangeShapeType="1"/>
          </p:cNvSpPr>
          <p:nvPr/>
        </p:nvSpPr>
        <p:spPr bwMode="auto">
          <a:xfrm>
            <a:off x="6553200" y="3429000"/>
            <a:ext cx="9906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7" name="Line 19"/>
          <p:cNvSpPr>
            <a:spLocks noChangeShapeType="1"/>
          </p:cNvSpPr>
          <p:nvPr/>
        </p:nvSpPr>
        <p:spPr bwMode="auto">
          <a:xfrm>
            <a:off x="6553200" y="4114800"/>
            <a:ext cx="9906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8" name="Line 20"/>
          <p:cNvSpPr>
            <a:spLocks noChangeShapeType="1"/>
          </p:cNvSpPr>
          <p:nvPr/>
        </p:nvSpPr>
        <p:spPr bwMode="auto">
          <a:xfrm>
            <a:off x="6553200" y="4724400"/>
            <a:ext cx="9906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9" name="Text Box 21"/>
          <p:cNvSpPr txBox="1">
            <a:spLocks noChangeArrowheads="1"/>
          </p:cNvSpPr>
          <p:nvPr/>
        </p:nvSpPr>
        <p:spPr bwMode="auto">
          <a:xfrm>
            <a:off x="6308725" y="5832475"/>
            <a:ext cx="175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a:solidFill>
                  <a:srgbClr val="FF0000"/>
                </a:solidFill>
                <a:latin typeface="Times New Roman" charset="0"/>
              </a:rPr>
              <a:t>infringement</a:t>
            </a:r>
          </a:p>
        </p:txBody>
      </p:sp>
    </p:spTree>
    <p:extLst>
      <p:ext uri="{BB962C8B-B14F-4D97-AF65-F5344CB8AC3E}">
        <p14:creationId xmlns:p14="http://schemas.microsoft.com/office/powerpoint/2010/main" val="14043182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828800" y="152400"/>
            <a:ext cx="8458200" cy="1143000"/>
          </a:xfrm>
        </p:spPr>
        <p:txBody>
          <a:bodyPr/>
          <a:lstStyle/>
          <a:p>
            <a:pPr eaLnBrk="1" hangingPunct="1"/>
            <a:r>
              <a:rPr kumimoji="1" lang="en-US" altLang="en-US"/>
              <a:t>All-Elements Rule</a:t>
            </a:r>
          </a:p>
        </p:txBody>
      </p:sp>
      <p:sp>
        <p:nvSpPr>
          <p:cNvPr id="20485" name="Text Box 3"/>
          <p:cNvSpPr txBox="1">
            <a:spLocks noChangeArrowheads="1"/>
          </p:cNvSpPr>
          <p:nvPr/>
        </p:nvSpPr>
        <p:spPr bwMode="auto">
          <a:xfrm>
            <a:off x="4937125" y="1797050"/>
            <a:ext cx="1301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Claim</a:t>
            </a:r>
          </a:p>
        </p:txBody>
      </p:sp>
      <p:sp>
        <p:nvSpPr>
          <p:cNvPr id="20486" name="Rectangle 4"/>
          <p:cNvSpPr>
            <a:spLocks noChangeArrowheads="1"/>
          </p:cNvSpPr>
          <p:nvPr/>
        </p:nvSpPr>
        <p:spPr bwMode="auto">
          <a:xfrm>
            <a:off x="5638800" y="2514600"/>
            <a:ext cx="762000" cy="609600"/>
          </a:xfrm>
          <a:prstGeom prst="rect">
            <a:avLst/>
          </a:prstGeom>
          <a:solidFill>
            <a:srgbClr val="FF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0487" name="Rectangle 5"/>
          <p:cNvSpPr>
            <a:spLocks noChangeArrowheads="1"/>
          </p:cNvSpPr>
          <p:nvPr/>
        </p:nvSpPr>
        <p:spPr bwMode="auto">
          <a:xfrm>
            <a:off x="5638800" y="3124200"/>
            <a:ext cx="762000" cy="609600"/>
          </a:xfrm>
          <a:prstGeom prst="rect">
            <a:avLst/>
          </a:prstGeom>
          <a:solidFill>
            <a:srgbClr val="333399"/>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0488" name="Rectangle 6"/>
          <p:cNvSpPr>
            <a:spLocks noChangeArrowheads="1"/>
          </p:cNvSpPr>
          <p:nvPr/>
        </p:nvSpPr>
        <p:spPr bwMode="auto">
          <a:xfrm>
            <a:off x="5638800" y="4953000"/>
            <a:ext cx="762000" cy="609600"/>
          </a:xfrm>
          <a:prstGeom prst="rect">
            <a:avLst/>
          </a:prstGeom>
          <a:solidFill>
            <a:srgbClr val="00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0489" name="Rectangle 7"/>
          <p:cNvSpPr>
            <a:spLocks noChangeArrowheads="1"/>
          </p:cNvSpPr>
          <p:nvPr/>
        </p:nvSpPr>
        <p:spPr bwMode="auto">
          <a:xfrm>
            <a:off x="5638800" y="4343400"/>
            <a:ext cx="762000" cy="609600"/>
          </a:xfrm>
          <a:prstGeom prst="rect">
            <a:avLst/>
          </a:prstGeom>
          <a:solidFill>
            <a:srgbClr val="FFCC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0490" name="Rectangle 8"/>
          <p:cNvSpPr>
            <a:spLocks noChangeArrowheads="1"/>
          </p:cNvSpPr>
          <p:nvPr/>
        </p:nvSpPr>
        <p:spPr bwMode="auto">
          <a:xfrm>
            <a:off x="5638800" y="3733800"/>
            <a:ext cx="762000" cy="609600"/>
          </a:xfrm>
          <a:prstGeom prst="rect">
            <a:avLst/>
          </a:prstGeom>
          <a:solidFill>
            <a:schemeClr val="tx2"/>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0491" name="Text Box 9"/>
          <p:cNvSpPr txBox="1">
            <a:spLocks noChangeArrowheads="1"/>
          </p:cNvSpPr>
          <p:nvPr/>
        </p:nvSpPr>
        <p:spPr bwMode="auto">
          <a:xfrm rot="-5400000">
            <a:off x="4749801" y="3703638"/>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a:latin typeface="Times New Roman" charset="0"/>
              </a:rPr>
              <a:t>Elements</a:t>
            </a:r>
          </a:p>
        </p:txBody>
      </p:sp>
      <p:sp>
        <p:nvSpPr>
          <p:cNvPr id="20492" name="Text Box 10"/>
          <p:cNvSpPr txBox="1">
            <a:spLocks noChangeArrowheads="1"/>
          </p:cNvSpPr>
          <p:nvPr/>
        </p:nvSpPr>
        <p:spPr bwMode="auto">
          <a:xfrm>
            <a:off x="7543800" y="1247776"/>
            <a:ext cx="1873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Accused </a:t>
            </a:r>
          </a:p>
          <a:p>
            <a:r>
              <a:rPr lang="en-US" altLang="en-US" sz="3600">
                <a:latin typeface="Times New Roman" charset="0"/>
              </a:rPr>
              <a:t>device</a:t>
            </a:r>
          </a:p>
        </p:txBody>
      </p:sp>
      <p:sp>
        <p:nvSpPr>
          <p:cNvPr id="20493" name="Rectangle 11"/>
          <p:cNvSpPr>
            <a:spLocks noChangeArrowheads="1"/>
          </p:cNvSpPr>
          <p:nvPr/>
        </p:nvSpPr>
        <p:spPr bwMode="auto">
          <a:xfrm>
            <a:off x="7635875" y="2498725"/>
            <a:ext cx="762000" cy="609600"/>
          </a:xfrm>
          <a:prstGeom prst="rect">
            <a:avLst/>
          </a:prstGeom>
          <a:solidFill>
            <a:srgbClr val="FF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0494" name="Rectangle 12"/>
          <p:cNvSpPr>
            <a:spLocks noChangeArrowheads="1"/>
          </p:cNvSpPr>
          <p:nvPr/>
        </p:nvSpPr>
        <p:spPr bwMode="auto">
          <a:xfrm>
            <a:off x="7635875" y="3108325"/>
            <a:ext cx="762000" cy="609600"/>
          </a:xfrm>
          <a:prstGeom prst="rect">
            <a:avLst/>
          </a:prstGeom>
          <a:solidFill>
            <a:srgbClr val="333399"/>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0495" name="Rectangle 13"/>
          <p:cNvSpPr>
            <a:spLocks noChangeArrowheads="1"/>
          </p:cNvSpPr>
          <p:nvPr/>
        </p:nvSpPr>
        <p:spPr bwMode="auto">
          <a:xfrm>
            <a:off x="7635875" y="4937125"/>
            <a:ext cx="762000" cy="609600"/>
          </a:xfrm>
          <a:prstGeom prst="rect">
            <a:avLst/>
          </a:prstGeom>
          <a:solidFill>
            <a:srgbClr val="00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0496" name="Rectangle 14"/>
          <p:cNvSpPr>
            <a:spLocks noChangeArrowheads="1"/>
          </p:cNvSpPr>
          <p:nvPr/>
        </p:nvSpPr>
        <p:spPr bwMode="auto">
          <a:xfrm>
            <a:off x="7635875" y="4327525"/>
            <a:ext cx="762000" cy="609600"/>
          </a:xfrm>
          <a:prstGeom prst="rect">
            <a:avLst/>
          </a:prstGeom>
          <a:solidFill>
            <a:srgbClr val="80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0497" name="Rectangle 15"/>
          <p:cNvSpPr>
            <a:spLocks noChangeArrowheads="1"/>
          </p:cNvSpPr>
          <p:nvPr/>
        </p:nvSpPr>
        <p:spPr bwMode="auto">
          <a:xfrm>
            <a:off x="7635875" y="3717925"/>
            <a:ext cx="762000" cy="609600"/>
          </a:xfrm>
          <a:prstGeom prst="rect">
            <a:avLst/>
          </a:prstGeom>
          <a:solidFill>
            <a:schemeClr val="tx2"/>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0498" name="Line 16"/>
          <p:cNvSpPr>
            <a:spLocks noChangeShapeType="1"/>
          </p:cNvSpPr>
          <p:nvPr/>
        </p:nvSpPr>
        <p:spPr bwMode="auto">
          <a:xfrm>
            <a:off x="6553200" y="2819400"/>
            <a:ext cx="9906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9" name="Line 17"/>
          <p:cNvSpPr>
            <a:spLocks noChangeShapeType="1"/>
          </p:cNvSpPr>
          <p:nvPr/>
        </p:nvSpPr>
        <p:spPr bwMode="auto">
          <a:xfrm>
            <a:off x="6553200" y="5257800"/>
            <a:ext cx="9906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00" name="Line 18"/>
          <p:cNvSpPr>
            <a:spLocks noChangeShapeType="1"/>
          </p:cNvSpPr>
          <p:nvPr/>
        </p:nvSpPr>
        <p:spPr bwMode="auto">
          <a:xfrm>
            <a:off x="6553200" y="3429000"/>
            <a:ext cx="9906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01" name="Line 19"/>
          <p:cNvSpPr>
            <a:spLocks noChangeShapeType="1"/>
          </p:cNvSpPr>
          <p:nvPr/>
        </p:nvSpPr>
        <p:spPr bwMode="auto">
          <a:xfrm>
            <a:off x="6553200" y="4114800"/>
            <a:ext cx="9906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02" name="Text Box 20"/>
          <p:cNvSpPr txBox="1">
            <a:spLocks noChangeArrowheads="1"/>
          </p:cNvSpPr>
          <p:nvPr/>
        </p:nvSpPr>
        <p:spPr bwMode="auto">
          <a:xfrm>
            <a:off x="6308726" y="5832475"/>
            <a:ext cx="3197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a:solidFill>
                  <a:srgbClr val="FF0000"/>
                </a:solidFill>
                <a:latin typeface="Times New Roman" charset="0"/>
              </a:rPr>
              <a:t>No (literal) infringement</a:t>
            </a:r>
          </a:p>
        </p:txBody>
      </p:sp>
    </p:spTree>
    <p:extLst>
      <p:ext uri="{BB962C8B-B14F-4D97-AF65-F5344CB8AC3E}">
        <p14:creationId xmlns:p14="http://schemas.microsoft.com/office/powerpoint/2010/main" val="14620881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a:xfrm>
            <a:off x="1828800" y="152400"/>
            <a:ext cx="8458200" cy="1143000"/>
          </a:xfrm>
        </p:spPr>
        <p:txBody>
          <a:bodyPr/>
          <a:lstStyle/>
          <a:p>
            <a:pPr eaLnBrk="1" hangingPunct="1"/>
            <a:r>
              <a:rPr kumimoji="1" lang="en-US" altLang="en-US"/>
              <a:t>All-Elements Rule</a:t>
            </a:r>
          </a:p>
        </p:txBody>
      </p:sp>
      <p:sp>
        <p:nvSpPr>
          <p:cNvPr id="21509" name="Text Box 3"/>
          <p:cNvSpPr txBox="1">
            <a:spLocks noChangeArrowheads="1"/>
          </p:cNvSpPr>
          <p:nvPr/>
        </p:nvSpPr>
        <p:spPr bwMode="auto">
          <a:xfrm>
            <a:off x="4937125" y="1797050"/>
            <a:ext cx="1301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Claim</a:t>
            </a:r>
          </a:p>
        </p:txBody>
      </p:sp>
      <p:sp>
        <p:nvSpPr>
          <p:cNvPr id="21510" name="Rectangle 4"/>
          <p:cNvSpPr>
            <a:spLocks noChangeArrowheads="1"/>
          </p:cNvSpPr>
          <p:nvPr/>
        </p:nvSpPr>
        <p:spPr bwMode="auto">
          <a:xfrm>
            <a:off x="5638800" y="2514600"/>
            <a:ext cx="762000" cy="609600"/>
          </a:xfrm>
          <a:prstGeom prst="rect">
            <a:avLst/>
          </a:prstGeom>
          <a:solidFill>
            <a:srgbClr val="FF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1511" name="Rectangle 5"/>
          <p:cNvSpPr>
            <a:spLocks noChangeArrowheads="1"/>
          </p:cNvSpPr>
          <p:nvPr/>
        </p:nvSpPr>
        <p:spPr bwMode="auto">
          <a:xfrm>
            <a:off x="5638800" y="3124200"/>
            <a:ext cx="762000" cy="609600"/>
          </a:xfrm>
          <a:prstGeom prst="rect">
            <a:avLst/>
          </a:prstGeom>
          <a:solidFill>
            <a:srgbClr val="333399"/>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1512" name="Rectangle 6"/>
          <p:cNvSpPr>
            <a:spLocks noChangeArrowheads="1"/>
          </p:cNvSpPr>
          <p:nvPr/>
        </p:nvSpPr>
        <p:spPr bwMode="auto">
          <a:xfrm>
            <a:off x="5638800" y="4953000"/>
            <a:ext cx="762000" cy="609600"/>
          </a:xfrm>
          <a:prstGeom prst="rect">
            <a:avLst/>
          </a:prstGeom>
          <a:solidFill>
            <a:srgbClr val="00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1513" name="Rectangle 7"/>
          <p:cNvSpPr>
            <a:spLocks noChangeArrowheads="1"/>
          </p:cNvSpPr>
          <p:nvPr/>
        </p:nvSpPr>
        <p:spPr bwMode="auto">
          <a:xfrm>
            <a:off x="5638800" y="4343400"/>
            <a:ext cx="762000" cy="609600"/>
          </a:xfrm>
          <a:prstGeom prst="rect">
            <a:avLst/>
          </a:prstGeom>
          <a:solidFill>
            <a:srgbClr val="FFCC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1514" name="Rectangle 8"/>
          <p:cNvSpPr>
            <a:spLocks noChangeArrowheads="1"/>
          </p:cNvSpPr>
          <p:nvPr/>
        </p:nvSpPr>
        <p:spPr bwMode="auto">
          <a:xfrm>
            <a:off x="5638800" y="3733800"/>
            <a:ext cx="762000" cy="609600"/>
          </a:xfrm>
          <a:prstGeom prst="rect">
            <a:avLst/>
          </a:prstGeom>
          <a:solidFill>
            <a:schemeClr val="tx2"/>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1515" name="Text Box 9"/>
          <p:cNvSpPr txBox="1">
            <a:spLocks noChangeArrowheads="1"/>
          </p:cNvSpPr>
          <p:nvPr/>
        </p:nvSpPr>
        <p:spPr bwMode="auto">
          <a:xfrm rot="-5400000">
            <a:off x="4749801" y="3703638"/>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a:latin typeface="Times New Roman" charset="0"/>
              </a:rPr>
              <a:t>Elements</a:t>
            </a:r>
          </a:p>
        </p:txBody>
      </p:sp>
      <p:sp>
        <p:nvSpPr>
          <p:cNvPr id="21516" name="Text Box 10"/>
          <p:cNvSpPr txBox="1">
            <a:spLocks noChangeArrowheads="1"/>
          </p:cNvSpPr>
          <p:nvPr/>
        </p:nvSpPr>
        <p:spPr bwMode="auto">
          <a:xfrm>
            <a:off x="7543800" y="1247776"/>
            <a:ext cx="1873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Accused </a:t>
            </a:r>
          </a:p>
          <a:p>
            <a:r>
              <a:rPr lang="en-US" altLang="en-US" sz="3600">
                <a:latin typeface="Times New Roman" charset="0"/>
              </a:rPr>
              <a:t>device</a:t>
            </a:r>
          </a:p>
        </p:txBody>
      </p:sp>
      <p:sp>
        <p:nvSpPr>
          <p:cNvPr id="21517" name="Rectangle 11"/>
          <p:cNvSpPr>
            <a:spLocks noChangeArrowheads="1"/>
          </p:cNvSpPr>
          <p:nvPr/>
        </p:nvSpPr>
        <p:spPr bwMode="auto">
          <a:xfrm>
            <a:off x="7635875" y="2498725"/>
            <a:ext cx="762000" cy="609600"/>
          </a:xfrm>
          <a:prstGeom prst="rect">
            <a:avLst/>
          </a:prstGeom>
          <a:solidFill>
            <a:srgbClr val="FF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1518" name="Rectangle 12"/>
          <p:cNvSpPr>
            <a:spLocks noChangeArrowheads="1"/>
          </p:cNvSpPr>
          <p:nvPr/>
        </p:nvSpPr>
        <p:spPr bwMode="auto">
          <a:xfrm>
            <a:off x="7635875" y="3108325"/>
            <a:ext cx="762000" cy="609600"/>
          </a:xfrm>
          <a:prstGeom prst="rect">
            <a:avLst/>
          </a:prstGeom>
          <a:solidFill>
            <a:srgbClr val="333399"/>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1519" name="Rectangle 13"/>
          <p:cNvSpPr>
            <a:spLocks noChangeArrowheads="1"/>
          </p:cNvSpPr>
          <p:nvPr/>
        </p:nvSpPr>
        <p:spPr bwMode="auto">
          <a:xfrm>
            <a:off x="7635875" y="4937125"/>
            <a:ext cx="762000" cy="609600"/>
          </a:xfrm>
          <a:prstGeom prst="rect">
            <a:avLst/>
          </a:prstGeom>
          <a:solidFill>
            <a:srgbClr val="00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1520" name="Rectangle 14"/>
          <p:cNvSpPr>
            <a:spLocks noChangeArrowheads="1"/>
          </p:cNvSpPr>
          <p:nvPr/>
        </p:nvSpPr>
        <p:spPr bwMode="auto">
          <a:xfrm>
            <a:off x="7635875" y="3717925"/>
            <a:ext cx="762000" cy="609600"/>
          </a:xfrm>
          <a:prstGeom prst="rect">
            <a:avLst/>
          </a:prstGeom>
          <a:solidFill>
            <a:schemeClr val="tx2"/>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21521" name="Line 15"/>
          <p:cNvSpPr>
            <a:spLocks noChangeShapeType="1"/>
          </p:cNvSpPr>
          <p:nvPr/>
        </p:nvSpPr>
        <p:spPr bwMode="auto">
          <a:xfrm>
            <a:off x="6553200" y="2819400"/>
            <a:ext cx="9906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22" name="Line 16"/>
          <p:cNvSpPr>
            <a:spLocks noChangeShapeType="1"/>
          </p:cNvSpPr>
          <p:nvPr/>
        </p:nvSpPr>
        <p:spPr bwMode="auto">
          <a:xfrm>
            <a:off x="6553200" y="5257800"/>
            <a:ext cx="9906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23" name="Line 17"/>
          <p:cNvSpPr>
            <a:spLocks noChangeShapeType="1"/>
          </p:cNvSpPr>
          <p:nvPr/>
        </p:nvSpPr>
        <p:spPr bwMode="auto">
          <a:xfrm>
            <a:off x="6553200" y="3429000"/>
            <a:ext cx="9906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24" name="Line 18"/>
          <p:cNvSpPr>
            <a:spLocks noChangeShapeType="1"/>
          </p:cNvSpPr>
          <p:nvPr/>
        </p:nvSpPr>
        <p:spPr bwMode="auto">
          <a:xfrm>
            <a:off x="6553200" y="4114800"/>
            <a:ext cx="9906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25" name="Text Box 19"/>
          <p:cNvSpPr txBox="1">
            <a:spLocks noChangeArrowheads="1"/>
          </p:cNvSpPr>
          <p:nvPr/>
        </p:nvSpPr>
        <p:spPr bwMode="auto">
          <a:xfrm>
            <a:off x="6308726" y="5832475"/>
            <a:ext cx="3197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a:solidFill>
                  <a:srgbClr val="FF0000"/>
                </a:solidFill>
                <a:latin typeface="Times New Roman" charset="0"/>
              </a:rPr>
              <a:t>No (literal) infringement</a:t>
            </a:r>
          </a:p>
        </p:txBody>
      </p:sp>
    </p:spTree>
    <p:extLst>
      <p:ext uri="{BB962C8B-B14F-4D97-AF65-F5344CB8AC3E}">
        <p14:creationId xmlns:p14="http://schemas.microsoft.com/office/powerpoint/2010/main" val="9679658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4800-D59E-0244-AB59-0ECEFBE8674A}"/>
              </a:ext>
            </a:extLst>
          </p:cNvPr>
          <p:cNvSpPr>
            <a:spLocks noGrp="1"/>
          </p:cNvSpPr>
          <p:nvPr>
            <p:ph type="title"/>
          </p:nvPr>
        </p:nvSpPr>
        <p:spPr>
          <a:xfrm>
            <a:off x="838200" y="142081"/>
            <a:ext cx="10515600" cy="1009826"/>
          </a:xfrm>
        </p:spPr>
        <p:txBody>
          <a:bodyPr>
            <a:normAutofit/>
          </a:bodyPr>
          <a:lstStyle/>
          <a:p>
            <a:r>
              <a:rPr lang="en-US" sz="2800" dirty="0"/>
              <a:t>In </a:t>
            </a:r>
            <a:r>
              <a:rPr lang="en-US" sz="2800" i="1" dirty="0"/>
              <a:t>Egyptian Goddess</a:t>
            </a:r>
            <a:r>
              <a:rPr lang="en-US" sz="2800" dirty="0"/>
              <a:t>, the CAFC explicated the “ordinary observer” test for design-patent infringement as follows:</a:t>
            </a:r>
          </a:p>
        </p:txBody>
      </p:sp>
      <p:sp>
        <p:nvSpPr>
          <p:cNvPr id="3" name="Content Placeholder 2">
            <a:extLst>
              <a:ext uri="{FF2B5EF4-FFF2-40B4-BE49-F238E27FC236}">
                <a16:creationId xmlns:a16="http://schemas.microsoft.com/office/drawing/2014/main" id="{8E00D559-8475-2246-9435-131EC8404920}"/>
              </a:ext>
            </a:extLst>
          </p:cNvPr>
          <p:cNvSpPr>
            <a:spLocks noGrp="1"/>
          </p:cNvSpPr>
          <p:nvPr>
            <p:ph sz="half" idx="1"/>
          </p:nvPr>
        </p:nvSpPr>
        <p:spPr>
          <a:xfrm>
            <a:off x="415636" y="1151907"/>
            <a:ext cx="6519553" cy="5564012"/>
          </a:xfrm>
        </p:spPr>
        <p:txBody>
          <a:bodyPr>
            <a:normAutofit fontScale="85000" lnSpcReduction="20000"/>
          </a:bodyPr>
          <a:lstStyle/>
          <a:p>
            <a:pPr marL="0" indent="0">
              <a:buNone/>
            </a:pPr>
            <a:r>
              <a:rPr lang="en-US" dirty="0"/>
              <a:t>“</a:t>
            </a:r>
            <a:r>
              <a:rPr lang="en-US" b="1" dirty="0">
                <a:solidFill>
                  <a:srgbClr val="FF0000"/>
                </a:solidFill>
              </a:rPr>
              <a:t>[1] </a:t>
            </a:r>
            <a:r>
              <a:rPr lang="en-US" dirty="0"/>
              <a:t>In some instances, the claimed design and the accused design will be sufficiently distinct that it will be clear without more that the patentee has not met its burden of proving the two designs would appear “substantially the same” to the ordinary observer, as required by </a:t>
            </a:r>
            <a:r>
              <a:rPr lang="en-US" i="1" dirty="0"/>
              <a:t>Gorham</a:t>
            </a:r>
            <a:r>
              <a:rPr lang="en-US" dirty="0"/>
              <a:t>. </a:t>
            </a:r>
            <a:r>
              <a:rPr lang="en-US" b="1" dirty="0">
                <a:solidFill>
                  <a:srgbClr val="FF0000"/>
                </a:solidFill>
              </a:rPr>
              <a:t>[2] </a:t>
            </a:r>
            <a:r>
              <a:rPr lang="en-US" dirty="0"/>
              <a:t>In other instances, when the claimed and accused designs are not plainly dissimilar, resolution of the question whether the ordinary observer would consider the two designs to be substantially the same will benefit from a comparison of the claimed and accused designs with the prior art, as in many of the cases discussed above and in the case at bar. Where there are many examples of similar prior art designs, as in a case such as Whitman Saddle, differences between the claimed and accused designs that might not be noticeable in the abstract can become significant to the hypothetical ordinary observer who is conversant with the prior art. “</a:t>
            </a:r>
          </a:p>
        </p:txBody>
      </p:sp>
      <p:sp>
        <p:nvSpPr>
          <p:cNvPr id="5" name="Content Placeholder 4">
            <a:extLst>
              <a:ext uri="{FF2B5EF4-FFF2-40B4-BE49-F238E27FC236}">
                <a16:creationId xmlns:a16="http://schemas.microsoft.com/office/drawing/2014/main" id="{1F5AE8CD-9F6A-7345-804C-EAAC60BE1A61}"/>
              </a:ext>
            </a:extLst>
          </p:cNvPr>
          <p:cNvSpPr>
            <a:spLocks noGrp="1"/>
          </p:cNvSpPr>
          <p:nvPr>
            <p:ph sz="half" idx="2"/>
          </p:nvPr>
        </p:nvSpPr>
        <p:spPr>
          <a:xfrm>
            <a:off x="7267698" y="1151907"/>
            <a:ext cx="4751119" cy="5564012"/>
          </a:xfrm>
        </p:spPr>
        <p:txBody>
          <a:bodyPr>
            <a:normAutofit fontScale="85000" lnSpcReduction="20000"/>
          </a:bodyPr>
          <a:lstStyle/>
          <a:p>
            <a:r>
              <a:rPr lang="en-US" dirty="0">
                <a:solidFill>
                  <a:srgbClr val="0070C0"/>
                </a:solidFill>
              </a:rPr>
              <a:t>Step [1] makes clear that infringement of a design patent, unlike infringement of a utility patent, is not an “element-by-element” analysis.  Instead, the decisionmaker should compare the overall impressions created by the protected design and the accused product</a:t>
            </a:r>
          </a:p>
          <a:p>
            <a:r>
              <a:rPr lang="en-US" dirty="0">
                <a:solidFill>
                  <a:srgbClr val="0070C0"/>
                </a:solidFill>
                <a:latin typeface="Times New Roman" panose="02020603050405020304" pitchFamily="18" charset="0"/>
                <a:cs typeface="Times New Roman" panose="02020603050405020304" pitchFamily="18" charset="0"/>
              </a:rPr>
              <a:t>Step [2] is loosely analogous to the principle, applicable to utility patents, that one cannot recover, through the doctrine of equivalents, territory that would have been deemed obvious in light of the prior art.</a:t>
            </a:r>
          </a:p>
          <a:p>
            <a:endParaRPr lang="en-US" dirty="0">
              <a:solidFill>
                <a:srgbClr val="0070C0"/>
              </a:solidFill>
            </a:endParaRPr>
          </a:p>
        </p:txBody>
      </p:sp>
      <p:sp>
        <p:nvSpPr>
          <p:cNvPr id="4" name="Rectangle 3">
            <a:extLst>
              <a:ext uri="{FF2B5EF4-FFF2-40B4-BE49-F238E27FC236}">
                <a16:creationId xmlns:a16="http://schemas.microsoft.com/office/drawing/2014/main" id="{EB2A525A-3010-D844-9744-04311639F4BA}"/>
              </a:ext>
            </a:extLst>
          </p:cNvPr>
          <p:cNvSpPr/>
          <p:nvPr/>
        </p:nvSpPr>
        <p:spPr>
          <a:xfrm>
            <a:off x="7267698" y="3515096"/>
            <a:ext cx="4751119" cy="2066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56837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4800-D59E-0244-AB59-0ECEFBE8674A}"/>
              </a:ext>
            </a:extLst>
          </p:cNvPr>
          <p:cNvSpPr>
            <a:spLocks noGrp="1"/>
          </p:cNvSpPr>
          <p:nvPr>
            <p:ph type="title"/>
          </p:nvPr>
        </p:nvSpPr>
        <p:spPr>
          <a:xfrm>
            <a:off x="838200" y="142081"/>
            <a:ext cx="10515600" cy="1009826"/>
          </a:xfrm>
        </p:spPr>
        <p:txBody>
          <a:bodyPr>
            <a:normAutofit/>
          </a:bodyPr>
          <a:lstStyle/>
          <a:p>
            <a:r>
              <a:rPr lang="en-US" sz="2800" dirty="0"/>
              <a:t>In </a:t>
            </a:r>
            <a:r>
              <a:rPr lang="en-US" sz="2800" i="1" dirty="0"/>
              <a:t>Egyptian Goddess</a:t>
            </a:r>
            <a:r>
              <a:rPr lang="en-US" sz="2800" dirty="0"/>
              <a:t>, the CAFC explicated the “ordinary observer” test for design-patent infringement as follows:</a:t>
            </a:r>
          </a:p>
        </p:txBody>
      </p:sp>
      <p:sp>
        <p:nvSpPr>
          <p:cNvPr id="3" name="Content Placeholder 2">
            <a:extLst>
              <a:ext uri="{FF2B5EF4-FFF2-40B4-BE49-F238E27FC236}">
                <a16:creationId xmlns:a16="http://schemas.microsoft.com/office/drawing/2014/main" id="{8E00D559-8475-2246-9435-131EC8404920}"/>
              </a:ext>
            </a:extLst>
          </p:cNvPr>
          <p:cNvSpPr>
            <a:spLocks noGrp="1"/>
          </p:cNvSpPr>
          <p:nvPr>
            <p:ph sz="half" idx="1"/>
          </p:nvPr>
        </p:nvSpPr>
        <p:spPr>
          <a:xfrm>
            <a:off x="415636" y="1151907"/>
            <a:ext cx="6519553" cy="5564012"/>
          </a:xfrm>
        </p:spPr>
        <p:txBody>
          <a:bodyPr>
            <a:normAutofit fontScale="85000" lnSpcReduction="20000"/>
          </a:bodyPr>
          <a:lstStyle/>
          <a:p>
            <a:pPr marL="0" indent="0">
              <a:buNone/>
            </a:pPr>
            <a:r>
              <a:rPr lang="en-US" dirty="0"/>
              <a:t>“</a:t>
            </a:r>
            <a:r>
              <a:rPr lang="en-US" b="1" dirty="0">
                <a:solidFill>
                  <a:srgbClr val="FF0000"/>
                </a:solidFill>
              </a:rPr>
              <a:t>[1] </a:t>
            </a:r>
            <a:r>
              <a:rPr lang="en-US" dirty="0"/>
              <a:t>In some instances, the claimed design and the accused design will be sufficiently distinct that it will be clear without more that the patentee has not met its burden of proving the two designs would appear “substantially the same” to the ordinary observer, as required by </a:t>
            </a:r>
            <a:r>
              <a:rPr lang="en-US" i="1" dirty="0"/>
              <a:t>Gorham</a:t>
            </a:r>
            <a:r>
              <a:rPr lang="en-US" dirty="0"/>
              <a:t>. </a:t>
            </a:r>
            <a:r>
              <a:rPr lang="en-US" b="1" dirty="0">
                <a:solidFill>
                  <a:srgbClr val="FF0000"/>
                </a:solidFill>
              </a:rPr>
              <a:t>[2] </a:t>
            </a:r>
            <a:r>
              <a:rPr lang="en-US" dirty="0"/>
              <a:t>In other instances, when the claimed and accused designs are not plainly dissimilar, resolution of the question whether the ordinary observer would consider the two designs to be substantially the same will benefit from a comparison of the claimed and accused designs with the prior art, as in many of the cases discussed above and in the case at bar. Where there are many examples of similar prior art designs, as in a case such as Whitman Saddle, differences between the claimed and accused designs that might not be noticeable in the abstract can become significant to the hypothetical ordinary observer who is conversant with the prior art. “</a:t>
            </a:r>
          </a:p>
        </p:txBody>
      </p:sp>
      <p:sp>
        <p:nvSpPr>
          <p:cNvPr id="5" name="Content Placeholder 4">
            <a:extLst>
              <a:ext uri="{FF2B5EF4-FFF2-40B4-BE49-F238E27FC236}">
                <a16:creationId xmlns:a16="http://schemas.microsoft.com/office/drawing/2014/main" id="{1F5AE8CD-9F6A-7345-804C-EAAC60BE1A61}"/>
              </a:ext>
            </a:extLst>
          </p:cNvPr>
          <p:cNvSpPr>
            <a:spLocks noGrp="1"/>
          </p:cNvSpPr>
          <p:nvPr>
            <p:ph sz="half" idx="2"/>
          </p:nvPr>
        </p:nvSpPr>
        <p:spPr>
          <a:xfrm>
            <a:off x="7267698" y="1151907"/>
            <a:ext cx="4751119" cy="5564012"/>
          </a:xfrm>
        </p:spPr>
        <p:txBody>
          <a:bodyPr>
            <a:normAutofit fontScale="85000" lnSpcReduction="20000"/>
          </a:bodyPr>
          <a:lstStyle/>
          <a:p>
            <a:r>
              <a:rPr lang="en-US" dirty="0">
                <a:solidFill>
                  <a:srgbClr val="0070C0"/>
                </a:solidFill>
              </a:rPr>
              <a:t>Step [1] makes clear that infringement of a design patent, unlike infringement of a utility patent, is not an “element-by-element” analysis.  Instead, the decisionmaker should compare the overall impressions created by the protected design and the accused product</a:t>
            </a:r>
          </a:p>
          <a:p>
            <a:r>
              <a:rPr lang="en-US" dirty="0">
                <a:solidFill>
                  <a:srgbClr val="0070C0"/>
                </a:solidFill>
                <a:latin typeface="Times New Roman" panose="02020603050405020304" pitchFamily="18" charset="0"/>
                <a:cs typeface="Times New Roman" panose="02020603050405020304" pitchFamily="18" charset="0"/>
              </a:rPr>
              <a:t>Step [2] is loosely analogous to the principle, applicable to utility patents, that one cannot recover, through the doctrine of equivalents, territory that would have been deemed obvious in light of the prior art.</a:t>
            </a:r>
          </a:p>
          <a:p>
            <a:endParaRPr lang="en-US" dirty="0">
              <a:solidFill>
                <a:srgbClr val="0070C0"/>
              </a:solidFill>
            </a:endParaRPr>
          </a:p>
        </p:txBody>
      </p:sp>
    </p:spTree>
    <p:extLst>
      <p:ext uri="{BB962C8B-B14F-4D97-AF65-F5344CB8AC3E}">
        <p14:creationId xmlns:p14="http://schemas.microsoft.com/office/powerpoint/2010/main" val="1347744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Explanation of the technology</a:t>
            </a:r>
          </a:p>
        </p:txBody>
      </p:sp>
      <p:sp>
        <p:nvSpPr>
          <p:cNvPr id="3" name="Content Placeholder 2"/>
          <p:cNvSpPr>
            <a:spLocks noGrp="1"/>
          </p:cNvSpPr>
          <p:nvPr>
            <p:ph idx="1"/>
          </p:nvPr>
        </p:nvSpPr>
        <p:spPr/>
        <p:txBody>
          <a:bodyPr/>
          <a:lstStyle/>
          <a:p>
            <a:r>
              <a:rPr lang="en-US" dirty="0"/>
              <a:t>https://</a:t>
            </a:r>
            <a:r>
              <a:rPr lang="en-US" dirty="0" err="1"/>
              <a:t>youtu.be</a:t>
            </a:r>
            <a:r>
              <a:rPr lang="en-US" dirty="0"/>
              <a:t>/dR0H9no9yME</a:t>
            </a:r>
          </a:p>
        </p:txBody>
      </p:sp>
    </p:spTree>
    <p:extLst>
      <p:ext uri="{BB962C8B-B14F-4D97-AF65-F5344CB8AC3E}">
        <p14:creationId xmlns:p14="http://schemas.microsoft.com/office/powerpoint/2010/main" val="4518373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Freeform 2"/>
          <p:cNvSpPr>
            <a:spLocks/>
          </p:cNvSpPr>
          <p:nvPr/>
        </p:nvSpPr>
        <p:spPr bwMode="auto">
          <a:xfrm>
            <a:off x="6400800" y="0"/>
            <a:ext cx="4267200" cy="3886200"/>
          </a:xfrm>
          <a:custGeom>
            <a:avLst/>
            <a:gdLst>
              <a:gd name="T0" fmla="*/ 0 w 2688"/>
              <a:gd name="T1" fmla="*/ 0 h 2448"/>
              <a:gd name="T2" fmla="*/ 0 w 2688"/>
              <a:gd name="T3" fmla="*/ 1200 h 2448"/>
              <a:gd name="T4" fmla="*/ 576 w 2688"/>
              <a:gd name="T5" fmla="*/ 1584 h 2448"/>
              <a:gd name="T6" fmla="*/ 624 w 2688"/>
              <a:gd name="T7" fmla="*/ 2112 h 2448"/>
              <a:gd name="T8" fmla="*/ 2112 w 2688"/>
              <a:gd name="T9" fmla="*/ 2448 h 2448"/>
              <a:gd name="T10" fmla="*/ 2688 w 2688"/>
              <a:gd name="T11" fmla="*/ 1536 h 2448"/>
              <a:gd name="T12" fmla="*/ 2688 w 2688"/>
              <a:gd name="T13" fmla="*/ 0 h 2448"/>
              <a:gd name="T14" fmla="*/ 0 w 2688"/>
              <a:gd name="T15" fmla="*/ 0 h 2448"/>
              <a:gd name="T16" fmla="*/ 0 60000 65536"/>
              <a:gd name="T17" fmla="*/ 0 60000 65536"/>
              <a:gd name="T18" fmla="*/ 0 60000 65536"/>
              <a:gd name="T19" fmla="*/ 0 60000 65536"/>
              <a:gd name="T20" fmla="*/ 0 60000 65536"/>
              <a:gd name="T21" fmla="*/ 0 60000 65536"/>
              <a:gd name="T22" fmla="*/ 0 60000 65536"/>
              <a:gd name="T23" fmla="*/ 0 60000 65536"/>
              <a:gd name="T24" fmla="*/ 0 w 2688"/>
              <a:gd name="T25" fmla="*/ 0 h 2448"/>
              <a:gd name="T26" fmla="*/ 2688 w 2688"/>
              <a:gd name="T27" fmla="*/ 2448 h 24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88" h="2448">
                <a:moveTo>
                  <a:pt x="0" y="0"/>
                </a:moveTo>
                <a:lnTo>
                  <a:pt x="0" y="1200"/>
                </a:lnTo>
                <a:lnTo>
                  <a:pt x="576" y="1584"/>
                </a:lnTo>
                <a:lnTo>
                  <a:pt x="624" y="2112"/>
                </a:lnTo>
                <a:lnTo>
                  <a:pt x="2112" y="2448"/>
                </a:lnTo>
                <a:lnTo>
                  <a:pt x="2688" y="1536"/>
                </a:lnTo>
                <a:lnTo>
                  <a:pt x="2688" y="0"/>
                </a:lnTo>
                <a:lnTo>
                  <a:pt x="0" y="0"/>
                </a:lnTo>
                <a:close/>
              </a:path>
            </a:pathLst>
          </a:custGeom>
          <a:solidFill>
            <a:srgbClr val="FF0000"/>
          </a:solidFill>
          <a:ln w="12700">
            <a:solidFill>
              <a:srgbClr val="FF0000"/>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5365" name="Text Box 3"/>
          <p:cNvSpPr txBox="1">
            <a:spLocks noChangeArrowheads="1"/>
          </p:cNvSpPr>
          <p:nvPr/>
        </p:nvSpPr>
        <p:spPr bwMode="auto">
          <a:xfrm>
            <a:off x="7772400" y="533400"/>
            <a:ext cx="1822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Prior Art</a:t>
            </a:r>
          </a:p>
        </p:txBody>
      </p:sp>
      <p:sp>
        <p:nvSpPr>
          <p:cNvPr id="15366" name="Freeform 4"/>
          <p:cNvSpPr>
            <a:spLocks/>
          </p:cNvSpPr>
          <p:nvPr/>
        </p:nvSpPr>
        <p:spPr bwMode="auto">
          <a:xfrm>
            <a:off x="1524000" y="0"/>
            <a:ext cx="1828800" cy="4724400"/>
          </a:xfrm>
          <a:custGeom>
            <a:avLst/>
            <a:gdLst>
              <a:gd name="T0" fmla="*/ 816 w 1152"/>
              <a:gd name="T1" fmla="*/ 0 h 2976"/>
              <a:gd name="T2" fmla="*/ 1152 w 1152"/>
              <a:gd name="T3" fmla="*/ 1584 h 2976"/>
              <a:gd name="T4" fmla="*/ 384 w 1152"/>
              <a:gd name="T5" fmla="*/ 2976 h 2976"/>
              <a:gd name="T6" fmla="*/ 0 w 1152"/>
              <a:gd name="T7" fmla="*/ 2976 h 2976"/>
              <a:gd name="T8" fmla="*/ 0 w 1152"/>
              <a:gd name="T9" fmla="*/ 0 h 2976"/>
              <a:gd name="T10" fmla="*/ 816 w 1152"/>
              <a:gd name="T11" fmla="*/ 0 h 2976"/>
              <a:gd name="T12" fmla="*/ 0 60000 65536"/>
              <a:gd name="T13" fmla="*/ 0 60000 65536"/>
              <a:gd name="T14" fmla="*/ 0 60000 65536"/>
              <a:gd name="T15" fmla="*/ 0 60000 65536"/>
              <a:gd name="T16" fmla="*/ 0 60000 65536"/>
              <a:gd name="T17" fmla="*/ 0 60000 65536"/>
              <a:gd name="T18" fmla="*/ 0 w 1152"/>
              <a:gd name="T19" fmla="*/ 0 h 2976"/>
              <a:gd name="T20" fmla="*/ 1152 w 1152"/>
              <a:gd name="T21" fmla="*/ 2976 h 2976"/>
            </a:gdLst>
            <a:ahLst/>
            <a:cxnLst>
              <a:cxn ang="T12">
                <a:pos x="T0" y="T1"/>
              </a:cxn>
              <a:cxn ang="T13">
                <a:pos x="T2" y="T3"/>
              </a:cxn>
              <a:cxn ang="T14">
                <a:pos x="T4" y="T5"/>
              </a:cxn>
              <a:cxn ang="T15">
                <a:pos x="T6" y="T7"/>
              </a:cxn>
              <a:cxn ang="T16">
                <a:pos x="T8" y="T9"/>
              </a:cxn>
              <a:cxn ang="T17">
                <a:pos x="T10" y="T11"/>
              </a:cxn>
            </a:cxnLst>
            <a:rect l="T18" t="T19" r="T20" b="T21"/>
            <a:pathLst>
              <a:path w="1152" h="2976">
                <a:moveTo>
                  <a:pt x="816" y="0"/>
                </a:moveTo>
                <a:lnTo>
                  <a:pt x="1152" y="1584"/>
                </a:lnTo>
                <a:lnTo>
                  <a:pt x="384" y="2976"/>
                </a:lnTo>
                <a:lnTo>
                  <a:pt x="0" y="2976"/>
                </a:lnTo>
                <a:lnTo>
                  <a:pt x="0" y="0"/>
                </a:lnTo>
                <a:lnTo>
                  <a:pt x="816" y="0"/>
                </a:lnTo>
                <a:close/>
              </a:path>
            </a:pathLst>
          </a:custGeom>
          <a:solidFill>
            <a:srgbClr val="FF0000"/>
          </a:solidFill>
          <a:ln w="12700">
            <a:solidFill>
              <a:srgbClr val="FF0000"/>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5367" name="Text Box 5"/>
          <p:cNvSpPr txBox="1">
            <a:spLocks noChangeArrowheads="1"/>
          </p:cNvSpPr>
          <p:nvPr/>
        </p:nvSpPr>
        <p:spPr bwMode="auto">
          <a:xfrm>
            <a:off x="1676400" y="1066801"/>
            <a:ext cx="12128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Prior </a:t>
            </a:r>
          </a:p>
          <a:p>
            <a:r>
              <a:rPr lang="en-US" altLang="en-US" sz="3600">
                <a:latin typeface="Times New Roman" charset="0"/>
              </a:rPr>
              <a:t>Art</a:t>
            </a:r>
          </a:p>
        </p:txBody>
      </p:sp>
    </p:spTree>
    <p:extLst>
      <p:ext uri="{BB962C8B-B14F-4D97-AF65-F5344CB8AC3E}">
        <p14:creationId xmlns:p14="http://schemas.microsoft.com/office/powerpoint/2010/main" val="10366912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Freeform 2"/>
          <p:cNvSpPr>
            <a:spLocks/>
          </p:cNvSpPr>
          <p:nvPr/>
        </p:nvSpPr>
        <p:spPr bwMode="auto">
          <a:xfrm>
            <a:off x="6019800" y="0"/>
            <a:ext cx="4648200" cy="4267200"/>
          </a:xfrm>
          <a:custGeom>
            <a:avLst/>
            <a:gdLst>
              <a:gd name="T0" fmla="*/ 0 w 2928"/>
              <a:gd name="T1" fmla="*/ 336 h 2688"/>
              <a:gd name="T2" fmla="*/ 0 w 2928"/>
              <a:gd name="T3" fmla="*/ 1296 h 2688"/>
              <a:gd name="T4" fmla="*/ 528 w 2928"/>
              <a:gd name="T5" fmla="*/ 1680 h 2688"/>
              <a:gd name="T6" fmla="*/ 576 w 2928"/>
              <a:gd name="T7" fmla="*/ 2256 h 2688"/>
              <a:gd name="T8" fmla="*/ 2448 w 2928"/>
              <a:gd name="T9" fmla="*/ 2688 h 2688"/>
              <a:gd name="T10" fmla="*/ 2928 w 2928"/>
              <a:gd name="T11" fmla="*/ 1920 h 2688"/>
              <a:gd name="T12" fmla="*/ 2928 w 2928"/>
              <a:gd name="T13" fmla="*/ 0 h 2688"/>
              <a:gd name="T14" fmla="*/ 0 w 2928"/>
              <a:gd name="T15" fmla="*/ 0 h 2688"/>
              <a:gd name="T16" fmla="*/ 0 w 2928"/>
              <a:gd name="T17" fmla="*/ 336 h 26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28"/>
              <a:gd name="T28" fmla="*/ 0 h 2688"/>
              <a:gd name="T29" fmla="*/ 2928 w 2928"/>
              <a:gd name="T30" fmla="*/ 2688 h 26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28" h="2688">
                <a:moveTo>
                  <a:pt x="0" y="336"/>
                </a:moveTo>
                <a:lnTo>
                  <a:pt x="0" y="1296"/>
                </a:lnTo>
                <a:lnTo>
                  <a:pt x="528" y="1680"/>
                </a:lnTo>
                <a:lnTo>
                  <a:pt x="576" y="2256"/>
                </a:lnTo>
                <a:lnTo>
                  <a:pt x="2448" y="2688"/>
                </a:lnTo>
                <a:lnTo>
                  <a:pt x="2928" y="1920"/>
                </a:lnTo>
                <a:lnTo>
                  <a:pt x="2928" y="0"/>
                </a:lnTo>
                <a:lnTo>
                  <a:pt x="0" y="0"/>
                </a:lnTo>
                <a:lnTo>
                  <a:pt x="0" y="336"/>
                </a:lnTo>
                <a:close/>
              </a:path>
            </a:pathLst>
          </a:custGeom>
          <a:solidFill>
            <a:srgbClr val="FF9966"/>
          </a:solidFill>
          <a:ln w="12700">
            <a:solidFill>
              <a:srgbClr val="FF9966"/>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6389" name="Freeform 3"/>
          <p:cNvSpPr>
            <a:spLocks/>
          </p:cNvSpPr>
          <p:nvPr/>
        </p:nvSpPr>
        <p:spPr bwMode="auto">
          <a:xfrm>
            <a:off x="6400800" y="0"/>
            <a:ext cx="4267200" cy="3886200"/>
          </a:xfrm>
          <a:custGeom>
            <a:avLst/>
            <a:gdLst>
              <a:gd name="T0" fmla="*/ 0 w 2688"/>
              <a:gd name="T1" fmla="*/ 0 h 2448"/>
              <a:gd name="T2" fmla="*/ 0 w 2688"/>
              <a:gd name="T3" fmla="*/ 1200 h 2448"/>
              <a:gd name="T4" fmla="*/ 576 w 2688"/>
              <a:gd name="T5" fmla="*/ 1584 h 2448"/>
              <a:gd name="T6" fmla="*/ 624 w 2688"/>
              <a:gd name="T7" fmla="*/ 2112 h 2448"/>
              <a:gd name="T8" fmla="*/ 2112 w 2688"/>
              <a:gd name="T9" fmla="*/ 2448 h 2448"/>
              <a:gd name="T10" fmla="*/ 2688 w 2688"/>
              <a:gd name="T11" fmla="*/ 1536 h 2448"/>
              <a:gd name="T12" fmla="*/ 2688 w 2688"/>
              <a:gd name="T13" fmla="*/ 0 h 2448"/>
              <a:gd name="T14" fmla="*/ 0 w 2688"/>
              <a:gd name="T15" fmla="*/ 0 h 2448"/>
              <a:gd name="T16" fmla="*/ 0 60000 65536"/>
              <a:gd name="T17" fmla="*/ 0 60000 65536"/>
              <a:gd name="T18" fmla="*/ 0 60000 65536"/>
              <a:gd name="T19" fmla="*/ 0 60000 65536"/>
              <a:gd name="T20" fmla="*/ 0 60000 65536"/>
              <a:gd name="T21" fmla="*/ 0 60000 65536"/>
              <a:gd name="T22" fmla="*/ 0 60000 65536"/>
              <a:gd name="T23" fmla="*/ 0 60000 65536"/>
              <a:gd name="T24" fmla="*/ 0 w 2688"/>
              <a:gd name="T25" fmla="*/ 0 h 2448"/>
              <a:gd name="T26" fmla="*/ 2688 w 2688"/>
              <a:gd name="T27" fmla="*/ 2448 h 24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88" h="2448">
                <a:moveTo>
                  <a:pt x="0" y="0"/>
                </a:moveTo>
                <a:lnTo>
                  <a:pt x="0" y="1200"/>
                </a:lnTo>
                <a:lnTo>
                  <a:pt x="576" y="1584"/>
                </a:lnTo>
                <a:lnTo>
                  <a:pt x="624" y="2112"/>
                </a:lnTo>
                <a:lnTo>
                  <a:pt x="2112" y="2448"/>
                </a:lnTo>
                <a:lnTo>
                  <a:pt x="2688" y="1536"/>
                </a:lnTo>
                <a:lnTo>
                  <a:pt x="2688" y="0"/>
                </a:lnTo>
                <a:lnTo>
                  <a:pt x="0" y="0"/>
                </a:lnTo>
                <a:close/>
              </a:path>
            </a:pathLst>
          </a:custGeom>
          <a:solidFill>
            <a:srgbClr val="FF0000"/>
          </a:solidFill>
          <a:ln w="12700">
            <a:solidFill>
              <a:srgbClr val="FF0000"/>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6390" name="Text Box 4"/>
          <p:cNvSpPr txBox="1">
            <a:spLocks noChangeArrowheads="1"/>
          </p:cNvSpPr>
          <p:nvPr/>
        </p:nvSpPr>
        <p:spPr bwMode="auto">
          <a:xfrm>
            <a:off x="7772400" y="533400"/>
            <a:ext cx="1822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Prior Art</a:t>
            </a:r>
          </a:p>
        </p:txBody>
      </p:sp>
      <p:sp>
        <p:nvSpPr>
          <p:cNvPr id="16391" name="Freeform 5"/>
          <p:cNvSpPr>
            <a:spLocks/>
          </p:cNvSpPr>
          <p:nvPr/>
        </p:nvSpPr>
        <p:spPr bwMode="auto">
          <a:xfrm>
            <a:off x="3124200" y="2743200"/>
            <a:ext cx="915988" cy="1144588"/>
          </a:xfrm>
          <a:custGeom>
            <a:avLst/>
            <a:gdLst>
              <a:gd name="T0" fmla="*/ 576 w 577"/>
              <a:gd name="T1" fmla="*/ 0 h 721"/>
              <a:gd name="T2" fmla="*/ 144 w 577"/>
              <a:gd name="T3" fmla="*/ 720 h 721"/>
              <a:gd name="T4" fmla="*/ 0 w 577"/>
              <a:gd name="T5" fmla="*/ 480 h 721"/>
              <a:gd name="T6" fmla="*/ 240 w 577"/>
              <a:gd name="T7" fmla="*/ 96 h 721"/>
              <a:gd name="T8" fmla="*/ 576 w 577"/>
              <a:gd name="T9" fmla="*/ 0 h 721"/>
              <a:gd name="T10" fmla="*/ 0 60000 65536"/>
              <a:gd name="T11" fmla="*/ 0 60000 65536"/>
              <a:gd name="T12" fmla="*/ 0 60000 65536"/>
              <a:gd name="T13" fmla="*/ 0 60000 65536"/>
              <a:gd name="T14" fmla="*/ 0 60000 65536"/>
              <a:gd name="T15" fmla="*/ 0 w 577"/>
              <a:gd name="T16" fmla="*/ 0 h 721"/>
              <a:gd name="T17" fmla="*/ 577 w 577"/>
              <a:gd name="T18" fmla="*/ 721 h 721"/>
            </a:gdLst>
            <a:ahLst/>
            <a:cxnLst>
              <a:cxn ang="T10">
                <a:pos x="T0" y="T1"/>
              </a:cxn>
              <a:cxn ang="T11">
                <a:pos x="T2" y="T3"/>
              </a:cxn>
              <a:cxn ang="T12">
                <a:pos x="T4" y="T5"/>
              </a:cxn>
              <a:cxn ang="T13">
                <a:pos x="T6" y="T7"/>
              </a:cxn>
              <a:cxn ang="T14">
                <a:pos x="T8" y="T9"/>
              </a:cxn>
            </a:cxnLst>
            <a:rect l="T15" t="T16" r="T17" b="T18"/>
            <a:pathLst>
              <a:path w="577" h="721">
                <a:moveTo>
                  <a:pt x="576" y="0"/>
                </a:moveTo>
                <a:lnTo>
                  <a:pt x="144" y="720"/>
                </a:lnTo>
                <a:lnTo>
                  <a:pt x="0" y="480"/>
                </a:lnTo>
                <a:lnTo>
                  <a:pt x="240" y="96"/>
                </a:lnTo>
                <a:lnTo>
                  <a:pt x="576" y="0"/>
                </a:lnTo>
              </a:path>
            </a:pathLst>
          </a:custGeom>
          <a:solidFill>
            <a:srgbClr val="00B7A5"/>
          </a:solidFill>
          <a:ln w="12700" cap="rnd">
            <a:solidFill>
              <a:schemeClr val="tx1"/>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6392" name="Freeform 6"/>
          <p:cNvSpPr>
            <a:spLocks/>
          </p:cNvSpPr>
          <p:nvPr/>
        </p:nvSpPr>
        <p:spPr bwMode="auto">
          <a:xfrm>
            <a:off x="1524000" y="0"/>
            <a:ext cx="2514600" cy="5562600"/>
          </a:xfrm>
          <a:custGeom>
            <a:avLst/>
            <a:gdLst>
              <a:gd name="T0" fmla="*/ 1200 w 1584"/>
              <a:gd name="T1" fmla="*/ 0 h 3504"/>
              <a:gd name="T2" fmla="*/ 1584 w 1584"/>
              <a:gd name="T3" fmla="*/ 1728 h 3504"/>
              <a:gd name="T4" fmla="*/ 528 w 1584"/>
              <a:gd name="T5" fmla="*/ 3504 h 3504"/>
              <a:gd name="T6" fmla="*/ 0 w 1584"/>
              <a:gd name="T7" fmla="*/ 3504 h 3504"/>
              <a:gd name="T8" fmla="*/ 0 w 1584"/>
              <a:gd name="T9" fmla="*/ 0 h 3504"/>
              <a:gd name="T10" fmla="*/ 1200 w 1584"/>
              <a:gd name="T11" fmla="*/ 0 h 3504"/>
              <a:gd name="T12" fmla="*/ 0 60000 65536"/>
              <a:gd name="T13" fmla="*/ 0 60000 65536"/>
              <a:gd name="T14" fmla="*/ 0 60000 65536"/>
              <a:gd name="T15" fmla="*/ 0 60000 65536"/>
              <a:gd name="T16" fmla="*/ 0 60000 65536"/>
              <a:gd name="T17" fmla="*/ 0 60000 65536"/>
              <a:gd name="T18" fmla="*/ 0 w 1584"/>
              <a:gd name="T19" fmla="*/ 0 h 3504"/>
              <a:gd name="T20" fmla="*/ 1584 w 1584"/>
              <a:gd name="T21" fmla="*/ 3504 h 3504"/>
            </a:gdLst>
            <a:ahLst/>
            <a:cxnLst>
              <a:cxn ang="T12">
                <a:pos x="T0" y="T1"/>
              </a:cxn>
              <a:cxn ang="T13">
                <a:pos x="T2" y="T3"/>
              </a:cxn>
              <a:cxn ang="T14">
                <a:pos x="T4" y="T5"/>
              </a:cxn>
              <a:cxn ang="T15">
                <a:pos x="T6" y="T7"/>
              </a:cxn>
              <a:cxn ang="T16">
                <a:pos x="T8" y="T9"/>
              </a:cxn>
              <a:cxn ang="T17">
                <a:pos x="T10" y="T11"/>
              </a:cxn>
            </a:cxnLst>
            <a:rect l="T18" t="T19" r="T20" b="T21"/>
            <a:pathLst>
              <a:path w="1584" h="3504">
                <a:moveTo>
                  <a:pt x="1200" y="0"/>
                </a:moveTo>
                <a:lnTo>
                  <a:pt x="1584" y="1728"/>
                </a:lnTo>
                <a:lnTo>
                  <a:pt x="528" y="3504"/>
                </a:lnTo>
                <a:lnTo>
                  <a:pt x="0" y="3504"/>
                </a:lnTo>
                <a:lnTo>
                  <a:pt x="0" y="0"/>
                </a:lnTo>
                <a:lnTo>
                  <a:pt x="1200" y="0"/>
                </a:lnTo>
                <a:close/>
              </a:path>
            </a:pathLst>
          </a:custGeom>
          <a:solidFill>
            <a:srgbClr val="FF9966"/>
          </a:solidFill>
          <a:ln w="12700">
            <a:solidFill>
              <a:srgbClr val="FF9966"/>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6393" name="Freeform 7"/>
          <p:cNvSpPr>
            <a:spLocks/>
          </p:cNvSpPr>
          <p:nvPr/>
        </p:nvSpPr>
        <p:spPr bwMode="auto">
          <a:xfrm>
            <a:off x="1524000" y="0"/>
            <a:ext cx="1828800" cy="4724400"/>
          </a:xfrm>
          <a:custGeom>
            <a:avLst/>
            <a:gdLst>
              <a:gd name="T0" fmla="*/ 816 w 1152"/>
              <a:gd name="T1" fmla="*/ 0 h 2976"/>
              <a:gd name="T2" fmla="*/ 1152 w 1152"/>
              <a:gd name="T3" fmla="*/ 1584 h 2976"/>
              <a:gd name="T4" fmla="*/ 384 w 1152"/>
              <a:gd name="T5" fmla="*/ 2976 h 2976"/>
              <a:gd name="T6" fmla="*/ 0 w 1152"/>
              <a:gd name="T7" fmla="*/ 2976 h 2976"/>
              <a:gd name="T8" fmla="*/ 0 w 1152"/>
              <a:gd name="T9" fmla="*/ 0 h 2976"/>
              <a:gd name="T10" fmla="*/ 816 w 1152"/>
              <a:gd name="T11" fmla="*/ 0 h 2976"/>
              <a:gd name="T12" fmla="*/ 0 60000 65536"/>
              <a:gd name="T13" fmla="*/ 0 60000 65536"/>
              <a:gd name="T14" fmla="*/ 0 60000 65536"/>
              <a:gd name="T15" fmla="*/ 0 60000 65536"/>
              <a:gd name="T16" fmla="*/ 0 60000 65536"/>
              <a:gd name="T17" fmla="*/ 0 60000 65536"/>
              <a:gd name="T18" fmla="*/ 0 w 1152"/>
              <a:gd name="T19" fmla="*/ 0 h 2976"/>
              <a:gd name="T20" fmla="*/ 1152 w 1152"/>
              <a:gd name="T21" fmla="*/ 2976 h 2976"/>
            </a:gdLst>
            <a:ahLst/>
            <a:cxnLst>
              <a:cxn ang="T12">
                <a:pos x="T0" y="T1"/>
              </a:cxn>
              <a:cxn ang="T13">
                <a:pos x="T2" y="T3"/>
              </a:cxn>
              <a:cxn ang="T14">
                <a:pos x="T4" y="T5"/>
              </a:cxn>
              <a:cxn ang="T15">
                <a:pos x="T6" y="T7"/>
              </a:cxn>
              <a:cxn ang="T16">
                <a:pos x="T8" y="T9"/>
              </a:cxn>
              <a:cxn ang="T17">
                <a:pos x="T10" y="T11"/>
              </a:cxn>
            </a:cxnLst>
            <a:rect l="T18" t="T19" r="T20" b="T21"/>
            <a:pathLst>
              <a:path w="1152" h="2976">
                <a:moveTo>
                  <a:pt x="816" y="0"/>
                </a:moveTo>
                <a:lnTo>
                  <a:pt x="1152" y="1584"/>
                </a:lnTo>
                <a:lnTo>
                  <a:pt x="384" y="2976"/>
                </a:lnTo>
                <a:lnTo>
                  <a:pt x="0" y="2976"/>
                </a:lnTo>
                <a:lnTo>
                  <a:pt x="0" y="0"/>
                </a:lnTo>
                <a:lnTo>
                  <a:pt x="816" y="0"/>
                </a:lnTo>
                <a:close/>
              </a:path>
            </a:pathLst>
          </a:custGeom>
          <a:solidFill>
            <a:srgbClr val="FF0000"/>
          </a:solidFill>
          <a:ln w="12700">
            <a:solidFill>
              <a:srgbClr val="FF0000"/>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6394" name="Text Box 8"/>
          <p:cNvSpPr txBox="1">
            <a:spLocks noChangeArrowheads="1"/>
          </p:cNvSpPr>
          <p:nvPr/>
        </p:nvSpPr>
        <p:spPr bwMode="auto">
          <a:xfrm>
            <a:off x="1676400" y="1066801"/>
            <a:ext cx="12128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Prior </a:t>
            </a:r>
          </a:p>
          <a:p>
            <a:r>
              <a:rPr lang="en-US" altLang="en-US" sz="3600">
                <a:latin typeface="Times New Roman" charset="0"/>
              </a:rPr>
              <a:t>Art</a:t>
            </a:r>
          </a:p>
        </p:txBody>
      </p:sp>
      <p:sp>
        <p:nvSpPr>
          <p:cNvPr id="16395" name="Text Box 9"/>
          <p:cNvSpPr txBox="1">
            <a:spLocks noChangeArrowheads="1"/>
          </p:cNvSpPr>
          <p:nvPr/>
        </p:nvSpPr>
        <p:spPr bwMode="auto">
          <a:xfrm>
            <a:off x="3886200" y="152400"/>
            <a:ext cx="1733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Obvious</a:t>
            </a:r>
          </a:p>
        </p:txBody>
      </p:sp>
      <p:sp>
        <p:nvSpPr>
          <p:cNvPr id="16396" name="Line 10"/>
          <p:cNvSpPr>
            <a:spLocks noChangeShapeType="1"/>
          </p:cNvSpPr>
          <p:nvPr/>
        </p:nvSpPr>
        <p:spPr bwMode="auto">
          <a:xfrm flipH="1">
            <a:off x="3352800" y="533400"/>
            <a:ext cx="533400" cy="304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7" name="Line 11"/>
          <p:cNvSpPr>
            <a:spLocks noChangeShapeType="1"/>
          </p:cNvSpPr>
          <p:nvPr/>
        </p:nvSpPr>
        <p:spPr bwMode="auto">
          <a:xfrm>
            <a:off x="5562600" y="533400"/>
            <a:ext cx="685800" cy="2286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1014642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Freeform 2"/>
          <p:cNvSpPr>
            <a:spLocks/>
          </p:cNvSpPr>
          <p:nvPr/>
        </p:nvSpPr>
        <p:spPr bwMode="auto">
          <a:xfrm>
            <a:off x="6019800" y="0"/>
            <a:ext cx="4648200" cy="4267200"/>
          </a:xfrm>
          <a:custGeom>
            <a:avLst/>
            <a:gdLst>
              <a:gd name="T0" fmla="*/ 0 w 2928"/>
              <a:gd name="T1" fmla="*/ 336 h 2688"/>
              <a:gd name="T2" fmla="*/ 0 w 2928"/>
              <a:gd name="T3" fmla="*/ 1296 h 2688"/>
              <a:gd name="T4" fmla="*/ 528 w 2928"/>
              <a:gd name="T5" fmla="*/ 1680 h 2688"/>
              <a:gd name="T6" fmla="*/ 576 w 2928"/>
              <a:gd name="T7" fmla="*/ 2256 h 2688"/>
              <a:gd name="T8" fmla="*/ 2448 w 2928"/>
              <a:gd name="T9" fmla="*/ 2688 h 2688"/>
              <a:gd name="T10" fmla="*/ 2928 w 2928"/>
              <a:gd name="T11" fmla="*/ 1920 h 2688"/>
              <a:gd name="T12" fmla="*/ 2928 w 2928"/>
              <a:gd name="T13" fmla="*/ 0 h 2688"/>
              <a:gd name="T14" fmla="*/ 0 w 2928"/>
              <a:gd name="T15" fmla="*/ 0 h 2688"/>
              <a:gd name="T16" fmla="*/ 0 w 2928"/>
              <a:gd name="T17" fmla="*/ 336 h 26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28"/>
              <a:gd name="T28" fmla="*/ 0 h 2688"/>
              <a:gd name="T29" fmla="*/ 2928 w 2928"/>
              <a:gd name="T30" fmla="*/ 2688 h 26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28" h="2688">
                <a:moveTo>
                  <a:pt x="0" y="336"/>
                </a:moveTo>
                <a:lnTo>
                  <a:pt x="0" y="1296"/>
                </a:lnTo>
                <a:lnTo>
                  <a:pt x="528" y="1680"/>
                </a:lnTo>
                <a:lnTo>
                  <a:pt x="576" y="2256"/>
                </a:lnTo>
                <a:lnTo>
                  <a:pt x="2448" y="2688"/>
                </a:lnTo>
                <a:lnTo>
                  <a:pt x="2928" y="1920"/>
                </a:lnTo>
                <a:lnTo>
                  <a:pt x="2928" y="0"/>
                </a:lnTo>
                <a:lnTo>
                  <a:pt x="0" y="0"/>
                </a:lnTo>
                <a:lnTo>
                  <a:pt x="0" y="336"/>
                </a:lnTo>
                <a:close/>
              </a:path>
            </a:pathLst>
          </a:custGeom>
          <a:solidFill>
            <a:srgbClr val="FF9966"/>
          </a:solidFill>
          <a:ln w="12700">
            <a:solidFill>
              <a:srgbClr val="FF9966"/>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7413" name="Freeform 3"/>
          <p:cNvSpPr>
            <a:spLocks/>
          </p:cNvSpPr>
          <p:nvPr/>
        </p:nvSpPr>
        <p:spPr bwMode="auto">
          <a:xfrm>
            <a:off x="6400800" y="0"/>
            <a:ext cx="4267200" cy="3886200"/>
          </a:xfrm>
          <a:custGeom>
            <a:avLst/>
            <a:gdLst>
              <a:gd name="T0" fmla="*/ 0 w 2688"/>
              <a:gd name="T1" fmla="*/ 0 h 2448"/>
              <a:gd name="T2" fmla="*/ 0 w 2688"/>
              <a:gd name="T3" fmla="*/ 1200 h 2448"/>
              <a:gd name="T4" fmla="*/ 576 w 2688"/>
              <a:gd name="T5" fmla="*/ 1584 h 2448"/>
              <a:gd name="T6" fmla="*/ 624 w 2688"/>
              <a:gd name="T7" fmla="*/ 2112 h 2448"/>
              <a:gd name="T8" fmla="*/ 2112 w 2688"/>
              <a:gd name="T9" fmla="*/ 2448 h 2448"/>
              <a:gd name="T10" fmla="*/ 2688 w 2688"/>
              <a:gd name="T11" fmla="*/ 1536 h 2448"/>
              <a:gd name="T12" fmla="*/ 2688 w 2688"/>
              <a:gd name="T13" fmla="*/ 0 h 2448"/>
              <a:gd name="T14" fmla="*/ 0 w 2688"/>
              <a:gd name="T15" fmla="*/ 0 h 2448"/>
              <a:gd name="T16" fmla="*/ 0 60000 65536"/>
              <a:gd name="T17" fmla="*/ 0 60000 65536"/>
              <a:gd name="T18" fmla="*/ 0 60000 65536"/>
              <a:gd name="T19" fmla="*/ 0 60000 65536"/>
              <a:gd name="T20" fmla="*/ 0 60000 65536"/>
              <a:gd name="T21" fmla="*/ 0 60000 65536"/>
              <a:gd name="T22" fmla="*/ 0 60000 65536"/>
              <a:gd name="T23" fmla="*/ 0 60000 65536"/>
              <a:gd name="T24" fmla="*/ 0 w 2688"/>
              <a:gd name="T25" fmla="*/ 0 h 2448"/>
              <a:gd name="T26" fmla="*/ 2688 w 2688"/>
              <a:gd name="T27" fmla="*/ 2448 h 24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88" h="2448">
                <a:moveTo>
                  <a:pt x="0" y="0"/>
                </a:moveTo>
                <a:lnTo>
                  <a:pt x="0" y="1200"/>
                </a:lnTo>
                <a:lnTo>
                  <a:pt x="576" y="1584"/>
                </a:lnTo>
                <a:lnTo>
                  <a:pt x="624" y="2112"/>
                </a:lnTo>
                <a:lnTo>
                  <a:pt x="2112" y="2448"/>
                </a:lnTo>
                <a:lnTo>
                  <a:pt x="2688" y="1536"/>
                </a:lnTo>
                <a:lnTo>
                  <a:pt x="2688" y="0"/>
                </a:lnTo>
                <a:lnTo>
                  <a:pt x="0" y="0"/>
                </a:lnTo>
                <a:close/>
              </a:path>
            </a:pathLst>
          </a:custGeom>
          <a:solidFill>
            <a:srgbClr val="FF0000"/>
          </a:solidFill>
          <a:ln w="12700">
            <a:solidFill>
              <a:srgbClr val="FF0000"/>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7414" name="Text Box 4"/>
          <p:cNvSpPr txBox="1">
            <a:spLocks noChangeArrowheads="1"/>
          </p:cNvSpPr>
          <p:nvPr/>
        </p:nvSpPr>
        <p:spPr bwMode="auto">
          <a:xfrm>
            <a:off x="7772400" y="533400"/>
            <a:ext cx="1822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Prior Art</a:t>
            </a:r>
          </a:p>
        </p:txBody>
      </p:sp>
      <p:sp>
        <p:nvSpPr>
          <p:cNvPr id="17415" name="Freeform 5"/>
          <p:cNvSpPr>
            <a:spLocks/>
          </p:cNvSpPr>
          <p:nvPr/>
        </p:nvSpPr>
        <p:spPr bwMode="auto">
          <a:xfrm>
            <a:off x="3124200" y="2743200"/>
            <a:ext cx="915988" cy="1144588"/>
          </a:xfrm>
          <a:custGeom>
            <a:avLst/>
            <a:gdLst>
              <a:gd name="T0" fmla="*/ 576 w 577"/>
              <a:gd name="T1" fmla="*/ 0 h 721"/>
              <a:gd name="T2" fmla="*/ 144 w 577"/>
              <a:gd name="T3" fmla="*/ 720 h 721"/>
              <a:gd name="T4" fmla="*/ 0 w 577"/>
              <a:gd name="T5" fmla="*/ 480 h 721"/>
              <a:gd name="T6" fmla="*/ 240 w 577"/>
              <a:gd name="T7" fmla="*/ 96 h 721"/>
              <a:gd name="T8" fmla="*/ 576 w 577"/>
              <a:gd name="T9" fmla="*/ 0 h 721"/>
              <a:gd name="T10" fmla="*/ 0 60000 65536"/>
              <a:gd name="T11" fmla="*/ 0 60000 65536"/>
              <a:gd name="T12" fmla="*/ 0 60000 65536"/>
              <a:gd name="T13" fmla="*/ 0 60000 65536"/>
              <a:gd name="T14" fmla="*/ 0 60000 65536"/>
              <a:gd name="T15" fmla="*/ 0 w 577"/>
              <a:gd name="T16" fmla="*/ 0 h 721"/>
              <a:gd name="T17" fmla="*/ 577 w 577"/>
              <a:gd name="T18" fmla="*/ 721 h 721"/>
            </a:gdLst>
            <a:ahLst/>
            <a:cxnLst>
              <a:cxn ang="T10">
                <a:pos x="T0" y="T1"/>
              </a:cxn>
              <a:cxn ang="T11">
                <a:pos x="T2" y="T3"/>
              </a:cxn>
              <a:cxn ang="T12">
                <a:pos x="T4" y="T5"/>
              </a:cxn>
              <a:cxn ang="T13">
                <a:pos x="T6" y="T7"/>
              </a:cxn>
              <a:cxn ang="T14">
                <a:pos x="T8" y="T9"/>
              </a:cxn>
            </a:cxnLst>
            <a:rect l="T15" t="T16" r="T17" b="T18"/>
            <a:pathLst>
              <a:path w="577" h="721">
                <a:moveTo>
                  <a:pt x="576" y="0"/>
                </a:moveTo>
                <a:lnTo>
                  <a:pt x="144" y="720"/>
                </a:lnTo>
                <a:lnTo>
                  <a:pt x="0" y="480"/>
                </a:lnTo>
                <a:lnTo>
                  <a:pt x="240" y="96"/>
                </a:lnTo>
                <a:lnTo>
                  <a:pt x="576" y="0"/>
                </a:lnTo>
              </a:path>
            </a:pathLst>
          </a:custGeom>
          <a:solidFill>
            <a:srgbClr val="00B7A5"/>
          </a:solidFill>
          <a:ln w="12700" cap="rnd">
            <a:solidFill>
              <a:schemeClr val="tx1"/>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7416" name="Freeform 6"/>
          <p:cNvSpPr>
            <a:spLocks/>
          </p:cNvSpPr>
          <p:nvPr/>
        </p:nvSpPr>
        <p:spPr bwMode="auto">
          <a:xfrm>
            <a:off x="1524000" y="0"/>
            <a:ext cx="2514600" cy="5562600"/>
          </a:xfrm>
          <a:custGeom>
            <a:avLst/>
            <a:gdLst>
              <a:gd name="T0" fmla="*/ 1200 w 1584"/>
              <a:gd name="T1" fmla="*/ 0 h 3504"/>
              <a:gd name="T2" fmla="*/ 1584 w 1584"/>
              <a:gd name="T3" fmla="*/ 1728 h 3504"/>
              <a:gd name="T4" fmla="*/ 528 w 1584"/>
              <a:gd name="T5" fmla="*/ 3504 h 3504"/>
              <a:gd name="T6" fmla="*/ 0 w 1584"/>
              <a:gd name="T7" fmla="*/ 3504 h 3504"/>
              <a:gd name="T8" fmla="*/ 0 w 1584"/>
              <a:gd name="T9" fmla="*/ 0 h 3504"/>
              <a:gd name="T10" fmla="*/ 1200 w 1584"/>
              <a:gd name="T11" fmla="*/ 0 h 3504"/>
              <a:gd name="T12" fmla="*/ 0 60000 65536"/>
              <a:gd name="T13" fmla="*/ 0 60000 65536"/>
              <a:gd name="T14" fmla="*/ 0 60000 65536"/>
              <a:gd name="T15" fmla="*/ 0 60000 65536"/>
              <a:gd name="T16" fmla="*/ 0 60000 65536"/>
              <a:gd name="T17" fmla="*/ 0 60000 65536"/>
              <a:gd name="T18" fmla="*/ 0 w 1584"/>
              <a:gd name="T19" fmla="*/ 0 h 3504"/>
              <a:gd name="T20" fmla="*/ 1584 w 1584"/>
              <a:gd name="T21" fmla="*/ 3504 h 3504"/>
            </a:gdLst>
            <a:ahLst/>
            <a:cxnLst>
              <a:cxn ang="T12">
                <a:pos x="T0" y="T1"/>
              </a:cxn>
              <a:cxn ang="T13">
                <a:pos x="T2" y="T3"/>
              </a:cxn>
              <a:cxn ang="T14">
                <a:pos x="T4" y="T5"/>
              </a:cxn>
              <a:cxn ang="T15">
                <a:pos x="T6" y="T7"/>
              </a:cxn>
              <a:cxn ang="T16">
                <a:pos x="T8" y="T9"/>
              </a:cxn>
              <a:cxn ang="T17">
                <a:pos x="T10" y="T11"/>
              </a:cxn>
            </a:cxnLst>
            <a:rect l="T18" t="T19" r="T20" b="T21"/>
            <a:pathLst>
              <a:path w="1584" h="3504">
                <a:moveTo>
                  <a:pt x="1200" y="0"/>
                </a:moveTo>
                <a:lnTo>
                  <a:pt x="1584" y="1728"/>
                </a:lnTo>
                <a:lnTo>
                  <a:pt x="528" y="3504"/>
                </a:lnTo>
                <a:lnTo>
                  <a:pt x="0" y="3504"/>
                </a:lnTo>
                <a:lnTo>
                  <a:pt x="0" y="0"/>
                </a:lnTo>
                <a:lnTo>
                  <a:pt x="1200" y="0"/>
                </a:lnTo>
                <a:close/>
              </a:path>
            </a:pathLst>
          </a:custGeom>
          <a:solidFill>
            <a:srgbClr val="FF9966"/>
          </a:solidFill>
          <a:ln w="12700">
            <a:solidFill>
              <a:srgbClr val="FF9966"/>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7417" name="Freeform 7"/>
          <p:cNvSpPr>
            <a:spLocks/>
          </p:cNvSpPr>
          <p:nvPr/>
        </p:nvSpPr>
        <p:spPr bwMode="auto">
          <a:xfrm>
            <a:off x="1524000" y="0"/>
            <a:ext cx="1828800" cy="4724400"/>
          </a:xfrm>
          <a:custGeom>
            <a:avLst/>
            <a:gdLst>
              <a:gd name="T0" fmla="*/ 816 w 1152"/>
              <a:gd name="T1" fmla="*/ 0 h 2976"/>
              <a:gd name="T2" fmla="*/ 1152 w 1152"/>
              <a:gd name="T3" fmla="*/ 1584 h 2976"/>
              <a:gd name="T4" fmla="*/ 384 w 1152"/>
              <a:gd name="T5" fmla="*/ 2976 h 2976"/>
              <a:gd name="T6" fmla="*/ 0 w 1152"/>
              <a:gd name="T7" fmla="*/ 2976 h 2976"/>
              <a:gd name="T8" fmla="*/ 0 w 1152"/>
              <a:gd name="T9" fmla="*/ 0 h 2976"/>
              <a:gd name="T10" fmla="*/ 816 w 1152"/>
              <a:gd name="T11" fmla="*/ 0 h 2976"/>
              <a:gd name="T12" fmla="*/ 0 60000 65536"/>
              <a:gd name="T13" fmla="*/ 0 60000 65536"/>
              <a:gd name="T14" fmla="*/ 0 60000 65536"/>
              <a:gd name="T15" fmla="*/ 0 60000 65536"/>
              <a:gd name="T16" fmla="*/ 0 60000 65536"/>
              <a:gd name="T17" fmla="*/ 0 60000 65536"/>
              <a:gd name="T18" fmla="*/ 0 w 1152"/>
              <a:gd name="T19" fmla="*/ 0 h 2976"/>
              <a:gd name="T20" fmla="*/ 1152 w 1152"/>
              <a:gd name="T21" fmla="*/ 2976 h 2976"/>
            </a:gdLst>
            <a:ahLst/>
            <a:cxnLst>
              <a:cxn ang="T12">
                <a:pos x="T0" y="T1"/>
              </a:cxn>
              <a:cxn ang="T13">
                <a:pos x="T2" y="T3"/>
              </a:cxn>
              <a:cxn ang="T14">
                <a:pos x="T4" y="T5"/>
              </a:cxn>
              <a:cxn ang="T15">
                <a:pos x="T6" y="T7"/>
              </a:cxn>
              <a:cxn ang="T16">
                <a:pos x="T8" y="T9"/>
              </a:cxn>
              <a:cxn ang="T17">
                <a:pos x="T10" y="T11"/>
              </a:cxn>
            </a:cxnLst>
            <a:rect l="T18" t="T19" r="T20" b="T21"/>
            <a:pathLst>
              <a:path w="1152" h="2976">
                <a:moveTo>
                  <a:pt x="816" y="0"/>
                </a:moveTo>
                <a:lnTo>
                  <a:pt x="1152" y="1584"/>
                </a:lnTo>
                <a:lnTo>
                  <a:pt x="384" y="2976"/>
                </a:lnTo>
                <a:lnTo>
                  <a:pt x="0" y="2976"/>
                </a:lnTo>
                <a:lnTo>
                  <a:pt x="0" y="0"/>
                </a:lnTo>
                <a:lnTo>
                  <a:pt x="816" y="0"/>
                </a:lnTo>
                <a:close/>
              </a:path>
            </a:pathLst>
          </a:custGeom>
          <a:solidFill>
            <a:srgbClr val="FF0000"/>
          </a:solidFill>
          <a:ln w="12700">
            <a:solidFill>
              <a:srgbClr val="FF0000"/>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7418" name="Text Box 8"/>
          <p:cNvSpPr txBox="1">
            <a:spLocks noChangeArrowheads="1"/>
          </p:cNvSpPr>
          <p:nvPr/>
        </p:nvSpPr>
        <p:spPr bwMode="auto">
          <a:xfrm>
            <a:off x="1676400" y="1066801"/>
            <a:ext cx="12128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Prior </a:t>
            </a:r>
          </a:p>
          <a:p>
            <a:r>
              <a:rPr lang="en-US" altLang="en-US" sz="3600">
                <a:latin typeface="Times New Roman" charset="0"/>
              </a:rPr>
              <a:t>Art</a:t>
            </a:r>
          </a:p>
        </p:txBody>
      </p:sp>
      <p:sp>
        <p:nvSpPr>
          <p:cNvPr id="17419" name="Freeform 9"/>
          <p:cNvSpPr>
            <a:spLocks/>
          </p:cNvSpPr>
          <p:nvPr/>
        </p:nvSpPr>
        <p:spPr bwMode="auto">
          <a:xfrm>
            <a:off x="3124200" y="2057400"/>
            <a:ext cx="5335588" cy="3354388"/>
          </a:xfrm>
          <a:custGeom>
            <a:avLst/>
            <a:gdLst>
              <a:gd name="T0" fmla="*/ 240 w 3361"/>
              <a:gd name="T1" fmla="*/ 528 h 2113"/>
              <a:gd name="T2" fmla="*/ 1824 w 3361"/>
              <a:gd name="T3" fmla="*/ 0 h 2113"/>
              <a:gd name="T4" fmla="*/ 2352 w 3361"/>
              <a:gd name="T5" fmla="*/ 384 h 2113"/>
              <a:gd name="T6" fmla="*/ 3024 w 3361"/>
              <a:gd name="T7" fmla="*/ 288 h 2113"/>
              <a:gd name="T8" fmla="*/ 3360 w 3361"/>
              <a:gd name="T9" fmla="*/ 1200 h 2113"/>
              <a:gd name="T10" fmla="*/ 2496 w 3361"/>
              <a:gd name="T11" fmla="*/ 2112 h 2113"/>
              <a:gd name="T12" fmla="*/ 1632 w 3361"/>
              <a:gd name="T13" fmla="*/ 1488 h 2113"/>
              <a:gd name="T14" fmla="*/ 672 w 3361"/>
              <a:gd name="T15" fmla="*/ 2016 h 2113"/>
              <a:gd name="T16" fmla="*/ 0 w 3361"/>
              <a:gd name="T17" fmla="*/ 912 h 2113"/>
              <a:gd name="T18" fmla="*/ 240 w 3361"/>
              <a:gd name="T19" fmla="*/ 528 h 21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1"/>
              <a:gd name="T31" fmla="*/ 0 h 2113"/>
              <a:gd name="T32" fmla="*/ 3361 w 3361"/>
              <a:gd name="T33" fmla="*/ 2113 h 21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1" h="2113">
                <a:moveTo>
                  <a:pt x="240" y="528"/>
                </a:moveTo>
                <a:lnTo>
                  <a:pt x="1824" y="0"/>
                </a:lnTo>
                <a:lnTo>
                  <a:pt x="2352" y="384"/>
                </a:lnTo>
                <a:lnTo>
                  <a:pt x="3024" y="288"/>
                </a:lnTo>
                <a:lnTo>
                  <a:pt x="3360" y="1200"/>
                </a:lnTo>
                <a:lnTo>
                  <a:pt x="2496" y="2112"/>
                </a:lnTo>
                <a:lnTo>
                  <a:pt x="1632" y="1488"/>
                </a:lnTo>
                <a:lnTo>
                  <a:pt x="672" y="2016"/>
                </a:lnTo>
                <a:lnTo>
                  <a:pt x="0" y="912"/>
                </a:lnTo>
                <a:lnTo>
                  <a:pt x="240" y="528"/>
                </a:lnTo>
              </a:path>
            </a:pathLst>
          </a:custGeom>
          <a:solidFill>
            <a:schemeClr val="tx2"/>
          </a:solidFill>
          <a:ln w="12700" cap="rnd">
            <a:solidFill>
              <a:schemeClr val="tx1"/>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7420" name="Rectangle 10"/>
          <p:cNvSpPr>
            <a:spLocks noChangeArrowheads="1"/>
          </p:cNvSpPr>
          <p:nvPr/>
        </p:nvSpPr>
        <p:spPr bwMode="auto">
          <a:xfrm>
            <a:off x="2500313" y="5578475"/>
            <a:ext cx="23241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2800">
                <a:latin typeface="Times New Roman" charset="0"/>
              </a:rPr>
              <a:t>Original Claim</a:t>
            </a:r>
          </a:p>
        </p:txBody>
      </p:sp>
      <p:sp>
        <p:nvSpPr>
          <p:cNvPr id="17421" name="Line 11"/>
          <p:cNvSpPr>
            <a:spLocks noChangeShapeType="1"/>
          </p:cNvSpPr>
          <p:nvPr/>
        </p:nvSpPr>
        <p:spPr bwMode="auto">
          <a:xfrm flipV="1">
            <a:off x="3130550" y="3651250"/>
            <a:ext cx="1054100" cy="19939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22" name="Text Box 12"/>
          <p:cNvSpPr txBox="1">
            <a:spLocks noChangeArrowheads="1"/>
          </p:cNvSpPr>
          <p:nvPr/>
        </p:nvSpPr>
        <p:spPr bwMode="auto">
          <a:xfrm>
            <a:off x="3886200" y="152400"/>
            <a:ext cx="1733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Obvious</a:t>
            </a:r>
          </a:p>
        </p:txBody>
      </p:sp>
      <p:sp>
        <p:nvSpPr>
          <p:cNvPr id="17423" name="Line 13"/>
          <p:cNvSpPr>
            <a:spLocks noChangeShapeType="1"/>
          </p:cNvSpPr>
          <p:nvPr/>
        </p:nvSpPr>
        <p:spPr bwMode="auto">
          <a:xfrm flipH="1">
            <a:off x="3352800" y="533400"/>
            <a:ext cx="533400" cy="304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4" name="Line 14"/>
          <p:cNvSpPr>
            <a:spLocks noChangeShapeType="1"/>
          </p:cNvSpPr>
          <p:nvPr/>
        </p:nvSpPr>
        <p:spPr bwMode="auto">
          <a:xfrm>
            <a:off x="5562600" y="533400"/>
            <a:ext cx="685800" cy="2286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9218603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Freeform 2"/>
          <p:cNvSpPr>
            <a:spLocks/>
          </p:cNvSpPr>
          <p:nvPr/>
        </p:nvSpPr>
        <p:spPr bwMode="auto">
          <a:xfrm>
            <a:off x="6019800" y="0"/>
            <a:ext cx="4648200" cy="4267200"/>
          </a:xfrm>
          <a:custGeom>
            <a:avLst/>
            <a:gdLst>
              <a:gd name="T0" fmla="*/ 0 w 2928"/>
              <a:gd name="T1" fmla="*/ 336 h 2688"/>
              <a:gd name="T2" fmla="*/ 0 w 2928"/>
              <a:gd name="T3" fmla="*/ 1296 h 2688"/>
              <a:gd name="T4" fmla="*/ 528 w 2928"/>
              <a:gd name="T5" fmla="*/ 1680 h 2688"/>
              <a:gd name="T6" fmla="*/ 576 w 2928"/>
              <a:gd name="T7" fmla="*/ 2256 h 2688"/>
              <a:gd name="T8" fmla="*/ 2448 w 2928"/>
              <a:gd name="T9" fmla="*/ 2688 h 2688"/>
              <a:gd name="T10" fmla="*/ 2928 w 2928"/>
              <a:gd name="T11" fmla="*/ 1920 h 2688"/>
              <a:gd name="T12" fmla="*/ 2928 w 2928"/>
              <a:gd name="T13" fmla="*/ 0 h 2688"/>
              <a:gd name="T14" fmla="*/ 0 w 2928"/>
              <a:gd name="T15" fmla="*/ 0 h 2688"/>
              <a:gd name="T16" fmla="*/ 0 w 2928"/>
              <a:gd name="T17" fmla="*/ 336 h 26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28"/>
              <a:gd name="T28" fmla="*/ 0 h 2688"/>
              <a:gd name="T29" fmla="*/ 2928 w 2928"/>
              <a:gd name="T30" fmla="*/ 2688 h 26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28" h="2688">
                <a:moveTo>
                  <a:pt x="0" y="336"/>
                </a:moveTo>
                <a:lnTo>
                  <a:pt x="0" y="1296"/>
                </a:lnTo>
                <a:lnTo>
                  <a:pt x="528" y="1680"/>
                </a:lnTo>
                <a:lnTo>
                  <a:pt x="576" y="2256"/>
                </a:lnTo>
                <a:lnTo>
                  <a:pt x="2448" y="2688"/>
                </a:lnTo>
                <a:lnTo>
                  <a:pt x="2928" y="1920"/>
                </a:lnTo>
                <a:lnTo>
                  <a:pt x="2928" y="0"/>
                </a:lnTo>
                <a:lnTo>
                  <a:pt x="0" y="0"/>
                </a:lnTo>
                <a:lnTo>
                  <a:pt x="0" y="336"/>
                </a:lnTo>
                <a:close/>
              </a:path>
            </a:pathLst>
          </a:custGeom>
          <a:solidFill>
            <a:srgbClr val="FF9966"/>
          </a:solidFill>
          <a:ln w="12700">
            <a:solidFill>
              <a:srgbClr val="FF9966"/>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8437" name="Freeform 3"/>
          <p:cNvSpPr>
            <a:spLocks/>
          </p:cNvSpPr>
          <p:nvPr/>
        </p:nvSpPr>
        <p:spPr bwMode="auto">
          <a:xfrm>
            <a:off x="6400800" y="0"/>
            <a:ext cx="4267200" cy="3886200"/>
          </a:xfrm>
          <a:custGeom>
            <a:avLst/>
            <a:gdLst>
              <a:gd name="T0" fmla="*/ 0 w 2688"/>
              <a:gd name="T1" fmla="*/ 0 h 2448"/>
              <a:gd name="T2" fmla="*/ 0 w 2688"/>
              <a:gd name="T3" fmla="*/ 1200 h 2448"/>
              <a:gd name="T4" fmla="*/ 576 w 2688"/>
              <a:gd name="T5" fmla="*/ 1584 h 2448"/>
              <a:gd name="T6" fmla="*/ 624 w 2688"/>
              <a:gd name="T7" fmla="*/ 2112 h 2448"/>
              <a:gd name="T8" fmla="*/ 2112 w 2688"/>
              <a:gd name="T9" fmla="*/ 2448 h 2448"/>
              <a:gd name="T10" fmla="*/ 2688 w 2688"/>
              <a:gd name="T11" fmla="*/ 1536 h 2448"/>
              <a:gd name="T12" fmla="*/ 2688 w 2688"/>
              <a:gd name="T13" fmla="*/ 0 h 2448"/>
              <a:gd name="T14" fmla="*/ 0 w 2688"/>
              <a:gd name="T15" fmla="*/ 0 h 2448"/>
              <a:gd name="T16" fmla="*/ 0 60000 65536"/>
              <a:gd name="T17" fmla="*/ 0 60000 65536"/>
              <a:gd name="T18" fmla="*/ 0 60000 65536"/>
              <a:gd name="T19" fmla="*/ 0 60000 65536"/>
              <a:gd name="T20" fmla="*/ 0 60000 65536"/>
              <a:gd name="T21" fmla="*/ 0 60000 65536"/>
              <a:gd name="T22" fmla="*/ 0 60000 65536"/>
              <a:gd name="T23" fmla="*/ 0 60000 65536"/>
              <a:gd name="T24" fmla="*/ 0 w 2688"/>
              <a:gd name="T25" fmla="*/ 0 h 2448"/>
              <a:gd name="T26" fmla="*/ 2688 w 2688"/>
              <a:gd name="T27" fmla="*/ 2448 h 24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88" h="2448">
                <a:moveTo>
                  <a:pt x="0" y="0"/>
                </a:moveTo>
                <a:lnTo>
                  <a:pt x="0" y="1200"/>
                </a:lnTo>
                <a:lnTo>
                  <a:pt x="576" y="1584"/>
                </a:lnTo>
                <a:lnTo>
                  <a:pt x="624" y="2112"/>
                </a:lnTo>
                <a:lnTo>
                  <a:pt x="2112" y="2448"/>
                </a:lnTo>
                <a:lnTo>
                  <a:pt x="2688" y="1536"/>
                </a:lnTo>
                <a:lnTo>
                  <a:pt x="2688" y="0"/>
                </a:lnTo>
                <a:lnTo>
                  <a:pt x="0" y="0"/>
                </a:lnTo>
                <a:close/>
              </a:path>
            </a:pathLst>
          </a:custGeom>
          <a:solidFill>
            <a:srgbClr val="FF0000"/>
          </a:solidFill>
          <a:ln w="12700">
            <a:solidFill>
              <a:srgbClr val="FF0000"/>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8438" name="Text Box 4"/>
          <p:cNvSpPr txBox="1">
            <a:spLocks noChangeArrowheads="1"/>
          </p:cNvSpPr>
          <p:nvPr/>
        </p:nvSpPr>
        <p:spPr bwMode="auto">
          <a:xfrm>
            <a:off x="7772400" y="533400"/>
            <a:ext cx="1822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Prior Art</a:t>
            </a:r>
          </a:p>
        </p:txBody>
      </p:sp>
      <p:sp>
        <p:nvSpPr>
          <p:cNvPr id="18439" name="Freeform 5"/>
          <p:cNvSpPr>
            <a:spLocks/>
          </p:cNvSpPr>
          <p:nvPr/>
        </p:nvSpPr>
        <p:spPr bwMode="auto">
          <a:xfrm>
            <a:off x="3124200" y="2743200"/>
            <a:ext cx="915988" cy="1144588"/>
          </a:xfrm>
          <a:custGeom>
            <a:avLst/>
            <a:gdLst>
              <a:gd name="T0" fmla="*/ 576 w 577"/>
              <a:gd name="T1" fmla="*/ 0 h 721"/>
              <a:gd name="T2" fmla="*/ 144 w 577"/>
              <a:gd name="T3" fmla="*/ 720 h 721"/>
              <a:gd name="T4" fmla="*/ 0 w 577"/>
              <a:gd name="T5" fmla="*/ 480 h 721"/>
              <a:gd name="T6" fmla="*/ 240 w 577"/>
              <a:gd name="T7" fmla="*/ 96 h 721"/>
              <a:gd name="T8" fmla="*/ 576 w 577"/>
              <a:gd name="T9" fmla="*/ 0 h 721"/>
              <a:gd name="T10" fmla="*/ 0 60000 65536"/>
              <a:gd name="T11" fmla="*/ 0 60000 65536"/>
              <a:gd name="T12" fmla="*/ 0 60000 65536"/>
              <a:gd name="T13" fmla="*/ 0 60000 65536"/>
              <a:gd name="T14" fmla="*/ 0 60000 65536"/>
              <a:gd name="T15" fmla="*/ 0 w 577"/>
              <a:gd name="T16" fmla="*/ 0 h 721"/>
              <a:gd name="T17" fmla="*/ 577 w 577"/>
              <a:gd name="T18" fmla="*/ 721 h 721"/>
            </a:gdLst>
            <a:ahLst/>
            <a:cxnLst>
              <a:cxn ang="T10">
                <a:pos x="T0" y="T1"/>
              </a:cxn>
              <a:cxn ang="T11">
                <a:pos x="T2" y="T3"/>
              </a:cxn>
              <a:cxn ang="T12">
                <a:pos x="T4" y="T5"/>
              </a:cxn>
              <a:cxn ang="T13">
                <a:pos x="T6" y="T7"/>
              </a:cxn>
              <a:cxn ang="T14">
                <a:pos x="T8" y="T9"/>
              </a:cxn>
            </a:cxnLst>
            <a:rect l="T15" t="T16" r="T17" b="T18"/>
            <a:pathLst>
              <a:path w="577" h="721">
                <a:moveTo>
                  <a:pt x="576" y="0"/>
                </a:moveTo>
                <a:lnTo>
                  <a:pt x="144" y="720"/>
                </a:lnTo>
                <a:lnTo>
                  <a:pt x="0" y="480"/>
                </a:lnTo>
                <a:lnTo>
                  <a:pt x="240" y="96"/>
                </a:lnTo>
                <a:lnTo>
                  <a:pt x="576" y="0"/>
                </a:lnTo>
              </a:path>
            </a:pathLst>
          </a:custGeom>
          <a:solidFill>
            <a:srgbClr val="00B7A5"/>
          </a:solidFill>
          <a:ln w="12700" cap="rnd">
            <a:solidFill>
              <a:schemeClr val="tx1"/>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8440" name="Freeform 6"/>
          <p:cNvSpPr>
            <a:spLocks/>
          </p:cNvSpPr>
          <p:nvPr/>
        </p:nvSpPr>
        <p:spPr bwMode="auto">
          <a:xfrm>
            <a:off x="1524000" y="0"/>
            <a:ext cx="2514600" cy="5562600"/>
          </a:xfrm>
          <a:custGeom>
            <a:avLst/>
            <a:gdLst>
              <a:gd name="T0" fmla="*/ 1200 w 1584"/>
              <a:gd name="T1" fmla="*/ 0 h 3504"/>
              <a:gd name="T2" fmla="*/ 1584 w 1584"/>
              <a:gd name="T3" fmla="*/ 1728 h 3504"/>
              <a:gd name="T4" fmla="*/ 528 w 1584"/>
              <a:gd name="T5" fmla="*/ 3504 h 3504"/>
              <a:gd name="T6" fmla="*/ 0 w 1584"/>
              <a:gd name="T7" fmla="*/ 3504 h 3504"/>
              <a:gd name="T8" fmla="*/ 0 w 1584"/>
              <a:gd name="T9" fmla="*/ 0 h 3504"/>
              <a:gd name="T10" fmla="*/ 1200 w 1584"/>
              <a:gd name="T11" fmla="*/ 0 h 3504"/>
              <a:gd name="T12" fmla="*/ 0 60000 65536"/>
              <a:gd name="T13" fmla="*/ 0 60000 65536"/>
              <a:gd name="T14" fmla="*/ 0 60000 65536"/>
              <a:gd name="T15" fmla="*/ 0 60000 65536"/>
              <a:gd name="T16" fmla="*/ 0 60000 65536"/>
              <a:gd name="T17" fmla="*/ 0 60000 65536"/>
              <a:gd name="T18" fmla="*/ 0 w 1584"/>
              <a:gd name="T19" fmla="*/ 0 h 3504"/>
              <a:gd name="T20" fmla="*/ 1584 w 1584"/>
              <a:gd name="T21" fmla="*/ 3504 h 3504"/>
            </a:gdLst>
            <a:ahLst/>
            <a:cxnLst>
              <a:cxn ang="T12">
                <a:pos x="T0" y="T1"/>
              </a:cxn>
              <a:cxn ang="T13">
                <a:pos x="T2" y="T3"/>
              </a:cxn>
              <a:cxn ang="T14">
                <a:pos x="T4" y="T5"/>
              </a:cxn>
              <a:cxn ang="T15">
                <a:pos x="T6" y="T7"/>
              </a:cxn>
              <a:cxn ang="T16">
                <a:pos x="T8" y="T9"/>
              </a:cxn>
              <a:cxn ang="T17">
                <a:pos x="T10" y="T11"/>
              </a:cxn>
            </a:cxnLst>
            <a:rect l="T18" t="T19" r="T20" b="T21"/>
            <a:pathLst>
              <a:path w="1584" h="3504">
                <a:moveTo>
                  <a:pt x="1200" y="0"/>
                </a:moveTo>
                <a:lnTo>
                  <a:pt x="1584" y="1728"/>
                </a:lnTo>
                <a:lnTo>
                  <a:pt x="528" y="3504"/>
                </a:lnTo>
                <a:lnTo>
                  <a:pt x="0" y="3504"/>
                </a:lnTo>
                <a:lnTo>
                  <a:pt x="0" y="0"/>
                </a:lnTo>
                <a:lnTo>
                  <a:pt x="1200" y="0"/>
                </a:lnTo>
                <a:close/>
              </a:path>
            </a:pathLst>
          </a:custGeom>
          <a:solidFill>
            <a:srgbClr val="FF9966"/>
          </a:solidFill>
          <a:ln w="12700">
            <a:solidFill>
              <a:srgbClr val="FF9966"/>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8441" name="Freeform 7"/>
          <p:cNvSpPr>
            <a:spLocks/>
          </p:cNvSpPr>
          <p:nvPr/>
        </p:nvSpPr>
        <p:spPr bwMode="auto">
          <a:xfrm>
            <a:off x="1524000" y="0"/>
            <a:ext cx="1828800" cy="4724400"/>
          </a:xfrm>
          <a:custGeom>
            <a:avLst/>
            <a:gdLst>
              <a:gd name="T0" fmla="*/ 816 w 1152"/>
              <a:gd name="T1" fmla="*/ 0 h 2976"/>
              <a:gd name="T2" fmla="*/ 1152 w 1152"/>
              <a:gd name="T3" fmla="*/ 1584 h 2976"/>
              <a:gd name="T4" fmla="*/ 384 w 1152"/>
              <a:gd name="T5" fmla="*/ 2976 h 2976"/>
              <a:gd name="T6" fmla="*/ 0 w 1152"/>
              <a:gd name="T7" fmla="*/ 2976 h 2976"/>
              <a:gd name="T8" fmla="*/ 0 w 1152"/>
              <a:gd name="T9" fmla="*/ 0 h 2976"/>
              <a:gd name="T10" fmla="*/ 816 w 1152"/>
              <a:gd name="T11" fmla="*/ 0 h 2976"/>
              <a:gd name="T12" fmla="*/ 0 60000 65536"/>
              <a:gd name="T13" fmla="*/ 0 60000 65536"/>
              <a:gd name="T14" fmla="*/ 0 60000 65536"/>
              <a:gd name="T15" fmla="*/ 0 60000 65536"/>
              <a:gd name="T16" fmla="*/ 0 60000 65536"/>
              <a:gd name="T17" fmla="*/ 0 60000 65536"/>
              <a:gd name="T18" fmla="*/ 0 w 1152"/>
              <a:gd name="T19" fmla="*/ 0 h 2976"/>
              <a:gd name="T20" fmla="*/ 1152 w 1152"/>
              <a:gd name="T21" fmla="*/ 2976 h 2976"/>
            </a:gdLst>
            <a:ahLst/>
            <a:cxnLst>
              <a:cxn ang="T12">
                <a:pos x="T0" y="T1"/>
              </a:cxn>
              <a:cxn ang="T13">
                <a:pos x="T2" y="T3"/>
              </a:cxn>
              <a:cxn ang="T14">
                <a:pos x="T4" y="T5"/>
              </a:cxn>
              <a:cxn ang="T15">
                <a:pos x="T6" y="T7"/>
              </a:cxn>
              <a:cxn ang="T16">
                <a:pos x="T8" y="T9"/>
              </a:cxn>
              <a:cxn ang="T17">
                <a:pos x="T10" y="T11"/>
              </a:cxn>
            </a:cxnLst>
            <a:rect l="T18" t="T19" r="T20" b="T21"/>
            <a:pathLst>
              <a:path w="1152" h="2976">
                <a:moveTo>
                  <a:pt x="816" y="0"/>
                </a:moveTo>
                <a:lnTo>
                  <a:pt x="1152" y="1584"/>
                </a:lnTo>
                <a:lnTo>
                  <a:pt x="384" y="2976"/>
                </a:lnTo>
                <a:lnTo>
                  <a:pt x="0" y="2976"/>
                </a:lnTo>
                <a:lnTo>
                  <a:pt x="0" y="0"/>
                </a:lnTo>
                <a:lnTo>
                  <a:pt x="816" y="0"/>
                </a:lnTo>
                <a:close/>
              </a:path>
            </a:pathLst>
          </a:custGeom>
          <a:solidFill>
            <a:srgbClr val="FF0000"/>
          </a:solidFill>
          <a:ln w="12700">
            <a:solidFill>
              <a:srgbClr val="FF0000"/>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8442" name="Text Box 8"/>
          <p:cNvSpPr txBox="1">
            <a:spLocks noChangeArrowheads="1"/>
          </p:cNvSpPr>
          <p:nvPr/>
        </p:nvSpPr>
        <p:spPr bwMode="auto">
          <a:xfrm>
            <a:off x="1676400" y="1066801"/>
            <a:ext cx="12128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Prior </a:t>
            </a:r>
          </a:p>
          <a:p>
            <a:r>
              <a:rPr lang="en-US" altLang="en-US" sz="3600">
                <a:latin typeface="Times New Roman" charset="0"/>
              </a:rPr>
              <a:t>Art</a:t>
            </a:r>
          </a:p>
        </p:txBody>
      </p:sp>
      <p:sp>
        <p:nvSpPr>
          <p:cNvPr id="18443" name="Freeform 9"/>
          <p:cNvSpPr>
            <a:spLocks/>
          </p:cNvSpPr>
          <p:nvPr/>
        </p:nvSpPr>
        <p:spPr bwMode="auto">
          <a:xfrm>
            <a:off x="3124200" y="2057400"/>
            <a:ext cx="5335588" cy="3354388"/>
          </a:xfrm>
          <a:custGeom>
            <a:avLst/>
            <a:gdLst>
              <a:gd name="T0" fmla="*/ 240 w 3361"/>
              <a:gd name="T1" fmla="*/ 528 h 2113"/>
              <a:gd name="T2" fmla="*/ 1824 w 3361"/>
              <a:gd name="T3" fmla="*/ 0 h 2113"/>
              <a:gd name="T4" fmla="*/ 2352 w 3361"/>
              <a:gd name="T5" fmla="*/ 384 h 2113"/>
              <a:gd name="T6" fmla="*/ 3024 w 3361"/>
              <a:gd name="T7" fmla="*/ 288 h 2113"/>
              <a:gd name="T8" fmla="*/ 3360 w 3361"/>
              <a:gd name="T9" fmla="*/ 1200 h 2113"/>
              <a:gd name="T10" fmla="*/ 2496 w 3361"/>
              <a:gd name="T11" fmla="*/ 2112 h 2113"/>
              <a:gd name="T12" fmla="*/ 1632 w 3361"/>
              <a:gd name="T13" fmla="*/ 1488 h 2113"/>
              <a:gd name="T14" fmla="*/ 672 w 3361"/>
              <a:gd name="T15" fmla="*/ 2016 h 2113"/>
              <a:gd name="T16" fmla="*/ 0 w 3361"/>
              <a:gd name="T17" fmla="*/ 912 h 2113"/>
              <a:gd name="T18" fmla="*/ 240 w 3361"/>
              <a:gd name="T19" fmla="*/ 528 h 21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1"/>
              <a:gd name="T31" fmla="*/ 0 h 2113"/>
              <a:gd name="T32" fmla="*/ 3361 w 3361"/>
              <a:gd name="T33" fmla="*/ 2113 h 21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1" h="2113">
                <a:moveTo>
                  <a:pt x="240" y="528"/>
                </a:moveTo>
                <a:lnTo>
                  <a:pt x="1824" y="0"/>
                </a:lnTo>
                <a:lnTo>
                  <a:pt x="2352" y="384"/>
                </a:lnTo>
                <a:lnTo>
                  <a:pt x="3024" y="288"/>
                </a:lnTo>
                <a:lnTo>
                  <a:pt x="3360" y="1200"/>
                </a:lnTo>
                <a:lnTo>
                  <a:pt x="2496" y="2112"/>
                </a:lnTo>
                <a:lnTo>
                  <a:pt x="1632" y="1488"/>
                </a:lnTo>
                <a:lnTo>
                  <a:pt x="672" y="2016"/>
                </a:lnTo>
                <a:lnTo>
                  <a:pt x="0" y="912"/>
                </a:lnTo>
                <a:lnTo>
                  <a:pt x="240" y="528"/>
                </a:lnTo>
              </a:path>
            </a:pathLst>
          </a:custGeom>
          <a:solidFill>
            <a:schemeClr val="tx2"/>
          </a:solidFill>
          <a:ln w="12700" cap="rnd">
            <a:solidFill>
              <a:schemeClr val="tx1"/>
            </a:solidFill>
            <a:round/>
            <a:headEnd/>
            <a:tailEnd/>
          </a:ln>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8444" name="Rectangle 10"/>
          <p:cNvSpPr>
            <a:spLocks noChangeArrowheads="1"/>
          </p:cNvSpPr>
          <p:nvPr/>
        </p:nvSpPr>
        <p:spPr bwMode="auto">
          <a:xfrm>
            <a:off x="2500313" y="5578475"/>
            <a:ext cx="23241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2800">
                <a:latin typeface="Times New Roman" charset="0"/>
              </a:rPr>
              <a:t>Original Claim</a:t>
            </a:r>
          </a:p>
        </p:txBody>
      </p:sp>
      <p:sp>
        <p:nvSpPr>
          <p:cNvPr id="18445" name="Line 11"/>
          <p:cNvSpPr>
            <a:spLocks noChangeShapeType="1"/>
          </p:cNvSpPr>
          <p:nvPr/>
        </p:nvSpPr>
        <p:spPr bwMode="auto">
          <a:xfrm flipV="1">
            <a:off x="3130550" y="3651250"/>
            <a:ext cx="1054100" cy="19939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46" name="Text Box 12"/>
          <p:cNvSpPr txBox="1">
            <a:spLocks noChangeArrowheads="1"/>
          </p:cNvSpPr>
          <p:nvPr/>
        </p:nvSpPr>
        <p:spPr bwMode="auto">
          <a:xfrm>
            <a:off x="3886200" y="152400"/>
            <a:ext cx="1733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3600">
                <a:latin typeface="Times New Roman" charset="0"/>
              </a:rPr>
              <a:t>Obvious</a:t>
            </a:r>
          </a:p>
        </p:txBody>
      </p:sp>
      <p:sp>
        <p:nvSpPr>
          <p:cNvPr id="18447" name="Line 13"/>
          <p:cNvSpPr>
            <a:spLocks noChangeShapeType="1"/>
          </p:cNvSpPr>
          <p:nvPr/>
        </p:nvSpPr>
        <p:spPr bwMode="auto">
          <a:xfrm flipH="1">
            <a:off x="3352800" y="533400"/>
            <a:ext cx="533400" cy="304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8" name="Line 14"/>
          <p:cNvSpPr>
            <a:spLocks noChangeShapeType="1"/>
          </p:cNvSpPr>
          <p:nvPr/>
        </p:nvSpPr>
        <p:spPr bwMode="auto">
          <a:xfrm>
            <a:off x="5562600" y="533400"/>
            <a:ext cx="685800" cy="2286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9" name="Freeform 15"/>
          <p:cNvSpPr>
            <a:spLocks/>
          </p:cNvSpPr>
          <p:nvPr/>
        </p:nvSpPr>
        <p:spPr bwMode="auto">
          <a:xfrm>
            <a:off x="6858000" y="2667000"/>
            <a:ext cx="1600200" cy="1295400"/>
          </a:xfrm>
          <a:custGeom>
            <a:avLst/>
            <a:gdLst>
              <a:gd name="T0" fmla="*/ 1008 w 1008"/>
              <a:gd name="T1" fmla="*/ 816 h 816"/>
              <a:gd name="T2" fmla="*/ 48 w 1008"/>
              <a:gd name="T3" fmla="*/ 576 h 816"/>
              <a:gd name="T4" fmla="*/ 0 w 1008"/>
              <a:gd name="T5" fmla="*/ 0 h 816"/>
              <a:gd name="T6" fmla="*/ 0 60000 65536"/>
              <a:gd name="T7" fmla="*/ 0 60000 65536"/>
              <a:gd name="T8" fmla="*/ 0 60000 65536"/>
              <a:gd name="T9" fmla="*/ 0 w 1008"/>
              <a:gd name="T10" fmla="*/ 0 h 816"/>
              <a:gd name="T11" fmla="*/ 1008 w 1008"/>
              <a:gd name="T12" fmla="*/ 816 h 816"/>
            </a:gdLst>
            <a:ahLst/>
            <a:cxnLst>
              <a:cxn ang="T6">
                <a:pos x="T0" y="T1"/>
              </a:cxn>
              <a:cxn ang="T7">
                <a:pos x="T2" y="T3"/>
              </a:cxn>
              <a:cxn ang="T8">
                <a:pos x="T4" y="T5"/>
              </a:cxn>
            </a:cxnLst>
            <a:rect l="T9" t="T10" r="T11" b="T12"/>
            <a:pathLst>
              <a:path w="1008" h="816">
                <a:moveTo>
                  <a:pt x="1008" y="816"/>
                </a:moveTo>
                <a:lnTo>
                  <a:pt x="48" y="576"/>
                </a:lnTo>
                <a:lnTo>
                  <a:pt x="0" y="0"/>
                </a:lnTo>
              </a:path>
            </a:pathLst>
          </a:custGeom>
          <a:noFill/>
          <a:ln w="19050">
            <a:solidFill>
              <a:srgbClr val="FF9966"/>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8450" name="Rectangle 16"/>
          <p:cNvSpPr>
            <a:spLocks noChangeArrowheads="1"/>
          </p:cNvSpPr>
          <p:nvPr/>
        </p:nvSpPr>
        <p:spPr bwMode="auto">
          <a:xfrm>
            <a:off x="7924801" y="6019801"/>
            <a:ext cx="220733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ltLang="en-US" sz="2800">
                <a:latin typeface="Times New Roman" charset="0"/>
                <a:ea typeface="Times New Roman" charset="0"/>
                <a:cs typeface="Times New Roman" charset="0"/>
              </a:rPr>
              <a:t>§</a:t>
            </a:r>
            <a:r>
              <a:rPr lang="en-US" altLang="en-US" sz="2800">
                <a:latin typeface="Times New Roman" charset="0"/>
              </a:rPr>
              <a:t>103 Problem</a:t>
            </a:r>
          </a:p>
        </p:txBody>
      </p:sp>
      <p:sp>
        <p:nvSpPr>
          <p:cNvPr id="18451" name="Line 17"/>
          <p:cNvSpPr>
            <a:spLocks noChangeShapeType="1"/>
          </p:cNvSpPr>
          <p:nvPr/>
        </p:nvSpPr>
        <p:spPr bwMode="auto">
          <a:xfrm flipH="1" flipV="1">
            <a:off x="7772400" y="3276600"/>
            <a:ext cx="762000" cy="28194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2" name="Line 18"/>
          <p:cNvSpPr>
            <a:spLocks noChangeShapeType="1"/>
          </p:cNvSpPr>
          <p:nvPr/>
        </p:nvSpPr>
        <p:spPr bwMode="auto">
          <a:xfrm flipV="1">
            <a:off x="3352800" y="2743200"/>
            <a:ext cx="685800" cy="1143000"/>
          </a:xfrm>
          <a:prstGeom prst="line">
            <a:avLst/>
          </a:prstGeom>
          <a:noFill/>
          <a:ln w="28575">
            <a:solidFill>
              <a:srgbClr val="FF9933"/>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99891400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4800-D59E-0244-AB59-0ECEFBE8674A}"/>
              </a:ext>
            </a:extLst>
          </p:cNvPr>
          <p:cNvSpPr>
            <a:spLocks noGrp="1"/>
          </p:cNvSpPr>
          <p:nvPr>
            <p:ph type="title"/>
          </p:nvPr>
        </p:nvSpPr>
        <p:spPr>
          <a:xfrm>
            <a:off x="838200" y="142081"/>
            <a:ext cx="10515600" cy="1009826"/>
          </a:xfrm>
        </p:spPr>
        <p:txBody>
          <a:bodyPr>
            <a:normAutofit/>
          </a:bodyPr>
          <a:lstStyle/>
          <a:p>
            <a:r>
              <a:rPr lang="en-US" sz="2800" dirty="0"/>
              <a:t>In </a:t>
            </a:r>
            <a:r>
              <a:rPr lang="en-US" sz="2800" i="1" dirty="0"/>
              <a:t>Egyptian Goddess</a:t>
            </a:r>
            <a:r>
              <a:rPr lang="en-US" sz="2800" dirty="0"/>
              <a:t>, the CAFC explicated the “ordinary observer” test for design-patent infringement as follows:</a:t>
            </a:r>
          </a:p>
        </p:txBody>
      </p:sp>
      <p:sp>
        <p:nvSpPr>
          <p:cNvPr id="3" name="Content Placeholder 2">
            <a:extLst>
              <a:ext uri="{FF2B5EF4-FFF2-40B4-BE49-F238E27FC236}">
                <a16:creationId xmlns:a16="http://schemas.microsoft.com/office/drawing/2014/main" id="{8E00D559-8475-2246-9435-131EC8404920}"/>
              </a:ext>
            </a:extLst>
          </p:cNvPr>
          <p:cNvSpPr>
            <a:spLocks noGrp="1"/>
          </p:cNvSpPr>
          <p:nvPr>
            <p:ph sz="half" idx="1"/>
          </p:nvPr>
        </p:nvSpPr>
        <p:spPr>
          <a:xfrm>
            <a:off x="415636" y="1151907"/>
            <a:ext cx="6519553" cy="5564012"/>
          </a:xfrm>
        </p:spPr>
        <p:txBody>
          <a:bodyPr>
            <a:normAutofit fontScale="85000" lnSpcReduction="20000"/>
          </a:bodyPr>
          <a:lstStyle/>
          <a:p>
            <a:pPr marL="0" indent="0">
              <a:buNone/>
            </a:pPr>
            <a:r>
              <a:rPr lang="en-US" dirty="0"/>
              <a:t>“</a:t>
            </a:r>
            <a:r>
              <a:rPr lang="en-US" b="1" dirty="0">
                <a:solidFill>
                  <a:srgbClr val="FF0000"/>
                </a:solidFill>
              </a:rPr>
              <a:t>[1] </a:t>
            </a:r>
            <a:r>
              <a:rPr lang="en-US" dirty="0"/>
              <a:t>In some instances, the claimed design and the accused design will be sufficiently distinct that it will be clear without more that the patentee has not met its burden of proving the two designs would appear “substantially the same” to the ordinary observer, as required by </a:t>
            </a:r>
            <a:r>
              <a:rPr lang="en-US" i="1" dirty="0"/>
              <a:t>Gorham</a:t>
            </a:r>
            <a:r>
              <a:rPr lang="en-US" dirty="0"/>
              <a:t>. </a:t>
            </a:r>
            <a:r>
              <a:rPr lang="en-US" b="1" dirty="0">
                <a:solidFill>
                  <a:srgbClr val="FF0000"/>
                </a:solidFill>
              </a:rPr>
              <a:t>[2] </a:t>
            </a:r>
            <a:r>
              <a:rPr lang="en-US" dirty="0"/>
              <a:t>In other instances, when the claimed and accused designs are not plainly dissimilar, resolution of the question whether the ordinary observer would consider the two designs to be substantially the same will benefit from a comparison of the claimed and accused designs with the prior art, as in many of the cases discussed above and in the case at bar. Where there are many examples of similar prior art designs, as in a case such as Whitman Saddle, differences between the claimed and accused designs that might not be noticeable in the abstract can become significant to the hypothetical ordinary observer who is conversant with the prior art. “</a:t>
            </a:r>
          </a:p>
        </p:txBody>
      </p:sp>
      <p:sp>
        <p:nvSpPr>
          <p:cNvPr id="5" name="Content Placeholder 4">
            <a:extLst>
              <a:ext uri="{FF2B5EF4-FFF2-40B4-BE49-F238E27FC236}">
                <a16:creationId xmlns:a16="http://schemas.microsoft.com/office/drawing/2014/main" id="{1F5AE8CD-9F6A-7345-804C-EAAC60BE1A61}"/>
              </a:ext>
            </a:extLst>
          </p:cNvPr>
          <p:cNvSpPr>
            <a:spLocks noGrp="1"/>
          </p:cNvSpPr>
          <p:nvPr>
            <p:ph sz="half" idx="2"/>
          </p:nvPr>
        </p:nvSpPr>
        <p:spPr>
          <a:xfrm>
            <a:off x="7267698" y="1151907"/>
            <a:ext cx="4751119" cy="5564012"/>
          </a:xfrm>
        </p:spPr>
        <p:txBody>
          <a:bodyPr>
            <a:normAutofit fontScale="85000" lnSpcReduction="20000"/>
          </a:bodyPr>
          <a:lstStyle/>
          <a:p>
            <a:r>
              <a:rPr lang="en-US" dirty="0">
                <a:solidFill>
                  <a:srgbClr val="0070C0"/>
                </a:solidFill>
              </a:rPr>
              <a:t>Step [1] makes clear that infringement of a design patent, unlike infringement of a utility patent, is not an “element-by-element” analysis.  Instead, the decisionmaker should compare the overall impressions created by the protected design and the accused product</a:t>
            </a:r>
          </a:p>
          <a:p>
            <a:r>
              <a:rPr lang="en-US" dirty="0">
                <a:solidFill>
                  <a:srgbClr val="0070C0"/>
                </a:solidFill>
                <a:latin typeface="Times New Roman" panose="02020603050405020304" pitchFamily="18" charset="0"/>
                <a:cs typeface="Times New Roman" panose="02020603050405020304" pitchFamily="18" charset="0"/>
              </a:rPr>
              <a:t>Step [2] is loosely analogous to the principle, applicable to utility patents, that one cannot recover, through the doctrine of equivalents, territory that would have been deemed obvious in light of the prior art.</a:t>
            </a:r>
          </a:p>
          <a:p>
            <a:endParaRPr lang="en-US" dirty="0">
              <a:solidFill>
                <a:srgbClr val="0070C0"/>
              </a:solidFill>
            </a:endParaRPr>
          </a:p>
        </p:txBody>
      </p:sp>
    </p:spTree>
    <p:extLst>
      <p:ext uri="{BB962C8B-B14F-4D97-AF65-F5344CB8AC3E}">
        <p14:creationId xmlns:p14="http://schemas.microsoft.com/office/powerpoint/2010/main" val="12709465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1E631-B6AA-2047-B046-D905778D2869}"/>
              </a:ext>
            </a:extLst>
          </p:cNvPr>
          <p:cNvSpPr>
            <a:spLocks noGrp="1"/>
          </p:cNvSpPr>
          <p:nvPr>
            <p:ph type="title"/>
          </p:nvPr>
        </p:nvSpPr>
        <p:spPr/>
        <p:txBody>
          <a:bodyPr>
            <a:normAutofit/>
          </a:bodyPr>
          <a:lstStyle/>
          <a:p>
            <a:r>
              <a:rPr lang="en-US" sz="3600" dirty="0"/>
              <a:t>The following decisions illustrate how this approach has been interpreted in practice:</a:t>
            </a:r>
          </a:p>
        </p:txBody>
      </p:sp>
      <p:sp>
        <p:nvSpPr>
          <p:cNvPr id="3" name="Content Placeholder 2">
            <a:extLst>
              <a:ext uri="{FF2B5EF4-FFF2-40B4-BE49-F238E27FC236}">
                <a16:creationId xmlns:a16="http://schemas.microsoft.com/office/drawing/2014/main" id="{59293EA2-2E7A-3842-88F3-8394E607E0D3}"/>
              </a:ext>
            </a:extLst>
          </p:cNvPr>
          <p:cNvSpPr>
            <a:spLocks noGrp="1"/>
          </p:cNvSpPr>
          <p:nvPr>
            <p:ph idx="1"/>
          </p:nvPr>
        </p:nvSpPr>
        <p:spPr/>
        <p:txBody>
          <a:bodyPr/>
          <a:lstStyle/>
          <a:p>
            <a:r>
              <a:rPr lang="en-US" sz="2400" dirty="0"/>
              <a:t>Wing Shing Products v. Sunbeam (SDNY 2009), aff’d per </a:t>
            </a:r>
            <a:r>
              <a:rPr lang="en-US" sz="2400" dirty="0" err="1"/>
              <a:t>curiam</a:t>
            </a:r>
            <a:r>
              <a:rPr lang="en-US" sz="2400" dirty="0"/>
              <a:t>, CAFC 2010</a:t>
            </a:r>
          </a:p>
          <a:p>
            <a:r>
              <a:rPr lang="en-US" sz="2400" dirty="0"/>
              <a:t>Minka v. Maxim (ND </a:t>
            </a:r>
            <a:r>
              <a:rPr lang="en-US" sz="2400" dirty="0" err="1"/>
              <a:t>Tex</a:t>
            </a:r>
            <a:r>
              <a:rPr lang="en-US" sz="2400" dirty="0"/>
              <a:t> 2009)</a:t>
            </a:r>
          </a:p>
          <a:p>
            <a:r>
              <a:rPr lang="en-US" sz="2400" dirty="0"/>
              <a:t>Smith v. CHF (SDNY 2011)</a:t>
            </a:r>
          </a:p>
          <a:p>
            <a:r>
              <a:rPr lang="en-US" sz="2400" dirty="0"/>
              <a:t>Victor Stanley v. Creative Pipe, 2011 LEXIS 112846 (</a:t>
            </a:r>
            <a:r>
              <a:rPr lang="en-US" sz="2400" dirty="0" err="1"/>
              <a:t>D.Md</a:t>
            </a:r>
            <a:r>
              <a:rPr lang="en-US" sz="2400" dirty="0"/>
              <a:t>. 2011)</a:t>
            </a:r>
          </a:p>
          <a:p>
            <a:r>
              <a:rPr lang="en-US" sz="2400" dirty="0" err="1"/>
              <a:t>Sofpool</a:t>
            </a:r>
            <a:r>
              <a:rPr lang="en-US" sz="2400" dirty="0"/>
              <a:t> v. Kmart, No. 10-cv-3333 (ED CA 2013)</a:t>
            </a:r>
          </a:p>
          <a:p>
            <a:r>
              <a:rPr lang="en-US" sz="2400" dirty="0"/>
              <a:t>Wallace v. </a:t>
            </a:r>
            <a:r>
              <a:rPr lang="en-US" sz="2400" dirty="0" err="1"/>
              <a:t>IdeaVillage</a:t>
            </a:r>
            <a:r>
              <a:rPr lang="en-US" sz="2400" dirty="0"/>
              <a:t> (CAFC 2016) (nonprecedential)</a:t>
            </a:r>
          </a:p>
          <a:p>
            <a:r>
              <a:rPr lang="en-US" sz="2400" dirty="0"/>
              <a:t>Lanard Toys (CAFC 2020)</a:t>
            </a:r>
          </a:p>
          <a:p>
            <a:endParaRPr lang="en-US" dirty="0"/>
          </a:p>
          <a:p>
            <a:endParaRPr lang="en-US" dirty="0"/>
          </a:p>
        </p:txBody>
      </p:sp>
    </p:spTree>
    <p:extLst>
      <p:ext uri="{BB962C8B-B14F-4D97-AF65-F5344CB8AC3E}">
        <p14:creationId xmlns:p14="http://schemas.microsoft.com/office/powerpoint/2010/main" val="38282372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462" y="89448"/>
            <a:ext cx="7427422" cy="5024034"/>
          </a:xfrm>
          <a:prstGeom prst="rect">
            <a:avLst/>
          </a:prstGeom>
        </p:spPr>
      </p:pic>
      <p:sp>
        <p:nvSpPr>
          <p:cNvPr id="5" name="TextBox 4"/>
          <p:cNvSpPr txBox="1"/>
          <p:nvPr/>
        </p:nvSpPr>
        <p:spPr>
          <a:xfrm>
            <a:off x="2026508" y="6314303"/>
            <a:ext cx="8290668" cy="307777"/>
          </a:xfrm>
          <a:prstGeom prst="rect">
            <a:avLst/>
          </a:prstGeom>
          <a:noFill/>
        </p:spPr>
        <p:txBody>
          <a:bodyPr wrap="none" rtlCol="0">
            <a:spAutoFit/>
          </a:bodyPr>
          <a:lstStyle/>
          <a:p>
            <a:r>
              <a:rPr lang="en-US" sz="1400" dirty="0"/>
              <a:t>Source: https://www.law360.com/articles/576417/tests-for-design-patent-infringement-post-</a:t>
            </a:r>
            <a:r>
              <a:rPr lang="en-US" sz="1400" dirty="0" err="1"/>
              <a:t>egyptian</a:t>
            </a:r>
            <a:r>
              <a:rPr lang="en-US" sz="1400" dirty="0"/>
              <a:t>-goddess</a:t>
            </a:r>
          </a:p>
        </p:txBody>
      </p:sp>
      <p:pic>
        <p:nvPicPr>
          <p:cNvPr id="6" name="Picture 5"/>
          <p:cNvPicPr>
            <a:picLocks noChangeAspect="1"/>
          </p:cNvPicPr>
          <p:nvPr/>
        </p:nvPicPr>
        <p:blipFill>
          <a:blip r:embed="rId3"/>
          <a:stretch>
            <a:fillRect/>
          </a:stretch>
        </p:blipFill>
        <p:spPr>
          <a:xfrm>
            <a:off x="705888" y="639380"/>
            <a:ext cx="3352800" cy="4318000"/>
          </a:xfrm>
          <a:prstGeom prst="rect">
            <a:avLst/>
          </a:prstGeom>
        </p:spPr>
      </p:pic>
      <p:sp>
        <p:nvSpPr>
          <p:cNvPr id="7" name="TextBox 6"/>
          <p:cNvSpPr txBox="1"/>
          <p:nvPr/>
        </p:nvSpPr>
        <p:spPr>
          <a:xfrm>
            <a:off x="1734207" y="206033"/>
            <a:ext cx="981359" cy="369332"/>
          </a:xfrm>
          <a:prstGeom prst="rect">
            <a:avLst/>
          </a:prstGeom>
          <a:noFill/>
        </p:spPr>
        <p:txBody>
          <a:bodyPr wrap="none" rtlCol="0">
            <a:spAutoFit/>
          </a:bodyPr>
          <a:lstStyle/>
          <a:p>
            <a:r>
              <a:rPr lang="en-US" dirty="0">
                <a:solidFill>
                  <a:srgbClr val="FF0000"/>
                </a:solidFill>
              </a:rPr>
              <a:t>Prior Art</a:t>
            </a:r>
          </a:p>
        </p:txBody>
      </p:sp>
    </p:spTree>
    <p:extLst>
      <p:ext uri="{BB962C8B-B14F-4D97-AF65-F5344CB8AC3E}">
        <p14:creationId xmlns:p14="http://schemas.microsoft.com/office/powerpoint/2010/main" val="10090344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462" y="89448"/>
            <a:ext cx="7427422" cy="5024034"/>
          </a:xfrm>
          <a:prstGeom prst="rect">
            <a:avLst/>
          </a:prstGeom>
        </p:spPr>
      </p:pic>
      <p:sp>
        <p:nvSpPr>
          <p:cNvPr id="5" name="TextBox 4"/>
          <p:cNvSpPr txBox="1"/>
          <p:nvPr/>
        </p:nvSpPr>
        <p:spPr>
          <a:xfrm>
            <a:off x="2026508" y="6314303"/>
            <a:ext cx="8290668" cy="307777"/>
          </a:xfrm>
          <a:prstGeom prst="rect">
            <a:avLst/>
          </a:prstGeom>
          <a:noFill/>
        </p:spPr>
        <p:txBody>
          <a:bodyPr wrap="none" rtlCol="0">
            <a:spAutoFit/>
          </a:bodyPr>
          <a:lstStyle/>
          <a:p>
            <a:r>
              <a:rPr lang="en-US" sz="1400" dirty="0"/>
              <a:t>Source: https://www.law360.com/articles/576417/tests-for-design-patent-infringement-post-</a:t>
            </a:r>
            <a:r>
              <a:rPr lang="en-US" sz="1400" dirty="0" err="1"/>
              <a:t>egyptian</a:t>
            </a:r>
            <a:r>
              <a:rPr lang="en-US" sz="1400" dirty="0"/>
              <a:t>-goddess</a:t>
            </a:r>
          </a:p>
        </p:txBody>
      </p:sp>
      <p:sp>
        <p:nvSpPr>
          <p:cNvPr id="2" name="TextBox 1"/>
          <p:cNvSpPr txBox="1"/>
          <p:nvPr/>
        </p:nvSpPr>
        <p:spPr>
          <a:xfrm flipH="1">
            <a:off x="1818288" y="5390727"/>
            <a:ext cx="8618483" cy="707886"/>
          </a:xfrm>
          <a:prstGeom prst="rect">
            <a:avLst/>
          </a:prstGeom>
          <a:noFill/>
        </p:spPr>
        <p:txBody>
          <a:bodyPr wrap="square" rtlCol="0">
            <a:spAutoFit/>
          </a:bodyPr>
          <a:lstStyle/>
          <a:p>
            <a:r>
              <a:rPr lang="en-US" sz="2000" dirty="0"/>
              <a:t>Held:  No infringement </a:t>
            </a:r>
            <a:r>
              <a:rPr lang="mr-IN" sz="2000" dirty="0"/>
              <a:t>–</a:t>
            </a:r>
            <a:r>
              <a:rPr lang="en-US" sz="2000" dirty="0"/>
              <a:t> against the background of “crowded” prior art. </a:t>
            </a:r>
          </a:p>
          <a:p>
            <a:r>
              <a:rPr lang="en-US" sz="2000" dirty="0"/>
              <a:t>Wing </a:t>
            </a:r>
            <a:r>
              <a:rPr lang="en-US" sz="2000" dirty="0" err="1"/>
              <a:t>Shing</a:t>
            </a:r>
            <a:r>
              <a:rPr lang="en-US" sz="2000" dirty="0"/>
              <a:t> Products v. Sunbeam (SDNY 2009), aff’d per </a:t>
            </a:r>
            <a:r>
              <a:rPr lang="en-US" sz="2000" dirty="0" err="1"/>
              <a:t>curiam</a:t>
            </a:r>
            <a:r>
              <a:rPr lang="en-US" sz="2000" dirty="0"/>
              <a:t>, CAFC 2010</a:t>
            </a:r>
          </a:p>
        </p:txBody>
      </p:sp>
      <p:pic>
        <p:nvPicPr>
          <p:cNvPr id="6" name="Picture 5"/>
          <p:cNvPicPr>
            <a:picLocks noChangeAspect="1"/>
          </p:cNvPicPr>
          <p:nvPr/>
        </p:nvPicPr>
        <p:blipFill>
          <a:blip r:embed="rId3"/>
          <a:stretch>
            <a:fillRect/>
          </a:stretch>
        </p:blipFill>
        <p:spPr>
          <a:xfrm>
            <a:off x="705888" y="639380"/>
            <a:ext cx="3352800" cy="4318000"/>
          </a:xfrm>
          <a:prstGeom prst="rect">
            <a:avLst/>
          </a:prstGeom>
        </p:spPr>
      </p:pic>
      <p:sp>
        <p:nvSpPr>
          <p:cNvPr id="7" name="TextBox 6"/>
          <p:cNvSpPr txBox="1"/>
          <p:nvPr/>
        </p:nvSpPr>
        <p:spPr>
          <a:xfrm>
            <a:off x="1734207" y="206033"/>
            <a:ext cx="981359" cy="369332"/>
          </a:xfrm>
          <a:prstGeom prst="rect">
            <a:avLst/>
          </a:prstGeom>
          <a:noFill/>
        </p:spPr>
        <p:txBody>
          <a:bodyPr wrap="none" rtlCol="0">
            <a:spAutoFit/>
          </a:bodyPr>
          <a:lstStyle/>
          <a:p>
            <a:r>
              <a:rPr lang="en-US" dirty="0">
                <a:solidFill>
                  <a:srgbClr val="FF0000"/>
                </a:solidFill>
              </a:rPr>
              <a:t>Prior Art</a:t>
            </a:r>
          </a:p>
        </p:txBody>
      </p:sp>
    </p:spTree>
    <p:extLst>
      <p:ext uri="{BB962C8B-B14F-4D97-AF65-F5344CB8AC3E}">
        <p14:creationId xmlns:p14="http://schemas.microsoft.com/office/powerpoint/2010/main" val="20942489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618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93986"/>
            <a:ext cx="7504386" cy="5461994"/>
          </a:xfrm>
          <a:prstGeom prst="rect">
            <a:avLst/>
          </a:prstGeom>
        </p:spPr>
      </p:pic>
    </p:spTree>
    <p:extLst>
      <p:ext uri="{BB962C8B-B14F-4D97-AF65-F5344CB8AC3E}">
        <p14:creationId xmlns:p14="http://schemas.microsoft.com/office/powerpoint/2010/main" val="1159088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338" y="94290"/>
            <a:ext cx="10289324" cy="6220013"/>
          </a:xfrm>
          <a:prstGeom prst="rect">
            <a:avLst/>
          </a:prstGeom>
        </p:spPr>
      </p:pic>
      <p:sp>
        <p:nvSpPr>
          <p:cNvPr id="3" name="TextBox 2"/>
          <p:cNvSpPr txBox="1"/>
          <p:nvPr/>
        </p:nvSpPr>
        <p:spPr>
          <a:xfrm>
            <a:off x="2508421" y="6314303"/>
            <a:ext cx="6721327" cy="307777"/>
          </a:xfrm>
          <a:prstGeom prst="rect">
            <a:avLst/>
          </a:prstGeom>
          <a:noFill/>
        </p:spPr>
        <p:txBody>
          <a:bodyPr wrap="none" rtlCol="0">
            <a:spAutoFit/>
          </a:bodyPr>
          <a:lstStyle/>
          <a:p>
            <a:r>
              <a:rPr lang="en-US" sz="1400" dirty="0"/>
              <a:t>Source:  http://</a:t>
            </a:r>
            <a:r>
              <a:rPr lang="en-US" sz="1400" dirty="0" err="1"/>
              <a:t>www.twomeyconsulting.com</a:t>
            </a:r>
            <a:r>
              <a:rPr lang="en-US" sz="1400" dirty="0"/>
              <a:t>/ultrasonic-vessel-sealing-dissection-devices/</a:t>
            </a:r>
          </a:p>
        </p:txBody>
      </p:sp>
    </p:spTree>
    <p:extLst>
      <p:ext uri="{BB962C8B-B14F-4D97-AF65-F5344CB8AC3E}">
        <p14:creationId xmlns:p14="http://schemas.microsoft.com/office/powerpoint/2010/main" val="17859368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93986"/>
            <a:ext cx="7504386" cy="5461994"/>
          </a:xfrm>
          <a:prstGeom prst="rect">
            <a:avLst/>
          </a:prstGeom>
        </p:spPr>
      </p:pic>
      <p:sp>
        <p:nvSpPr>
          <p:cNvPr id="3" name="TextBox 2"/>
          <p:cNvSpPr txBox="1"/>
          <p:nvPr/>
        </p:nvSpPr>
        <p:spPr>
          <a:xfrm>
            <a:off x="7693573" y="151179"/>
            <a:ext cx="4340772" cy="6555641"/>
          </a:xfrm>
          <a:prstGeom prst="rect">
            <a:avLst/>
          </a:prstGeom>
          <a:noFill/>
        </p:spPr>
        <p:txBody>
          <a:bodyPr wrap="square" rtlCol="0">
            <a:spAutoFit/>
          </a:bodyPr>
          <a:lstStyle/>
          <a:p>
            <a:r>
              <a:rPr lang="en-US" sz="2000" dirty="0"/>
              <a:t>Held:  “The Court finds that an ordinary observer of Defendants’ accused designs would be left with the impression that it is substantially different from the ‘515 patent.</a:t>
            </a:r>
          </a:p>
          <a:p>
            <a:r>
              <a:rPr lang="en-US" sz="2000" dirty="0"/>
              <a:t>Comparing the figures of the ‘515 patent with the accused designs, the Court determines that the overall visual impressions are distinct, and it is readily apparent that an ordinary observer would not be confused. There are several differences that would be readily apparent to an ordinary observer</a:t>
            </a:r>
            <a:r>
              <a:rPr lang="mr-IN" sz="2000" dirty="0"/>
              <a:t>…</a:t>
            </a:r>
            <a:r>
              <a:rPr lang="en-US" sz="2000" dirty="0"/>
              <a:t>.”</a:t>
            </a:r>
          </a:p>
          <a:p>
            <a:pPr marL="342900" indent="-342900">
              <a:buAutoNum type="arabicParenBoth"/>
            </a:pPr>
            <a:r>
              <a:rPr lang="en-US" sz="2000" dirty="0"/>
              <a:t>silhouette;</a:t>
            </a:r>
          </a:p>
          <a:p>
            <a:pPr marL="342900" indent="-342900">
              <a:buAutoNum type="arabicParenBoth"/>
            </a:pPr>
            <a:r>
              <a:rPr lang="en-US" sz="2000" dirty="0"/>
              <a:t>Shape of top finials</a:t>
            </a:r>
          </a:p>
          <a:p>
            <a:pPr marL="342900" indent="-342900">
              <a:buAutoNum type="arabicParenBoth"/>
            </a:pPr>
            <a:r>
              <a:rPr lang="en-US" sz="2000" dirty="0"/>
              <a:t>Amount of ornamentation</a:t>
            </a:r>
          </a:p>
          <a:p>
            <a:pPr marL="342900" indent="-342900">
              <a:buAutoNum type="arabicParenBoth"/>
            </a:pPr>
            <a:r>
              <a:rPr lang="en-US" sz="2000" dirty="0"/>
              <a:t>Shape of lower medallions</a:t>
            </a:r>
          </a:p>
          <a:p>
            <a:pPr marL="342900" indent="-342900">
              <a:buAutoNum type="arabicParenBoth"/>
            </a:pPr>
            <a:endParaRPr lang="en-US" sz="2000" dirty="0"/>
          </a:p>
          <a:p>
            <a:r>
              <a:rPr lang="en-US" sz="2000" i="1" dirty="0" err="1"/>
              <a:t>Minka</a:t>
            </a:r>
            <a:r>
              <a:rPr lang="en-US" sz="2000" i="1" dirty="0"/>
              <a:t> v. Maxim </a:t>
            </a:r>
            <a:r>
              <a:rPr lang="en-US" sz="2000" dirty="0"/>
              <a:t>(ND </a:t>
            </a:r>
            <a:r>
              <a:rPr lang="en-US" sz="2000" dirty="0" err="1"/>
              <a:t>Tex</a:t>
            </a:r>
            <a:r>
              <a:rPr lang="en-US" sz="2000" dirty="0"/>
              <a:t> 2009)</a:t>
            </a:r>
          </a:p>
          <a:p>
            <a:endParaRPr lang="en-US" sz="2000" dirty="0"/>
          </a:p>
        </p:txBody>
      </p:sp>
    </p:spTree>
    <p:extLst>
      <p:ext uri="{BB962C8B-B14F-4D97-AF65-F5344CB8AC3E}">
        <p14:creationId xmlns:p14="http://schemas.microsoft.com/office/powerpoint/2010/main" val="3385979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93986"/>
            <a:ext cx="7504386" cy="5461994"/>
          </a:xfrm>
          <a:prstGeom prst="rect">
            <a:avLst/>
          </a:prstGeom>
        </p:spPr>
      </p:pic>
      <p:sp>
        <p:nvSpPr>
          <p:cNvPr id="3" name="TextBox 2"/>
          <p:cNvSpPr txBox="1"/>
          <p:nvPr/>
        </p:nvSpPr>
        <p:spPr>
          <a:xfrm>
            <a:off x="7693573" y="151179"/>
            <a:ext cx="4340772" cy="6555641"/>
          </a:xfrm>
          <a:prstGeom prst="rect">
            <a:avLst/>
          </a:prstGeom>
          <a:noFill/>
        </p:spPr>
        <p:txBody>
          <a:bodyPr wrap="square" rtlCol="0">
            <a:spAutoFit/>
          </a:bodyPr>
          <a:lstStyle/>
          <a:p>
            <a:r>
              <a:rPr lang="en-US" sz="2000" dirty="0"/>
              <a:t>Held:  “The Court finds that an ordinary observer of Defendants’ accused designs would be left with the impression that it is substantially different from the ‘515 patent.</a:t>
            </a:r>
          </a:p>
          <a:p>
            <a:r>
              <a:rPr lang="en-US" sz="2000" dirty="0"/>
              <a:t>Comparing the figures of the ‘515 patent with the accused designs, the Court determines that the overall visual impressions are distinct, and it is readily apparent that an ordinary observer would not be confused. There are several differences that would be readily apparent to an ordinary observer</a:t>
            </a:r>
            <a:r>
              <a:rPr lang="mr-IN" sz="2000" dirty="0"/>
              <a:t>…</a:t>
            </a:r>
            <a:r>
              <a:rPr lang="en-US" sz="2000" dirty="0"/>
              <a:t>.”</a:t>
            </a:r>
          </a:p>
          <a:p>
            <a:pPr marL="342900" indent="-342900">
              <a:buAutoNum type="arabicParenBoth"/>
            </a:pPr>
            <a:r>
              <a:rPr lang="en-US" sz="2000" dirty="0"/>
              <a:t>silhouette;</a:t>
            </a:r>
          </a:p>
          <a:p>
            <a:pPr marL="342900" indent="-342900">
              <a:buAutoNum type="arabicParenBoth"/>
            </a:pPr>
            <a:r>
              <a:rPr lang="en-US" sz="2000" dirty="0"/>
              <a:t>Shape of top finials</a:t>
            </a:r>
          </a:p>
          <a:p>
            <a:pPr marL="342900" indent="-342900">
              <a:buAutoNum type="arabicParenBoth"/>
            </a:pPr>
            <a:r>
              <a:rPr lang="en-US" sz="2000" dirty="0"/>
              <a:t>Amount of ornamentation</a:t>
            </a:r>
          </a:p>
          <a:p>
            <a:pPr marL="342900" indent="-342900">
              <a:buAutoNum type="arabicParenBoth"/>
            </a:pPr>
            <a:r>
              <a:rPr lang="en-US" sz="2000" dirty="0"/>
              <a:t>Shape of lower medallions</a:t>
            </a:r>
          </a:p>
          <a:p>
            <a:pPr marL="342900" indent="-342900">
              <a:buAutoNum type="arabicParenBoth"/>
            </a:pPr>
            <a:endParaRPr lang="en-US" sz="2000" dirty="0"/>
          </a:p>
          <a:p>
            <a:r>
              <a:rPr lang="en-US" sz="2000" i="1" dirty="0" err="1"/>
              <a:t>Minka</a:t>
            </a:r>
            <a:r>
              <a:rPr lang="en-US" sz="2000" i="1" dirty="0"/>
              <a:t> v. Maxim </a:t>
            </a:r>
            <a:r>
              <a:rPr lang="en-US" sz="2000" dirty="0"/>
              <a:t>(ND </a:t>
            </a:r>
            <a:r>
              <a:rPr lang="en-US" sz="2000" dirty="0" err="1"/>
              <a:t>Tex</a:t>
            </a:r>
            <a:r>
              <a:rPr lang="en-US" sz="2000" dirty="0"/>
              <a:t> 2009)</a:t>
            </a:r>
          </a:p>
          <a:p>
            <a:endParaRPr lang="en-US" sz="2000" dirty="0"/>
          </a:p>
        </p:txBody>
      </p:sp>
      <p:sp>
        <p:nvSpPr>
          <p:cNvPr id="4" name="Freeform 3">
            <a:extLst>
              <a:ext uri="{FF2B5EF4-FFF2-40B4-BE49-F238E27FC236}">
                <a16:creationId xmlns:a16="http://schemas.microsoft.com/office/drawing/2014/main" id="{1CB6E2C9-408B-B143-A699-34BEFB08D482}"/>
              </a:ext>
            </a:extLst>
          </p:cNvPr>
          <p:cNvSpPr/>
          <p:nvPr/>
        </p:nvSpPr>
        <p:spPr>
          <a:xfrm>
            <a:off x="237506" y="2707574"/>
            <a:ext cx="605642" cy="1852551"/>
          </a:xfrm>
          <a:custGeom>
            <a:avLst/>
            <a:gdLst>
              <a:gd name="connsiteX0" fmla="*/ 0 w 605642"/>
              <a:gd name="connsiteY0" fmla="*/ 0 h 1852551"/>
              <a:gd name="connsiteX1" fmla="*/ 190006 w 605642"/>
              <a:gd name="connsiteY1" fmla="*/ 344384 h 1852551"/>
              <a:gd name="connsiteX2" fmla="*/ 332510 w 605642"/>
              <a:gd name="connsiteY2" fmla="*/ 926275 h 1852551"/>
              <a:gd name="connsiteX3" fmla="*/ 344385 w 605642"/>
              <a:gd name="connsiteY3" fmla="*/ 1543792 h 1852551"/>
              <a:gd name="connsiteX4" fmla="*/ 605642 w 605642"/>
              <a:gd name="connsiteY4" fmla="*/ 1852551 h 1852551"/>
              <a:gd name="connsiteX5" fmla="*/ 605642 w 605642"/>
              <a:gd name="connsiteY5" fmla="*/ 1852551 h 1852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42" h="1852551">
                <a:moveTo>
                  <a:pt x="0" y="0"/>
                </a:moveTo>
                <a:lnTo>
                  <a:pt x="190006" y="344384"/>
                </a:lnTo>
                <a:lnTo>
                  <a:pt x="332510" y="926275"/>
                </a:lnTo>
                <a:lnTo>
                  <a:pt x="344385" y="1543792"/>
                </a:lnTo>
                <a:lnTo>
                  <a:pt x="605642" y="1852551"/>
                </a:lnTo>
                <a:lnTo>
                  <a:pt x="605642" y="1852551"/>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EF0536EA-52BF-7B4F-87C9-5908C379D7E1}"/>
              </a:ext>
            </a:extLst>
          </p:cNvPr>
          <p:cNvSpPr/>
          <p:nvPr/>
        </p:nvSpPr>
        <p:spPr>
          <a:xfrm flipH="1">
            <a:off x="1620190" y="2707574"/>
            <a:ext cx="605642" cy="1852551"/>
          </a:xfrm>
          <a:custGeom>
            <a:avLst/>
            <a:gdLst>
              <a:gd name="connsiteX0" fmla="*/ 0 w 605642"/>
              <a:gd name="connsiteY0" fmla="*/ 0 h 1852551"/>
              <a:gd name="connsiteX1" fmla="*/ 190006 w 605642"/>
              <a:gd name="connsiteY1" fmla="*/ 344384 h 1852551"/>
              <a:gd name="connsiteX2" fmla="*/ 332510 w 605642"/>
              <a:gd name="connsiteY2" fmla="*/ 926275 h 1852551"/>
              <a:gd name="connsiteX3" fmla="*/ 344385 w 605642"/>
              <a:gd name="connsiteY3" fmla="*/ 1543792 h 1852551"/>
              <a:gd name="connsiteX4" fmla="*/ 605642 w 605642"/>
              <a:gd name="connsiteY4" fmla="*/ 1852551 h 1852551"/>
              <a:gd name="connsiteX5" fmla="*/ 605642 w 605642"/>
              <a:gd name="connsiteY5" fmla="*/ 1852551 h 1852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42" h="1852551">
                <a:moveTo>
                  <a:pt x="0" y="0"/>
                </a:moveTo>
                <a:lnTo>
                  <a:pt x="190006" y="344384"/>
                </a:lnTo>
                <a:lnTo>
                  <a:pt x="332510" y="926275"/>
                </a:lnTo>
                <a:lnTo>
                  <a:pt x="344385" y="1543792"/>
                </a:lnTo>
                <a:lnTo>
                  <a:pt x="605642" y="1852551"/>
                </a:lnTo>
                <a:lnTo>
                  <a:pt x="605642" y="1852551"/>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6F970319-910C-714D-AC46-8CEBCBFD3820}"/>
              </a:ext>
            </a:extLst>
          </p:cNvPr>
          <p:cNvSpPr/>
          <p:nvPr/>
        </p:nvSpPr>
        <p:spPr>
          <a:xfrm>
            <a:off x="4838007" y="2876204"/>
            <a:ext cx="548640" cy="1363287"/>
          </a:xfrm>
          <a:custGeom>
            <a:avLst/>
            <a:gdLst>
              <a:gd name="connsiteX0" fmla="*/ 0 w 548640"/>
              <a:gd name="connsiteY0" fmla="*/ 0 h 1363287"/>
              <a:gd name="connsiteX1" fmla="*/ 149629 w 548640"/>
              <a:gd name="connsiteY1" fmla="*/ 714894 h 1363287"/>
              <a:gd name="connsiteX2" fmla="*/ 548640 w 548640"/>
              <a:gd name="connsiteY2" fmla="*/ 1363287 h 1363287"/>
            </a:gdLst>
            <a:ahLst/>
            <a:cxnLst>
              <a:cxn ang="0">
                <a:pos x="connsiteX0" y="connsiteY0"/>
              </a:cxn>
              <a:cxn ang="0">
                <a:pos x="connsiteX1" y="connsiteY1"/>
              </a:cxn>
              <a:cxn ang="0">
                <a:pos x="connsiteX2" y="connsiteY2"/>
              </a:cxn>
            </a:cxnLst>
            <a:rect l="l" t="t" r="r" b="b"/>
            <a:pathLst>
              <a:path w="548640" h="1363287">
                <a:moveTo>
                  <a:pt x="0" y="0"/>
                </a:moveTo>
                <a:cubicBezTo>
                  <a:pt x="29094" y="243840"/>
                  <a:pt x="58189" y="487680"/>
                  <a:pt x="149629" y="714894"/>
                </a:cubicBezTo>
                <a:cubicBezTo>
                  <a:pt x="241069" y="942108"/>
                  <a:pt x="394854" y="1152697"/>
                  <a:pt x="548640" y="1363287"/>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A879D26-516A-A242-A2B8-EBDE341DF410}"/>
              </a:ext>
            </a:extLst>
          </p:cNvPr>
          <p:cNvSpPr/>
          <p:nvPr/>
        </p:nvSpPr>
        <p:spPr>
          <a:xfrm flipH="1">
            <a:off x="6096000" y="2747356"/>
            <a:ext cx="548640" cy="1363287"/>
          </a:xfrm>
          <a:custGeom>
            <a:avLst/>
            <a:gdLst>
              <a:gd name="connsiteX0" fmla="*/ 0 w 548640"/>
              <a:gd name="connsiteY0" fmla="*/ 0 h 1363287"/>
              <a:gd name="connsiteX1" fmla="*/ 149629 w 548640"/>
              <a:gd name="connsiteY1" fmla="*/ 714894 h 1363287"/>
              <a:gd name="connsiteX2" fmla="*/ 548640 w 548640"/>
              <a:gd name="connsiteY2" fmla="*/ 1363287 h 1363287"/>
            </a:gdLst>
            <a:ahLst/>
            <a:cxnLst>
              <a:cxn ang="0">
                <a:pos x="connsiteX0" y="connsiteY0"/>
              </a:cxn>
              <a:cxn ang="0">
                <a:pos x="connsiteX1" y="connsiteY1"/>
              </a:cxn>
              <a:cxn ang="0">
                <a:pos x="connsiteX2" y="connsiteY2"/>
              </a:cxn>
            </a:cxnLst>
            <a:rect l="l" t="t" r="r" b="b"/>
            <a:pathLst>
              <a:path w="548640" h="1363287">
                <a:moveTo>
                  <a:pt x="0" y="0"/>
                </a:moveTo>
                <a:cubicBezTo>
                  <a:pt x="29094" y="243840"/>
                  <a:pt x="58189" y="487680"/>
                  <a:pt x="149629" y="714894"/>
                </a:cubicBezTo>
                <a:cubicBezTo>
                  <a:pt x="241069" y="942108"/>
                  <a:pt x="394854" y="1152697"/>
                  <a:pt x="548640" y="1363287"/>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5575E97-2A10-6E44-94E4-832CFAFAFFC3}"/>
              </a:ext>
            </a:extLst>
          </p:cNvPr>
          <p:cNvCxnSpPr>
            <a:cxnSpLocks/>
          </p:cNvCxnSpPr>
          <p:nvPr/>
        </p:nvCxnSpPr>
        <p:spPr>
          <a:xfrm>
            <a:off x="7830590" y="4804757"/>
            <a:ext cx="147966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2449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93986"/>
            <a:ext cx="7504386" cy="5461994"/>
          </a:xfrm>
          <a:prstGeom prst="rect">
            <a:avLst/>
          </a:prstGeom>
        </p:spPr>
      </p:pic>
      <p:sp>
        <p:nvSpPr>
          <p:cNvPr id="3" name="TextBox 2"/>
          <p:cNvSpPr txBox="1"/>
          <p:nvPr/>
        </p:nvSpPr>
        <p:spPr>
          <a:xfrm>
            <a:off x="7693573" y="151179"/>
            <a:ext cx="4340772" cy="6555641"/>
          </a:xfrm>
          <a:prstGeom prst="rect">
            <a:avLst/>
          </a:prstGeom>
          <a:noFill/>
        </p:spPr>
        <p:txBody>
          <a:bodyPr wrap="square" rtlCol="0">
            <a:spAutoFit/>
          </a:bodyPr>
          <a:lstStyle/>
          <a:p>
            <a:r>
              <a:rPr lang="en-US" sz="2000" dirty="0"/>
              <a:t>Held:  “The Court finds that an ordinary observer of Defendants’ accused designs would be left with the impression that it is substantially different from the ‘515 patent.</a:t>
            </a:r>
          </a:p>
          <a:p>
            <a:r>
              <a:rPr lang="en-US" sz="2000" dirty="0"/>
              <a:t>Comparing the figures of the ‘515 patent with the accused designs, the Court determines that the overall visual impressions are distinct, and it is readily apparent that an ordinary observer would not be confused. There are several differences that would be readily apparent to an ordinary observer</a:t>
            </a:r>
            <a:r>
              <a:rPr lang="mr-IN" sz="2000" dirty="0"/>
              <a:t>…</a:t>
            </a:r>
            <a:r>
              <a:rPr lang="en-US" sz="2000" dirty="0"/>
              <a:t>.”</a:t>
            </a:r>
          </a:p>
          <a:p>
            <a:pPr marL="342900" indent="-342900">
              <a:buAutoNum type="arabicParenBoth"/>
            </a:pPr>
            <a:r>
              <a:rPr lang="en-US" sz="2000" dirty="0"/>
              <a:t>silhouette;</a:t>
            </a:r>
          </a:p>
          <a:p>
            <a:pPr marL="342900" indent="-342900">
              <a:buAutoNum type="arabicParenBoth"/>
            </a:pPr>
            <a:r>
              <a:rPr lang="en-US" sz="2000" dirty="0"/>
              <a:t>Shape of top finials</a:t>
            </a:r>
          </a:p>
          <a:p>
            <a:pPr marL="342900" indent="-342900">
              <a:buAutoNum type="arabicParenBoth"/>
            </a:pPr>
            <a:r>
              <a:rPr lang="en-US" sz="2000" dirty="0"/>
              <a:t>Amount of ornamentation</a:t>
            </a:r>
          </a:p>
          <a:p>
            <a:pPr marL="342900" indent="-342900">
              <a:buAutoNum type="arabicParenBoth"/>
            </a:pPr>
            <a:r>
              <a:rPr lang="en-US" sz="2000" dirty="0"/>
              <a:t>Shape of lower medallions</a:t>
            </a:r>
          </a:p>
          <a:p>
            <a:pPr marL="342900" indent="-342900">
              <a:buAutoNum type="arabicParenBoth"/>
            </a:pPr>
            <a:endParaRPr lang="en-US" sz="2000" dirty="0"/>
          </a:p>
          <a:p>
            <a:r>
              <a:rPr lang="en-US" sz="2000" i="1" dirty="0" err="1"/>
              <a:t>Minka</a:t>
            </a:r>
            <a:r>
              <a:rPr lang="en-US" sz="2000" i="1" dirty="0"/>
              <a:t> v. Maxim </a:t>
            </a:r>
            <a:r>
              <a:rPr lang="en-US" sz="2000" dirty="0"/>
              <a:t>(ND </a:t>
            </a:r>
            <a:r>
              <a:rPr lang="en-US" sz="2000" dirty="0" err="1"/>
              <a:t>Tex</a:t>
            </a:r>
            <a:r>
              <a:rPr lang="en-US" sz="2000" dirty="0"/>
              <a:t> 2009)</a:t>
            </a:r>
          </a:p>
          <a:p>
            <a:endParaRPr lang="en-US" sz="2000" dirty="0"/>
          </a:p>
        </p:txBody>
      </p:sp>
      <p:sp>
        <p:nvSpPr>
          <p:cNvPr id="4" name="Oval 3">
            <a:extLst>
              <a:ext uri="{FF2B5EF4-FFF2-40B4-BE49-F238E27FC236}">
                <a16:creationId xmlns:a16="http://schemas.microsoft.com/office/drawing/2014/main" id="{7B2CFC54-CB67-3343-B8C0-16856683AF49}"/>
              </a:ext>
            </a:extLst>
          </p:cNvPr>
          <p:cNvSpPr/>
          <p:nvPr/>
        </p:nvSpPr>
        <p:spPr>
          <a:xfrm>
            <a:off x="615142" y="1429789"/>
            <a:ext cx="1180407" cy="8977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A8B6C82-8B83-DF45-BA31-89FAF42891E1}"/>
              </a:ext>
            </a:extLst>
          </p:cNvPr>
          <p:cNvSpPr/>
          <p:nvPr/>
        </p:nvSpPr>
        <p:spPr>
          <a:xfrm>
            <a:off x="5090160" y="1429788"/>
            <a:ext cx="1180407" cy="8977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64F51A7-FC0E-5A49-A431-4C080E132A48}"/>
              </a:ext>
            </a:extLst>
          </p:cNvPr>
          <p:cNvCxnSpPr>
            <a:cxnSpLocks/>
          </p:cNvCxnSpPr>
          <p:nvPr/>
        </p:nvCxnSpPr>
        <p:spPr>
          <a:xfrm>
            <a:off x="7830590" y="5087390"/>
            <a:ext cx="2310937"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2531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93986"/>
            <a:ext cx="7504386" cy="5461994"/>
          </a:xfrm>
          <a:prstGeom prst="rect">
            <a:avLst/>
          </a:prstGeom>
        </p:spPr>
      </p:pic>
      <p:sp>
        <p:nvSpPr>
          <p:cNvPr id="3" name="TextBox 2"/>
          <p:cNvSpPr txBox="1"/>
          <p:nvPr/>
        </p:nvSpPr>
        <p:spPr>
          <a:xfrm>
            <a:off x="7693573" y="151179"/>
            <a:ext cx="4340772" cy="6555641"/>
          </a:xfrm>
          <a:prstGeom prst="rect">
            <a:avLst/>
          </a:prstGeom>
          <a:noFill/>
        </p:spPr>
        <p:txBody>
          <a:bodyPr wrap="square" rtlCol="0">
            <a:spAutoFit/>
          </a:bodyPr>
          <a:lstStyle/>
          <a:p>
            <a:r>
              <a:rPr lang="en-US" sz="2000" dirty="0"/>
              <a:t>Held:  “The Court finds that an ordinary observer of Defendants’ accused designs would be left with the impression that it is substantially different from the ‘515 patent.</a:t>
            </a:r>
          </a:p>
          <a:p>
            <a:r>
              <a:rPr lang="en-US" sz="2000" dirty="0"/>
              <a:t>Comparing the figures of the ‘515 patent with the accused designs, the Court determines that the overall visual impressions are distinct, and it is readily apparent that an ordinary observer would not be confused. There are several differences that would be readily apparent to an ordinary observer</a:t>
            </a:r>
            <a:r>
              <a:rPr lang="mr-IN" sz="2000" dirty="0"/>
              <a:t>…</a:t>
            </a:r>
            <a:r>
              <a:rPr lang="en-US" sz="2000" dirty="0"/>
              <a:t>.”</a:t>
            </a:r>
          </a:p>
          <a:p>
            <a:pPr marL="342900" indent="-342900">
              <a:buAutoNum type="arabicParenBoth"/>
            </a:pPr>
            <a:r>
              <a:rPr lang="en-US" sz="2000" dirty="0"/>
              <a:t>silhouette;</a:t>
            </a:r>
          </a:p>
          <a:p>
            <a:pPr marL="342900" indent="-342900">
              <a:buAutoNum type="arabicParenBoth"/>
            </a:pPr>
            <a:r>
              <a:rPr lang="en-US" sz="2000" dirty="0"/>
              <a:t>Shape of top finials</a:t>
            </a:r>
          </a:p>
          <a:p>
            <a:pPr marL="342900" indent="-342900">
              <a:buAutoNum type="arabicParenBoth"/>
            </a:pPr>
            <a:r>
              <a:rPr lang="en-US" sz="2000" dirty="0"/>
              <a:t>Amount of ornamentation</a:t>
            </a:r>
          </a:p>
          <a:p>
            <a:pPr marL="342900" indent="-342900">
              <a:buAutoNum type="arabicParenBoth"/>
            </a:pPr>
            <a:r>
              <a:rPr lang="en-US" sz="2000" dirty="0"/>
              <a:t>Shape of lower medallions</a:t>
            </a:r>
          </a:p>
          <a:p>
            <a:pPr marL="342900" indent="-342900">
              <a:buAutoNum type="arabicParenBoth"/>
            </a:pPr>
            <a:endParaRPr lang="en-US" sz="2000" dirty="0"/>
          </a:p>
          <a:p>
            <a:r>
              <a:rPr lang="en-US" sz="2000" i="1" dirty="0" err="1"/>
              <a:t>Minka</a:t>
            </a:r>
            <a:r>
              <a:rPr lang="en-US" sz="2000" i="1" dirty="0"/>
              <a:t> v. Maxim </a:t>
            </a:r>
            <a:r>
              <a:rPr lang="en-US" sz="2000" dirty="0"/>
              <a:t>(ND </a:t>
            </a:r>
            <a:r>
              <a:rPr lang="en-US" sz="2000" dirty="0" err="1"/>
              <a:t>Tex</a:t>
            </a:r>
            <a:r>
              <a:rPr lang="en-US" sz="2000" dirty="0"/>
              <a:t> 2009)</a:t>
            </a:r>
          </a:p>
          <a:p>
            <a:endParaRPr lang="en-US" sz="2000" dirty="0"/>
          </a:p>
        </p:txBody>
      </p:sp>
      <p:sp>
        <p:nvSpPr>
          <p:cNvPr id="4" name="Oval 3">
            <a:extLst>
              <a:ext uri="{FF2B5EF4-FFF2-40B4-BE49-F238E27FC236}">
                <a16:creationId xmlns:a16="http://schemas.microsoft.com/office/drawing/2014/main" id="{7B2CFC54-CB67-3343-B8C0-16856683AF49}"/>
              </a:ext>
            </a:extLst>
          </p:cNvPr>
          <p:cNvSpPr/>
          <p:nvPr/>
        </p:nvSpPr>
        <p:spPr>
          <a:xfrm>
            <a:off x="157655" y="1911925"/>
            <a:ext cx="2203159" cy="15170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2D5F510-C33E-9C43-9581-BBC46BC90FD4}"/>
              </a:ext>
            </a:extLst>
          </p:cNvPr>
          <p:cNvSpPr/>
          <p:nvPr/>
        </p:nvSpPr>
        <p:spPr>
          <a:xfrm>
            <a:off x="4582796" y="1707908"/>
            <a:ext cx="2203159" cy="15170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0C1FD994-13F4-0B4A-A964-C4665FABB56A}"/>
              </a:ext>
            </a:extLst>
          </p:cNvPr>
          <p:cNvCxnSpPr/>
          <p:nvPr/>
        </p:nvCxnSpPr>
        <p:spPr>
          <a:xfrm>
            <a:off x="7847215" y="5403273"/>
            <a:ext cx="320871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930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93986"/>
            <a:ext cx="7504386" cy="5461994"/>
          </a:xfrm>
          <a:prstGeom prst="rect">
            <a:avLst/>
          </a:prstGeom>
        </p:spPr>
      </p:pic>
      <p:sp>
        <p:nvSpPr>
          <p:cNvPr id="3" name="TextBox 2"/>
          <p:cNvSpPr txBox="1"/>
          <p:nvPr/>
        </p:nvSpPr>
        <p:spPr>
          <a:xfrm>
            <a:off x="7693573" y="151179"/>
            <a:ext cx="4340772" cy="6555641"/>
          </a:xfrm>
          <a:prstGeom prst="rect">
            <a:avLst/>
          </a:prstGeom>
          <a:noFill/>
        </p:spPr>
        <p:txBody>
          <a:bodyPr wrap="square" rtlCol="0">
            <a:spAutoFit/>
          </a:bodyPr>
          <a:lstStyle/>
          <a:p>
            <a:r>
              <a:rPr lang="en-US" sz="2000" dirty="0"/>
              <a:t>Held:  “The Court finds that an ordinary observer of Defendants’ accused designs would be left with the impression that it is substantially different from the ‘515 patent.</a:t>
            </a:r>
          </a:p>
          <a:p>
            <a:r>
              <a:rPr lang="en-US" sz="2000" dirty="0"/>
              <a:t>Comparing the figures of the ‘515 patent with the accused designs, the Court determines that the overall visual impressions are distinct, and it is readily apparent that an ordinary observer would not be confused. There are several differences that would be readily apparent to an ordinary observer</a:t>
            </a:r>
            <a:r>
              <a:rPr lang="mr-IN" sz="2000" dirty="0"/>
              <a:t>…</a:t>
            </a:r>
            <a:r>
              <a:rPr lang="en-US" sz="2000" dirty="0"/>
              <a:t>.”</a:t>
            </a:r>
          </a:p>
          <a:p>
            <a:pPr marL="342900" indent="-342900">
              <a:buAutoNum type="arabicParenBoth"/>
            </a:pPr>
            <a:r>
              <a:rPr lang="en-US" sz="2000" dirty="0"/>
              <a:t>silhouette;</a:t>
            </a:r>
          </a:p>
          <a:p>
            <a:pPr marL="342900" indent="-342900">
              <a:buAutoNum type="arabicParenBoth"/>
            </a:pPr>
            <a:r>
              <a:rPr lang="en-US" sz="2000" dirty="0"/>
              <a:t>Shape of top finials</a:t>
            </a:r>
          </a:p>
          <a:p>
            <a:pPr marL="342900" indent="-342900">
              <a:buAutoNum type="arabicParenBoth"/>
            </a:pPr>
            <a:r>
              <a:rPr lang="en-US" sz="2000" dirty="0"/>
              <a:t>Amount of ornamentation</a:t>
            </a:r>
          </a:p>
          <a:p>
            <a:pPr marL="342900" indent="-342900">
              <a:buAutoNum type="arabicParenBoth"/>
            </a:pPr>
            <a:r>
              <a:rPr lang="en-US" sz="2000" dirty="0"/>
              <a:t>Shape of lower medallions</a:t>
            </a:r>
          </a:p>
          <a:p>
            <a:pPr marL="342900" indent="-342900">
              <a:buAutoNum type="arabicParenBoth"/>
            </a:pPr>
            <a:endParaRPr lang="en-US" sz="2000" dirty="0"/>
          </a:p>
          <a:p>
            <a:r>
              <a:rPr lang="en-US" sz="2000" i="1" dirty="0" err="1"/>
              <a:t>Minka</a:t>
            </a:r>
            <a:r>
              <a:rPr lang="en-US" sz="2000" i="1" dirty="0"/>
              <a:t> v. Maxim </a:t>
            </a:r>
            <a:r>
              <a:rPr lang="en-US" sz="2000" dirty="0"/>
              <a:t>(ND </a:t>
            </a:r>
            <a:r>
              <a:rPr lang="en-US" sz="2000" dirty="0" err="1"/>
              <a:t>Tex</a:t>
            </a:r>
            <a:r>
              <a:rPr lang="en-US" sz="2000" dirty="0"/>
              <a:t> 2009)</a:t>
            </a:r>
          </a:p>
          <a:p>
            <a:endParaRPr lang="en-US" sz="2000" dirty="0"/>
          </a:p>
        </p:txBody>
      </p:sp>
      <p:sp>
        <p:nvSpPr>
          <p:cNvPr id="4" name="Oval 3">
            <a:extLst>
              <a:ext uri="{FF2B5EF4-FFF2-40B4-BE49-F238E27FC236}">
                <a16:creationId xmlns:a16="http://schemas.microsoft.com/office/drawing/2014/main" id="{7B2CFC54-CB67-3343-B8C0-16856683AF49}"/>
              </a:ext>
            </a:extLst>
          </p:cNvPr>
          <p:cNvSpPr/>
          <p:nvPr/>
        </p:nvSpPr>
        <p:spPr>
          <a:xfrm>
            <a:off x="631767" y="4123112"/>
            <a:ext cx="1180407" cy="8977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A8B6C82-8B83-DF45-BA31-89FAF42891E1}"/>
              </a:ext>
            </a:extLst>
          </p:cNvPr>
          <p:cNvSpPr/>
          <p:nvPr/>
        </p:nvSpPr>
        <p:spPr>
          <a:xfrm>
            <a:off x="5106785" y="3973482"/>
            <a:ext cx="1180407" cy="8977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D870577-0645-1543-8C24-0C9324F2E11F}"/>
              </a:ext>
            </a:extLst>
          </p:cNvPr>
          <p:cNvCxnSpPr/>
          <p:nvPr/>
        </p:nvCxnSpPr>
        <p:spPr>
          <a:xfrm>
            <a:off x="7847215" y="5735782"/>
            <a:ext cx="320871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4158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6840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35125" y="6442841"/>
            <a:ext cx="9389365" cy="307777"/>
          </a:xfrm>
          <a:prstGeom prst="rect">
            <a:avLst/>
          </a:prstGeom>
          <a:noFill/>
        </p:spPr>
        <p:txBody>
          <a:bodyPr wrap="none" rtlCol="0">
            <a:spAutoFit/>
          </a:bodyPr>
          <a:lstStyle/>
          <a:p>
            <a:r>
              <a:rPr lang="en-US" sz="1400" dirty="0"/>
              <a:t>Source for </a:t>
            </a:r>
            <a:r>
              <a:rPr lang="en-US" sz="1400"/>
              <a:t>the images:  </a:t>
            </a:r>
            <a:r>
              <a:rPr lang="en-US" sz="1400" dirty="0"/>
              <a:t>https://</a:t>
            </a:r>
            <a:r>
              <a:rPr lang="en-US" sz="1400" dirty="0" err="1"/>
              <a:t>www.finnegan.com</a:t>
            </a:r>
            <a:r>
              <a:rPr lang="en-US" sz="1400" dirty="0"/>
              <a:t>/</a:t>
            </a:r>
            <a:r>
              <a:rPr lang="en-US" sz="1400" dirty="0" err="1"/>
              <a:t>en</a:t>
            </a:r>
            <a:r>
              <a:rPr lang="en-US" sz="1400" dirty="0"/>
              <a:t>/insights/five-years-later-did-</a:t>
            </a:r>
            <a:r>
              <a:rPr lang="en-US" sz="1400" dirty="0" err="1"/>
              <a:t>egyptian</a:t>
            </a:r>
            <a:r>
              <a:rPr lang="en-US" sz="1400" dirty="0"/>
              <a:t>-goddess-live-up-to-the-</a:t>
            </a:r>
            <a:r>
              <a:rPr lang="en-US" sz="1400" dirty="0" err="1"/>
              <a:t>hype.html</a:t>
            </a:r>
            <a:endParaRPr 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284" y="0"/>
            <a:ext cx="8714546" cy="4267200"/>
          </a:xfrm>
          <a:prstGeom prst="rect">
            <a:avLst/>
          </a:prstGeom>
        </p:spPr>
      </p:pic>
      <p:sp>
        <p:nvSpPr>
          <p:cNvPr id="8" name="TextBox 7"/>
          <p:cNvSpPr txBox="1"/>
          <p:nvPr/>
        </p:nvSpPr>
        <p:spPr>
          <a:xfrm>
            <a:off x="1166649" y="1250732"/>
            <a:ext cx="981359" cy="369332"/>
          </a:xfrm>
          <a:prstGeom prst="rect">
            <a:avLst/>
          </a:prstGeom>
          <a:noFill/>
        </p:spPr>
        <p:txBody>
          <a:bodyPr wrap="none" rtlCol="0">
            <a:spAutoFit/>
          </a:bodyPr>
          <a:lstStyle/>
          <a:p>
            <a:r>
              <a:rPr lang="en-US">
                <a:solidFill>
                  <a:srgbClr val="FF0000"/>
                </a:solidFill>
              </a:rPr>
              <a:t>Prior Art</a:t>
            </a:r>
            <a:endParaRPr lang="en-US" dirty="0">
              <a:solidFill>
                <a:srgbClr val="FF0000"/>
              </a:solidFill>
            </a:endParaRPr>
          </a:p>
        </p:txBody>
      </p:sp>
      <p:sp>
        <p:nvSpPr>
          <p:cNvPr id="9" name="TextBox 8"/>
          <p:cNvSpPr txBox="1"/>
          <p:nvPr/>
        </p:nvSpPr>
        <p:spPr>
          <a:xfrm>
            <a:off x="5649310" y="415161"/>
            <a:ext cx="1478225" cy="369332"/>
          </a:xfrm>
          <a:prstGeom prst="rect">
            <a:avLst/>
          </a:prstGeom>
          <a:noFill/>
        </p:spPr>
        <p:txBody>
          <a:bodyPr wrap="none" rtlCol="0">
            <a:spAutoFit/>
          </a:bodyPr>
          <a:lstStyle/>
          <a:p>
            <a:r>
              <a:rPr lang="en-US">
                <a:solidFill>
                  <a:srgbClr val="FF0000"/>
                </a:solidFill>
              </a:rPr>
              <a:t>Design Patent</a:t>
            </a:r>
            <a:endParaRPr lang="en-US" dirty="0">
              <a:solidFill>
                <a:srgbClr val="FF0000"/>
              </a:solidFill>
            </a:endParaRPr>
          </a:p>
        </p:txBody>
      </p:sp>
      <p:sp>
        <p:nvSpPr>
          <p:cNvPr id="10" name="TextBox 9"/>
          <p:cNvSpPr txBox="1"/>
          <p:nvPr/>
        </p:nvSpPr>
        <p:spPr>
          <a:xfrm>
            <a:off x="10573406" y="1435398"/>
            <a:ext cx="1172309" cy="369332"/>
          </a:xfrm>
          <a:prstGeom prst="rect">
            <a:avLst/>
          </a:prstGeom>
          <a:noFill/>
        </p:spPr>
        <p:txBody>
          <a:bodyPr wrap="none" rtlCol="0">
            <a:spAutoFit/>
          </a:bodyPr>
          <a:lstStyle/>
          <a:p>
            <a:r>
              <a:rPr lang="en-US" dirty="0">
                <a:solidFill>
                  <a:srgbClr val="FF0000"/>
                </a:solidFill>
              </a:rPr>
              <a:t>Defendant</a:t>
            </a:r>
          </a:p>
        </p:txBody>
      </p:sp>
    </p:spTree>
    <p:extLst>
      <p:ext uri="{BB962C8B-B14F-4D97-AF65-F5344CB8AC3E}">
        <p14:creationId xmlns:p14="http://schemas.microsoft.com/office/powerpoint/2010/main" val="1114029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055" y="4405525"/>
            <a:ext cx="11571890" cy="2031325"/>
          </a:xfrm>
          <a:prstGeom prst="rect">
            <a:avLst/>
          </a:prstGeom>
        </p:spPr>
        <p:txBody>
          <a:bodyPr wrap="square">
            <a:spAutoFit/>
          </a:bodyPr>
          <a:lstStyle/>
          <a:p>
            <a:r>
              <a:rPr lang="en-US" dirty="0"/>
              <a:t>The court denies defendant’s motion for summary judgment on the ground that: “Assuming that these examples are prior art, a review of these images reveals that an ordinary observer, familiar with these designs, could still be deceived into believing that the accused product is the same as the patented design. In fact, a hypothetical ordinary observer would likely attach more importance to at least one aspect of the claimed design when viewed in the context of CHF's prior art examples — the folds that stack and cascade slightly upwards at the bottom of the '651 and '039 designs' shade when the shade is raised. This feature is also in [defendant’s] Pole-Top Roman Shade and is largely why an ordinary observer could be deceived into believing that the accused product is the same as the patented design.” </a:t>
            </a:r>
            <a:r>
              <a:rPr lang="en-US" i="1" dirty="0"/>
              <a:t>Smith v. CHF </a:t>
            </a:r>
            <a:r>
              <a:rPr lang="en-US" dirty="0"/>
              <a:t>(SDNY 2011)</a:t>
            </a:r>
          </a:p>
        </p:txBody>
      </p:sp>
      <p:sp>
        <p:nvSpPr>
          <p:cNvPr id="6" name="TextBox 5"/>
          <p:cNvSpPr txBox="1"/>
          <p:nvPr/>
        </p:nvSpPr>
        <p:spPr>
          <a:xfrm>
            <a:off x="1835125" y="6442841"/>
            <a:ext cx="9389365" cy="307777"/>
          </a:xfrm>
          <a:prstGeom prst="rect">
            <a:avLst/>
          </a:prstGeom>
          <a:noFill/>
        </p:spPr>
        <p:txBody>
          <a:bodyPr wrap="none" rtlCol="0">
            <a:spAutoFit/>
          </a:bodyPr>
          <a:lstStyle/>
          <a:p>
            <a:r>
              <a:rPr lang="en-US" sz="1400" dirty="0"/>
              <a:t>Source for </a:t>
            </a:r>
            <a:r>
              <a:rPr lang="en-US" sz="1400"/>
              <a:t>the images:  </a:t>
            </a:r>
            <a:r>
              <a:rPr lang="en-US" sz="1400" dirty="0"/>
              <a:t>https://</a:t>
            </a:r>
            <a:r>
              <a:rPr lang="en-US" sz="1400" dirty="0" err="1"/>
              <a:t>www.finnegan.com</a:t>
            </a:r>
            <a:r>
              <a:rPr lang="en-US" sz="1400" dirty="0"/>
              <a:t>/</a:t>
            </a:r>
            <a:r>
              <a:rPr lang="en-US" sz="1400" dirty="0" err="1"/>
              <a:t>en</a:t>
            </a:r>
            <a:r>
              <a:rPr lang="en-US" sz="1400" dirty="0"/>
              <a:t>/insights/five-years-later-did-</a:t>
            </a:r>
            <a:r>
              <a:rPr lang="en-US" sz="1400" dirty="0" err="1"/>
              <a:t>egyptian</a:t>
            </a:r>
            <a:r>
              <a:rPr lang="en-US" sz="1400" dirty="0"/>
              <a:t>-goddess-live-up-to-the-</a:t>
            </a:r>
            <a:r>
              <a:rPr lang="en-US" sz="1400" dirty="0" err="1"/>
              <a:t>hype.html</a:t>
            </a:r>
            <a:endParaRPr 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284" y="0"/>
            <a:ext cx="8714546" cy="4267200"/>
          </a:xfrm>
          <a:prstGeom prst="rect">
            <a:avLst/>
          </a:prstGeom>
        </p:spPr>
      </p:pic>
      <p:sp>
        <p:nvSpPr>
          <p:cNvPr id="8" name="TextBox 7"/>
          <p:cNvSpPr txBox="1"/>
          <p:nvPr/>
        </p:nvSpPr>
        <p:spPr>
          <a:xfrm>
            <a:off x="1166649" y="1250732"/>
            <a:ext cx="981359" cy="369332"/>
          </a:xfrm>
          <a:prstGeom prst="rect">
            <a:avLst/>
          </a:prstGeom>
          <a:noFill/>
        </p:spPr>
        <p:txBody>
          <a:bodyPr wrap="none" rtlCol="0">
            <a:spAutoFit/>
          </a:bodyPr>
          <a:lstStyle/>
          <a:p>
            <a:r>
              <a:rPr lang="en-US">
                <a:solidFill>
                  <a:srgbClr val="FF0000"/>
                </a:solidFill>
              </a:rPr>
              <a:t>Prior Art</a:t>
            </a:r>
            <a:endParaRPr lang="en-US" dirty="0">
              <a:solidFill>
                <a:srgbClr val="FF0000"/>
              </a:solidFill>
            </a:endParaRPr>
          </a:p>
        </p:txBody>
      </p:sp>
      <p:sp>
        <p:nvSpPr>
          <p:cNvPr id="9" name="TextBox 8"/>
          <p:cNvSpPr txBox="1"/>
          <p:nvPr/>
        </p:nvSpPr>
        <p:spPr>
          <a:xfrm>
            <a:off x="5649310" y="415161"/>
            <a:ext cx="1478225" cy="369332"/>
          </a:xfrm>
          <a:prstGeom prst="rect">
            <a:avLst/>
          </a:prstGeom>
          <a:noFill/>
        </p:spPr>
        <p:txBody>
          <a:bodyPr wrap="none" rtlCol="0">
            <a:spAutoFit/>
          </a:bodyPr>
          <a:lstStyle/>
          <a:p>
            <a:r>
              <a:rPr lang="en-US">
                <a:solidFill>
                  <a:srgbClr val="FF0000"/>
                </a:solidFill>
              </a:rPr>
              <a:t>Design Patent</a:t>
            </a:r>
            <a:endParaRPr lang="en-US" dirty="0">
              <a:solidFill>
                <a:srgbClr val="FF0000"/>
              </a:solidFill>
            </a:endParaRPr>
          </a:p>
        </p:txBody>
      </p:sp>
      <p:sp>
        <p:nvSpPr>
          <p:cNvPr id="10" name="TextBox 9"/>
          <p:cNvSpPr txBox="1"/>
          <p:nvPr/>
        </p:nvSpPr>
        <p:spPr>
          <a:xfrm>
            <a:off x="10573406" y="1435398"/>
            <a:ext cx="1172309" cy="369332"/>
          </a:xfrm>
          <a:prstGeom prst="rect">
            <a:avLst/>
          </a:prstGeom>
          <a:noFill/>
        </p:spPr>
        <p:txBody>
          <a:bodyPr wrap="none" rtlCol="0">
            <a:spAutoFit/>
          </a:bodyPr>
          <a:lstStyle/>
          <a:p>
            <a:r>
              <a:rPr lang="en-US" dirty="0">
                <a:solidFill>
                  <a:srgbClr val="FF0000"/>
                </a:solidFill>
              </a:rPr>
              <a:t>Defendant</a:t>
            </a:r>
          </a:p>
        </p:txBody>
      </p:sp>
    </p:spTree>
    <p:extLst>
      <p:ext uri="{BB962C8B-B14F-4D97-AF65-F5344CB8AC3E}">
        <p14:creationId xmlns:p14="http://schemas.microsoft.com/office/powerpoint/2010/main" val="18911409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055" y="4405525"/>
            <a:ext cx="11571890" cy="2031325"/>
          </a:xfrm>
          <a:prstGeom prst="rect">
            <a:avLst/>
          </a:prstGeom>
        </p:spPr>
        <p:txBody>
          <a:bodyPr wrap="square">
            <a:spAutoFit/>
          </a:bodyPr>
          <a:lstStyle/>
          <a:p>
            <a:r>
              <a:rPr lang="en-US" dirty="0"/>
              <a:t>The court denies defendant’s motion for summary judgment on the ground that: “Assuming that these examples are prior art, a review of these images reveals that </a:t>
            </a:r>
            <a:r>
              <a:rPr lang="en-US" u="sng" dirty="0"/>
              <a:t>an ordinary observer, familiar with these designs, could still be deceived into believing that the accused product is the same as the patented design</a:t>
            </a:r>
            <a:r>
              <a:rPr lang="en-US" dirty="0"/>
              <a:t>. In fact, a hypothetical ordinary observer would likely attach more importance to at least one aspect of the claimed design when viewed in the context of CHF's prior art examples — the folds that stack and cascade slightly upwards at the bottom of the '651 and '039 designs' shade when the shade is raised. This feature is also in [defendant’s] Pole-Top Roman Shade and is largely why an ordinary observer could be deceived into believing that the accused product is the same as the patented design.” </a:t>
            </a:r>
            <a:r>
              <a:rPr lang="en-US" i="1" dirty="0"/>
              <a:t>Smith v. CHF </a:t>
            </a:r>
            <a:r>
              <a:rPr lang="en-US" dirty="0"/>
              <a:t>(SDNY 2011)</a:t>
            </a:r>
          </a:p>
        </p:txBody>
      </p:sp>
      <p:sp>
        <p:nvSpPr>
          <p:cNvPr id="6" name="TextBox 5"/>
          <p:cNvSpPr txBox="1"/>
          <p:nvPr/>
        </p:nvSpPr>
        <p:spPr>
          <a:xfrm>
            <a:off x="1835125" y="6442841"/>
            <a:ext cx="9389365" cy="307777"/>
          </a:xfrm>
          <a:prstGeom prst="rect">
            <a:avLst/>
          </a:prstGeom>
          <a:noFill/>
        </p:spPr>
        <p:txBody>
          <a:bodyPr wrap="none" rtlCol="0">
            <a:spAutoFit/>
          </a:bodyPr>
          <a:lstStyle/>
          <a:p>
            <a:r>
              <a:rPr lang="en-US" sz="1400" dirty="0"/>
              <a:t>Source for </a:t>
            </a:r>
            <a:r>
              <a:rPr lang="en-US" sz="1400"/>
              <a:t>the images:  </a:t>
            </a:r>
            <a:r>
              <a:rPr lang="en-US" sz="1400" dirty="0"/>
              <a:t>https://</a:t>
            </a:r>
            <a:r>
              <a:rPr lang="en-US" sz="1400" dirty="0" err="1"/>
              <a:t>www.finnegan.com</a:t>
            </a:r>
            <a:r>
              <a:rPr lang="en-US" sz="1400" dirty="0"/>
              <a:t>/</a:t>
            </a:r>
            <a:r>
              <a:rPr lang="en-US" sz="1400" dirty="0" err="1"/>
              <a:t>en</a:t>
            </a:r>
            <a:r>
              <a:rPr lang="en-US" sz="1400" dirty="0"/>
              <a:t>/insights/five-years-later-did-</a:t>
            </a:r>
            <a:r>
              <a:rPr lang="en-US" sz="1400" dirty="0" err="1"/>
              <a:t>egyptian</a:t>
            </a:r>
            <a:r>
              <a:rPr lang="en-US" sz="1400" dirty="0"/>
              <a:t>-goddess-live-up-to-the-</a:t>
            </a:r>
            <a:r>
              <a:rPr lang="en-US" sz="1400" dirty="0" err="1"/>
              <a:t>hype.html</a:t>
            </a:r>
            <a:endParaRPr 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284" y="0"/>
            <a:ext cx="8714546" cy="4267200"/>
          </a:xfrm>
          <a:prstGeom prst="rect">
            <a:avLst/>
          </a:prstGeom>
        </p:spPr>
      </p:pic>
      <p:sp>
        <p:nvSpPr>
          <p:cNvPr id="8" name="TextBox 7"/>
          <p:cNvSpPr txBox="1"/>
          <p:nvPr/>
        </p:nvSpPr>
        <p:spPr>
          <a:xfrm>
            <a:off x="1166649" y="1250732"/>
            <a:ext cx="981359" cy="369332"/>
          </a:xfrm>
          <a:prstGeom prst="rect">
            <a:avLst/>
          </a:prstGeom>
          <a:noFill/>
        </p:spPr>
        <p:txBody>
          <a:bodyPr wrap="none" rtlCol="0">
            <a:spAutoFit/>
          </a:bodyPr>
          <a:lstStyle/>
          <a:p>
            <a:r>
              <a:rPr lang="en-US">
                <a:solidFill>
                  <a:srgbClr val="FF0000"/>
                </a:solidFill>
              </a:rPr>
              <a:t>Prior Art</a:t>
            </a:r>
            <a:endParaRPr lang="en-US" dirty="0">
              <a:solidFill>
                <a:srgbClr val="FF0000"/>
              </a:solidFill>
            </a:endParaRPr>
          </a:p>
        </p:txBody>
      </p:sp>
      <p:sp>
        <p:nvSpPr>
          <p:cNvPr id="9" name="TextBox 8"/>
          <p:cNvSpPr txBox="1"/>
          <p:nvPr/>
        </p:nvSpPr>
        <p:spPr>
          <a:xfrm>
            <a:off x="5649310" y="415161"/>
            <a:ext cx="1478225" cy="369332"/>
          </a:xfrm>
          <a:prstGeom prst="rect">
            <a:avLst/>
          </a:prstGeom>
          <a:noFill/>
        </p:spPr>
        <p:txBody>
          <a:bodyPr wrap="none" rtlCol="0">
            <a:spAutoFit/>
          </a:bodyPr>
          <a:lstStyle/>
          <a:p>
            <a:r>
              <a:rPr lang="en-US">
                <a:solidFill>
                  <a:srgbClr val="FF0000"/>
                </a:solidFill>
              </a:rPr>
              <a:t>Design Patent</a:t>
            </a:r>
            <a:endParaRPr lang="en-US" dirty="0">
              <a:solidFill>
                <a:srgbClr val="FF0000"/>
              </a:solidFill>
            </a:endParaRPr>
          </a:p>
        </p:txBody>
      </p:sp>
      <p:sp>
        <p:nvSpPr>
          <p:cNvPr id="10" name="TextBox 9"/>
          <p:cNvSpPr txBox="1"/>
          <p:nvPr/>
        </p:nvSpPr>
        <p:spPr>
          <a:xfrm>
            <a:off x="10573406" y="1435398"/>
            <a:ext cx="1172309" cy="369332"/>
          </a:xfrm>
          <a:prstGeom prst="rect">
            <a:avLst/>
          </a:prstGeom>
          <a:noFill/>
        </p:spPr>
        <p:txBody>
          <a:bodyPr wrap="none" rtlCol="0">
            <a:spAutoFit/>
          </a:bodyPr>
          <a:lstStyle/>
          <a:p>
            <a:r>
              <a:rPr lang="en-US" dirty="0">
                <a:solidFill>
                  <a:srgbClr val="FF0000"/>
                </a:solidFill>
              </a:rPr>
              <a:t>Defendant</a:t>
            </a:r>
          </a:p>
        </p:txBody>
      </p:sp>
    </p:spTree>
    <p:extLst>
      <p:ext uri="{BB962C8B-B14F-4D97-AF65-F5344CB8AC3E}">
        <p14:creationId xmlns:p14="http://schemas.microsoft.com/office/powerpoint/2010/main" val="32356631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055" y="4405525"/>
            <a:ext cx="11571890" cy="2031325"/>
          </a:xfrm>
          <a:prstGeom prst="rect">
            <a:avLst/>
          </a:prstGeom>
        </p:spPr>
        <p:txBody>
          <a:bodyPr wrap="square">
            <a:spAutoFit/>
          </a:bodyPr>
          <a:lstStyle/>
          <a:p>
            <a:r>
              <a:rPr lang="en-US" dirty="0"/>
              <a:t>The court denies defendant’s motion for summary judgment on the ground that: “Assuming that these examples are prior art, a review of these images reveals that an ordinary observer, familiar with these designs, could still be deceived into believing that the accused product is the same as the patented design. In fact, a hypothetical ordinary observer would likely attach more importance to at least one aspect of the claimed design when viewed in the context of CHF's prior art examples </a:t>
            </a:r>
            <a:r>
              <a:rPr lang="en-US" u="sng" dirty="0"/>
              <a:t>— the folds that stack and cascade slightly upwards at the bottom</a:t>
            </a:r>
            <a:r>
              <a:rPr lang="en-US" dirty="0"/>
              <a:t> of the '651 and '039 designs' shade when the shade is raised. This feature is also in [defendant’s] Pole-Top Roman Shade and is largely why an ordinary observer could be deceived into believing that the accused product is the same as the patented design.” </a:t>
            </a:r>
            <a:r>
              <a:rPr lang="en-US" i="1" dirty="0"/>
              <a:t>Smith v. CHF </a:t>
            </a:r>
            <a:r>
              <a:rPr lang="en-US" dirty="0"/>
              <a:t>(SDNY 2011)</a:t>
            </a:r>
          </a:p>
        </p:txBody>
      </p:sp>
      <p:sp>
        <p:nvSpPr>
          <p:cNvPr id="6" name="TextBox 5"/>
          <p:cNvSpPr txBox="1"/>
          <p:nvPr/>
        </p:nvSpPr>
        <p:spPr>
          <a:xfrm>
            <a:off x="1835125" y="6442841"/>
            <a:ext cx="9389365" cy="307777"/>
          </a:xfrm>
          <a:prstGeom prst="rect">
            <a:avLst/>
          </a:prstGeom>
          <a:noFill/>
        </p:spPr>
        <p:txBody>
          <a:bodyPr wrap="none" rtlCol="0">
            <a:spAutoFit/>
          </a:bodyPr>
          <a:lstStyle/>
          <a:p>
            <a:r>
              <a:rPr lang="en-US" sz="1400" dirty="0"/>
              <a:t>Source for </a:t>
            </a:r>
            <a:r>
              <a:rPr lang="en-US" sz="1400"/>
              <a:t>the images:  </a:t>
            </a:r>
            <a:r>
              <a:rPr lang="en-US" sz="1400" dirty="0"/>
              <a:t>https://</a:t>
            </a:r>
            <a:r>
              <a:rPr lang="en-US" sz="1400" dirty="0" err="1"/>
              <a:t>www.finnegan.com</a:t>
            </a:r>
            <a:r>
              <a:rPr lang="en-US" sz="1400" dirty="0"/>
              <a:t>/</a:t>
            </a:r>
            <a:r>
              <a:rPr lang="en-US" sz="1400" dirty="0" err="1"/>
              <a:t>en</a:t>
            </a:r>
            <a:r>
              <a:rPr lang="en-US" sz="1400" dirty="0"/>
              <a:t>/insights/five-years-later-did-</a:t>
            </a:r>
            <a:r>
              <a:rPr lang="en-US" sz="1400" dirty="0" err="1"/>
              <a:t>egyptian</a:t>
            </a:r>
            <a:r>
              <a:rPr lang="en-US" sz="1400" dirty="0"/>
              <a:t>-goddess-live-up-to-the-</a:t>
            </a:r>
            <a:r>
              <a:rPr lang="en-US" sz="1400" dirty="0" err="1"/>
              <a:t>hype.html</a:t>
            </a:r>
            <a:endParaRPr 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284" y="0"/>
            <a:ext cx="8714546" cy="4267200"/>
          </a:xfrm>
          <a:prstGeom prst="rect">
            <a:avLst/>
          </a:prstGeom>
        </p:spPr>
      </p:pic>
      <p:sp>
        <p:nvSpPr>
          <p:cNvPr id="8" name="TextBox 7"/>
          <p:cNvSpPr txBox="1"/>
          <p:nvPr/>
        </p:nvSpPr>
        <p:spPr>
          <a:xfrm>
            <a:off x="1166649" y="1250732"/>
            <a:ext cx="981359" cy="369332"/>
          </a:xfrm>
          <a:prstGeom prst="rect">
            <a:avLst/>
          </a:prstGeom>
          <a:noFill/>
        </p:spPr>
        <p:txBody>
          <a:bodyPr wrap="none" rtlCol="0">
            <a:spAutoFit/>
          </a:bodyPr>
          <a:lstStyle/>
          <a:p>
            <a:r>
              <a:rPr lang="en-US">
                <a:solidFill>
                  <a:srgbClr val="FF0000"/>
                </a:solidFill>
              </a:rPr>
              <a:t>Prior Art</a:t>
            </a:r>
            <a:endParaRPr lang="en-US" dirty="0">
              <a:solidFill>
                <a:srgbClr val="FF0000"/>
              </a:solidFill>
            </a:endParaRPr>
          </a:p>
        </p:txBody>
      </p:sp>
      <p:sp>
        <p:nvSpPr>
          <p:cNvPr id="9" name="TextBox 8"/>
          <p:cNvSpPr txBox="1"/>
          <p:nvPr/>
        </p:nvSpPr>
        <p:spPr>
          <a:xfrm>
            <a:off x="5649310" y="415161"/>
            <a:ext cx="1478225" cy="369332"/>
          </a:xfrm>
          <a:prstGeom prst="rect">
            <a:avLst/>
          </a:prstGeom>
          <a:noFill/>
        </p:spPr>
        <p:txBody>
          <a:bodyPr wrap="none" rtlCol="0">
            <a:spAutoFit/>
          </a:bodyPr>
          <a:lstStyle/>
          <a:p>
            <a:r>
              <a:rPr lang="en-US">
                <a:solidFill>
                  <a:srgbClr val="FF0000"/>
                </a:solidFill>
              </a:rPr>
              <a:t>Design Patent</a:t>
            </a:r>
            <a:endParaRPr lang="en-US" dirty="0">
              <a:solidFill>
                <a:srgbClr val="FF0000"/>
              </a:solidFill>
            </a:endParaRPr>
          </a:p>
        </p:txBody>
      </p:sp>
      <p:sp>
        <p:nvSpPr>
          <p:cNvPr id="10" name="TextBox 9"/>
          <p:cNvSpPr txBox="1"/>
          <p:nvPr/>
        </p:nvSpPr>
        <p:spPr>
          <a:xfrm>
            <a:off x="10573406" y="1435398"/>
            <a:ext cx="1172309" cy="369332"/>
          </a:xfrm>
          <a:prstGeom prst="rect">
            <a:avLst/>
          </a:prstGeom>
          <a:noFill/>
        </p:spPr>
        <p:txBody>
          <a:bodyPr wrap="none" rtlCol="0">
            <a:spAutoFit/>
          </a:bodyPr>
          <a:lstStyle/>
          <a:p>
            <a:r>
              <a:rPr lang="en-US" dirty="0">
                <a:solidFill>
                  <a:srgbClr val="FF0000"/>
                </a:solidFill>
              </a:rPr>
              <a:t>Defendant</a:t>
            </a:r>
          </a:p>
        </p:txBody>
      </p:sp>
    </p:spTree>
    <p:extLst>
      <p:ext uri="{BB962C8B-B14F-4D97-AF65-F5344CB8AC3E}">
        <p14:creationId xmlns:p14="http://schemas.microsoft.com/office/powerpoint/2010/main" val="1175784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185906"/>
            <a:ext cx="10058400" cy="4151413"/>
          </a:xfrm>
          <a:prstGeom prst="rect">
            <a:avLst/>
          </a:prstGeom>
        </p:spPr>
      </p:pic>
      <p:sp>
        <p:nvSpPr>
          <p:cNvPr id="5" name="TextBox 4"/>
          <p:cNvSpPr txBox="1"/>
          <p:nvPr/>
        </p:nvSpPr>
        <p:spPr>
          <a:xfrm>
            <a:off x="375557" y="326571"/>
            <a:ext cx="2331087" cy="646331"/>
          </a:xfrm>
          <a:prstGeom prst="rect">
            <a:avLst/>
          </a:prstGeom>
          <a:noFill/>
        </p:spPr>
        <p:txBody>
          <a:bodyPr wrap="none" rtlCol="0">
            <a:spAutoFit/>
          </a:bodyPr>
          <a:lstStyle/>
          <a:p>
            <a:r>
              <a:rPr lang="de-DE" sz="3600"/>
              <a:t>US8182501</a:t>
            </a:r>
            <a:endParaRPr lang="en-US" sz="3600" dirty="0"/>
          </a:p>
        </p:txBody>
      </p:sp>
    </p:spTree>
    <p:extLst>
      <p:ext uri="{BB962C8B-B14F-4D97-AF65-F5344CB8AC3E}">
        <p14:creationId xmlns:p14="http://schemas.microsoft.com/office/powerpoint/2010/main" val="3835820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055" y="4405525"/>
            <a:ext cx="11571890" cy="2031325"/>
          </a:xfrm>
          <a:prstGeom prst="rect">
            <a:avLst/>
          </a:prstGeom>
        </p:spPr>
        <p:txBody>
          <a:bodyPr wrap="square">
            <a:spAutoFit/>
          </a:bodyPr>
          <a:lstStyle/>
          <a:p>
            <a:r>
              <a:rPr lang="en-US" dirty="0"/>
              <a:t>The court denies defendant’s motion for summary judgment on the ground that: “Assuming that these examples are prior art, a review of these images reveals that an ordinary observer, familiar with these designs, could still be deceived into believing that the accused product is the same as the patented design. In fact, a hypothetical ordinary observer would likely attach more importance to at least one aspect of the claimed design when viewed in the context of CHF's prior art examples </a:t>
            </a:r>
            <a:r>
              <a:rPr lang="en-US" u="sng" dirty="0"/>
              <a:t>— the folds that stack and cascade slightly upwards at the bottom</a:t>
            </a:r>
            <a:r>
              <a:rPr lang="en-US" dirty="0"/>
              <a:t> of the '651 and '039 designs' shade when the shade is raised. This feature is also in [defendant’s] Pole-Top Roman Shade and is largely why an ordinary observer could be deceived into believing that the accused product is the same as the patented design.” </a:t>
            </a:r>
            <a:r>
              <a:rPr lang="en-US" i="1" dirty="0"/>
              <a:t>Smith v. CHF </a:t>
            </a:r>
            <a:r>
              <a:rPr lang="en-US" dirty="0"/>
              <a:t>(SDNY 2011)</a:t>
            </a:r>
          </a:p>
        </p:txBody>
      </p:sp>
      <p:sp>
        <p:nvSpPr>
          <p:cNvPr id="6" name="TextBox 5"/>
          <p:cNvSpPr txBox="1"/>
          <p:nvPr/>
        </p:nvSpPr>
        <p:spPr>
          <a:xfrm>
            <a:off x="1835125" y="6442841"/>
            <a:ext cx="9389365" cy="307777"/>
          </a:xfrm>
          <a:prstGeom prst="rect">
            <a:avLst/>
          </a:prstGeom>
          <a:noFill/>
        </p:spPr>
        <p:txBody>
          <a:bodyPr wrap="none" rtlCol="0">
            <a:spAutoFit/>
          </a:bodyPr>
          <a:lstStyle/>
          <a:p>
            <a:r>
              <a:rPr lang="en-US" sz="1400" dirty="0"/>
              <a:t>Source for </a:t>
            </a:r>
            <a:r>
              <a:rPr lang="en-US" sz="1400"/>
              <a:t>the images:  </a:t>
            </a:r>
            <a:r>
              <a:rPr lang="en-US" sz="1400" dirty="0"/>
              <a:t>https://</a:t>
            </a:r>
            <a:r>
              <a:rPr lang="en-US" sz="1400" dirty="0" err="1"/>
              <a:t>www.finnegan.com</a:t>
            </a:r>
            <a:r>
              <a:rPr lang="en-US" sz="1400" dirty="0"/>
              <a:t>/</a:t>
            </a:r>
            <a:r>
              <a:rPr lang="en-US" sz="1400" dirty="0" err="1"/>
              <a:t>en</a:t>
            </a:r>
            <a:r>
              <a:rPr lang="en-US" sz="1400" dirty="0"/>
              <a:t>/insights/five-years-later-did-</a:t>
            </a:r>
            <a:r>
              <a:rPr lang="en-US" sz="1400" dirty="0" err="1"/>
              <a:t>egyptian</a:t>
            </a:r>
            <a:r>
              <a:rPr lang="en-US" sz="1400" dirty="0"/>
              <a:t>-goddess-live-up-to-the-</a:t>
            </a:r>
            <a:r>
              <a:rPr lang="en-US" sz="1400" dirty="0" err="1"/>
              <a:t>hype.html</a:t>
            </a:r>
            <a:endParaRPr 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284" y="0"/>
            <a:ext cx="8714546" cy="4267200"/>
          </a:xfrm>
          <a:prstGeom prst="rect">
            <a:avLst/>
          </a:prstGeom>
        </p:spPr>
      </p:pic>
      <p:sp>
        <p:nvSpPr>
          <p:cNvPr id="8" name="TextBox 7"/>
          <p:cNvSpPr txBox="1"/>
          <p:nvPr/>
        </p:nvSpPr>
        <p:spPr>
          <a:xfrm>
            <a:off x="1166649" y="1250732"/>
            <a:ext cx="981359" cy="369332"/>
          </a:xfrm>
          <a:prstGeom prst="rect">
            <a:avLst/>
          </a:prstGeom>
          <a:noFill/>
        </p:spPr>
        <p:txBody>
          <a:bodyPr wrap="none" rtlCol="0">
            <a:spAutoFit/>
          </a:bodyPr>
          <a:lstStyle/>
          <a:p>
            <a:r>
              <a:rPr lang="en-US">
                <a:solidFill>
                  <a:srgbClr val="FF0000"/>
                </a:solidFill>
              </a:rPr>
              <a:t>Prior Art</a:t>
            </a:r>
            <a:endParaRPr lang="en-US" dirty="0">
              <a:solidFill>
                <a:srgbClr val="FF0000"/>
              </a:solidFill>
            </a:endParaRPr>
          </a:p>
        </p:txBody>
      </p:sp>
      <p:sp>
        <p:nvSpPr>
          <p:cNvPr id="9" name="TextBox 8"/>
          <p:cNvSpPr txBox="1"/>
          <p:nvPr/>
        </p:nvSpPr>
        <p:spPr>
          <a:xfrm>
            <a:off x="5649310" y="415161"/>
            <a:ext cx="1478225" cy="369332"/>
          </a:xfrm>
          <a:prstGeom prst="rect">
            <a:avLst/>
          </a:prstGeom>
          <a:noFill/>
        </p:spPr>
        <p:txBody>
          <a:bodyPr wrap="none" rtlCol="0">
            <a:spAutoFit/>
          </a:bodyPr>
          <a:lstStyle/>
          <a:p>
            <a:r>
              <a:rPr lang="en-US">
                <a:solidFill>
                  <a:srgbClr val="FF0000"/>
                </a:solidFill>
              </a:rPr>
              <a:t>Design Patent</a:t>
            </a:r>
            <a:endParaRPr lang="en-US" dirty="0">
              <a:solidFill>
                <a:srgbClr val="FF0000"/>
              </a:solidFill>
            </a:endParaRPr>
          </a:p>
        </p:txBody>
      </p:sp>
      <p:sp>
        <p:nvSpPr>
          <p:cNvPr id="10" name="TextBox 9"/>
          <p:cNvSpPr txBox="1"/>
          <p:nvPr/>
        </p:nvSpPr>
        <p:spPr>
          <a:xfrm>
            <a:off x="10573406" y="1435398"/>
            <a:ext cx="1172309" cy="369332"/>
          </a:xfrm>
          <a:prstGeom prst="rect">
            <a:avLst/>
          </a:prstGeom>
          <a:noFill/>
        </p:spPr>
        <p:txBody>
          <a:bodyPr wrap="none" rtlCol="0">
            <a:spAutoFit/>
          </a:bodyPr>
          <a:lstStyle/>
          <a:p>
            <a:r>
              <a:rPr lang="en-US" dirty="0">
                <a:solidFill>
                  <a:srgbClr val="FF0000"/>
                </a:solidFill>
              </a:rPr>
              <a:t>Defendant</a:t>
            </a:r>
          </a:p>
        </p:txBody>
      </p:sp>
      <p:sp>
        <p:nvSpPr>
          <p:cNvPr id="11" name="Oval 10">
            <a:extLst>
              <a:ext uri="{FF2B5EF4-FFF2-40B4-BE49-F238E27FC236}">
                <a16:creationId xmlns:a16="http://schemas.microsoft.com/office/drawing/2014/main" id="{FAE16003-20F0-C541-8104-18ECD9909007}"/>
              </a:ext>
            </a:extLst>
          </p:cNvPr>
          <p:cNvSpPr/>
          <p:nvPr/>
        </p:nvSpPr>
        <p:spPr>
          <a:xfrm>
            <a:off x="4915593" y="3246713"/>
            <a:ext cx="1093321" cy="102048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4317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055" y="4405525"/>
            <a:ext cx="11571890" cy="2031325"/>
          </a:xfrm>
          <a:prstGeom prst="rect">
            <a:avLst/>
          </a:prstGeom>
        </p:spPr>
        <p:txBody>
          <a:bodyPr wrap="square">
            <a:spAutoFit/>
          </a:bodyPr>
          <a:lstStyle/>
          <a:p>
            <a:r>
              <a:rPr lang="en-US" dirty="0"/>
              <a:t>The court denies defendant’s motion for summary judgment on the ground that: “Assuming that these examples are prior art, a review of these images reveals that an ordinary observer, familiar with these designs, could still be deceived into believing that the accused product is the same as the patented design. In fact, a hypothetical ordinary observer would likely attach more importance to at least one aspect of the claimed design when viewed in the context of CHF's prior art examples </a:t>
            </a:r>
            <a:r>
              <a:rPr lang="en-US" u="sng" dirty="0"/>
              <a:t>— the folds that stack and cascade slightly upwards at the bottom</a:t>
            </a:r>
            <a:r>
              <a:rPr lang="en-US" dirty="0"/>
              <a:t> of the '651 and '039 designs' shade when the shade is raised. This feature is also in [defendant’s] Pole-Top Roman Shade and is largely why an ordinary observer could be deceived into believing that the accused product is the same as the patented design.” </a:t>
            </a:r>
            <a:r>
              <a:rPr lang="en-US" i="1" dirty="0"/>
              <a:t>Smith v. CHF </a:t>
            </a:r>
            <a:r>
              <a:rPr lang="en-US" dirty="0"/>
              <a:t>(SDNY 2011)</a:t>
            </a:r>
          </a:p>
        </p:txBody>
      </p:sp>
      <p:sp>
        <p:nvSpPr>
          <p:cNvPr id="6" name="TextBox 5"/>
          <p:cNvSpPr txBox="1"/>
          <p:nvPr/>
        </p:nvSpPr>
        <p:spPr>
          <a:xfrm>
            <a:off x="1835125" y="6442841"/>
            <a:ext cx="9389365" cy="307777"/>
          </a:xfrm>
          <a:prstGeom prst="rect">
            <a:avLst/>
          </a:prstGeom>
          <a:noFill/>
        </p:spPr>
        <p:txBody>
          <a:bodyPr wrap="none" rtlCol="0">
            <a:spAutoFit/>
          </a:bodyPr>
          <a:lstStyle/>
          <a:p>
            <a:r>
              <a:rPr lang="en-US" sz="1400" dirty="0"/>
              <a:t>Source for </a:t>
            </a:r>
            <a:r>
              <a:rPr lang="en-US" sz="1400"/>
              <a:t>the images:  </a:t>
            </a:r>
            <a:r>
              <a:rPr lang="en-US" sz="1400" dirty="0"/>
              <a:t>https://</a:t>
            </a:r>
            <a:r>
              <a:rPr lang="en-US" sz="1400" dirty="0" err="1"/>
              <a:t>www.finnegan.com</a:t>
            </a:r>
            <a:r>
              <a:rPr lang="en-US" sz="1400" dirty="0"/>
              <a:t>/</a:t>
            </a:r>
            <a:r>
              <a:rPr lang="en-US" sz="1400" dirty="0" err="1"/>
              <a:t>en</a:t>
            </a:r>
            <a:r>
              <a:rPr lang="en-US" sz="1400" dirty="0"/>
              <a:t>/insights/five-years-later-did-</a:t>
            </a:r>
            <a:r>
              <a:rPr lang="en-US" sz="1400" dirty="0" err="1"/>
              <a:t>egyptian</a:t>
            </a:r>
            <a:r>
              <a:rPr lang="en-US" sz="1400" dirty="0"/>
              <a:t>-goddess-live-up-to-the-</a:t>
            </a:r>
            <a:r>
              <a:rPr lang="en-US" sz="1400" dirty="0" err="1"/>
              <a:t>hype.html</a:t>
            </a:r>
            <a:endParaRPr 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284" y="0"/>
            <a:ext cx="8714546" cy="4267200"/>
          </a:xfrm>
          <a:prstGeom prst="rect">
            <a:avLst/>
          </a:prstGeom>
        </p:spPr>
      </p:pic>
      <p:sp>
        <p:nvSpPr>
          <p:cNvPr id="8" name="TextBox 7"/>
          <p:cNvSpPr txBox="1"/>
          <p:nvPr/>
        </p:nvSpPr>
        <p:spPr>
          <a:xfrm>
            <a:off x="1166649" y="1250732"/>
            <a:ext cx="981359" cy="369332"/>
          </a:xfrm>
          <a:prstGeom prst="rect">
            <a:avLst/>
          </a:prstGeom>
          <a:noFill/>
        </p:spPr>
        <p:txBody>
          <a:bodyPr wrap="none" rtlCol="0">
            <a:spAutoFit/>
          </a:bodyPr>
          <a:lstStyle/>
          <a:p>
            <a:r>
              <a:rPr lang="en-US">
                <a:solidFill>
                  <a:srgbClr val="FF0000"/>
                </a:solidFill>
              </a:rPr>
              <a:t>Prior Art</a:t>
            </a:r>
            <a:endParaRPr lang="en-US" dirty="0">
              <a:solidFill>
                <a:srgbClr val="FF0000"/>
              </a:solidFill>
            </a:endParaRPr>
          </a:p>
        </p:txBody>
      </p:sp>
      <p:sp>
        <p:nvSpPr>
          <p:cNvPr id="9" name="TextBox 8"/>
          <p:cNvSpPr txBox="1"/>
          <p:nvPr/>
        </p:nvSpPr>
        <p:spPr>
          <a:xfrm>
            <a:off x="5649310" y="415161"/>
            <a:ext cx="1478225" cy="369332"/>
          </a:xfrm>
          <a:prstGeom prst="rect">
            <a:avLst/>
          </a:prstGeom>
          <a:noFill/>
        </p:spPr>
        <p:txBody>
          <a:bodyPr wrap="none" rtlCol="0">
            <a:spAutoFit/>
          </a:bodyPr>
          <a:lstStyle/>
          <a:p>
            <a:r>
              <a:rPr lang="en-US">
                <a:solidFill>
                  <a:srgbClr val="FF0000"/>
                </a:solidFill>
              </a:rPr>
              <a:t>Design Patent</a:t>
            </a:r>
            <a:endParaRPr lang="en-US" dirty="0">
              <a:solidFill>
                <a:srgbClr val="FF0000"/>
              </a:solidFill>
            </a:endParaRPr>
          </a:p>
        </p:txBody>
      </p:sp>
      <p:sp>
        <p:nvSpPr>
          <p:cNvPr id="10" name="TextBox 9"/>
          <p:cNvSpPr txBox="1"/>
          <p:nvPr/>
        </p:nvSpPr>
        <p:spPr>
          <a:xfrm>
            <a:off x="10573406" y="1435398"/>
            <a:ext cx="1172309" cy="369332"/>
          </a:xfrm>
          <a:prstGeom prst="rect">
            <a:avLst/>
          </a:prstGeom>
          <a:noFill/>
        </p:spPr>
        <p:txBody>
          <a:bodyPr wrap="none" rtlCol="0">
            <a:spAutoFit/>
          </a:bodyPr>
          <a:lstStyle/>
          <a:p>
            <a:r>
              <a:rPr lang="en-US" dirty="0">
                <a:solidFill>
                  <a:srgbClr val="FF0000"/>
                </a:solidFill>
              </a:rPr>
              <a:t>Defendant</a:t>
            </a:r>
          </a:p>
        </p:txBody>
      </p:sp>
      <p:sp>
        <p:nvSpPr>
          <p:cNvPr id="11" name="Oval 10">
            <a:extLst>
              <a:ext uri="{FF2B5EF4-FFF2-40B4-BE49-F238E27FC236}">
                <a16:creationId xmlns:a16="http://schemas.microsoft.com/office/drawing/2014/main" id="{FAE16003-20F0-C541-8104-18ECD9909007}"/>
              </a:ext>
            </a:extLst>
          </p:cNvPr>
          <p:cNvSpPr/>
          <p:nvPr/>
        </p:nvSpPr>
        <p:spPr>
          <a:xfrm>
            <a:off x="8133806" y="3249708"/>
            <a:ext cx="1093321" cy="102048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06424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4559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236F51-A26E-1942-8898-9E30C9B8CE63}"/>
              </a:ext>
            </a:extLst>
          </p:cNvPr>
          <p:cNvSpPr/>
          <p:nvPr/>
        </p:nvSpPr>
        <p:spPr>
          <a:xfrm>
            <a:off x="870263" y="138626"/>
            <a:ext cx="10755637" cy="584775"/>
          </a:xfrm>
          <a:prstGeom prst="rect">
            <a:avLst/>
          </a:prstGeom>
        </p:spPr>
        <p:txBody>
          <a:bodyPr wrap="none">
            <a:spAutoFit/>
          </a:bodyPr>
          <a:lstStyle/>
          <a:p>
            <a:r>
              <a:rPr lang="en-US" sz="3200" dirty="0"/>
              <a:t>Victor Stanley v. Creative Pipe, 2011 LEXIS 112846 (</a:t>
            </a:r>
            <a:r>
              <a:rPr lang="en-US" sz="3200" dirty="0" err="1"/>
              <a:t>D.Md</a:t>
            </a:r>
            <a:r>
              <a:rPr lang="en-US" sz="3200" dirty="0"/>
              <a:t>. 2011)</a:t>
            </a:r>
          </a:p>
        </p:txBody>
      </p:sp>
      <p:pic>
        <p:nvPicPr>
          <p:cNvPr id="1026" name="Picture 2">
            <a:extLst>
              <a:ext uri="{FF2B5EF4-FFF2-40B4-BE49-F238E27FC236}">
                <a16:creationId xmlns:a16="http://schemas.microsoft.com/office/drawing/2014/main" id="{442F9F22-B8B9-5249-90AE-E7C180CF3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916"/>
            <a:ext cx="12192000" cy="4660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BF265B-562D-F84F-B173-FA77B9AF000B}"/>
              </a:ext>
            </a:extLst>
          </p:cNvPr>
          <p:cNvSpPr txBox="1"/>
          <p:nvPr/>
        </p:nvSpPr>
        <p:spPr>
          <a:xfrm>
            <a:off x="2363190" y="6485506"/>
            <a:ext cx="6456768" cy="276999"/>
          </a:xfrm>
          <a:prstGeom prst="rect">
            <a:avLst/>
          </a:prstGeom>
          <a:noFill/>
        </p:spPr>
        <p:txBody>
          <a:bodyPr wrap="none" rtlCol="0">
            <a:spAutoFit/>
          </a:bodyPr>
          <a:lstStyle/>
          <a:p>
            <a:r>
              <a:rPr lang="en-US" sz="1200" dirty="0"/>
              <a:t>Images from https://</a:t>
            </a:r>
            <a:r>
              <a:rPr lang="en-US" sz="1200" dirty="0" err="1"/>
              <a:t>www.wilsonlegalgroup.com</a:t>
            </a:r>
            <a:r>
              <a:rPr lang="en-US" sz="1200" dirty="0"/>
              <a:t>/how-to-determine-infringement-of-a-design-patent</a:t>
            </a:r>
          </a:p>
        </p:txBody>
      </p:sp>
    </p:spTree>
    <p:extLst>
      <p:ext uri="{BB962C8B-B14F-4D97-AF65-F5344CB8AC3E}">
        <p14:creationId xmlns:p14="http://schemas.microsoft.com/office/powerpoint/2010/main" val="42854569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236F51-A26E-1942-8898-9E30C9B8CE63}"/>
              </a:ext>
            </a:extLst>
          </p:cNvPr>
          <p:cNvSpPr/>
          <p:nvPr/>
        </p:nvSpPr>
        <p:spPr>
          <a:xfrm>
            <a:off x="870263" y="138626"/>
            <a:ext cx="10755637" cy="584775"/>
          </a:xfrm>
          <a:prstGeom prst="rect">
            <a:avLst/>
          </a:prstGeom>
        </p:spPr>
        <p:txBody>
          <a:bodyPr wrap="none">
            <a:spAutoFit/>
          </a:bodyPr>
          <a:lstStyle/>
          <a:p>
            <a:r>
              <a:rPr lang="en-US" sz="3200" dirty="0"/>
              <a:t>Victor Stanley v. Creative Pipe, 2011 LEXIS 112846 (</a:t>
            </a:r>
            <a:r>
              <a:rPr lang="en-US" sz="3200" dirty="0" err="1"/>
              <a:t>D.Md</a:t>
            </a:r>
            <a:r>
              <a:rPr lang="en-US" sz="3200" dirty="0"/>
              <a:t>. 2011)</a:t>
            </a:r>
          </a:p>
        </p:txBody>
      </p:sp>
      <p:pic>
        <p:nvPicPr>
          <p:cNvPr id="1026" name="Picture 2">
            <a:extLst>
              <a:ext uri="{FF2B5EF4-FFF2-40B4-BE49-F238E27FC236}">
                <a16:creationId xmlns:a16="http://schemas.microsoft.com/office/drawing/2014/main" id="{442F9F22-B8B9-5249-90AE-E7C180CF3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916"/>
            <a:ext cx="12192000" cy="4660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3843B4-5607-E74C-A4B9-607A219C3B4C}"/>
              </a:ext>
            </a:extLst>
          </p:cNvPr>
          <p:cNvSpPr txBox="1"/>
          <p:nvPr/>
        </p:nvSpPr>
        <p:spPr>
          <a:xfrm>
            <a:off x="698665" y="5524396"/>
            <a:ext cx="10794670" cy="646331"/>
          </a:xfrm>
          <a:prstGeom prst="rect">
            <a:avLst/>
          </a:prstGeom>
          <a:noFill/>
        </p:spPr>
        <p:txBody>
          <a:bodyPr wrap="square" rtlCol="0">
            <a:spAutoFit/>
          </a:bodyPr>
          <a:lstStyle/>
          <a:p>
            <a:r>
              <a:rPr lang="en-US" dirty="0"/>
              <a:t>Defendant held liable because ““an ordinary observer, familiar with prior art designs, would be unable to easily distinguish them in a side-by-side comparison without unusually careful effort.”</a:t>
            </a:r>
          </a:p>
        </p:txBody>
      </p:sp>
      <p:sp>
        <p:nvSpPr>
          <p:cNvPr id="4" name="TextBox 3">
            <a:extLst>
              <a:ext uri="{FF2B5EF4-FFF2-40B4-BE49-F238E27FC236}">
                <a16:creationId xmlns:a16="http://schemas.microsoft.com/office/drawing/2014/main" id="{53BF265B-562D-F84F-B173-FA77B9AF000B}"/>
              </a:ext>
            </a:extLst>
          </p:cNvPr>
          <p:cNvSpPr txBox="1"/>
          <p:nvPr/>
        </p:nvSpPr>
        <p:spPr>
          <a:xfrm>
            <a:off x="2363190" y="6485506"/>
            <a:ext cx="6456768" cy="276999"/>
          </a:xfrm>
          <a:prstGeom prst="rect">
            <a:avLst/>
          </a:prstGeom>
          <a:noFill/>
        </p:spPr>
        <p:txBody>
          <a:bodyPr wrap="none" rtlCol="0">
            <a:spAutoFit/>
          </a:bodyPr>
          <a:lstStyle/>
          <a:p>
            <a:r>
              <a:rPr lang="en-US" sz="1200" dirty="0"/>
              <a:t>Images from https://</a:t>
            </a:r>
            <a:r>
              <a:rPr lang="en-US" sz="1200" dirty="0" err="1"/>
              <a:t>www.wilsonlegalgroup.com</a:t>
            </a:r>
            <a:r>
              <a:rPr lang="en-US" sz="1200" dirty="0"/>
              <a:t>/how-to-determine-infringement-of-a-design-patent</a:t>
            </a:r>
          </a:p>
        </p:txBody>
      </p:sp>
    </p:spTree>
    <p:extLst>
      <p:ext uri="{BB962C8B-B14F-4D97-AF65-F5344CB8AC3E}">
        <p14:creationId xmlns:p14="http://schemas.microsoft.com/office/powerpoint/2010/main" val="23009613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4668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94" y="0"/>
            <a:ext cx="11613931" cy="693683"/>
          </a:xfrm>
        </p:spPr>
        <p:txBody>
          <a:bodyPr>
            <a:normAutofit/>
          </a:bodyPr>
          <a:lstStyle/>
          <a:p>
            <a:pPr algn="ctr"/>
            <a:r>
              <a:rPr lang="en-US" sz="3600" dirty="0"/>
              <a:t>Design Patent </a:t>
            </a:r>
            <a:r>
              <a:rPr lang="uk-UA" sz="3600" dirty="0"/>
              <a:t>D480,817</a:t>
            </a:r>
            <a:r>
              <a:rPr lang="en-US" sz="3600" dirty="0"/>
              <a:t>: “Above Ground Swimming Pool”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69" y="693683"/>
            <a:ext cx="3675634" cy="603819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403" y="693682"/>
            <a:ext cx="4206730" cy="61643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8585" y="693683"/>
            <a:ext cx="4024740" cy="6164317"/>
          </a:xfrm>
          <a:prstGeom prst="rect">
            <a:avLst/>
          </a:prstGeom>
        </p:spPr>
      </p:pic>
    </p:spTree>
    <p:extLst>
      <p:ext uri="{BB962C8B-B14F-4D97-AF65-F5344CB8AC3E}">
        <p14:creationId xmlns:p14="http://schemas.microsoft.com/office/powerpoint/2010/main" val="496260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23661" y="6463862"/>
            <a:ext cx="8301119" cy="307777"/>
          </a:xfrm>
          <a:prstGeom prst="rect">
            <a:avLst/>
          </a:prstGeom>
          <a:noFill/>
        </p:spPr>
        <p:txBody>
          <a:bodyPr wrap="none" rtlCol="0">
            <a:spAutoFit/>
          </a:bodyPr>
          <a:lstStyle/>
          <a:p>
            <a:r>
              <a:rPr lang="en-US" sz="1400" dirty="0"/>
              <a:t>Source:  https://</a:t>
            </a:r>
            <a:r>
              <a:rPr lang="en-US" sz="1400" dirty="0" err="1"/>
              <a:t>www.finnegan.com</a:t>
            </a:r>
            <a:r>
              <a:rPr lang="en-US" sz="1400" dirty="0"/>
              <a:t>/</a:t>
            </a:r>
            <a:r>
              <a:rPr lang="en-US" sz="1400" dirty="0" err="1"/>
              <a:t>en</a:t>
            </a:r>
            <a:r>
              <a:rPr lang="en-US" sz="1400" dirty="0"/>
              <a:t>/insights/five-years-later-did-</a:t>
            </a:r>
            <a:r>
              <a:rPr lang="en-US" sz="1400" dirty="0" err="1"/>
              <a:t>egyptian</a:t>
            </a:r>
            <a:r>
              <a:rPr lang="en-US" sz="1400" dirty="0"/>
              <a:t>-goddess-live-up-to-the-</a:t>
            </a:r>
            <a:r>
              <a:rPr lang="en-US" sz="1400" dirty="0" err="1"/>
              <a:t>hype.html</a:t>
            </a:r>
            <a:endParaRPr lang="en-US" sz="1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292" y="725214"/>
            <a:ext cx="5629080" cy="3231726"/>
          </a:xfrm>
          <a:prstGeom prst="rect">
            <a:avLst/>
          </a:prstGeom>
        </p:spPr>
      </p:pic>
      <p:sp>
        <p:nvSpPr>
          <p:cNvPr id="3" name="TextBox 2">
            <a:extLst>
              <a:ext uri="{FF2B5EF4-FFF2-40B4-BE49-F238E27FC236}">
                <a16:creationId xmlns:a16="http://schemas.microsoft.com/office/drawing/2014/main" id="{DC3B9345-D3A8-5346-A72F-52240B604B55}"/>
              </a:ext>
            </a:extLst>
          </p:cNvPr>
          <p:cNvSpPr txBox="1"/>
          <p:nvPr/>
        </p:nvSpPr>
        <p:spPr>
          <a:xfrm>
            <a:off x="2650793" y="667508"/>
            <a:ext cx="1477840" cy="369332"/>
          </a:xfrm>
          <a:prstGeom prst="rect">
            <a:avLst/>
          </a:prstGeom>
          <a:noFill/>
        </p:spPr>
        <p:txBody>
          <a:bodyPr wrap="none" rtlCol="0">
            <a:spAutoFit/>
          </a:bodyPr>
          <a:lstStyle/>
          <a:p>
            <a:r>
              <a:rPr lang="en-US" dirty="0">
                <a:solidFill>
                  <a:srgbClr val="FF0000"/>
                </a:solidFill>
              </a:rPr>
              <a:t>Design Patent</a:t>
            </a:r>
          </a:p>
        </p:txBody>
      </p:sp>
    </p:spTree>
    <p:extLst>
      <p:ext uri="{BB962C8B-B14F-4D97-AF65-F5344CB8AC3E}">
        <p14:creationId xmlns:p14="http://schemas.microsoft.com/office/powerpoint/2010/main" val="6070897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61917" y="615000"/>
            <a:ext cx="5947814" cy="3473523"/>
          </a:xfrm>
          <a:prstGeom prst="rect">
            <a:avLst/>
          </a:prstGeom>
        </p:spPr>
      </p:pic>
      <p:sp>
        <p:nvSpPr>
          <p:cNvPr id="6" name="TextBox 5"/>
          <p:cNvSpPr txBox="1"/>
          <p:nvPr/>
        </p:nvSpPr>
        <p:spPr>
          <a:xfrm>
            <a:off x="2423661" y="6463862"/>
            <a:ext cx="8301119" cy="307777"/>
          </a:xfrm>
          <a:prstGeom prst="rect">
            <a:avLst/>
          </a:prstGeom>
          <a:noFill/>
        </p:spPr>
        <p:txBody>
          <a:bodyPr wrap="none" rtlCol="0">
            <a:spAutoFit/>
          </a:bodyPr>
          <a:lstStyle/>
          <a:p>
            <a:r>
              <a:rPr lang="en-US" sz="1400" dirty="0"/>
              <a:t>Source:  https://</a:t>
            </a:r>
            <a:r>
              <a:rPr lang="en-US" sz="1400" dirty="0" err="1"/>
              <a:t>www.finnegan.com</a:t>
            </a:r>
            <a:r>
              <a:rPr lang="en-US" sz="1400" dirty="0"/>
              <a:t>/</a:t>
            </a:r>
            <a:r>
              <a:rPr lang="en-US" sz="1400" dirty="0" err="1"/>
              <a:t>en</a:t>
            </a:r>
            <a:r>
              <a:rPr lang="en-US" sz="1400" dirty="0"/>
              <a:t>/insights/five-years-later-did-</a:t>
            </a:r>
            <a:r>
              <a:rPr lang="en-US" sz="1400" dirty="0" err="1"/>
              <a:t>egyptian</a:t>
            </a:r>
            <a:r>
              <a:rPr lang="en-US" sz="1400" dirty="0"/>
              <a:t>-goddess-live-up-to-the-</a:t>
            </a:r>
            <a:r>
              <a:rPr lang="en-US" sz="1400" dirty="0" err="1"/>
              <a:t>hype.html</a:t>
            </a:r>
            <a:endParaRPr lang="en-US" sz="1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92" y="725214"/>
            <a:ext cx="5629080" cy="3231726"/>
          </a:xfrm>
          <a:prstGeom prst="rect">
            <a:avLst/>
          </a:prstGeom>
        </p:spPr>
      </p:pic>
      <p:sp>
        <p:nvSpPr>
          <p:cNvPr id="3" name="TextBox 2">
            <a:extLst>
              <a:ext uri="{FF2B5EF4-FFF2-40B4-BE49-F238E27FC236}">
                <a16:creationId xmlns:a16="http://schemas.microsoft.com/office/drawing/2014/main" id="{DC3B9345-D3A8-5346-A72F-52240B604B55}"/>
              </a:ext>
            </a:extLst>
          </p:cNvPr>
          <p:cNvSpPr txBox="1"/>
          <p:nvPr/>
        </p:nvSpPr>
        <p:spPr>
          <a:xfrm>
            <a:off x="2650793" y="667508"/>
            <a:ext cx="1477840" cy="369332"/>
          </a:xfrm>
          <a:prstGeom prst="rect">
            <a:avLst/>
          </a:prstGeom>
          <a:noFill/>
        </p:spPr>
        <p:txBody>
          <a:bodyPr wrap="none" rtlCol="0">
            <a:spAutoFit/>
          </a:bodyPr>
          <a:lstStyle/>
          <a:p>
            <a:r>
              <a:rPr lang="en-US" dirty="0">
                <a:solidFill>
                  <a:srgbClr val="FF0000"/>
                </a:solidFill>
              </a:rPr>
              <a:t>Design Patent</a:t>
            </a:r>
          </a:p>
        </p:txBody>
      </p:sp>
      <p:sp>
        <p:nvSpPr>
          <p:cNvPr id="8" name="TextBox 7">
            <a:extLst>
              <a:ext uri="{FF2B5EF4-FFF2-40B4-BE49-F238E27FC236}">
                <a16:creationId xmlns:a16="http://schemas.microsoft.com/office/drawing/2014/main" id="{B3406DA6-1336-5E4E-B87C-F8D599D882CE}"/>
              </a:ext>
            </a:extLst>
          </p:cNvPr>
          <p:cNvSpPr txBox="1"/>
          <p:nvPr/>
        </p:nvSpPr>
        <p:spPr>
          <a:xfrm>
            <a:off x="8063962" y="156964"/>
            <a:ext cx="2101344" cy="369332"/>
          </a:xfrm>
          <a:prstGeom prst="rect">
            <a:avLst/>
          </a:prstGeom>
          <a:noFill/>
        </p:spPr>
        <p:txBody>
          <a:bodyPr wrap="none" rtlCol="0">
            <a:spAutoFit/>
          </a:bodyPr>
          <a:lstStyle/>
          <a:p>
            <a:r>
              <a:rPr lang="en-US" dirty="0">
                <a:solidFill>
                  <a:srgbClr val="FF0000"/>
                </a:solidFill>
              </a:rPr>
              <a:t>Defendant’s Product</a:t>
            </a:r>
          </a:p>
        </p:txBody>
      </p:sp>
    </p:spTree>
    <p:extLst>
      <p:ext uri="{BB962C8B-B14F-4D97-AF65-F5344CB8AC3E}">
        <p14:creationId xmlns:p14="http://schemas.microsoft.com/office/powerpoint/2010/main" val="36487857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6056" y="4682387"/>
            <a:ext cx="7935310" cy="1323439"/>
          </a:xfrm>
          <a:prstGeom prst="rect">
            <a:avLst/>
          </a:prstGeom>
        </p:spPr>
        <p:txBody>
          <a:bodyPr wrap="square">
            <a:spAutoFit/>
          </a:bodyPr>
          <a:lstStyle/>
          <a:p>
            <a:r>
              <a:rPr lang="en-US" sz="2000" dirty="0"/>
              <a:t>Held: “[N]no reasonable juror could find that an ordinary observer would conclude that the taller, more elegant accused pool embodies the squat pool plaintiff patented, or any colorable imitation thereof.” </a:t>
            </a:r>
            <a:r>
              <a:rPr lang="en-US" sz="2000" dirty="0" err="1"/>
              <a:t>Sofpool</a:t>
            </a:r>
            <a:r>
              <a:rPr lang="en-US" sz="2000" dirty="0"/>
              <a:t> v. Kmart, No. 10-cv-3333 (ED CA 2013)</a:t>
            </a:r>
          </a:p>
        </p:txBody>
      </p:sp>
      <p:pic>
        <p:nvPicPr>
          <p:cNvPr id="5" name="Picture 4"/>
          <p:cNvPicPr>
            <a:picLocks noChangeAspect="1"/>
          </p:cNvPicPr>
          <p:nvPr/>
        </p:nvPicPr>
        <p:blipFill>
          <a:blip r:embed="rId2"/>
          <a:stretch>
            <a:fillRect/>
          </a:stretch>
        </p:blipFill>
        <p:spPr>
          <a:xfrm>
            <a:off x="6061917" y="615000"/>
            <a:ext cx="5947814" cy="3473523"/>
          </a:xfrm>
          <a:prstGeom prst="rect">
            <a:avLst/>
          </a:prstGeom>
        </p:spPr>
      </p:pic>
      <p:sp>
        <p:nvSpPr>
          <p:cNvPr id="6" name="TextBox 5"/>
          <p:cNvSpPr txBox="1"/>
          <p:nvPr/>
        </p:nvSpPr>
        <p:spPr>
          <a:xfrm>
            <a:off x="2423661" y="6463862"/>
            <a:ext cx="8301119" cy="307777"/>
          </a:xfrm>
          <a:prstGeom prst="rect">
            <a:avLst/>
          </a:prstGeom>
          <a:noFill/>
        </p:spPr>
        <p:txBody>
          <a:bodyPr wrap="none" rtlCol="0">
            <a:spAutoFit/>
          </a:bodyPr>
          <a:lstStyle/>
          <a:p>
            <a:r>
              <a:rPr lang="en-US" sz="1400" dirty="0"/>
              <a:t>Source:  https://</a:t>
            </a:r>
            <a:r>
              <a:rPr lang="en-US" sz="1400" dirty="0" err="1"/>
              <a:t>www.finnegan.com</a:t>
            </a:r>
            <a:r>
              <a:rPr lang="en-US" sz="1400" dirty="0"/>
              <a:t>/</a:t>
            </a:r>
            <a:r>
              <a:rPr lang="en-US" sz="1400" dirty="0" err="1"/>
              <a:t>en</a:t>
            </a:r>
            <a:r>
              <a:rPr lang="en-US" sz="1400" dirty="0"/>
              <a:t>/insights/five-years-later-did-</a:t>
            </a:r>
            <a:r>
              <a:rPr lang="en-US" sz="1400" dirty="0" err="1"/>
              <a:t>egyptian</a:t>
            </a:r>
            <a:r>
              <a:rPr lang="en-US" sz="1400" dirty="0"/>
              <a:t>-goddess-live-up-to-the-</a:t>
            </a:r>
            <a:r>
              <a:rPr lang="en-US" sz="1400" dirty="0" err="1"/>
              <a:t>hype.html</a:t>
            </a:r>
            <a:endParaRPr lang="en-US" sz="1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92" y="725214"/>
            <a:ext cx="5629080" cy="3231726"/>
          </a:xfrm>
          <a:prstGeom prst="rect">
            <a:avLst/>
          </a:prstGeom>
        </p:spPr>
      </p:pic>
      <p:sp>
        <p:nvSpPr>
          <p:cNvPr id="3" name="TextBox 2">
            <a:extLst>
              <a:ext uri="{FF2B5EF4-FFF2-40B4-BE49-F238E27FC236}">
                <a16:creationId xmlns:a16="http://schemas.microsoft.com/office/drawing/2014/main" id="{DC3B9345-D3A8-5346-A72F-52240B604B55}"/>
              </a:ext>
            </a:extLst>
          </p:cNvPr>
          <p:cNvSpPr txBox="1"/>
          <p:nvPr/>
        </p:nvSpPr>
        <p:spPr>
          <a:xfrm>
            <a:off x="2650793" y="667508"/>
            <a:ext cx="1477840" cy="369332"/>
          </a:xfrm>
          <a:prstGeom prst="rect">
            <a:avLst/>
          </a:prstGeom>
          <a:noFill/>
        </p:spPr>
        <p:txBody>
          <a:bodyPr wrap="none" rtlCol="0">
            <a:spAutoFit/>
          </a:bodyPr>
          <a:lstStyle/>
          <a:p>
            <a:r>
              <a:rPr lang="en-US" dirty="0">
                <a:solidFill>
                  <a:srgbClr val="FF0000"/>
                </a:solidFill>
              </a:rPr>
              <a:t>Design Patent</a:t>
            </a:r>
          </a:p>
        </p:txBody>
      </p:sp>
      <p:sp>
        <p:nvSpPr>
          <p:cNvPr id="8" name="TextBox 7">
            <a:extLst>
              <a:ext uri="{FF2B5EF4-FFF2-40B4-BE49-F238E27FC236}">
                <a16:creationId xmlns:a16="http://schemas.microsoft.com/office/drawing/2014/main" id="{B3406DA6-1336-5E4E-B87C-F8D599D882CE}"/>
              </a:ext>
            </a:extLst>
          </p:cNvPr>
          <p:cNvSpPr txBox="1"/>
          <p:nvPr/>
        </p:nvSpPr>
        <p:spPr>
          <a:xfrm>
            <a:off x="8063962" y="156964"/>
            <a:ext cx="2101344" cy="369332"/>
          </a:xfrm>
          <a:prstGeom prst="rect">
            <a:avLst/>
          </a:prstGeom>
          <a:noFill/>
        </p:spPr>
        <p:txBody>
          <a:bodyPr wrap="none" rtlCol="0">
            <a:spAutoFit/>
          </a:bodyPr>
          <a:lstStyle/>
          <a:p>
            <a:r>
              <a:rPr lang="en-US" dirty="0">
                <a:solidFill>
                  <a:srgbClr val="FF0000"/>
                </a:solidFill>
              </a:rPr>
              <a:t>Defendant’s Product</a:t>
            </a:r>
          </a:p>
        </p:txBody>
      </p:sp>
    </p:spTree>
    <p:extLst>
      <p:ext uri="{BB962C8B-B14F-4D97-AF65-F5344CB8AC3E}">
        <p14:creationId xmlns:p14="http://schemas.microsoft.com/office/powerpoint/2010/main" val="14894932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36943235-7571-D447-871E-4A81DC5FC8E3}" vid="{9BB1B359-7978-C84E-B0E6-21AC2A2763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1196</TotalTime>
  <Words>5926</Words>
  <Application>Microsoft Macintosh PowerPoint</Application>
  <PresentationFormat>Widescreen</PresentationFormat>
  <Paragraphs>355</Paragraphs>
  <Slides>149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149</vt:i4>
      </vt:variant>
    </vt:vector>
  </HeadingPairs>
  <TitlesOfParts>
    <vt:vector size="155" baseType="lpstr">
      <vt:lpstr>Aptos</vt:lpstr>
      <vt:lpstr>Arial</vt:lpstr>
      <vt:lpstr>Calibri</vt:lpstr>
      <vt:lpstr>Calibri Light</vt:lpstr>
      <vt:lpstr>Times New Roman</vt:lpstr>
      <vt:lpstr>Office Theme</vt:lpstr>
      <vt:lpstr>Design Patents Case Study 104</vt:lpstr>
      <vt:lpstr>In re Hruby (CCPA 1967)</vt:lpstr>
      <vt:lpstr>Avia Group v. LA Gear</vt:lpstr>
      <vt:lpstr>PowerPoint Presentation</vt:lpstr>
      <vt:lpstr>PowerPoint Presentation</vt:lpstr>
      <vt:lpstr>Ethicon</vt:lpstr>
      <vt:lpstr>Explanation of the technology</vt:lpstr>
      <vt:lpstr>PowerPoint Presentation</vt:lpstr>
      <vt:lpstr>PowerPoint Presentation</vt:lpstr>
      <vt:lpstr>PowerPoint Presentation</vt:lpstr>
      <vt:lpstr>PowerPoint Presentation</vt:lpstr>
      <vt:lpstr>Apple (CAFC 2012)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Novelty</vt:lpstr>
      <vt:lpstr>Nonobviousness</vt:lpstr>
      <vt:lpstr>(Outmoded) “Point of Novelty” Test</vt:lpstr>
      <vt:lpstr>PowerPoint Presentation</vt:lpstr>
      <vt:lpstr>PowerPoint Presentation</vt:lpstr>
      <vt:lpstr>PowerPoint Presentation</vt:lpstr>
      <vt:lpstr>PowerPoint Presentation</vt:lpstr>
      <vt:lpstr>PowerPoint Presentation</vt:lpstr>
      <vt:lpstr>Litton v. Whirlpool (CAFC 1984)</vt:lpstr>
      <vt:lpstr>Prior Art</vt:lpstr>
      <vt:lpstr>Prior  Art</vt:lpstr>
      <vt:lpstr>PowerPoint Presentation</vt:lpstr>
      <vt:lpstr>PowerPoint Presentation</vt:lpstr>
      <vt:lpstr>PowerPoint Presentation</vt:lpstr>
      <vt:lpstr>PowerPoint Presentation</vt:lpstr>
      <vt:lpstr>Prior  Art</vt:lpstr>
      <vt:lpstr>Plaintiff’s Product</vt:lpstr>
      <vt:lpstr>PowerPoint Presentation</vt:lpstr>
      <vt:lpstr>PowerPoint Presentation</vt:lpstr>
      <vt:lpstr>Litton Model 419</vt:lpstr>
      <vt:lpstr>Defendant’s Product</vt:lpstr>
      <vt:lpstr>Whirlpool Model 7600</vt:lpstr>
      <vt:lpstr>PowerPoint Presentation</vt:lpstr>
      <vt:lpstr>PowerPoint Presentation</vt:lpstr>
      <vt:lpstr>PowerPoint Presentation</vt:lpstr>
      <vt:lpstr>Egyptian Goddess (2008)</vt:lpstr>
      <vt:lpstr>Plaintiff’s Product</vt:lpstr>
      <vt:lpstr>PowerPoint Presentation</vt:lpstr>
      <vt:lpstr>PowerPoint Presentation</vt:lpstr>
      <vt:lpstr>Defendant’s Product</vt:lpstr>
      <vt:lpstr>PowerPoint Presentation</vt:lpstr>
      <vt:lpstr>Comparison of both with Prior Art</vt:lpstr>
      <vt:lpstr>PowerPoint Presentation</vt:lpstr>
      <vt:lpstr>In Egyptian Goddess, the CAFC explicated the “ordinary observer” test for design-patent infringement as follows:</vt:lpstr>
      <vt:lpstr>In Egyptian Goddess, the CAFC explicated the “ordinary observer” test for design-patent infringement as follows:</vt:lpstr>
      <vt:lpstr>In Egyptian Goddess, the CAFC explicated the “ordinary observer” test for design-patent infringement as follows:</vt:lpstr>
      <vt:lpstr>In Egyptian Goddess, the CAFC explicated the “ordinary observer” test for design-patent infringement as follows:</vt:lpstr>
      <vt:lpstr>All-Elements Rule</vt:lpstr>
      <vt:lpstr>All-Elements Rule</vt:lpstr>
      <vt:lpstr>All-Elements Rule</vt:lpstr>
      <vt:lpstr>All-Elements Rule</vt:lpstr>
      <vt:lpstr>All-Elements Rule</vt:lpstr>
      <vt:lpstr>All-Elements Rule</vt:lpstr>
      <vt:lpstr>In Egyptian Goddess, the CAFC explicated the “ordinary observer” test for design-patent infringement as follows:</vt:lpstr>
      <vt:lpstr>In Egyptian Goddess, the CAFC explicated the “ordinary observer” test for design-patent infringement as follows:</vt:lpstr>
      <vt:lpstr>PowerPoint Presentation</vt:lpstr>
      <vt:lpstr>PowerPoint Presentation</vt:lpstr>
      <vt:lpstr>PowerPoint Presentation</vt:lpstr>
      <vt:lpstr>PowerPoint Presentation</vt:lpstr>
      <vt:lpstr>In Egyptian Goddess, the CAFC explicated the “ordinary observer” test for design-patent infringement as follows:</vt:lpstr>
      <vt:lpstr>The following decisions illustrate how this approach has been interpreted in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Patent D480,817: “Above Ground Swimming Pool”</vt:lpstr>
      <vt:lpstr>PowerPoint Presentation</vt:lpstr>
      <vt:lpstr>PowerPoint Presentation</vt:lpstr>
      <vt:lpstr>PowerPoint Presentation</vt:lpstr>
      <vt:lpstr>PowerPoint Presentation</vt:lpstr>
      <vt:lpstr>Wallace v. IdeaVillage (CAFC 2016) (nonprecedential)  Step 1:   Compare the design patent and the defendant’s product</vt:lpstr>
      <vt:lpstr>PowerPoint Presentation</vt:lpstr>
      <vt:lpstr>PowerPoint Presentation</vt:lpstr>
      <vt:lpstr>PowerPoint Presentation</vt:lpstr>
      <vt:lpstr>PowerPoint Presentation</vt:lpstr>
      <vt:lpstr>PowerPoint Presentation</vt:lpstr>
      <vt:lpstr>Step 1</vt:lpstr>
      <vt:lpstr>Wallace v. IdeaVillage (CAFC 2016) (nonprecedential)  Step 2:   Compare (a) the design patent, (b) the defendant’s product, and (c) the prior art</vt:lpstr>
      <vt:lpstr>PowerPoint Presentation</vt:lpstr>
      <vt:lpstr>PowerPoint Presentation</vt:lpstr>
      <vt:lpstr>PowerPoint Presentation</vt:lpstr>
      <vt:lpstr>Step 2</vt:lpstr>
      <vt:lpstr>PowerPoint Presentation</vt:lpstr>
      <vt:lpstr>Lanard Toys (CAFC 2020)</vt:lpstr>
      <vt:lpstr>Lanard Toys (CAFC 2020)</vt:lpstr>
      <vt:lpstr>Lanard Toys (CAFC 2020)</vt:lpstr>
      <vt:lpstr>Lanard Toys (CAFC 2020)</vt:lpstr>
      <vt:lpstr>Lanard Toys (CAFC 2020)</vt:lpstr>
      <vt:lpstr>Lanard Toys (CAFC 2020)</vt:lpstr>
      <vt:lpstr>Lanard Toys (CAFC 2020)</vt:lpstr>
      <vt:lpstr>Lanard Toys (CAFC 2020)</vt:lpstr>
      <vt:lpstr>Lanard Toys (CAFC 2020)</vt:lpstr>
      <vt:lpstr>In Egyptian Goddess, the CAFC explicated the “ordinary observer” test for design-patent infringement as follows:</vt:lpstr>
      <vt:lpstr>No infringement       Infringement</vt:lpstr>
      <vt:lpstr>PowerPoint Presentation</vt:lpstr>
      <vt:lpstr>Design Patent Data</vt:lpstr>
      <vt:lpstr>PowerPoint Presentation</vt:lpstr>
      <vt:lpstr>PowerPoint Presentation</vt:lpstr>
      <vt:lpstr>PowerPoint Presentation</vt:lpstr>
      <vt:lpstr>PowerPoint Presentation</vt:lpstr>
      <vt:lpstr>PowerPoint Presentation</vt:lpstr>
      <vt:lpstr>PowerPoint Presentation</vt:lpstr>
      <vt:lpstr>Copyright</vt:lpstr>
      <vt:lpstr>PowerPoint Presentation</vt:lpstr>
      <vt:lpstr>Trade Dress Protection</vt:lpstr>
      <vt:lpstr>PowerPoint Presentation</vt:lpstr>
      <vt:lpstr>PowerPoint Presentation</vt:lpstr>
      <vt:lpstr>PowerPoint Presentation</vt:lpstr>
      <vt:lpstr>Carl Roberts Motor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Ferrari Stop Roberts?</vt:lpstr>
      <vt:lpstr>Can Ferrari Stop Roberts?</vt:lpstr>
      <vt:lpstr>Angelo Bellei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Patents Case Study 104</dc:title>
  <dc:creator>Terry Fisher</dc:creator>
  <cp:lastModifiedBy>Terry Fisher</cp:lastModifiedBy>
  <cp:revision>14</cp:revision>
  <dcterms:created xsi:type="dcterms:W3CDTF">2024-03-19T21:11:33Z</dcterms:created>
  <dcterms:modified xsi:type="dcterms:W3CDTF">2024-03-20T17:08:21Z</dcterms:modified>
</cp:coreProperties>
</file>