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332" r:id="rId3"/>
    <p:sldId id="331" r:id="rId4"/>
    <p:sldId id="584" r:id="rId5"/>
    <p:sldId id="570" r:id="rId6"/>
    <p:sldId id="571" r:id="rId7"/>
    <p:sldId id="583" r:id="rId8"/>
    <p:sldId id="593" r:id="rId9"/>
    <p:sldId id="443" r:id="rId10"/>
    <p:sldId id="555" r:id="rId11"/>
    <p:sldId id="441" r:id="rId12"/>
    <p:sldId id="537" r:id="rId13"/>
    <p:sldId id="536" r:id="rId14"/>
    <p:sldId id="541" r:id="rId15"/>
    <p:sldId id="321" r:id="rId16"/>
    <p:sldId id="312" r:id="rId17"/>
    <p:sldId id="320" r:id="rId18"/>
    <p:sldId id="450" r:id="rId19"/>
    <p:sldId id="317" r:id="rId20"/>
    <p:sldId id="318" r:id="rId21"/>
    <p:sldId id="323" r:id="rId22"/>
    <p:sldId id="322" r:id="rId23"/>
    <p:sldId id="526" r:id="rId24"/>
    <p:sldId id="598" r:id="rId25"/>
    <p:sldId id="308" r:id="rId26"/>
    <p:sldId id="309" r:id="rId27"/>
    <p:sldId id="310" r:id="rId28"/>
    <p:sldId id="311" r:id="rId29"/>
    <p:sldId id="451" r:id="rId30"/>
    <p:sldId id="452" r:id="rId31"/>
    <p:sldId id="300" r:id="rId32"/>
    <p:sldId id="522" r:id="rId33"/>
    <p:sldId id="523" r:id="rId34"/>
    <p:sldId id="556" r:id="rId35"/>
    <p:sldId id="557" r:id="rId36"/>
    <p:sldId id="558" r:id="rId37"/>
    <p:sldId id="567" r:id="rId38"/>
    <p:sldId id="559" r:id="rId39"/>
    <p:sldId id="599" r:id="rId40"/>
    <p:sldId id="600" r:id="rId41"/>
    <p:sldId id="601" r:id="rId42"/>
    <p:sldId id="603" r:id="rId43"/>
    <p:sldId id="602" r:id="rId44"/>
    <p:sldId id="604" r:id="rId45"/>
    <p:sldId id="546" r:id="rId46"/>
    <p:sldId id="561" r:id="rId47"/>
    <p:sldId id="454" r:id="rId48"/>
    <p:sldId id="455" r:id="rId49"/>
    <p:sldId id="456" r:id="rId50"/>
    <p:sldId id="457" r:id="rId51"/>
    <p:sldId id="458" r:id="rId52"/>
    <p:sldId id="459" r:id="rId53"/>
    <p:sldId id="460" r:id="rId54"/>
    <p:sldId id="464" r:id="rId55"/>
    <p:sldId id="472" r:id="rId56"/>
    <p:sldId id="473" r:id="rId57"/>
    <p:sldId id="474" r:id="rId58"/>
    <p:sldId id="475" r:id="rId59"/>
    <p:sldId id="479" r:id="rId60"/>
    <p:sldId id="506" r:id="rId61"/>
    <p:sldId id="508" r:id="rId62"/>
    <p:sldId id="510" r:id="rId63"/>
    <p:sldId id="513" r:id="rId64"/>
    <p:sldId id="499" r:id="rId65"/>
    <p:sldId id="500" r:id="rId66"/>
    <p:sldId id="498" r:id="rId67"/>
    <p:sldId id="502" r:id="rId68"/>
    <p:sldId id="52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68"/>
    <p:restoredTop sz="96327"/>
  </p:normalViewPr>
  <p:slideViewPr>
    <p:cSldViewPr snapToGrid="0" snapToObjects="1" showGuides="1">
      <p:cViewPr varScale="1">
        <p:scale>
          <a:sx n="112" d="100"/>
          <a:sy n="112" d="100"/>
        </p:scale>
        <p:origin x="56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89649-F96F-0B4B-84C1-6036AE2D341B}"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5D36D-2AC3-3341-A694-1F8CD87EEAE7}" type="slidenum">
              <a:rPr lang="en-US" smtClean="0"/>
              <a:t>‹#›</a:t>
            </a:fld>
            <a:endParaRPr lang="en-US"/>
          </a:p>
        </p:txBody>
      </p:sp>
    </p:spTree>
    <p:extLst>
      <p:ext uri="{BB962C8B-B14F-4D97-AF65-F5344CB8AC3E}">
        <p14:creationId xmlns:p14="http://schemas.microsoft.com/office/powerpoint/2010/main" val="169791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EE9E019-134D-6D4B-B47D-178737AC97AE}" type="slidenum">
              <a:rPr lang="en-US" sz="1200"/>
              <a:pPr/>
              <a:t>17</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Tree>
    <p:extLst>
      <p:ext uri="{BB962C8B-B14F-4D97-AF65-F5344CB8AC3E}">
        <p14:creationId xmlns:p14="http://schemas.microsoft.com/office/powerpoint/2010/main" val="53135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58AB762-684B-CE4C-A35F-4490594B4320}" type="slidenum">
              <a:rPr lang="en-US" sz="1200"/>
              <a:pPr/>
              <a:t>22</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Tree>
    <p:extLst>
      <p:ext uri="{BB962C8B-B14F-4D97-AF65-F5344CB8AC3E}">
        <p14:creationId xmlns:p14="http://schemas.microsoft.com/office/powerpoint/2010/main" val="189310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573574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5373177"/>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3/21/24</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3/21/24</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5"/>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law.cornell.edu/cfr/text/37/1.27"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www.law.cornell.edu/cfr/text/37/1.2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p:txBody>
          <a:bodyPr>
            <a:normAutofit/>
          </a:bodyPr>
          <a:lstStyle/>
          <a:p>
            <a:r>
              <a:rPr lang="en-US" sz="4400" dirty="0"/>
              <a:t>Differential Pricing of Patented Products</a:t>
            </a:r>
            <a:br>
              <a:rPr lang="en-US" sz="4400" dirty="0"/>
            </a:br>
            <a:endParaRPr lang="en-US" sz="4400" dirty="0"/>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p:txBody>
          <a:bodyPr/>
          <a:lstStyle/>
          <a:p>
            <a:r>
              <a:rPr lang="en-US" dirty="0"/>
              <a:t>PX044</a:t>
            </a:r>
          </a:p>
          <a:p>
            <a:r>
              <a:rPr lang="en-US" dirty="0"/>
              <a:t>William Fisher</a:t>
            </a:r>
          </a:p>
          <a:p>
            <a:r>
              <a:rPr lang="en-US" dirty="0"/>
              <a:t>March 2024</a:t>
            </a: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40ECF-98B5-6140-BDF3-E641144CAB18}"/>
              </a:ext>
            </a:extLst>
          </p:cNvPr>
          <p:cNvSpPr>
            <a:spLocks noGrp="1"/>
          </p:cNvSpPr>
          <p:nvPr>
            <p:ph type="title"/>
          </p:nvPr>
        </p:nvSpPr>
        <p:spPr>
          <a:xfrm>
            <a:off x="731322" y="139494"/>
            <a:ext cx="10515600" cy="1325563"/>
          </a:xfrm>
        </p:spPr>
        <p:txBody>
          <a:bodyPr>
            <a:normAutofit/>
          </a:bodyPr>
          <a:lstStyle/>
          <a:p>
            <a:r>
              <a:rPr lang="en-US" sz="3600" dirty="0"/>
              <a:t>Requirements</a:t>
            </a:r>
          </a:p>
        </p:txBody>
      </p:sp>
      <p:sp>
        <p:nvSpPr>
          <p:cNvPr id="4" name="Content Placeholder 3">
            <a:extLst>
              <a:ext uri="{FF2B5EF4-FFF2-40B4-BE49-F238E27FC236}">
                <a16:creationId xmlns:a16="http://schemas.microsoft.com/office/drawing/2014/main" id="{77B3E409-D02E-2E4C-923A-E4D1B4ADD882}"/>
              </a:ext>
            </a:extLst>
          </p:cNvPr>
          <p:cNvSpPr>
            <a:spLocks noGrp="1"/>
          </p:cNvSpPr>
          <p:nvPr>
            <p:ph sz="half" idx="1"/>
          </p:nvPr>
        </p:nvSpPr>
        <p:spPr>
          <a:xfrm>
            <a:off x="327560" y="1319377"/>
            <a:ext cx="4826330" cy="5117048"/>
          </a:xfrm>
        </p:spPr>
        <p:txBody>
          <a:bodyPr>
            <a:normAutofit fontScale="92500" lnSpcReduction="20000"/>
          </a:bodyPr>
          <a:lstStyle/>
          <a:p>
            <a:pPr marL="514350" indent="-514350">
              <a:buFont typeface="+mj-lt"/>
              <a:buAutoNum type="arabicParenR"/>
            </a:pPr>
            <a:r>
              <a:rPr lang="en-US" dirty="0"/>
              <a:t> market power</a:t>
            </a:r>
          </a:p>
          <a:p>
            <a:pPr marL="514350" indent="-514350">
              <a:buFont typeface="+mj-lt"/>
              <a:buAutoNum type="arabicParenR"/>
            </a:pPr>
            <a:r>
              <a:rPr lang="en-US" dirty="0"/>
              <a:t> restrictions on arbitrage</a:t>
            </a:r>
          </a:p>
          <a:p>
            <a:pPr marL="514350" indent="-514350">
              <a:buFont typeface="+mj-lt"/>
              <a:buAutoNum type="arabicParenR"/>
            </a:pPr>
            <a:r>
              <a:rPr lang="en-US" dirty="0"/>
              <a:t> heterogeneity among buyers</a:t>
            </a:r>
          </a:p>
          <a:p>
            <a:pPr marL="514350" indent="-514350">
              <a:buFont typeface="+mj-lt"/>
              <a:buAutoNum type="arabicParenR"/>
            </a:pPr>
            <a:r>
              <a:rPr lang="en-US" dirty="0"/>
              <a:t> ability to differentiate those buyers</a:t>
            </a:r>
          </a:p>
          <a:p>
            <a:pPr lvl="1"/>
            <a:r>
              <a:rPr lang="en-US" dirty="0"/>
              <a:t>“First degree”:  charge each buyer what he or she is able and willing to spend for a good or service</a:t>
            </a:r>
          </a:p>
          <a:p>
            <a:pPr lvl="1"/>
            <a:r>
              <a:rPr lang="en-US" dirty="0"/>
              <a:t>“Second degree”:  the seller does not know how much different potential buyers are able and willing to pay, but induces them to reveal their resources or preferences</a:t>
            </a:r>
          </a:p>
          <a:p>
            <a:pPr lvl="1"/>
            <a:r>
              <a:rPr lang="en-US" dirty="0"/>
              <a:t>“Third degree”:  seller separates buyers into classes corresponding roughly to their ability and willingness to pay</a:t>
            </a:r>
          </a:p>
          <a:p>
            <a:endParaRPr lang="en-US" dirty="0"/>
          </a:p>
          <a:p>
            <a:endParaRPr lang="en-US" dirty="0"/>
          </a:p>
        </p:txBody>
      </p:sp>
      <p:sp>
        <p:nvSpPr>
          <p:cNvPr id="11" name="Rectangle 10">
            <a:extLst>
              <a:ext uri="{FF2B5EF4-FFF2-40B4-BE49-F238E27FC236}">
                <a16:creationId xmlns:a16="http://schemas.microsoft.com/office/drawing/2014/main" id="{B983ACBE-75EF-014D-B192-66F0352975BB}"/>
              </a:ext>
            </a:extLst>
          </p:cNvPr>
          <p:cNvSpPr/>
          <p:nvPr/>
        </p:nvSpPr>
        <p:spPr>
          <a:xfrm>
            <a:off x="731322" y="5379522"/>
            <a:ext cx="4505696" cy="1158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C867E177-E1F6-8D00-6787-63303959C5DA}"/>
              </a:ext>
            </a:extLst>
          </p:cNvPr>
          <p:cNvPicPr>
            <a:picLocks noChangeAspect="1"/>
          </p:cNvPicPr>
          <p:nvPr/>
        </p:nvPicPr>
        <p:blipFill>
          <a:blip r:embed="rId2"/>
          <a:stretch>
            <a:fillRect/>
          </a:stretch>
        </p:blipFill>
        <p:spPr>
          <a:xfrm>
            <a:off x="8220882" y="139494"/>
            <a:ext cx="3971117" cy="6718506"/>
          </a:xfrm>
          <a:prstGeom prst="rect">
            <a:avLst/>
          </a:prstGeom>
        </p:spPr>
      </p:pic>
      <p:pic>
        <p:nvPicPr>
          <p:cNvPr id="7" name="Picture 6" descr="A picture containing car, road, outdoor, transport&#10;&#10;Description automatically generated">
            <a:extLst>
              <a:ext uri="{FF2B5EF4-FFF2-40B4-BE49-F238E27FC236}">
                <a16:creationId xmlns:a16="http://schemas.microsoft.com/office/drawing/2014/main" id="{A5C71CF9-1E73-BBF1-31A6-DC9FF79A372E}"/>
              </a:ext>
            </a:extLst>
          </p:cNvPr>
          <p:cNvPicPr>
            <a:picLocks noChangeAspect="1"/>
          </p:cNvPicPr>
          <p:nvPr/>
        </p:nvPicPr>
        <p:blipFill>
          <a:blip r:embed="rId3"/>
          <a:stretch>
            <a:fillRect/>
          </a:stretch>
        </p:blipFill>
        <p:spPr>
          <a:xfrm>
            <a:off x="4019109" y="139494"/>
            <a:ext cx="4313382" cy="1471624"/>
          </a:xfrm>
          <a:prstGeom prst="rect">
            <a:avLst/>
          </a:prstGeom>
        </p:spPr>
      </p:pic>
    </p:spTree>
    <p:extLst>
      <p:ext uri="{BB962C8B-B14F-4D97-AF65-F5344CB8AC3E}">
        <p14:creationId xmlns:p14="http://schemas.microsoft.com/office/powerpoint/2010/main" val="415209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40ECF-98B5-6140-BDF3-E641144CAB18}"/>
              </a:ext>
            </a:extLst>
          </p:cNvPr>
          <p:cNvSpPr>
            <a:spLocks noGrp="1"/>
          </p:cNvSpPr>
          <p:nvPr>
            <p:ph type="title"/>
          </p:nvPr>
        </p:nvSpPr>
        <p:spPr>
          <a:xfrm>
            <a:off x="731322" y="139494"/>
            <a:ext cx="10515600" cy="1325563"/>
          </a:xfrm>
        </p:spPr>
        <p:txBody>
          <a:bodyPr>
            <a:normAutofit/>
          </a:bodyPr>
          <a:lstStyle/>
          <a:p>
            <a:r>
              <a:rPr lang="en-US" sz="3600" dirty="0"/>
              <a:t>Requirements</a:t>
            </a:r>
          </a:p>
        </p:txBody>
      </p:sp>
      <p:sp>
        <p:nvSpPr>
          <p:cNvPr id="4" name="Content Placeholder 3">
            <a:extLst>
              <a:ext uri="{FF2B5EF4-FFF2-40B4-BE49-F238E27FC236}">
                <a16:creationId xmlns:a16="http://schemas.microsoft.com/office/drawing/2014/main" id="{77B3E409-D02E-2E4C-923A-E4D1B4ADD882}"/>
              </a:ext>
            </a:extLst>
          </p:cNvPr>
          <p:cNvSpPr>
            <a:spLocks noGrp="1"/>
          </p:cNvSpPr>
          <p:nvPr>
            <p:ph sz="half" idx="1"/>
          </p:nvPr>
        </p:nvSpPr>
        <p:spPr>
          <a:xfrm>
            <a:off x="327560" y="1319377"/>
            <a:ext cx="4826330" cy="5117048"/>
          </a:xfrm>
        </p:spPr>
        <p:txBody>
          <a:bodyPr>
            <a:normAutofit fontScale="92500" lnSpcReduction="20000"/>
          </a:bodyPr>
          <a:lstStyle/>
          <a:p>
            <a:pPr marL="514350" indent="-514350">
              <a:buFont typeface="+mj-lt"/>
              <a:buAutoNum type="arabicParenR"/>
            </a:pPr>
            <a:r>
              <a:rPr lang="en-US" dirty="0"/>
              <a:t> market power</a:t>
            </a:r>
          </a:p>
          <a:p>
            <a:pPr marL="514350" indent="-514350">
              <a:buFont typeface="+mj-lt"/>
              <a:buAutoNum type="arabicParenR"/>
            </a:pPr>
            <a:r>
              <a:rPr lang="en-US" dirty="0"/>
              <a:t> restrictions on arbitrage</a:t>
            </a:r>
          </a:p>
          <a:p>
            <a:pPr marL="514350" indent="-514350">
              <a:buFont typeface="+mj-lt"/>
              <a:buAutoNum type="arabicParenR"/>
            </a:pPr>
            <a:r>
              <a:rPr lang="en-US" dirty="0"/>
              <a:t> heterogeneity among buyers</a:t>
            </a:r>
          </a:p>
          <a:p>
            <a:pPr marL="514350" indent="-514350">
              <a:buFont typeface="+mj-lt"/>
              <a:buAutoNum type="arabicParenR"/>
            </a:pPr>
            <a:r>
              <a:rPr lang="en-US" dirty="0"/>
              <a:t> ability to differentiate those buyers</a:t>
            </a:r>
          </a:p>
          <a:p>
            <a:pPr lvl="1"/>
            <a:r>
              <a:rPr lang="en-US" dirty="0"/>
              <a:t>“First degree”:  charge each buyer what he or she is able and willing to spend for a good or service</a:t>
            </a:r>
          </a:p>
          <a:p>
            <a:pPr lvl="1"/>
            <a:r>
              <a:rPr lang="en-US" dirty="0"/>
              <a:t>“Second degree”:  the seller does not know how much different potential buyers are able and willing to pay, but induces them to reveal their resources or preferences</a:t>
            </a:r>
          </a:p>
          <a:p>
            <a:pPr lvl="1"/>
            <a:r>
              <a:rPr lang="en-US" dirty="0"/>
              <a:t>“Third degree”:  seller separates buyers into classes corresponding roughly to their ability and willingness to pay</a:t>
            </a:r>
          </a:p>
          <a:p>
            <a:endParaRPr lang="en-US" dirty="0"/>
          </a:p>
          <a:p>
            <a:endParaRPr lang="en-US" dirty="0"/>
          </a:p>
        </p:txBody>
      </p:sp>
    </p:spTree>
    <p:extLst>
      <p:ext uri="{BB962C8B-B14F-4D97-AF65-F5344CB8AC3E}">
        <p14:creationId xmlns:p14="http://schemas.microsoft.com/office/powerpoint/2010/main" val="321387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B7BB-BBAC-420C-7A19-AE2CC0D1EEFB}"/>
              </a:ext>
            </a:extLst>
          </p:cNvPr>
          <p:cNvSpPr>
            <a:spLocks noGrp="1"/>
          </p:cNvSpPr>
          <p:nvPr>
            <p:ph type="title"/>
          </p:nvPr>
        </p:nvSpPr>
        <p:spPr>
          <a:xfrm>
            <a:off x="838200" y="125095"/>
            <a:ext cx="10515600" cy="720725"/>
          </a:xfrm>
        </p:spPr>
        <p:txBody>
          <a:bodyPr>
            <a:normAutofit/>
          </a:bodyPr>
          <a:lstStyle/>
          <a:p>
            <a:pPr algn="ctr"/>
            <a:r>
              <a:rPr lang="en-US" sz="3200" dirty="0"/>
              <a:t>DVD Region Coding</a:t>
            </a:r>
          </a:p>
        </p:txBody>
      </p:sp>
      <p:pic>
        <p:nvPicPr>
          <p:cNvPr id="1026" name="Picture 2" descr="DVD Region Codes">
            <a:extLst>
              <a:ext uri="{FF2B5EF4-FFF2-40B4-BE49-F238E27FC236}">
                <a16:creationId xmlns:a16="http://schemas.microsoft.com/office/drawing/2014/main" id="{127038B1-16E5-92E8-A15B-825BCF535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45820"/>
            <a:ext cx="11091862" cy="58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8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B7BB-BBAC-420C-7A19-AE2CC0D1EEFB}"/>
              </a:ext>
            </a:extLst>
          </p:cNvPr>
          <p:cNvSpPr>
            <a:spLocks noGrp="1"/>
          </p:cNvSpPr>
          <p:nvPr>
            <p:ph type="title"/>
          </p:nvPr>
        </p:nvSpPr>
        <p:spPr>
          <a:xfrm>
            <a:off x="838200" y="125095"/>
            <a:ext cx="10515600" cy="720725"/>
          </a:xfrm>
        </p:spPr>
        <p:txBody>
          <a:bodyPr>
            <a:normAutofit/>
          </a:bodyPr>
          <a:lstStyle/>
          <a:p>
            <a:pPr algn="ctr"/>
            <a:r>
              <a:rPr lang="en-US" sz="3200" dirty="0"/>
              <a:t>Blu-Ray Region Coding</a:t>
            </a:r>
          </a:p>
        </p:txBody>
      </p:sp>
      <p:pic>
        <p:nvPicPr>
          <p:cNvPr id="2050" name="Picture 2" descr="Blu-Ray Region Codes">
            <a:extLst>
              <a:ext uri="{FF2B5EF4-FFF2-40B4-BE49-F238E27FC236}">
                <a16:creationId xmlns:a16="http://schemas.microsoft.com/office/drawing/2014/main" id="{5AC1910B-95F8-17A8-09B5-7EF05C01A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 y="882174"/>
            <a:ext cx="11094720" cy="585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1AB6-81FD-9ED7-3954-69657ACBB599}"/>
              </a:ext>
            </a:extLst>
          </p:cNvPr>
          <p:cNvSpPr>
            <a:spLocks noGrp="1"/>
          </p:cNvSpPr>
          <p:nvPr>
            <p:ph type="title"/>
          </p:nvPr>
        </p:nvSpPr>
        <p:spPr>
          <a:xfrm>
            <a:off x="838200" y="1"/>
            <a:ext cx="10515600" cy="1108710"/>
          </a:xfrm>
        </p:spPr>
        <p:txBody>
          <a:bodyPr>
            <a:normAutofit/>
          </a:bodyPr>
          <a:lstStyle/>
          <a:p>
            <a:pPr algn="ctr"/>
            <a:r>
              <a:rPr lang="en-US" sz="3200" dirty="0"/>
              <a:t>Online Retail Sales:  Using Geolocation</a:t>
            </a:r>
          </a:p>
        </p:txBody>
      </p:sp>
      <p:pic>
        <p:nvPicPr>
          <p:cNvPr id="4" name="Picture 3" descr="Graphical user interface, application, Teams&#10;&#10;Description automatically generated">
            <a:extLst>
              <a:ext uri="{FF2B5EF4-FFF2-40B4-BE49-F238E27FC236}">
                <a16:creationId xmlns:a16="http://schemas.microsoft.com/office/drawing/2014/main" id="{2F491B0D-5C5D-374C-7343-E5EAD724974E}"/>
              </a:ext>
            </a:extLst>
          </p:cNvPr>
          <p:cNvPicPr>
            <a:picLocks noChangeAspect="1"/>
          </p:cNvPicPr>
          <p:nvPr/>
        </p:nvPicPr>
        <p:blipFill>
          <a:blip r:embed="rId2"/>
          <a:stretch>
            <a:fillRect/>
          </a:stretch>
        </p:blipFill>
        <p:spPr>
          <a:xfrm>
            <a:off x="-1" y="1357988"/>
            <a:ext cx="12185583" cy="4139842"/>
          </a:xfrm>
          <a:prstGeom prst="rect">
            <a:avLst/>
          </a:prstGeom>
        </p:spPr>
      </p:pic>
      <p:sp>
        <p:nvSpPr>
          <p:cNvPr id="5" name="TextBox 4">
            <a:extLst>
              <a:ext uri="{FF2B5EF4-FFF2-40B4-BE49-F238E27FC236}">
                <a16:creationId xmlns:a16="http://schemas.microsoft.com/office/drawing/2014/main" id="{C5167A1B-4A31-7F54-B640-E44EF2FB7E81}"/>
              </a:ext>
            </a:extLst>
          </p:cNvPr>
          <p:cNvSpPr txBox="1"/>
          <p:nvPr/>
        </p:nvSpPr>
        <p:spPr>
          <a:xfrm>
            <a:off x="2503170" y="6080760"/>
            <a:ext cx="7583936" cy="276999"/>
          </a:xfrm>
          <a:prstGeom prst="rect">
            <a:avLst/>
          </a:prstGeom>
          <a:noFill/>
        </p:spPr>
        <p:txBody>
          <a:bodyPr wrap="none" rtlCol="0">
            <a:spAutoFit/>
          </a:bodyPr>
          <a:lstStyle/>
          <a:p>
            <a:r>
              <a:rPr lang="en-US" sz="1200" dirty="0"/>
              <a:t>Source:  https://</a:t>
            </a:r>
            <a:r>
              <a:rPr lang="en-US" sz="1200" dirty="0" err="1"/>
              <a:t>brightdata.com</a:t>
            </a:r>
            <a:r>
              <a:rPr lang="en-US" sz="1200" dirty="0"/>
              <a:t>/blog/leadership/why-do-ecommerce-sites-give-different-prices-based-on-geo-location</a:t>
            </a:r>
          </a:p>
        </p:txBody>
      </p:sp>
    </p:spTree>
    <p:extLst>
      <p:ext uri="{BB962C8B-B14F-4D97-AF65-F5344CB8AC3E}">
        <p14:creationId xmlns:p14="http://schemas.microsoft.com/office/powerpoint/2010/main" val="34009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1726665"/>
            <a:ext cx="7772400" cy="1470025"/>
          </a:xfrm>
          <a:prstGeom prst="rect">
            <a:avLst/>
          </a:prstGeom>
        </p:spPr>
        <p:txBody>
          <a:bodyPr/>
          <a:lstStyle/>
          <a:p>
            <a:r>
              <a:rPr lang="en-US" sz="3375" dirty="0"/>
              <a:t>Part 2:  Differential Pricing of Patented Products</a:t>
            </a:r>
            <a:endParaRPr sz="3375" dirty="0"/>
          </a:p>
        </p:txBody>
      </p:sp>
    </p:spTree>
    <p:extLst>
      <p:ext uri="{BB962C8B-B14F-4D97-AF65-F5344CB8AC3E}">
        <p14:creationId xmlns:p14="http://schemas.microsoft.com/office/powerpoint/2010/main" val="128668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375" dirty="0"/>
              <a:t>Software</a:t>
            </a:r>
            <a:endParaRPr sz="3375" dirty="0"/>
          </a:p>
        </p:txBody>
      </p:sp>
    </p:spTree>
    <p:extLst>
      <p:ext uri="{BB962C8B-B14F-4D97-AF65-F5344CB8AC3E}">
        <p14:creationId xmlns:p14="http://schemas.microsoft.com/office/powerpoint/2010/main" val="123600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2114"/>
            <a:ext cx="9144000" cy="607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descr="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1312863"/>
            <a:ext cx="3968750" cy="4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2554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sz="3375" dirty="0"/>
              <a:t>Medical Devices</a:t>
            </a:r>
          </a:p>
        </p:txBody>
      </p:sp>
    </p:spTree>
    <p:extLst>
      <p:ext uri="{BB962C8B-B14F-4D97-AF65-F5344CB8AC3E}">
        <p14:creationId xmlns:p14="http://schemas.microsoft.com/office/powerpoint/2010/main" val="202098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GR2005121100073" descr="GR2005121100073"/>
          <p:cNvPicPr>
            <a:picLocks noChangeAspect="1"/>
          </p:cNvPicPr>
          <p:nvPr/>
        </p:nvPicPr>
        <p:blipFill>
          <a:blip r:embed="rId2"/>
          <a:stretch>
            <a:fillRect/>
          </a:stretch>
        </p:blipFill>
        <p:spPr>
          <a:xfrm>
            <a:off x="1657350" y="965201"/>
            <a:ext cx="8842375" cy="4906963"/>
          </a:xfrm>
          <a:prstGeom prst="rect">
            <a:avLst/>
          </a:prstGeom>
          <a:ln w="12700">
            <a:miter lim="400000"/>
          </a:ln>
        </p:spPr>
      </p:pic>
      <p:sp>
        <p:nvSpPr>
          <p:cNvPr id="129" name="Prohibitions on Reuse"/>
          <p:cNvSpPr txBox="1"/>
          <p:nvPr/>
        </p:nvSpPr>
        <p:spPr>
          <a:xfrm>
            <a:off x="2217330" y="6108700"/>
            <a:ext cx="3490569"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000">
                <a:solidFill>
                  <a:srgbClr val="FF2600"/>
                </a:solidFill>
              </a:defRPr>
            </a:lvl1pPr>
          </a:lstStyle>
          <a:p>
            <a:r>
              <a:t>Prohibitions on Reuse</a:t>
            </a:r>
          </a:p>
        </p:txBody>
      </p:sp>
      <p:sp>
        <p:nvSpPr>
          <p:cNvPr id="130" name="Line"/>
          <p:cNvSpPr/>
          <p:nvPr/>
        </p:nvSpPr>
        <p:spPr>
          <a:xfrm>
            <a:off x="1729824" y="5044431"/>
            <a:ext cx="8842376" cy="1"/>
          </a:xfrm>
          <a:prstGeom prst="line">
            <a:avLst/>
          </a:prstGeom>
          <a:ln w="76200">
            <a:solidFill>
              <a:schemeClr val="accent2"/>
            </a:solidFill>
          </a:ln>
          <a:effectLst>
            <a:outerShdw blurRad="38100" dist="20000" dir="5400000" rotWithShape="0">
              <a:srgbClr val="000000">
                <a:alpha val="38000"/>
              </a:srgbClr>
            </a:outerShdw>
          </a:effectLst>
        </p:spPr>
        <p:txBody>
          <a:bodyPr lIns="45719" rIns="45719"/>
          <a:lstStyle/>
          <a:p>
            <a:endParaRPr sz="4200"/>
          </a:p>
        </p:txBody>
      </p:sp>
      <p:sp>
        <p:nvSpPr>
          <p:cNvPr id="131" name="Patented Medical Devices"/>
          <p:cNvSpPr txBox="1"/>
          <p:nvPr/>
        </p:nvSpPr>
        <p:spPr>
          <a:xfrm>
            <a:off x="2021878" y="419100"/>
            <a:ext cx="3971598" cy="538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900">
                <a:latin typeface="Times New Roman"/>
                <a:ea typeface="Times New Roman"/>
                <a:cs typeface="Times New Roman"/>
                <a:sym typeface="Times New Roman"/>
              </a:defRPr>
            </a:lvl1pPr>
          </a:lstStyle>
          <a:p>
            <a:r>
              <a:t>Patented Medical Devices</a:t>
            </a:r>
          </a:p>
        </p:txBody>
      </p:sp>
      <p:sp>
        <p:nvSpPr>
          <p:cNvPr id="132" name="Rounded Rectangle"/>
          <p:cNvSpPr/>
          <p:nvPr/>
        </p:nvSpPr>
        <p:spPr>
          <a:xfrm>
            <a:off x="1663701" y="3364210"/>
            <a:ext cx="2632224" cy="1410990"/>
          </a:xfrm>
          <a:prstGeom prst="roundRect">
            <a:avLst>
              <a:gd name="adj" fmla="val 13501"/>
            </a:avLst>
          </a:prstGeom>
          <a:ln w="50800">
            <a:solidFill>
              <a:srgbClr val="FF2600"/>
            </a:solidFill>
          </a:ln>
          <a:effectLst>
            <a:outerShdw blurRad="38100" dist="23000" dir="5400000" rotWithShape="0">
              <a:srgbClr val="000000">
                <a:alpha val="35000"/>
              </a:srgbClr>
            </a:outerShdw>
          </a:effectLst>
        </p:spPr>
        <p:txBody>
          <a:bodyPr lIns="45719" rIns="45719" anchor="ctr"/>
          <a:lstStyle/>
          <a:p>
            <a:endParaRPr sz="4200"/>
          </a:p>
        </p:txBody>
      </p:sp>
    </p:spTree>
    <p:extLst>
      <p:ext uri="{BB962C8B-B14F-4D97-AF65-F5344CB8AC3E}">
        <p14:creationId xmlns:p14="http://schemas.microsoft.com/office/powerpoint/2010/main" val="19246158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375" dirty="0"/>
              <a:t>Part 1:  Differential Pricing in General</a:t>
            </a:r>
            <a:endParaRPr sz="3375" dirty="0"/>
          </a:p>
        </p:txBody>
      </p:sp>
    </p:spTree>
    <p:extLst>
      <p:ext uri="{BB962C8B-B14F-4D97-AF65-F5344CB8AC3E}">
        <p14:creationId xmlns:p14="http://schemas.microsoft.com/office/powerpoint/2010/main" val="338985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Impact of Prohibition on Reuse"/>
          <p:cNvSpPr txBox="1">
            <a:spLocks noGrp="1"/>
          </p:cNvSpPr>
          <p:nvPr>
            <p:ph type="title"/>
          </p:nvPr>
        </p:nvSpPr>
        <p:spPr>
          <a:xfrm>
            <a:off x="1151906" y="92074"/>
            <a:ext cx="9058894" cy="1508126"/>
          </a:xfrm>
          <a:prstGeom prst="rect">
            <a:avLst/>
          </a:prstGeom>
        </p:spPr>
        <p:txBody>
          <a:bodyPr>
            <a:normAutofit/>
          </a:bodyPr>
          <a:lstStyle/>
          <a:p>
            <a:r>
              <a:rPr sz="3600" dirty="0"/>
              <a:t>Impact of Prohibition on Reuse</a:t>
            </a:r>
          </a:p>
        </p:txBody>
      </p:sp>
      <p:sp>
        <p:nvSpPr>
          <p:cNvPr id="135" name="Large hospital uses cardiac catheter 10 times; small hospital only once…"/>
          <p:cNvSpPr txBox="1">
            <a:spLocks noGrp="1"/>
          </p:cNvSpPr>
          <p:nvPr>
            <p:ph type="body" idx="1"/>
          </p:nvPr>
        </p:nvSpPr>
        <p:spPr>
          <a:xfrm>
            <a:off x="1917700" y="1371600"/>
            <a:ext cx="8229600" cy="5257800"/>
          </a:xfrm>
          <a:prstGeom prst="rect">
            <a:avLst/>
          </a:prstGeom>
        </p:spPr>
        <p:txBody>
          <a:bodyPr/>
          <a:lstStyle/>
          <a:p>
            <a:pPr marL="321457" indent="-321457"/>
            <a:r>
              <a:rPr dirty="0"/>
              <a:t>Large hospital uses cardiac catheter 10 times; small hospital only once</a:t>
            </a:r>
          </a:p>
          <a:p>
            <a:pPr marL="321457" indent="-321457"/>
            <a:r>
              <a:rPr dirty="0"/>
              <a:t>If reuse is permitted, both pay patentee same price: $279</a:t>
            </a:r>
          </a:p>
          <a:p>
            <a:pPr marL="800059" lvl="1" indent="-342882"/>
            <a:r>
              <a:rPr dirty="0"/>
              <a:t>because the fee for reconditioning goes to the </a:t>
            </a:r>
            <a:r>
              <a:rPr dirty="0" err="1"/>
              <a:t>reconditioner</a:t>
            </a:r>
            <a:r>
              <a:rPr dirty="0"/>
              <a:t>, not patentee</a:t>
            </a:r>
          </a:p>
          <a:p>
            <a:pPr marL="321457" indent="-321457"/>
            <a:r>
              <a:rPr dirty="0"/>
              <a:t>If reuse is forbidden, large hospital pays patentee $2,790, while small hospital pays $279</a:t>
            </a: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dirty="0"/>
          </a:p>
        </p:txBody>
      </p:sp>
    </p:spTree>
    <p:extLst>
      <p:ext uri="{BB962C8B-B14F-4D97-AF65-F5344CB8AC3E}">
        <p14:creationId xmlns:p14="http://schemas.microsoft.com/office/powerpoint/2010/main" val="40089851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797" dirty="0"/>
              <a:t>Pharmaceutical Products</a:t>
            </a:r>
            <a:endParaRPr sz="3797" dirty="0"/>
          </a:p>
        </p:txBody>
      </p:sp>
    </p:spTree>
    <p:extLst>
      <p:ext uri="{BB962C8B-B14F-4D97-AF65-F5344CB8AC3E}">
        <p14:creationId xmlns:p14="http://schemas.microsoft.com/office/powerpoint/2010/main" val="229401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L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9" y="0"/>
            <a:ext cx="50625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 Box 3"/>
          <p:cNvSpPr txBox="1">
            <a:spLocks noChangeArrowheads="1"/>
          </p:cNvSpPr>
          <p:nvPr/>
        </p:nvSpPr>
        <p:spPr bwMode="auto">
          <a:xfrm>
            <a:off x="2193826" y="125413"/>
            <a:ext cx="208101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Price for one </a:t>
            </a:r>
          </a:p>
          <a:p>
            <a:r>
              <a:rPr lang="en-US"/>
              <a:t>year of </a:t>
            </a:r>
          </a:p>
          <a:p>
            <a:r>
              <a:rPr lang="en-US"/>
              <a:t>3TC/AZT/EFV</a:t>
            </a:r>
          </a:p>
          <a:p>
            <a:r>
              <a:rPr lang="en-US"/>
              <a:t>May 2002</a:t>
            </a:r>
          </a:p>
        </p:txBody>
      </p:sp>
      <p:sp>
        <p:nvSpPr>
          <p:cNvPr id="56324" name="Text Box 4"/>
          <p:cNvSpPr txBox="1">
            <a:spLocks noChangeArrowheads="1"/>
          </p:cNvSpPr>
          <p:nvPr/>
        </p:nvSpPr>
        <p:spPr bwMode="auto">
          <a:xfrm>
            <a:off x="1722478" y="5762626"/>
            <a:ext cx="434285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t>Source:  Richard Hornbeck, </a:t>
            </a:r>
            <a:r>
              <a:rPr lang="ja-JP" altLang="en-US" sz="1600"/>
              <a:t>“</a:t>
            </a:r>
            <a:r>
              <a:rPr lang="en-US" sz="1600"/>
              <a:t>Price Discrimination</a:t>
            </a:r>
          </a:p>
          <a:p>
            <a:r>
              <a:rPr lang="en-US" sz="1600"/>
              <a:t>and the Smuggling of AIDS Drugs</a:t>
            </a:r>
            <a:r>
              <a:rPr lang="ja-JP" altLang="en-US" sz="1600"/>
              <a:t>”</a:t>
            </a:r>
            <a:r>
              <a:rPr lang="en-US" sz="1600"/>
              <a:t> (2005)</a:t>
            </a:r>
          </a:p>
        </p:txBody>
      </p:sp>
      <p:sp>
        <p:nvSpPr>
          <p:cNvPr id="56325" name="Text Box 5"/>
          <p:cNvSpPr txBox="1">
            <a:spLocks noChangeArrowheads="1"/>
          </p:cNvSpPr>
          <p:nvPr/>
        </p:nvSpPr>
        <p:spPr bwMode="auto">
          <a:xfrm>
            <a:off x="7782016" y="4937126"/>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$1339</a:t>
            </a:r>
          </a:p>
        </p:txBody>
      </p:sp>
      <p:sp>
        <p:nvSpPr>
          <p:cNvPr id="56326" name="Text Box 6"/>
          <p:cNvSpPr txBox="1">
            <a:spLocks noChangeArrowheads="1"/>
          </p:cNvSpPr>
          <p:nvPr/>
        </p:nvSpPr>
        <p:spPr bwMode="auto">
          <a:xfrm>
            <a:off x="8878978" y="1720850"/>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$1332</a:t>
            </a:r>
          </a:p>
        </p:txBody>
      </p:sp>
      <p:sp>
        <p:nvSpPr>
          <p:cNvPr id="56327" name="Text Box 7"/>
          <p:cNvSpPr txBox="1">
            <a:spLocks noChangeArrowheads="1"/>
          </p:cNvSpPr>
          <p:nvPr/>
        </p:nvSpPr>
        <p:spPr bwMode="auto">
          <a:xfrm>
            <a:off x="5067391" y="1700214"/>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$2650</a:t>
            </a:r>
          </a:p>
        </p:txBody>
      </p:sp>
      <p:sp>
        <p:nvSpPr>
          <p:cNvPr id="56328" name="Text Box 8"/>
          <p:cNvSpPr txBox="1">
            <a:spLocks noChangeArrowheads="1"/>
          </p:cNvSpPr>
          <p:nvPr/>
        </p:nvSpPr>
        <p:spPr bwMode="auto">
          <a:xfrm>
            <a:off x="7053353" y="2152650"/>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$3619</a:t>
            </a:r>
          </a:p>
        </p:txBody>
      </p:sp>
      <p:sp>
        <p:nvSpPr>
          <p:cNvPr id="56329" name="Text Box 9"/>
          <p:cNvSpPr txBox="1">
            <a:spLocks noChangeArrowheads="1"/>
          </p:cNvSpPr>
          <p:nvPr/>
        </p:nvSpPr>
        <p:spPr bwMode="auto">
          <a:xfrm>
            <a:off x="8442415" y="3244851"/>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$1307</a:t>
            </a:r>
          </a:p>
        </p:txBody>
      </p:sp>
      <p:sp>
        <p:nvSpPr>
          <p:cNvPr id="56330" name="Text Box 10"/>
          <p:cNvSpPr txBox="1">
            <a:spLocks noChangeArrowheads="1"/>
          </p:cNvSpPr>
          <p:nvPr/>
        </p:nvSpPr>
        <p:spPr bwMode="auto">
          <a:xfrm>
            <a:off x="8590053" y="1174750"/>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$2407</a:t>
            </a:r>
          </a:p>
        </p:txBody>
      </p:sp>
      <p:sp>
        <p:nvSpPr>
          <p:cNvPr id="56331" name="Line 11"/>
          <p:cNvSpPr>
            <a:spLocks noChangeShapeType="1"/>
          </p:cNvSpPr>
          <p:nvPr/>
        </p:nvSpPr>
        <p:spPr bwMode="auto">
          <a:xfrm flipH="1">
            <a:off x="8264525" y="1409700"/>
            <a:ext cx="344488" cy="2492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
        <p:nvSpPr>
          <p:cNvPr id="56332" name="Line 12"/>
          <p:cNvSpPr>
            <a:spLocks noChangeShapeType="1"/>
          </p:cNvSpPr>
          <p:nvPr/>
        </p:nvSpPr>
        <p:spPr bwMode="auto">
          <a:xfrm flipV="1">
            <a:off x="5703888" y="1633539"/>
            <a:ext cx="69691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
        <p:nvSpPr>
          <p:cNvPr id="56333" name="Text Box 13"/>
          <p:cNvSpPr txBox="1">
            <a:spLocks noChangeArrowheads="1"/>
          </p:cNvSpPr>
          <p:nvPr/>
        </p:nvSpPr>
        <p:spPr bwMode="auto">
          <a:xfrm>
            <a:off x="6121490" y="584200"/>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$1226</a:t>
            </a:r>
          </a:p>
        </p:txBody>
      </p:sp>
      <p:sp>
        <p:nvSpPr>
          <p:cNvPr id="56334" name="Text Box 14"/>
          <p:cNvSpPr txBox="1">
            <a:spLocks noChangeArrowheads="1"/>
          </p:cNvSpPr>
          <p:nvPr/>
        </p:nvSpPr>
        <p:spPr bwMode="auto">
          <a:xfrm>
            <a:off x="6491378" y="1144588"/>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$1380</a:t>
            </a:r>
          </a:p>
        </p:txBody>
      </p:sp>
      <p:sp>
        <p:nvSpPr>
          <p:cNvPr id="56335" name="Text Box 15"/>
          <p:cNvSpPr txBox="1">
            <a:spLocks noChangeArrowheads="1"/>
          </p:cNvSpPr>
          <p:nvPr/>
        </p:nvSpPr>
        <p:spPr bwMode="auto">
          <a:xfrm>
            <a:off x="8105865" y="423863"/>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$1484</a:t>
            </a:r>
          </a:p>
        </p:txBody>
      </p:sp>
      <p:sp>
        <p:nvSpPr>
          <p:cNvPr id="56336" name="Line 16"/>
          <p:cNvSpPr>
            <a:spLocks noChangeShapeType="1"/>
          </p:cNvSpPr>
          <p:nvPr/>
        </p:nvSpPr>
        <p:spPr bwMode="auto">
          <a:xfrm flipH="1">
            <a:off x="7466014" y="669926"/>
            <a:ext cx="669925" cy="5619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
        <p:nvSpPr>
          <p:cNvPr id="56337" name="Line 17"/>
          <p:cNvSpPr>
            <a:spLocks noChangeShapeType="1"/>
          </p:cNvSpPr>
          <p:nvPr/>
        </p:nvSpPr>
        <p:spPr bwMode="auto">
          <a:xfrm flipH="1">
            <a:off x="6565900" y="1422400"/>
            <a:ext cx="160338" cy="1222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
        <p:nvSpPr>
          <p:cNvPr id="56338" name="Line 18"/>
          <p:cNvSpPr>
            <a:spLocks noChangeShapeType="1"/>
          </p:cNvSpPr>
          <p:nvPr/>
        </p:nvSpPr>
        <p:spPr bwMode="auto">
          <a:xfrm>
            <a:off x="6738939" y="849313"/>
            <a:ext cx="249237" cy="1587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
        <p:nvSpPr>
          <p:cNvPr id="56339" name="Text Box 19"/>
          <p:cNvSpPr txBox="1">
            <a:spLocks noChangeArrowheads="1"/>
          </p:cNvSpPr>
          <p:nvPr/>
        </p:nvSpPr>
        <p:spPr bwMode="auto">
          <a:xfrm>
            <a:off x="6108790" y="2224088"/>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$2837</a:t>
            </a:r>
          </a:p>
        </p:txBody>
      </p:sp>
      <p:sp>
        <p:nvSpPr>
          <p:cNvPr id="56340" name="Text Box 20"/>
          <p:cNvSpPr txBox="1">
            <a:spLocks noChangeArrowheads="1"/>
          </p:cNvSpPr>
          <p:nvPr/>
        </p:nvSpPr>
        <p:spPr bwMode="auto">
          <a:xfrm>
            <a:off x="5297578" y="665163"/>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$3820</a:t>
            </a:r>
          </a:p>
        </p:txBody>
      </p:sp>
      <p:sp>
        <p:nvSpPr>
          <p:cNvPr id="56341" name="Line 21"/>
          <p:cNvSpPr>
            <a:spLocks noChangeShapeType="1"/>
          </p:cNvSpPr>
          <p:nvPr/>
        </p:nvSpPr>
        <p:spPr bwMode="auto">
          <a:xfrm flipV="1">
            <a:off x="6572250" y="2016125"/>
            <a:ext cx="261938" cy="2619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
        <p:nvSpPr>
          <p:cNvPr id="56342" name="Line 22"/>
          <p:cNvSpPr>
            <a:spLocks noChangeShapeType="1"/>
          </p:cNvSpPr>
          <p:nvPr/>
        </p:nvSpPr>
        <p:spPr bwMode="auto">
          <a:xfrm flipH="1" flipV="1">
            <a:off x="8123238" y="1863725"/>
            <a:ext cx="779462" cy="444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4200"/>
          </a:p>
        </p:txBody>
      </p:sp>
    </p:spTree>
    <p:extLst>
      <p:ext uri="{BB962C8B-B14F-4D97-AF65-F5344CB8AC3E}">
        <p14:creationId xmlns:p14="http://schemas.microsoft.com/office/powerpoint/2010/main" val="22652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4">
            <a:extLst>
              <a:ext uri="{FF2B5EF4-FFF2-40B4-BE49-F238E27FC236}">
                <a16:creationId xmlns:a16="http://schemas.microsoft.com/office/drawing/2014/main" id="{38CA11AD-3DC5-A44F-B898-4901F5008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787" y="620389"/>
            <a:ext cx="9183894" cy="5617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98F5F9-1626-0045-A3AC-76D64C4ABB3A}"/>
              </a:ext>
            </a:extLst>
          </p:cNvPr>
          <p:cNvSpPr>
            <a:spLocks noGrp="1"/>
          </p:cNvSpPr>
          <p:nvPr>
            <p:ph type="title"/>
          </p:nvPr>
        </p:nvSpPr>
        <p:spPr>
          <a:xfrm>
            <a:off x="1788227" y="-247145"/>
            <a:ext cx="10515600" cy="1325563"/>
          </a:xfrm>
        </p:spPr>
        <p:txBody>
          <a:bodyPr>
            <a:normAutofit/>
          </a:bodyPr>
          <a:lstStyle/>
          <a:p>
            <a:r>
              <a:rPr lang="en-US" sz="3600" b="1" dirty="0"/>
              <a:t>Pneumococcal conjugate vaccine tiered prices</a:t>
            </a:r>
            <a:r>
              <a:rPr lang="en-US" sz="3600" dirty="0"/>
              <a:t>.</a:t>
            </a:r>
          </a:p>
        </p:txBody>
      </p:sp>
      <p:sp>
        <p:nvSpPr>
          <p:cNvPr id="3" name="TextBox 2">
            <a:extLst>
              <a:ext uri="{FF2B5EF4-FFF2-40B4-BE49-F238E27FC236}">
                <a16:creationId xmlns:a16="http://schemas.microsoft.com/office/drawing/2014/main" id="{3B394C09-3D06-5D4F-97A4-F1420522C16B}"/>
              </a:ext>
            </a:extLst>
          </p:cNvPr>
          <p:cNvSpPr txBox="1"/>
          <p:nvPr/>
        </p:nvSpPr>
        <p:spPr>
          <a:xfrm rot="16200000">
            <a:off x="-2379715" y="3059667"/>
            <a:ext cx="6376617" cy="738664"/>
          </a:xfrm>
          <a:prstGeom prst="rect">
            <a:avLst/>
          </a:prstGeom>
          <a:noFill/>
        </p:spPr>
        <p:txBody>
          <a:bodyPr wrap="none" rtlCol="0">
            <a:spAutoFit/>
          </a:bodyPr>
          <a:lstStyle/>
          <a:p>
            <a:r>
              <a:rPr lang="en-US" sz="1400" dirty="0"/>
              <a:t>Source:  Moon et al., “A win-win solution?: A critical analysis of tiered pricing to</a:t>
            </a:r>
          </a:p>
          <a:p>
            <a:r>
              <a:rPr lang="en-US" sz="1400" dirty="0"/>
              <a:t> improve access to medicines in developing countries</a:t>
            </a:r>
          </a:p>
          <a:p>
            <a:r>
              <a:rPr lang="en-US" sz="1400" dirty="0"/>
              <a:t>https://</a:t>
            </a:r>
            <a:r>
              <a:rPr lang="en-US" sz="1400" dirty="0" err="1"/>
              <a:t>globalizationandhealth.biomedcentral.com</a:t>
            </a:r>
            <a:r>
              <a:rPr lang="en-US" sz="1400" dirty="0"/>
              <a:t>/articles/10.1186/1744-8603-7-39</a:t>
            </a:r>
          </a:p>
        </p:txBody>
      </p:sp>
      <p:sp>
        <p:nvSpPr>
          <p:cNvPr id="5" name="TextBox 4">
            <a:extLst>
              <a:ext uri="{FF2B5EF4-FFF2-40B4-BE49-F238E27FC236}">
                <a16:creationId xmlns:a16="http://schemas.microsoft.com/office/drawing/2014/main" id="{EBCDF4AC-E135-C44C-9740-3D01DB629769}"/>
              </a:ext>
            </a:extLst>
          </p:cNvPr>
          <p:cNvSpPr txBox="1"/>
          <p:nvPr/>
        </p:nvSpPr>
        <p:spPr>
          <a:xfrm>
            <a:off x="5606322" y="6211669"/>
            <a:ext cx="2048381" cy="646331"/>
          </a:xfrm>
          <a:prstGeom prst="rect">
            <a:avLst/>
          </a:prstGeom>
          <a:noFill/>
        </p:spPr>
        <p:txBody>
          <a:bodyPr wrap="none" rtlCol="0">
            <a:spAutoFit/>
          </a:bodyPr>
          <a:lstStyle/>
          <a:p>
            <a:r>
              <a:rPr lang="en-US" dirty="0"/>
              <a:t>Pan American </a:t>
            </a:r>
          </a:p>
          <a:p>
            <a:r>
              <a:rPr lang="en-US" dirty="0"/>
              <a:t>Health Organization</a:t>
            </a:r>
          </a:p>
        </p:txBody>
      </p:sp>
    </p:spTree>
    <p:extLst>
      <p:ext uri="{BB962C8B-B14F-4D97-AF65-F5344CB8AC3E}">
        <p14:creationId xmlns:p14="http://schemas.microsoft.com/office/powerpoint/2010/main" val="365017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Metformin (insulin)"/>
          <p:cNvSpPr txBox="1">
            <a:spLocks noGrp="1"/>
          </p:cNvSpPr>
          <p:nvPr>
            <p:ph type="title"/>
          </p:nvPr>
        </p:nvSpPr>
        <p:spPr>
          <a:xfrm>
            <a:off x="1265416" y="121497"/>
            <a:ext cx="8229600" cy="830331"/>
          </a:xfrm>
          <a:prstGeom prst="rect">
            <a:avLst/>
          </a:prstGeom>
        </p:spPr>
        <p:txBody>
          <a:bodyPr>
            <a:normAutofit/>
          </a:bodyPr>
          <a:lstStyle/>
          <a:p>
            <a:r>
              <a:rPr sz="3600" dirty="0"/>
              <a:t>Metformin (insulin)</a:t>
            </a:r>
          </a:p>
        </p:txBody>
      </p:sp>
      <p:pic>
        <p:nvPicPr>
          <p:cNvPr id="128" name="image1.png" descr="image1.png"/>
          <p:cNvPicPr>
            <a:picLocks noChangeAspect="1"/>
          </p:cNvPicPr>
          <p:nvPr/>
        </p:nvPicPr>
        <p:blipFill>
          <a:blip r:embed="rId2"/>
          <a:srcRect t="17898" b="11266"/>
          <a:stretch>
            <a:fillRect/>
          </a:stretch>
        </p:blipFill>
        <p:spPr>
          <a:xfrm>
            <a:off x="4118596" y="1335975"/>
            <a:ext cx="7315201" cy="4685123"/>
          </a:xfrm>
          <a:prstGeom prst="rect">
            <a:avLst/>
          </a:prstGeom>
          <a:ln w="12700">
            <a:miter lim="400000"/>
          </a:ln>
          <a:effectLst>
            <a:outerShdw blurRad="190500" rotWithShape="0">
              <a:srgbClr val="000000">
                <a:alpha val="70000"/>
              </a:srgbClr>
            </a:outerShdw>
          </a:effectLst>
        </p:spPr>
      </p:pic>
      <p:sp>
        <p:nvSpPr>
          <p:cNvPr id="129" name="500 tablets,…"/>
          <p:cNvSpPr txBox="1"/>
          <p:nvPr/>
        </p:nvSpPr>
        <p:spPr>
          <a:xfrm>
            <a:off x="4194796" y="2107308"/>
            <a:ext cx="1579383"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p>
            <a:pPr algn="ctr"/>
            <a:r>
              <a:rPr sz="1406" dirty="0"/>
              <a:t>500 tablets, </a:t>
            </a:r>
          </a:p>
          <a:p>
            <a:pPr algn="ctr"/>
            <a:r>
              <a:rPr sz="1406" dirty="0"/>
              <a:t>500 mg, $9.60 </a:t>
            </a:r>
          </a:p>
        </p:txBody>
      </p:sp>
      <p:sp>
        <p:nvSpPr>
          <p:cNvPr id="130" name="Line"/>
          <p:cNvSpPr/>
          <p:nvPr/>
        </p:nvSpPr>
        <p:spPr>
          <a:xfrm>
            <a:off x="4984486" y="2698238"/>
            <a:ext cx="916562" cy="354986"/>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31" name="500 tablets, 850 mg, $5.58"/>
          <p:cNvSpPr txBox="1"/>
          <p:nvPr/>
        </p:nvSpPr>
        <p:spPr>
          <a:xfrm>
            <a:off x="5977247" y="2243511"/>
            <a:ext cx="1524000"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lvl1pPr algn="ctr"/>
          </a:lstStyle>
          <a:p>
            <a:r>
              <a:rPr sz="1406" dirty="0"/>
              <a:t>500 tablets, 850 mg, $5.58</a:t>
            </a:r>
          </a:p>
        </p:txBody>
      </p:sp>
      <p:sp>
        <p:nvSpPr>
          <p:cNvPr id="132" name="Line"/>
          <p:cNvSpPr/>
          <p:nvPr/>
        </p:nvSpPr>
        <p:spPr>
          <a:xfrm>
            <a:off x="6739247" y="2834440"/>
            <a:ext cx="152401" cy="386016"/>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33" name="1000 tablets, 500 mg, $19.23"/>
          <p:cNvSpPr txBox="1"/>
          <p:nvPr/>
        </p:nvSpPr>
        <p:spPr>
          <a:xfrm>
            <a:off x="4506075" y="3515921"/>
            <a:ext cx="1543247"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lvl1pPr algn="ctr"/>
          </a:lstStyle>
          <a:p>
            <a:r>
              <a:rPr sz="1406" dirty="0"/>
              <a:t>1000 tablets, 500 mg, $19.23</a:t>
            </a:r>
          </a:p>
        </p:txBody>
      </p:sp>
      <p:sp>
        <p:nvSpPr>
          <p:cNvPr id="134" name="Line"/>
          <p:cNvSpPr/>
          <p:nvPr/>
        </p:nvSpPr>
        <p:spPr>
          <a:xfrm flipV="1">
            <a:off x="6049321" y="3678535"/>
            <a:ext cx="1070927" cy="132853"/>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35" name="60 tablets, 1000 mg, $5.50"/>
          <p:cNvSpPr txBox="1"/>
          <p:nvPr/>
        </p:nvSpPr>
        <p:spPr>
          <a:xfrm>
            <a:off x="5642595" y="4688774"/>
            <a:ext cx="1524001"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lvl1pPr algn="ctr"/>
          </a:lstStyle>
          <a:p>
            <a:r>
              <a:rPr sz="1406" dirty="0"/>
              <a:t>60 tablets, 1000 mg, $5.50</a:t>
            </a:r>
          </a:p>
        </p:txBody>
      </p:sp>
      <p:sp>
        <p:nvSpPr>
          <p:cNvPr id="136" name="Line"/>
          <p:cNvSpPr/>
          <p:nvPr/>
        </p:nvSpPr>
        <p:spPr>
          <a:xfrm flipV="1">
            <a:off x="7166596" y="4307773"/>
            <a:ext cx="457201" cy="676467"/>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37" name="30 tablets, 1000 mg, $2.65"/>
          <p:cNvSpPr txBox="1"/>
          <p:nvPr/>
        </p:nvSpPr>
        <p:spPr>
          <a:xfrm>
            <a:off x="8385795" y="3220455"/>
            <a:ext cx="1524001"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lvl1pPr algn="ctr"/>
          </a:lstStyle>
          <a:p>
            <a:r>
              <a:rPr sz="1406" dirty="0"/>
              <a:t>30 tablets, 1000 mg, $2.65</a:t>
            </a:r>
          </a:p>
        </p:txBody>
      </p:sp>
      <p:sp>
        <p:nvSpPr>
          <p:cNvPr id="138" name="Line"/>
          <p:cNvSpPr/>
          <p:nvPr/>
        </p:nvSpPr>
        <p:spPr>
          <a:xfrm flipH="1">
            <a:off x="8385795" y="3811386"/>
            <a:ext cx="762001" cy="496388"/>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39" name="120 tablets,…"/>
          <p:cNvSpPr txBox="1"/>
          <p:nvPr/>
        </p:nvSpPr>
        <p:spPr>
          <a:xfrm>
            <a:off x="9528795" y="2151114"/>
            <a:ext cx="1782453"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p>
            <a:pPr algn="ctr"/>
            <a:r>
              <a:rPr sz="1406" dirty="0"/>
              <a:t>120 tablets, </a:t>
            </a:r>
          </a:p>
          <a:p>
            <a:pPr algn="ctr"/>
            <a:r>
              <a:rPr sz="1406" dirty="0"/>
              <a:t>1000 mg, $17.19</a:t>
            </a:r>
          </a:p>
        </p:txBody>
      </p:sp>
      <p:sp>
        <p:nvSpPr>
          <p:cNvPr id="140" name="Line"/>
          <p:cNvSpPr/>
          <p:nvPr/>
        </p:nvSpPr>
        <p:spPr>
          <a:xfrm flipH="1">
            <a:off x="8995395" y="2446579"/>
            <a:ext cx="533401" cy="184796"/>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41" name="Data sources: UK, Holland, Germany from Management Sciences for Health’s International Drug Price Indicator Guide, 2010  numbers, listed in USD; Latvia, Hungary, Austria, Finland, Norway from Common European Drug Database, 2010-2011 numbers, gross retail price, converted from native currency to USD using currency converters, current as of October 31, 2011."/>
          <p:cNvSpPr txBox="1"/>
          <p:nvPr/>
        </p:nvSpPr>
        <p:spPr>
          <a:xfrm>
            <a:off x="326728" y="1219784"/>
            <a:ext cx="2554531" cy="4801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000"/>
            </a:lvl1pPr>
          </a:lstStyle>
          <a:p>
            <a:pPr>
              <a:defRPr sz="1800"/>
            </a:pPr>
            <a:r>
              <a:rPr dirty="0"/>
              <a:t>Data sources: UK, Holland, Germany from Management Sciences for Health’s International Drug Price Indicator Guide, 2010  numbers, listed in USD; Latvia, Hungary, Austria, Finland, Norway from Common European Drug Database, 2010-2011 numbers, gross retail price, converted from native currency to USD using currency converters, current as of October 31, 2011.</a:t>
            </a:r>
          </a:p>
        </p:txBody>
      </p:sp>
      <p:sp>
        <p:nvSpPr>
          <p:cNvPr id="142" name="100 tablets,…"/>
          <p:cNvSpPr txBox="1"/>
          <p:nvPr/>
        </p:nvSpPr>
        <p:spPr>
          <a:xfrm>
            <a:off x="9495016" y="1412175"/>
            <a:ext cx="1782453"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p>
            <a:pPr algn="ctr"/>
            <a:r>
              <a:rPr sz="1406" dirty="0"/>
              <a:t>100 tablets, </a:t>
            </a:r>
          </a:p>
          <a:p>
            <a:pPr algn="ctr"/>
            <a:r>
              <a:rPr sz="1406" dirty="0"/>
              <a:t>850 mg, $11.17</a:t>
            </a:r>
          </a:p>
        </p:txBody>
      </p:sp>
      <p:sp>
        <p:nvSpPr>
          <p:cNvPr id="143" name="Line"/>
          <p:cNvSpPr/>
          <p:nvPr/>
        </p:nvSpPr>
        <p:spPr>
          <a:xfrm flipH="1">
            <a:off x="8961616" y="1707641"/>
            <a:ext cx="533401" cy="184796"/>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144" name="400 tablets, 500 mg, $34.34"/>
          <p:cNvSpPr txBox="1"/>
          <p:nvPr/>
        </p:nvSpPr>
        <p:spPr>
          <a:xfrm>
            <a:off x="5526332" y="1434674"/>
            <a:ext cx="1524001" cy="469616"/>
          </a:xfrm>
          <a:prstGeom prst="rect">
            <a:avLst/>
          </a:prstGeom>
          <a:solidFill>
            <a:srgbClr val="8EB4E3"/>
          </a:solidFill>
          <a:ln>
            <a:solidFill>
              <a:srgbClr val="000000"/>
            </a:solidFill>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 tIns="18288" rIns="18288" bIns="18288">
            <a:spAutoFit/>
          </a:bodyPr>
          <a:lstStyle>
            <a:lvl1pPr algn="ctr"/>
          </a:lstStyle>
          <a:p>
            <a:r>
              <a:rPr sz="1406" dirty="0"/>
              <a:t>400 tablets, 500 mg, $34.34</a:t>
            </a:r>
          </a:p>
        </p:txBody>
      </p:sp>
      <p:sp>
        <p:nvSpPr>
          <p:cNvPr id="145" name="Line"/>
          <p:cNvSpPr/>
          <p:nvPr/>
        </p:nvSpPr>
        <p:spPr>
          <a:xfrm>
            <a:off x="7050332" y="1730141"/>
            <a:ext cx="344864" cy="295465"/>
          </a:xfrm>
          <a:prstGeom prst="line">
            <a:avLst/>
          </a:prstGeom>
          <a:ln w="19050">
            <a:solidFill>
              <a:srgbClr val="000000"/>
            </a:solidFill>
          </a:ln>
        </p:spPr>
        <p:txBody>
          <a:bodyPr lIns="45719" rIns="45719"/>
          <a:lstStyle/>
          <a:p>
            <a:pPr defTabSz="457177">
              <a:defRPr sz="1200">
                <a:uFillTx/>
                <a:latin typeface="+mj-lt"/>
                <a:ea typeface="+mj-ea"/>
                <a:cs typeface="+mj-cs"/>
                <a:sym typeface="Helvetica"/>
              </a:defRPr>
            </a:pPr>
            <a:endParaRPr sz="1200"/>
          </a:p>
        </p:txBody>
      </p:sp>
      <p:sp>
        <p:nvSpPr>
          <p:cNvPr id="2" name="TextBox 1">
            <a:extLst>
              <a:ext uri="{FF2B5EF4-FFF2-40B4-BE49-F238E27FC236}">
                <a16:creationId xmlns:a16="http://schemas.microsoft.com/office/drawing/2014/main" id="{EA3E1FD9-2031-B1F6-5EFA-A7596129A110}"/>
              </a:ext>
            </a:extLst>
          </p:cNvPr>
          <p:cNvSpPr txBox="1"/>
          <p:nvPr/>
        </p:nvSpPr>
        <p:spPr>
          <a:xfrm>
            <a:off x="9431634" y="121497"/>
            <a:ext cx="2566728" cy="461665"/>
          </a:xfrm>
          <a:prstGeom prst="rect">
            <a:avLst/>
          </a:prstGeom>
          <a:noFill/>
        </p:spPr>
        <p:txBody>
          <a:bodyPr wrap="none" rtlCol="0">
            <a:spAutoFit/>
          </a:bodyPr>
          <a:lstStyle/>
          <a:p>
            <a:r>
              <a:rPr lang="en-US" sz="2400" dirty="0">
                <a:solidFill>
                  <a:srgbClr val="FF0000"/>
                </a:solidFill>
              </a:rPr>
              <a:t>Prices per 1000 mg</a:t>
            </a:r>
          </a:p>
        </p:txBody>
      </p:sp>
      <p:sp>
        <p:nvSpPr>
          <p:cNvPr id="3" name="TextBox 2">
            <a:extLst>
              <a:ext uri="{FF2B5EF4-FFF2-40B4-BE49-F238E27FC236}">
                <a16:creationId xmlns:a16="http://schemas.microsoft.com/office/drawing/2014/main" id="{11A5AEC6-9FDC-6187-6989-A9DC6F971B7B}"/>
              </a:ext>
            </a:extLst>
          </p:cNvPr>
          <p:cNvSpPr txBox="1"/>
          <p:nvPr/>
        </p:nvSpPr>
        <p:spPr>
          <a:xfrm>
            <a:off x="4815880" y="1415610"/>
            <a:ext cx="710451" cy="369332"/>
          </a:xfrm>
          <a:prstGeom prst="rect">
            <a:avLst/>
          </a:prstGeom>
          <a:noFill/>
        </p:spPr>
        <p:txBody>
          <a:bodyPr wrap="none" rtlCol="0">
            <a:spAutoFit/>
          </a:bodyPr>
          <a:lstStyle/>
          <a:p>
            <a:r>
              <a:rPr lang="en-US" dirty="0">
                <a:solidFill>
                  <a:srgbClr val="FF0000"/>
                </a:solidFill>
              </a:rPr>
              <a:t>$0.17</a:t>
            </a:r>
          </a:p>
        </p:txBody>
      </p:sp>
      <p:sp>
        <p:nvSpPr>
          <p:cNvPr id="4" name="TextBox 3">
            <a:extLst>
              <a:ext uri="{FF2B5EF4-FFF2-40B4-BE49-F238E27FC236}">
                <a16:creationId xmlns:a16="http://schemas.microsoft.com/office/drawing/2014/main" id="{C72A6479-D421-FAE8-DB73-65DE083B1F3E}"/>
              </a:ext>
            </a:extLst>
          </p:cNvPr>
          <p:cNvSpPr txBox="1"/>
          <p:nvPr/>
        </p:nvSpPr>
        <p:spPr>
          <a:xfrm>
            <a:off x="10229390" y="847387"/>
            <a:ext cx="710451" cy="369332"/>
          </a:xfrm>
          <a:prstGeom prst="rect">
            <a:avLst/>
          </a:prstGeom>
          <a:noFill/>
        </p:spPr>
        <p:txBody>
          <a:bodyPr wrap="none" rtlCol="0">
            <a:spAutoFit/>
          </a:bodyPr>
          <a:lstStyle/>
          <a:p>
            <a:r>
              <a:rPr lang="en-US" dirty="0">
                <a:solidFill>
                  <a:srgbClr val="FF0000"/>
                </a:solidFill>
              </a:rPr>
              <a:t>$0.13</a:t>
            </a:r>
          </a:p>
        </p:txBody>
      </p:sp>
      <p:sp>
        <p:nvSpPr>
          <p:cNvPr id="5" name="TextBox 4">
            <a:extLst>
              <a:ext uri="{FF2B5EF4-FFF2-40B4-BE49-F238E27FC236}">
                <a16:creationId xmlns:a16="http://schemas.microsoft.com/office/drawing/2014/main" id="{3988D004-862D-97B0-1BA5-669D1AE181E8}"/>
              </a:ext>
            </a:extLst>
          </p:cNvPr>
          <p:cNvSpPr txBox="1"/>
          <p:nvPr/>
        </p:nvSpPr>
        <p:spPr>
          <a:xfrm>
            <a:off x="11481549" y="2195644"/>
            <a:ext cx="710451" cy="369332"/>
          </a:xfrm>
          <a:prstGeom prst="rect">
            <a:avLst/>
          </a:prstGeom>
          <a:noFill/>
        </p:spPr>
        <p:txBody>
          <a:bodyPr wrap="none" rtlCol="0">
            <a:spAutoFit/>
          </a:bodyPr>
          <a:lstStyle/>
          <a:p>
            <a:r>
              <a:rPr lang="en-US" dirty="0">
                <a:solidFill>
                  <a:srgbClr val="FF0000"/>
                </a:solidFill>
              </a:rPr>
              <a:t>$0.14</a:t>
            </a:r>
          </a:p>
        </p:txBody>
      </p:sp>
      <p:sp>
        <p:nvSpPr>
          <p:cNvPr id="6" name="TextBox 5">
            <a:extLst>
              <a:ext uri="{FF2B5EF4-FFF2-40B4-BE49-F238E27FC236}">
                <a16:creationId xmlns:a16="http://schemas.microsoft.com/office/drawing/2014/main" id="{7E1CD701-9641-0E60-FD2F-EEF1902CC84D}"/>
              </a:ext>
            </a:extLst>
          </p:cNvPr>
          <p:cNvSpPr txBox="1"/>
          <p:nvPr/>
        </p:nvSpPr>
        <p:spPr>
          <a:xfrm>
            <a:off x="9912635" y="3270597"/>
            <a:ext cx="710451" cy="369332"/>
          </a:xfrm>
          <a:prstGeom prst="rect">
            <a:avLst/>
          </a:prstGeom>
          <a:noFill/>
        </p:spPr>
        <p:txBody>
          <a:bodyPr wrap="none" rtlCol="0">
            <a:spAutoFit/>
          </a:bodyPr>
          <a:lstStyle/>
          <a:p>
            <a:r>
              <a:rPr lang="en-US" dirty="0">
                <a:solidFill>
                  <a:srgbClr val="FF0000"/>
                </a:solidFill>
              </a:rPr>
              <a:t>$0.09</a:t>
            </a:r>
          </a:p>
        </p:txBody>
      </p:sp>
      <p:sp>
        <p:nvSpPr>
          <p:cNvPr id="7" name="TextBox 6">
            <a:extLst>
              <a:ext uri="{FF2B5EF4-FFF2-40B4-BE49-F238E27FC236}">
                <a16:creationId xmlns:a16="http://schemas.microsoft.com/office/drawing/2014/main" id="{D1662EB7-C61D-9A7E-6CE6-2312CCBC3131}"/>
              </a:ext>
            </a:extLst>
          </p:cNvPr>
          <p:cNvSpPr txBox="1"/>
          <p:nvPr/>
        </p:nvSpPr>
        <p:spPr>
          <a:xfrm>
            <a:off x="6026812" y="5170508"/>
            <a:ext cx="710451" cy="369332"/>
          </a:xfrm>
          <a:prstGeom prst="rect">
            <a:avLst/>
          </a:prstGeom>
          <a:noFill/>
        </p:spPr>
        <p:txBody>
          <a:bodyPr wrap="none" rtlCol="0">
            <a:spAutoFit/>
          </a:bodyPr>
          <a:lstStyle/>
          <a:p>
            <a:r>
              <a:rPr lang="en-US" dirty="0">
                <a:solidFill>
                  <a:srgbClr val="FF0000"/>
                </a:solidFill>
              </a:rPr>
              <a:t>$0.09</a:t>
            </a:r>
          </a:p>
        </p:txBody>
      </p:sp>
      <p:sp>
        <p:nvSpPr>
          <p:cNvPr id="8" name="TextBox 7">
            <a:extLst>
              <a:ext uri="{FF2B5EF4-FFF2-40B4-BE49-F238E27FC236}">
                <a16:creationId xmlns:a16="http://schemas.microsoft.com/office/drawing/2014/main" id="{F1E5937E-E99B-272E-562E-1BAF18CF2CF7}"/>
              </a:ext>
            </a:extLst>
          </p:cNvPr>
          <p:cNvSpPr txBox="1"/>
          <p:nvPr/>
        </p:nvSpPr>
        <p:spPr>
          <a:xfrm>
            <a:off x="4125303" y="4005623"/>
            <a:ext cx="710451" cy="369332"/>
          </a:xfrm>
          <a:prstGeom prst="rect">
            <a:avLst/>
          </a:prstGeom>
          <a:noFill/>
        </p:spPr>
        <p:txBody>
          <a:bodyPr wrap="none" rtlCol="0">
            <a:spAutoFit/>
          </a:bodyPr>
          <a:lstStyle/>
          <a:p>
            <a:r>
              <a:rPr lang="en-US" dirty="0">
                <a:solidFill>
                  <a:srgbClr val="FF0000"/>
                </a:solidFill>
              </a:rPr>
              <a:t>$0.04</a:t>
            </a:r>
          </a:p>
        </p:txBody>
      </p:sp>
      <p:sp>
        <p:nvSpPr>
          <p:cNvPr id="9" name="TextBox 8">
            <a:extLst>
              <a:ext uri="{FF2B5EF4-FFF2-40B4-BE49-F238E27FC236}">
                <a16:creationId xmlns:a16="http://schemas.microsoft.com/office/drawing/2014/main" id="{89BDC02D-A6ED-897F-258D-FCA612DA0739}"/>
              </a:ext>
            </a:extLst>
          </p:cNvPr>
          <p:cNvSpPr txBox="1"/>
          <p:nvPr/>
        </p:nvSpPr>
        <p:spPr>
          <a:xfrm>
            <a:off x="4194795" y="2587736"/>
            <a:ext cx="710451" cy="369332"/>
          </a:xfrm>
          <a:prstGeom prst="rect">
            <a:avLst/>
          </a:prstGeom>
          <a:noFill/>
        </p:spPr>
        <p:txBody>
          <a:bodyPr wrap="none" rtlCol="0">
            <a:spAutoFit/>
          </a:bodyPr>
          <a:lstStyle/>
          <a:p>
            <a:r>
              <a:rPr lang="en-US" dirty="0">
                <a:solidFill>
                  <a:srgbClr val="FF0000"/>
                </a:solidFill>
              </a:rPr>
              <a:t>$0.04</a:t>
            </a:r>
          </a:p>
        </p:txBody>
      </p:sp>
      <p:sp>
        <p:nvSpPr>
          <p:cNvPr id="10" name="TextBox 9">
            <a:extLst>
              <a:ext uri="{FF2B5EF4-FFF2-40B4-BE49-F238E27FC236}">
                <a16:creationId xmlns:a16="http://schemas.microsoft.com/office/drawing/2014/main" id="{BB536FDF-A537-1382-DD8C-C8640138150F}"/>
              </a:ext>
            </a:extLst>
          </p:cNvPr>
          <p:cNvSpPr txBox="1"/>
          <p:nvPr/>
        </p:nvSpPr>
        <p:spPr>
          <a:xfrm>
            <a:off x="6737263" y="2718326"/>
            <a:ext cx="710451" cy="369332"/>
          </a:xfrm>
          <a:prstGeom prst="rect">
            <a:avLst/>
          </a:prstGeom>
          <a:noFill/>
        </p:spPr>
        <p:txBody>
          <a:bodyPr wrap="none" rtlCol="0">
            <a:spAutoFit/>
          </a:bodyPr>
          <a:lstStyle/>
          <a:p>
            <a:r>
              <a:rPr lang="en-US" dirty="0">
                <a:solidFill>
                  <a:srgbClr val="FF0000"/>
                </a:solidFill>
              </a:rPr>
              <a:t>$0.01</a:t>
            </a:r>
          </a:p>
        </p:txBody>
      </p:sp>
    </p:spTree>
    <p:extLst>
      <p:ext uri="{BB962C8B-B14F-4D97-AF65-F5344CB8AC3E}">
        <p14:creationId xmlns:p14="http://schemas.microsoft.com/office/powerpoint/2010/main" val="27522268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descr="tile_paper_blue.jpeg"/>
          <p:cNvSpPr>
            <a:spLocks/>
          </p:cNvSpPr>
          <p:nvPr/>
        </p:nvSpPr>
        <p:spPr bwMode="auto">
          <a:xfrm>
            <a:off x="4979789" y="89297"/>
            <a:ext cx="892969" cy="357188"/>
          </a:xfrm>
          <a:prstGeom prst="roundRect">
            <a:avLst>
              <a:gd name="adj" fmla="val 37500"/>
            </a:avLst>
          </a:prstGeom>
          <a:blipFill dpi="0" rotWithShape="0">
            <a:blip r:embed="rId2"/>
            <a:srcRect/>
            <a:tile tx="0" ty="0" sx="100000" sy="100000" flip="none" algn="tl"/>
          </a:blip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solidFill>
                  <a:srgbClr val="FFFFFF"/>
                </a:solidFill>
                <a:effectLst>
                  <a:outerShdw blurRad="38100" dist="38100" dir="2700000" algn="tl">
                    <a:srgbClr val="DDDDDD"/>
                  </a:outerShdw>
                </a:effectLst>
              </a:rPr>
              <a:t>Pharma</a:t>
            </a:r>
            <a:endParaRPr lang="en-US" sz="1266"/>
          </a:p>
        </p:txBody>
      </p:sp>
      <p:sp>
        <p:nvSpPr>
          <p:cNvPr id="30722" name="AutoShape 2"/>
          <p:cNvSpPr>
            <a:spLocks/>
          </p:cNvSpPr>
          <p:nvPr/>
        </p:nvSpPr>
        <p:spPr bwMode="auto">
          <a:xfrm>
            <a:off x="6131719" y="1759148"/>
            <a:ext cx="1000125" cy="357188"/>
          </a:xfrm>
          <a:prstGeom prst="roundRect">
            <a:avLst>
              <a:gd name="adj" fmla="val 37500"/>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Wholesaler</a:t>
            </a:r>
          </a:p>
        </p:txBody>
      </p:sp>
      <p:sp>
        <p:nvSpPr>
          <p:cNvPr id="30723" name="AutoShape 3"/>
          <p:cNvSpPr>
            <a:spLocks/>
          </p:cNvSpPr>
          <p:nvPr/>
        </p:nvSpPr>
        <p:spPr bwMode="auto">
          <a:xfrm>
            <a:off x="5453063" y="3607594"/>
            <a:ext cx="1000125" cy="1303734"/>
          </a:xfrm>
          <a:prstGeom prst="roundRect">
            <a:avLst>
              <a:gd name="adj" fmla="val 13394"/>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 Provider</a:t>
            </a:r>
          </a:p>
          <a:p>
            <a:r>
              <a:rPr lang="en-US" sz="1266">
                <a:effectLst>
                  <a:outerShdw blurRad="38100" dist="38100" dir="2700000" algn="tl">
                    <a:srgbClr val="FFFFFF"/>
                  </a:outerShdw>
                </a:effectLst>
              </a:rPr>
              <a:t>(hospital, HMO, doctor, pharmacy)</a:t>
            </a:r>
          </a:p>
        </p:txBody>
      </p:sp>
      <p:sp>
        <p:nvSpPr>
          <p:cNvPr id="30724" name="AutoShape 4"/>
          <p:cNvSpPr>
            <a:spLocks/>
          </p:cNvSpPr>
          <p:nvPr/>
        </p:nvSpPr>
        <p:spPr bwMode="auto">
          <a:xfrm>
            <a:off x="7453313" y="3214688"/>
            <a:ext cx="1000125" cy="937617"/>
          </a:xfrm>
          <a:prstGeom prst="roundRect">
            <a:avLst>
              <a:gd name="adj" fmla="val 1428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Provider</a:t>
            </a:r>
          </a:p>
          <a:p>
            <a:r>
              <a:rPr lang="en-US" sz="1266">
                <a:effectLst>
                  <a:outerShdw blurRad="38100" dist="38100" dir="2700000" algn="tl">
                    <a:srgbClr val="FFFFFF"/>
                  </a:outerShdw>
                </a:effectLst>
              </a:rPr>
              <a:t>(VA, military medical, etc.)</a:t>
            </a:r>
          </a:p>
        </p:txBody>
      </p:sp>
      <p:sp>
        <p:nvSpPr>
          <p:cNvPr id="30725" name="AutoShape 5"/>
          <p:cNvSpPr>
            <a:spLocks/>
          </p:cNvSpPr>
          <p:nvPr/>
        </p:nvSpPr>
        <p:spPr bwMode="auto">
          <a:xfrm>
            <a:off x="9533930" y="3857625"/>
            <a:ext cx="1000125" cy="1196578"/>
          </a:xfrm>
          <a:prstGeom prst="roundRect">
            <a:avLst>
              <a:gd name="adj" fmla="val 13394"/>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Payer</a:t>
            </a:r>
          </a:p>
          <a:p>
            <a:r>
              <a:rPr lang="en-US" sz="1266">
                <a:effectLst>
                  <a:outerShdw blurRad="38100" dist="38100" dir="2700000" algn="tl">
                    <a:srgbClr val="FFFFFF"/>
                  </a:outerShdw>
                </a:effectLst>
              </a:rPr>
              <a:t>(Medicare, Medicaid, VA)</a:t>
            </a:r>
          </a:p>
        </p:txBody>
      </p:sp>
      <p:sp>
        <p:nvSpPr>
          <p:cNvPr id="30726" name="AutoShape 6"/>
          <p:cNvSpPr>
            <a:spLocks/>
          </p:cNvSpPr>
          <p:nvPr/>
        </p:nvSpPr>
        <p:spPr bwMode="auto">
          <a:xfrm>
            <a:off x="1649016" y="3964781"/>
            <a:ext cx="919758" cy="526852"/>
          </a:xfrm>
          <a:prstGeom prst="roundRect">
            <a:avLst>
              <a:gd name="adj" fmla="val 25426"/>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a:t>
            </a:r>
          </a:p>
          <a:p>
            <a:r>
              <a:rPr lang="en-US" sz="1266">
                <a:effectLst>
                  <a:outerShdw blurRad="38100" dist="38100" dir="2700000" algn="tl">
                    <a:srgbClr val="FFFFFF"/>
                  </a:outerShdw>
                </a:effectLst>
              </a:rPr>
              <a:t>Insurer</a:t>
            </a:r>
            <a:endParaRPr lang="en-US" sz="1266"/>
          </a:p>
        </p:txBody>
      </p:sp>
      <p:sp>
        <p:nvSpPr>
          <p:cNvPr id="30727" name="AutoShape 7"/>
          <p:cNvSpPr>
            <a:spLocks/>
          </p:cNvSpPr>
          <p:nvPr/>
        </p:nvSpPr>
        <p:spPr bwMode="auto">
          <a:xfrm>
            <a:off x="2908102" y="3598664"/>
            <a:ext cx="830461" cy="669727"/>
          </a:xfrm>
          <a:prstGeom prst="roundRect">
            <a:avLst>
              <a:gd name="adj" fmla="val 20000"/>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Pharma Benefit Manager</a:t>
            </a:r>
            <a:endParaRPr lang="en-US" sz="1266"/>
          </a:p>
        </p:txBody>
      </p:sp>
      <p:sp>
        <p:nvSpPr>
          <p:cNvPr id="30728" name="AutoShape 8"/>
          <p:cNvSpPr>
            <a:spLocks/>
          </p:cNvSpPr>
          <p:nvPr/>
        </p:nvSpPr>
        <p:spPr bwMode="auto">
          <a:xfrm>
            <a:off x="6310312" y="6411515"/>
            <a:ext cx="973336" cy="357188"/>
          </a:xfrm>
          <a:prstGeom prst="roundRect">
            <a:avLst>
              <a:gd name="adj" fmla="val 37500"/>
            </a:avLst>
          </a:prstGeom>
          <a:solidFill>
            <a:srgbClr val="FF40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Patients</a:t>
            </a:r>
            <a:endParaRPr lang="en-US" sz="1266"/>
          </a:p>
        </p:txBody>
      </p:sp>
      <p:sp>
        <p:nvSpPr>
          <p:cNvPr id="30729" name="Line 9"/>
          <p:cNvSpPr>
            <a:spLocks noChangeShapeType="1"/>
          </p:cNvSpPr>
          <p:nvPr/>
        </p:nvSpPr>
        <p:spPr bwMode="auto">
          <a:xfrm flipH="1" flipV="1">
            <a:off x="5856015" y="484436"/>
            <a:ext cx="823764" cy="1192113"/>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0" name="Line 10"/>
          <p:cNvSpPr>
            <a:spLocks noChangeShapeType="1"/>
          </p:cNvSpPr>
          <p:nvPr/>
        </p:nvSpPr>
        <p:spPr bwMode="auto">
          <a:xfrm flipV="1">
            <a:off x="6958832" y="4170164"/>
            <a:ext cx="858366" cy="217772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1" name="Line 11"/>
          <p:cNvSpPr>
            <a:spLocks noChangeShapeType="1"/>
          </p:cNvSpPr>
          <p:nvPr/>
        </p:nvSpPr>
        <p:spPr bwMode="auto">
          <a:xfrm flipH="1" flipV="1">
            <a:off x="6764611" y="2142010"/>
            <a:ext cx="990079" cy="1014635"/>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2" name="Line 12"/>
          <p:cNvSpPr>
            <a:spLocks noChangeShapeType="1"/>
          </p:cNvSpPr>
          <p:nvPr/>
        </p:nvSpPr>
        <p:spPr bwMode="auto">
          <a:xfrm flipV="1">
            <a:off x="5939731" y="2165449"/>
            <a:ext cx="556990" cy="1379637"/>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3" name="Line 13"/>
          <p:cNvSpPr>
            <a:spLocks noChangeShapeType="1"/>
          </p:cNvSpPr>
          <p:nvPr/>
        </p:nvSpPr>
        <p:spPr bwMode="auto">
          <a:xfrm flipH="1" flipV="1">
            <a:off x="6031260" y="4953744"/>
            <a:ext cx="497830" cy="140307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4" name="AutoShape 14"/>
          <p:cNvSpPr>
            <a:spLocks/>
          </p:cNvSpPr>
          <p:nvPr/>
        </p:nvSpPr>
        <p:spPr bwMode="auto">
          <a:xfrm rot="3327823">
            <a:off x="5722069" y="958825"/>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433FF"/>
                </a:solidFill>
              </a:rPr>
              <a:t>branded small molecule</a:t>
            </a:r>
            <a:endParaRPr lang="en-US" sz="1266"/>
          </a:p>
        </p:txBody>
      </p:sp>
      <p:sp>
        <p:nvSpPr>
          <p:cNvPr id="30735" name="Line 15"/>
          <p:cNvSpPr>
            <a:spLocks noChangeShapeType="1"/>
          </p:cNvSpPr>
          <p:nvPr/>
        </p:nvSpPr>
        <p:spPr bwMode="auto">
          <a:xfrm flipV="1">
            <a:off x="5050111" y="502295"/>
            <a:ext cx="361652" cy="1106165"/>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6" name="AutoShape 16"/>
          <p:cNvSpPr>
            <a:spLocks/>
          </p:cNvSpPr>
          <p:nvPr/>
        </p:nvSpPr>
        <p:spPr bwMode="auto">
          <a:xfrm rot="17333648">
            <a:off x="4433962" y="94096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FF2600"/>
                </a:solidFill>
              </a:rPr>
              <a:t>branded biologic</a:t>
            </a:r>
            <a:endParaRPr lang="en-US" sz="1266"/>
          </a:p>
        </p:txBody>
      </p:sp>
      <p:sp>
        <p:nvSpPr>
          <p:cNvPr id="30737" name="Line 17"/>
          <p:cNvSpPr>
            <a:spLocks noChangeShapeType="1"/>
          </p:cNvSpPr>
          <p:nvPr/>
        </p:nvSpPr>
        <p:spPr bwMode="auto">
          <a:xfrm flipH="1" flipV="1">
            <a:off x="4989835" y="2307208"/>
            <a:ext cx="540246" cy="124122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8" name="Line 18"/>
          <p:cNvSpPr>
            <a:spLocks noChangeShapeType="1"/>
          </p:cNvSpPr>
          <p:nvPr/>
        </p:nvSpPr>
        <p:spPr bwMode="auto">
          <a:xfrm flipH="1" flipV="1">
            <a:off x="5907361" y="4974953"/>
            <a:ext cx="502295" cy="139414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9" name="AutoShape 19"/>
          <p:cNvSpPr>
            <a:spLocks/>
          </p:cNvSpPr>
          <p:nvPr/>
        </p:nvSpPr>
        <p:spPr bwMode="auto">
          <a:xfrm>
            <a:off x="4461867" y="1660922"/>
            <a:ext cx="1169789" cy="589359"/>
          </a:xfrm>
          <a:prstGeom prst="roundRect">
            <a:avLst>
              <a:gd name="adj" fmla="val 2272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Specialty Pharmaceutical</a:t>
            </a:r>
          </a:p>
        </p:txBody>
      </p:sp>
      <p:sp>
        <p:nvSpPr>
          <p:cNvPr id="30740" name="AutoShape 20"/>
          <p:cNvSpPr>
            <a:spLocks/>
          </p:cNvSpPr>
          <p:nvPr/>
        </p:nvSpPr>
        <p:spPr bwMode="auto">
          <a:xfrm>
            <a:off x="5528965" y="50899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38100" cap="flat" cmpd="sng">
            <a:solidFill>
              <a:srgbClr val="E32400"/>
            </a:solidFill>
            <a:prstDash val="solid"/>
            <a:miter lim="0"/>
            <a:headEnd/>
            <a:tailEnd type="stealth"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41" name="Line 21"/>
          <p:cNvSpPr>
            <a:spLocks noChangeShapeType="1"/>
          </p:cNvSpPr>
          <p:nvPr/>
        </p:nvSpPr>
        <p:spPr bwMode="auto">
          <a:xfrm>
            <a:off x="2556495" y="4471541"/>
            <a:ext cx="3673450" cy="1929929"/>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2" name="Line 22"/>
          <p:cNvSpPr>
            <a:spLocks noChangeShapeType="1"/>
          </p:cNvSpPr>
          <p:nvPr/>
        </p:nvSpPr>
        <p:spPr bwMode="auto">
          <a:xfrm flipH="1" flipV="1">
            <a:off x="3799955" y="3958084"/>
            <a:ext cx="1617389" cy="13395"/>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3" name="Line 23"/>
          <p:cNvSpPr>
            <a:spLocks noChangeShapeType="1"/>
          </p:cNvSpPr>
          <p:nvPr/>
        </p:nvSpPr>
        <p:spPr bwMode="auto">
          <a:xfrm>
            <a:off x="5795740" y="4953745"/>
            <a:ext cx="517922" cy="1408658"/>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4" name="Line 24"/>
          <p:cNvSpPr>
            <a:spLocks noChangeShapeType="1"/>
          </p:cNvSpPr>
          <p:nvPr/>
        </p:nvSpPr>
        <p:spPr bwMode="auto">
          <a:xfrm flipH="1">
            <a:off x="7341692" y="5074295"/>
            <a:ext cx="2192238" cy="1519163"/>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5" name="Line 25"/>
          <p:cNvSpPr>
            <a:spLocks noChangeShapeType="1"/>
          </p:cNvSpPr>
          <p:nvPr/>
        </p:nvSpPr>
        <p:spPr bwMode="auto">
          <a:xfrm>
            <a:off x="4882679" y="2301627"/>
            <a:ext cx="545827" cy="123899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6" name="Line 26"/>
          <p:cNvSpPr>
            <a:spLocks noChangeShapeType="1"/>
          </p:cNvSpPr>
          <p:nvPr/>
        </p:nvSpPr>
        <p:spPr bwMode="auto">
          <a:xfrm flipH="1">
            <a:off x="2585517" y="4170164"/>
            <a:ext cx="2799457" cy="262310"/>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7" name="Line 27"/>
          <p:cNvSpPr>
            <a:spLocks noChangeShapeType="1"/>
          </p:cNvSpPr>
          <p:nvPr/>
        </p:nvSpPr>
        <p:spPr bwMode="auto">
          <a:xfrm flipH="1">
            <a:off x="2611190" y="3982641"/>
            <a:ext cx="264542" cy="10492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8" name="Line 28"/>
          <p:cNvSpPr>
            <a:spLocks noChangeShapeType="1"/>
          </p:cNvSpPr>
          <p:nvPr/>
        </p:nvSpPr>
        <p:spPr bwMode="auto">
          <a:xfrm flipH="1">
            <a:off x="6143997" y="2163217"/>
            <a:ext cx="565919" cy="1367359"/>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9" name="Line 29"/>
          <p:cNvSpPr>
            <a:spLocks noChangeShapeType="1"/>
          </p:cNvSpPr>
          <p:nvPr/>
        </p:nvSpPr>
        <p:spPr bwMode="auto">
          <a:xfrm>
            <a:off x="6492255" y="4397871"/>
            <a:ext cx="2993678" cy="14622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0" name="Line 30"/>
          <p:cNvSpPr>
            <a:spLocks noChangeShapeType="1"/>
          </p:cNvSpPr>
          <p:nvPr/>
        </p:nvSpPr>
        <p:spPr bwMode="auto">
          <a:xfrm flipV="1">
            <a:off x="2103314" y="519039"/>
            <a:ext cx="2913311" cy="3389932"/>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1" name="Line 31"/>
          <p:cNvSpPr>
            <a:spLocks noChangeShapeType="1"/>
          </p:cNvSpPr>
          <p:nvPr/>
        </p:nvSpPr>
        <p:spPr bwMode="auto">
          <a:xfrm flipH="1">
            <a:off x="4774406" y="487785"/>
            <a:ext cx="388441" cy="1129605"/>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2" name="Line 32"/>
          <p:cNvSpPr>
            <a:spLocks noChangeShapeType="1"/>
          </p:cNvSpPr>
          <p:nvPr/>
        </p:nvSpPr>
        <p:spPr bwMode="auto">
          <a:xfrm>
            <a:off x="5783461" y="502295"/>
            <a:ext cx="788045" cy="1147465"/>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3" name="Line 33"/>
          <p:cNvSpPr>
            <a:spLocks noChangeShapeType="1"/>
          </p:cNvSpPr>
          <p:nvPr/>
        </p:nvSpPr>
        <p:spPr bwMode="auto">
          <a:xfrm>
            <a:off x="7016874" y="2164333"/>
            <a:ext cx="990079" cy="990079"/>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4" name="AutoShape 34"/>
          <p:cNvSpPr>
            <a:spLocks/>
          </p:cNvSpPr>
          <p:nvPr/>
        </p:nvSpPr>
        <p:spPr bwMode="auto">
          <a:xfrm>
            <a:off x="5479852" y="50006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19050" cap="flat" cmpd="sng">
            <a:solidFill>
              <a:srgbClr val="00A700"/>
            </a:solidFill>
            <a:prstDash val="solid"/>
            <a:miter lim="0"/>
            <a:headEnd type="stealth" w="med"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55" name="AutoShape 35"/>
          <p:cNvSpPr>
            <a:spLocks/>
          </p:cNvSpPr>
          <p:nvPr/>
        </p:nvSpPr>
        <p:spPr bwMode="auto">
          <a:xfrm rot="1663848">
            <a:off x="3835673" y="54270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premium</a:t>
            </a:r>
            <a:endParaRPr lang="en-US" sz="1266"/>
          </a:p>
        </p:txBody>
      </p:sp>
      <p:sp>
        <p:nvSpPr>
          <p:cNvPr id="30756" name="AutoShape 36"/>
          <p:cNvSpPr>
            <a:spLocks/>
          </p:cNvSpPr>
          <p:nvPr/>
        </p:nvSpPr>
        <p:spPr bwMode="auto">
          <a:xfrm rot="19528953">
            <a:off x="7758038" y="555649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57" name="AutoShape 37"/>
          <p:cNvSpPr>
            <a:spLocks/>
          </p:cNvSpPr>
          <p:nvPr/>
        </p:nvSpPr>
        <p:spPr bwMode="auto">
          <a:xfrm rot="4151076">
            <a:off x="5275585" y="55922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co-pay or retail price</a:t>
            </a:r>
            <a:endParaRPr lang="en-US" sz="1266"/>
          </a:p>
        </p:txBody>
      </p:sp>
      <p:sp>
        <p:nvSpPr>
          <p:cNvPr id="30758" name="AutoShape 38"/>
          <p:cNvSpPr>
            <a:spLocks/>
          </p:cNvSpPr>
          <p:nvPr/>
        </p:nvSpPr>
        <p:spPr bwMode="auto">
          <a:xfrm rot="21175616">
            <a:off x="3480718" y="4333131"/>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59" name="AutoShape 39"/>
          <p:cNvSpPr>
            <a:spLocks/>
          </p:cNvSpPr>
          <p:nvPr/>
        </p:nvSpPr>
        <p:spPr bwMode="auto">
          <a:xfrm rot="14264">
            <a:off x="3817814" y="37348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60" name="AutoShape 40"/>
          <p:cNvSpPr>
            <a:spLocks/>
          </p:cNvSpPr>
          <p:nvPr/>
        </p:nvSpPr>
        <p:spPr bwMode="auto">
          <a:xfrm rot="17544410">
            <a:off x="5853782" y="275257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80-85% AWP</a:t>
            </a:r>
            <a:endParaRPr lang="en-US" sz="1266"/>
          </a:p>
        </p:txBody>
      </p:sp>
      <p:sp>
        <p:nvSpPr>
          <p:cNvPr id="30761" name="AutoShape 41"/>
          <p:cNvSpPr>
            <a:spLocks/>
          </p:cNvSpPr>
          <p:nvPr/>
        </p:nvSpPr>
        <p:spPr bwMode="auto">
          <a:xfrm rot="18629800">
            <a:off x="2971726" y="215428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rebates</a:t>
            </a:r>
            <a:endParaRPr lang="en-US" sz="1266"/>
          </a:p>
        </p:txBody>
      </p:sp>
      <p:sp>
        <p:nvSpPr>
          <p:cNvPr id="30762" name="AutoShape 42"/>
          <p:cNvSpPr>
            <a:spLocks/>
          </p:cNvSpPr>
          <p:nvPr/>
        </p:nvSpPr>
        <p:spPr bwMode="auto">
          <a:xfrm rot="3337485">
            <a:off x="5435203" y="100682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78-82% AWP</a:t>
            </a:r>
            <a:endParaRPr lang="en-US" sz="1266"/>
          </a:p>
        </p:txBody>
      </p:sp>
      <p:sp>
        <p:nvSpPr>
          <p:cNvPr id="30763" name="Line 43"/>
          <p:cNvSpPr>
            <a:spLocks noChangeShapeType="1"/>
          </p:cNvSpPr>
          <p:nvPr/>
        </p:nvSpPr>
        <p:spPr bwMode="auto">
          <a:xfrm flipV="1">
            <a:off x="3180457" y="2467943"/>
            <a:ext cx="169664" cy="1076027"/>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4" name="AutoShape 44"/>
          <p:cNvSpPr>
            <a:spLocks/>
          </p:cNvSpPr>
          <p:nvPr/>
        </p:nvSpPr>
        <p:spPr bwMode="auto">
          <a:xfrm rot="145243">
            <a:off x="8034859" y="4199185"/>
            <a:ext cx="1357313"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many formulae;</a:t>
            </a:r>
          </a:p>
          <a:p>
            <a:r>
              <a:rPr lang="en-US" sz="984">
                <a:solidFill>
                  <a:srgbClr val="00A700"/>
                </a:solidFill>
              </a:rPr>
              <a:t>goal = less than private reimbursements</a:t>
            </a:r>
            <a:endParaRPr lang="en-US" sz="1266"/>
          </a:p>
        </p:txBody>
      </p:sp>
      <p:sp>
        <p:nvSpPr>
          <p:cNvPr id="30765" name="Line 45"/>
          <p:cNvSpPr>
            <a:spLocks noChangeShapeType="1"/>
          </p:cNvSpPr>
          <p:nvPr/>
        </p:nvSpPr>
        <p:spPr bwMode="auto">
          <a:xfrm flipH="1">
            <a:off x="6828235" y="4175746"/>
            <a:ext cx="856134" cy="2160984"/>
          </a:xfrm>
          <a:prstGeom prst="line">
            <a:avLst/>
          </a:prstGeom>
          <a:noFill/>
          <a:ln w="50800" cap="rnd"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6" name="AutoShape 46"/>
          <p:cNvSpPr>
            <a:spLocks/>
          </p:cNvSpPr>
          <p:nvPr/>
        </p:nvSpPr>
        <p:spPr bwMode="auto">
          <a:xfrm rot="17497885">
            <a:off x="6545833" y="49191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67" name="Line 47"/>
          <p:cNvSpPr>
            <a:spLocks noChangeShapeType="1"/>
          </p:cNvSpPr>
          <p:nvPr/>
        </p:nvSpPr>
        <p:spPr bwMode="auto">
          <a:xfrm flipH="1" flipV="1">
            <a:off x="5664027" y="531317"/>
            <a:ext cx="649635" cy="1160859"/>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8" name="AutoShape 48"/>
          <p:cNvSpPr>
            <a:spLocks/>
          </p:cNvSpPr>
          <p:nvPr/>
        </p:nvSpPr>
        <p:spPr bwMode="auto">
          <a:xfrm rot="3620808">
            <a:off x="5251028" y="1022449"/>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grantbacks</a:t>
            </a:r>
            <a:endParaRPr lang="en-US" sz="1266"/>
          </a:p>
        </p:txBody>
      </p:sp>
      <p:sp>
        <p:nvSpPr>
          <p:cNvPr id="30769" name="AutoShape 49"/>
          <p:cNvSpPr>
            <a:spLocks/>
          </p:cNvSpPr>
          <p:nvPr/>
        </p:nvSpPr>
        <p:spPr bwMode="auto">
          <a:xfrm>
            <a:off x="1666875" y="5107781"/>
            <a:ext cx="830461" cy="348258"/>
          </a:xfrm>
          <a:prstGeom prst="roundRect">
            <a:avLst>
              <a:gd name="adj" fmla="val 38463"/>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Employer</a:t>
            </a:r>
            <a:endParaRPr lang="en-US" sz="1266"/>
          </a:p>
        </p:txBody>
      </p:sp>
      <p:sp>
        <p:nvSpPr>
          <p:cNvPr id="30770" name="Line 50"/>
          <p:cNvSpPr>
            <a:spLocks noChangeShapeType="1"/>
          </p:cNvSpPr>
          <p:nvPr/>
        </p:nvSpPr>
        <p:spPr bwMode="auto">
          <a:xfrm>
            <a:off x="2498453" y="5430367"/>
            <a:ext cx="3752701" cy="1049238"/>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1" name="Line 51"/>
          <p:cNvSpPr>
            <a:spLocks noChangeShapeType="1"/>
          </p:cNvSpPr>
          <p:nvPr/>
        </p:nvSpPr>
        <p:spPr bwMode="auto">
          <a:xfrm flipH="1">
            <a:off x="2088803" y="4560838"/>
            <a:ext cx="3349" cy="508992"/>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2" name="AutoShape 52"/>
          <p:cNvSpPr>
            <a:spLocks/>
          </p:cNvSpPr>
          <p:nvPr/>
        </p:nvSpPr>
        <p:spPr bwMode="auto">
          <a:xfrm rot="2706">
            <a:off x="1727150" y="4642321"/>
            <a:ext cx="651867"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a:t>
            </a:r>
          </a:p>
          <a:p>
            <a:r>
              <a:rPr lang="en-US" sz="984">
                <a:solidFill>
                  <a:srgbClr val="00A700"/>
                </a:solidFill>
              </a:rPr>
              <a:t>premium</a:t>
            </a:r>
            <a:endParaRPr lang="en-US" sz="1266"/>
          </a:p>
        </p:txBody>
      </p:sp>
      <p:sp>
        <p:nvSpPr>
          <p:cNvPr id="30773" name="Line 53"/>
          <p:cNvSpPr>
            <a:spLocks noChangeShapeType="1"/>
          </p:cNvSpPr>
          <p:nvPr/>
        </p:nvSpPr>
        <p:spPr bwMode="auto">
          <a:xfrm flipH="1">
            <a:off x="2452687" y="4254997"/>
            <a:ext cx="456531" cy="837158"/>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4" name="AutoShape 54"/>
          <p:cNvSpPr>
            <a:spLocks/>
          </p:cNvSpPr>
          <p:nvPr/>
        </p:nvSpPr>
        <p:spPr bwMode="auto">
          <a:xfrm rot="2763320">
            <a:off x="6924228" y="2383110"/>
            <a:ext cx="1357313"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23.1% or 13% discount</a:t>
            </a:r>
          </a:p>
          <a:p>
            <a:r>
              <a:rPr lang="en-US" sz="984">
                <a:solidFill>
                  <a:srgbClr val="00A700"/>
                </a:solidFill>
              </a:rPr>
              <a:t>off private market</a:t>
            </a:r>
            <a:endParaRPr lang="en-US" sz="1266"/>
          </a:p>
        </p:txBody>
      </p:sp>
      <p:sp>
        <p:nvSpPr>
          <p:cNvPr id="30775" name="AutoShape 55"/>
          <p:cNvSpPr>
            <a:spLocks/>
          </p:cNvSpPr>
          <p:nvPr/>
        </p:nvSpPr>
        <p:spPr bwMode="auto">
          <a:xfrm>
            <a:off x="1717105" y="107156"/>
            <a:ext cx="2116336" cy="634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t>Distribution and Payment Systems for Drugs in the United States</a:t>
            </a:r>
          </a:p>
        </p:txBody>
      </p:sp>
      <p:sp>
        <p:nvSpPr>
          <p:cNvPr id="30776" name="AutoShape 56"/>
          <p:cNvSpPr>
            <a:spLocks/>
          </p:cNvSpPr>
          <p:nvPr/>
        </p:nvSpPr>
        <p:spPr bwMode="auto">
          <a:xfrm rot="931882">
            <a:off x="3638103" y="588354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wage reduction</a:t>
            </a:r>
            <a:endParaRPr lang="en-US" sz="1266"/>
          </a:p>
        </p:txBody>
      </p:sp>
      <p:sp>
        <p:nvSpPr>
          <p:cNvPr id="2" name="TextBox 1">
            <a:extLst>
              <a:ext uri="{FF2B5EF4-FFF2-40B4-BE49-F238E27FC236}">
                <a16:creationId xmlns:a16="http://schemas.microsoft.com/office/drawing/2014/main" id="{476634A6-8A78-3E44-8BE0-DD53EF2BE029}"/>
              </a:ext>
            </a:extLst>
          </p:cNvPr>
          <p:cNvSpPr txBox="1"/>
          <p:nvPr/>
        </p:nvSpPr>
        <p:spPr>
          <a:xfrm>
            <a:off x="7042290" y="107156"/>
            <a:ext cx="3530903" cy="308674"/>
          </a:xfrm>
          <a:prstGeom prst="rect">
            <a:avLst/>
          </a:prstGeom>
          <a:noFill/>
        </p:spPr>
        <p:txBody>
          <a:bodyPr wrap="none" rtlCol="0">
            <a:spAutoFit/>
          </a:bodyPr>
          <a:lstStyle/>
          <a:p>
            <a:r>
              <a:rPr lang="en-US" sz="1406" dirty="0">
                <a:solidFill>
                  <a:srgbClr val="00B050"/>
                </a:solidFill>
              </a:rPr>
              <a:t>Payments through this channel are the lowest</a:t>
            </a:r>
          </a:p>
        </p:txBody>
      </p:sp>
    </p:spTree>
    <p:extLst>
      <p:ext uri="{BB962C8B-B14F-4D97-AF65-F5344CB8AC3E}">
        <p14:creationId xmlns:p14="http://schemas.microsoft.com/office/powerpoint/2010/main" val="1995247488"/>
      </p:ext>
    </p:extLst>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descr="tile_paper_blue.jpeg"/>
          <p:cNvSpPr>
            <a:spLocks/>
          </p:cNvSpPr>
          <p:nvPr/>
        </p:nvSpPr>
        <p:spPr bwMode="auto">
          <a:xfrm>
            <a:off x="4979789" y="89297"/>
            <a:ext cx="892969" cy="357188"/>
          </a:xfrm>
          <a:prstGeom prst="roundRect">
            <a:avLst>
              <a:gd name="adj" fmla="val 37500"/>
            </a:avLst>
          </a:prstGeom>
          <a:blipFill dpi="0" rotWithShape="0">
            <a:blip r:embed="rId2"/>
            <a:srcRect/>
            <a:tile tx="0" ty="0" sx="100000" sy="100000" flip="none" algn="tl"/>
          </a:blip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solidFill>
                  <a:srgbClr val="FFFFFF"/>
                </a:solidFill>
                <a:effectLst>
                  <a:outerShdw blurRad="38100" dist="38100" dir="2700000" algn="tl">
                    <a:srgbClr val="DDDDDD"/>
                  </a:outerShdw>
                </a:effectLst>
              </a:rPr>
              <a:t>Pharma</a:t>
            </a:r>
            <a:endParaRPr lang="en-US" sz="1266"/>
          </a:p>
        </p:txBody>
      </p:sp>
      <p:sp>
        <p:nvSpPr>
          <p:cNvPr id="30722" name="AutoShape 2"/>
          <p:cNvSpPr>
            <a:spLocks/>
          </p:cNvSpPr>
          <p:nvPr/>
        </p:nvSpPr>
        <p:spPr bwMode="auto">
          <a:xfrm>
            <a:off x="6131719" y="1759148"/>
            <a:ext cx="1000125" cy="357188"/>
          </a:xfrm>
          <a:prstGeom prst="roundRect">
            <a:avLst>
              <a:gd name="adj" fmla="val 37500"/>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Wholesaler</a:t>
            </a:r>
          </a:p>
        </p:txBody>
      </p:sp>
      <p:sp>
        <p:nvSpPr>
          <p:cNvPr id="30723" name="AutoShape 3"/>
          <p:cNvSpPr>
            <a:spLocks/>
          </p:cNvSpPr>
          <p:nvPr/>
        </p:nvSpPr>
        <p:spPr bwMode="auto">
          <a:xfrm>
            <a:off x="5453063" y="3607594"/>
            <a:ext cx="1000125" cy="1303734"/>
          </a:xfrm>
          <a:prstGeom prst="roundRect">
            <a:avLst>
              <a:gd name="adj" fmla="val 13394"/>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 Provider</a:t>
            </a:r>
          </a:p>
          <a:p>
            <a:r>
              <a:rPr lang="en-US" sz="1266">
                <a:effectLst>
                  <a:outerShdw blurRad="38100" dist="38100" dir="2700000" algn="tl">
                    <a:srgbClr val="FFFFFF"/>
                  </a:outerShdw>
                </a:effectLst>
              </a:rPr>
              <a:t>(hospital, HMO, doctor, pharmacy)</a:t>
            </a:r>
          </a:p>
        </p:txBody>
      </p:sp>
      <p:sp>
        <p:nvSpPr>
          <p:cNvPr id="30724" name="AutoShape 4"/>
          <p:cNvSpPr>
            <a:spLocks/>
          </p:cNvSpPr>
          <p:nvPr/>
        </p:nvSpPr>
        <p:spPr bwMode="auto">
          <a:xfrm>
            <a:off x="7453313" y="3214688"/>
            <a:ext cx="1000125" cy="937617"/>
          </a:xfrm>
          <a:prstGeom prst="roundRect">
            <a:avLst>
              <a:gd name="adj" fmla="val 1428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Provider</a:t>
            </a:r>
          </a:p>
          <a:p>
            <a:r>
              <a:rPr lang="en-US" sz="1266">
                <a:effectLst>
                  <a:outerShdw blurRad="38100" dist="38100" dir="2700000" algn="tl">
                    <a:srgbClr val="FFFFFF"/>
                  </a:outerShdw>
                </a:effectLst>
              </a:rPr>
              <a:t>(VA, military medical, etc.)</a:t>
            </a:r>
          </a:p>
        </p:txBody>
      </p:sp>
      <p:sp>
        <p:nvSpPr>
          <p:cNvPr id="30725" name="AutoShape 5"/>
          <p:cNvSpPr>
            <a:spLocks/>
          </p:cNvSpPr>
          <p:nvPr/>
        </p:nvSpPr>
        <p:spPr bwMode="auto">
          <a:xfrm>
            <a:off x="9533930" y="3857625"/>
            <a:ext cx="1000125" cy="1196578"/>
          </a:xfrm>
          <a:prstGeom prst="roundRect">
            <a:avLst>
              <a:gd name="adj" fmla="val 13394"/>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Payer</a:t>
            </a:r>
          </a:p>
          <a:p>
            <a:r>
              <a:rPr lang="en-US" sz="1266">
                <a:effectLst>
                  <a:outerShdw blurRad="38100" dist="38100" dir="2700000" algn="tl">
                    <a:srgbClr val="FFFFFF"/>
                  </a:outerShdw>
                </a:effectLst>
              </a:rPr>
              <a:t>(Medicare, Medicaid, VA)</a:t>
            </a:r>
          </a:p>
        </p:txBody>
      </p:sp>
      <p:sp>
        <p:nvSpPr>
          <p:cNvPr id="30726" name="AutoShape 6"/>
          <p:cNvSpPr>
            <a:spLocks/>
          </p:cNvSpPr>
          <p:nvPr/>
        </p:nvSpPr>
        <p:spPr bwMode="auto">
          <a:xfrm>
            <a:off x="1649016" y="3964781"/>
            <a:ext cx="919758" cy="526852"/>
          </a:xfrm>
          <a:prstGeom prst="roundRect">
            <a:avLst>
              <a:gd name="adj" fmla="val 25426"/>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a:t>
            </a:r>
          </a:p>
          <a:p>
            <a:r>
              <a:rPr lang="en-US" sz="1266">
                <a:effectLst>
                  <a:outerShdw blurRad="38100" dist="38100" dir="2700000" algn="tl">
                    <a:srgbClr val="FFFFFF"/>
                  </a:outerShdw>
                </a:effectLst>
              </a:rPr>
              <a:t>Insurer</a:t>
            </a:r>
            <a:endParaRPr lang="en-US" sz="1266"/>
          </a:p>
        </p:txBody>
      </p:sp>
      <p:sp>
        <p:nvSpPr>
          <p:cNvPr id="30727" name="AutoShape 7"/>
          <p:cNvSpPr>
            <a:spLocks/>
          </p:cNvSpPr>
          <p:nvPr/>
        </p:nvSpPr>
        <p:spPr bwMode="auto">
          <a:xfrm>
            <a:off x="2908102" y="3598664"/>
            <a:ext cx="830461" cy="669727"/>
          </a:xfrm>
          <a:prstGeom prst="roundRect">
            <a:avLst>
              <a:gd name="adj" fmla="val 20000"/>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Pharma Benefit Manager</a:t>
            </a:r>
            <a:endParaRPr lang="en-US" sz="1266"/>
          </a:p>
        </p:txBody>
      </p:sp>
      <p:sp>
        <p:nvSpPr>
          <p:cNvPr id="30728" name="AutoShape 8"/>
          <p:cNvSpPr>
            <a:spLocks/>
          </p:cNvSpPr>
          <p:nvPr/>
        </p:nvSpPr>
        <p:spPr bwMode="auto">
          <a:xfrm>
            <a:off x="6310312" y="6411515"/>
            <a:ext cx="973336" cy="357188"/>
          </a:xfrm>
          <a:prstGeom prst="roundRect">
            <a:avLst>
              <a:gd name="adj" fmla="val 37500"/>
            </a:avLst>
          </a:prstGeom>
          <a:solidFill>
            <a:srgbClr val="FF40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Patients</a:t>
            </a:r>
            <a:endParaRPr lang="en-US" sz="1266"/>
          </a:p>
        </p:txBody>
      </p:sp>
      <p:sp>
        <p:nvSpPr>
          <p:cNvPr id="30729" name="Line 9"/>
          <p:cNvSpPr>
            <a:spLocks noChangeShapeType="1"/>
          </p:cNvSpPr>
          <p:nvPr/>
        </p:nvSpPr>
        <p:spPr bwMode="auto">
          <a:xfrm flipH="1" flipV="1">
            <a:off x="5856015" y="484436"/>
            <a:ext cx="823764" cy="1192113"/>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0" name="Line 10"/>
          <p:cNvSpPr>
            <a:spLocks noChangeShapeType="1"/>
          </p:cNvSpPr>
          <p:nvPr/>
        </p:nvSpPr>
        <p:spPr bwMode="auto">
          <a:xfrm flipV="1">
            <a:off x="6958832" y="4170164"/>
            <a:ext cx="858366" cy="217772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1" name="Line 11"/>
          <p:cNvSpPr>
            <a:spLocks noChangeShapeType="1"/>
          </p:cNvSpPr>
          <p:nvPr/>
        </p:nvSpPr>
        <p:spPr bwMode="auto">
          <a:xfrm flipH="1" flipV="1">
            <a:off x="6764611" y="2142010"/>
            <a:ext cx="990079" cy="1014635"/>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2" name="Line 12"/>
          <p:cNvSpPr>
            <a:spLocks noChangeShapeType="1"/>
          </p:cNvSpPr>
          <p:nvPr/>
        </p:nvSpPr>
        <p:spPr bwMode="auto">
          <a:xfrm flipV="1">
            <a:off x="5939731" y="2165449"/>
            <a:ext cx="556990" cy="1379637"/>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3" name="Line 13"/>
          <p:cNvSpPr>
            <a:spLocks noChangeShapeType="1"/>
          </p:cNvSpPr>
          <p:nvPr/>
        </p:nvSpPr>
        <p:spPr bwMode="auto">
          <a:xfrm flipH="1" flipV="1">
            <a:off x="6031260" y="4953744"/>
            <a:ext cx="497830" cy="140307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4" name="AutoShape 14"/>
          <p:cNvSpPr>
            <a:spLocks/>
          </p:cNvSpPr>
          <p:nvPr/>
        </p:nvSpPr>
        <p:spPr bwMode="auto">
          <a:xfrm rot="3327823">
            <a:off x="5722069" y="958825"/>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433FF"/>
                </a:solidFill>
              </a:rPr>
              <a:t>branded small molecule</a:t>
            </a:r>
            <a:endParaRPr lang="en-US" sz="1266"/>
          </a:p>
        </p:txBody>
      </p:sp>
      <p:sp>
        <p:nvSpPr>
          <p:cNvPr id="30735" name="Line 15"/>
          <p:cNvSpPr>
            <a:spLocks noChangeShapeType="1"/>
          </p:cNvSpPr>
          <p:nvPr/>
        </p:nvSpPr>
        <p:spPr bwMode="auto">
          <a:xfrm flipV="1">
            <a:off x="5050111" y="502295"/>
            <a:ext cx="361652" cy="1106165"/>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6" name="AutoShape 16"/>
          <p:cNvSpPr>
            <a:spLocks/>
          </p:cNvSpPr>
          <p:nvPr/>
        </p:nvSpPr>
        <p:spPr bwMode="auto">
          <a:xfrm rot="17333648">
            <a:off x="4433962" y="94096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FF2600"/>
                </a:solidFill>
              </a:rPr>
              <a:t>branded biologic</a:t>
            </a:r>
            <a:endParaRPr lang="en-US" sz="1266"/>
          </a:p>
        </p:txBody>
      </p:sp>
      <p:sp>
        <p:nvSpPr>
          <p:cNvPr id="30737" name="Line 17"/>
          <p:cNvSpPr>
            <a:spLocks noChangeShapeType="1"/>
          </p:cNvSpPr>
          <p:nvPr/>
        </p:nvSpPr>
        <p:spPr bwMode="auto">
          <a:xfrm flipH="1" flipV="1">
            <a:off x="4989835" y="2307208"/>
            <a:ext cx="540246" cy="124122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8" name="Line 18"/>
          <p:cNvSpPr>
            <a:spLocks noChangeShapeType="1"/>
          </p:cNvSpPr>
          <p:nvPr/>
        </p:nvSpPr>
        <p:spPr bwMode="auto">
          <a:xfrm flipH="1" flipV="1">
            <a:off x="5907361" y="4974953"/>
            <a:ext cx="502295" cy="139414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9" name="AutoShape 19"/>
          <p:cNvSpPr>
            <a:spLocks/>
          </p:cNvSpPr>
          <p:nvPr/>
        </p:nvSpPr>
        <p:spPr bwMode="auto">
          <a:xfrm>
            <a:off x="4461867" y="1660922"/>
            <a:ext cx="1169789" cy="589359"/>
          </a:xfrm>
          <a:prstGeom prst="roundRect">
            <a:avLst>
              <a:gd name="adj" fmla="val 2272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Specialty Pharmaceutical</a:t>
            </a:r>
          </a:p>
        </p:txBody>
      </p:sp>
      <p:sp>
        <p:nvSpPr>
          <p:cNvPr id="30740" name="AutoShape 20"/>
          <p:cNvSpPr>
            <a:spLocks/>
          </p:cNvSpPr>
          <p:nvPr/>
        </p:nvSpPr>
        <p:spPr bwMode="auto">
          <a:xfrm>
            <a:off x="5528965" y="50899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38100" cap="flat" cmpd="sng">
            <a:solidFill>
              <a:srgbClr val="E32400"/>
            </a:solidFill>
            <a:prstDash val="solid"/>
            <a:miter lim="0"/>
            <a:headEnd/>
            <a:tailEnd type="stealth"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41" name="Line 21"/>
          <p:cNvSpPr>
            <a:spLocks noChangeShapeType="1"/>
          </p:cNvSpPr>
          <p:nvPr/>
        </p:nvSpPr>
        <p:spPr bwMode="auto">
          <a:xfrm>
            <a:off x="2556495" y="4471541"/>
            <a:ext cx="3673450" cy="1929929"/>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2" name="Line 22"/>
          <p:cNvSpPr>
            <a:spLocks noChangeShapeType="1"/>
          </p:cNvSpPr>
          <p:nvPr/>
        </p:nvSpPr>
        <p:spPr bwMode="auto">
          <a:xfrm flipH="1" flipV="1">
            <a:off x="3799955" y="3958084"/>
            <a:ext cx="1617389" cy="13395"/>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3" name="Line 23"/>
          <p:cNvSpPr>
            <a:spLocks noChangeShapeType="1"/>
          </p:cNvSpPr>
          <p:nvPr/>
        </p:nvSpPr>
        <p:spPr bwMode="auto">
          <a:xfrm>
            <a:off x="5795740" y="4953745"/>
            <a:ext cx="517922" cy="1408658"/>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4" name="Line 24"/>
          <p:cNvSpPr>
            <a:spLocks noChangeShapeType="1"/>
          </p:cNvSpPr>
          <p:nvPr/>
        </p:nvSpPr>
        <p:spPr bwMode="auto">
          <a:xfrm flipH="1">
            <a:off x="7341692" y="5074295"/>
            <a:ext cx="2192238" cy="1519163"/>
          </a:xfrm>
          <a:prstGeom prst="line">
            <a:avLst/>
          </a:prstGeom>
          <a:noFill/>
          <a:ln w="50800" cap="rnd"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5" name="Line 25"/>
          <p:cNvSpPr>
            <a:spLocks noChangeShapeType="1"/>
          </p:cNvSpPr>
          <p:nvPr/>
        </p:nvSpPr>
        <p:spPr bwMode="auto">
          <a:xfrm>
            <a:off x="4882679" y="2301627"/>
            <a:ext cx="545827" cy="123899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6" name="Line 26"/>
          <p:cNvSpPr>
            <a:spLocks noChangeShapeType="1"/>
          </p:cNvSpPr>
          <p:nvPr/>
        </p:nvSpPr>
        <p:spPr bwMode="auto">
          <a:xfrm flipH="1">
            <a:off x="2585517" y="4170164"/>
            <a:ext cx="2799457" cy="262310"/>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7" name="Line 27"/>
          <p:cNvSpPr>
            <a:spLocks noChangeShapeType="1"/>
          </p:cNvSpPr>
          <p:nvPr/>
        </p:nvSpPr>
        <p:spPr bwMode="auto">
          <a:xfrm flipH="1">
            <a:off x="2611190" y="3982641"/>
            <a:ext cx="264542" cy="10492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8" name="Line 28"/>
          <p:cNvSpPr>
            <a:spLocks noChangeShapeType="1"/>
          </p:cNvSpPr>
          <p:nvPr/>
        </p:nvSpPr>
        <p:spPr bwMode="auto">
          <a:xfrm flipH="1">
            <a:off x="6143997" y="2163217"/>
            <a:ext cx="565919" cy="1367359"/>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9" name="Line 29"/>
          <p:cNvSpPr>
            <a:spLocks noChangeShapeType="1"/>
          </p:cNvSpPr>
          <p:nvPr/>
        </p:nvSpPr>
        <p:spPr bwMode="auto">
          <a:xfrm>
            <a:off x="6492255" y="4397871"/>
            <a:ext cx="2993678" cy="146224"/>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0" name="Line 30"/>
          <p:cNvSpPr>
            <a:spLocks noChangeShapeType="1"/>
          </p:cNvSpPr>
          <p:nvPr/>
        </p:nvSpPr>
        <p:spPr bwMode="auto">
          <a:xfrm flipV="1">
            <a:off x="2103314" y="519039"/>
            <a:ext cx="2913311" cy="3389932"/>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1" name="Line 31"/>
          <p:cNvSpPr>
            <a:spLocks noChangeShapeType="1"/>
          </p:cNvSpPr>
          <p:nvPr/>
        </p:nvSpPr>
        <p:spPr bwMode="auto">
          <a:xfrm flipH="1">
            <a:off x="4774406" y="487785"/>
            <a:ext cx="388441" cy="1129605"/>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2" name="Line 32"/>
          <p:cNvSpPr>
            <a:spLocks noChangeShapeType="1"/>
          </p:cNvSpPr>
          <p:nvPr/>
        </p:nvSpPr>
        <p:spPr bwMode="auto">
          <a:xfrm>
            <a:off x="5783461" y="502295"/>
            <a:ext cx="788045" cy="1147465"/>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3" name="Line 33"/>
          <p:cNvSpPr>
            <a:spLocks noChangeShapeType="1"/>
          </p:cNvSpPr>
          <p:nvPr/>
        </p:nvSpPr>
        <p:spPr bwMode="auto">
          <a:xfrm>
            <a:off x="7016874" y="2164333"/>
            <a:ext cx="990079" cy="990079"/>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4" name="AutoShape 34"/>
          <p:cNvSpPr>
            <a:spLocks/>
          </p:cNvSpPr>
          <p:nvPr/>
        </p:nvSpPr>
        <p:spPr bwMode="auto">
          <a:xfrm>
            <a:off x="5479852" y="50006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19050" cap="flat" cmpd="sng">
            <a:solidFill>
              <a:srgbClr val="00A700"/>
            </a:solidFill>
            <a:prstDash val="solid"/>
            <a:miter lim="0"/>
            <a:headEnd type="stealth" w="med"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55" name="AutoShape 35"/>
          <p:cNvSpPr>
            <a:spLocks/>
          </p:cNvSpPr>
          <p:nvPr/>
        </p:nvSpPr>
        <p:spPr bwMode="auto">
          <a:xfrm rot="1663848">
            <a:off x="3835673" y="54270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premium</a:t>
            </a:r>
            <a:endParaRPr lang="en-US" sz="1266"/>
          </a:p>
        </p:txBody>
      </p:sp>
      <p:sp>
        <p:nvSpPr>
          <p:cNvPr id="30756" name="AutoShape 36"/>
          <p:cNvSpPr>
            <a:spLocks/>
          </p:cNvSpPr>
          <p:nvPr/>
        </p:nvSpPr>
        <p:spPr bwMode="auto">
          <a:xfrm rot="19528953">
            <a:off x="7758038" y="555649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57" name="AutoShape 37"/>
          <p:cNvSpPr>
            <a:spLocks/>
          </p:cNvSpPr>
          <p:nvPr/>
        </p:nvSpPr>
        <p:spPr bwMode="auto">
          <a:xfrm rot="4151076">
            <a:off x="5275585" y="55922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co-pay or retail price</a:t>
            </a:r>
            <a:endParaRPr lang="en-US" sz="1266"/>
          </a:p>
        </p:txBody>
      </p:sp>
      <p:sp>
        <p:nvSpPr>
          <p:cNvPr id="30758" name="AutoShape 38"/>
          <p:cNvSpPr>
            <a:spLocks/>
          </p:cNvSpPr>
          <p:nvPr/>
        </p:nvSpPr>
        <p:spPr bwMode="auto">
          <a:xfrm rot="21175616">
            <a:off x="3480718" y="4333131"/>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59" name="AutoShape 39"/>
          <p:cNvSpPr>
            <a:spLocks/>
          </p:cNvSpPr>
          <p:nvPr/>
        </p:nvSpPr>
        <p:spPr bwMode="auto">
          <a:xfrm rot="14264">
            <a:off x="3817814" y="37348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60" name="AutoShape 40"/>
          <p:cNvSpPr>
            <a:spLocks/>
          </p:cNvSpPr>
          <p:nvPr/>
        </p:nvSpPr>
        <p:spPr bwMode="auto">
          <a:xfrm rot="17544410">
            <a:off x="5853782" y="275257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80-85% AWP</a:t>
            </a:r>
            <a:endParaRPr lang="en-US" sz="1266"/>
          </a:p>
        </p:txBody>
      </p:sp>
      <p:sp>
        <p:nvSpPr>
          <p:cNvPr id="30761" name="AutoShape 41"/>
          <p:cNvSpPr>
            <a:spLocks/>
          </p:cNvSpPr>
          <p:nvPr/>
        </p:nvSpPr>
        <p:spPr bwMode="auto">
          <a:xfrm rot="18629800">
            <a:off x="2971726" y="215428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rebates</a:t>
            </a:r>
            <a:endParaRPr lang="en-US" sz="1266"/>
          </a:p>
        </p:txBody>
      </p:sp>
      <p:sp>
        <p:nvSpPr>
          <p:cNvPr id="30762" name="AutoShape 42"/>
          <p:cNvSpPr>
            <a:spLocks/>
          </p:cNvSpPr>
          <p:nvPr/>
        </p:nvSpPr>
        <p:spPr bwMode="auto">
          <a:xfrm rot="3337485">
            <a:off x="5435203" y="100682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78-82% AWP</a:t>
            </a:r>
            <a:endParaRPr lang="en-US" sz="1266"/>
          </a:p>
        </p:txBody>
      </p:sp>
      <p:sp>
        <p:nvSpPr>
          <p:cNvPr id="30763" name="Line 43"/>
          <p:cNvSpPr>
            <a:spLocks noChangeShapeType="1"/>
          </p:cNvSpPr>
          <p:nvPr/>
        </p:nvSpPr>
        <p:spPr bwMode="auto">
          <a:xfrm flipV="1">
            <a:off x="3180457" y="2467943"/>
            <a:ext cx="169664" cy="1076027"/>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4" name="AutoShape 44"/>
          <p:cNvSpPr>
            <a:spLocks/>
          </p:cNvSpPr>
          <p:nvPr/>
        </p:nvSpPr>
        <p:spPr bwMode="auto">
          <a:xfrm rot="145243">
            <a:off x="8034859" y="4199185"/>
            <a:ext cx="1357313"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many formulae;</a:t>
            </a:r>
          </a:p>
          <a:p>
            <a:r>
              <a:rPr lang="en-US" sz="984">
                <a:solidFill>
                  <a:srgbClr val="00A700"/>
                </a:solidFill>
              </a:rPr>
              <a:t>goal = less than private reimbursements</a:t>
            </a:r>
            <a:endParaRPr lang="en-US" sz="1266"/>
          </a:p>
        </p:txBody>
      </p:sp>
      <p:sp>
        <p:nvSpPr>
          <p:cNvPr id="30765" name="Line 45"/>
          <p:cNvSpPr>
            <a:spLocks noChangeShapeType="1"/>
          </p:cNvSpPr>
          <p:nvPr/>
        </p:nvSpPr>
        <p:spPr bwMode="auto">
          <a:xfrm flipH="1">
            <a:off x="6828235" y="4175746"/>
            <a:ext cx="856134" cy="2160984"/>
          </a:xfrm>
          <a:prstGeom prst="line">
            <a:avLst/>
          </a:prstGeom>
          <a:noFill/>
          <a:ln w="50800" cap="rnd"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6" name="AutoShape 46"/>
          <p:cNvSpPr>
            <a:spLocks/>
          </p:cNvSpPr>
          <p:nvPr/>
        </p:nvSpPr>
        <p:spPr bwMode="auto">
          <a:xfrm rot="17497885">
            <a:off x="6545833" y="49191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67" name="Line 47"/>
          <p:cNvSpPr>
            <a:spLocks noChangeShapeType="1"/>
          </p:cNvSpPr>
          <p:nvPr/>
        </p:nvSpPr>
        <p:spPr bwMode="auto">
          <a:xfrm flipH="1" flipV="1">
            <a:off x="5664027" y="531317"/>
            <a:ext cx="649635" cy="1160859"/>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8" name="AutoShape 48"/>
          <p:cNvSpPr>
            <a:spLocks/>
          </p:cNvSpPr>
          <p:nvPr/>
        </p:nvSpPr>
        <p:spPr bwMode="auto">
          <a:xfrm rot="3620808">
            <a:off x="5251028" y="1022449"/>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grantbacks</a:t>
            </a:r>
            <a:endParaRPr lang="en-US" sz="1266"/>
          </a:p>
        </p:txBody>
      </p:sp>
      <p:sp>
        <p:nvSpPr>
          <p:cNvPr id="30769" name="AutoShape 49"/>
          <p:cNvSpPr>
            <a:spLocks/>
          </p:cNvSpPr>
          <p:nvPr/>
        </p:nvSpPr>
        <p:spPr bwMode="auto">
          <a:xfrm>
            <a:off x="1666875" y="5107781"/>
            <a:ext cx="830461" cy="348258"/>
          </a:xfrm>
          <a:prstGeom prst="roundRect">
            <a:avLst>
              <a:gd name="adj" fmla="val 38463"/>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Employer</a:t>
            </a:r>
            <a:endParaRPr lang="en-US" sz="1266"/>
          </a:p>
        </p:txBody>
      </p:sp>
      <p:sp>
        <p:nvSpPr>
          <p:cNvPr id="30770" name="Line 50"/>
          <p:cNvSpPr>
            <a:spLocks noChangeShapeType="1"/>
          </p:cNvSpPr>
          <p:nvPr/>
        </p:nvSpPr>
        <p:spPr bwMode="auto">
          <a:xfrm>
            <a:off x="2498453" y="5430367"/>
            <a:ext cx="3752701" cy="1049238"/>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1" name="Line 51"/>
          <p:cNvSpPr>
            <a:spLocks noChangeShapeType="1"/>
          </p:cNvSpPr>
          <p:nvPr/>
        </p:nvSpPr>
        <p:spPr bwMode="auto">
          <a:xfrm flipH="1">
            <a:off x="2088803" y="4560838"/>
            <a:ext cx="3349" cy="508992"/>
          </a:xfrm>
          <a:prstGeom prst="line">
            <a:avLst/>
          </a:prstGeom>
          <a:noFill/>
          <a:ln w="19050" cap="rnd" cmpd="sng">
            <a:solidFill>
              <a:srgbClr val="00A700"/>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2" name="AutoShape 52"/>
          <p:cNvSpPr>
            <a:spLocks/>
          </p:cNvSpPr>
          <p:nvPr/>
        </p:nvSpPr>
        <p:spPr bwMode="auto">
          <a:xfrm rot="2706">
            <a:off x="1727150" y="4642321"/>
            <a:ext cx="651867"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a:t>
            </a:r>
          </a:p>
          <a:p>
            <a:r>
              <a:rPr lang="en-US" sz="984">
                <a:solidFill>
                  <a:srgbClr val="00A700"/>
                </a:solidFill>
              </a:rPr>
              <a:t>premium</a:t>
            </a:r>
            <a:endParaRPr lang="en-US" sz="1266"/>
          </a:p>
        </p:txBody>
      </p:sp>
      <p:sp>
        <p:nvSpPr>
          <p:cNvPr id="30773" name="Line 53"/>
          <p:cNvSpPr>
            <a:spLocks noChangeShapeType="1"/>
          </p:cNvSpPr>
          <p:nvPr/>
        </p:nvSpPr>
        <p:spPr bwMode="auto">
          <a:xfrm flipH="1">
            <a:off x="2452687" y="4254997"/>
            <a:ext cx="456531" cy="837158"/>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4" name="AutoShape 54"/>
          <p:cNvSpPr>
            <a:spLocks/>
          </p:cNvSpPr>
          <p:nvPr/>
        </p:nvSpPr>
        <p:spPr bwMode="auto">
          <a:xfrm rot="2763320">
            <a:off x="6924228" y="2383110"/>
            <a:ext cx="1357313"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23.1% or 13% discount</a:t>
            </a:r>
          </a:p>
          <a:p>
            <a:r>
              <a:rPr lang="en-US" sz="984">
                <a:solidFill>
                  <a:srgbClr val="00A700"/>
                </a:solidFill>
              </a:rPr>
              <a:t>off private market</a:t>
            </a:r>
            <a:endParaRPr lang="en-US" sz="1266"/>
          </a:p>
        </p:txBody>
      </p:sp>
      <p:sp>
        <p:nvSpPr>
          <p:cNvPr id="30775" name="AutoShape 55"/>
          <p:cNvSpPr>
            <a:spLocks/>
          </p:cNvSpPr>
          <p:nvPr/>
        </p:nvSpPr>
        <p:spPr bwMode="auto">
          <a:xfrm>
            <a:off x="1717105" y="107156"/>
            <a:ext cx="2116336" cy="634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t>Distribution and Payment Systems for Drugs in the United States</a:t>
            </a:r>
          </a:p>
        </p:txBody>
      </p:sp>
      <p:sp>
        <p:nvSpPr>
          <p:cNvPr id="30776" name="AutoShape 56"/>
          <p:cNvSpPr>
            <a:spLocks/>
          </p:cNvSpPr>
          <p:nvPr/>
        </p:nvSpPr>
        <p:spPr bwMode="auto">
          <a:xfrm rot="931882">
            <a:off x="3638103" y="588354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wage reduction</a:t>
            </a:r>
            <a:endParaRPr lang="en-US" sz="1266"/>
          </a:p>
        </p:txBody>
      </p:sp>
      <p:sp>
        <p:nvSpPr>
          <p:cNvPr id="2" name="TextBox 1">
            <a:extLst>
              <a:ext uri="{FF2B5EF4-FFF2-40B4-BE49-F238E27FC236}">
                <a16:creationId xmlns:a16="http://schemas.microsoft.com/office/drawing/2014/main" id="{476634A6-8A78-3E44-8BE0-DD53EF2BE029}"/>
              </a:ext>
            </a:extLst>
          </p:cNvPr>
          <p:cNvSpPr txBox="1"/>
          <p:nvPr/>
        </p:nvSpPr>
        <p:spPr>
          <a:xfrm>
            <a:off x="7042290" y="107156"/>
            <a:ext cx="3530903" cy="308674"/>
          </a:xfrm>
          <a:prstGeom prst="rect">
            <a:avLst/>
          </a:prstGeom>
          <a:noFill/>
        </p:spPr>
        <p:txBody>
          <a:bodyPr wrap="none" rtlCol="0">
            <a:spAutoFit/>
          </a:bodyPr>
          <a:lstStyle/>
          <a:p>
            <a:r>
              <a:rPr lang="en-US" sz="1406" dirty="0">
                <a:solidFill>
                  <a:srgbClr val="00B050"/>
                </a:solidFill>
              </a:rPr>
              <a:t>Payments through this channel are the lowest</a:t>
            </a:r>
          </a:p>
        </p:txBody>
      </p:sp>
      <p:sp>
        <p:nvSpPr>
          <p:cNvPr id="59" name="Line 32">
            <a:extLst>
              <a:ext uri="{FF2B5EF4-FFF2-40B4-BE49-F238E27FC236}">
                <a16:creationId xmlns:a16="http://schemas.microsoft.com/office/drawing/2014/main" id="{B92DD01B-6D89-4E48-8F05-7212501A982C}"/>
              </a:ext>
            </a:extLst>
          </p:cNvPr>
          <p:cNvSpPr>
            <a:spLocks noChangeShapeType="1"/>
          </p:cNvSpPr>
          <p:nvPr/>
        </p:nvSpPr>
        <p:spPr bwMode="auto">
          <a:xfrm>
            <a:off x="6082302" y="442578"/>
            <a:ext cx="788045" cy="1147465"/>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0" name="TextBox 59">
            <a:extLst>
              <a:ext uri="{FF2B5EF4-FFF2-40B4-BE49-F238E27FC236}">
                <a16:creationId xmlns:a16="http://schemas.microsoft.com/office/drawing/2014/main" id="{B88026EF-3986-9F47-BE88-0F3F29B11F2F}"/>
              </a:ext>
            </a:extLst>
          </p:cNvPr>
          <p:cNvSpPr txBox="1"/>
          <p:nvPr/>
        </p:nvSpPr>
        <p:spPr>
          <a:xfrm>
            <a:off x="7197966" y="433496"/>
            <a:ext cx="3232295" cy="308674"/>
          </a:xfrm>
          <a:prstGeom prst="rect">
            <a:avLst/>
          </a:prstGeom>
          <a:noFill/>
        </p:spPr>
        <p:txBody>
          <a:bodyPr wrap="none" rtlCol="0">
            <a:spAutoFit/>
          </a:bodyPr>
          <a:lstStyle/>
          <a:p>
            <a:r>
              <a:rPr lang="en-US" sz="1406" dirty="0">
                <a:solidFill>
                  <a:srgbClr val="7030A0"/>
                </a:solidFill>
              </a:rPr>
              <a:t>Payments through this channel are higher</a:t>
            </a:r>
          </a:p>
        </p:txBody>
      </p:sp>
    </p:spTree>
    <p:extLst>
      <p:ext uri="{BB962C8B-B14F-4D97-AF65-F5344CB8AC3E}">
        <p14:creationId xmlns:p14="http://schemas.microsoft.com/office/powerpoint/2010/main" val="1080144059"/>
      </p:ext>
    </p:extLst>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descr="tile_paper_blue.jpeg"/>
          <p:cNvSpPr>
            <a:spLocks/>
          </p:cNvSpPr>
          <p:nvPr/>
        </p:nvSpPr>
        <p:spPr bwMode="auto">
          <a:xfrm>
            <a:off x="4979789" y="89297"/>
            <a:ext cx="892969" cy="357188"/>
          </a:xfrm>
          <a:prstGeom prst="roundRect">
            <a:avLst>
              <a:gd name="adj" fmla="val 37500"/>
            </a:avLst>
          </a:prstGeom>
          <a:blipFill dpi="0" rotWithShape="0">
            <a:blip r:embed="rId2"/>
            <a:srcRect/>
            <a:tile tx="0" ty="0" sx="100000" sy="100000" flip="none" algn="tl"/>
          </a:blip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solidFill>
                  <a:srgbClr val="FFFFFF"/>
                </a:solidFill>
                <a:effectLst>
                  <a:outerShdw blurRad="38100" dist="38100" dir="2700000" algn="tl">
                    <a:srgbClr val="DDDDDD"/>
                  </a:outerShdw>
                </a:effectLst>
              </a:rPr>
              <a:t>Pharma</a:t>
            </a:r>
            <a:endParaRPr lang="en-US" sz="1266"/>
          </a:p>
        </p:txBody>
      </p:sp>
      <p:sp>
        <p:nvSpPr>
          <p:cNvPr id="30722" name="AutoShape 2"/>
          <p:cNvSpPr>
            <a:spLocks/>
          </p:cNvSpPr>
          <p:nvPr/>
        </p:nvSpPr>
        <p:spPr bwMode="auto">
          <a:xfrm>
            <a:off x="6131719" y="1759148"/>
            <a:ext cx="1000125" cy="357188"/>
          </a:xfrm>
          <a:prstGeom prst="roundRect">
            <a:avLst>
              <a:gd name="adj" fmla="val 37500"/>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Wholesaler</a:t>
            </a:r>
          </a:p>
        </p:txBody>
      </p:sp>
      <p:sp>
        <p:nvSpPr>
          <p:cNvPr id="30723" name="AutoShape 3"/>
          <p:cNvSpPr>
            <a:spLocks/>
          </p:cNvSpPr>
          <p:nvPr/>
        </p:nvSpPr>
        <p:spPr bwMode="auto">
          <a:xfrm>
            <a:off x="5453063" y="3607594"/>
            <a:ext cx="1000125" cy="1303734"/>
          </a:xfrm>
          <a:prstGeom prst="roundRect">
            <a:avLst>
              <a:gd name="adj" fmla="val 13394"/>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 Provider</a:t>
            </a:r>
          </a:p>
          <a:p>
            <a:r>
              <a:rPr lang="en-US" sz="1266">
                <a:effectLst>
                  <a:outerShdw blurRad="38100" dist="38100" dir="2700000" algn="tl">
                    <a:srgbClr val="FFFFFF"/>
                  </a:outerShdw>
                </a:effectLst>
              </a:rPr>
              <a:t>(hospital, HMO, doctor, pharmacy)</a:t>
            </a:r>
          </a:p>
        </p:txBody>
      </p:sp>
      <p:sp>
        <p:nvSpPr>
          <p:cNvPr id="30724" name="AutoShape 4"/>
          <p:cNvSpPr>
            <a:spLocks/>
          </p:cNvSpPr>
          <p:nvPr/>
        </p:nvSpPr>
        <p:spPr bwMode="auto">
          <a:xfrm>
            <a:off x="7453313" y="3214688"/>
            <a:ext cx="1000125" cy="937617"/>
          </a:xfrm>
          <a:prstGeom prst="roundRect">
            <a:avLst>
              <a:gd name="adj" fmla="val 1428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Provider</a:t>
            </a:r>
          </a:p>
          <a:p>
            <a:r>
              <a:rPr lang="en-US" sz="1266">
                <a:effectLst>
                  <a:outerShdw blurRad="38100" dist="38100" dir="2700000" algn="tl">
                    <a:srgbClr val="FFFFFF"/>
                  </a:outerShdw>
                </a:effectLst>
              </a:rPr>
              <a:t>(VA, military medical, etc.)</a:t>
            </a:r>
          </a:p>
        </p:txBody>
      </p:sp>
      <p:sp>
        <p:nvSpPr>
          <p:cNvPr id="30725" name="AutoShape 5"/>
          <p:cNvSpPr>
            <a:spLocks/>
          </p:cNvSpPr>
          <p:nvPr/>
        </p:nvSpPr>
        <p:spPr bwMode="auto">
          <a:xfrm>
            <a:off x="9533930" y="3857625"/>
            <a:ext cx="1000125" cy="1196578"/>
          </a:xfrm>
          <a:prstGeom prst="roundRect">
            <a:avLst>
              <a:gd name="adj" fmla="val 13394"/>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Payer</a:t>
            </a:r>
          </a:p>
          <a:p>
            <a:r>
              <a:rPr lang="en-US" sz="1266">
                <a:effectLst>
                  <a:outerShdw blurRad="38100" dist="38100" dir="2700000" algn="tl">
                    <a:srgbClr val="FFFFFF"/>
                  </a:outerShdw>
                </a:effectLst>
              </a:rPr>
              <a:t>(Medicare, Medicaid, VA)</a:t>
            </a:r>
          </a:p>
        </p:txBody>
      </p:sp>
      <p:sp>
        <p:nvSpPr>
          <p:cNvPr id="30726" name="AutoShape 6"/>
          <p:cNvSpPr>
            <a:spLocks/>
          </p:cNvSpPr>
          <p:nvPr/>
        </p:nvSpPr>
        <p:spPr bwMode="auto">
          <a:xfrm>
            <a:off x="1649016" y="3964781"/>
            <a:ext cx="919758" cy="526852"/>
          </a:xfrm>
          <a:prstGeom prst="roundRect">
            <a:avLst>
              <a:gd name="adj" fmla="val 25426"/>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a:t>
            </a:r>
          </a:p>
          <a:p>
            <a:r>
              <a:rPr lang="en-US" sz="1266">
                <a:effectLst>
                  <a:outerShdw blurRad="38100" dist="38100" dir="2700000" algn="tl">
                    <a:srgbClr val="FFFFFF"/>
                  </a:outerShdw>
                </a:effectLst>
              </a:rPr>
              <a:t>Insurer</a:t>
            </a:r>
            <a:endParaRPr lang="en-US" sz="1266"/>
          </a:p>
        </p:txBody>
      </p:sp>
      <p:sp>
        <p:nvSpPr>
          <p:cNvPr id="30727" name="AutoShape 7"/>
          <p:cNvSpPr>
            <a:spLocks/>
          </p:cNvSpPr>
          <p:nvPr/>
        </p:nvSpPr>
        <p:spPr bwMode="auto">
          <a:xfrm>
            <a:off x="2908102" y="3598664"/>
            <a:ext cx="830461" cy="669727"/>
          </a:xfrm>
          <a:prstGeom prst="roundRect">
            <a:avLst>
              <a:gd name="adj" fmla="val 20000"/>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Pharma Benefit Manager</a:t>
            </a:r>
            <a:endParaRPr lang="en-US" sz="1266"/>
          </a:p>
        </p:txBody>
      </p:sp>
      <p:sp>
        <p:nvSpPr>
          <p:cNvPr id="30728" name="AutoShape 8"/>
          <p:cNvSpPr>
            <a:spLocks/>
          </p:cNvSpPr>
          <p:nvPr/>
        </p:nvSpPr>
        <p:spPr bwMode="auto">
          <a:xfrm>
            <a:off x="6310312" y="6411515"/>
            <a:ext cx="973336" cy="357188"/>
          </a:xfrm>
          <a:prstGeom prst="roundRect">
            <a:avLst>
              <a:gd name="adj" fmla="val 37500"/>
            </a:avLst>
          </a:prstGeom>
          <a:solidFill>
            <a:srgbClr val="FF40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Patients</a:t>
            </a:r>
            <a:endParaRPr lang="en-US" sz="1266"/>
          </a:p>
        </p:txBody>
      </p:sp>
      <p:sp>
        <p:nvSpPr>
          <p:cNvPr id="30729" name="Line 9"/>
          <p:cNvSpPr>
            <a:spLocks noChangeShapeType="1"/>
          </p:cNvSpPr>
          <p:nvPr/>
        </p:nvSpPr>
        <p:spPr bwMode="auto">
          <a:xfrm flipH="1" flipV="1">
            <a:off x="5856015" y="484436"/>
            <a:ext cx="823764" cy="1192113"/>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0" name="Line 10"/>
          <p:cNvSpPr>
            <a:spLocks noChangeShapeType="1"/>
          </p:cNvSpPr>
          <p:nvPr/>
        </p:nvSpPr>
        <p:spPr bwMode="auto">
          <a:xfrm flipV="1">
            <a:off x="6958832" y="4170164"/>
            <a:ext cx="858366" cy="217772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1" name="Line 11"/>
          <p:cNvSpPr>
            <a:spLocks noChangeShapeType="1"/>
          </p:cNvSpPr>
          <p:nvPr/>
        </p:nvSpPr>
        <p:spPr bwMode="auto">
          <a:xfrm flipH="1" flipV="1">
            <a:off x="6764611" y="2142010"/>
            <a:ext cx="990079" cy="1014635"/>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2" name="Line 12"/>
          <p:cNvSpPr>
            <a:spLocks noChangeShapeType="1"/>
          </p:cNvSpPr>
          <p:nvPr/>
        </p:nvSpPr>
        <p:spPr bwMode="auto">
          <a:xfrm flipV="1">
            <a:off x="5939731" y="2165449"/>
            <a:ext cx="556990" cy="1379637"/>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3" name="Line 13"/>
          <p:cNvSpPr>
            <a:spLocks noChangeShapeType="1"/>
          </p:cNvSpPr>
          <p:nvPr/>
        </p:nvSpPr>
        <p:spPr bwMode="auto">
          <a:xfrm flipH="1" flipV="1">
            <a:off x="6031260" y="4953744"/>
            <a:ext cx="497830" cy="140307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4" name="AutoShape 14"/>
          <p:cNvSpPr>
            <a:spLocks/>
          </p:cNvSpPr>
          <p:nvPr/>
        </p:nvSpPr>
        <p:spPr bwMode="auto">
          <a:xfrm rot="3327823">
            <a:off x="5722069" y="958825"/>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433FF"/>
                </a:solidFill>
              </a:rPr>
              <a:t>branded small molecule</a:t>
            </a:r>
            <a:endParaRPr lang="en-US" sz="1266"/>
          </a:p>
        </p:txBody>
      </p:sp>
      <p:sp>
        <p:nvSpPr>
          <p:cNvPr id="30735" name="Line 15"/>
          <p:cNvSpPr>
            <a:spLocks noChangeShapeType="1"/>
          </p:cNvSpPr>
          <p:nvPr/>
        </p:nvSpPr>
        <p:spPr bwMode="auto">
          <a:xfrm flipV="1">
            <a:off x="5050111" y="502295"/>
            <a:ext cx="361652" cy="1106165"/>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6" name="AutoShape 16"/>
          <p:cNvSpPr>
            <a:spLocks/>
          </p:cNvSpPr>
          <p:nvPr/>
        </p:nvSpPr>
        <p:spPr bwMode="auto">
          <a:xfrm rot="17333648">
            <a:off x="4433962" y="94096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FF2600"/>
                </a:solidFill>
              </a:rPr>
              <a:t>branded biologic</a:t>
            </a:r>
            <a:endParaRPr lang="en-US" sz="1266"/>
          </a:p>
        </p:txBody>
      </p:sp>
      <p:sp>
        <p:nvSpPr>
          <p:cNvPr id="30737" name="Line 17"/>
          <p:cNvSpPr>
            <a:spLocks noChangeShapeType="1"/>
          </p:cNvSpPr>
          <p:nvPr/>
        </p:nvSpPr>
        <p:spPr bwMode="auto">
          <a:xfrm flipH="1" flipV="1">
            <a:off x="4989835" y="2307208"/>
            <a:ext cx="540246" cy="124122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8" name="Line 18"/>
          <p:cNvSpPr>
            <a:spLocks noChangeShapeType="1"/>
          </p:cNvSpPr>
          <p:nvPr/>
        </p:nvSpPr>
        <p:spPr bwMode="auto">
          <a:xfrm flipH="1" flipV="1">
            <a:off x="5907361" y="4974953"/>
            <a:ext cx="502295" cy="139414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9" name="AutoShape 19"/>
          <p:cNvSpPr>
            <a:spLocks/>
          </p:cNvSpPr>
          <p:nvPr/>
        </p:nvSpPr>
        <p:spPr bwMode="auto">
          <a:xfrm>
            <a:off x="4461867" y="1660922"/>
            <a:ext cx="1169789" cy="589359"/>
          </a:xfrm>
          <a:prstGeom prst="roundRect">
            <a:avLst>
              <a:gd name="adj" fmla="val 2272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Specialty Pharmaceutical</a:t>
            </a:r>
          </a:p>
        </p:txBody>
      </p:sp>
      <p:sp>
        <p:nvSpPr>
          <p:cNvPr id="30740" name="AutoShape 20"/>
          <p:cNvSpPr>
            <a:spLocks/>
          </p:cNvSpPr>
          <p:nvPr/>
        </p:nvSpPr>
        <p:spPr bwMode="auto">
          <a:xfrm>
            <a:off x="5528965" y="50899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38100" cap="flat" cmpd="sng">
            <a:solidFill>
              <a:srgbClr val="E32400"/>
            </a:solidFill>
            <a:prstDash val="solid"/>
            <a:miter lim="0"/>
            <a:headEnd/>
            <a:tailEnd type="stealth"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41" name="Line 21"/>
          <p:cNvSpPr>
            <a:spLocks noChangeShapeType="1"/>
          </p:cNvSpPr>
          <p:nvPr/>
        </p:nvSpPr>
        <p:spPr bwMode="auto">
          <a:xfrm>
            <a:off x="2556495" y="4471541"/>
            <a:ext cx="3673450" cy="1929929"/>
          </a:xfrm>
          <a:prstGeom prst="line">
            <a:avLst/>
          </a:prstGeom>
          <a:noFill/>
          <a:ln w="50800" cap="rnd"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2" name="Line 22"/>
          <p:cNvSpPr>
            <a:spLocks noChangeShapeType="1"/>
          </p:cNvSpPr>
          <p:nvPr/>
        </p:nvSpPr>
        <p:spPr bwMode="auto">
          <a:xfrm flipH="1" flipV="1">
            <a:off x="3799955" y="3958084"/>
            <a:ext cx="1617389" cy="13395"/>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3" name="Line 23"/>
          <p:cNvSpPr>
            <a:spLocks noChangeShapeType="1"/>
          </p:cNvSpPr>
          <p:nvPr/>
        </p:nvSpPr>
        <p:spPr bwMode="auto">
          <a:xfrm>
            <a:off x="5795740" y="4953745"/>
            <a:ext cx="517922" cy="1408658"/>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4" name="Line 24"/>
          <p:cNvSpPr>
            <a:spLocks noChangeShapeType="1"/>
          </p:cNvSpPr>
          <p:nvPr/>
        </p:nvSpPr>
        <p:spPr bwMode="auto">
          <a:xfrm flipH="1">
            <a:off x="7341692" y="5074295"/>
            <a:ext cx="2192238" cy="1519163"/>
          </a:xfrm>
          <a:prstGeom prst="line">
            <a:avLst/>
          </a:prstGeom>
          <a:noFill/>
          <a:ln w="50800" cap="rnd"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5" name="Line 25"/>
          <p:cNvSpPr>
            <a:spLocks noChangeShapeType="1"/>
          </p:cNvSpPr>
          <p:nvPr/>
        </p:nvSpPr>
        <p:spPr bwMode="auto">
          <a:xfrm>
            <a:off x="4882679" y="2301627"/>
            <a:ext cx="545827" cy="123899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6" name="Line 26"/>
          <p:cNvSpPr>
            <a:spLocks noChangeShapeType="1"/>
          </p:cNvSpPr>
          <p:nvPr/>
        </p:nvSpPr>
        <p:spPr bwMode="auto">
          <a:xfrm flipH="1">
            <a:off x="2585517" y="4170164"/>
            <a:ext cx="2799457" cy="262310"/>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7" name="Line 27"/>
          <p:cNvSpPr>
            <a:spLocks noChangeShapeType="1"/>
          </p:cNvSpPr>
          <p:nvPr/>
        </p:nvSpPr>
        <p:spPr bwMode="auto">
          <a:xfrm flipH="1">
            <a:off x="2611190" y="3982641"/>
            <a:ext cx="264542" cy="104924"/>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8" name="Line 28"/>
          <p:cNvSpPr>
            <a:spLocks noChangeShapeType="1"/>
          </p:cNvSpPr>
          <p:nvPr/>
        </p:nvSpPr>
        <p:spPr bwMode="auto">
          <a:xfrm flipH="1">
            <a:off x="6143997" y="2163217"/>
            <a:ext cx="565919" cy="1367359"/>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9" name="Line 29"/>
          <p:cNvSpPr>
            <a:spLocks noChangeShapeType="1"/>
          </p:cNvSpPr>
          <p:nvPr/>
        </p:nvSpPr>
        <p:spPr bwMode="auto">
          <a:xfrm>
            <a:off x="6492255" y="4397871"/>
            <a:ext cx="2993678" cy="146224"/>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0" name="Line 30"/>
          <p:cNvSpPr>
            <a:spLocks noChangeShapeType="1"/>
          </p:cNvSpPr>
          <p:nvPr/>
        </p:nvSpPr>
        <p:spPr bwMode="auto">
          <a:xfrm flipV="1">
            <a:off x="2103314" y="519039"/>
            <a:ext cx="2913311" cy="3389932"/>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1" name="Line 31"/>
          <p:cNvSpPr>
            <a:spLocks noChangeShapeType="1"/>
          </p:cNvSpPr>
          <p:nvPr/>
        </p:nvSpPr>
        <p:spPr bwMode="auto">
          <a:xfrm flipH="1">
            <a:off x="4774406" y="487785"/>
            <a:ext cx="388441" cy="1129605"/>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2" name="Line 32"/>
          <p:cNvSpPr>
            <a:spLocks noChangeShapeType="1"/>
          </p:cNvSpPr>
          <p:nvPr/>
        </p:nvSpPr>
        <p:spPr bwMode="auto">
          <a:xfrm>
            <a:off x="5783461" y="502295"/>
            <a:ext cx="788045" cy="1147465"/>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3" name="Line 33"/>
          <p:cNvSpPr>
            <a:spLocks noChangeShapeType="1"/>
          </p:cNvSpPr>
          <p:nvPr/>
        </p:nvSpPr>
        <p:spPr bwMode="auto">
          <a:xfrm>
            <a:off x="7016874" y="2164333"/>
            <a:ext cx="990079" cy="990079"/>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4" name="AutoShape 34"/>
          <p:cNvSpPr>
            <a:spLocks/>
          </p:cNvSpPr>
          <p:nvPr/>
        </p:nvSpPr>
        <p:spPr bwMode="auto">
          <a:xfrm>
            <a:off x="5479852" y="50006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19050" cap="flat" cmpd="sng">
            <a:solidFill>
              <a:srgbClr val="00A700"/>
            </a:solidFill>
            <a:prstDash val="solid"/>
            <a:miter lim="0"/>
            <a:headEnd type="stealth" w="med"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55" name="AutoShape 35"/>
          <p:cNvSpPr>
            <a:spLocks/>
          </p:cNvSpPr>
          <p:nvPr/>
        </p:nvSpPr>
        <p:spPr bwMode="auto">
          <a:xfrm rot="1663848">
            <a:off x="3835673" y="54270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premium</a:t>
            </a:r>
            <a:endParaRPr lang="en-US" sz="1266"/>
          </a:p>
        </p:txBody>
      </p:sp>
      <p:sp>
        <p:nvSpPr>
          <p:cNvPr id="30756" name="AutoShape 36"/>
          <p:cNvSpPr>
            <a:spLocks/>
          </p:cNvSpPr>
          <p:nvPr/>
        </p:nvSpPr>
        <p:spPr bwMode="auto">
          <a:xfrm rot="19528953">
            <a:off x="7758038" y="555649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57" name="AutoShape 37"/>
          <p:cNvSpPr>
            <a:spLocks/>
          </p:cNvSpPr>
          <p:nvPr/>
        </p:nvSpPr>
        <p:spPr bwMode="auto">
          <a:xfrm rot="4151076">
            <a:off x="5275585" y="55922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co-pay or retail price</a:t>
            </a:r>
            <a:endParaRPr lang="en-US" sz="1266"/>
          </a:p>
        </p:txBody>
      </p:sp>
      <p:sp>
        <p:nvSpPr>
          <p:cNvPr id="30758" name="AutoShape 38"/>
          <p:cNvSpPr>
            <a:spLocks/>
          </p:cNvSpPr>
          <p:nvPr/>
        </p:nvSpPr>
        <p:spPr bwMode="auto">
          <a:xfrm rot="21175616">
            <a:off x="3480718" y="4333131"/>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59" name="AutoShape 39"/>
          <p:cNvSpPr>
            <a:spLocks/>
          </p:cNvSpPr>
          <p:nvPr/>
        </p:nvSpPr>
        <p:spPr bwMode="auto">
          <a:xfrm rot="14264">
            <a:off x="3817814" y="37348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60" name="AutoShape 40"/>
          <p:cNvSpPr>
            <a:spLocks/>
          </p:cNvSpPr>
          <p:nvPr/>
        </p:nvSpPr>
        <p:spPr bwMode="auto">
          <a:xfrm rot="17544410">
            <a:off x="5853782" y="275257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80-85% AWP</a:t>
            </a:r>
            <a:endParaRPr lang="en-US" sz="1266"/>
          </a:p>
        </p:txBody>
      </p:sp>
      <p:sp>
        <p:nvSpPr>
          <p:cNvPr id="30761" name="AutoShape 41"/>
          <p:cNvSpPr>
            <a:spLocks/>
          </p:cNvSpPr>
          <p:nvPr/>
        </p:nvSpPr>
        <p:spPr bwMode="auto">
          <a:xfrm rot="18629800">
            <a:off x="2971726" y="215428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rebates</a:t>
            </a:r>
            <a:endParaRPr lang="en-US" sz="1266"/>
          </a:p>
        </p:txBody>
      </p:sp>
      <p:sp>
        <p:nvSpPr>
          <p:cNvPr id="30762" name="AutoShape 42"/>
          <p:cNvSpPr>
            <a:spLocks/>
          </p:cNvSpPr>
          <p:nvPr/>
        </p:nvSpPr>
        <p:spPr bwMode="auto">
          <a:xfrm rot="3337485">
            <a:off x="5435203" y="100682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78-82% AWP</a:t>
            </a:r>
            <a:endParaRPr lang="en-US" sz="1266"/>
          </a:p>
        </p:txBody>
      </p:sp>
      <p:sp>
        <p:nvSpPr>
          <p:cNvPr id="30763" name="Line 43"/>
          <p:cNvSpPr>
            <a:spLocks noChangeShapeType="1"/>
          </p:cNvSpPr>
          <p:nvPr/>
        </p:nvSpPr>
        <p:spPr bwMode="auto">
          <a:xfrm flipV="1">
            <a:off x="3180457" y="2467943"/>
            <a:ext cx="169664" cy="1076027"/>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4" name="AutoShape 44"/>
          <p:cNvSpPr>
            <a:spLocks/>
          </p:cNvSpPr>
          <p:nvPr/>
        </p:nvSpPr>
        <p:spPr bwMode="auto">
          <a:xfrm rot="145243">
            <a:off x="8034859" y="4199185"/>
            <a:ext cx="1357313"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many formulae;</a:t>
            </a:r>
          </a:p>
          <a:p>
            <a:r>
              <a:rPr lang="en-US" sz="984">
                <a:solidFill>
                  <a:srgbClr val="00A700"/>
                </a:solidFill>
              </a:rPr>
              <a:t>goal = less than private reimbursements</a:t>
            </a:r>
            <a:endParaRPr lang="en-US" sz="1266"/>
          </a:p>
        </p:txBody>
      </p:sp>
      <p:sp>
        <p:nvSpPr>
          <p:cNvPr id="30765" name="Line 45"/>
          <p:cNvSpPr>
            <a:spLocks noChangeShapeType="1"/>
          </p:cNvSpPr>
          <p:nvPr/>
        </p:nvSpPr>
        <p:spPr bwMode="auto">
          <a:xfrm flipH="1">
            <a:off x="6828235" y="4175746"/>
            <a:ext cx="856134" cy="2160984"/>
          </a:xfrm>
          <a:prstGeom prst="line">
            <a:avLst/>
          </a:prstGeom>
          <a:noFill/>
          <a:ln w="50800" cap="rnd"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6" name="AutoShape 46"/>
          <p:cNvSpPr>
            <a:spLocks/>
          </p:cNvSpPr>
          <p:nvPr/>
        </p:nvSpPr>
        <p:spPr bwMode="auto">
          <a:xfrm rot="17497885">
            <a:off x="6545833" y="49191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67" name="Line 47"/>
          <p:cNvSpPr>
            <a:spLocks noChangeShapeType="1"/>
          </p:cNvSpPr>
          <p:nvPr/>
        </p:nvSpPr>
        <p:spPr bwMode="auto">
          <a:xfrm flipH="1" flipV="1">
            <a:off x="5664027" y="531317"/>
            <a:ext cx="649635" cy="1160859"/>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8" name="AutoShape 48"/>
          <p:cNvSpPr>
            <a:spLocks/>
          </p:cNvSpPr>
          <p:nvPr/>
        </p:nvSpPr>
        <p:spPr bwMode="auto">
          <a:xfrm rot="3620808">
            <a:off x="5251028" y="1022449"/>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grantbacks</a:t>
            </a:r>
            <a:endParaRPr lang="en-US" sz="1266"/>
          </a:p>
        </p:txBody>
      </p:sp>
      <p:sp>
        <p:nvSpPr>
          <p:cNvPr id="30769" name="AutoShape 49"/>
          <p:cNvSpPr>
            <a:spLocks/>
          </p:cNvSpPr>
          <p:nvPr/>
        </p:nvSpPr>
        <p:spPr bwMode="auto">
          <a:xfrm>
            <a:off x="1666875" y="5107781"/>
            <a:ext cx="830461" cy="348258"/>
          </a:xfrm>
          <a:prstGeom prst="roundRect">
            <a:avLst>
              <a:gd name="adj" fmla="val 38463"/>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Employer</a:t>
            </a:r>
            <a:endParaRPr lang="en-US" sz="1266"/>
          </a:p>
        </p:txBody>
      </p:sp>
      <p:sp>
        <p:nvSpPr>
          <p:cNvPr id="30770" name="Line 50"/>
          <p:cNvSpPr>
            <a:spLocks noChangeShapeType="1"/>
          </p:cNvSpPr>
          <p:nvPr/>
        </p:nvSpPr>
        <p:spPr bwMode="auto">
          <a:xfrm>
            <a:off x="2498453" y="5430367"/>
            <a:ext cx="3752701" cy="1049238"/>
          </a:xfrm>
          <a:prstGeom prst="line">
            <a:avLst/>
          </a:prstGeom>
          <a:noFill/>
          <a:ln w="50800" cap="rnd"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1" name="Line 51"/>
          <p:cNvSpPr>
            <a:spLocks noChangeShapeType="1"/>
          </p:cNvSpPr>
          <p:nvPr/>
        </p:nvSpPr>
        <p:spPr bwMode="auto">
          <a:xfrm flipH="1">
            <a:off x="2088803" y="4560838"/>
            <a:ext cx="3349" cy="508992"/>
          </a:xfrm>
          <a:prstGeom prst="line">
            <a:avLst/>
          </a:prstGeom>
          <a:noFill/>
          <a:ln w="50800" cap="rnd" cmpd="sng">
            <a:solidFill>
              <a:schemeClr val="tx1"/>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2" name="AutoShape 52"/>
          <p:cNvSpPr>
            <a:spLocks/>
          </p:cNvSpPr>
          <p:nvPr/>
        </p:nvSpPr>
        <p:spPr bwMode="auto">
          <a:xfrm rot="2706">
            <a:off x="1727150" y="4642321"/>
            <a:ext cx="651867"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a:t>
            </a:r>
          </a:p>
          <a:p>
            <a:r>
              <a:rPr lang="en-US" sz="984">
                <a:solidFill>
                  <a:srgbClr val="00A700"/>
                </a:solidFill>
              </a:rPr>
              <a:t>premium</a:t>
            </a:r>
            <a:endParaRPr lang="en-US" sz="1266"/>
          </a:p>
        </p:txBody>
      </p:sp>
      <p:sp>
        <p:nvSpPr>
          <p:cNvPr id="30773" name="Line 53"/>
          <p:cNvSpPr>
            <a:spLocks noChangeShapeType="1"/>
          </p:cNvSpPr>
          <p:nvPr/>
        </p:nvSpPr>
        <p:spPr bwMode="auto">
          <a:xfrm flipH="1">
            <a:off x="2452687" y="4254997"/>
            <a:ext cx="456531" cy="837158"/>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4" name="AutoShape 54"/>
          <p:cNvSpPr>
            <a:spLocks/>
          </p:cNvSpPr>
          <p:nvPr/>
        </p:nvSpPr>
        <p:spPr bwMode="auto">
          <a:xfrm rot="2763320">
            <a:off x="6924228" y="2383110"/>
            <a:ext cx="1357313"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23.1% or 13% discount</a:t>
            </a:r>
          </a:p>
          <a:p>
            <a:r>
              <a:rPr lang="en-US" sz="984">
                <a:solidFill>
                  <a:srgbClr val="00A700"/>
                </a:solidFill>
              </a:rPr>
              <a:t>off private market</a:t>
            </a:r>
            <a:endParaRPr lang="en-US" sz="1266"/>
          </a:p>
        </p:txBody>
      </p:sp>
      <p:sp>
        <p:nvSpPr>
          <p:cNvPr id="30775" name="AutoShape 55"/>
          <p:cNvSpPr>
            <a:spLocks/>
          </p:cNvSpPr>
          <p:nvPr/>
        </p:nvSpPr>
        <p:spPr bwMode="auto">
          <a:xfrm>
            <a:off x="1717105" y="107156"/>
            <a:ext cx="2116336" cy="634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t>Distribution and Payment Systems for Drugs in the United States</a:t>
            </a:r>
          </a:p>
        </p:txBody>
      </p:sp>
      <p:sp>
        <p:nvSpPr>
          <p:cNvPr id="30776" name="AutoShape 56"/>
          <p:cNvSpPr>
            <a:spLocks/>
          </p:cNvSpPr>
          <p:nvPr/>
        </p:nvSpPr>
        <p:spPr bwMode="auto">
          <a:xfrm rot="931882">
            <a:off x="3638103" y="588354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wage reduction</a:t>
            </a:r>
            <a:endParaRPr lang="en-US" sz="1266"/>
          </a:p>
        </p:txBody>
      </p:sp>
      <p:sp>
        <p:nvSpPr>
          <p:cNvPr id="2" name="TextBox 1">
            <a:extLst>
              <a:ext uri="{FF2B5EF4-FFF2-40B4-BE49-F238E27FC236}">
                <a16:creationId xmlns:a16="http://schemas.microsoft.com/office/drawing/2014/main" id="{476634A6-8A78-3E44-8BE0-DD53EF2BE029}"/>
              </a:ext>
            </a:extLst>
          </p:cNvPr>
          <p:cNvSpPr txBox="1"/>
          <p:nvPr/>
        </p:nvSpPr>
        <p:spPr>
          <a:xfrm>
            <a:off x="7042290" y="107156"/>
            <a:ext cx="3530903" cy="308674"/>
          </a:xfrm>
          <a:prstGeom prst="rect">
            <a:avLst/>
          </a:prstGeom>
          <a:noFill/>
        </p:spPr>
        <p:txBody>
          <a:bodyPr wrap="none" rtlCol="0">
            <a:spAutoFit/>
          </a:bodyPr>
          <a:lstStyle/>
          <a:p>
            <a:r>
              <a:rPr lang="en-US" sz="1406" dirty="0">
                <a:solidFill>
                  <a:srgbClr val="00B050"/>
                </a:solidFill>
              </a:rPr>
              <a:t>Payments through this channel are the lowest</a:t>
            </a:r>
          </a:p>
        </p:txBody>
      </p:sp>
      <p:sp>
        <p:nvSpPr>
          <p:cNvPr id="59" name="Line 32">
            <a:extLst>
              <a:ext uri="{FF2B5EF4-FFF2-40B4-BE49-F238E27FC236}">
                <a16:creationId xmlns:a16="http://schemas.microsoft.com/office/drawing/2014/main" id="{B92DD01B-6D89-4E48-8F05-7212501A982C}"/>
              </a:ext>
            </a:extLst>
          </p:cNvPr>
          <p:cNvSpPr>
            <a:spLocks noChangeShapeType="1"/>
          </p:cNvSpPr>
          <p:nvPr/>
        </p:nvSpPr>
        <p:spPr bwMode="auto">
          <a:xfrm>
            <a:off x="6082302" y="442578"/>
            <a:ext cx="788045" cy="1147465"/>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0" name="TextBox 59">
            <a:extLst>
              <a:ext uri="{FF2B5EF4-FFF2-40B4-BE49-F238E27FC236}">
                <a16:creationId xmlns:a16="http://schemas.microsoft.com/office/drawing/2014/main" id="{B88026EF-3986-9F47-BE88-0F3F29B11F2F}"/>
              </a:ext>
            </a:extLst>
          </p:cNvPr>
          <p:cNvSpPr txBox="1"/>
          <p:nvPr/>
        </p:nvSpPr>
        <p:spPr>
          <a:xfrm>
            <a:off x="7197966" y="433496"/>
            <a:ext cx="3232295" cy="308674"/>
          </a:xfrm>
          <a:prstGeom prst="rect">
            <a:avLst/>
          </a:prstGeom>
          <a:noFill/>
        </p:spPr>
        <p:txBody>
          <a:bodyPr wrap="none" rtlCol="0">
            <a:spAutoFit/>
          </a:bodyPr>
          <a:lstStyle/>
          <a:p>
            <a:r>
              <a:rPr lang="en-US" sz="1406" dirty="0">
                <a:solidFill>
                  <a:srgbClr val="7030A0"/>
                </a:solidFill>
              </a:rPr>
              <a:t>Payments through this channel are higher</a:t>
            </a:r>
          </a:p>
        </p:txBody>
      </p:sp>
      <p:sp>
        <p:nvSpPr>
          <p:cNvPr id="61" name="Line 28">
            <a:extLst>
              <a:ext uri="{FF2B5EF4-FFF2-40B4-BE49-F238E27FC236}">
                <a16:creationId xmlns:a16="http://schemas.microsoft.com/office/drawing/2014/main" id="{28E06626-B1EA-C34D-A44F-FA4C55FA0ECC}"/>
              </a:ext>
            </a:extLst>
          </p:cNvPr>
          <p:cNvSpPr>
            <a:spLocks noChangeShapeType="1"/>
          </p:cNvSpPr>
          <p:nvPr/>
        </p:nvSpPr>
        <p:spPr bwMode="auto">
          <a:xfrm flipH="1">
            <a:off x="6035094" y="2183737"/>
            <a:ext cx="565919" cy="1367359"/>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2" name="Line 32">
            <a:extLst>
              <a:ext uri="{FF2B5EF4-FFF2-40B4-BE49-F238E27FC236}">
                <a16:creationId xmlns:a16="http://schemas.microsoft.com/office/drawing/2014/main" id="{66C8AA8B-4CD7-3F48-BCA0-CAF6ABA81592}"/>
              </a:ext>
            </a:extLst>
          </p:cNvPr>
          <p:cNvSpPr>
            <a:spLocks noChangeShapeType="1"/>
          </p:cNvSpPr>
          <p:nvPr/>
        </p:nvSpPr>
        <p:spPr bwMode="auto">
          <a:xfrm>
            <a:off x="6193157" y="419522"/>
            <a:ext cx="788045" cy="1147465"/>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dirty="0">
              <a:latin typeface="Helvetica" charset="0"/>
              <a:cs typeface="Helvetica" charset="0"/>
              <a:sym typeface="Helvetica" charset="0"/>
            </a:endParaRPr>
          </a:p>
        </p:txBody>
      </p:sp>
      <p:sp>
        <p:nvSpPr>
          <p:cNvPr id="63" name="TextBox 62">
            <a:extLst>
              <a:ext uri="{FF2B5EF4-FFF2-40B4-BE49-F238E27FC236}">
                <a16:creationId xmlns:a16="http://schemas.microsoft.com/office/drawing/2014/main" id="{94F44BA2-2E61-CF4D-B60D-2CA436E7E471}"/>
              </a:ext>
            </a:extLst>
          </p:cNvPr>
          <p:cNvSpPr txBox="1"/>
          <p:nvPr/>
        </p:nvSpPr>
        <p:spPr>
          <a:xfrm>
            <a:off x="7106685" y="749752"/>
            <a:ext cx="3526799" cy="308674"/>
          </a:xfrm>
          <a:prstGeom prst="rect">
            <a:avLst/>
          </a:prstGeom>
          <a:noFill/>
        </p:spPr>
        <p:txBody>
          <a:bodyPr wrap="none" rtlCol="0">
            <a:spAutoFit/>
          </a:bodyPr>
          <a:lstStyle/>
          <a:p>
            <a:r>
              <a:rPr lang="en-US" sz="1406" dirty="0"/>
              <a:t>Payments through this channel are higher still</a:t>
            </a:r>
          </a:p>
        </p:txBody>
      </p:sp>
    </p:spTree>
    <p:extLst>
      <p:ext uri="{BB962C8B-B14F-4D97-AF65-F5344CB8AC3E}">
        <p14:creationId xmlns:p14="http://schemas.microsoft.com/office/powerpoint/2010/main" val="768537331"/>
      </p:ext>
    </p:extLst>
  </p:cSld>
  <p:clrMapOvr>
    <a:masterClrMapping/>
  </p:clrMapOvr>
  <p:transition spd="slow">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descr="tile_paper_blue.jpeg"/>
          <p:cNvSpPr>
            <a:spLocks/>
          </p:cNvSpPr>
          <p:nvPr/>
        </p:nvSpPr>
        <p:spPr bwMode="auto">
          <a:xfrm>
            <a:off x="4979789" y="89297"/>
            <a:ext cx="892969" cy="357188"/>
          </a:xfrm>
          <a:prstGeom prst="roundRect">
            <a:avLst>
              <a:gd name="adj" fmla="val 37500"/>
            </a:avLst>
          </a:prstGeom>
          <a:blipFill dpi="0" rotWithShape="0">
            <a:blip r:embed="rId2"/>
            <a:srcRect/>
            <a:tile tx="0" ty="0" sx="100000" sy="100000" flip="none" algn="tl"/>
          </a:blip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solidFill>
                  <a:srgbClr val="FFFFFF"/>
                </a:solidFill>
                <a:effectLst>
                  <a:outerShdw blurRad="38100" dist="38100" dir="2700000" algn="tl">
                    <a:srgbClr val="DDDDDD"/>
                  </a:outerShdw>
                </a:effectLst>
              </a:rPr>
              <a:t>Pharma</a:t>
            </a:r>
            <a:endParaRPr lang="en-US" sz="1266"/>
          </a:p>
        </p:txBody>
      </p:sp>
      <p:sp>
        <p:nvSpPr>
          <p:cNvPr id="30722" name="AutoShape 2"/>
          <p:cNvSpPr>
            <a:spLocks/>
          </p:cNvSpPr>
          <p:nvPr/>
        </p:nvSpPr>
        <p:spPr bwMode="auto">
          <a:xfrm>
            <a:off x="6131719" y="1759148"/>
            <a:ext cx="1000125" cy="357188"/>
          </a:xfrm>
          <a:prstGeom prst="roundRect">
            <a:avLst>
              <a:gd name="adj" fmla="val 37500"/>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Wholesaler</a:t>
            </a:r>
          </a:p>
        </p:txBody>
      </p:sp>
      <p:sp>
        <p:nvSpPr>
          <p:cNvPr id="30723" name="AutoShape 3"/>
          <p:cNvSpPr>
            <a:spLocks/>
          </p:cNvSpPr>
          <p:nvPr/>
        </p:nvSpPr>
        <p:spPr bwMode="auto">
          <a:xfrm>
            <a:off x="5453063" y="3607594"/>
            <a:ext cx="1000125" cy="1303734"/>
          </a:xfrm>
          <a:prstGeom prst="roundRect">
            <a:avLst>
              <a:gd name="adj" fmla="val 13394"/>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 Provider</a:t>
            </a:r>
          </a:p>
          <a:p>
            <a:r>
              <a:rPr lang="en-US" sz="1266">
                <a:effectLst>
                  <a:outerShdw blurRad="38100" dist="38100" dir="2700000" algn="tl">
                    <a:srgbClr val="FFFFFF"/>
                  </a:outerShdw>
                </a:effectLst>
              </a:rPr>
              <a:t>(hospital, HMO, doctor, pharmacy)</a:t>
            </a:r>
          </a:p>
        </p:txBody>
      </p:sp>
      <p:sp>
        <p:nvSpPr>
          <p:cNvPr id="30724" name="AutoShape 4"/>
          <p:cNvSpPr>
            <a:spLocks/>
          </p:cNvSpPr>
          <p:nvPr/>
        </p:nvSpPr>
        <p:spPr bwMode="auto">
          <a:xfrm>
            <a:off x="7453313" y="3214688"/>
            <a:ext cx="1000125" cy="937617"/>
          </a:xfrm>
          <a:prstGeom prst="roundRect">
            <a:avLst>
              <a:gd name="adj" fmla="val 1428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Provider</a:t>
            </a:r>
          </a:p>
          <a:p>
            <a:r>
              <a:rPr lang="en-US" sz="1266">
                <a:effectLst>
                  <a:outerShdw blurRad="38100" dist="38100" dir="2700000" algn="tl">
                    <a:srgbClr val="FFFFFF"/>
                  </a:outerShdw>
                </a:effectLst>
              </a:rPr>
              <a:t>(VA, military medical, etc.)</a:t>
            </a:r>
          </a:p>
        </p:txBody>
      </p:sp>
      <p:sp>
        <p:nvSpPr>
          <p:cNvPr id="30725" name="AutoShape 5"/>
          <p:cNvSpPr>
            <a:spLocks/>
          </p:cNvSpPr>
          <p:nvPr/>
        </p:nvSpPr>
        <p:spPr bwMode="auto">
          <a:xfrm>
            <a:off x="9533930" y="3857625"/>
            <a:ext cx="1000125" cy="1196578"/>
          </a:xfrm>
          <a:prstGeom prst="roundRect">
            <a:avLst>
              <a:gd name="adj" fmla="val 13394"/>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Government Payer</a:t>
            </a:r>
          </a:p>
          <a:p>
            <a:r>
              <a:rPr lang="en-US" sz="1266">
                <a:effectLst>
                  <a:outerShdw blurRad="38100" dist="38100" dir="2700000" algn="tl">
                    <a:srgbClr val="FFFFFF"/>
                  </a:outerShdw>
                </a:effectLst>
              </a:rPr>
              <a:t>(Medicare, Medicaid, VA)</a:t>
            </a:r>
          </a:p>
        </p:txBody>
      </p:sp>
      <p:sp>
        <p:nvSpPr>
          <p:cNvPr id="30726" name="AutoShape 6"/>
          <p:cNvSpPr>
            <a:spLocks/>
          </p:cNvSpPr>
          <p:nvPr/>
        </p:nvSpPr>
        <p:spPr bwMode="auto">
          <a:xfrm>
            <a:off x="1649016" y="3964781"/>
            <a:ext cx="919758" cy="526852"/>
          </a:xfrm>
          <a:prstGeom prst="roundRect">
            <a:avLst>
              <a:gd name="adj" fmla="val 25426"/>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Private</a:t>
            </a:r>
          </a:p>
          <a:p>
            <a:r>
              <a:rPr lang="en-US" sz="1266">
                <a:effectLst>
                  <a:outerShdw blurRad="38100" dist="38100" dir="2700000" algn="tl">
                    <a:srgbClr val="FFFFFF"/>
                  </a:outerShdw>
                </a:effectLst>
              </a:rPr>
              <a:t>Insurer</a:t>
            </a:r>
            <a:endParaRPr lang="en-US" sz="1266"/>
          </a:p>
        </p:txBody>
      </p:sp>
      <p:sp>
        <p:nvSpPr>
          <p:cNvPr id="30727" name="AutoShape 7"/>
          <p:cNvSpPr>
            <a:spLocks/>
          </p:cNvSpPr>
          <p:nvPr/>
        </p:nvSpPr>
        <p:spPr bwMode="auto">
          <a:xfrm>
            <a:off x="2908102" y="3598664"/>
            <a:ext cx="830461" cy="669727"/>
          </a:xfrm>
          <a:prstGeom prst="roundRect">
            <a:avLst>
              <a:gd name="adj" fmla="val 20000"/>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Pharma Benefit Manager</a:t>
            </a:r>
            <a:endParaRPr lang="en-US" sz="1266"/>
          </a:p>
        </p:txBody>
      </p:sp>
      <p:sp>
        <p:nvSpPr>
          <p:cNvPr id="30728" name="AutoShape 8"/>
          <p:cNvSpPr>
            <a:spLocks/>
          </p:cNvSpPr>
          <p:nvPr/>
        </p:nvSpPr>
        <p:spPr bwMode="auto">
          <a:xfrm>
            <a:off x="6310312" y="6411515"/>
            <a:ext cx="973336" cy="357188"/>
          </a:xfrm>
          <a:prstGeom prst="roundRect">
            <a:avLst>
              <a:gd name="adj" fmla="val 37500"/>
            </a:avLst>
          </a:prstGeom>
          <a:solidFill>
            <a:srgbClr val="FF40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Patients</a:t>
            </a:r>
            <a:endParaRPr lang="en-US" sz="1266"/>
          </a:p>
        </p:txBody>
      </p:sp>
      <p:sp>
        <p:nvSpPr>
          <p:cNvPr id="30729" name="Line 9"/>
          <p:cNvSpPr>
            <a:spLocks noChangeShapeType="1"/>
          </p:cNvSpPr>
          <p:nvPr/>
        </p:nvSpPr>
        <p:spPr bwMode="auto">
          <a:xfrm flipH="1" flipV="1">
            <a:off x="5856015" y="484436"/>
            <a:ext cx="823764" cy="1192113"/>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0" name="Line 10"/>
          <p:cNvSpPr>
            <a:spLocks noChangeShapeType="1"/>
          </p:cNvSpPr>
          <p:nvPr/>
        </p:nvSpPr>
        <p:spPr bwMode="auto">
          <a:xfrm flipV="1">
            <a:off x="6958832" y="4170164"/>
            <a:ext cx="858366" cy="217772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1" name="Line 11"/>
          <p:cNvSpPr>
            <a:spLocks noChangeShapeType="1"/>
          </p:cNvSpPr>
          <p:nvPr/>
        </p:nvSpPr>
        <p:spPr bwMode="auto">
          <a:xfrm flipH="1" flipV="1">
            <a:off x="6764611" y="2142010"/>
            <a:ext cx="990079" cy="1014635"/>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2" name="Line 12"/>
          <p:cNvSpPr>
            <a:spLocks noChangeShapeType="1"/>
          </p:cNvSpPr>
          <p:nvPr/>
        </p:nvSpPr>
        <p:spPr bwMode="auto">
          <a:xfrm flipV="1">
            <a:off x="5939731" y="2165449"/>
            <a:ext cx="556990" cy="1379637"/>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3" name="Line 13"/>
          <p:cNvSpPr>
            <a:spLocks noChangeShapeType="1"/>
          </p:cNvSpPr>
          <p:nvPr/>
        </p:nvSpPr>
        <p:spPr bwMode="auto">
          <a:xfrm flipH="1" flipV="1">
            <a:off x="6031260" y="4953744"/>
            <a:ext cx="497830" cy="1403078"/>
          </a:xfrm>
          <a:prstGeom prst="line">
            <a:avLst/>
          </a:prstGeom>
          <a:noFill/>
          <a:ln w="38100" cap="flat" cmpd="sng">
            <a:solidFill>
              <a:srgbClr val="0433FF"/>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4" name="AutoShape 14"/>
          <p:cNvSpPr>
            <a:spLocks/>
          </p:cNvSpPr>
          <p:nvPr/>
        </p:nvSpPr>
        <p:spPr bwMode="auto">
          <a:xfrm rot="3327823">
            <a:off x="5722069" y="958825"/>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433FF"/>
                </a:solidFill>
              </a:rPr>
              <a:t>branded small molecule</a:t>
            </a:r>
            <a:endParaRPr lang="en-US" sz="1266"/>
          </a:p>
        </p:txBody>
      </p:sp>
      <p:sp>
        <p:nvSpPr>
          <p:cNvPr id="30735" name="Line 15"/>
          <p:cNvSpPr>
            <a:spLocks noChangeShapeType="1"/>
          </p:cNvSpPr>
          <p:nvPr/>
        </p:nvSpPr>
        <p:spPr bwMode="auto">
          <a:xfrm flipV="1">
            <a:off x="5050111" y="502295"/>
            <a:ext cx="361652" cy="1106165"/>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6" name="AutoShape 16"/>
          <p:cNvSpPr>
            <a:spLocks/>
          </p:cNvSpPr>
          <p:nvPr/>
        </p:nvSpPr>
        <p:spPr bwMode="auto">
          <a:xfrm rot="17333648">
            <a:off x="4433962" y="94096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FF2600"/>
                </a:solidFill>
              </a:rPr>
              <a:t>branded biologic</a:t>
            </a:r>
            <a:endParaRPr lang="en-US" sz="1266"/>
          </a:p>
        </p:txBody>
      </p:sp>
      <p:sp>
        <p:nvSpPr>
          <p:cNvPr id="30737" name="Line 17"/>
          <p:cNvSpPr>
            <a:spLocks noChangeShapeType="1"/>
          </p:cNvSpPr>
          <p:nvPr/>
        </p:nvSpPr>
        <p:spPr bwMode="auto">
          <a:xfrm flipH="1" flipV="1">
            <a:off x="4989835" y="2307208"/>
            <a:ext cx="540246" cy="124122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8" name="Line 18"/>
          <p:cNvSpPr>
            <a:spLocks noChangeShapeType="1"/>
          </p:cNvSpPr>
          <p:nvPr/>
        </p:nvSpPr>
        <p:spPr bwMode="auto">
          <a:xfrm flipH="1" flipV="1">
            <a:off x="5907361" y="4974953"/>
            <a:ext cx="502295" cy="1394147"/>
          </a:xfrm>
          <a:prstGeom prst="line">
            <a:avLst/>
          </a:prstGeom>
          <a:noFill/>
          <a:ln w="38100" cap="flat" cmpd="sng">
            <a:solidFill>
              <a:srgbClr val="FF26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39" name="AutoShape 19"/>
          <p:cNvSpPr>
            <a:spLocks/>
          </p:cNvSpPr>
          <p:nvPr/>
        </p:nvSpPr>
        <p:spPr bwMode="auto">
          <a:xfrm>
            <a:off x="4461867" y="1660922"/>
            <a:ext cx="1169789" cy="589359"/>
          </a:xfrm>
          <a:prstGeom prst="roundRect">
            <a:avLst>
              <a:gd name="adj" fmla="val 22727"/>
            </a:avLst>
          </a:prstGeom>
          <a:solidFill>
            <a:srgbClr val="FFFB00"/>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Specialty Pharmaceutical</a:t>
            </a:r>
          </a:p>
        </p:txBody>
      </p:sp>
      <p:sp>
        <p:nvSpPr>
          <p:cNvPr id="30740" name="AutoShape 20"/>
          <p:cNvSpPr>
            <a:spLocks/>
          </p:cNvSpPr>
          <p:nvPr/>
        </p:nvSpPr>
        <p:spPr bwMode="auto">
          <a:xfrm>
            <a:off x="5528965" y="50899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38100" cap="flat" cmpd="sng">
            <a:solidFill>
              <a:srgbClr val="E32400"/>
            </a:solidFill>
            <a:prstDash val="solid"/>
            <a:miter lim="0"/>
            <a:headEnd/>
            <a:tailEnd type="stealth"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41" name="Line 21"/>
          <p:cNvSpPr>
            <a:spLocks noChangeShapeType="1"/>
          </p:cNvSpPr>
          <p:nvPr/>
        </p:nvSpPr>
        <p:spPr bwMode="auto">
          <a:xfrm>
            <a:off x="2556495" y="4471541"/>
            <a:ext cx="3673450" cy="1929929"/>
          </a:xfrm>
          <a:prstGeom prst="line">
            <a:avLst/>
          </a:prstGeom>
          <a:noFill/>
          <a:ln w="50800" cap="rnd"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2" name="Line 22"/>
          <p:cNvSpPr>
            <a:spLocks noChangeShapeType="1"/>
          </p:cNvSpPr>
          <p:nvPr/>
        </p:nvSpPr>
        <p:spPr bwMode="auto">
          <a:xfrm flipH="1" flipV="1">
            <a:off x="3799955" y="3958084"/>
            <a:ext cx="1617389" cy="13395"/>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3" name="Line 23"/>
          <p:cNvSpPr>
            <a:spLocks noChangeShapeType="1"/>
          </p:cNvSpPr>
          <p:nvPr/>
        </p:nvSpPr>
        <p:spPr bwMode="auto">
          <a:xfrm>
            <a:off x="5795740" y="4953745"/>
            <a:ext cx="517922" cy="1408658"/>
          </a:xfrm>
          <a:prstGeom prst="line">
            <a:avLst/>
          </a:prstGeom>
          <a:noFill/>
          <a:ln w="76200" cap="flat" cmpd="sng">
            <a:solidFill>
              <a:srgbClr val="00B0F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4" name="Line 24"/>
          <p:cNvSpPr>
            <a:spLocks noChangeShapeType="1"/>
          </p:cNvSpPr>
          <p:nvPr/>
        </p:nvSpPr>
        <p:spPr bwMode="auto">
          <a:xfrm flipH="1">
            <a:off x="7341692" y="5074295"/>
            <a:ext cx="2192238" cy="1519163"/>
          </a:xfrm>
          <a:prstGeom prst="line">
            <a:avLst/>
          </a:prstGeom>
          <a:noFill/>
          <a:ln w="50800" cap="rnd"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5" name="Line 25"/>
          <p:cNvSpPr>
            <a:spLocks noChangeShapeType="1"/>
          </p:cNvSpPr>
          <p:nvPr/>
        </p:nvSpPr>
        <p:spPr bwMode="auto">
          <a:xfrm>
            <a:off x="4882679" y="2301627"/>
            <a:ext cx="545827" cy="1238994"/>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6" name="Line 26"/>
          <p:cNvSpPr>
            <a:spLocks noChangeShapeType="1"/>
          </p:cNvSpPr>
          <p:nvPr/>
        </p:nvSpPr>
        <p:spPr bwMode="auto">
          <a:xfrm flipH="1">
            <a:off x="2585517" y="4170164"/>
            <a:ext cx="2799457" cy="262310"/>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7" name="Line 27"/>
          <p:cNvSpPr>
            <a:spLocks noChangeShapeType="1"/>
          </p:cNvSpPr>
          <p:nvPr/>
        </p:nvSpPr>
        <p:spPr bwMode="auto">
          <a:xfrm flipH="1">
            <a:off x="2611190" y="3982641"/>
            <a:ext cx="264542" cy="104924"/>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8" name="Line 28"/>
          <p:cNvSpPr>
            <a:spLocks noChangeShapeType="1"/>
          </p:cNvSpPr>
          <p:nvPr/>
        </p:nvSpPr>
        <p:spPr bwMode="auto">
          <a:xfrm flipH="1">
            <a:off x="6143997" y="2163217"/>
            <a:ext cx="565919" cy="1367359"/>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49" name="Line 29"/>
          <p:cNvSpPr>
            <a:spLocks noChangeShapeType="1"/>
          </p:cNvSpPr>
          <p:nvPr/>
        </p:nvSpPr>
        <p:spPr bwMode="auto">
          <a:xfrm>
            <a:off x="6492255" y="4397871"/>
            <a:ext cx="2993678" cy="146224"/>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0" name="Line 30"/>
          <p:cNvSpPr>
            <a:spLocks noChangeShapeType="1"/>
          </p:cNvSpPr>
          <p:nvPr/>
        </p:nvSpPr>
        <p:spPr bwMode="auto">
          <a:xfrm flipV="1">
            <a:off x="2103314" y="519039"/>
            <a:ext cx="2913311" cy="3389932"/>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1" name="Line 31"/>
          <p:cNvSpPr>
            <a:spLocks noChangeShapeType="1"/>
          </p:cNvSpPr>
          <p:nvPr/>
        </p:nvSpPr>
        <p:spPr bwMode="auto">
          <a:xfrm flipH="1">
            <a:off x="4774406" y="487785"/>
            <a:ext cx="388441" cy="1129605"/>
          </a:xfrm>
          <a:prstGeom prst="line">
            <a:avLst/>
          </a:prstGeom>
          <a:noFill/>
          <a:ln w="1905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2" name="Line 32"/>
          <p:cNvSpPr>
            <a:spLocks noChangeShapeType="1"/>
          </p:cNvSpPr>
          <p:nvPr/>
        </p:nvSpPr>
        <p:spPr bwMode="auto">
          <a:xfrm>
            <a:off x="5783461" y="502295"/>
            <a:ext cx="788045" cy="1147465"/>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3" name="Line 33"/>
          <p:cNvSpPr>
            <a:spLocks noChangeShapeType="1"/>
          </p:cNvSpPr>
          <p:nvPr/>
        </p:nvSpPr>
        <p:spPr bwMode="auto">
          <a:xfrm>
            <a:off x="7016874" y="2164333"/>
            <a:ext cx="990079" cy="990079"/>
          </a:xfrm>
          <a:prstGeom prst="line">
            <a:avLst/>
          </a:prstGeom>
          <a:noFill/>
          <a:ln w="50800" cap="flat"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54" name="AutoShape 34"/>
          <p:cNvSpPr>
            <a:spLocks/>
          </p:cNvSpPr>
          <p:nvPr/>
        </p:nvSpPr>
        <p:spPr bwMode="auto">
          <a:xfrm>
            <a:off x="5479852" y="500063"/>
            <a:ext cx="232172" cy="3029396"/>
          </a:xfrm>
          <a:custGeom>
            <a:avLst/>
            <a:gdLst>
              <a:gd name="T0" fmla="*/ 6821 w 13642"/>
              <a:gd name="T1" fmla="*/ 10800 h 21600"/>
              <a:gd name="T2" fmla="*/ 6821 w 13642"/>
              <a:gd name="T3" fmla="*/ 10800 h 21600"/>
              <a:gd name="T4" fmla="*/ 6821 w 13642"/>
              <a:gd name="T5" fmla="*/ 10800 h 21600"/>
              <a:gd name="T6" fmla="*/ 6821 w 13642"/>
              <a:gd name="T7" fmla="*/ 10800 h 21600"/>
            </a:gdLst>
            <a:ahLst/>
            <a:cxnLst>
              <a:cxn ang="0">
                <a:pos x="T0" y="T1"/>
              </a:cxn>
              <a:cxn ang="0">
                <a:pos x="T2" y="T3"/>
              </a:cxn>
              <a:cxn ang="0">
                <a:pos x="T4" y="T5"/>
              </a:cxn>
              <a:cxn ang="0">
                <a:pos x="T6" y="T7"/>
              </a:cxn>
            </a:cxnLst>
            <a:rect l="0" t="0" r="r" b="b"/>
            <a:pathLst>
              <a:path w="13642" h="21600">
                <a:moveTo>
                  <a:pt x="0" y="0"/>
                </a:moveTo>
                <a:cubicBezTo>
                  <a:pt x="21599" y="11324"/>
                  <a:pt x="11080" y="21599"/>
                  <a:pt x="11080" y="21599"/>
                </a:cubicBezTo>
              </a:path>
            </a:pathLst>
          </a:custGeom>
          <a:noFill/>
          <a:ln w="19050" cap="flat" cmpd="sng">
            <a:solidFill>
              <a:srgbClr val="00A700"/>
            </a:solidFill>
            <a:prstDash val="solid"/>
            <a:miter lim="0"/>
            <a:headEnd type="stealth" w="med" len="me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266"/>
          </a:p>
        </p:txBody>
      </p:sp>
      <p:sp>
        <p:nvSpPr>
          <p:cNvPr id="30755" name="AutoShape 35"/>
          <p:cNvSpPr>
            <a:spLocks/>
          </p:cNvSpPr>
          <p:nvPr/>
        </p:nvSpPr>
        <p:spPr bwMode="auto">
          <a:xfrm rot="1663848">
            <a:off x="3835673" y="54270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premium</a:t>
            </a:r>
            <a:endParaRPr lang="en-US" sz="1266"/>
          </a:p>
        </p:txBody>
      </p:sp>
      <p:sp>
        <p:nvSpPr>
          <p:cNvPr id="30756" name="AutoShape 36"/>
          <p:cNvSpPr>
            <a:spLocks/>
          </p:cNvSpPr>
          <p:nvPr/>
        </p:nvSpPr>
        <p:spPr bwMode="auto">
          <a:xfrm rot="19528953">
            <a:off x="7758038" y="555649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57" name="AutoShape 37"/>
          <p:cNvSpPr>
            <a:spLocks/>
          </p:cNvSpPr>
          <p:nvPr/>
        </p:nvSpPr>
        <p:spPr bwMode="auto">
          <a:xfrm rot="4151076">
            <a:off x="5275585" y="559221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co-pay or retail price</a:t>
            </a:r>
            <a:endParaRPr lang="en-US" sz="1266"/>
          </a:p>
        </p:txBody>
      </p:sp>
      <p:sp>
        <p:nvSpPr>
          <p:cNvPr id="30758" name="AutoShape 38"/>
          <p:cNvSpPr>
            <a:spLocks/>
          </p:cNvSpPr>
          <p:nvPr/>
        </p:nvSpPr>
        <p:spPr bwMode="auto">
          <a:xfrm rot="21175616">
            <a:off x="3480718" y="4333131"/>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59" name="AutoShape 39"/>
          <p:cNvSpPr>
            <a:spLocks/>
          </p:cNvSpPr>
          <p:nvPr/>
        </p:nvSpPr>
        <p:spPr bwMode="auto">
          <a:xfrm rot="14264">
            <a:off x="3817814" y="37348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85-90% AWP</a:t>
            </a:r>
            <a:endParaRPr lang="en-US" sz="1266"/>
          </a:p>
        </p:txBody>
      </p:sp>
      <p:sp>
        <p:nvSpPr>
          <p:cNvPr id="30760" name="AutoShape 40"/>
          <p:cNvSpPr>
            <a:spLocks/>
          </p:cNvSpPr>
          <p:nvPr/>
        </p:nvSpPr>
        <p:spPr bwMode="auto">
          <a:xfrm rot="17544410">
            <a:off x="5853782" y="2752576"/>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80-85% AWP</a:t>
            </a:r>
            <a:endParaRPr lang="en-US" sz="1266"/>
          </a:p>
        </p:txBody>
      </p:sp>
      <p:sp>
        <p:nvSpPr>
          <p:cNvPr id="30761" name="AutoShape 41"/>
          <p:cNvSpPr>
            <a:spLocks/>
          </p:cNvSpPr>
          <p:nvPr/>
        </p:nvSpPr>
        <p:spPr bwMode="auto">
          <a:xfrm rot="18629800">
            <a:off x="2971726" y="2154287"/>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rebates</a:t>
            </a:r>
            <a:endParaRPr lang="en-US" sz="1266"/>
          </a:p>
        </p:txBody>
      </p:sp>
      <p:sp>
        <p:nvSpPr>
          <p:cNvPr id="30762" name="AutoShape 42"/>
          <p:cNvSpPr>
            <a:spLocks/>
          </p:cNvSpPr>
          <p:nvPr/>
        </p:nvSpPr>
        <p:spPr bwMode="auto">
          <a:xfrm rot="3337485">
            <a:off x="5435203" y="100682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844">
                <a:solidFill>
                  <a:srgbClr val="00A700"/>
                </a:solidFill>
                <a:latin typeface="Cambria" charset="0"/>
                <a:cs typeface="Cambria" charset="0"/>
                <a:sym typeface="Cambria" charset="0"/>
              </a:rPr>
              <a:t>≈ </a:t>
            </a:r>
            <a:r>
              <a:rPr lang="en-US" sz="984">
                <a:solidFill>
                  <a:srgbClr val="00A700"/>
                </a:solidFill>
              </a:rPr>
              <a:t>78-82% AWP</a:t>
            </a:r>
            <a:endParaRPr lang="en-US" sz="1266"/>
          </a:p>
        </p:txBody>
      </p:sp>
      <p:sp>
        <p:nvSpPr>
          <p:cNvPr id="30763" name="Line 43"/>
          <p:cNvSpPr>
            <a:spLocks noChangeShapeType="1"/>
          </p:cNvSpPr>
          <p:nvPr/>
        </p:nvSpPr>
        <p:spPr bwMode="auto">
          <a:xfrm flipV="1">
            <a:off x="3180457" y="2467943"/>
            <a:ext cx="169664" cy="1076027"/>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4" name="AutoShape 44"/>
          <p:cNvSpPr>
            <a:spLocks/>
          </p:cNvSpPr>
          <p:nvPr/>
        </p:nvSpPr>
        <p:spPr bwMode="auto">
          <a:xfrm rot="145243">
            <a:off x="8034859" y="4199185"/>
            <a:ext cx="1357313"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many formulae;</a:t>
            </a:r>
          </a:p>
          <a:p>
            <a:r>
              <a:rPr lang="en-US" sz="984">
                <a:solidFill>
                  <a:srgbClr val="00A700"/>
                </a:solidFill>
              </a:rPr>
              <a:t>goal = less than private reimbursements</a:t>
            </a:r>
            <a:endParaRPr lang="en-US" sz="1266"/>
          </a:p>
        </p:txBody>
      </p:sp>
      <p:sp>
        <p:nvSpPr>
          <p:cNvPr id="30765" name="Line 45"/>
          <p:cNvSpPr>
            <a:spLocks noChangeShapeType="1"/>
          </p:cNvSpPr>
          <p:nvPr/>
        </p:nvSpPr>
        <p:spPr bwMode="auto">
          <a:xfrm flipH="1">
            <a:off x="6828235" y="4175746"/>
            <a:ext cx="856134" cy="2160984"/>
          </a:xfrm>
          <a:prstGeom prst="line">
            <a:avLst/>
          </a:prstGeom>
          <a:noFill/>
          <a:ln w="50800" cap="rnd" cmpd="sng">
            <a:solidFill>
              <a:srgbClr val="00A70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6" name="AutoShape 46"/>
          <p:cNvSpPr>
            <a:spLocks/>
          </p:cNvSpPr>
          <p:nvPr/>
        </p:nvSpPr>
        <p:spPr bwMode="auto">
          <a:xfrm rot="17497885">
            <a:off x="6545833" y="4919142"/>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taxes</a:t>
            </a:r>
            <a:endParaRPr lang="en-US" sz="1266"/>
          </a:p>
        </p:txBody>
      </p:sp>
      <p:sp>
        <p:nvSpPr>
          <p:cNvPr id="30767" name="Line 47"/>
          <p:cNvSpPr>
            <a:spLocks noChangeShapeType="1"/>
          </p:cNvSpPr>
          <p:nvPr/>
        </p:nvSpPr>
        <p:spPr bwMode="auto">
          <a:xfrm flipH="1" flipV="1">
            <a:off x="5664027" y="531317"/>
            <a:ext cx="649635" cy="1160859"/>
          </a:xfrm>
          <a:prstGeom prst="line">
            <a:avLst/>
          </a:prstGeom>
          <a:noFill/>
          <a:ln w="12700" cap="flat" cmpd="sng">
            <a:solidFill>
              <a:srgbClr val="00A700"/>
            </a:solidFill>
            <a:prstDash val="dash"/>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68" name="AutoShape 48"/>
          <p:cNvSpPr>
            <a:spLocks/>
          </p:cNvSpPr>
          <p:nvPr/>
        </p:nvSpPr>
        <p:spPr bwMode="auto">
          <a:xfrm rot="3620808">
            <a:off x="5251028" y="1022449"/>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grantbacks</a:t>
            </a:r>
            <a:endParaRPr lang="en-US" sz="1266"/>
          </a:p>
        </p:txBody>
      </p:sp>
      <p:sp>
        <p:nvSpPr>
          <p:cNvPr id="30769" name="AutoShape 49"/>
          <p:cNvSpPr>
            <a:spLocks/>
          </p:cNvSpPr>
          <p:nvPr/>
        </p:nvSpPr>
        <p:spPr bwMode="auto">
          <a:xfrm>
            <a:off x="1666875" y="5107781"/>
            <a:ext cx="830461" cy="348258"/>
          </a:xfrm>
          <a:prstGeom prst="roundRect">
            <a:avLst>
              <a:gd name="adj" fmla="val 38463"/>
            </a:avLst>
          </a:prstGeom>
          <a:solidFill>
            <a:srgbClr val="00FDFF"/>
          </a:solidFill>
          <a:ln w="254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sz="1266">
                <a:effectLst>
                  <a:outerShdw blurRad="38100" dist="38100" dir="2700000" algn="tl">
                    <a:srgbClr val="FFFFFF"/>
                  </a:outerShdw>
                </a:effectLst>
              </a:rPr>
              <a:t>Employer</a:t>
            </a:r>
            <a:endParaRPr lang="en-US" sz="1266"/>
          </a:p>
        </p:txBody>
      </p:sp>
      <p:sp>
        <p:nvSpPr>
          <p:cNvPr id="30770" name="Line 50"/>
          <p:cNvSpPr>
            <a:spLocks noChangeShapeType="1"/>
          </p:cNvSpPr>
          <p:nvPr/>
        </p:nvSpPr>
        <p:spPr bwMode="auto">
          <a:xfrm>
            <a:off x="2498453" y="5430367"/>
            <a:ext cx="3752701" cy="1049238"/>
          </a:xfrm>
          <a:prstGeom prst="line">
            <a:avLst/>
          </a:prstGeom>
          <a:noFill/>
          <a:ln w="50800" cap="rnd"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1" name="Line 51"/>
          <p:cNvSpPr>
            <a:spLocks noChangeShapeType="1"/>
          </p:cNvSpPr>
          <p:nvPr/>
        </p:nvSpPr>
        <p:spPr bwMode="auto">
          <a:xfrm flipH="1">
            <a:off x="2088803" y="4560838"/>
            <a:ext cx="3349" cy="508992"/>
          </a:xfrm>
          <a:prstGeom prst="line">
            <a:avLst/>
          </a:prstGeom>
          <a:noFill/>
          <a:ln w="50800" cap="rnd" cmpd="sng">
            <a:solidFill>
              <a:schemeClr val="tx1"/>
            </a:solidFill>
            <a:prstDash val="sysDot"/>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2" name="AutoShape 52"/>
          <p:cNvSpPr>
            <a:spLocks/>
          </p:cNvSpPr>
          <p:nvPr/>
        </p:nvSpPr>
        <p:spPr bwMode="auto">
          <a:xfrm rot="2706">
            <a:off x="1727150" y="4642321"/>
            <a:ext cx="651867"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insurance </a:t>
            </a:r>
          </a:p>
          <a:p>
            <a:r>
              <a:rPr lang="en-US" sz="984">
                <a:solidFill>
                  <a:srgbClr val="00A700"/>
                </a:solidFill>
              </a:rPr>
              <a:t>premium</a:t>
            </a:r>
            <a:endParaRPr lang="en-US" sz="1266"/>
          </a:p>
        </p:txBody>
      </p:sp>
      <p:sp>
        <p:nvSpPr>
          <p:cNvPr id="30773" name="Line 53"/>
          <p:cNvSpPr>
            <a:spLocks noChangeShapeType="1"/>
          </p:cNvSpPr>
          <p:nvPr/>
        </p:nvSpPr>
        <p:spPr bwMode="auto">
          <a:xfrm flipH="1">
            <a:off x="2452687" y="4254997"/>
            <a:ext cx="456531" cy="837158"/>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30774" name="AutoShape 54"/>
          <p:cNvSpPr>
            <a:spLocks/>
          </p:cNvSpPr>
          <p:nvPr/>
        </p:nvSpPr>
        <p:spPr bwMode="auto">
          <a:xfrm rot="2763320">
            <a:off x="6924228" y="2383110"/>
            <a:ext cx="1357313"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23.1% or 13% discount</a:t>
            </a:r>
          </a:p>
          <a:p>
            <a:r>
              <a:rPr lang="en-US" sz="984">
                <a:solidFill>
                  <a:srgbClr val="00A700"/>
                </a:solidFill>
              </a:rPr>
              <a:t>off private market</a:t>
            </a:r>
            <a:endParaRPr lang="en-US" sz="1266"/>
          </a:p>
        </p:txBody>
      </p:sp>
      <p:sp>
        <p:nvSpPr>
          <p:cNvPr id="30775" name="AutoShape 55"/>
          <p:cNvSpPr>
            <a:spLocks/>
          </p:cNvSpPr>
          <p:nvPr/>
        </p:nvSpPr>
        <p:spPr bwMode="auto">
          <a:xfrm>
            <a:off x="1717105" y="107156"/>
            <a:ext cx="2116336" cy="634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1266"/>
              <a:t>Distribution and Payment Systems for Drugs in the United States</a:t>
            </a:r>
          </a:p>
        </p:txBody>
      </p:sp>
      <p:sp>
        <p:nvSpPr>
          <p:cNvPr id="30776" name="AutoShape 56"/>
          <p:cNvSpPr>
            <a:spLocks/>
          </p:cNvSpPr>
          <p:nvPr/>
        </p:nvSpPr>
        <p:spPr bwMode="auto">
          <a:xfrm rot="931882">
            <a:off x="3638103" y="5883548"/>
            <a:ext cx="135731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r>
              <a:rPr lang="en-US" sz="984">
                <a:solidFill>
                  <a:srgbClr val="00A700"/>
                </a:solidFill>
              </a:rPr>
              <a:t>wage reduction</a:t>
            </a:r>
            <a:endParaRPr lang="en-US" sz="1266"/>
          </a:p>
        </p:txBody>
      </p:sp>
      <p:sp>
        <p:nvSpPr>
          <p:cNvPr id="2" name="TextBox 1">
            <a:extLst>
              <a:ext uri="{FF2B5EF4-FFF2-40B4-BE49-F238E27FC236}">
                <a16:creationId xmlns:a16="http://schemas.microsoft.com/office/drawing/2014/main" id="{476634A6-8A78-3E44-8BE0-DD53EF2BE029}"/>
              </a:ext>
            </a:extLst>
          </p:cNvPr>
          <p:cNvSpPr txBox="1"/>
          <p:nvPr/>
        </p:nvSpPr>
        <p:spPr>
          <a:xfrm>
            <a:off x="7042290" y="107156"/>
            <a:ext cx="3530903" cy="308674"/>
          </a:xfrm>
          <a:prstGeom prst="rect">
            <a:avLst/>
          </a:prstGeom>
          <a:noFill/>
        </p:spPr>
        <p:txBody>
          <a:bodyPr wrap="none" rtlCol="0">
            <a:spAutoFit/>
          </a:bodyPr>
          <a:lstStyle/>
          <a:p>
            <a:r>
              <a:rPr lang="en-US" sz="1406" dirty="0">
                <a:solidFill>
                  <a:srgbClr val="00B050"/>
                </a:solidFill>
              </a:rPr>
              <a:t>Payments through this channel are the lowest</a:t>
            </a:r>
          </a:p>
        </p:txBody>
      </p:sp>
      <p:sp>
        <p:nvSpPr>
          <p:cNvPr id="59" name="Line 32">
            <a:extLst>
              <a:ext uri="{FF2B5EF4-FFF2-40B4-BE49-F238E27FC236}">
                <a16:creationId xmlns:a16="http://schemas.microsoft.com/office/drawing/2014/main" id="{B92DD01B-6D89-4E48-8F05-7212501A982C}"/>
              </a:ext>
            </a:extLst>
          </p:cNvPr>
          <p:cNvSpPr>
            <a:spLocks noChangeShapeType="1"/>
          </p:cNvSpPr>
          <p:nvPr/>
        </p:nvSpPr>
        <p:spPr bwMode="auto">
          <a:xfrm>
            <a:off x="6082302" y="442578"/>
            <a:ext cx="788045" cy="1147465"/>
          </a:xfrm>
          <a:prstGeom prst="line">
            <a:avLst/>
          </a:prstGeom>
          <a:noFill/>
          <a:ln w="50800" cap="flat" cmpd="sng">
            <a:solidFill>
              <a:srgbClr val="7030A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0" name="TextBox 59">
            <a:extLst>
              <a:ext uri="{FF2B5EF4-FFF2-40B4-BE49-F238E27FC236}">
                <a16:creationId xmlns:a16="http://schemas.microsoft.com/office/drawing/2014/main" id="{B88026EF-3986-9F47-BE88-0F3F29B11F2F}"/>
              </a:ext>
            </a:extLst>
          </p:cNvPr>
          <p:cNvSpPr txBox="1"/>
          <p:nvPr/>
        </p:nvSpPr>
        <p:spPr>
          <a:xfrm>
            <a:off x="7197966" y="433496"/>
            <a:ext cx="3232295" cy="308674"/>
          </a:xfrm>
          <a:prstGeom prst="rect">
            <a:avLst/>
          </a:prstGeom>
          <a:noFill/>
        </p:spPr>
        <p:txBody>
          <a:bodyPr wrap="none" rtlCol="0">
            <a:spAutoFit/>
          </a:bodyPr>
          <a:lstStyle/>
          <a:p>
            <a:r>
              <a:rPr lang="en-US" sz="1406" dirty="0">
                <a:solidFill>
                  <a:srgbClr val="7030A0"/>
                </a:solidFill>
              </a:rPr>
              <a:t>Payments through this channel are higher</a:t>
            </a:r>
          </a:p>
        </p:txBody>
      </p:sp>
      <p:sp>
        <p:nvSpPr>
          <p:cNvPr id="61" name="Line 28">
            <a:extLst>
              <a:ext uri="{FF2B5EF4-FFF2-40B4-BE49-F238E27FC236}">
                <a16:creationId xmlns:a16="http://schemas.microsoft.com/office/drawing/2014/main" id="{28E06626-B1EA-C34D-A44F-FA4C55FA0ECC}"/>
              </a:ext>
            </a:extLst>
          </p:cNvPr>
          <p:cNvSpPr>
            <a:spLocks noChangeShapeType="1"/>
          </p:cNvSpPr>
          <p:nvPr/>
        </p:nvSpPr>
        <p:spPr bwMode="auto">
          <a:xfrm flipH="1">
            <a:off x="6035094" y="2183737"/>
            <a:ext cx="565919" cy="1367359"/>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2" name="Line 32">
            <a:extLst>
              <a:ext uri="{FF2B5EF4-FFF2-40B4-BE49-F238E27FC236}">
                <a16:creationId xmlns:a16="http://schemas.microsoft.com/office/drawing/2014/main" id="{66C8AA8B-4CD7-3F48-BCA0-CAF6ABA81592}"/>
              </a:ext>
            </a:extLst>
          </p:cNvPr>
          <p:cNvSpPr>
            <a:spLocks noChangeShapeType="1"/>
          </p:cNvSpPr>
          <p:nvPr/>
        </p:nvSpPr>
        <p:spPr bwMode="auto">
          <a:xfrm>
            <a:off x="6193157" y="419522"/>
            <a:ext cx="788045" cy="1147465"/>
          </a:xfrm>
          <a:prstGeom prst="line">
            <a:avLst/>
          </a:prstGeom>
          <a:noFill/>
          <a:ln w="50800" cap="flat" cmpd="sng">
            <a:solidFill>
              <a:schemeClr val="tx1"/>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3" name="TextBox 62">
            <a:extLst>
              <a:ext uri="{FF2B5EF4-FFF2-40B4-BE49-F238E27FC236}">
                <a16:creationId xmlns:a16="http://schemas.microsoft.com/office/drawing/2014/main" id="{94F44BA2-2E61-CF4D-B60D-2CA436E7E471}"/>
              </a:ext>
            </a:extLst>
          </p:cNvPr>
          <p:cNvSpPr txBox="1"/>
          <p:nvPr/>
        </p:nvSpPr>
        <p:spPr>
          <a:xfrm>
            <a:off x="7106685" y="749752"/>
            <a:ext cx="3526799" cy="308674"/>
          </a:xfrm>
          <a:prstGeom prst="rect">
            <a:avLst/>
          </a:prstGeom>
          <a:noFill/>
        </p:spPr>
        <p:txBody>
          <a:bodyPr wrap="none" rtlCol="0">
            <a:spAutoFit/>
          </a:bodyPr>
          <a:lstStyle/>
          <a:p>
            <a:r>
              <a:rPr lang="en-US" sz="1406" dirty="0"/>
              <a:t>Payments through this channel are higher still</a:t>
            </a:r>
          </a:p>
        </p:txBody>
      </p:sp>
      <p:sp>
        <p:nvSpPr>
          <p:cNvPr id="64" name="Line 28">
            <a:extLst>
              <a:ext uri="{FF2B5EF4-FFF2-40B4-BE49-F238E27FC236}">
                <a16:creationId xmlns:a16="http://schemas.microsoft.com/office/drawing/2014/main" id="{0032275D-E705-AA44-B5AC-ABB3C400E209}"/>
              </a:ext>
            </a:extLst>
          </p:cNvPr>
          <p:cNvSpPr>
            <a:spLocks noChangeShapeType="1"/>
          </p:cNvSpPr>
          <p:nvPr/>
        </p:nvSpPr>
        <p:spPr bwMode="auto">
          <a:xfrm flipH="1">
            <a:off x="6296908" y="2204087"/>
            <a:ext cx="565919" cy="1367359"/>
          </a:xfrm>
          <a:prstGeom prst="line">
            <a:avLst/>
          </a:prstGeom>
          <a:noFill/>
          <a:ln w="76200" cap="flat" cmpd="sng">
            <a:solidFill>
              <a:srgbClr val="00B0F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5" name="Line 32">
            <a:extLst>
              <a:ext uri="{FF2B5EF4-FFF2-40B4-BE49-F238E27FC236}">
                <a16:creationId xmlns:a16="http://schemas.microsoft.com/office/drawing/2014/main" id="{BD419A17-A2B7-6E4A-9C53-564562A20024}"/>
              </a:ext>
            </a:extLst>
          </p:cNvPr>
          <p:cNvSpPr>
            <a:spLocks noChangeShapeType="1"/>
          </p:cNvSpPr>
          <p:nvPr/>
        </p:nvSpPr>
        <p:spPr bwMode="auto">
          <a:xfrm>
            <a:off x="6313662" y="390073"/>
            <a:ext cx="788045" cy="1147465"/>
          </a:xfrm>
          <a:prstGeom prst="line">
            <a:avLst/>
          </a:prstGeom>
          <a:noFill/>
          <a:ln w="76200" cap="flat" cmpd="sng">
            <a:solidFill>
              <a:srgbClr val="00B0F0"/>
            </a:solidFill>
            <a:prstDash val="solid"/>
            <a:round/>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en-US" sz="844">
              <a:latin typeface="Helvetica" charset="0"/>
              <a:cs typeface="Helvetica" charset="0"/>
              <a:sym typeface="Helvetica" charset="0"/>
            </a:endParaRPr>
          </a:p>
        </p:txBody>
      </p:sp>
      <p:sp>
        <p:nvSpPr>
          <p:cNvPr id="66" name="TextBox 65">
            <a:extLst>
              <a:ext uri="{FF2B5EF4-FFF2-40B4-BE49-F238E27FC236}">
                <a16:creationId xmlns:a16="http://schemas.microsoft.com/office/drawing/2014/main" id="{F7EC19B7-B1F7-5545-B64F-8742FF0E10F9}"/>
              </a:ext>
            </a:extLst>
          </p:cNvPr>
          <p:cNvSpPr txBox="1"/>
          <p:nvPr/>
        </p:nvSpPr>
        <p:spPr>
          <a:xfrm>
            <a:off x="7258675" y="1055936"/>
            <a:ext cx="3299173" cy="308674"/>
          </a:xfrm>
          <a:prstGeom prst="rect">
            <a:avLst/>
          </a:prstGeom>
          <a:noFill/>
        </p:spPr>
        <p:txBody>
          <a:bodyPr wrap="none" rtlCol="0">
            <a:spAutoFit/>
          </a:bodyPr>
          <a:lstStyle/>
          <a:p>
            <a:r>
              <a:rPr lang="en-US" sz="1406" dirty="0">
                <a:solidFill>
                  <a:srgbClr val="00B0F0"/>
                </a:solidFill>
              </a:rPr>
              <a:t>Payments through this channel are highest</a:t>
            </a:r>
          </a:p>
        </p:txBody>
      </p:sp>
    </p:spTree>
    <p:extLst>
      <p:ext uri="{BB962C8B-B14F-4D97-AF65-F5344CB8AC3E}">
        <p14:creationId xmlns:p14="http://schemas.microsoft.com/office/powerpoint/2010/main" val="4243391255"/>
      </p:ext>
    </p:extLst>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797" dirty="0"/>
              <a:t>Laser Printers</a:t>
            </a:r>
            <a:endParaRPr sz="3797" dirty="0"/>
          </a:p>
        </p:txBody>
      </p:sp>
    </p:spTree>
    <p:extLst>
      <p:ext uri="{BB962C8B-B14F-4D97-AF65-F5344CB8AC3E}">
        <p14:creationId xmlns:p14="http://schemas.microsoft.com/office/powerpoint/2010/main" val="246947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4FCD-E329-F34A-8A6C-4073460055DD}"/>
              </a:ext>
            </a:extLst>
          </p:cNvPr>
          <p:cNvSpPr>
            <a:spLocks noGrp="1"/>
          </p:cNvSpPr>
          <p:nvPr>
            <p:ph type="title"/>
          </p:nvPr>
        </p:nvSpPr>
        <p:spPr/>
        <p:txBody>
          <a:bodyPr/>
          <a:lstStyle/>
          <a:p>
            <a:r>
              <a:rPr lang="en-US" dirty="0"/>
              <a:t>Differential Pricing</a:t>
            </a:r>
          </a:p>
        </p:txBody>
      </p:sp>
      <p:sp>
        <p:nvSpPr>
          <p:cNvPr id="3" name="Content Placeholder 2">
            <a:extLst>
              <a:ext uri="{FF2B5EF4-FFF2-40B4-BE49-F238E27FC236}">
                <a16:creationId xmlns:a16="http://schemas.microsoft.com/office/drawing/2014/main" id="{FF338F24-A22F-EE4F-A28A-FE20BD6F6999}"/>
              </a:ext>
            </a:extLst>
          </p:cNvPr>
          <p:cNvSpPr>
            <a:spLocks noGrp="1"/>
          </p:cNvSpPr>
          <p:nvPr>
            <p:ph idx="1"/>
          </p:nvPr>
        </p:nvSpPr>
        <p:spPr/>
        <p:txBody>
          <a:bodyPr/>
          <a:lstStyle/>
          <a:p>
            <a:r>
              <a:rPr lang="en-US" dirty="0"/>
              <a:t>Simple version:  charging different consumers different prices for the same good or service</a:t>
            </a:r>
          </a:p>
          <a:p>
            <a:r>
              <a:rPr lang="en-US" dirty="0"/>
              <a:t>Complex version:  charging different consumers different prices for different versions of a good or service when the variation cannot be explained by differences in the costs of the versions </a:t>
            </a:r>
          </a:p>
        </p:txBody>
      </p:sp>
    </p:spTree>
    <p:extLst>
      <p:ext uri="{BB962C8B-B14F-4D97-AF65-F5344CB8AC3E}">
        <p14:creationId xmlns:p14="http://schemas.microsoft.com/office/powerpoint/2010/main" val="1533083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2756D-F216-C94A-B24D-1A817156AEFB}"/>
              </a:ext>
            </a:extLst>
          </p:cNvPr>
          <p:cNvSpPr>
            <a:spLocks noGrp="1"/>
          </p:cNvSpPr>
          <p:nvPr>
            <p:ph type="title"/>
          </p:nvPr>
        </p:nvSpPr>
        <p:spPr/>
        <p:txBody>
          <a:bodyPr>
            <a:normAutofit/>
          </a:bodyPr>
          <a:lstStyle/>
          <a:p>
            <a:r>
              <a:rPr lang="en-US" sz="3600" dirty="0"/>
              <a:t>IBM Series E</a:t>
            </a:r>
          </a:p>
        </p:txBody>
      </p:sp>
      <p:pic>
        <p:nvPicPr>
          <p:cNvPr id="4098" name="Picture 2" descr="Medium 504d4 laser printer e">
            <a:extLst>
              <a:ext uri="{FF2B5EF4-FFF2-40B4-BE49-F238E27FC236}">
                <a16:creationId xmlns:a16="http://schemas.microsoft.com/office/drawing/2014/main" id="{FCDC5D25-84F6-6C47-8D71-38FCAF5E0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000" y="365124"/>
            <a:ext cx="6424921" cy="642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76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6" y="723899"/>
            <a:ext cx="11691257" cy="5177557"/>
          </a:xfrm>
          <a:prstGeom prst="rect">
            <a:avLst/>
          </a:prstGeom>
        </p:spPr>
      </p:pic>
    </p:spTree>
    <p:extLst>
      <p:ext uri="{BB962C8B-B14F-4D97-AF65-F5344CB8AC3E}">
        <p14:creationId xmlns:p14="http://schemas.microsoft.com/office/powerpoint/2010/main" val="171773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 y="901699"/>
            <a:ext cx="11825907" cy="4606472"/>
          </a:xfrm>
          <a:prstGeom prst="rect">
            <a:avLst/>
          </a:prstGeom>
        </p:spPr>
      </p:pic>
      <p:sp>
        <p:nvSpPr>
          <p:cNvPr id="3" name="TextBox 2">
            <a:extLst>
              <a:ext uri="{FF2B5EF4-FFF2-40B4-BE49-F238E27FC236}">
                <a16:creationId xmlns:a16="http://schemas.microsoft.com/office/drawing/2014/main" id="{54571989-B8E2-1A4C-A6DC-F0D28761DD77}"/>
              </a:ext>
            </a:extLst>
          </p:cNvPr>
          <p:cNvSpPr txBox="1"/>
          <p:nvPr/>
        </p:nvSpPr>
        <p:spPr>
          <a:xfrm>
            <a:off x="8874178" y="5961507"/>
            <a:ext cx="2648482" cy="523220"/>
          </a:xfrm>
          <a:prstGeom prst="rect">
            <a:avLst/>
          </a:prstGeom>
          <a:noFill/>
        </p:spPr>
        <p:txBody>
          <a:bodyPr wrap="none" rtlCol="0">
            <a:spAutoFit/>
          </a:bodyPr>
          <a:lstStyle/>
          <a:p>
            <a:r>
              <a:rPr lang="en-US" sz="2800" dirty="0">
                <a:solidFill>
                  <a:srgbClr val="FF0000"/>
                </a:solidFill>
              </a:rPr>
              <a:t>$249-$165 = $84</a:t>
            </a:r>
          </a:p>
        </p:txBody>
      </p:sp>
      <p:pic>
        <p:nvPicPr>
          <p:cNvPr id="5" name="Picture 4" descr="Text&#10;&#10;Description automatically generated">
            <a:extLst>
              <a:ext uri="{FF2B5EF4-FFF2-40B4-BE49-F238E27FC236}">
                <a16:creationId xmlns:a16="http://schemas.microsoft.com/office/drawing/2014/main" id="{5422B078-55DE-1449-AFE1-5B2D5C7B12A6}"/>
              </a:ext>
            </a:extLst>
          </p:cNvPr>
          <p:cNvPicPr>
            <a:picLocks noChangeAspect="1"/>
          </p:cNvPicPr>
          <p:nvPr/>
        </p:nvPicPr>
        <p:blipFill>
          <a:blip r:embed="rId3"/>
          <a:stretch>
            <a:fillRect/>
          </a:stretch>
        </p:blipFill>
        <p:spPr>
          <a:xfrm>
            <a:off x="803743" y="5508171"/>
            <a:ext cx="7556500" cy="1066800"/>
          </a:xfrm>
          <a:prstGeom prst="rect">
            <a:avLst/>
          </a:prstGeom>
        </p:spPr>
      </p:pic>
    </p:spTree>
    <p:extLst>
      <p:ext uri="{BB962C8B-B14F-4D97-AF65-F5344CB8AC3E}">
        <p14:creationId xmlns:p14="http://schemas.microsoft.com/office/powerpoint/2010/main" val="225557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60BD-36B2-E940-B0BC-E5425910B690}"/>
              </a:ext>
            </a:extLst>
          </p:cNvPr>
          <p:cNvSpPr>
            <a:spLocks noGrp="1"/>
          </p:cNvSpPr>
          <p:nvPr>
            <p:ph type="title"/>
          </p:nvPr>
        </p:nvSpPr>
        <p:spPr/>
        <p:txBody>
          <a:bodyPr/>
          <a:lstStyle/>
          <a:p>
            <a:r>
              <a:rPr lang="en-US" dirty="0"/>
              <a:t>Possible rationales for this business model</a:t>
            </a:r>
          </a:p>
        </p:txBody>
      </p:sp>
      <p:sp>
        <p:nvSpPr>
          <p:cNvPr id="3" name="Content Placeholder 2">
            <a:extLst>
              <a:ext uri="{FF2B5EF4-FFF2-40B4-BE49-F238E27FC236}">
                <a16:creationId xmlns:a16="http://schemas.microsoft.com/office/drawing/2014/main" id="{69DBBB33-BCEF-E64C-886C-FC2DC8791FDE}"/>
              </a:ext>
            </a:extLst>
          </p:cNvPr>
          <p:cNvSpPr>
            <a:spLocks noGrp="1"/>
          </p:cNvSpPr>
          <p:nvPr>
            <p:ph idx="1"/>
          </p:nvPr>
        </p:nvSpPr>
        <p:spPr/>
        <p:txBody>
          <a:bodyPr/>
          <a:lstStyle/>
          <a:p>
            <a:pPr marL="514350" indent="-514350">
              <a:buFont typeface="+mj-lt"/>
              <a:buAutoNum type="arabicParenR"/>
            </a:pPr>
            <a:r>
              <a:rPr lang="en-US" dirty="0"/>
              <a:t>Consumers typically do not know or investigate the cost of the cartridges</a:t>
            </a:r>
          </a:p>
          <a:p>
            <a:pPr marL="514350" indent="-514350">
              <a:buFont typeface="+mj-lt"/>
              <a:buAutoNum type="arabicParenR"/>
            </a:pPr>
            <a:r>
              <a:rPr lang="en-US" dirty="0"/>
              <a:t>Consumers underestimate future costs of all sorts</a:t>
            </a:r>
          </a:p>
          <a:p>
            <a:pPr marL="514350" indent="-514350">
              <a:buFont typeface="+mj-lt"/>
              <a:buAutoNum type="arabicParenR"/>
            </a:pPr>
            <a:r>
              <a:rPr lang="en-US" dirty="0"/>
              <a:t>Differential pricing</a:t>
            </a:r>
          </a:p>
          <a:p>
            <a:pPr lvl="1"/>
            <a:r>
              <a:rPr lang="en-US" dirty="0"/>
              <a:t>High-volume users, who typically are able and willing to pay more, will, over the life of the printer, pay much more than low-volume users</a:t>
            </a:r>
          </a:p>
        </p:txBody>
      </p:sp>
    </p:spTree>
    <p:extLst>
      <p:ext uri="{BB962C8B-B14F-4D97-AF65-F5344CB8AC3E}">
        <p14:creationId xmlns:p14="http://schemas.microsoft.com/office/powerpoint/2010/main" val="23756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797" dirty="0"/>
              <a:t>Canning Machines &amp; Cans</a:t>
            </a:r>
            <a:endParaRPr sz="3797" dirty="0"/>
          </a:p>
        </p:txBody>
      </p:sp>
    </p:spTree>
    <p:extLst>
      <p:ext uri="{BB962C8B-B14F-4D97-AF65-F5344CB8AC3E}">
        <p14:creationId xmlns:p14="http://schemas.microsoft.com/office/powerpoint/2010/main" val="2318451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D0B017C-F029-7A81-B6EA-3FBED0F6A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38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797" dirty="0"/>
              <a:t>Refurbished Computers</a:t>
            </a:r>
            <a:endParaRPr sz="3797" dirty="0"/>
          </a:p>
        </p:txBody>
      </p:sp>
    </p:spTree>
    <p:extLst>
      <p:ext uri="{BB962C8B-B14F-4D97-AF65-F5344CB8AC3E}">
        <p14:creationId xmlns:p14="http://schemas.microsoft.com/office/powerpoint/2010/main" val="3010890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eams&#10;&#10;Description automatically generated">
            <a:extLst>
              <a:ext uri="{FF2B5EF4-FFF2-40B4-BE49-F238E27FC236}">
                <a16:creationId xmlns:a16="http://schemas.microsoft.com/office/drawing/2014/main" id="{706B0B2D-1B39-B682-7FA4-CDC37C0FA7CB}"/>
              </a:ext>
            </a:extLst>
          </p:cNvPr>
          <p:cNvPicPr>
            <a:picLocks noChangeAspect="1"/>
          </p:cNvPicPr>
          <p:nvPr/>
        </p:nvPicPr>
        <p:blipFill>
          <a:blip r:embed="rId2"/>
          <a:stretch>
            <a:fillRect/>
          </a:stretch>
        </p:blipFill>
        <p:spPr>
          <a:xfrm>
            <a:off x="0" y="0"/>
            <a:ext cx="12156461" cy="5319071"/>
          </a:xfrm>
          <a:prstGeom prst="rect">
            <a:avLst/>
          </a:prstGeom>
        </p:spPr>
      </p:pic>
    </p:spTree>
    <p:extLst>
      <p:ext uri="{BB962C8B-B14F-4D97-AF65-F5344CB8AC3E}">
        <p14:creationId xmlns:p14="http://schemas.microsoft.com/office/powerpoint/2010/main" val="1645430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white, stack&#10;&#10;Description automatically generated">
            <a:extLst>
              <a:ext uri="{FF2B5EF4-FFF2-40B4-BE49-F238E27FC236}">
                <a16:creationId xmlns:a16="http://schemas.microsoft.com/office/drawing/2014/main" id="{32915215-A491-F349-FFAA-A4285A0AD3D0}"/>
              </a:ext>
            </a:extLst>
          </p:cNvPr>
          <p:cNvPicPr>
            <a:picLocks noChangeAspect="1"/>
          </p:cNvPicPr>
          <p:nvPr/>
        </p:nvPicPr>
        <p:blipFill>
          <a:blip r:embed="rId2"/>
          <a:stretch>
            <a:fillRect/>
          </a:stretch>
        </p:blipFill>
        <p:spPr>
          <a:xfrm>
            <a:off x="1895475" y="0"/>
            <a:ext cx="7772400" cy="4453310"/>
          </a:xfrm>
          <a:prstGeom prst="rect">
            <a:avLst/>
          </a:prstGeom>
        </p:spPr>
      </p:pic>
      <p:pic>
        <p:nvPicPr>
          <p:cNvPr id="10" name="Picture 9" descr="Text&#10;&#10;Description automatically generated">
            <a:extLst>
              <a:ext uri="{FF2B5EF4-FFF2-40B4-BE49-F238E27FC236}">
                <a16:creationId xmlns:a16="http://schemas.microsoft.com/office/drawing/2014/main" id="{2D25C30D-85C1-7508-3C53-BA66632E86D7}"/>
              </a:ext>
            </a:extLst>
          </p:cNvPr>
          <p:cNvPicPr>
            <a:picLocks noChangeAspect="1"/>
          </p:cNvPicPr>
          <p:nvPr/>
        </p:nvPicPr>
        <p:blipFill>
          <a:blip r:embed="rId3"/>
          <a:stretch>
            <a:fillRect/>
          </a:stretch>
        </p:blipFill>
        <p:spPr>
          <a:xfrm>
            <a:off x="1895475" y="3429000"/>
            <a:ext cx="7772400" cy="3302686"/>
          </a:xfrm>
          <a:prstGeom prst="rect">
            <a:avLst/>
          </a:prstGeom>
        </p:spPr>
      </p:pic>
      <p:sp>
        <p:nvSpPr>
          <p:cNvPr id="11" name="TextBox 10">
            <a:extLst>
              <a:ext uri="{FF2B5EF4-FFF2-40B4-BE49-F238E27FC236}">
                <a16:creationId xmlns:a16="http://schemas.microsoft.com/office/drawing/2014/main" id="{F701D35B-1EAA-D1A0-846E-C72779190767}"/>
              </a:ext>
            </a:extLst>
          </p:cNvPr>
          <p:cNvSpPr txBox="1"/>
          <p:nvPr/>
        </p:nvSpPr>
        <p:spPr>
          <a:xfrm>
            <a:off x="300037" y="953445"/>
            <a:ext cx="553998" cy="5438605"/>
          </a:xfrm>
          <a:prstGeom prst="rect">
            <a:avLst/>
          </a:prstGeom>
          <a:noFill/>
        </p:spPr>
        <p:txBody>
          <a:bodyPr vert="vert270" wrap="none" rtlCol="0">
            <a:spAutoFit/>
          </a:bodyPr>
          <a:lstStyle/>
          <a:p>
            <a:r>
              <a:rPr lang="en-US" sz="1200" dirty="0"/>
              <a:t>Source:  https://</a:t>
            </a:r>
            <a:r>
              <a:rPr lang="en-US" sz="1200" dirty="0" err="1"/>
              <a:t>www.vice.com</a:t>
            </a:r>
            <a:r>
              <a:rPr lang="en-US" sz="1200" dirty="0"/>
              <a:t>/</a:t>
            </a:r>
            <a:r>
              <a:rPr lang="en-US" sz="1200" dirty="0" err="1"/>
              <a:t>en</a:t>
            </a:r>
            <a:r>
              <a:rPr lang="en-US" sz="1200" dirty="0"/>
              <a:t>/article/bjexb5/amazon-is-kicking-all-unauthorized-</a:t>
            </a:r>
          </a:p>
          <a:p>
            <a:r>
              <a:rPr lang="en-US" sz="1200" dirty="0"/>
              <a:t>apple-</a:t>
            </a:r>
            <a:r>
              <a:rPr lang="en-US" sz="1200" dirty="0" err="1"/>
              <a:t>refurbishers</a:t>
            </a:r>
            <a:r>
              <a:rPr lang="en-US" sz="1200" dirty="0"/>
              <a:t>-off-the-site</a:t>
            </a:r>
          </a:p>
        </p:txBody>
      </p:sp>
    </p:spTree>
    <p:extLst>
      <p:ext uri="{BB962C8B-B14F-4D97-AF65-F5344CB8AC3E}">
        <p14:creationId xmlns:p14="http://schemas.microsoft.com/office/powerpoint/2010/main" val="126184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3797" dirty="0"/>
              <a:t>Patent Filing Fees</a:t>
            </a:r>
            <a:endParaRPr sz="3797" dirty="0"/>
          </a:p>
        </p:txBody>
      </p:sp>
    </p:spTree>
    <p:extLst>
      <p:ext uri="{BB962C8B-B14F-4D97-AF65-F5344CB8AC3E}">
        <p14:creationId xmlns:p14="http://schemas.microsoft.com/office/powerpoint/2010/main" val="207289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44499-A2FF-E379-9EB6-A6773F7EC6E9}"/>
              </a:ext>
            </a:extLst>
          </p:cNvPr>
          <p:cNvSpPr>
            <a:spLocks noGrp="1"/>
          </p:cNvSpPr>
          <p:nvPr>
            <p:ph type="title"/>
          </p:nvPr>
        </p:nvSpPr>
        <p:spPr>
          <a:xfrm>
            <a:off x="838200" y="365125"/>
            <a:ext cx="10515600" cy="755015"/>
          </a:xfrm>
        </p:spPr>
        <p:txBody>
          <a:bodyPr>
            <a:normAutofit/>
          </a:bodyPr>
          <a:lstStyle/>
          <a:p>
            <a:pPr algn="ctr"/>
            <a:r>
              <a:rPr lang="en-US" sz="3200" dirty="0"/>
              <a:t>“Personalized” Online Retailing</a:t>
            </a:r>
          </a:p>
        </p:txBody>
      </p:sp>
      <p:pic>
        <p:nvPicPr>
          <p:cNvPr id="7" name="Picture 6" descr="Graphical user interface, text, application&#10;&#10;Description automatically generated">
            <a:extLst>
              <a:ext uri="{FF2B5EF4-FFF2-40B4-BE49-F238E27FC236}">
                <a16:creationId xmlns:a16="http://schemas.microsoft.com/office/drawing/2014/main" id="{D9F77037-DF25-B931-2030-64C79E8485AF}"/>
              </a:ext>
            </a:extLst>
          </p:cNvPr>
          <p:cNvPicPr>
            <a:picLocks noChangeAspect="1"/>
          </p:cNvPicPr>
          <p:nvPr/>
        </p:nvPicPr>
        <p:blipFill>
          <a:blip r:embed="rId2"/>
          <a:stretch>
            <a:fillRect/>
          </a:stretch>
        </p:blipFill>
        <p:spPr>
          <a:xfrm>
            <a:off x="838200" y="1074737"/>
            <a:ext cx="10153650" cy="5119487"/>
          </a:xfrm>
          <a:prstGeom prst="rect">
            <a:avLst/>
          </a:prstGeom>
        </p:spPr>
      </p:pic>
      <p:sp>
        <p:nvSpPr>
          <p:cNvPr id="8" name="TextBox 7">
            <a:extLst>
              <a:ext uri="{FF2B5EF4-FFF2-40B4-BE49-F238E27FC236}">
                <a16:creationId xmlns:a16="http://schemas.microsoft.com/office/drawing/2014/main" id="{070AAF37-1E2F-4742-2CE8-234893F0D088}"/>
              </a:ext>
            </a:extLst>
          </p:cNvPr>
          <p:cNvSpPr txBox="1"/>
          <p:nvPr/>
        </p:nvSpPr>
        <p:spPr>
          <a:xfrm>
            <a:off x="3840480" y="6377422"/>
            <a:ext cx="4081887" cy="276999"/>
          </a:xfrm>
          <a:prstGeom prst="rect">
            <a:avLst/>
          </a:prstGeom>
          <a:noFill/>
        </p:spPr>
        <p:txBody>
          <a:bodyPr wrap="none" rtlCol="0">
            <a:spAutoFit/>
          </a:bodyPr>
          <a:lstStyle/>
          <a:p>
            <a:r>
              <a:rPr lang="en-US" sz="1200" dirty="0"/>
              <a:t>Source:  https://</a:t>
            </a:r>
            <a:r>
              <a:rPr lang="en-US" sz="1200" dirty="0" err="1"/>
              <a:t>www.channelsight.com</a:t>
            </a:r>
            <a:r>
              <a:rPr lang="en-US" sz="1200" dirty="0"/>
              <a:t>/blog/clickstream-data</a:t>
            </a:r>
          </a:p>
        </p:txBody>
      </p:sp>
    </p:spTree>
    <p:extLst>
      <p:ext uri="{BB962C8B-B14F-4D97-AF65-F5344CB8AC3E}">
        <p14:creationId xmlns:p14="http://schemas.microsoft.com/office/powerpoint/2010/main" val="3503459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D3540E1-24C1-6712-24EF-C7497F16A09E}"/>
              </a:ext>
            </a:extLst>
          </p:cNvPr>
          <p:cNvPicPr>
            <a:picLocks noChangeAspect="1"/>
          </p:cNvPicPr>
          <p:nvPr/>
        </p:nvPicPr>
        <p:blipFill>
          <a:blip r:embed="rId2"/>
          <a:stretch>
            <a:fillRect/>
          </a:stretch>
        </p:blipFill>
        <p:spPr>
          <a:xfrm>
            <a:off x="-1" y="0"/>
            <a:ext cx="12186555" cy="3840480"/>
          </a:xfrm>
          <a:prstGeom prst="rect">
            <a:avLst/>
          </a:prstGeom>
        </p:spPr>
      </p:pic>
      <p:sp>
        <p:nvSpPr>
          <p:cNvPr id="8" name="TextBox 7">
            <a:extLst>
              <a:ext uri="{FF2B5EF4-FFF2-40B4-BE49-F238E27FC236}">
                <a16:creationId xmlns:a16="http://schemas.microsoft.com/office/drawing/2014/main" id="{5BE0A68B-8028-3247-5EA2-462076F41C5B}"/>
              </a:ext>
            </a:extLst>
          </p:cNvPr>
          <p:cNvSpPr txBox="1"/>
          <p:nvPr/>
        </p:nvSpPr>
        <p:spPr>
          <a:xfrm>
            <a:off x="434340" y="4789170"/>
            <a:ext cx="4626588" cy="646331"/>
          </a:xfrm>
          <a:prstGeom prst="rect">
            <a:avLst/>
          </a:prstGeom>
          <a:noFill/>
        </p:spPr>
        <p:txBody>
          <a:bodyPr wrap="none" rtlCol="0">
            <a:spAutoFit/>
          </a:bodyPr>
          <a:lstStyle/>
          <a:p>
            <a:r>
              <a:rPr lang="en-US" dirty="0"/>
              <a:t>For definition of ”small entity,” see </a:t>
            </a:r>
            <a:r>
              <a:rPr lang="en-US" dirty="0">
                <a:hlinkClick r:id="rId3"/>
              </a:rPr>
              <a:t>37 CFR 1.27</a:t>
            </a:r>
            <a:endParaRPr lang="en-US" dirty="0"/>
          </a:p>
          <a:p>
            <a:r>
              <a:rPr lang="en-US" dirty="0"/>
              <a:t>For definition of “micro entity,” see </a:t>
            </a:r>
            <a:r>
              <a:rPr lang="en-US" dirty="0">
                <a:hlinkClick r:id="rId4"/>
              </a:rPr>
              <a:t>27 CFR 1.29</a:t>
            </a:r>
            <a:endParaRPr lang="en-US" dirty="0"/>
          </a:p>
        </p:txBody>
      </p:sp>
    </p:spTree>
    <p:extLst>
      <p:ext uri="{BB962C8B-B14F-4D97-AF65-F5344CB8AC3E}">
        <p14:creationId xmlns:p14="http://schemas.microsoft.com/office/powerpoint/2010/main" val="2269957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A9841524-5828-7AC0-CBCD-F9D05F8E4BEE}"/>
              </a:ext>
            </a:extLst>
          </p:cNvPr>
          <p:cNvPicPr>
            <a:picLocks noChangeAspect="1"/>
          </p:cNvPicPr>
          <p:nvPr/>
        </p:nvPicPr>
        <p:blipFill>
          <a:blip r:embed="rId2"/>
          <a:stretch>
            <a:fillRect/>
          </a:stretch>
        </p:blipFill>
        <p:spPr>
          <a:xfrm>
            <a:off x="54183" y="80010"/>
            <a:ext cx="12083634" cy="242316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F15F698-8AE6-DE3F-05F6-34634F7D2C55}"/>
              </a:ext>
            </a:extLst>
          </p:cNvPr>
          <p:cNvPicPr>
            <a:picLocks noChangeAspect="1"/>
          </p:cNvPicPr>
          <p:nvPr/>
        </p:nvPicPr>
        <p:blipFill>
          <a:blip r:embed="rId3"/>
          <a:stretch>
            <a:fillRect/>
          </a:stretch>
        </p:blipFill>
        <p:spPr>
          <a:xfrm>
            <a:off x="54183" y="2503170"/>
            <a:ext cx="11798727" cy="2361854"/>
          </a:xfrm>
          <a:prstGeom prst="rect">
            <a:avLst/>
          </a:prstGeom>
        </p:spPr>
      </p:pic>
    </p:spTree>
    <p:extLst>
      <p:ext uri="{BB962C8B-B14F-4D97-AF65-F5344CB8AC3E}">
        <p14:creationId xmlns:p14="http://schemas.microsoft.com/office/powerpoint/2010/main" val="225279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creen with black text&#10;&#10;Description automatically generated">
            <a:extLst>
              <a:ext uri="{FF2B5EF4-FFF2-40B4-BE49-F238E27FC236}">
                <a16:creationId xmlns:a16="http://schemas.microsoft.com/office/drawing/2014/main" id="{23FF2DA3-2195-CF03-DCF6-A029180A5AE9}"/>
              </a:ext>
            </a:extLst>
          </p:cNvPr>
          <p:cNvPicPr>
            <a:picLocks noChangeAspect="1"/>
          </p:cNvPicPr>
          <p:nvPr/>
        </p:nvPicPr>
        <p:blipFill>
          <a:blip r:embed="rId2"/>
          <a:stretch>
            <a:fillRect/>
          </a:stretch>
        </p:blipFill>
        <p:spPr>
          <a:xfrm>
            <a:off x="195718" y="1231945"/>
            <a:ext cx="11670587" cy="1782718"/>
          </a:xfrm>
          <a:prstGeom prst="rect">
            <a:avLst/>
          </a:prstGeom>
        </p:spPr>
      </p:pic>
      <p:pic>
        <p:nvPicPr>
          <p:cNvPr id="5" name="Picture 4">
            <a:extLst>
              <a:ext uri="{FF2B5EF4-FFF2-40B4-BE49-F238E27FC236}">
                <a16:creationId xmlns:a16="http://schemas.microsoft.com/office/drawing/2014/main" id="{B1C1FBC5-274D-7274-EEE5-887E31C3D74B}"/>
              </a:ext>
            </a:extLst>
          </p:cNvPr>
          <p:cNvPicPr>
            <a:picLocks noChangeAspect="1"/>
          </p:cNvPicPr>
          <p:nvPr/>
        </p:nvPicPr>
        <p:blipFill>
          <a:blip r:embed="rId3"/>
          <a:stretch>
            <a:fillRect/>
          </a:stretch>
        </p:blipFill>
        <p:spPr>
          <a:xfrm>
            <a:off x="195719" y="3116437"/>
            <a:ext cx="11737201" cy="471583"/>
          </a:xfrm>
          <a:prstGeom prst="rect">
            <a:avLst/>
          </a:prstGeom>
        </p:spPr>
      </p:pic>
      <p:pic>
        <p:nvPicPr>
          <p:cNvPr id="7" name="Picture 6">
            <a:extLst>
              <a:ext uri="{FF2B5EF4-FFF2-40B4-BE49-F238E27FC236}">
                <a16:creationId xmlns:a16="http://schemas.microsoft.com/office/drawing/2014/main" id="{FF32E795-3480-B269-A05F-91F640E5D014}"/>
              </a:ext>
            </a:extLst>
          </p:cNvPr>
          <p:cNvPicPr>
            <a:picLocks noChangeAspect="1"/>
          </p:cNvPicPr>
          <p:nvPr/>
        </p:nvPicPr>
        <p:blipFill>
          <a:blip r:embed="rId4"/>
          <a:stretch>
            <a:fillRect/>
          </a:stretch>
        </p:blipFill>
        <p:spPr>
          <a:xfrm>
            <a:off x="195719" y="3588020"/>
            <a:ext cx="11713978" cy="471492"/>
          </a:xfrm>
          <a:prstGeom prst="rect">
            <a:avLst/>
          </a:prstGeom>
        </p:spPr>
      </p:pic>
      <p:sp>
        <p:nvSpPr>
          <p:cNvPr id="8" name="TextBox 7">
            <a:extLst>
              <a:ext uri="{FF2B5EF4-FFF2-40B4-BE49-F238E27FC236}">
                <a16:creationId xmlns:a16="http://schemas.microsoft.com/office/drawing/2014/main" id="{077FF601-DEEF-E92E-4096-6F9EF85D7C9E}"/>
              </a:ext>
            </a:extLst>
          </p:cNvPr>
          <p:cNvSpPr txBox="1"/>
          <p:nvPr/>
        </p:nvSpPr>
        <p:spPr>
          <a:xfrm>
            <a:off x="6800851" y="4096218"/>
            <a:ext cx="3740126" cy="369332"/>
          </a:xfrm>
          <a:prstGeom prst="rect">
            <a:avLst/>
          </a:prstGeom>
          <a:noFill/>
        </p:spPr>
        <p:txBody>
          <a:bodyPr wrap="none" rtlCol="0">
            <a:spAutoFit/>
          </a:bodyPr>
          <a:lstStyle/>
          <a:p>
            <a:r>
              <a:rPr lang="en-US" dirty="0">
                <a:solidFill>
                  <a:srgbClr val="FF0000"/>
                </a:solidFill>
              </a:rPr>
              <a:t>$1820          $728		      $364</a:t>
            </a:r>
          </a:p>
        </p:txBody>
      </p:sp>
    </p:spTree>
    <p:extLst>
      <p:ext uri="{BB962C8B-B14F-4D97-AF65-F5344CB8AC3E}">
        <p14:creationId xmlns:p14="http://schemas.microsoft.com/office/powerpoint/2010/main" val="367717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0557F76-39EA-9365-0D07-9867DBD5195B}"/>
              </a:ext>
            </a:extLst>
          </p:cNvPr>
          <p:cNvPicPr>
            <a:picLocks noChangeAspect="1"/>
          </p:cNvPicPr>
          <p:nvPr/>
        </p:nvPicPr>
        <p:blipFill>
          <a:blip r:embed="rId2"/>
          <a:stretch>
            <a:fillRect/>
          </a:stretch>
        </p:blipFill>
        <p:spPr>
          <a:xfrm>
            <a:off x="35829" y="0"/>
            <a:ext cx="12120342" cy="303546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602663B-1E0F-8E06-70A7-46A6D0ACC81D}"/>
              </a:ext>
            </a:extLst>
          </p:cNvPr>
          <p:cNvPicPr>
            <a:picLocks noChangeAspect="1"/>
          </p:cNvPicPr>
          <p:nvPr/>
        </p:nvPicPr>
        <p:blipFill>
          <a:blip r:embed="rId3"/>
          <a:stretch>
            <a:fillRect/>
          </a:stretch>
        </p:blipFill>
        <p:spPr>
          <a:xfrm>
            <a:off x="35829" y="3914055"/>
            <a:ext cx="12002653" cy="2223896"/>
          </a:xfrm>
          <a:prstGeom prst="rect">
            <a:avLst/>
          </a:prstGeom>
        </p:spPr>
      </p:pic>
    </p:spTree>
    <p:extLst>
      <p:ext uri="{BB962C8B-B14F-4D97-AF65-F5344CB8AC3E}">
        <p14:creationId xmlns:p14="http://schemas.microsoft.com/office/powerpoint/2010/main" val="8648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C453-CEF9-A2A5-EA2A-8B4EA21291C2}"/>
              </a:ext>
            </a:extLst>
          </p:cNvPr>
          <p:cNvSpPr>
            <a:spLocks noGrp="1"/>
          </p:cNvSpPr>
          <p:nvPr>
            <p:ph type="title"/>
          </p:nvPr>
        </p:nvSpPr>
        <p:spPr/>
        <p:txBody>
          <a:bodyPr>
            <a:normAutofit/>
          </a:bodyPr>
          <a:lstStyle/>
          <a:p>
            <a:r>
              <a:rPr lang="en-US" sz="2800" dirty="0"/>
              <a:t>Neel </a:t>
            </a:r>
            <a:r>
              <a:rPr lang="en-US" sz="2800" dirty="0" err="1"/>
              <a:t>Sukhatme</a:t>
            </a:r>
            <a:r>
              <a:rPr lang="en-US" sz="2800" dirty="0"/>
              <a:t>, “Regulatory Monopoly and Differential Pricing in the Market for Patents” (2014)</a:t>
            </a:r>
          </a:p>
        </p:txBody>
      </p:sp>
      <p:sp>
        <p:nvSpPr>
          <p:cNvPr id="3" name="Content Placeholder 2">
            <a:extLst>
              <a:ext uri="{FF2B5EF4-FFF2-40B4-BE49-F238E27FC236}">
                <a16:creationId xmlns:a16="http://schemas.microsoft.com/office/drawing/2014/main" id="{C622214C-E2FE-40C1-ECDA-3AB0F31990DF}"/>
              </a:ext>
            </a:extLst>
          </p:cNvPr>
          <p:cNvSpPr>
            <a:spLocks noGrp="1"/>
          </p:cNvSpPr>
          <p:nvPr>
            <p:ph idx="1"/>
          </p:nvPr>
        </p:nvSpPr>
        <p:spPr/>
        <p:txBody>
          <a:bodyPr>
            <a:normAutofit/>
          </a:bodyPr>
          <a:lstStyle/>
          <a:p>
            <a:r>
              <a:rPr lang="en-US" sz="2400" dirty="0"/>
              <a:t>Argues for technology-specific differential pricing of fees (especially maintenance fees)</a:t>
            </a:r>
          </a:p>
          <a:p>
            <a:pPr marL="457200" lvl="1" algn="just">
              <a:lnSpc>
                <a:spcPct val="100000"/>
              </a:lnSpc>
              <a:spcBef>
                <a:spcPts val="1000"/>
              </a:spcBef>
            </a:pPr>
            <a:r>
              <a:rPr lang="en-US" sz="2000" dirty="0"/>
              <a:t>“</a:t>
            </a:r>
            <a:r>
              <a:rPr lang="en-US" sz="2000" dirty="0">
                <a:solidFill>
                  <a:srgbClr val="000000"/>
                </a:solidFill>
                <a:effectLst/>
                <a:latin typeface="times"/>
                <a:ea typeface="times"/>
                <a:cs typeface="times"/>
              </a:rPr>
              <a:t>In the context of patents, the PTO could use third-degree price discrimination to charge different prices to applicants and patentees in different industries depending on their willingness to pay for patent protection.  For example, if pharmaceutical patentees care more about patent protection than mechanical patentees, the PTO could charge the former higher maintenance fees than the latter. Because the pharmaceutical patentees care more about patent protection, they will be willing to pay more, hence enabling the PTO to increase its revenues.”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8718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4000" dirty="0"/>
              <a:t>Part 3: </a:t>
            </a:r>
            <a:r>
              <a:rPr lang="en-US" sz="3797" dirty="0"/>
              <a:t>How Can Legal Rules influence the use of Differential Pricing?</a:t>
            </a:r>
            <a:endParaRPr sz="3797" dirty="0"/>
          </a:p>
        </p:txBody>
      </p:sp>
    </p:spTree>
    <p:extLst>
      <p:ext uri="{BB962C8B-B14F-4D97-AF65-F5344CB8AC3E}">
        <p14:creationId xmlns:p14="http://schemas.microsoft.com/office/powerpoint/2010/main" val="19957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40ECF-98B5-6140-BDF3-E641144CAB18}"/>
              </a:ext>
            </a:extLst>
          </p:cNvPr>
          <p:cNvSpPr>
            <a:spLocks noGrp="1"/>
          </p:cNvSpPr>
          <p:nvPr>
            <p:ph type="title"/>
          </p:nvPr>
        </p:nvSpPr>
        <p:spPr>
          <a:xfrm>
            <a:off x="731322" y="139494"/>
            <a:ext cx="10515600" cy="1325563"/>
          </a:xfrm>
        </p:spPr>
        <p:txBody>
          <a:bodyPr>
            <a:normAutofit/>
          </a:bodyPr>
          <a:lstStyle/>
          <a:p>
            <a:r>
              <a:rPr lang="en-US" sz="3600" dirty="0"/>
              <a:t>Requirements</a:t>
            </a:r>
          </a:p>
        </p:txBody>
      </p:sp>
      <p:sp>
        <p:nvSpPr>
          <p:cNvPr id="4" name="Content Placeholder 3">
            <a:extLst>
              <a:ext uri="{FF2B5EF4-FFF2-40B4-BE49-F238E27FC236}">
                <a16:creationId xmlns:a16="http://schemas.microsoft.com/office/drawing/2014/main" id="{77B3E409-D02E-2E4C-923A-E4D1B4ADD882}"/>
              </a:ext>
            </a:extLst>
          </p:cNvPr>
          <p:cNvSpPr>
            <a:spLocks noGrp="1"/>
          </p:cNvSpPr>
          <p:nvPr>
            <p:ph sz="half" idx="1"/>
          </p:nvPr>
        </p:nvSpPr>
        <p:spPr>
          <a:xfrm>
            <a:off x="327560" y="1319377"/>
            <a:ext cx="4826330" cy="5117048"/>
          </a:xfrm>
        </p:spPr>
        <p:txBody>
          <a:bodyPr>
            <a:normAutofit fontScale="92500" lnSpcReduction="20000"/>
          </a:bodyPr>
          <a:lstStyle/>
          <a:p>
            <a:pPr marL="514350" indent="-514350">
              <a:buFont typeface="+mj-lt"/>
              <a:buAutoNum type="arabicParenR"/>
            </a:pPr>
            <a:r>
              <a:rPr lang="en-US" dirty="0"/>
              <a:t> market power</a:t>
            </a:r>
          </a:p>
          <a:p>
            <a:pPr marL="514350" indent="-514350">
              <a:buFont typeface="+mj-lt"/>
              <a:buAutoNum type="arabicParenR"/>
            </a:pPr>
            <a:r>
              <a:rPr lang="en-US" dirty="0"/>
              <a:t> restrictions on arbitrage</a:t>
            </a:r>
          </a:p>
          <a:p>
            <a:pPr marL="514350" indent="-514350">
              <a:buFont typeface="+mj-lt"/>
              <a:buAutoNum type="arabicParenR"/>
            </a:pPr>
            <a:r>
              <a:rPr lang="en-US" dirty="0"/>
              <a:t> heterogeneity among buyers</a:t>
            </a:r>
          </a:p>
          <a:p>
            <a:pPr marL="514350" indent="-514350">
              <a:buFont typeface="+mj-lt"/>
              <a:buAutoNum type="arabicParenR"/>
            </a:pPr>
            <a:r>
              <a:rPr lang="en-US" dirty="0"/>
              <a:t> ability to differentiate those buyers</a:t>
            </a:r>
          </a:p>
          <a:p>
            <a:pPr lvl="1"/>
            <a:r>
              <a:rPr lang="en-US" dirty="0"/>
              <a:t>“First degree”:  charge each buyer what he or she is able and willing to spend for a good or service</a:t>
            </a:r>
          </a:p>
          <a:p>
            <a:pPr lvl="1"/>
            <a:r>
              <a:rPr lang="en-US" dirty="0"/>
              <a:t>“Second degree”:  the seller does not know how much different potential buyers are able and willing to pay, but induces them to reveal their resources or preferences</a:t>
            </a:r>
          </a:p>
          <a:p>
            <a:pPr lvl="1"/>
            <a:r>
              <a:rPr lang="en-US" dirty="0"/>
              <a:t>“Third degree”:  seller separates buyers into classes corresponding roughly to their ability and willingness to pay</a:t>
            </a:r>
          </a:p>
          <a:p>
            <a:endParaRPr lang="en-US" dirty="0"/>
          </a:p>
          <a:p>
            <a:endParaRPr lang="en-US" dirty="0"/>
          </a:p>
        </p:txBody>
      </p:sp>
      <p:sp>
        <p:nvSpPr>
          <p:cNvPr id="2" name="TextBox 1">
            <a:extLst>
              <a:ext uri="{FF2B5EF4-FFF2-40B4-BE49-F238E27FC236}">
                <a16:creationId xmlns:a16="http://schemas.microsoft.com/office/drawing/2014/main" id="{CF33E8C9-81FF-41E9-69A4-EED21DDFD025}"/>
              </a:ext>
            </a:extLst>
          </p:cNvPr>
          <p:cNvSpPr txBox="1"/>
          <p:nvPr/>
        </p:nvSpPr>
        <p:spPr>
          <a:xfrm>
            <a:off x="6414028" y="268931"/>
            <a:ext cx="5236656" cy="6617196"/>
          </a:xfrm>
          <a:prstGeom prst="rect">
            <a:avLst/>
          </a:prstGeom>
          <a:noFill/>
        </p:spPr>
        <p:txBody>
          <a:bodyPr wrap="square" rtlCol="0">
            <a:spAutoFit/>
          </a:bodyPr>
          <a:lstStyle/>
          <a:p>
            <a:r>
              <a:rPr lang="en-US" sz="2400" dirty="0">
                <a:solidFill>
                  <a:schemeClr val="accent6">
                    <a:lumMod val="75000"/>
                  </a:schemeClr>
                </a:solidFill>
              </a:rPr>
              <a:t>A patent can provide the seller the market power necessary to engage in differential pricing</a:t>
            </a:r>
          </a:p>
          <a:p>
            <a:r>
              <a:rPr lang="en-US" sz="2000" dirty="0">
                <a:solidFill>
                  <a:schemeClr val="accent6">
                    <a:lumMod val="75000"/>
                  </a:schemeClr>
                </a:solidFill>
              </a:rPr>
              <a:t>--e.g., an expansive interpretation of “make,” which encompasses repairs, expands market power by suppressing the market for “refurbished” products</a:t>
            </a:r>
          </a:p>
          <a:p>
            <a:endParaRPr lang="en-US" sz="2400" dirty="0">
              <a:solidFill>
                <a:schemeClr val="accent6">
                  <a:lumMod val="75000"/>
                </a:schemeClr>
              </a:solidFill>
            </a:endParaRPr>
          </a:p>
          <a:p>
            <a:r>
              <a:rPr lang="en-US" sz="2400" dirty="0">
                <a:solidFill>
                  <a:srgbClr val="FF0000"/>
                </a:solidFill>
              </a:rPr>
              <a:t>The scope of the first-sale and exhaustion defenses</a:t>
            </a:r>
          </a:p>
          <a:p>
            <a:r>
              <a:rPr lang="en-US" sz="2000" dirty="0">
                <a:solidFill>
                  <a:srgbClr val="FF0000"/>
                </a:solidFill>
              </a:rPr>
              <a:t>--e.g., an expansive exhaustion doctrine facilitates arbitrage and thus discourages differential pricing</a:t>
            </a:r>
          </a:p>
          <a:p>
            <a:endParaRPr lang="en-US" sz="2000" dirty="0">
              <a:solidFill>
                <a:srgbClr val="FF0000"/>
              </a:solidFill>
            </a:endParaRPr>
          </a:p>
          <a:p>
            <a:r>
              <a:rPr lang="en-US" sz="2400" dirty="0">
                <a:solidFill>
                  <a:srgbClr val="FF0000"/>
                </a:solidFill>
              </a:rPr>
              <a:t>Privacy laws can forbid the gathering or use of personal information</a:t>
            </a:r>
          </a:p>
          <a:p>
            <a:endParaRPr lang="en-US" sz="2400" dirty="0">
              <a:solidFill>
                <a:srgbClr val="FF0000"/>
              </a:solidFill>
            </a:endParaRPr>
          </a:p>
          <a:p>
            <a:r>
              <a:rPr lang="en-US" sz="2400" dirty="0">
                <a:solidFill>
                  <a:srgbClr val="FF0000"/>
                </a:solidFill>
              </a:rPr>
              <a:t>Antidiscrimination laws can prevent the use of specified criteria</a:t>
            </a:r>
          </a:p>
        </p:txBody>
      </p:sp>
      <p:cxnSp>
        <p:nvCxnSpPr>
          <p:cNvPr id="5" name="Straight Arrow Connector 4">
            <a:extLst>
              <a:ext uri="{FF2B5EF4-FFF2-40B4-BE49-F238E27FC236}">
                <a16:creationId xmlns:a16="http://schemas.microsoft.com/office/drawing/2014/main" id="{2DD3F621-CDE4-9865-24C2-728307FE5710}"/>
              </a:ext>
            </a:extLst>
          </p:cNvPr>
          <p:cNvCxnSpPr>
            <a:cxnSpLocks/>
          </p:cNvCxnSpPr>
          <p:nvPr/>
        </p:nvCxnSpPr>
        <p:spPr>
          <a:xfrm flipH="1">
            <a:off x="2986088" y="585788"/>
            <a:ext cx="3427940" cy="879269"/>
          </a:xfrm>
          <a:prstGeom prst="straightConnector1">
            <a:avLst/>
          </a:prstGeom>
          <a:ln w="12700">
            <a:solidFill>
              <a:schemeClr val="accent6">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A9AA4A53-6783-DC87-371E-B03E859E1EB9}"/>
              </a:ext>
            </a:extLst>
          </p:cNvPr>
          <p:cNvSpPr/>
          <p:nvPr/>
        </p:nvSpPr>
        <p:spPr>
          <a:xfrm>
            <a:off x="4343400" y="1835942"/>
            <a:ext cx="2070628" cy="1421608"/>
          </a:xfrm>
          <a:custGeom>
            <a:avLst/>
            <a:gdLst>
              <a:gd name="connsiteX0" fmla="*/ 2257425 w 2257425"/>
              <a:gd name="connsiteY0" fmla="*/ 1994064 h 1994064"/>
              <a:gd name="connsiteX1" fmla="*/ 1357313 w 2257425"/>
              <a:gd name="connsiteY1" fmla="*/ 236702 h 1994064"/>
              <a:gd name="connsiteX2" fmla="*/ 0 w 2257425"/>
              <a:gd name="connsiteY2" fmla="*/ 65252 h 1994064"/>
            </a:gdLst>
            <a:ahLst/>
            <a:cxnLst>
              <a:cxn ang="0">
                <a:pos x="connsiteX0" y="connsiteY0"/>
              </a:cxn>
              <a:cxn ang="0">
                <a:pos x="connsiteX1" y="connsiteY1"/>
              </a:cxn>
              <a:cxn ang="0">
                <a:pos x="connsiteX2" y="connsiteY2"/>
              </a:cxn>
            </a:cxnLst>
            <a:rect l="l" t="t" r="r" b="b"/>
            <a:pathLst>
              <a:path w="2257425" h="1994064">
                <a:moveTo>
                  <a:pt x="2257425" y="1994064"/>
                </a:moveTo>
                <a:cubicBezTo>
                  <a:pt x="1995487" y="1276117"/>
                  <a:pt x="1733550" y="558171"/>
                  <a:pt x="1357313" y="236702"/>
                </a:cubicBezTo>
                <a:cubicBezTo>
                  <a:pt x="981076" y="-84767"/>
                  <a:pt x="490538" y="-9758"/>
                  <a:pt x="0" y="65252"/>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C1B8ABE-A594-C0FF-04B7-C2B12F865BE8}"/>
              </a:ext>
            </a:extLst>
          </p:cNvPr>
          <p:cNvCxnSpPr>
            <a:cxnSpLocks/>
          </p:cNvCxnSpPr>
          <p:nvPr/>
        </p:nvCxnSpPr>
        <p:spPr>
          <a:xfrm flipH="1" flipV="1">
            <a:off x="4929188" y="3800475"/>
            <a:ext cx="1484840" cy="1271588"/>
          </a:xfrm>
          <a:prstGeom prst="straightConnector1">
            <a:avLst/>
          </a:prstGeom>
          <a:ln w="127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B722D53-B140-A917-812C-150D0AE57234}"/>
              </a:ext>
            </a:extLst>
          </p:cNvPr>
          <p:cNvCxnSpPr>
            <a:cxnSpLocks/>
          </p:cNvCxnSpPr>
          <p:nvPr/>
        </p:nvCxnSpPr>
        <p:spPr>
          <a:xfrm flipH="1" flipV="1">
            <a:off x="4929188" y="5700713"/>
            <a:ext cx="1484840" cy="571499"/>
          </a:xfrm>
          <a:prstGeom prst="straightConnector1">
            <a:avLst/>
          </a:prstGeom>
          <a:ln w="127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21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Medical Devices"/>
          <p:cNvSpPr txBox="1">
            <a:spLocks noGrp="1"/>
          </p:cNvSpPr>
          <p:nvPr>
            <p:ph type="ctrTitle"/>
          </p:nvPr>
        </p:nvSpPr>
        <p:spPr>
          <a:xfrm>
            <a:off x="2209800" y="2130426"/>
            <a:ext cx="7772400" cy="1470025"/>
          </a:xfrm>
          <a:prstGeom prst="rect">
            <a:avLst/>
          </a:prstGeom>
        </p:spPr>
        <p:txBody>
          <a:bodyPr/>
          <a:lstStyle/>
          <a:p>
            <a:r>
              <a:rPr lang="en-US" sz="4000" dirty="0"/>
              <a:t>Part 4: </a:t>
            </a:r>
            <a:r>
              <a:rPr lang="en-US" sz="3797" dirty="0"/>
              <a:t>Should We Encourage or Discourage Differential Pricing?</a:t>
            </a:r>
            <a:endParaRPr sz="3797" dirty="0"/>
          </a:p>
        </p:txBody>
      </p:sp>
    </p:spTree>
    <p:extLst>
      <p:ext uri="{BB962C8B-B14F-4D97-AF65-F5344CB8AC3E}">
        <p14:creationId xmlns:p14="http://schemas.microsoft.com/office/powerpoint/2010/main" val="170181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C5B-5988-5D4A-913A-3E3CBDAECFFB}"/>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41E7173-41B5-BC4B-B9E3-8A27E20F92D2}"/>
              </a:ext>
            </a:extLst>
          </p:cNvPr>
          <p:cNvSpPr>
            <a:spLocks noGrp="1"/>
          </p:cNvSpPr>
          <p:nvPr>
            <p:ph idx="1"/>
          </p:nvPr>
        </p:nvSpPr>
        <p:spPr/>
        <p:txBody>
          <a:bodyPr/>
          <a:lstStyle/>
          <a:p>
            <a:r>
              <a:rPr lang="en-US" dirty="0"/>
              <a:t>Welfare Theory</a:t>
            </a:r>
          </a:p>
          <a:p>
            <a:r>
              <a:rPr lang="en-US" dirty="0"/>
              <a:t>Fairness Theory</a:t>
            </a:r>
          </a:p>
          <a:p>
            <a:r>
              <a:rPr lang="en-US" dirty="0"/>
              <a:t>Cultural Theory</a:t>
            </a:r>
          </a:p>
        </p:txBody>
      </p:sp>
    </p:spTree>
    <p:extLst>
      <p:ext uri="{BB962C8B-B14F-4D97-AF65-F5344CB8AC3E}">
        <p14:creationId xmlns:p14="http://schemas.microsoft.com/office/powerpoint/2010/main" val="3732763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40"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42"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43"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44" name="Line"/>
          <p:cNvSpPr/>
          <p:nvPr/>
        </p:nvSpPr>
        <p:spPr>
          <a:xfrm>
            <a:off x="7162800" y="1143001"/>
            <a:ext cx="2286000" cy="4572001"/>
          </a:xfrm>
          <a:prstGeom prst="line">
            <a:avLst/>
          </a:prstGeom>
          <a:ln w="25400">
            <a:solidFill>
              <a:srgbClr val="000000"/>
            </a:solidFill>
          </a:ln>
        </p:spPr>
        <p:txBody>
          <a:bodyPr lIns="0" tIns="0" rIns="0" bIns="0"/>
          <a:lstStyle/>
          <a:p>
            <a:endParaRPr/>
          </a:p>
        </p:txBody>
      </p:sp>
      <p:grpSp>
        <p:nvGrpSpPr>
          <p:cNvPr id="47" name="Group"/>
          <p:cNvGrpSpPr/>
          <p:nvPr/>
        </p:nvGrpSpPr>
        <p:grpSpPr>
          <a:xfrm>
            <a:off x="7162801" y="4343400"/>
            <a:ext cx="2819401" cy="471924"/>
            <a:chOff x="0" y="0"/>
            <a:chExt cx="2819400" cy="471923"/>
          </a:xfrm>
        </p:grpSpPr>
        <p:sp>
          <p:nvSpPr>
            <p:cNvPr id="45" name="Line"/>
            <p:cNvSpPr/>
            <p:nvPr/>
          </p:nvSpPr>
          <p:spPr>
            <a:xfrm>
              <a:off x="0" y="457200"/>
              <a:ext cx="2819400" cy="1588"/>
            </a:xfrm>
            <a:prstGeom prst="line">
              <a:avLst/>
            </a:prstGeom>
            <a:noFill/>
            <a:ln w="25400" cap="flat">
              <a:solidFill>
                <a:srgbClr val="000000"/>
              </a:solidFill>
              <a:prstDash val="solid"/>
              <a:round/>
            </a:ln>
            <a:effectLst/>
          </p:spPr>
          <p:txBody>
            <a:bodyPr wrap="square" lIns="0" tIns="0" rIns="0" bIns="0" numCol="1" anchor="t">
              <a:noAutofit/>
            </a:bodyPr>
            <a:lstStyle/>
            <a:p>
              <a:endParaRPr/>
            </a:p>
          </p:txBody>
        </p:sp>
        <p:sp>
          <p:nvSpPr>
            <p:cNvPr id="46" name="MC"/>
            <p:cNvSpPr txBox="1"/>
            <p:nvPr/>
          </p:nvSpPr>
          <p:spPr>
            <a:xfrm>
              <a:off x="2057400" y="0"/>
              <a:ext cx="685800"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grpSp>
      <p:sp>
        <p:nvSpPr>
          <p:cNvPr id="48"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49"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50"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51"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52"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53"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54"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55"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56"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57"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58"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59"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60"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61"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62"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63"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64"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65"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66"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grpSp>
        <p:nvGrpSpPr>
          <p:cNvPr id="69" name="Group"/>
          <p:cNvGrpSpPr/>
          <p:nvPr/>
        </p:nvGrpSpPr>
        <p:grpSpPr>
          <a:xfrm>
            <a:off x="7162800" y="1143001"/>
            <a:ext cx="2209800" cy="5577325"/>
            <a:chOff x="0" y="0"/>
            <a:chExt cx="2209800" cy="5577324"/>
          </a:xfrm>
        </p:grpSpPr>
        <p:sp>
          <p:nvSpPr>
            <p:cNvPr id="67" name="Line"/>
            <p:cNvSpPr/>
            <p:nvPr/>
          </p:nvSpPr>
          <p:spPr>
            <a:xfrm>
              <a:off x="0" y="0"/>
              <a:ext cx="1371599" cy="5410201"/>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68" name="MR"/>
            <p:cNvSpPr txBox="1"/>
            <p:nvPr/>
          </p:nvSpPr>
          <p:spPr>
            <a:xfrm>
              <a:off x="1371600" y="5105400"/>
              <a:ext cx="838200" cy="4719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grpSp>
      <p:sp>
        <p:nvSpPr>
          <p:cNvPr id="70"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71" name="Line"/>
          <p:cNvSpPr/>
          <p:nvPr/>
        </p:nvSpPr>
        <p:spPr>
          <a:xfrm flipH="1">
            <a:off x="7061436" y="2971801"/>
            <a:ext cx="1015764" cy="7443"/>
          </a:xfrm>
          <a:prstGeom prst="line">
            <a:avLst/>
          </a:prstGeom>
          <a:ln w="12700">
            <a:solidFill>
              <a:srgbClr val="000000"/>
            </a:solidFill>
          </a:ln>
        </p:spPr>
        <p:txBody>
          <a:bodyPr lIns="0" tIns="0" rIns="0" bIns="0"/>
          <a:lstStyle/>
          <a:p>
            <a:endParaRPr/>
          </a:p>
        </p:txBody>
      </p:sp>
      <p:sp>
        <p:nvSpPr>
          <p:cNvPr id="72" name="Rectangle"/>
          <p:cNvSpPr/>
          <p:nvPr/>
        </p:nvSpPr>
        <p:spPr>
          <a:xfrm>
            <a:off x="7162800" y="29591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3"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4"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grpSp>
        <p:nvGrpSpPr>
          <p:cNvPr id="81" name="Group"/>
          <p:cNvGrpSpPr/>
          <p:nvPr/>
        </p:nvGrpSpPr>
        <p:grpSpPr>
          <a:xfrm>
            <a:off x="7543800" y="1066800"/>
            <a:ext cx="3124200" cy="3200400"/>
            <a:chOff x="0" y="0"/>
            <a:chExt cx="3124200" cy="3200400"/>
          </a:xfrm>
        </p:grpSpPr>
        <p:sp>
          <p:nvSpPr>
            <p:cNvPr id="75" name="Profit:…"/>
            <p:cNvSpPr txBox="1"/>
            <p:nvPr/>
          </p:nvSpPr>
          <p:spPr>
            <a:xfrm>
              <a:off x="1660525" y="1027112"/>
              <a:ext cx="1061509"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$200,000</a:t>
              </a:r>
            </a:p>
          </p:txBody>
        </p:sp>
        <p:sp>
          <p:nvSpPr>
            <p:cNvPr id="76" name="Deadweight loss: $100,000"/>
            <p:cNvSpPr txBox="1"/>
            <p:nvPr/>
          </p:nvSpPr>
          <p:spPr>
            <a:xfrm>
              <a:off x="1600200" y="2133600"/>
              <a:ext cx="1524000"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defTabSz="914400">
                <a:defRPr sz="1800">
                  <a:uFill>
                    <a:solidFill>
                      <a:srgbClr val="000000"/>
                    </a:solidFill>
                  </a:uFill>
                  <a:latin typeface="+mn-lt"/>
                  <a:ea typeface="+mn-ea"/>
                  <a:cs typeface="+mn-cs"/>
                  <a:sym typeface="Arial"/>
                </a:defRPr>
              </a:lvl1pPr>
            </a:lstStyle>
            <a:p>
              <a:r>
                <a:t>Deadweight loss: $100,000</a:t>
              </a:r>
            </a:p>
          </p:txBody>
        </p:sp>
        <p:sp>
          <p:nvSpPr>
            <p:cNvPr id="77" name="Consumer Surplus: $100,000"/>
            <p:cNvSpPr txBox="1"/>
            <p:nvPr/>
          </p:nvSpPr>
          <p:spPr>
            <a:xfrm>
              <a:off x="762000" y="0"/>
              <a:ext cx="2133600"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defTabSz="914400">
                <a:defRPr sz="1800">
                  <a:uFill>
                    <a:solidFill>
                      <a:srgbClr val="000000"/>
                    </a:solidFill>
                  </a:uFill>
                  <a:latin typeface="+mn-lt"/>
                  <a:ea typeface="+mn-ea"/>
                  <a:cs typeface="+mn-cs"/>
                  <a:sym typeface="Arial"/>
                </a:defRPr>
              </a:lvl1pPr>
            </a:lstStyle>
            <a:p>
              <a:r>
                <a:t>Consumer Surplus: $100,000</a:t>
              </a:r>
            </a:p>
          </p:txBody>
        </p:sp>
        <p:sp>
          <p:nvSpPr>
            <p:cNvPr id="78" name="Line"/>
            <p:cNvSpPr/>
            <p:nvPr/>
          </p:nvSpPr>
          <p:spPr>
            <a:xfrm flipH="1">
              <a:off x="0" y="685800"/>
              <a:ext cx="1371600" cy="838201"/>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sp>
          <p:nvSpPr>
            <p:cNvPr id="79" name="Line"/>
            <p:cNvSpPr/>
            <p:nvPr/>
          </p:nvSpPr>
          <p:spPr>
            <a:xfrm flipH="1">
              <a:off x="152400" y="1524000"/>
              <a:ext cx="1524000" cy="10668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sp>
          <p:nvSpPr>
            <p:cNvPr id="80" name="Line"/>
            <p:cNvSpPr/>
            <p:nvPr/>
          </p:nvSpPr>
          <p:spPr>
            <a:xfrm flipH="1">
              <a:off x="914400" y="2590800"/>
              <a:ext cx="762000" cy="6096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grpSp>
      <p:sp>
        <p:nvSpPr>
          <p:cNvPr id="82"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83" name="Line"/>
          <p:cNvSpPr/>
          <p:nvPr/>
        </p:nvSpPr>
        <p:spPr>
          <a:xfrm flipH="1">
            <a:off x="2590801" y="3429000"/>
            <a:ext cx="4572001" cy="2286000"/>
          </a:xfrm>
          <a:prstGeom prst="line">
            <a:avLst/>
          </a:prstGeom>
          <a:ln w="25400">
            <a:solidFill>
              <a:srgbClr val="000000"/>
            </a:solidFill>
          </a:ln>
        </p:spPr>
        <p:txBody>
          <a:bodyPr lIns="0" tIns="0" rIns="0" bIns="0"/>
          <a:lstStyle/>
          <a:p>
            <a:endParaRPr/>
          </a:p>
        </p:txBody>
      </p:sp>
      <p:sp>
        <p:nvSpPr>
          <p:cNvPr id="84" name="Market B"/>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B</a:t>
            </a:r>
          </a:p>
        </p:txBody>
      </p:sp>
      <p:grpSp>
        <p:nvGrpSpPr>
          <p:cNvPr id="87" name="Group"/>
          <p:cNvGrpSpPr/>
          <p:nvPr/>
        </p:nvGrpSpPr>
        <p:grpSpPr>
          <a:xfrm>
            <a:off x="2667000" y="4267201"/>
            <a:ext cx="4495800" cy="534989"/>
            <a:chOff x="0" y="0"/>
            <a:chExt cx="4495800" cy="534988"/>
          </a:xfrm>
        </p:grpSpPr>
        <p:sp>
          <p:nvSpPr>
            <p:cNvPr id="85" name="Line"/>
            <p:cNvSpPr/>
            <p:nvPr/>
          </p:nvSpPr>
          <p:spPr>
            <a:xfrm>
              <a:off x="0" y="533400"/>
              <a:ext cx="4495800" cy="1588"/>
            </a:xfrm>
            <a:prstGeom prst="line">
              <a:avLst/>
            </a:prstGeom>
            <a:noFill/>
            <a:ln w="25400" cap="flat">
              <a:solidFill>
                <a:srgbClr val="000000"/>
              </a:solidFill>
              <a:prstDash val="solid"/>
              <a:round/>
            </a:ln>
            <a:effectLst/>
          </p:spPr>
          <p:txBody>
            <a:bodyPr wrap="square" lIns="0" tIns="0" rIns="0" bIns="0" numCol="1" anchor="t">
              <a:noAutofit/>
            </a:bodyPr>
            <a:lstStyle/>
            <a:p>
              <a:endParaRPr/>
            </a:p>
          </p:txBody>
        </p:sp>
        <p:sp>
          <p:nvSpPr>
            <p:cNvPr id="86" name="MC"/>
            <p:cNvSpPr txBox="1"/>
            <p:nvPr/>
          </p:nvSpPr>
          <p:spPr>
            <a:xfrm>
              <a:off x="76200" y="0"/>
              <a:ext cx="685800"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grpSp>
      <p:grpSp>
        <p:nvGrpSpPr>
          <p:cNvPr id="90" name="Group"/>
          <p:cNvGrpSpPr/>
          <p:nvPr/>
        </p:nvGrpSpPr>
        <p:grpSpPr>
          <a:xfrm>
            <a:off x="3429000" y="3429001"/>
            <a:ext cx="3733802" cy="3215125"/>
            <a:chOff x="0" y="0"/>
            <a:chExt cx="3733801" cy="3215124"/>
          </a:xfrm>
        </p:grpSpPr>
        <p:sp>
          <p:nvSpPr>
            <p:cNvPr id="88" name="Line"/>
            <p:cNvSpPr/>
            <p:nvPr/>
          </p:nvSpPr>
          <p:spPr>
            <a:xfrm flipH="1">
              <a:off x="609600" y="0"/>
              <a:ext cx="3124201" cy="31242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89" name="MR"/>
            <p:cNvSpPr txBox="1"/>
            <p:nvPr/>
          </p:nvSpPr>
          <p:spPr>
            <a:xfrm>
              <a:off x="0" y="2743200"/>
              <a:ext cx="838200" cy="4719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grpSp>
      <p:sp>
        <p:nvSpPr>
          <p:cNvPr id="91" name="Line"/>
          <p:cNvSpPr/>
          <p:nvPr/>
        </p:nvSpPr>
        <p:spPr>
          <a:xfrm flipV="1">
            <a:off x="5791200" y="4114800"/>
            <a:ext cx="1588" cy="1676400"/>
          </a:xfrm>
          <a:prstGeom prst="line">
            <a:avLst/>
          </a:prstGeom>
          <a:ln w="12700">
            <a:solidFill>
              <a:srgbClr val="000000"/>
            </a:solidFill>
          </a:ln>
        </p:spPr>
        <p:txBody>
          <a:bodyPr lIns="0" tIns="0" rIns="0" bIns="0"/>
          <a:lstStyle/>
          <a:p>
            <a:endParaRPr/>
          </a:p>
        </p:txBody>
      </p:sp>
      <p:sp>
        <p:nvSpPr>
          <p:cNvPr id="92" name="Line"/>
          <p:cNvSpPr/>
          <p:nvPr/>
        </p:nvSpPr>
        <p:spPr>
          <a:xfrm flipH="1" flipV="1">
            <a:off x="5779150" y="4114800"/>
            <a:ext cx="1383651" cy="1588"/>
          </a:xfrm>
          <a:prstGeom prst="line">
            <a:avLst/>
          </a:prstGeom>
          <a:ln w="12700">
            <a:solidFill>
              <a:srgbClr val="000000"/>
            </a:solidFill>
          </a:ln>
        </p:spPr>
        <p:txBody>
          <a:bodyPr lIns="0" tIns="0" rIns="0" bIns="0"/>
          <a:lstStyle/>
          <a:p>
            <a:endParaRPr/>
          </a:p>
        </p:txBody>
      </p:sp>
      <p:sp>
        <p:nvSpPr>
          <p:cNvPr id="93" name="Rectangle"/>
          <p:cNvSpPr/>
          <p:nvPr/>
        </p:nvSpPr>
        <p:spPr>
          <a:xfrm>
            <a:off x="5778500" y="4102100"/>
            <a:ext cx="1371600" cy="685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94" name="Triangle"/>
          <p:cNvSpPr/>
          <p:nvPr/>
        </p:nvSpPr>
        <p:spPr>
          <a:xfrm flipH="1">
            <a:off x="5791200" y="3429000"/>
            <a:ext cx="13716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95" name="Triangle"/>
          <p:cNvSpPr/>
          <p:nvPr/>
        </p:nvSpPr>
        <p:spPr>
          <a:xfrm flipH="1">
            <a:off x="4419600" y="4114800"/>
            <a:ext cx="13716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grpSp>
        <p:nvGrpSpPr>
          <p:cNvPr id="102" name="Group"/>
          <p:cNvGrpSpPr/>
          <p:nvPr/>
        </p:nvGrpSpPr>
        <p:grpSpPr>
          <a:xfrm>
            <a:off x="3048000" y="2057400"/>
            <a:ext cx="3733802" cy="2514600"/>
            <a:chOff x="0" y="0"/>
            <a:chExt cx="3733801" cy="2514600"/>
          </a:xfrm>
        </p:grpSpPr>
        <p:sp>
          <p:nvSpPr>
            <p:cNvPr id="96" name="Consumer Surplus: $56,250"/>
            <p:cNvSpPr txBox="1"/>
            <p:nvPr/>
          </p:nvSpPr>
          <p:spPr>
            <a:xfrm>
              <a:off x="1524000" y="0"/>
              <a:ext cx="2133600"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defTabSz="914400">
                <a:defRPr sz="1800">
                  <a:uFill>
                    <a:solidFill>
                      <a:srgbClr val="000000"/>
                    </a:solidFill>
                  </a:uFill>
                  <a:latin typeface="+mn-lt"/>
                  <a:ea typeface="+mn-ea"/>
                  <a:cs typeface="+mn-cs"/>
                  <a:sym typeface="Arial"/>
                </a:defRPr>
              </a:lvl1pPr>
            </a:lstStyle>
            <a:p>
              <a:r>
                <a:t>Consumer Surplus: $56,250</a:t>
              </a:r>
            </a:p>
          </p:txBody>
        </p:sp>
        <p:sp>
          <p:nvSpPr>
            <p:cNvPr id="97" name="Profit:…"/>
            <p:cNvSpPr txBox="1"/>
            <p:nvPr/>
          </p:nvSpPr>
          <p:spPr>
            <a:xfrm>
              <a:off x="1828800" y="990600"/>
              <a:ext cx="1061509"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$112,500</a:t>
              </a:r>
            </a:p>
          </p:txBody>
        </p:sp>
        <p:sp>
          <p:nvSpPr>
            <p:cNvPr id="98" name="Deadweight loss: $56,250"/>
            <p:cNvSpPr txBox="1"/>
            <p:nvPr/>
          </p:nvSpPr>
          <p:spPr>
            <a:xfrm>
              <a:off x="0" y="990600"/>
              <a:ext cx="1524000"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defTabSz="914400">
                <a:defRPr sz="1800">
                  <a:uFill>
                    <a:solidFill>
                      <a:srgbClr val="000000"/>
                    </a:solidFill>
                  </a:uFill>
                  <a:latin typeface="+mn-lt"/>
                  <a:ea typeface="+mn-ea"/>
                  <a:cs typeface="+mn-cs"/>
                  <a:sym typeface="Arial"/>
                </a:defRPr>
              </a:lvl1pPr>
            </a:lstStyle>
            <a:p>
              <a:r>
                <a:t>Deadweight loss: $56,250</a:t>
              </a:r>
            </a:p>
          </p:txBody>
        </p:sp>
        <p:sp>
          <p:nvSpPr>
            <p:cNvPr id="99" name="Line"/>
            <p:cNvSpPr/>
            <p:nvPr/>
          </p:nvSpPr>
          <p:spPr>
            <a:xfrm>
              <a:off x="3048000" y="609600"/>
              <a:ext cx="685801" cy="12954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sp>
          <p:nvSpPr>
            <p:cNvPr id="100" name="Line"/>
            <p:cNvSpPr/>
            <p:nvPr/>
          </p:nvSpPr>
          <p:spPr>
            <a:xfrm>
              <a:off x="2286000" y="1600200"/>
              <a:ext cx="990600" cy="762001"/>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sp>
          <p:nvSpPr>
            <p:cNvPr id="101" name="Line"/>
            <p:cNvSpPr/>
            <p:nvPr/>
          </p:nvSpPr>
          <p:spPr>
            <a:xfrm>
              <a:off x="1143000" y="1752600"/>
              <a:ext cx="1371600" cy="7620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grpSp>
      <p:grpSp>
        <p:nvGrpSpPr>
          <p:cNvPr id="115" name="Group"/>
          <p:cNvGrpSpPr/>
          <p:nvPr/>
        </p:nvGrpSpPr>
        <p:grpSpPr>
          <a:xfrm>
            <a:off x="1701801" y="5638800"/>
            <a:ext cx="5455331" cy="1330722"/>
            <a:chOff x="0" y="0"/>
            <a:chExt cx="5455330" cy="1330721"/>
          </a:xfrm>
        </p:grpSpPr>
        <p:sp>
          <p:nvSpPr>
            <p:cNvPr id="103" name="Line"/>
            <p:cNvSpPr/>
            <p:nvPr/>
          </p:nvSpPr>
          <p:spPr>
            <a:xfrm>
              <a:off x="203200" y="76200"/>
              <a:ext cx="5252130" cy="1064"/>
            </a:xfrm>
            <a:prstGeom prst="line">
              <a:avLst/>
            </a:prstGeom>
            <a:noFill/>
            <a:ln w="25400" cap="flat">
              <a:solidFill>
                <a:srgbClr val="000000"/>
              </a:solidFill>
              <a:prstDash val="solid"/>
              <a:round/>
            </a:ln>
            <a:effectLst/>
          </p:spPr>
          <p:txBody>
            <a:bodyPr wrap="square" lIns="0" tIns="0" rIns="0" bIns="0" numCol="1" anchor="t">
              <a:noAutofit/>
            </a:bodyPr>
            <a:lstStyle/>
            <a:p>
              <a:endParaRPr/>
            </a:p>
          </p:txBody>
        </p:sp>
        <p:sp>
          <p:nvSpPr>
            <p:cNvPr id="104" name="Line"/>
            <p:cNvSpPr/>
            <p:nvPr/>
          </p:nvSpPr>
          <p:spPr>
            <a:xfrm>
              <a:off x="4546600" y="0"/>
              <a:ext cx="1588" cy="1524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105" name="Line"/>
            <p:cNvSpPr/>
            <p:nvPr/>
          </p:nvSpPr>
          <p:spPr>
            <a:xfrm>
              <a:off x="889000" y="0"/>
              <a:ext cx="1588" cy="1524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106" name="Line"/>
            <p:cNvSpPr/>
            <p:nvPr/>
          </p:nvSpPr>
          <p:spPr>
            <a:xfrm>
              <a:off x="1803400" y="0"/>
              <a:ext cx="1588" cy="1524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107" name="Line"/>
            <p:cNvSpPr/>
            <p:nvPr/>
          </p:nvSpPr>
          <p:spPr>
            <a:xfrm>
              <a:off x="2717800" y="0"/>
              <a:ext cx="1588" cy="1524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108" name="Line"/>
            <p:cNvSpPr/>
            <p:nvPr/>
          </p:nvSpPr>
          <p:spPr>
            <a:xfrm>
              <a:off x="3632200" y="0"/>
              <a:ext cx="1588" cy="1524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109" name="1"/>
            <p:cNvSpPr txBox="1"/>
            <p:nvPr/>
          </p:nvSpPr>
          <p:spPr>
            <a:xfrm>
              <a:off x="4394200" y="76200"/>
              <a:ext cx="337272"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110" name="2"/>
            <p:cNvSpPr txBox="1"/>
            <p:nvPr/>
          </p:nvSpPr>
          <p:spPr>
            <a:xfrm>
              <a:off x="3479800" y="76200"/>
              <a:ext cx="337272"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111" name="3"/>
            <p:cNvSpPr txBox="1"/>
            <p:nvPr/>
          </p:nvSpPr>
          <p:spPr>
            <a:xfrm>
              <a:off x="2565400" y="76200"/>
              <a:ext cx="337272"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112" name="5"/>
            <p:cNvSpPr txBox="1"/>
            <p:nvPr/>
          </p:nvSpPr>
          <p:spPr>
            <a:xfrm>
              <a:off x="736600" y="76200"/>
              <a:ext cx="337272"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113" name="4"/>
            <p:cNvSpPr txBox="1"/>
            <p:nvPr/>
          </p:nvSpPr>
          <p:spPr>
            <a:xfrm>
              <a:off x="1651000" y="76200"/>
              <a:ext cx="337272"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114" name="Q…"/>
            <p:cNvSpPr txBox="1"/>
            <p:nvPr/>
          </p:nvSpPr>
          <p:spPr>
            <a:xfrm>
              <a:off x="0" y="304800"/>
              <a:ext cx="914400" cy="1025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grpSp>
      <p:sp>
        <p:nvSpPr>
          <p:cNvPr id="116" name="Price Discrimination"/>
          <p:cNvSpPr txBox="1"/>
          <p:nvPr/>
        </p:nvSpPr>
        <p:spPr>
          <a:xfrm>
            <a:off x="2209801" y="228601"/>
            <a:ext cx="317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Price Discrimination</a:t>
            </a:r>
          </a:p>
        </p:txBody>
      </p:sp>
      <p:sp>
        <p:nvSpPr>
          <p:cNvPr id="117" name="Line"/>
          <p:cNvSpPr/>
          <p:nvPr/>
        </p:nvSpPr>
        <p:spPr>
          <a:xfrm>
            <a:off x="7157130" y="5716063"/>
            <a:ext cx="3068557" cy="128"/>
          </a:xfrm>
          <a:prstGeom prst="line">
            <a:avLst/>
          </a:prstGeom>
          <a:ln w="25400">
            <a:solidFill>
              <a:srgbClr val="000000"/>
            </a:solidFill>
          </a:ln>
        </p:spPr>
        <p:txBody>
          <a:bodyPr lIns="0" tIns="0" rIns="0" bIns="0"/>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69"/>
                                        </p:tgtEl>
                                        <p:attrNameLst>
                                          <p:attrName>style.visibility</p:attrName>
                                        </p:attrNameLst>
                                      </p:cBhvr>
                                      <p:to>
                                        <p:strVal val="visible"/>
                                      </p:to>
                                    </p:set>
                                    <p:animEffect transition="in" filter="wipe(up)">
                                      <p:cBhvr>
                                        <p:cTn id="15" dur="10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7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fill="hold" grpId="0" nodeType="clickEffect">
                                  <p:stCondLst>
                                    <p:cond delay="0"/>
                                  </p:stCondLst>
                                  <p:iterate>
                                    <p:tmAbs val="0"/>
                                  </p:iterate>
                                  <p:childTnLst>
                                    <p:set>
                                      <p:cBhvr>
                                        <p:cTn id="27" fill="hold"/>
                                        <p:tgtEl>
                                          <p:spTgt spid="72"/>
                                        </p:tgtEl>
                                        <p:attrNameLst>
                                          <p:attrName>style.visibility</p:attrName>
                                        </p:attrNameLst>
                                      </p:cBhvr>
                                      <p:to>
                                        <p:strVal val="visible"/>
                                      </p:to>
                                    </p:set>
                                    <p:animEffect transition="in" filter="fade">
                                      <p:cBhvr>
                                        <p:cTn id="28" dur="10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73"/>
                                        </p:tgtEl>
                                        <p:attrNameLst>
                                          <p:attrName>style.visibility</p:attrName>
                                        </p:attrNameLst>
                                      </p:cBhvr>
                                      <p:to>
                                        <p:strVal val="visible"/>
                                      </p:to>
                                    </p:set>
                                    <p:animEffect transition="in" filter="fade">
                                      <p:cBhvr>
                                        <p:cTn id="33" dur="10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grpId="0" nodeType="clickEffect">
                                  <p:stCondLst>
                                    <p:cond delay="0"/>
                                  </p:stCondLst>
                                  <p:iterate>
                                    <p:tmAbs val="0"/>
                                  </p:iterate>
                                  <p:childTnLst>
                                    <p:set>
                                      <p:cBhvr>
                                        <p:cTn id="37" fill="hold"/>
                                        <p:tgtEl>
                                          <p:spTgt spid="74"/>
                                        </p:tgtEl>
                                        <p:attrNameLst>
                                          <p:attrName>style.visibility</p:attrName>
                                        </p:attrNameLst>
                                      </p:cBhvr>
                                      <p:to>
                                        <p:strVal val="visible"/>
                                      </p:to>
                                    </p:set>
                                    <p:animEffect transition="in" filter="fade">
                                      <p:cBhvr>
                                        <p:cTn id="38" dur="10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iterate>
                                    <p:tmAbs val="0"/>
                                  </p:iterate>
                                  <p:childTnLst>
                                    <p:set>
                                      <p:cBhvr>
                                        <p:cTn id="46" fill="hold"/>
                                        <p:tgtEl>
                                          <p:spTgt spid="115"/>
                                        </p:tgtEl>
                                        <p:attrNameLst>
                                          <p:attrName>style.visibility</p:attrName>
                                        </p:attrNameLst>
                                      </p:cBhvr>
                                      <p:to>
                                        <p:strVal val="visible"/>
                                      </p:to>
                                    </p:set>
                                    <p:animEffect transition="in" filter="wipe(right)">
                                      <p:cBhvr>
                                        <p:cTn id="47" dur="10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p:tmAbs val="0"/>
                                  </p:iterate>
                                  <p:childTnLst>
                                    <p:set>
                                      <p:cBhvr>
                                        <p:cTn id="51" fill="hold"/>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p:tmAbs val="0"/>
                                  </p:iterate>
                                  <p:childTnLst>
                                    <p:set>
                                      <p:cBhvr>
                                        <p:cTn id="55" fill="hold"/>
                                        <p:tgtEl>
                                          <p:spTgt spid="8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8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iterate>
                                    <p:tmAbs val="0"/>
                                  </p:iterate>
                                  <p:childTnLst>
                                    <p:set>
                                      <p:cBhvr>
                                        <p:cTn id="63" fill="hold"/>
                                        <p:tgtEl>
                                          <p:spTgt spid="90"/>
                                        </p:tgtEl>
                                        <p:attrNameLst>
                                          <p:attrName>style.visibility</p:attrName>
                                        </p:attrNameLst>
                                      </p:cBhvr>
                                      <p:to>
                                        <p:strVal val="visible"/>
                                      </p:to>
                                    </p:set>
                                    <p:animEffect transition="in" filter="wipe(up)">
                                      <p:cBhvr>
                                        <p:cTn id="64" dur="1000"/>
                                        <p:tgtEl>
                                          <p:spTgt spid="9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iterate>
                                    <p:tmAbs val="0"/>
                                  </p:iterate>
                                  <p:childTnLst>
                                    <p:set>
                                      <p:cBhvr>
                                        <p:cTn id="68" fill="hold"/>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iterate>
                                    <p:tmAbs val="0"/>
                                  </p:iterate>
                                  <p:childTnLst>
                                    <p:set>
                                      <p:cBhvr>
                                        <p:cTn id="72" fill="hold"/>
                                        <p:tgtEl>
                                          <p:spTgt spid="9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fill="hold" grpId="0" nodeType="clickEffect">
                                  <p:stCondLst>
                                    <p:cond delay="0"/>
                                  </p:stCondLst>
                                  <p:iterate>
                                    <p:tmAbs val="0"/>
                                  </p:iterate>
                                  <p:childTnLst>
                                    <p:set>
                                      <p:cBhvr>
                                        <p:cTn id="76" fill="hold"/>
                                        <p:tgtEl>
                                          <p:spTgt spid="93"/>
                                        </p:tgtEl>
                                        <p:attrNameLst>
                                          <p:attrName>style.visibility</p:attrName>
                                        </p:attrNameLst>
                                      </p:cBhvr>
                                      <p:to>
                                        <p:strVal val="visible"/>
                                      </p:to>
                                    </p:set>
                                    <p:animEffect transition="in" filter="fade">
                                      <p:cBhvr>
                                        <p:cTn id="77" dur="1000"/>
                                        <p:tgtEl>
                                          <p:spTgt spid="9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fill="hold" grpId="0" nodeType="clickEffect">
                                  <p:stCondLst>
                                    <p:cond delay="0"/>
                                  </p:stCondLst>
                                  <p:iterate>
                                    <p:tmAbs val="0"/>
                                  </p:iterate>
                                  <p:childTnLst>
                                    <p:set>
                                      <p:cBhvr>
                                        <p:cTn id="81" fill="hold"/>
                                        <p:tgtEl>
                                          <p:spTgt spid="95"/>
                                        </p:tgtEl>
                                        <p:attrNameLst>
                                          <p:attrName>style.visibility</p:attrName>
                                        </p:attrNameLst>
                                      </p:cBhvr>
                                      <p:to>
                                        <p:strVal val="visible"/>
                                      </p:to>
                                    </p:set>
                                    <p:animEffect transition="in" filter="fade">
                                      <p:cBhvr>
                                        <p:cTn id="82" dur="10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fill="hold" grpId="0" nodeType="clickEffect">
                                  <p:stCondLst>
                                    <p:cond delay="0"/>
                                  </p:stCondLst>
                                  <p:iterate>
                                    <p:tmAbs val="0"/>
                                  </p:iterate>
                                  <p:childTnLst>
                                    <p:set>
                                      <p:cBhvr>
                                        <p:cTn id="86" fill="hold"/>
                                        <p:tgtEl>
                                          <p:spTgt spid="94"/>
                                        </p:tgtEl>
                                        <p:attrNameLst>
                                          <p:attrName>style.visibility</p:attrName>
                                        </p:attrNameLst>
                                      </p:cBhvr>
                                      <p:to>
                                        <p:strVal val="visible"/>
                                      </p:to>
                                    </p:set>
                                    <p:animEffect transition="in" filter="fade">
                                      <p:cBhvr>
                                        <p:cTn id="87" dur="1000"/>
                                        <p:tgtEl>
                                          <p:spTgt spid="94"/>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iterate>
                                    <p:tmAbs val="0"/>
                                  </p:iterate>
                                  <p:childTnLst>
                                    <p:set>
                                      <p:cBhvr>
                                        <p:cTn id="91" fill="hold"/>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dvAuto="0"/>
      <p:bldP spid="47" grpId="0" animBg="1" advAuto="0"/>
      <p:bldP spid="69" grpId="0" animBg="1" advAuto="0"/>
      <p:bldP spid="70" grpId="0" animBg="1" advAuto="0"/>
      <p:bldP spid="71" grpId="0" animBg="1" advAuto="0"/>
      <p:bldP spid="72" grpId="0" animBg="1" advAuto="0"/>
      <p:bldP spid="73" grpId="0" animBg="1" advAuto="0"/>
      <p:bldP spid="74" grpId="0" animBg="1" advAuto="0"/>
      <p:bldP spid="81" grpId="0" animBg="1" advAuto="0"/>
      <p:bldP spid="83" grpId="0" animBg="1" advAuto="0"/>
      <p:bldP spid="84" grpId="0" animBg="1" advAuto="0"/>
      <p:bldP spid="87" grpId="0" animBg="1" advAuto="0"/>
      <p:bldP spid="90" grpId="0" animBg="1" advAuto="0"/>
      <p:bldP spid="91" grpId="0" animBg="1" advAuto="0"/>
      <p:bldP spid="92" grpId="0" animBg="1" advAuto="0"/>
      <p:bldP spid="93" grpId="0" animBg="1" advAuto="0"/>
      <p:bldP spid="94" grpId="0" animBg="1" advAuto="0"/>
      <p:bldP spid="95" grpId="0" animBg="1" advAuto="0"/>
      <p:bldP spid="102" grpId="0" animBg="1" advAuto="0"/>
      <p:bldP spid="11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44499-A2FF-E379-9EB6-A6773F7EC6E9}"/>
              </a:ext>
            </a:extLst>
          </p:cNvPr>
          <p:cNvSpPr>
            <a:spLocks noGrp="1"/>
          </p:cNvSpPr>
          <p:nvPr>
            <p:ph type="title"/>
          </p:nvPr>
        </p:nvSpPr>
        <p:spPr>
          <a:xfrm>
            <a:off x="838200" y="365125"/>
            <a:ext cx="10515600" cy="755015"/>
          </a:xfrm>
        </p:spPr>
        <p:txBody>
          <a:bodyPr>
            <a:normAutofit/>
          </a:bodyPr>
          <a:lstStyle/>
          <a:p>
            <a:pPr algn="ctr"/>
            <a:r>
              <a:rPr lang="en-US" sz="3200" dirty="0"/>
              <a:t>“Personalized” Online Retailing</a:t>
            </a:r>
          </a:p>
        </p:txBody>
      </p:sp>
      <p:sp>
        <p:nvSpPr>
          <p:cNvPr id="8" name="TextBox 7">
            <a:extLst>
              <a:ext uri="{FF2B5EF4-FFF2-40B4-BE49-F238E27FC236}">
                <a16:creationId xmlns:a16="http://schemas.microsoft.com/office/drawing/2014/main" id="{070AAF37-1E2F-4742-2CE8-234893F0D088}"/>
              </a:ext>
            </a:extLst>
          </p:cNvPr>
          <p:cNvSpPr txBox="1"/>
          <p:nvPr/>
        </p:nvSpPr>
        <p:spPr>
          <a:xfrm>
            <a:off x="144791" y="6308209"/>
            <a:ext cx="12047209" cy="369332"/>
          </a:xfrm>
          <a:prstGeom prst="rect">
            <a:avLst/>
          </a:prstGeom>
          <a:noFill/>
        </p:spPr>
        <p:txBody>
          <a:bodyPr wrap="none" rtlCol="0">
            <a:spAutoFit/>
          </a:bodyPr>
          <a:lstStyle/>
          <a:p>
            <a:r>
              <a:rPr lang="en-US" dirty="0"/>
              <a:t>Source:  OECD, “</a:t>
            </a:r>
            <a:r>
              <a:rPr lang="en-US" dirty="0" err="1">
                <a:effectLst/>
              </a:rPr>
              <a:t>Personalised</a:t>
            </a:r>
            <a:r>
              <a:rPr lang="en-US" dirty="0">
                <a:effectLst/>
              </a:rPr>
              <a:t> Pricing in the Digital Era” (2018), https://</a:t>
            </a:r>
            <a:r>
              <a:rPr lang="en-US" dirty="0" err="1">
                <a:effectLst/>
              </a:rPr>
              <a:t>one.oecd.org</a:t>
            </a:r>
            <a:r>
              <a:rPr lang="en-US" dirty="0">
                <a:effectLst/>
              </a:rPr>
              <a:t>/document/DAF/COMP(2018)13/</a:t>
            </a:r>
            <a:r>
              <a:rPr lang="en-US" dirty="0" err="1">
                <a:effectLst/>
              </a:rPr>
              <a:t>en</a:t>
            </a:r>
            <a:r>
              <a:rPr lang="en-US" dirty="0">
                <a:effectLst/>
              </a:rPr>
              <a:t>/pdf </a:t>
            </a:r>
          </a:p>
        </p:txBody>
      </p:sp>
      <p:pic>
        <p:nvPicPr>
          <p:cNvPr id="10" name="Picture 9" descr="Table&#10;&#10;Description automatically generated">
            <a:extLst>
              <a:ext uri="{FF2B5EF4-FFF2-40B4-BE49-F238E27FC236}">
                <a16:creationId xmlns:a16="http://schemas.microsoft.com/office/drawing/2014/main" id="{6F31F0B1-5F26-5071-FFE1-3A88F28880DE}"/>
              </a:ext>
            </a:extLst>
          </p:cNvPr>
          <p:cNvPicPr>
            <a:picLocks noChangeAspect="1"/>
          </p:cNvPicPr>
          <p:nvPr/>
        </p:nvPicPr>
        <p:blipFill>
          <a:blip r:embed="rId2"/>
          <a:stretch>
            <a:fillRect/>
          </a:stretch>
        </p:blipFill>
        <p:spPr>
          <a:xfrm>
            <a:off x="80010" y="1297776"/>
            <a:ext cx="12017172" cy="4257204"/>
          </a:xfrm>
          <a:prstGeom prst="rect">
            <a:avLst/>
          </a:prstGeom>
        </p:spPr>
      </p:pic>
    </p:spTree>
    <p:extLst>
      <p:ext uri="{BB962C8B-B14F-4D97-AF65-F5344CB8AC3E}">
        <p14:creationId xmlns:p14="http://schemas.microsoft.com/office/powerpoint/2010/main" val="2769415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20"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122"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123"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124"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125" name="Line"/>
          <p:cNvSpPr/>
          <p:nvPr/>
        </p:nvSpPr>
        <p:spPr>
          <a:xfrm>
            <a:off x="7162800" y="1143001"/>
            <a:ext cx="2286000" cy="4572001"/>
          </a:xfrm>
          <a:prstGeom prst="line">
            <a:avLst/>
          </a:prstGeom>
          <a:ln w="25400">
            <a:solidFill>
              <a:srgbClr val="000000"/>
            </a:solidFill>
          </a:ln>
        </p:spPr>
        <p:txBody>
          <a:bodyPr lIns="0" tIns="0" rIns="0" bIns="0"/>
          <a:lstStyle/>
          <a:p>
            <a:endParaRPr/>
          </a:p>
        </p:txBody>
      </p:sp>
      <p:grpSp>
        <p:nvGrpSpPr>
          <p:cNvPr id="128" name="Group"/>
          <p:cNvGrpSpPr/>
          <p:nvPr/>
        </p:nvGrpSpPr>
        <p:grpSpPr>
          <a:xfrm>
            <a:off x="7162801" y="4343400"/>
            <a:ext cx="2819401" cy="471924"/>
            <a:chOff x="0" y="0"/>
            <a:chExt cx="2819400" cy="471923"/>
          </a:xfrm>
        </p:grpSpPr>
        <p:sp>
          <p:nvSpPr>
            <p:cNvPr id="126" name="Line"/>
            <p:cNvSpPr/>
            <p:nvPr/>
          </p:nvSpPr>
          <p:spPr>
            <a:xfrm>
              <a:off x="0" y="457200"/>
              <a:ext cx="2819400" cy="1588"/>
            </a:xfrm>
            <a:prstGeom prst="line">
              <a:avLst/>
            </a:prstGeom>
            <a:noFill/>
            <a:ln w="25400" cap="flat">
              <a:solidFill>
                <a:srgbClr val="000000"/>
              </a:solidFill>
              <a:prstDash val="solid"/>
              <a:round/>
            </a:ln>
            <a:effectLst/>
          </p:spPr>
          <p:txBody>
            <a:bodyPr wrap="square" lIns="0" tIns="0" rIns="0" bIns="0" numCol="1" anchor="t">
              <a:noAutofit/>
            </a:bodyPr>
            <a:lstStyle/>
            <a:p>
              <a:endParaRPr/>
            </a:p>
          </p:txBody>
        </p:sp>
        <p:sp>
          <p:nvSpPr>
            <p:cNvPr id="127" name="MC"/>
            <p:cNvSpPr txBox="1"/>
            <p:nvPr/>
          </p:nvSpPr>
          <p:spPr>
            <a:xfrm>
              <a:off x="2057400" y="0"/>
              <a:ext cx="685800" cy="471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grpSp>
      <p:sp>
        <p:nvSpPr>
          <p:cNvPr id="129"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130"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131"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132"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133"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134"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135"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136"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137"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138"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139"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140"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141"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142"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143"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144"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145"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146"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147"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grpSp>
        <p:nvGrpSpPr>
          <p:cNvPr id="150" name="Group"/>
          <p:cNvGrpSpPr/>
          <p:nvPr/>
        </p:nvGrpSpPr>
        <p:grpSpPr>
          <a:xfrm>
            <a:off x="7162800" y="1143001"/>
            <a:ext cx="2209800" cy="5577325"/>
            <a:chOff x="0" y="0"/>
            <a:chExt cx="2209800" cy="5577324"/>
          </a:xfrm>
        </p:grpSpPr>
        <p:sp>
          <p:nvSpPr>
            <p:cNvPr id="148" name="Line"/>
            <p:cNvSpPr/>
            <p:nvPr/>
          </p:nvSpPr>
          <p:spPr>
            <a:xfrm>
              <a:off x="0" y="0"/>
              <a:ext cx="1371599" cy="5410201"/>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149" name="MR"/>
            <p:cNvSpPr txBox="1"/>
            <p:nvPr/>
          </p:nvSpPr>
          <p:spPr>
            <a:xfrm>
              <a:off x="1371600" y="5105400"/>
              <a:ext cx="838200" cy="4719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grpSp>
      <p:sp>
        <p:nvSpPr>
          <p:cNvPr id="151"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152"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153" name="Rectangle"/>
          <p:cNvSpPr/>
          <p:nvPr/>
        </p:nvSpPr>
        <p:spPr>
          <a:xfrm>
            <a:off x="7162800" y="29718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54"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55"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56" name="Profit:…"/>
          <p:cNvSpPr txBox="1"/>
          <p:nvPr/>
        </p:nvSpPr>
        <p:spPr>
          <a:xfrm>
            <a:off x="9204326" y="2093912"/>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$200,000</a:t>
            </a:r>
          </a:p>
        </p:txBody>
      </p:sp>
      <p:sp>
        <p:nvSpPr>
          <p:cNvPr id="157" name="Deadweight loss: $100,000"/>
          <p:cNvSpPr txBox="1"/>
          <p:nvPr/>
        </p:nvSpPr>
        <p:spPr>
          <a:xfrm>
            <a:off x="9144000" y="32004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$100,000</a:t>
            </a:r>
          </a:p>
        </p:txBody>
      </p:sp>
      <p:sp>
        <p:nvSpPr>
          <p:cNvPr id="158" name="Consumer Surplus: $100,000"/>
          <p:cNvSpPr txBox="1"/>
          <p:nvPr/>
        </p:nvSpPr>
        <p:spPr>
          <a:xfrm>
            <a:off x="8305800" y="10668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$100,000</a:t>
            </a:r>
          </a:p>
        </p:txBody>
      </p:sp>
      <p:sp>
        <p:nvSpPr>
          <p:cNvPr id="159" name="Line"/>
          <p:cNvSpPr/>
          <p:nvPr/>
        </p:nvSpPr>
        <p:spPr>
          <a:xfrm flipH="1">
            <a:off x="7543800" y="1752600"/>
            <a:ext cx="1371600" cy="838200"/>
          </a:xfrm>
          <a:prstGeom prst="line">
            <a:avLst/>
          </a:prstGeom>
          <a:ln w="12700">
            <a:solidFill>
              <a:srgbClr val="000000"/>
            </a:solidFill>
            <a:tailEnd type="triangle"/>
          </a:ln>
        </p:spPr>
        <p:txBody>
          <a:bodyPr lIns="0" tIns="0" rIns="0" bIns="0"/>
          <a:lstStyle/>
          <a:p>
            <a:endParaRPr/>
          </a:p>
        </p:txBody>
      </p:sp>
      <p:sp>
        <p:nvSpPr>
          <p:cNvPr id="160" name="Line"/>
          <p:cNvSpPr/>
          <p:nvPr/>
        </p:nvSpPr>
        <p:spPr>
          <a:xfrm flipH="1">
            <a:off x="7696200" y="2590800"/>
            <a:ext cx="1524000" cy="1066800"/>
          </a:xfrm>
          <a:prstGeom prst="line">
            <a:avLst/>
          </a:prstGeom>
          <a:ln w="12700">
            <a:solidFill>
              <a:srgbClr val="000000"/>
            </a:solidFill>
            <a:tailEnd type="triangle"/>
          </a:ln>
        </p:spPr>
        <p:txBody>
          <a:bodyPr lIns="0" tIns="0" rIns="0" bIns="0"/>
          <a:lstStyle/>
          <a:p>
            <a:endParaRPr/>
          </a:p>
        </p:txBody>
      </p:sp>
      <p:sp>
        <p:nvSpPr>
          <p:cNvPr id="161" name="Line"/>
          <p:cNvSpPr/>
          <p:nvPr/>
        </p:nvSpPr>
        <p:spPr>
          <a:xfrm flipH="1">
            <a:off x="8458200" y="3657600"/>
            <a:ext cx="762000" cy="609600"/>
          </a:xfrm>
          <a:prstGeom prst="line">
            <a:avLst/>
          </a:prstGeom>
          <a:ln w="12700">
            <a:solidFill>
              <a:srgbClr val="000000"/>
            </a:solidFill>
            <a:tailEnd type="triangle"/>
          </a:ln>
        </p:spPr>
        <p:txBody>
          <a:bodyPr lIns="0" tIns="0" rIns="0" bIns="0"/>
          <a:lstStyle/>
          <a:p>
            <a:endParaRPr/>
          </a:p>
        </p:txBody>
      </p:sp>
      <p:sp>
        <p:nvSpPr>
          <p:cNvPr id="162"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163"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164"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165"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166"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167"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168" name="Line"/>
          <p:cNvSpPr/>
          <p:nvPr/>
        </p:nvSpPr>
        <p:spPr>
          <a:xfrm flipH="1">
            <a:off x="2590801" y="3429000"/>
            <a:ext cx="4572001" cy="2286000"/>
          </a:xfrm>
          <a:prstGeom prst="line">
            <a:avLst/>
          </a:prstGeom>
          <a:ln w="25400">
            <a:solidFill>
              <a:srgbClr val="000000"/>
            </a:solidFill>
          </a:ln>
        </p:spPr>
        <p:txBody>
          <a:bodyPr lIns="0" tIns="0" rIns="0" bIns="0"/>
          <a:lstStyle/>
          <a:p>
            <a:endParaRPr/>
          </a:p>
        </p:txBody>
      </p:sp>
      <p:sp>
        <p:nvSpPr>
          <p:cNvPr id="169" name="Market B"/>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B</a:t>
            </a:r>
          </a:p>
        </p:txBody>
      </p:sp>
      <p:sp>
        <p:nvSpPr>
          <p:cNvPr id="170"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171"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172"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173"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174"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175"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176"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177" name="Line"/>
          <p:cNvSpPr/>
          <p:nvPr/>
        </p:nvSpPr>
        <p:spPr>
          <a:xfrm flipH="1">
            <a:off x="4038600" y="3429001"/>
            <a:ext cx="3124200" cy="3124201"/>
          </a:xfrm>
          <a:prstGeom prst="line">
            <a:avLst/>
          </a:prstGeom>
          <a:ln w="12700">
            <a:solidFill>
              <a:srgbClr val="000000"/>
            </a:solidFill>
          </a:ln>
        </p:spPr>
        <p:txBody>
          <a:bodyPr lIns="0" tIns="0" rIns="0" bIns="0"/>
          <a:lstStyle/>
          <a:p>
            <a:endParaRPr/>
          </a:p>
        </p:txBody>
      </p:sp>
      <p:sp>
        <p:nvSpPr>
          <p:cNvPr id="178" name="MR"/>
          <p:cNvSpPr txBox="1"/>
          <p:nvPr/>
        </p:nvSpPr>
        <p:spPr>
          <a:xfrm>
            <a:off x="34290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179" name="Line"/>
          <p:cNvSpPr/>
          <p:nvPr/>
        </p:nvSpPr>
        <p:spPr>
          <a:xfrm flipV="1">
            <a:off x="5791200" y="4114800"/>
            <a:ext cx="1588" cy="1676400"/>
          </a:xfrm>
          <a:prstGeom prst="line">
            <a:avLst/>
          </a:prstGeom>
          <a:ln w="12700">
            <a:solidFill>
              <a:srgbClr val="000000"/>
            </a:solidFill>
          </a:ln>
        </p:spPr>
        <p:txBody>
          <a:bodyPr lIns="0" tIns="0" rIns="0" bIns="0"/>
          <a:lstStyle/>
          <a:p>
            <a:endParaRPr/>
          </a:p>
        </p:txBody>
      </p:sp>
      <p:sp>
        <p:nvSpPr>
          <p:cNvPr id="180" name="Line"/>
          <p:cNvSpPr/>
          <p:nvPr/>
        </p:nvSpPr>
        <p:spPr>
          <a:xfrm flipH="1" flipV="1">
            <a:off x="5791200" y="4114800"/>
            <a:ext cx="1371600" cy="1588"/>
          </a:xfrm>
          <a:prstGeom prst="line">
            <a:avLst/>
          </a:prstGeom>
          <a:ln w="12700">
            <a:solidFill>
              <a:srgbClr val="000000"/>
            </a:solidFill>
          </a:ln>
        </p:spPr>
        <p:txBody>
          <a:bodyPr lIns="0" tIns="0" rIns="0" bIns="0"/>
          <a:lstStyle/>
          <a:p>
            <a:endParaRPr/>
          </a:p>
        </p:txBody>
      </p:sp>
      <p:sp>
        <p:nvSpPr>
          <p:cNvPr id="181" name="Rectangle"/>
          <p:cNvSpPr/>
          <p:nvPr/>
        </p:nvSpPr>
        <p:spPr>
          <a:xfrm>
            <a:off x="5791200" y="4114800"/>
            <a:ext cx="1371600" cy="685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82" name="Triangle"/>
          <p:cNvSpPr/>
          <p:nvPr/>
        </p:nvSpPr>
        <p:spPr>
          <a:xfrm flipH="1">
            <a:off x="5791200" y="3429000"/>
            <a:ext cx="13716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83" name="Triangle"/>
          <p:cNvSpPr/>
          <p:nvPr/>
        </p:nvSpPr>
        <p:spPr>
          <a:xfrm flipH="1">
            <a:off x="4419600" y="4114800"/>
            <a:ext cx="13716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84" name="Consumer Surplus: $56,250"/>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$56,250</a:t>
            </a:r>
          </a:p>
        </p:txBody>
      </p:sp>
      <p:sp>
        <p:nvSpPr>
          <p:cNvPr id="185" name="Profit:…"/>
          <p:cNvSpPr txBox="1"/>
          <p:nvPr/>
        </p:nvSpPr>
        <p:spPr>
          <a:xfrm>
            <a:off x="4876801" y="3048000"/>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$112,500</a:t>
            </a:r>
          </a:p>
        </p:txBody>
      </p:sp>
      <p:sp>
        <p:nvSpPr>
          <p:cNvPr id="186" name="Deadweight loss: $56,250"/>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$56,250</a:t>
            </a:r>
          </a:p>
        </p:txBody>
      </p:sp>
      <p:sp>
        <p:nvSpPr>
          <p:cNvPr id="187" name="Line"/>
          <p:cNvSpPr/>
          <p:nvPr/>
        </p:nvSpPr>
        <p:spPr>
          <a:xfrm>
            <a:off x="6096000" y="2667000"/>
            <a:ext cx="685800" cy="1295400"/>
          </a:xfrm>
          <a:prstGeom prst="line">
            <a:avLst/>
          </a:prstGeom>
          <a:ln w="12700">
            <a:solidFill>
              <a:srgbClr val="000000"/>
            </a:solidFill>
            <a:tailEnd type="triangle"/>
          </a:ln>
        </p:spPr>
        <p:txBody>
          <a:bodyPr lIns="0" tIns="0" rIns="0" bIns="0"/>
          <a:lstStyle/>
          <a:p>
            <a:endParaRPr/>
          </a:p>
        </p:txBody>
      </p:sp>
      <p:sp>
        <p:nvSpPr>
          <p:cNvPr id="188" name="Line"/>
          <p:cNvSpPr/>
          <p:nvPr/>
        </p:nvSpPr>
        <p:spPr>
          <a:xfrm>
            <a:off x="5334000" y="3657600"/>
            <a:ext cx="990600" cy="762000"/>
          </a:xfrm>
          <a:prstGeom prst="line">
            <a:avLst/>
          </a:prstGeom>
          <a:ln w="12700">
            <a:solidFill>
              <a:srgbClr val="000000"/>
            </a:solidFill>
            <a:tailEnd type="triangle"/>
          </a:ln>
        </p:spPr>
        <p:txBody>
          <a:bodyPr lIns="0" tIns="0" rIns="0" bIns="0"/>
          <a:lstStyle/>
          <a:p>
            <a:endParaRPr/>
          </a:p>
        </p:txBody>
      </p:sp>
      <p:sp>
        <p:nvSpPr>
          <p:cNvPr id="189" name="Line"/>
          <p:cNvSpPr/>
          <p:nvPr/>
        </p:nvSpPr>
        <p:spPr>
          <a:xfrm>
            <a:off x="4191000" y="3810000"/>
            <a:ext cx="1371600" cy="762000"/>
          </a:xfrm>
          <a:prstGeom prst="line">
            <a:avLst/>
          </a:prstGeom>
          <a:ln w="12700">
            <a:solidFill>
              <a:srgbClr val="000000"/>
            </a:solidFill>
            <a:tailEnd type="triangle"/>
          </a:ln>
        </p:spPr>
        <p:txBody>
          <a:bodyPr lIns="0" tIns="0" rIns="0" bIns="0"/>
          <a:lstStyle/>
          <a:p>
            <a:endParaRPr/>
          </a:p>
        </p:txBody>
      </p:sp>
      <p:sp>
        <p:nvSpPr>
          <p:cNvPr id="190"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191" name="Price Discrimination"/>
          <p:cNvSpPr txBox="1"/>
          <p:nvPr/>
        </p:nvSpPr>
        <p:spPr>
          <a:xfrm>
            <a:off x="2209801" y="228601"/>
            <a:ext cx="317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Price Discrimination</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194"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196"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197"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198"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199"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200"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201"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202"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203"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204"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205"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206"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207"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208"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209"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210"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211"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212"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213"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214"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215"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216"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217"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218"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219"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220"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221"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222"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223"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224"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225" name="Rectangle"/>
          <p:cNvSpPr/>
          <p:nvPr/>
        </p:nvSpPr>
        <p:spPr>
          <a:xfrm>
            <a:off x="7162800" y="29718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26"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27"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28" name="Line"/>
          <p:cNvSpPr/>
          <p:nvPr/>
        </p:nvSpPr>
        <p:spPr>
          <a:xfrm flipV="1">
            <a:off x="6477000" y="2590800"/>
            <a:ext cx="1066800" cy="76200"/>
          </a:xfrm>
          <a:prstGeom prst="line">
            <a:avLst/>
          </a:prstGeom>
          <a:ln w="12700">
            <a:solidFill>
              <a:srgbClr val="000000"/>
            </a:solidFill>
            <a:tailEnd type="triangle"/>
          </a:ln>
        </p:spPr>
        <p:txBody>
          <a:bodyPr lIns="0" tIns="0" rIns="0" bIns="0"/>
          <a:lstStyle/>
          <a:p>
            <a:endParaRPr/>
          </a:p>
        </p:txBody>
      </p:sp>
      <p:sp>
        <p:nvSpPr>
          <p:cNvPr id="229"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230"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231"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232"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233"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234"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235" name="Line"/>
          <p:cNvSpPr/>
          <p:nvPr/>
        </p:nvSpPr>
        <p:spPr>
          <a:xfrm flipH="1">
            <a:off x="2590801" y="3429000"/>
            <a:ext cx="4572001" cy="2286000"/>
          </a:xfrm>
          <a:prstGeom prst="line">
            <a:avLst/>
          </a:prstGeom>
          <a:ln w="25400">
            <a:solidFill>
              <a:srgbClr val="000000"/>
            </a:solidFill>
          </a:ln>
        </p:spPr>
        <p:txBody>
          <a:bodyPr lIns="0" tIns="0" rIns="0" bIns="0"/>
          <a:lstStyle/>
          <a:p>
            <a:endParaRPr/>
          </a:p>
        </p:txBody>
      </p:sp>
      <p:sp>
        <p:nvSpPr>
          <p:cNvPr id="236" name="Market B"/>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B</a:t>
            </a:r>
          </a:p>
        </p:txBody>
      </p:sp>
      <p:sp>
        <p:nvSpPr>
          <p:cNvPr id="237"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238"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239"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240"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241"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242"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243"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244" name="Line"/>
          <p:cNvSpPr/>
          <p:nvPr/>
        </p:nvSpPr>
        <p:spPr>
          <a:xfrm flipH="1">
            <a:off x="4038600" y="3429001"/>
            <a:ext cx="3124200" cy="3124201"/>
          </a:xfrm>
          <a:prstGeom prst="line">
            <a:avLst/>
          </a:prstGeom>
          <a:ln w="12700">
            <a:solidFill>
              <a:srgbClr val="000000"/>
            </a:solidFill>
          </a:ln>
        </p:spPr>
        <p:txBody>
          <a:bodyPr lIns="0" tIns="0" rIns="0" bIns="0"/>
          <a:lstStyle/>
          <a:p>
            <a:endParaRPr/>
          </a:p>
        </p:txBody>
      </p:sp>
      <p:sp>
        <p:nvSpPr>
          <p:cNvPr id="245" name="MR"/>
          <p:cNvSpPr txBox="1"/>
          <p:nvPr/>
        </p:nvSpPr>
        <p:spPr>
          <a:xfrm>
            <a:off x="34290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246" name="Line"/>
          <p:cNvSpPr/>
          <p:nvPr/>
        </p:nvSpPr>
        <p:spPr>
          <a:xfrm flipV="1">
            <a:off x="5791200" y="4114800"/>
            <a:ext cx="1588" cy="1676400"/>
          </a:xfrm>
          <a:prstGeom prst="line">
            <a:avLst/>
          </a:prstGeom>
          <a:ln w="12700">
            <a:solidFill>
              <a:srgbClr val="000000"/>
            </a:solidFill>
          </a:ln>
        </p:spPr>
        <p:txBody>
          <a:bodyPr lIns="0" tIns="0" rIns="0" bIns="0"/>
          <a:lstStyle/>
          <a:p>
            <a:endParaRPr/>
          </a:p>
        </p:txBody>
      </p:sp>
      <p:sp>
        <p:nvSpPr>
          <p:cNvPr id="247" name="Line"/>
          <p:cNvSpPr/>
          <p:nvPr/>
        </p:nvSpPr>
        <p:spPr>
          <a:xfrm flipH="1" flipV="1">
            <a:off x="5791200" y="4114800"/>
            <a:ext cx="1371600" cy="1588"/>
          </a:xfrm>
          <a:prstGeom prst="line">
            <a:avLst/>
          </a:prstGeom>
          <a:ln w="12700">
            <a:solidFill>
              <a:srgbClr val="000000"/>
            </a:solidFill>
          </a:ln>
        </p:spPr>
        <p:txBody>
          <a:bodyPr lIns="0" tIns="0" rIns="0" bIns="0"/>
          <a:lstStyle/>
          <a:p>
            <a:endParaRPr/>
          </a:p>
        </p:txBody>
      </p:sp>
      <p:sp>
        <p:nvSpPr>
          <p:cNvPr id="248" name="Rectangle"/>
          <p:cNvSpPr/>
          <p:nvPr/>
        </p:nvSpPr>
        <p:spPr>
          <a:xfrm>
            <a:off x="5791200" y="4114800"/>
            <a:ext cx="1371600" cy="685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49" name="Triangle"/>
          <p:cNvSpPr/>
          <p:nvPr/>
        </p:nvSpPr>
        <p:spPr>
          <a:xfrm flipH="1">
            <a:off x="5791200" y="3429000"/>
            <a:ext cx="13716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50" name="Triangle"/>
          <p:cNvSpPr/>
          <p:nvPr/>
        </p:nvSpPr>
        <p:spPr>
          <a:xfrm flipH="1">
            <a:off x="4419600" y="4114800"/>
            <a:ext cx="13716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51" name="Consumer Surplus: $156,250"/>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$156,250</a:t>
            </a:r>
          </a:p>
        </p:txBody>
      </p:sp>
      <p:sp>
        <p:nvSpPr>
          <p:cNvPr id="252" name="Profit:…"/>
          <p:cNvSpPr txBox="1"/>
          <p:nvPr/>
        </p:nvSpPr>
        <p:spPr>
          <a:xfrm>
            <a:off x="4876801" y="3048000"/>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$312,500</a:t>
            </a:r>
          </a:p>
        </p:txBody>
      </p:sp>
      <p:sp>
        <p:nvSpPr>
          <p:cNvPr id="253" name="Deadweight loss: $156,250"/>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$156,250</a:t>
            </a:r>
          </a:p>
        </p:txBody>
      </p:sp>
      <p:sp>
        <p:nvSpPr>
          <p:cNvPr id="254" name="Line"/>
          <p:cNvSpPr/>
          <p:nvPr/>
        </p:nvSpPr>
        <p:spPr>
          <a:xfrm>
            <a:off x="6477000" y="2667000"/>
            <a:ext cx="304800" cy="1295400"/>
          </a:xfrm>
          <a:prstGeom prst="line">
            <a:avLst/>
          </a:prstGeom>
          <a:ln w="12700">
            <a:solidFill>
              <a:srgbClr val="000000"/>
            </a:solidFill>
            <a:tailEnd type="triangle"/>
          </a:ln>
        </p:spPr>
        <p:txBody>
          <a:bodyPr lIns="0" tIns="0" rIns="0" bIns="0"/>
          <a:lstStyle/>
          <a:p>
            <a:endParaRPr/>
          </a:p>
        </p:txBody>
      </p:sp>
      <p:sp>
        <p:nvSpPr>
          <p:cNvPr id="255" name="Line"/>
          <p:cNvSpPr/>
          <p:nvPr/>
        </p:nvSpPr>
        <p:spPr>
          <a:xfrm>
            <a:off x="5791200" y="3657600"/>
            <a:ext cx="533400" cy="762000"/>
          </a:xfrm>
          <a:prstGeom prst="line">
            <a:avLst/>
          </a:prstGeom>
          <a:ln w="12700">
            <a:solidFill>
              <a:srgbClr val="000000"/>
            </a:solidFill>
            <a:tailEnd type="triangle"/>
          </a:ln>
        </p:spPr>
        <p:txBody>
          <a:bodyPr lIns="0" tIns="0" rIns="0" bIns="0"/>
          <a:lstStyle/>
          <a:p>
            <a:endParaRPr/>
          </a:p>
        </p:txBody>
      </p:sp>
      <p:sp>
        <p:nvSpPr>
          <p:cNvPr id="256" name="Line"/>
          <p:cNvSpPr/>
          <p:nvPr/>
        </p:nvSpPr>
        <p:spPr>
          <a:xfrm>
            <a:off x="4191000" y="3810000"/>
            <a:ext cx="1371600" cy="762000"/>
          </a:xfrm>
          <a:prstGeom prst="line">
            <a:avLst/>
          </a:prstGeom>
          <a:ln w="12700">
            <a:solidFill>
              <a:srgbClr val="000000"/>
            </a:solidFill>
            <a:tailEnd type="triangle"/>
          </a:ln>
        </p:spPr>
        <p:txBody>
          <a:bodyPr lIns="0" tIns="0" rIns="0" bIns="0"/>
          <a:lstStyle/>
          <a:p>
            <a:endParaRPr/>
          </a:p>
        </p:txBody>
      </p:sp>
      <p:sp>
        <p:nvSpPr>
          <p:cNvPr id="257"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258" name="Line"/>
          <p:cNvSpPr/>
          <p:nvPr/>
        </p:nvSpPr>
        <p:spPr>
          <a:xfrm>
            <a:off x="4191000" y="3810000"/>
            <a:ext cx="4191000" cy="609600"/>
          </a:xfrm>
          <a:prstGeom prst="line">
            <a:avLst/>
          </a:prstGeom>
          <a:ln w="12700">
            <a:solidFill>
              <a:srgbClr val="000000"/>
            </a:solidFill>
            <a:tailEnd type="triangle"/>
          </a:ln>
        </p:spPr>
        <p:txBody>
          <a:bodyPr lIns="0" tIns="0" rIns="0" bIns="0"/>
          <a:lstStyle/>
          <a:p>
            <a:endParaRPr/>
          </a:p>
        </p:txBody>
      </p:sp>
      <p:sp>
        <p:nvSpPr>
          <p:cNvPr id="259" name="Line"/>
          <p:cNvSpPr/>
          <p:nvPr/>
        </p:nvSpPr>
        <p:spPr>
          <a:xfrm>
            <a:off x="5791200" y="3657600"/>
            <a:ext cx="1752600" cy="228600"/>
          </a:xfrm>
          <a:prstGeom prst="line">
            <a:avLst/>
          </a:prstGeom>
          <a:ln w="12700">
            <a:solidFill>
              <a:srgbClr val="000000"/>
            </a:solidFill>
            <a:tailEnd type="triangle"/>
          </a:ln>
        </p:spPr>
        <p:txBody>
          <a:bodyPr lIns="0" tIns="0" rIns="0" bIns="0"/>
          <a:lstStyle/>
          <a:p>
            <a:endParaRPr/>
          </a:p>
        </p:txBody>
      </p:sp>
      <p:sp>
        <p:nvSpPr>
          <p:cNvPr id="260" name="Price Discrimination"/>
          <p:cNvSpPr txBox="1"/>
          <p:nvPr/>
        </p:nvSpPr>
        <p:spPr>
          <a:xfrm>
            <a:off x="2209801" y="228601"/>
            <a:ext cx="317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Price Discrimination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63"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265"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266"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267"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268"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269"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270"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271"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272"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273"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274"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275"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276"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277"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278"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279"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280"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281"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282"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283"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284"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285"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286"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287"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288"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289"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290"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291"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292" name="Line"/>
          <p:cNvSpPr/>
          <p:nvPr/>
        </p:nvSpPr>
        <p:spPr>
          <a:xfrm flipV="1">
            <a:off x="8534400" y="3886200"/>
            <a:ext cx="1588" cy="1905000"/>
          </a:xfrm>
          <a:prstGeom prst="line">
            <a:avLst/>
          </a:prstGeom>
          <a:ln w="12700">
            <a:solidFill>
              <a:srgbClr val="000000"/>
            </a:solidFill>
          </a:ln>
        </p:spPr>
        <p:txBody>
          <a:bodyPr lIns="0" tIns="0" rIns="0" bIns="0"/>
          <a:lstStyle/>
          <a:p>
            <a:endParaRPr/>
          </a:p>
        </p:txBody>
      </p:sp>
      <p:sp>
        <p:nvSpPr>
          <p:cNvPr id="293"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294" name="Rectangle"/>
          <p:cNvSpPr/>
          <p:nvPr/>
        </p:nvSpPr>
        <p:spPr>
          <a:xfrm>
            <a:off x="6248400" y="3886200"/>
            <a:ext cx="2286000" cy="9144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95" name="Triangle"/>
          <p:cNvSpPr/>
          <p:nvPr/>
        </p:nvSpPr>
        <p:spPr>
          <a:xfrm>
            <a:off x="8534400" y="3886200"/>
            <a:ext cx="45720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96" name="Triangle"/>
          <p:cNvSpPr/>
          <p:nvPr/>
        </p:nvSpPr>
        <p:spPr>
          <a:xfrm>
            <a:off x="7162800" y="1143000"/>
            <a:ext cx="1371600" cy="2743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297" name="Line"/>
          <p:cNvSpPr/>
          <p:nvPr/>
        </p:nvSpPr>
        <p:spPr>
          <a:xfrm flipV="1">
            <a:off x="6477000" y="2590800"/>
            <a:ext cx="1066800" cy="76200"/>
          </a:xfrm>
          <a:prstGeom prst="line">
            <a:avLst/>
          </a:prstGeom>
          <a:ln w="12700">
            <a:solidFill>
              <a:srgbClr val="000000"/>
            </a:solidFill>
            <a:tailEnd type="triangle"/>
          </a:ln>
        </p:spPr>
        <p:txBody>
          <a:bodyPr lIns="0" tIns="0" rIns="0" bIns="0"/>
          <a:lstStyle/>
          <a:p>
            <a:endParaRPr/>
          </a:p>
        </p:txBody>
      </p:sp>
      <p:sp>
        <p:nvSpPr>
          <p:cNvPr id="298"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299"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300"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301"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302"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303"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304" name="Line"/>
          <p:cNvSpPr/>
          <p:nvPr/>
        </p:nvSpPr>
        <p:spPr>
          <a:xfrm flipH="1">
            <a:off x="2590801" y="3429000"/>
            <a:ext cx="4572001" cy="2286000"/>
          </a:xfrm>
          <a:prstGeom prst="line">
            <a:avLst/>
          </a:prstGeom>
          <a:ln w="25400">
            <a:solidFill>
              <a:srgbClr val="000000"/>
            </a:solidFill>
          </a:ln>
        </p:spPr>
        <p:txBody>
          <a:bodyPr lIns="0" tIns="0" rIns="0" bIns="0"/>
          <a:lstStyle/>
          <a:p>
            <a:endParaRPr/>
          </a:p>
        </p:txBody>
      </p:sp>
      <p:sp>
        <p:nvSpPr>
          <p:cNvPr id="305" name="Market B"/>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B</a:t>
            </a:r>
          </a:p>
        </p:txBody>
      </p:sp>
      <p:sp>
        <p:nvSpPr>
          <p:cNvPr id="306"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307"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308"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309"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310"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311"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312"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313" name="Line"/>
          <p:cNvSpPr/>
          <p:nvPr/>
        </p:nvSpPr>
        <p:spPr>
          <a:xfrm flipH="1">
            <a:off x="4038600" y="3429001"/>
            <a:ext cx="3124200" cy="3124201"/>
          </a:xfrm>
          <a:prstGeom prst="line">
            <a:avLst/>
          </a:prstGeom>
          <a:ln w="12700">
            <a:solidFill>
              <a:srgbClr val="000000"/>
            </a:solidFill>
          </a:ln>
        </p:spPr>
        <p:txBody>
          <a:bodyPr lIns="0" tIns="0" rIns="0" bIns="0"/>
          <a:lstStyle/>
          <a:p>
            <a:endParaRPr/>
          </a:p>
        </p:txBody>
      </p:sp>
      <p:sp>
        <p:nvSpPr>
          <p:cNvPr id="314" name="MR"/>
          <p:cNvSpPr txBox="1"/>
          <p:nvPr/>
        </p:nvSpPr>
        <p:spPr>
          <a:xfrm>
            <a:off x="34290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315" name="Line"/>
          <p:cNvSpPr/>
          <p:nvPr/>
        </p:nvSpPr>
        <p:spPr>
          <a:xfrm flipV="1">
            <a:off x="6248400" y="3886200"/>
            <a:ext cx="1588" cy="1828800"/>
          </a:xfrm>
          <a:prstGeom prst="line">
            <a:avLst/>
          </a:prstGeom>
          <a:ln w="12700">
            <a:solidFill>
              <a:srgbClr val="000000"/>
            </a:solidFill>
          </a:ln>
        </p:spPr>
        <p:txBody>
          <a:bodyPr lIns="0" tIns="0" rIns="0" bIns="0"/>
          <a:lstStyle/>
          <a:p>
            <a:endParaRPr/>
          </a:p>
        </p:txBody>
      </p:sp>
      <p:sp>
        <p:nvSpPr>
          <p:cNvPr id="316" name="Triangle"/>
          <p:cNvSpPr/>
          <p:nvPr/>
        </p:nvSpPr>
        <p:spPr>
          <a:xfrm flipH="1">
            <a:off x="6248400" y="3429000"/>
            <a:ext cx="914400" cy="457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17" name="Triangle"/>
          <p:cNvSpPr/>
          <p:nvPr/>
        </p:nvSpPr>
        <p:spPr>
          <a:xfrm flipH="1">
            <a:off x="4419600" y="3886200"/>
            <a:ext cx="182880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18" name="Consumer Surplus: 250,000"/>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250,000</a:t>
            </a:r>
          </a:p>
        </p:txBody>
      </p:sp>
      <p:sp>
        <p:nvSpPr>
          <p:cNvPr id="319" name="Profit:…"/>
          <p:cNvSpPr txBox="1"/>
          <p:nvPr/>
        </p:nvSpPr>
        <p:spPr>
          <a:xfrm>
            <a:off x="4876801" y="3048000"/>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$250,000</a:t>
            </a:r>
          </a:p>
        </p:txBody>
      </p:sp>
      <p:sp>
        <p:nvSpPr>
          <p:cNvPr id="320" name="Deadweight loss: $125,000"/>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$125,000</a:t>
            </a:r>
          </a:p>
        </p:txBody>
      </p:sp>
      <p:sp>
        <p:nvSpPr>
          <p:cNvPr id="321" name="Line"/>
          <p:cNvSpPr/>
          <p:nvPr/>
        </p:nvSpPr>
        <p:spPr>
          <a:xfrm>
            <a:off x="6477000" y="2667000"/>
            <a:ext cx="381000" cy="1066800"/>
          </a:xfrm>
          <a:prstGeom prst="line">
            <a:avLst/>
          </a:prstGeom>
          <a:ln w="12700">
            <a:solidFill>
              <a:srgbClr val="000000"/>
            </a:solidFill>
            <a:tailEnd type="triangle"/>
          </a:ln>
        </p:spPr>
        <p:txBody>
          <a:bodyPr lIns="0" tIns="0" rIns="0" bIns="0"/>
          <a:lstStyle/>
          <a:p>
            <a:endParaRPr/>
          </a:p>
        </p:txBody>
      </p:sp>
      <p:sp>
        <p:nvSpPr>
          <p:cNvPr id="322" name="Line"/>
          <p:cNvSpPr/>
          <p:nvPr/>
        </p:nvSpPr>
        <p:spPr>
          <a:xfrm>
            <a:off x="4191000" y="3810000"/>
            <a:ext cx="1371600" cy="762000"/>
          </a:xfrm>
          <a:prstGeom prst="line">
            <a:avLst/>
          </a:prstGeom>
          <a:ln w="12700">
            <a:solidFill>
              <a:srgbClr val="000000"/>
            </a:solidFill>
            <a:tailEnd type="triangle"/>
          </a:ln>
        </p:spPr>
        <p:txBody>
          <a:bodyPr lIns="0" tIns="0" rIns="0" bIns="0"/>
          <a:lstStyle/>
          <a:p>
            <a:endParaRPr/>
          </a:p>
        </p:txBody>
      </p:sp>
      <p:sp>
        <p:nvSpPr>
          <p:cNvPr id="323"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324" name="Line"/>
          <p:cNvSpPr/>
          <p:nvPr/>
        </p:nvSpPr>
        <p:spPr>
          <a:xfrm>
            <a:off x="4191000" y="3810000"/>
            <a:ext cx="4495800" cy="685800"/>
          </a:xfrm>
          <a:prstGeom prst="line">
            <a:avLst/>
          </a:prstGeom>
          <a:ln w="12700">
            <a:solidFill>
              <a:srgbClr val="000000"/>
            </a:solidFill>
            <a:tailEnd type="triangle"/>
          </a:ln>
        </p:spPr>
        <p:txBody>
          <a:bodyPr lIns="0" tIns="0" rIns="0" bIns="0"/>
          <a:lstStyle/>
          <a:p>
            <a:endParaRPr/>
          </a:p>
        </p:txBody>
      </p:sp>
      <p:sp>
        <p:nvSpPr>
          <p:cNvPr id="325" name="Line"/>
          <p:cNvSpPr/>
          <p:nvPr/>
        </p:nvSpPr>
        <p:spPr>
          <a:xfrm>
            <a:off x="5791200" y="3657600"/>
            <a:ext cx="1752600" cy="457200"/>
          </a:xfrm>
          <a:prstGeom prst="line">
            <a:avLst/>
          </a:prstGeom>
          <a:ln w="12700">
            <a:solidFill>
              <a:srgbClr val="000000"/>
            </a:solidFill>
            <a:tailEnd type="triangle"/>
          </a:ln>
        </p:spPr>
        <p:txBody>
          <a:bodyPr lIns="0" tIns="0" rIns="0" bIns="0"/>
          <a:lstStyle/>
          <a:p>
            <a:endParaRPr/>
          </a:p>
        </p:txBody>
      </p:sp>
      <p:sp>
        <p:nvSpPr>
          <p:cNvPr id="326" name="No Price Discrimination"/>
          <p:cNvSpPr txBox="1"/>
          <p:nvPr/>
        </p:nvSpPr>
        <p:spPr>
          <a:xfrm>
            <a:off x="2209800" y="228601"/>
            <a:ext cx="368549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No Price Discrimination</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29"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331"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332"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333"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334"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335"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336"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337"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338"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339"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340"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341"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342"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343"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344"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345"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346"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347"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348"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349"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350"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351"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352"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353"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354"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355"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356"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357"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358" name="Line"/>
          <p:cNvSpPr/>
          <p:nvPr/>
        </p:nvSpPr>
        <p:spPr>
          <a:xfrm flipV="1">
            <a:off x="8534400" y="3886200"/>
            <a:ext cx="1588" cy="1905000"/>
          </a:xfrm>
          <a:prstGeom prst="line">
            <a:avLst/>
          </a:prstGeom>
          <a:ln w="12700">
            <a:solidFill>
              <a:srgbClr val="000000"/>
            </a:solidFill>
          </a:ln>
        </p:spPr>
        <p:txBody>
          <a:bodyPr lIns="0" tIns="0" rIns="0" bIns="0"/>
          <a:lstStyle/>
          <a:p>
            <a:endParaRPr/>
          </a:p>
        </p:txBody>
      </p:sp>
      <p:sp>
        <p:nvSpPr>
          <p:cNvPr id="359"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360" name="Rectangle"/>
          <p:cNvSpPr/>
          <p:nvPr/>
        </p:nvSpPr>
        <p:spPr>
          <a:xfrm>
            <a:off x="6248400" y="3886200"/>
            <a:ext cx="2286000" cy="9144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61" name="Triangle"/>
          <p:cNvSpPr/>
          <p:nvPr/>
        </p:nvSpPr>
        <p:spPr>
          <a:xfrm>
            <a:off x="8534400" y="3886200"/>
            <a:ext cx="45720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62" name="Triangle"/>
          <p:cNvSpPr/>
          <p:nvPr/>
        </p:nvSpPr>
        <p:spPr>
          <a:xfrm>
            <a:off x="7162800" y="1143000"/>
            <a:ext cx="1371600" cy="2743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63" name="Line"/>
          <p:cNvSpPr/>
          <p:nvPr/>
        </p:nvSpPr>
        <p:spPr>
          <a:xfrm flipV="1">
            <a:off x="6477000" y="2590800"/>
            <a:ext cx="1066800" cy="76200"/>
          </a:xfrm>
          <a:prstGeom prst="line">
            <a:avLst/>
          </a:prstGeom>
          <a:ln w="12700">
            <a:solidFill>
              <a:srgbClr val="000000"/>
            </a:solidFill>
            <a:tailEnd type="triangle"/>
          </a:ln>
        </p:spPr>
        <p:txBody>
          <a:bodyPr lIns="0" tIns="0" rIns="0" bIns="0"/>
          <a:lstStyle/>
          <a:p>
            <a:endParaRPr/>
          </a:p>
        </p:txBody>
      </p:sp>
      <p:sp>
        <p:nvSpPr>
          <p:cNvPr id="364"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365"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366"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367"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368"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369"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370" name="Line"/>
          <p:cNvSpPr/>
          <p:nvPr/>
        </p:nvSpPr>
        <p:spPr>
          <a:xfrm flipH="1">
            <a:off x="2590801" y="3429000"/>
            <a:ext cx="4572001" cy="2286000"/>
          </a:xfrm>
          <a:prstGeom prst="line">
            <a:avLst/>
          </a:prstGeom>
          <a:ln w="25400">
            <a:solidFill>
              <a:srgbClr val="000000"/>
            </a:solidFill>
          </a:ln>
        </p:spPr>
        <p:txBody>
          <a:bodyPr lIns="0" tIns="0" rIns="0" bIns="0"/>
          <a:lstStyle/>
          <a:p>
            <a:endParaRPr/>
          </a:p>
        </p:txBody>
      </p:sp>
      <p:sp>
        <p:nvSpPr>
          <p:cNvPr id="371" name="Market B"/>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B</a:t>
            </a:r>
          </a:p>
        </p:txBody>
      </p:sp>
      <p:sp>
        <p:nvSpPr>
          <p:cNvPr id="372"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373"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374"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375"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376"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377"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378"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379" name="Line"/>
          <p:cNvSpPr/>
          <p:nvPr/>
        </p:nvSpPr>
        <p:spPr>
          <a:xfrm flipH="1">
            <a:off x="4038600" y="3429001"/>
            <a:ext cx="3124200" cy="3124201"/>
          </a:xfrm>
          <a:prstGeom prst="line">
            <a:avLst/>
          </a:prstGeom>
          <a:ln w="12700">
            <a:solidFill>
              <a:srgbClr val="000000"/>
            </a:solidFill>
          </a:ln>
        </p:spPr>
        <p:txBody>
          <a:bodyPr lIns="0" tIns="0" rIns="0" bIns="0"/>
          <a:lstStyle/>
          <a:p>
            <a:endParaRPr/>
          </a:p>
        </p:txBody>
      </p:sp>
      <p:sp>
        <p:nvSpPr>
          <p:cNvPr id="380" name="MR"/>
          <p:cNvSpPr txBox="1"/>
          <p:nvPr/>
        </p:nvSpPr>
        <p:spPr>
          <a:xfrm>
            <a:off x="34290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381" name="Line"/>
          <p:cNvSpPr/>
          <p:nvPr/>
        </p:nvSpPr>
        <p:spPr>
          <a:xfrm flipV="1">
            <a:off x="6248400" y="3886200"/>
            <a:ext cx="1588" cy="1828800"/>
          </a:xfrm>
          <a:prstGeom prst="line">
            <a:avLst/>
          </a:prstGeom>
          <a:ln w="12700">
            <a:solidFill>
              <a:srgbClr val="000000"/>
            </a:solidFill>
          </a:ln>
        </p:spPr>
        <p:txBody>
          <a:bodyPr lIns="0" tIns="0" rIns="0" bIns="0"/>
          <a:lstStyle/>
          <a:p>
            <a:endParaRPr/>
          </a:p>
        </p:txBody>
      </p:sp>
      <p:sp>
        <p:nvSpPr>
          <p:cNvPr id="382" name="Triangle"/>
          <p:cNvSpPr/>
          <p:nvPr/>
        </p:nvSpPr>
        <p:spPr>
          <a:xfrm flipH="1">
            <a:off x="6248400" y="3429000"/>
            <a:ext cx="914400" cy="457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83" name="Triangle"/>
          <p:cNvSpPr/>
          <p:nvPr/>
        </p:nvSpPr>
        <p:spPr>
          <a:xfrm flipH="1">
            <a:off x="4419600" y="3886200"/>
            <a:ext cx="182880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384" name="Consumer Surplus: 250,000"/>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250,000</a:t>
            </a:r>
          </a:p>
        </p:txBody>
      </p:sp>
      <p:sp>
        <p:nvSpPr>
          <p:cNvPr id="385" name="Profit:…"/>
          <p:cNvSpPr txBox="1"/>
          <p:nvPr/>
        </p:nvSpPr>
        <p:spPr>
          <a:xfrm>
            <a:off x="4876801" y="3048000"/>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$250,000</a:t>
            </a:r>
          </a:p>
        </p:txBody>
      </p:sp>
      <p:sp>
        <p:nvSpPr>
          <p:cNvPr id="386" name="Deadweight loss: $125,000"/>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$125,000</a:t>
            </a:r>
          </a:p>
        </p:txBody>
      </p:sp>
      <p:sp>
        <p:nvSpPr>
          <p:cNvPr id="387" name="Line"/>
          <p:cNvSpPr/>
          <p:nvPr/>
        </p:nvSpPr>
        <p:spPr>
          <a:xfrm>
            <a:off x="6477000" y="2667000"/>
            <a:ext cx="381000" cy="1066800"/>
          </a:xfrm>
          <a:prstGeom prst="line">
            <a:avLst/>
          </a:prstGeom>
          <a:ln w="12700">
            <a:solidFill>
              <a:srgbClr val="000000"/>
            </a:solidFill>
            <a:tailEnd type="triangle"/>
          </a:ln>
        </p:spPr>
        <p:txBody>
          <a:bodyPr lIns="0" tIns="0" rIns="0" bIns="0"/>
          <a:lstStyle/>
          <a:p>
            <a:endParaRPr/>
          </a:p>
        </p:txBody>
      </p:sp>
      <p:sp>
        <p:nvSpPr>
          <p:cNvPr id="388" name="Line"/>
          <p:cNvSpPr/>
          <p:nvPr/>
        </p:nvSpPr>
        <p:spPr>
          <a:xfrm>
            <a:off x="4191000" y="3810000"/>
            <a:ext cx="1371600" cy="762000"/>
          </a:xfrm>
          <a:prstGeom prst="line">
            <a:avLst/>
          </a:prstGeom>
          <a:ln w="12700">
            <a:solidFill>
              <a:srgbClr val="000000"/>
            </a:solidFill>
            <a:tailEnd type="triangle"/>
          </a:ln>
        </p:spPr>
        <p:txBody>
          <a:bodyPr lIns="0" tIns="0" rIns="0" bIns="0"/>
          <a:lstStyle/>
          <a:p>
            <a:endParaRPr/>
          </a:p>
        </p:txBody>
      </p:sp>
      <p:sp>
        <p:nvSpPr>
          <p:cNvPr id="389"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390" name="Line"/>
          <p:cNvSpPr/>
          <p:nvPr/>
        </p:nvSpPr>
        <p:spPr>
          <a:xfrm>
            <a:off x="4191000" y="3810000"/>
            <a:ext cx="4495800" cy="685800"/>
          </a:xfrm>
          <a:prstGeom prst="line">
            <a:avLst/>
          </a:prstGeom>
          <a:ln w="12700">
            <a:solidFill>
              <a:srgbClr val="000000"/>
            </a:solidFill>
            <a:tailEnd type="triangle"/>
          </a:ln>
        </p:spPr>
        <p:txBody>
          <a:bodyPr lIns="0" tIns="0" rIns="0" bIns="0"/>
          <a:lstStyle/>
          <a:p>
            <a:endParaRPr/>
          </a:p>
        </p:txBody>
      </p:sp>
      <p:sp>
        <p:nvSpPr>
          <p:cNvPr id="391" name="Line"/>
          <p:cNvSpPr/>
          <p:nvPr/>
        </p:nvSpPr>
        <p:spPr>
          <a:xfrm>
            <a:off x="5791200" y="3657600"/>
            <a:ext cx="1752600" cy="457200"/>
          </a:xfrm>
          <a:prstGeom prst="line">
            <a:avLst/>
          </a:prstGeom>
          <a:ln w="12700">
            <a:solidFill>
              <a:srgbClr val="000000"/>
            </a:solidFill>
            <a:tailEnd type="triangle"/>
          </a:ln>
        </p:spPr>
        <p:txBody>
          <a:bodyPr lIns="0" tIns="0" rIns="0" bIns="0"/>
          <a:lstStyle/>
          <a:p>
            <a:endParaRPr/>
          </a:p>
        </p:txBody>
      </p:sp>
      <p:sp>
        <p:nvSpPr>
          <p:cNvPr id="392" name="No Price Discrimination"/>
          <p:cNvSpPr txBox="1"/>
          <p:nvPr/>
        </p:nvSpPr>
        <p:spPr>
          <a:xfrm>
            <a:off x="2209800" y="228601"/>
            <a:ext cx="368549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No Price Discrimination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410"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pic>
        <p:nvPicPr>
          <p:cNvPr id="411" name="shield.png" descr="shield.png"/>
          <p:cNvPicPr>
            <a:picLocks/>
          </p:cNvPicPr>
          <p:nvPr/>
        </p:nvPicPr>
        <p:blipFill>
          <a:blip r:embed="rId2"/>
          <a:stretch>
            <a:fillRect/>
          </a:stretch>
        </p:blipFill>
        <p:spPr>
          <a:xfrm>
            <a:off x="1676400" y="152400"/>
            <a:ext cx="327026" cy="381000"/>
          </a:xfrm>
          <a:prstGeom prst="rect">
            <a:avLst/>
          </a:prstGeom>
          <a:ln w="12700">
            <a:miter lim="400000"/>
          </a:ln>
        </p:spPr>
      </p:pic>
      <p:graphicFrame>
        <p:nvGraphicFramePr>
          <p:cNvPr id="412" name="Table"/>
          <p:cNvGraphicFramePr/>
          <p:nvPr/>
        </p:nvGraphicFramePr>
        <p:xfrm>
          <a:off x="1524000" y="228601"/>
          <a:ext cx="9143997" cy="6581774"/>
        </p:xfrm>
        <a:graphic>
          <a:graphicData uri="http://schemas.openxmlformats.org/drawingml/2006/table">
            <a:tbl>
              <a:tblPr/>
              <a:tblGrid>
                <a:gridCol w="1829122">
                  <a:extLst>
                    <a:ext uri="{9D8B030D-6E8A-4147-A177-3AD203B41FA5}">
                      <a16:colId xmlns:a16="http://schemas.microsoft.com/office/drawing/2014/main" val="20000"/>
                    </a:ext>
                  </a:extLst>
                </a:gridCol>
                <a:gridCol w="1827508">
                  <a:extLst>
                    <a:ext uri="{9D8B030D-6E8A-4147-A177-3AD203B41FA5}">
                      <a16:colId xmlns:a16="http://schemas.microsoft.com/office/drawing/2014/main" val="20001"/>
                    </a:ext>
                  </a:extLst>
                </a:gridCol>
                <a:gridCol w="1830737">
                  <a:extLst>
                    <a:ext uri="{9D8B030D-6E8A-4147-A177-3AD203B41FA5}">
                      <a16:colId xmlns:a16="http://schemas.microsoft.com/office/drawing/2014/main" val="20002"/>
                    </a:ext>
                  </a:extLst>
                </a:gridCol>
                <a:gridCol w="1827508">
                  <a:extLst>
                    <a:ext uri="{9D8B030D-6E8A-4147-A177-3AD203B41FA5}">
                      <a16:colId xmlns:a16="http://schemas.microsoft.com/office/drawing/2014/main" val="20003"/>
                    </a:ext>
                  </a:extLst>
                </a:gridCol>
                <a:gridCol w="1829122">
                  <a:extLst>
                    <a:ext uri="{9D8B030D-6E8A-4147-A177-3AD203B41FA5}">
                      <a16:colId xmlns:a16="http://schemas.microsoft.com/office/drawing/2014/main" val="20004"/>
                    </a:ext>
                  </a:extLst>
                </a:gridCol>
              </a:tblGrid>
              <a:tr h="976312">
                <a:tc>
                  <a:txBody>
                    <a:bodyPr/>
                    <a:lstStyle/>
                    <a:p>
                      <a:pPr marL="40639" marR="40639" algn="l" defTabSz="914400">
                        <a:defRPr>
                          <a:latin typeface="Times New Roman"/>
                          <a:ea typeface="Times New Roman"/>
                          <a:cs typeface="Times New Roman"/>
                        </a:defRPr>
                      </a:pPr>
                      <a:endParaRPr/>
                    </a:p>
                  </a:txBody>
                  <a:tcPr marL="50800" marR="50800" marT="50800" marB="50800" horzOverflow="overflow">
                    <a:lnL w="28575">
                      <a:solidFill>
                        <a:srgbClr val="000000"/>
                      </a:solidFill>
                      <a:miter lim="400000"/>
                    </a:lnL>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A</a:t>
                      </a:r>
                    </a:p>
                  </a:txBody>
                  <a:tcPr marL="50800" marR="50800" marT="50800" marB="50800" horzOverflow="overflow">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B</a:t>
                      </a:r>
                    </a:p>
                  </a:txBody>
                  <a:tcPr marL="50800" marR="50800" marT="50800" marB="50800" horzOverflow="overflow">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A+B
Discrim</a:t>
                      </a:r>
                    </a:p>
                  </a:txBody>
                  <a:tcPr marL="50800" marR="50800" marT="50800" marB="50800" horzOverflow="overflow">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A+B
No Discrim</a:t>
                      </a:r>
                    </a:p>
                  </a:txBody>
                  <a:tcPr marL="50800" marR="50800" marT="50800" marB="50800" horzOverflow="overflow">
                    <a:lnR w="28575">
                      <a:solidFill>
                        <a:srgbClr val="000000"/>
                      </a:solidFill>
                      <a:miter lim="400000"/>
                    </a:lnR>
                    <a:lnT w="28575">
                      <a:solidFill>
                        <a:srgbClr val="000000"/>
                      </a:solidFill>
                      <a:miter lim="400000"/>
                    </a:lnT>
                  </a:tcPr>
                </a:tc>
                <a:extLst>
                  <a:ext uri="{0D108BD9-81ED-4DB2-BD59-A6C34878D82A}">
                    <a16:rowId xmlns:a16="http://schemas.microsoft.com/office/drawing/2014/main" val="10000"/>
                  </a:ext>
                </a:extLst>
              </a:tr>
              <a:tr h="962025">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Output</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150,000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250,000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250,000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1"/>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Price</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$1.75</a:t>
                      </a:r>
                    </a:p>
                  </a:txBody>
                  <a:tcPr marL="50800" marR="50800" marT="50800" marB="50800" horzOverflow="overflow"/>
                </a:tc>
                <a:tc>
                  <a:txBody>
                    <a:bodyPr/>
                    <a:lstStyle/>
                    <a:p>
                      <a:pPr marL="40639" marR="40639" algn="l" defTabSz="914400">
                        <a:defRPr>
                          <a:latin typeface="Times New Roman"/>
                          <a:ea typeface="Times New Roman"/>
                          <a:cs typeface="Times New Roman"/>
                        </a:defRPr>
                      </a:pPr>
                      <a:endParaRP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2"/>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Profit</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$112,500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$312,500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$250,000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3"/>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Consumer
Surplus</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$56,250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$156,250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$250,000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4"/>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Total
Surplus</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$168,750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$468,750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$500,000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5"/>
                  </a:ext>
                </a:extLst>
              </a:tr>
              <a:tr h="935037">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Deadweight Loss</a:t>
                      </a:r>
                    </a:p>
                  </a:txBody>
                  <a:tcPr marL="50800" marR="50800" marT="50800" marB="50800" horzOverflow="overflow">
                    <a:lnL w="28575">
                      <a:solidFill>
                        <a:srgbClr val="000000"/>
                      </a:solidFill>
                      <a:miter lim="400000"/>
                    </a:lnL>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$56,250</a:t>
                      </a:r>
                    </a:p>
                  </a:txBody>
                  <a:tcPr marL="50800" marR="50800" marT="50800" marB="50800" horzOverflow="overflow">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$156,250</a:t>
                      </a:r>
                    </a:p>
                  </a:txBody>
                  <a:tcPr marL="50800" marR="50800" marT="50800" marB="50800" horzOverflow="overflow">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$125,000</a:t>
                      </a:r>
                    </a:p>
                  </a:txBody>
                  <a:tcPr marL="50800" marR="50800" marT="50800" marB="50800" horzOverflow="overflow">
                    <a:lnR w="28575">
                      <a:solidFill>
                        <a:srgbClr val="000000"/>
                      </a:solidFill>
                      <a:miter lim="400000"/>
                    </a:lnR>
                    <a:lnB w="28575">
                      <a:solidFill>
                        <a:srgbClr val="000000"/>
                      </a:solidFill>
                      <a:miter lim="400000"/>
                    </a:lnB>
                  </a:tcPr>
                </a:tc>
                <a:extLst>
                  <a:ext uri="{0D108BD9-81ED-4DB2-BD59-A6C34878D82A}">
                    <a16:rowId xmlns:a16="http://schemas.microsoft.com/office/drawing/2014/main" val="10006"/>
                  </a:ext>
                </a:extLst>
              </a:tr>
            </a:tbl>
          </a:graphicData>
        </a:graphic>
      </p:graphicFrame>
      <p:sp>
        <p:nvSpPr>
          <p:cNvPr id="413" name="Line"/>
          <p:cNvSpPr/>
          <p:nvPr/>
        </p:nvSpPr>
        <p:spPr>
          <a:xfrm>
            <a:off x="8839200" y="228600"/>
            <a:ext cx="1588" cy="6477000"/>
          </a:xfrm>
          <a:prstGeom prst="line">
            <a:avLst/>
          </a:prstGeom>
          <a:ln w="63500">
            <a:solidFill>
              <a:srgbClr val="4353FF"/>
            </a:solidFill>
          </a:ln>
        </p:spPr>
        <p:txBody>
          <a:bodyPr lIns="0" tIns="0" rIns="0" bIns="0"/>
          <a:lstStyle/>
          <a:p>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466"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468"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469"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470"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471"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472"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473"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474"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475"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476"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477"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478"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479"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480"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481"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482"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483"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484"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485"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486"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487"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488"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489"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490"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491"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492"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493"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494"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495"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496"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497" name="Rectangle"/>
          <p:cNvSpPr/>
          <p:nvPr/>
        </p:nvSpPr>
        <p:spPr>
          <a:xfrm>
            <a:off x="7162800" y="29718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498"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499"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00" name="Profit:…"/>
          <p:cNvSpPr txBox="1"/>
          <p:nvPr/>
        </p:nvSpPr>
        <p:spPr>
          <a:xfrm>
            <a:off x="9204326" y="2093912"/>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$200,000</a:t>
            </a:r>
          </a:p>
        </p:txBody>
      </p:sp>
      <p:sp>
        <p:nvSpPr>
          <p:cNvPr id="501" name="Deadweight loss: $100,000"/>
          <p:cNvSpPr txBox="1"/>
          <p:nvPr/>
        </p:nvSpPr>
        <p:spPr>
          <a:xfrm>
            <a:off x="9144000" y="32004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$100,000</a:t>
            </a:r>
          </a:p>
        </p:txBody>
      </p:sp>
      <p:sp>
        <p:nvSpPr>
          <p:cNvPr id="502" name="Consumer Surplus: $100,000"/>
          <p:cNvSpPr txBox="1"/>
          <p:nvPr/>
        </p:nvSpPr>
        <p:spPr>
          <a:xfrm>
            <a:off x="8305800" y="10668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$100,000</a:t>
            </a:r>
          </a:p>
        </p:txBody>
      </p:sp>
      <p:sp>
        <p:nvSpPr>
          <p:cNvPr id="503" name="Line"/>
          <p:cNvSpPr/>
          <p:nvPr/>
        </p:nvSpPr>
        <p:spPr>
          <a:xfrm flipH="1">
            <a:off x="7543800" y="1752600"/>
            <a:ext cx="1371600" cy="838200"/>
          </a:xfrm>
          <a:prstGeom prst="line">
            <a:avLst/>
          </a:prstGeom>
          <a:ln w="12700">
            <a:solidFill>
              <a:srgbClr val="000000"/>
            </a:solidFill>
            <a:tailEnd type="triangle"/>
          </a:ln>
        </p:spPr>
        <p:txBody>
          <a:bodyPr lIns="0" tIns="0" rIns="0" bIns="0"/>
          <a:lstStyle/>
          <a:p>
            <a:endParaRPr/>
          </a:p>
        </p:txBody>
      </p:sp>
      <p:sp>
        <p:nvSpPr>
          <p:cNvPr id="504" name="Line"/>
          <p:cNvSpPr/>
          <p:nvPr/>
        </p:nvSpPr>
        <p:spPr>
          <a:xfrm flipH="1">
            <a:off x="7696200" y="2590800"/>
            <a:ext cx="1524000" cy="1066800"/>
          </a:xfrm>
          <a:prstGeom prst="line">
            <a:avLst/>
          </a:prstGeom>
          <a:ln w="12700">
            <a:solidFill>
              <a:srgbClr val="000000"/>
            </a:solidFill>
            <a:tailEnd type="triangle"/>
          </a:ln>
        </p:spPr>
        <p:txBody>
          <a:bodyPr lIns="0" tIns="0" rIns="0" bIns="0"/>
          <a:lstStyle/>
          <a:p>
            <a:endParaRPr/>
          </a:p>
        </p:txBody>
      </p:sp>
      <p:sp>
        <p:nvSpPr>
          <p:cNvPr id="505" name="Line"/>
          <p:cNvSpPr/>
          <p:nvPr/>
        </p:nvSpPr>
        <p:spPr>
          <a:xfrm flipH="1">
            <a:off x="8458200" y="3657600"/>
            <a:ext cx="762000" cy="609600"/>
          </a:xfrm>
          <a:prstGeom prst="line">
            <a:avLst/>
          </a:prstGeom>
          <a:ln w="12700">
            <a:solidFill>
              <a:srgbClr val="000000"/>
            </a:solidFill>
            <a:tailEnd type="triangle"/>
          </a:ln>
        </p:spPr>
        <p:txBody>
          <a:bodyPr lIns="0" tIns="0" rIns="0" bIns="0"/>
          <a:lstStyle/>
          <a:p>
            <a:endParaRPr/>
          </a:p>
        </p:txBody>
      </p:sp>
      <p:sp>
        <p:nvSpPr>
          <p:cNvPr id="506"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507"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508"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509"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510"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511"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512" name="Line"/>
          <p:cNvSpPr/>
          <p:nvPr/>
        </p:nvSpPr>
        <p:spPr>
          <a:xfrm flipH="1">
            <a:off x="3505200" y="4343401"/>
            <a:ext cx="3657600" cy="1371601"/>
          </a:xfrm>
          <a:prstGeom prst="line">
            <a:avLst/>
          </a:prstGeom>
          <a:ln w="25400">
            <a:solidFill>
              <a:srgbClr val="000000"/>
            </a:solidFill>
          </a:ln>
        </p:spPr>
        <p:txBody>
          <a:bodyPr lIns="0" tIns="0" rIns="0" bIns="0"/>
          <a:lstStyle/>
          <a:p>
            <a:endParaRPr/>
          </a:p>
        </p:txBody>
      </p:sp>
      <p:sp>
        <p:nvSpPr>
          <p:cNvPr id="513" name="Market C"/>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C</a:t>
            </a:r>
          </a:p>
        </p:txBody>
      </p:sp>
      <p:sp>
        <p:nvSpPr>
          <p:cNvPr id="514"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515"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516"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517"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518"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519"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520"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grpSp>
        <p:nvGrpSpPr>
          <p:cNvPr id="523" name="Group"/>
          <p:cNvGrpSpPr/>
          <p:nvPr/>
        </p:nvGrpSpPr>
        <p:grpSpPr>
          <a:xfrm>
            <a:off x="3657600" y="4343401"/>
            <a:ext cx="3505202" cy="2300725"/>
            <a:chOff x="0" y="0"/>
            <a:chExt cx="3505201" cy="2300724"/>
          </a:xfrm>
        </p:grpSpPr>
        <p:sp>
          <p:nvSpPr>
            <p:cNvPr id="521" name="Line"/>
            <p:cNvSpPr/>
            <p:nvPr/>
          </p:nvSpPr>
          <p:spPr>
            <a:xfrm flipH="1">
              <a:off x="533400" y="0"/>
              <a:ext cx="2971801" cy="2209800"/>
            </a:xfrm>
            <a:prstGeom prst="line">
              <a:avLst/>
            </a:prstGeom>
            <a:noFill/>
            <a:ln w="12700" cap="flat">
              <a:solidFill>
                <a:srgbClr val="000000"/>
              </a:solidFill>
              <a:prstDash val="solid"/>
              <a:round/>
            </a:ln>
            <a:effectLst/>
          </p:spPr>
          <p:txBody>
            <a:bodyPr wrap="square" lIns="0" tIns="0" rIns="0" bIns="0" numCol="1" anchor="t">
              <a:noAutofit/>
            </a:bodyPr>
            <a:lstStyle/>
            <a:p>
              <a:endParaRPr/>
            </a:p>
          </p:txBody>
        </p:sp>
        <p:sp>
          <p:nvSpPr>
            <p:cNvPr id="522" name="MR"/>
            <p:cNvSpPr txBox="1"/>
            <p:nvPr/>
          </p:nvSpPr>
          <p:spPr>
            <a:xfrm>
              <a:off x="0" y="1828800"/>
              <a:ext cx="838200" cy="4719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grpSp>
      <p:sp>
        <p:nvSpPr>
          <p:cNvPr id="524" name="Line"/>
          <p:cNvSpPr/>
          <p:nvPr/>
        </p:nvSpPr>
        <p:spPr>
          <a:xfrm flipV="1">
            <a:off x="6553200" y="4572000"/>
            <a:ext cx="1588" cy="1219200"/>
          </a:xfrm>
          <a:prstGeom prst="line">
            <a:avLst/>
          </a:prstGeom>
          <a:ln w="12700">
            <a:solidFill>
              <a:srgbClr val="000000"/>
            </a:solidFill>
          </a:ln>
        </p:spPr>
        <p:txBody>
          <a:bodyPr lIns="0" tIns="0" rIns="0" bIns="0"/>
          <a:lstStyle/>
          <a:p>
            <a:endParaRPr/>
          </a:p>
        </p:txBody>
      </p:sp>
      <p:sp>
        <p:nvSpPr>
          <p:cNvPr id="525" name="Line"/>
          <p:cNvSpPr/>
          <p:nvPr/>
        </p:nvSpPr>
        <p:spPr>
          <a:xfrm flipH="1">
            <a:off x="6538314" y="4573587"/>
            <a:ext cx="624486" cy="540"/>
          </a:xfrm>
          <a:prstGeom prst="line">
            <a:avLst/>
          </a:prstGeom>
          <a:ln w="12700">
            <a:solidFill>
              <a:srgbClr val="000000"/>
            </a:solidFill>
          </a:ln>
        </p:spPr>
        <p:txBody>
          <a:bodyPr lIns="0" tIns="0" rIns="0" bIns="0"/>
          <a:lstStyle/>
          <a:p>
            <a:endParaRPr/>
          </a:p>
        </p:txBody>
      </p:sp>
      <p:sp>
        <p:nvSpPr>
          <p:cNvPr id="526" name="Rectangle"/>
          <p:cNvSpPr/>
          <p:nvPr/>
        </p:nvSpPr>
        <p:spPr>
          <a:xfrm>
            <a:off x="6527800" y="4559300"/>
            <a:ext cx="609600" cy="2286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27" name="Triangle"/>
          <p:cNvSpPr/>
          <p:nvPr/>
        </p:nvSpPr>
        <p:spPr>
          <a:xfrm flipH="1">
            <a:off x="6553200" y="4343400"/>
            <a:ext cx="6096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28" name="Triangle"/>
          <p:cNvSpPr/>
          <p:nvPr/>
        </p:nvSpPr>
        <p:spPr>
          <a:xfrm flipH="1">
            <a:off x="5943600" y="4572000"/>
            <a:ext cx="6096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grpSp>
        <p:nvGrpSpPr>
          <p:cNvPr id="535" name="Group"/>
          <p:cNvGrpSpPr/>
          <p:nvPr/>
        </p:nvGrpSpPr>
        <p:grpSpPr>
          <a:xfrm>
            <a:off x="3048000" y="2057401"/>
            <a:ext cx="4038600" cy="2667001"/>
            <a:chOff x="0" y="0"/>
            <a:chExt cx="4038600" cy="2667000"/>
          </a:xfrm>
        </p:grpSpPr>
        <p:sp>
          <p:nvSpPr>
            <p:cNvPr id="529" name="Consumer Surplus: $8,333"/>
            <p:cNvSpPr txBox="1"/>
            <p:nvPr/>
          </p:nvSpPr>
          <p:spPr>
            <a:xfrm>
              <a:off x="1524000" y="0"/>
              <a:ext cx="2133600"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defTabSz="914400">
                <a:defRPr sz="1800">
                  <a:uFill>
                    <a:solidFill>
                      <a:srgbClr val="000000"/>
                    </a:solidFill>
                  </a:uFill>
                  <a:latin typeface="+mn-lt"/>
                  <a:ea typeface="+mn-ea"/>
                  <a:cs typeface="+mn-cs"/>
                  <a:sym typeface="Arial"/>
                </a:defRPr>
              </a:lvl1pPr>
            </a:lstStyle>
            <a:p>
              <a:r>
                <a:t>Consumer Surplus: $8,333</a:t>
              </a:r>
            </a:p>
          </p:txBody>
        </p:sp>
        <p:sp>
          <p:nvSpPr>
            <p:cNvPr id="530" name="Profit:…"/>
            <p:cNvSpPr txBox="1"/>
            <p:nvPr/>
          </p:nvSpPr>
          <p:spPr>
            <a:xfrm>
              <a:off x="1828800" y="990600"/>
              <a:ext cx="944489"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$16,667</a:t>
              </a:r>
            </a:p>
          </p:txBody>
        </p:sp>
        <p:sp>
          <p:nvSpPr>
            <p:cNvPr id="531" name="Deadweight loss: $8,333"/>
            <p:cNvSpPr txBox="1"/>
            <p:nvPr/>
          </p:nvSpPr>
          <p:spPr>
            <a:xfrm>
              <a:off x="0" y="990600"/>
              <a:ext cx="1524000"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defTabSz="914400">
                <a:defRPr sz="1800">
                  <a:uFill>
                    <a:solidFill>
                      <a:srgbClr val="000000"/>
                    </a:solidFill>
                  </a:uFill>
                  <a:latin typeface="+mn-lt"/>
                  <a:ea typeface="+mn-ea"/>
                  <a:cs typeface="+mn-cs"/>
                  <a:sym typeface="Arial"/>
                </a:defRPr>
              </a:lvl1pPr>
            </a:lstStyle>
            <a:p>
              <a:r>
                <a:t>Deadweight loss: $8,333</a:t>
              </a:r>
            </a:p>
          </p:txBody>
        </p:sp>
        <p:sp>
          <p:nvSpPr>
            <p:cNvPr id="532" name="Line"/>
            <p:cNvSpPr/>
            <p:nvPr/>
          </p:nvSpPr>
          <p:spPr>
            <a:xfrm>
              <a:off x="3048000" y="609600"/>
              <a:ext cx="990600" cy="18288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sp>
          <p:nvSpPr>
            <p:cNvPr id="533" name="Line"/>
            <p:cNvSpPr/>
            <p:nvPr/>
          </p:nvSpPr>
          <p:spPr>
            <a:xfrm>
              <a:off x="2286000" y="1600200"/>
              <a:ext cx="1524001" cy="10668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sp>
          <p:nvSpPr>
            <p:cNvPr id="534" name="Line"/>
            <p:cNvSpPr/>
            <p:nvPr/>
          </p:nvSpPr>
          <p:spPr>
            <a:xfrm>
              <a:off x="1143000" y="1752600"/>
              <a:ext cx="2209800" cy="9144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endParaRPr/>
            </a:p>
          </p:txBody>
        </p:sp>
      </p:grpSp>
      <p:sp>
        <p:nvSpPr>
          <p:cNvPr id="536" name="Q…"/>
          <p:cNvSpPr txBox="1"/>
          <p:nvPr/>
        </p:nvSpPr>
        <p:spPr>
          <a:xfrm>
            <a:off x="17907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537" name="Price Discrimination"/>
          <p:cNvSpPr txBox="1"/>
          <p:nvPr/>
        </p:nvSpPr>
        <p:spPr>
          <a:xfrm>
            <a:off x="2209801" y="228601"/>
            <a:ext cx="317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Price Discrimination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523"/>
                                        </p:tgtEl>
                                        <p:attrNameLst>
                                          <p:attrName>style.visibility</p:attrName>
                                        </p:attrNameLst>
                                      </p:cBhvr>
                                      <p:to>
                                        <p:strVal val="visible"/>
                                      </p:to>
                                    </p:set>
                                    <p:animEffect transition="in" filter="wipe(up)">
                                      <p:cBhvr>
                                        <p:cTn id="15" dur="500"/>
                                        <p:tgtEl>
                                          <p:spTgt spid="5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5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5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fill="hold" grpId="0" nodeType="clickEffect">
                                  <p:stCondLst>
                                    <p:cond delay="0"/>
                                  </p:stCondLst>
                                  <p:iterate>
                                    <p:tmAbs val="0"/>
                                  </p:iterate>
                                  <p:childTnLst>
                                    <p:set>
                                      <p:cBhvr>
                                        <p:cTn id="27" fill="hold"/>
                                        <p:tgtEl>
                                          <p:spTgt spid="526"/>
                                        </p:tgtEl>
                                        <p:attrNameLst>
                                          <p:attrName>style.visibility</p:attrName>
                                        </p:attrNameLst>
                                      </p:cBhvr>
                                      <p:to>
                                        <p:strVal val="visible"/>
                                      </p:to>
                                    </p:set>
                                    <p:animEffect transition="in" filter="fade">
                                      <p:cBhvr>
                                        <p:cTn id="28" dur="1000"/>
                                        <p:tgtEl>
                                          <p:spTgt spid="5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28"/>
                                        </p:tgtEl>
                                        <p:attrNameLst>
                                          <p:attrName>style.visibility</p:attrName>
                                        </p:attrNameLst>
                                      </p:cBhvr>
                                      <p:to>
                                        <p:strVal val="visible"/>
                                      </p:to>
                                    </p:set>
                                    <p:animEffect transition="in" filter="fade">
                                      <p:cBhvr>
                                        <p:cTn id="33" dur="1000"/>
                                        <p:tgtEl>
                                          <p:spTgt spid="5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grpId="0" nodeType="clickEffect">
                                  <p:stCondLst>
                                    <p:cond delay="0"/>
                                  </p:stCondLst>
                                  <p:iterate>
                                    <p:tmAbs val="0"/>
                                  </p:iterate>
                                  <p:childTnLst>
                                    <p:set>
                                      <p:cBhvr>
                                        <p:cTn id="37" fill="hold"/>
                                        <p:tgtEl>
                                          <p:spTgt spid="527"/>
                                        </p:tgtEl>
                                        <p:attrNameLst>
                                          <p:attrName>style.visibility</p:attrName>
                                        </p:attrNameLst>
                                      </p:cBhvr>
                                      <p:to>
                                        <p:strVal val="visible"/>
                                      </p:to>
                                    </p:set>
                                    <p:animEffect transition="in" filter="fade">
                                      <p:cBhvr>
                                        <p:cTn id="38" dur="1000"/>
                                        <p:tgtEl>
                                          <p:spTgt spid="52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animBg="1" advAuto="0"/>
      <p:bldP spid="513" grpId="0" animBg="1" advAuto="0"/>
      <p:bldP spid="523" grpId="0" animBg="1" advAuto="0"/>
      <p:bldP spid="524" grpId="0" animBg="1" advAuto="0"/>
      <p:bldP spid="525" grpId="0" animBg="1" advAuto="0"/>
      <p:bldP spid="526" grpId="0" animBg="1" advAuto="0"/>
      <p:bldP spid="527" grpId="0" animBg="1" advAuto="0"/>
      <p:bldP spid="528" grpId="0" animBg="1" advAuto="0"/>
      <p:bldP spid="535" grpId="0"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40"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542"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543"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544"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545"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546"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547"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548"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549"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550"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551"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552"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553"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554"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555"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556"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557"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558"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559"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560"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561"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562"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563"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564"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565"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566"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567"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568"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569"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570"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571" name="Rectangle"/>
          <p:cNvSpPr/>
          <p:nvPr/>
        </p:nvSpPr>
        <p:spPr>
          <a:xfrm>
            <a:off x="7162800" y="29718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72"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73"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574" name="Profit:…"/>
          <p:cNvSpPr txBox="1"/>
          <p:nvPr/>
        </p:nvSpPr>
        <p:spPr>
          <a:xfrm>
            <a:off x="9204326" y="2093912"/>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$200,000</a:t>
            </a:r>
          </a:p>
        </p:txBody>
      </p:sp>
      <p:sp>
        <p:nvSpPr>
          <p:cNvPr id="575" name="Deadweight loss: $100,000"/>
          <p:cNvSpPr txBox="1"/>
          <p:nvPr/>
        </p:nvSpPr>
        <p:spPr>
          <a:xfrm>
            <a:off x="9144000" y="32004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$100,000</a:t>
            </a:r>
          </a:p>
        </p:txBody>
      </p:sp>
      <p:sp>
        <p:nvSpPr>
          <p:cNvPr id="576" name="Consumer Surplus: $100,000"/>
          <p:cNvSpPr txBox="1"/>
          <p:nvPr/>
        </p:nvSpPr>
        <p:spPr>
          <a:xfrm>
            <a:off x="8305800" y="10668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$100,000</a:t>
            </a:r>
          </a:p>
        </p:txBody>
      </p:sp>
      <p:sp>
        <p:nvSpPr>
          <p:cNvPr id="577" name="Line"/>
          <p:cNvSpPr/>
          <p:nvPr/>
        </p:nvSpPr>
        <p:spPr>
          <a:xfrm flipH="1">
            <a:off x="7543800" y="1752600"/>
            <a:ext cx="1371600" cy="838200"/>
          </a:xfrm>
          <a:prstGeom prst="line">
            <a:avLst/>
          </a:prstGeom>
          <a:ln w="12700">
            <a:solidFill>
              <a:srgbClr val="000000"/>
            </a:solidFill>
            <a:tailEnd type="triangle"/>
          </a:ln>
        </p:spPr>
        <p:txBody>
          <a:bodyPr lIns="0" tIns="0" rIns="0" bIns="0"/>
          <a:lstStyle/>
          <a:p>
            <a:endParaRPr/>
          </a:p>
        </p:txBody>
      </p:sp>
      <p:sp>
        <p:nvSpPr>
          <p:cNvPr id="578" name="Line"/>
          <p:cNvSpPr/>
          <p:nvPr/>
        </p:nvSpPr>
        <p:spPr>
          <a:xfrm flipH="1">
            <a:off x="7696200" y="2590800"/>
            <a:ext cx="1524000" cy="1066800"/>
          </a:xfrm>
          <a:prstGeom prst="line">
            <a:avLst/>
          </a:prstGeom>
          <a:ln w="12700">
            <a:solidFill>
              <a:srgbClr val="000000"/>
            </a:solidFill>
            <a:tailEnd type="triangle"/>
          </a:ln>
        </p:spPr>
        <p:txBody>
          <a:bodyPr lIns="0" tIns="0" rIns="0" bIns="0"/>
          <a:lstStyle/>
          <a:p>
            <a:endParaRPr/>
          </a:p>
        </p:txBody>
      </p:sp>
      <p:sp>
        <p:nvSpPr>
          <p:cNvPr id="579" name="Line"/>
          <p:cNvSpPr/>
          <p:nvPr/>
        </p:nvSpPr>
        <p:spPr>
          <a:xfrm flipH="1">
            <a:off x="8458200" y="3657600"/>
            <a:ext cx="762000" cy="609600"/>
          </a:xfrm>
          <a:prstGeom prst="line">
            <a:avLst/>
          </a:prstGeom>
          <a:ln w="12700">
            <a:solidFill>
              <a:srgbClr val="000000"/>
            </a:solidFill>
            <a:tailEnd type="triangle"/>
          </a:ln>
        </p:spPr>
        <p:txBody>
          <a:bodyPr lIns="0" tIns="0" rIns="0" bIns="0"/>
          <a:lstStyle/>
          <a:p>
            <a:endParaRPr/>
          </a:p>
        </p:txBody>
      </p:sp>
      <p:sp>
        <p:nvSpPr>
          <p:cNvPr id="580"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581"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582"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583"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584"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585"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586" name="Line"/>
          <p:cNvSpPr/>
          <p:nvPr/>
        </p:nvSpPr>
        <p:spPr>
          <a:xfrm flipH="1">
            <a:off x="3505200" y="4343401"/>
            <a:ext cx="3657600" cy="1371601"/>
          </a:xfrm>
          <a:prstGeom prst="line">
            <a:avLst/>
          </a:prstGeom>
          <a:ln w="25400">
            <a:solidFill>
              <a:srgbClr val="000000"/>
            </a:solidFill>
          </a:ln>
        </p:spPr>
        <p:txBody>
          <a:bodyPr lIns="0" tIns="0" rIns="0" bIns="0"/>
          <a:lstStyle/>
          <a:p>
            <a:endParaRPr/>
          </a:p>
        </p:txBody>
      </p:sp>
      <p:sp>
        <p:nvSpPr>
          <p:cNvPr id="587" name="Market C"/>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C</a:t>
            </a:r>
          </a:p>
        </p:txBody>
      </p:sp>
      <p:sp>
        <p:nvSpPr>
          <p:cNvPr id="588"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589"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590"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591"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592"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593"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594"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595" name="Line"/>
          <p:cNvSpPr/>
          <p:nvPr/>
        </p:nvSpPr>
        <p:spPr>
          <a:xfrm flipH="1">
            <a:off x="4191001" y="4343400"/>
            <a:ext cx="2971801" cy="2209800"/>
          </a:xfrm>
          <a:prstGeom prst="line">
            <a:avLst/>
          </a:prstGeom>
          <a:ln w="12700">
            <a:solidFill>
              <a:srgbClr val="000000"/>
            </a:solidFill>
          </a:ln>
        </p:spPr>
        <p:txBody>
          <a:bodyPr lIns="0" tIns="0" rIns="0" bIns="0"/>
          <a:lstStyle/>
          <a:p>
            <a:endParaRPr/>
          </a:p>
        </p:txBody>
      </p:sp>
      <p:sp>
        <p:nvSpPr>
          <p:cNvPr id="596" name="MR"/>
          <p:cNvSpPr txBox="1"/>
          <p:nvPr/>
        </p:nvSpPr>
        <p:spPr>
          <a:xfrm>
            <a:off x="36576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597" name="Line"/>
          <p:cNvSpPr/>
          <p:nvPr/>
        </p:nvSpPr>
        <p:spPr>
          <a:xfrm flipV="1">
            <a:off x="6553200" y="4572000"/>
            <a:ext cx="1588" cy="1219200"/>
          </a:xfrm>
          <a:prstGeom prst="line">
            <a:avLst/>
          </a:prstGeom>
          <a:ln w="12700">
            <a:solidFill>
              <a:srgbClr val="000000"/>
            </a:solidFill>
          </a:ln>
        </p:spPr>
        <p:txBody>
          <a:bodyPr lIns="0" tIns="0" rIns="0" bIns="0"/>
          <a:lstStyle/>
          <a:p>
            <a:endParaRPr/>
          </a:p>
        </p:txBody>
      </p:sp>
      <p:sp>
        <p:nvSpPr>
          <p:cNvPr id="598" name="Line"/>
          <p:cNvSpPr/>
          <p:nvPr/>
        </p:nvSpPr>
        <p:spPr>
          <a:xfrm flipH="1" flipV="1">
            <a:off x="6553200" y="4572000"/>
            <a:ext cx="609600" cy="1588"/>
          </a:xfrm>
          <a:prstGeom prst="line">
            <a:avLst/>
          </a:prstGeom>
          <a:ln w="12700">
            <a:solidFill>
              <a:srgbClr val="000000"/>
            </a:solidFill>
          </a:ln>
        </p:spPr>
        <p:txBody>
          <a:bodyPr lIns="0" tIns="0" rIns="0" bIns="0"/>
          <a:lstStyle/>
          <a:p>
            <a:endParaRPr/>
          </a:p>
        </p:txBody>
      </p:sp>
      <p:sp>
        <p:nvSpPr>
          <p:cNvPr id="599" name="Rectangle"/>
          <p:cNvSpPr/>
          <p:nvPr/>
        </p:nvSpPr>
        <p:spPr>
          <a:xfrm>
            <a:off x="6553200" y="4572000"/>
            <a:ext cx="609600" cy="2286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00" name="Triangle"/>
          <p:cNvSpPr/>
          <p:nvPr/>
        </p:nvSpPr>
        <p:spPr>
          <a:xfrm flipH="1">
            <a:off x="6553200" y="4343400"/>
            <a:ext cx="6096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01" name="Triangle"/>
          <p:cNvSpPr/>
          <p:nvPr/>
        </p:nvSpPr>
        <p:spPr>
          <a:xfrm flipH="1">
            <a:off x="5943600" y="4572000"/>
            <a:ext cx="6096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02" name="Consumer Surplus: $8,333"/>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$8,333</a:t>
            </a:r>
          </a:p>
        </p:txBody>
      </p:sp>
      <p:sp>
        <p:nvSpPr>
          <p:cNvPr id="603" name="Profit:…"/>
          <p:cNvSpPr txBox="1"/>
          <p:nvPr/>
        </p:nvSpPr>
        <p:spPr>
          <a:xfrm>
            <a:off x="4876801" y="3048000"/>
            <a:ext cx="94448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$16,667</a:t>
            </a:r>
          </a:p>
        </p:txBody>
      </p:sp>
      <p:sp>
        <p:nvSpPr>
          <p:cNvPr id="604" name="Deadweight loss: $8,333"/>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$8,333</a:t>
            </a:r>
          </a:p>
        </p:txBody>
      </p:sp>
      <p:sp>
        <p:nvSpPr>
          <p:cNvPr id="605" name="Line"/>
          <p:cNvSpPr/>
          <p:nvPr/>
        </p:nvSpPr>
        <p:spPr>
          <a:xfrm>
            <a:off x="6096000" y="2667000"/>
            <a:ext cx="990600" cy="1828800"/>
          </a:xfrm>
          <a:prstGeom prst="line">
            <a:avLst/>
          </a:prstGeom>
          <a:ln w="12700">
            <a:solidFill>
              <a:srgbClr val="000000"/>
            </a:solidFill>
            <a:tailEnd type="triangle"/>
          </a:ln>
        </p:spPr>
        <p:txBody>
          <a:bodyPr lIns="0" tIns="0" rIns="0" bIns="0"/>
          <a:lstStyle/>
          <a:p>
            <a:endParaRPr/>
          </a:p>
        </p:txBody>
      </p:sp>
      <p:sp>
        <p:nvSpPr>
          <p:cNvPr id="606" name="Line"/>
          <p:cNvSpPr/>
          <p:nvPr/>
        </p:nvSpPr>
        <p:spPr>
          <a:xfrm>
            <a:off x="5334000" y="3657600"/>
            <a:ext cx="1524000" cy="1066800"/>
          </a:xfrm>
          <a:prstGeom prst="line">
            <a:avLst/>
          </a:prstGeom>
          <a:ln w="12700">
            <a:solidFill>
              <a:srgbClr val="000000"/>
            </a:solidFill>
            <a:tailEnd type="triangle"/>
          </a:ln>
        </p:spPr>
        <p:txBody>
          <a:bodyPr lIns="0" tIns="0" rIns="0" bIns="0"/>
          <a:lstStyle/>
          <a:p>
            <a:endParaRPr/>
          </a:p>
        </p:txBody>
      </p:sp>
      <p:sp>
        <p:nvSpPr>
          <p:cNvPr id="607" name="Line"/>
          <p:cNvSpPr/>
          <p:nvPr/>
        </p:nvSpPr>
        <p:spPr>
          <a:xfrm>
            <a:off x="4191000" y="3810000"/>
            <a:ext cx="2209800" cy="914400"/>
          </a:xfrm>
          <a:prstGeom prst="line">
            <a:avLst/>
          </a:prstGeom>
          <a:ln w="12700">
            <a:solidFill>
              <a:srgbClr val="000000"/>
            </a:solidFill>
            <a:tailEnd type="triangle"/>
          </a:ln>
        </p:spPr>
        <p:txBody>
          <a:bodyPr lIns="0" tIns="0" rIns="0" bIns="0"/>
          <a:lstStyle/>
          <a:p>
            <a:endParaRPr/>
          </a:p>
        </p:txBody>
      </p:sp>
      <p:sp>
        <p:nvSpPr>
          <p:cNvPr id="608"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609" name="Price Discrimination"/>
          <p:cNvSpPr txBox="1"/>
          <p:nvPr/>
        </p:nvSpPr>
        <p:spPr>
          <a:xfrm>
            <a:off x="2209801" y="228601"/>
            <a:ext cx="317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Price Discrimination</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12"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614"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615"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616"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617"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618"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619"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620"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621"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622"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623"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624"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625"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626"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627"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628"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629"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630"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631"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632"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633"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634"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635"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636"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637"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638"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639"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640"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641"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642"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643" name="Rectangle"/>
          <p:cNvSpPr/>
          <p:nvPr/>
        </p:nvSpPr>
        <p:spPr>
          <a:xfrm>
            <a:off x="7162800" y="29718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44"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45"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46" name="Line"/>
          <p:cNvSpPr/>
          <p:nvPr/>
        </p:nvSpPr>
        <p:spPr>
          <a:xfrm flipV="1">
            <a:off x="6096000" y="2590800"/>
            <a:ext cx="1447800" cy="76200"/>
          </a:xfrm>
          <a:prstGeom prst="line">
            <a:avLst/>
          </a:prstGeom>
          <a:ln w="12700">
            <a:solidFill>
              <a:srgbClr val="000000"/>
            </a:solidFill>
            <a:tailEnd type="triangle"/>
          </a:ln>
        </p:spPr>
        <p:txBody>
          <a:bodyPr lIns="0" tIns="0" rIns="0" bIns="0"/>
          <a:lstStyle/>
          <a:p>
            <a:endParaRPr/>
          </a:p>
        </p:txBody>
      </p:sp>
      <p:sp>
        <p:nvSpPr>
          <p:cNvPr id="647" name="Line"/>
          <p:cNvSpPr/>
          <p:nvPr/>
        </p:nvSpPr>
        <p:spPr>
          <a:xfrm>
            <a:off x="5334000" y="3657600"/>
            <a:ext cx="2362200" cy="1588"/>
          </a:xfrm>
          <a:prstGeom prst="line">
            <a:avLst/>
          </a:prstGeom>
          <a:ln w="12700">
            <a:solidFill>
              <a:srgbClr val="000000"/>
            </a:solidFill>
            <a:tailEnd type="triangle"/>
          </a:ln>
        </p:spPr>
        <p:txBody>
          <a:bodyPr lIns="0" tIns="0" rIns="0" bIns="0"/>
          <a:lstStyle/>
          <a:p>
            <a:endParaRPr/>
          </a:p>
        </p:txBody>
      </p:sp>
      <p:sp>
        <p:nvSpPr>
          <p:cNvPr id="648" name="Line"/>
          <p:cNvSpPr/>
          <p:nvPr/>
        </p:nvSpPr>
        <p:spPr>
          <a:xfrm>
            <a:off x="4191000" y="3810000"/>
            <a:ext cx="4267200" cy="457200"/>
          </a:xfrm>
          <a:prstGeom prst="line">
            <a:avLst/>
          </a:prstGeom>
          <a:ln w="12700">
            <a:solidFill>
              <a:srgbClr val="000000"/>
            </a:solidFill>
            <a:tailEnd type="triangle"/>
          </a:ln>
        </p:spPr>
        <p:txBody>
          <a:bodyPr lIns="0" tIns="0" rIns="0" bIns="0"/>
          <a:lstStyle/>
          <a:p>
            <a:endParaRPr/>
          </a:p>
        </p:txBody>
      </p:sp>
      <p:sp>
        <p:nvSpPr>
          <p:cNvPr id="649"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650"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651"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652"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653"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654"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655" name="Line"/>
          <p:cNvSpPr/>
          <p:nvPr/>
        </p:nvSpPr>
        <p:spPr>
          <a:xfrm flipH="1">
            <a:off x="3505200" y="4343401"/>
            <a:ext cx="3657600" cy="1371601"/>
          </a:xfrm>
          <a:prstGeom prst="line">
            <a:avLst/>
          </a:prstGeom>
          <a:ln w="25400">
            <a:solidFill>
              <a:srgbClr val="000000"/>
            </a:solidFill>
          </a:ln>
        </p:spPr>
        <p:txBody>
          <a:bodyPr lIns="0" tIns="0" rIns="0" bIns="0"/>
          <a:lstStyle/>
          <a:p>
            <a:endParaRPr/>
          </a:p>
        </p:txBody>
      </p:sp>
      <p:sp>
        <p:nvSpPr>
          <p:cNvPr id="656" name="Market C"/>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C</a:t>
            </a:r>
          </a:p>
        </p:txBody>
      </p:sp>
      <p:sp>
        <p:nvSpPr>
          <p:cNvPr id="657"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658"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659"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660"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661"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662"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663"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664" name="Line"/>
          <p:cNvSpPr/>
          <p:nvPr/>
        </p:nvSpPr>
        <p:spPr>
          <a:xfrm flipH="1">
            <a:off x="4191001" y="4343400"/>
            <a:ext cx="2971801" cy="2209800"/>
          </a:xfrm>
          <a:prstGeom prst="line">
            <a:avLst/>
          </a:prstGeom>
          <a:ln w="12700">
            <a:solidFill>
              <a:srgbClr val="000000"/>
            </a:solidFill>
          </a:ln>
        </p:spPr>
        <p:txBody>
          <a:bodyPr lIns="0" tIns="0" rIns="0" bIns="0"/>
          <a:lstStyle/>
          <a:p>
            <a:endParaRPr/>
          </a:p>
        </p:txBody>
      </p:sp>
      <p:sp>
        <p:nvSpPr>
          <p:cNvPr id="665" name="MR"/>
          <p:cNvSpPr txBox="1"/>
          <p:nvPr/>
        </p:nvSpPr>
        <p:spPr>
          <a:xfrm>
            <a:off x="36576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666" name="Line"/>
          <p:cNvSpPr/>
          <p:nvPr/>
        </p:nvSpPr>
        <p:spPr>
          <a:xfrm flipV="1">
            <a:off x="6553200" y="4572000"/>
            <a:ext cx="1588" cy="1219200"/>
          </a:xfrm>
          <a:prstGeom prst="line">
            <a:avLst/>
          </a:prstGeom>
          <a:ln w="12700">
            <a:solidFill>
              <a:srgbClr val="000000"/>
            </a:solidFill>
          </a:ln>
        </p:spPr>
        <p:txBody>
          <a:bodyPr lIns="0" tIns="0" rIns="0" bIns="0"/>
          <a:lstStyle/>
          <a:p>
            <a:endParaRPr/>
          </a:p>
        </p:txBody>
      </p:sp>
      <p:sp>
        <p:nvSpPr>
          <p:cNvPr id="667" name="Line"/>
          <p:cNvSpPr/>
          <p:nvPr/>
        </p:nvSpPr>
        <p:spPr>
          <a:xfrm flipH="1" flipV="1">
            <a:off x="6553200" y="4572000"/>
            <a:ext cx="609600" cy="1588"/>
          </a:xfrm>
          <a:prstGeom prst="line">
            <a:avLst/>
          </a:prstGeom>
          <a:ln w="12700">
            <a:solidFill>
              <a:srgbClr val="000000"/>
            </a:solidFill>
          </a:ln>
        </p:spPr>
        <p:txBody>
          <a:bodyPr lIns="0" tIns="0" rIns="0" bIns="0"/>
          <a:lstStyle/>
          <a:p>
            <a:endParaRPr/>
          </a:p>
        </p:txBody>
      </p:sp>
      <p:sp>
        <p:nvSpPr>
          <p:cNvPr id="668" name="Rectangle"/>
          <p:cNvSpPr/>
          <p:nvPr/>
        </p:nvSpPr>
        <p:spPr>
          <a:xfrm>
            <a:off x="6553200" y="4572000"/>
            <a:ext cx="609600" cy="2286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69" name="Triangle"/>
          <p:cNvSpPr/>
          <p:nvPr/>
        </p:nvSpPr>
        <p:spPr>
          <a:xfrm flipH="1">
            <a:off x="6553200" y="4343400"/>
            <a:ext cx="6096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70" name="Triangle"/>
          <p:cNvSpPr/>
          <p:nvPr/>
        </p:nvSpPr>
        <p:spPr>
          <a:xfrm flipH="1">
            <a:off x="5943600" y="4572000"/>
            <a:ext cx="6096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71" name="Consumer Surplus: $108,333"/>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$108,333</a:t>
            </a:r>
          </a:p>
        </p:txBody>
      </p:sp>
      <p:sp>
        <p:nvSpPr>
          <p:cNvPr id="672" name="Profit:…"/>
          <p:cNvSpPr txBox="1"/>
          <p:nvPr/>
        </p:nvSpPr>
        <p:spPr>
          <a:xfrm>
            <a:off x="4876801" y="3048000"/>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$216,667</a:t>
            </a:r>
          </a:p>
        </p:txBody>
      </p:sp>
      <p:sp>
        <p:nvSpPr>
          <p:cNvPr id="673" name="Deadweight loss: $108,333"/>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$108,333</a:t>
            </a:r>
          </a:p>
        </p:txBody>
      </p:sp>
      <p:sp>
        <p:nvSpPr>
          <p:cNvPr id="674" name="Line"/>
          <p:cNvSpPr/>
          <p:nvPr/>
        </p:nvSpPr>
        <p:spPr>
          <a:xfrm>
            <a:off x="6096000" y="2667000"/>
            <a:ext cx="990600" cy="1828800"/>
          </a:xfrm>
          <a:prstGeom prst="line">
            <a:avLst/>
          </a:prstGeom>
          <a:ln w="12700">
            <a:solidFill>
              <a:srgbClr val="000000"/>
            </a:solidFill>
            <a:tailEnd type="triangle"/>
          </a:ln>
        </p:spPr>
        <p:txBody>
          <a:bodyPr lIns="0" tIns="0" rIns="0" bIns="0"/>
          <a:lstStyle/>
          <a:p>
            <a:endParaRPr/>
          </a:p>
        </p:txBody>
      </p:sp>
      <p:sp>
        <p:nvSpPr>
          <p:cNvPr id="675" name="Line"/>
          <p:cNvSpPr/>
          <p:nvPr/>
        </p:nvSpPr>
        <p:spPr>
          <a:xfrm>
            <a:off x="5334000" y="3657600"/>
            <a:ext cx="1524000" cy="1066800"/>
          </a:xfrm>
          <a:prstGeom prst="line">
            <a:avLst/>
          </a:prstGeom>
          <a:ln w="12700">
            <a:solidFill>
              <a:srgbClr val="000000"/>
            </a:solidFill>
            <a:tailEnd type="triangle"/>
          </a:ln>
        </p:spPr>
        <p:txBody>
          <a:bodyPr lIns="0" tIns="0" rIns="0" bIns="0"/>
          <a:lstStyle/>
          <a:p>
            <a:endParaRPr/>
          </a:p>
        </p:txBody>
      </p:sp>
      <p:sp>
        <p:nvSpPr>
          <p:cNvPr id="676" name="Line"/>
          <p:cNvSpPr/>
          <p:nvPr/>
        </p:nvSpPr>
        <p:spPr>
          <a:xfrm>
            <a:off x="4191000" y="3810000"/>
            <a:ext cx="2209800" cy="914400"/>
          </a:xfrm>
          <a:prstGeom prst="line">
            <a:avLst/>
          </a:prstGeom>
          <a:ln w="12700">
            <a:solidFill>
              <a:srgbClr val="000000"/>
            </a:solidFill>
            <a:tailEnd type="triangle"/>
          </a:ln>
        </p:spPr>
        <p:txBody>
          <a:bodyPr lIns="0" tIns="0" rIns="0" bIns="0"/>
          <a:lstStyle/>
          <a:p>
            <a:endParaRPr/>
          </a:p>
        </p:txBody>
      </p:sp>
      <p:sp>
        <p:nvSpPr>
          <p:cNvPr id="677"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678" name="Price Discrimination"/>
          <p:cNvSpPr txBox="1"/>
          <p:nvPr/>
        </p:nvSpPr>
        <p:spPr>
          <a:xfrm>
            <a:off x="2209801" y="228601"/>
            <a:ext cx="317413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Price Discrimination</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681"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sp>
        <p:nvSpPr>
          <p:cNvPr id="683" name="Market A"/>
          <p:cNvSpPr txBox="1">
            <a:spLocks noGrp="1"/>
          </p:cNvSpPr>
          <p:nvPr>
            <p:ph type="title"/>
          </p:nvPr>
        </p:nvSpPr>
        <p:spPr>
          <a:xfrm>
            <a:off x="7696200" y="0"/>
            <a:ext cx="2667000" cy="990600"/>
          </a:xfrm>
          <a:prstGeom prst="rect">
            <a:avLst/>
          </a:prstGeom>
        </p:spPr>
        <p:txBody>
          <a:bodyPr/>
          <a:lstStyle>
            <a:lvl1pPr marL="39688" marR="39688">
              <a:defRPr sz="2400"/>
            </a:lvl1pPr>
          </a:lstStyle>
          <a:p>
            <a:r>
              <a:t>Market A</a:t>
            </a:r>
          </a:p>
        </p:txBody>
      </p:sp>
      <p:sp>
        <p:nvSpPr>
          <p:cNvPr id="684" name="Line"/>
          <p:cNvSpPr/>
          <p:nvPr/>
        </p:nvSpPr>
        <p:spPr>
          <a:xfrm>
            <a:off x="7162801" y="381000"/>
            <a:ext cx="1587" cy="5321300"/>
          </a:xfrm>
          <a:prstGeom prst="line">
            <a:avLst/>
          </a:prstGeom>
          <a:ln w="25400">
            <a:solidFill>
              <a:srgbClr val="000000"/>
            </a:solidFill>
          </a:ln>
        </p:spPr>
        <p:txBody>
          <a:bodyPr lIns="0" tIns="0" rIns="0" bIns="0"/>
          <a:lstStyle/>
          <a:p>
            <a:endParaRPr/>
          </a:p>
        </p:txBody>
      </p:sp>
      <p:sp>
        <p:nvSpPr>
          <p:cNvPr id="685" name="Line"/>
          <p:cNvSpPr/>
          <p:nvPr/>
        </p:nvSpPr>
        <p:spPr>
          <a:xfrm>
            <a:off x="1905000" y="5715000"/>
            <a:ext cx="8229600" cy="1588"/>
          </a:xfrm>
          <a:prstGeom prst="line">
            <a:avLst/>
          </a:prstGeom>
          <a:ln w="25400">
            <a:solidFill>
              <a:srgbClr val="000000"/>
            </a:solidFill>
          </a:ln>
        </p:spPr>
        <p:txBody>
          <a:bodyPr lIns="0" tIns="0" rIns="0" bIns="0"/>
          <a:lstStyle/>
          <a:p>
            <a:endParaRPr/>
          </a:p>
        </p:txBody>
      </p:sp>
      <p:sp>
        <p:nvSpPr>
          <p:cNvPr id="686" name="Line"/>
          <p:cNvSpPr/>
          <p:nvPr/>
        </p:nvSpPr>
        <p:spPr>
          <a:xfrm>
            <a:off x="7162800" y="1143001"/>
            <a:ext cx="2286000" cy="4572001"/>
          </a:xfrm>
          <a:prstGeom prst="line">
            <a:avLst/>
          </a:prstGeom>
          <a:ln w="25400">
            <a:solidFill>
              <a:srgbClr val="000000"/>
            </a:solidFill>
          </a:ln>
        </p:spPr>
        <p:txBody>
          <a:bodyPr lIns="0" tIns="0" rIns="0" bIns="0"/>
          <a:lstStyle/>
          <a:p>
            <a:endParaRPr/>
          </a:p>
        </p:txBody>
      </p:sp>
      <p:sp>
        <p:nvSpPr>
          <p:cNvPr id="687" name="Line"/>
          <p:cNvSpPr/>
          <p:nvPr/>
        </p:nvSpPr>
        <p:spPr>
          <a:xfrm>
            <a:off x="7162800" y="4800600"/>
            <a:ext cx="2819400" cy="1588"/>
          </a:xfrm>
          <a:prstGeom prst="line">
            <a:avLst/>
          </a:prstGeom>
          <a:ln w="25400">
            <a:solidFill>
              <a:srgbClr val="000000"/>
            </a:solidFill>
          </a:ln>
        </p:spPr>
        <p:txBody>
          <a:bodyPr lIns="0" tIns="0" rIns="0" bIns="0"/>
          <a:lstStyle/>
          <a:p>
            <a:endParaRPr/>
          </a:p>
        </p:txBody>
      </p:sp>
      <p:sp>
        <p:nvSpPr>
          <p:cNvPr id="688" name="MC"/>
          <p:cNvSpPr txBox="1"/>
          <p:nvPr/>
        </p:nvSpPr>
        <p:spPr>
          <a:xfrm>
            <a:off x="9220200" y="43434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689" name="O"/>
          <p:cNvSpPr txBox="1"/>
          <p:nvPr/>
        </p:nvSpPr>
        <p:spPr>
          <a:xfrm>
            <a:off x="6858001" y="5715000"/>
            <a:ext cx="4062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O</a:t>
            </a:r>
          </a:p>
        </p:txBody>
      </p:sp>
      <p:sp>
        <p:nvSpPr>
          <p:cNvPr id="690" name="Line"/>
          <p:cNvSpPr/>
          <p:nvPr/>
        </p:nvSpPr>
        <p:spPr>
          <a:xfrm>
            <a:off x="8077200" y="5638800"/>
            <a:ext cx="1588" cy="152400"/>
          </a:xfrm>
          <a:prstGeom prst="line">
            <a:avLst/>
          </a:prstGeom>
          <a:ln w="12700">
            <a:solidFill>
              <a:srgbClr val="000000"/>
            </a:solidFill>
          </a:ln>
        </p:spPr>
        <p:txBody>
          <a:bodyPr lIns="0" tIns="0" rIns="0" bIns="0"/>
          <a:lstStyle/>
          <a:p>
            <a:endParaRPr/>
          </a:p>
        </p:txBody>
      </p:sp>
      <p:sp>
        <p:nvSpPr>
          <p:cNvPr id="691" name="Line"/>
          <p:cNvSpPr/>
          <p:nvPr/>
        </p:nvSpPr>
        <p:spPr>
          <a:xfrm>
            <a:off x="8999537" y="5638800"/>
            <a:ext cx="1588" cy="152400"/>
          </a:xfrm>
          <a:prstGeom prst="line">
            <a:avLst/>
          </a:prstGeom>
          <a:ln w="12700">
            <a:solidFill>
              <a:srgbClr val="000000"/>
            </a:solidFill>
          </a:ln>
        </p:spPr>
        <p:txBody>
          <a:bodyPr lIns="0" tIns="0" rIns="0" bIns="0"/>
          <a:lstStyle/>
          <a:p>
            <a:endParaRPr/>
          </a:p>
        </p:txBody>
      </p:sp>
      <p:sp>
        <p:nvSpPr>
          <p:cNvPr id="692" name="Line"/>
          <p:cNvSpPr/>
          <p:nvPr/>
        </p:nvSpPr>
        <p:spPr>
          <a:xfrm>
            <a:off x="9912350" y="5638800"/>
            <a:ext cx="1588" cy="152400"/>
          </a:xfrm>
          <a:prstGeom prst="line">
            <a:avLst/>
          </a:prstGeom>
          <a:ln w="12700">
            <a:solidFill>
              <a:srgbClr val="000000"/>
            </a:solidFill>
          </a:ln>
        </p:spPr>
        <p:txBody>
          <a:bodyPr lIns="0" tIns="0" rIns="0" bIns="0"/>
          <a:lstStyle/>
          <a:p>
            <a:endParaRPr/>
          </a:p>
        </p:txBody>
      </p:sp>
      <p:sp>
        <p:nvSpPr>
          <p:cNvPr id="693" name="1"/>
          <p:cNvSpPr txBox="1"/>
          <p:nvPr/>
        </p:nvSpPr>
        <p:spPr>
          <a:xfrm>
            <a:off x="7924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694" name="2"/>
          <p:cNvSpPr txBox="1"/>
          <p:nvPr/>
        </p:nvSpPr>
        <p:spPr>
          <a:xfrm>
            <a:off x="8839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695" name="3"/>
          <p:cNvSpPr txBox="1"/>
          <p:nvPr/>
        </p:nvSpPr>
        <p:spPr>
          <a:xfrm>
            <a:off x="9753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696" name="Line"/>
          <p:cNvSpPr/>
          <p:nvPr/>
        </p:nvSpPr>
        <p:spPr>
          <a:xfrm>
            <a:off x="7086600" y="4800600"/>
            <a:ext cx="152400" cy="1588"/>
          </a:xfrm>
          <a:prstGeom prst="line">
            <a:avLst/>
          </a:prstGeom>
          <a:ln w="12700">
            <a:solidFill>
              <a:srgbClr val="000000"/>
            </a:solidFill>
          </a:ln>
        </p:spPr>
        <p:txBody>
          <a:bodyPr lIns="0" tIns="0" rIns="0" bIns="0"/>
          <a:lstStyle/>
          <a:p>
            <a:endParaRPr/>
          </a:p>
        </p:txBody>
      </p:sp>
      <p:sp>
        <p:nvSpPr>
          <p:cNvPr id="697" name="Line"/>
          <p:cNvSpPr/>
          <p:nvPr/>
        </p:nvSpPr>
        <p:spPr>
          <a:xfrm>
            <a:off x="7086600" y="1143000"/>
            <a:ext cx="152400" cy="1588"/>
          </a:xfrm>
          <a:prstGeom prst="line">
            <a:avLst/>
          </a:prstGeom>
          <a:ln w="12700">
            <a:solidFill>
              <a:srgbClr val="000000"/>
            </a:solidFill>
          </a:ln>
        </p:spPr>
        <p:txBody>
          <a:bodyPr lIns="0" tIns="0" rIns="0" bIns="0"/>
          <a:lstStyle/>
          <a:p>
            <a:endParaRPr/>
          </a:p>
        </p:txBody>
      </p:sp>
      <p:sp>
        <p:nvSpPr>
          <p:cNvPr id="698" name="Line"/>
          <p:cNvSpPr/>
          <p:nvPr/>
        </p:nvSpPr>
        <p:spPr>
          <a:xfrm>
            <a:off x="7086600" y="3886200"/>
            <a:ext cx="152400" cy="1588"/>
          </a:xfrm>
          <a:prstGeom prst="line">
            <a:avLst/>
          </a:prstGeom>
          <a:ln w="12700">
            <a:solidFill>
              <a:srgbClr val="000000"/>
            </a:solidFill>
          </a:ln>
        </p:spPr>
        <p:txBody>
          <a:bodyPr lIns="0" tIns="0" rIns="0" bIns="0"/>
          <a:lstStyle/>
          <a:p>
            <a:endParaRPr/>
          </a:p>
        </p:txBody>
      </p:sp>
      <p:sp>
        <p:nvSpPr>
          <p:cNvPr id="699" name="Line"/>
          <p:cNvSpPr/>
          <p:nvPr/>
        </p:nvSpPr>
        <p:spPr>
          <a:xfrm>
            <a:off x="7086600" y="2052637"/>
            <a:ext cx="152400" cy="1588"/>
          </a:xfrm>
          <a:prstGeom prst="line">
            <a:avLst/>
          </a:prstGeom>
          <a:ln w="12700">
            <a:solidFill>
              <a:srgbClr val="000000"/>
            </a:solidFill>
          </a:ln>
        </p:spPr>
        <p:txBody>
          <a:bodyPr lIns="0" tIns="0" rIns="0" bIns="0"/>
          <a:lstStyle/>
          <a:p>
            <a:endParaRPr/>
          </a:p>
        </p:txBody>
      </p:sp>
      <p:sp>
        <p:nvSpPr>
          <p:cNvPr id="700" name="Line"/>
          <p:cNvSpPr/>
          <p:nvPr/>
        </p:nvSpPr>
        <p:spPr>
          <a:xfrm>
            <a:off x="8001000" y="5715000"/>
            <a:ext cx="152400" cy="1588"/>
          </a:xfrm>
          <a:prstGeom prst="line">
            <a:avLst/>
          </a:prstGeom>
          <a:ln w="12700">
            <a:solidFill>
              <a:srgbClr val="000000"/>
            </a:solidFill>
          </a:ln>
        </p:spPr>
        <p:txBody>
          <a:bodyPr lIns="0" tIns="0" rIns="0" bIns="0"/>
          <a:lstStyle/>
          <a:p>
            <a:endParaRPr/>
          </a:p>
        </p:txBody>
      </p:sp>
      <p:sp>
        <p:nvSpPr>
          <p:cNvPr id="701" name="Line"/>
          <p:cNvSpPr/>
          <p:nvPr/>
        </p:nvSpPr>
        <p:spPr>
          <a:xfrm>
            <a:off x="7086600" y="2971800"/>
            <a:ext cx="152400" cy="1588"/>
          </a:xfrm>
          <a:prstGeom prst="line">
            <a:avLst/>
          </a:prstGeom>
          <a:ln w="12700">
            <a:solidFill>
              <a:srgbClr val="000000"/>
            </a:solidFill>
          </a:ln>
        </p:spPr>
        <p:txBody>
          <a:bodyPr lIns="0" tIns="0" rIns="0" bIns="0"/>
          <a:lstStyle/>
          <a:p>
            <a:endParaRPr/>
          </a:p>
        </p:txBody>
      </p:sp>
      <p:sp>
        <p:nvSpPr>
          <p:cNvPr id="702" name="$"/>
          <p:cNvSpPr txBox="1"/>
          <p:nvPr/>
        </p:nvSpPr>
        <p:spPr>
          <a:xfrm>
            <a:off x="6858000" y="457200"/>
            <a:ext cx="5334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a:t>
            </a:r>
          </a:p>
        </p:txBody>
      </p:sp>
      <p:sp>
        <p:nvSpPr>
          <p:cNvPr id="703" name="1"/>
          <p:cNvSpPr txBox="1"/>
          <p:nvPr/>
        </p:nvSpPr>
        <p:spPr>
          <a:xfrm>
            <a:off x="6781800" y="4572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704" name="2"/>
          <p:cNvSpPr txBox="1"/>
          <p:nvPr/>
        </p:nvSpPr>
        <p:spPr>
          <a:xfrm>
            <a:off x="6781800" y="36576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705" name="3"/>
          <p:cNvSpPr txBox="1"/>
          <p:nvPr/>
        </p:nvSpPr>
        <p:spPr>
          <a:xfrm>
            <a:off x="6781800" y="27432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706" name="4"/>
          <p:cNvSpPr txBox="1"/>
          <p:nvPr/>
        </p:nvSpPr>
        <p:spPr>
          <a:xfrm>
            <a:off x="6781800" y="18288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707" name="5"/>
          <p:cNvSpPr txBox="1"/>
          <p:nvPr/>
        </p:nvSpPr>
        <p:spPr>
          <a:xfrm>
            <a:off x="6858000" y="915987"/>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708" name="Line"/>
          <p:cNvSpPr/>
          <p:nvPr/>
        </p:nvSpPr>
        <p:spPr>
          <a:xfrm>
            <a:off x="7162800" y="1143000"/>
            <a:ext cx="1371600" cy="5410200"/>
          </a:xfrm>
          <a:prstGeom prst="line">
            <a:avLst/>
          </a:prstGeom>
          <a:ln w="12700">
            <a:solidFill>
              <a:srgbClr val="000000"/>
            </a:solidFill>
          </a:ln>
        </p:spPr>
        <p:txBody>
          <a:bodyPr lIns="0" tIns="0" rIns="0" bIns="0"/>
          <a:lstStyle/>
          <a:p>
            <a:endParaRPr/>
          </a:p>
        </p:txBody>
      </p:sp>
      <p:sp>
        <p:nvSpPr>
          <p:cNvPr id="709" name="MR"/>
          <p:cNvSpPr txBox="1"/>
          <p:nvPr/>
        </p:nvSpPr>
        <p:spPr>
          <a:xfrm>
            <a:off x="8534400" y="62484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710" name="Line"/>
          <p:cNvSpPr/>
          <p:nvPr/>
        </p:nvSpPr>
        <p:spPr>
          <a:xfrm flipV="1">
            <a:off x="8077200" y="2971800"/>
            <a:ext cx="1588" cy="2743200"/>
          </a:xfrm>
          <a:prstGeom prst="line">
            <a:avLst/>
          </a:prstGeom>
          <a:ln w="12700">
            <a:solidFill>
              <a:srgbClr val="000000"/>
            </a:solidFill>
          </a:ln>
        </p:spPr>
        <p:txBody>
          <a:bodyPr lIns="0" tIns="0" rIns="0" bIns="0"/>
          <a:lstStyle/>
          <a:p>
            <a:endParaRPr/>
          </a:p>
        </p:txBody>
      </p:sp>
      <p:sp>
        <p:nvSpPr>
          <p:cNvPr id="711" name="Line"/>
          <p:cNvSpPr/>
          <p:nvPr/>
        </p:nvSpPr>
        <p:spPr>
          <a:xfrm flipH="1">
            <a:off x="7162800" y="2971800"/>
            <a:ext cx="914400" cy="1588"/>
          </a:xfrm>
          <a:prstGeom prst="line">
            <a:avLst/>
          </a:prstGeom>
          <a:ln w="12700">
            <a:solidFill>
              <a:srgbClr val="000000"/>
            </a:solidFill>
          </a:ln>
        </p:spPr>
        <p:txBody>
          <a:bodyPr lIns="0" tIns="0" rIns="0" bIns="0"/>
          <a:lstStyle/>
          <a:p>
            <a:endParaRPr/>
          </a:p>
        </p:txBody>
      </p:sp>
      <p:sp>
        <p:nvSpPr>
          <p:cNvPr id="712" name="Rectangle"/>
          <p:cNvSpPr/>
          <p:nvPr/>
        </p:nvSpPr>
        <p:spPr>
          <a:xfrm>
            <a:off x="7162800" y="2971800"/>
            <a:ext cx="914400" cy="1828800"/>
          </a:xfrm>
          <a:prstGeom prst="rect">
            <a:avLst/>
          </a:prstGeom>
          <a:blipFill>
            <a:blip r:embed="rId2"/>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13" name="Triangle"/>
          <p:cNvSpPr/>
          <p:nvPr/>
        </p:nvSpPr>
        <p:spPr>
          <a:xfrm>
            <a:off x="8077200" y="29718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14" name="Triangle"/>
          <p:cNvSpPr/>
          <p:nvPr/>
        </p:nvSpPr>
        <p:spPr>
          <a:xfrm>
            <a:off x="7162800" y="1143000"/>
            <a:ext cx="9144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4"/>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15" name="Line"/>
          <p:cNvSpPr/>
          <p:nvPr/>
        </p:nvSpPr>
        <p:spPr>
          <a:xfrm>
            <a:off x="6553200" y="2514600"/>
            <a:ext cx="990600" cy="76200"/>
          </a:xfrm>
          <a:prstGeom prst="line">
            <a:avLst/>
          </a:prstGeom>
          <a:ln w="12700">
            <a:solidFill>
              <a:srgbClr val="000000"/>
            </a:solidFill>
            <a:tailEnd type="triangle"/>
          </a:ln>
        </p:spPr>
        <p:txBody>
          <a:bodyPr lIns="0" tIns="0" rIns="0" bIns="0"/>
          <a:lstStyle/>
          <a:p>
            <a:endParaRPr/>
          </a:p>
        </p:txBody>
      </p:sp>
      <p:sp>
        <p:nvSpPr>
          <p:cNvPr id="716" name="Line"/>
          <p:cNvSpPr/>
          <p:nvPr/>
        </p:nvSpPr>
        <p:spPr>
          <a:xfrm>
            <a:off x="5943600" y="3505200"/>
            <a:ext cx="1752600" cy="152400"/>
          </a:xfrm>
          <a:prstGeom prst="line">
            <a:avLst/>
          </a:prstGeom>
          <a:ln w="12700">
            <a:solidFill>
              <a:srgbClr val="000000"/>
            </a:solidFill>
            <a:tailEnd type="triangle"/>
          </a:ln>
        </p:spPr>
        <p:txBody>
          <a:bodyPr lIns="0" tIns="0" rIns="0" bIns="0"/>
          <a:lstStyle/>
          <a:p>
            <a:endParaRPr/>
          </a:p>
        </p:txBody>
      </p:sp>
      <p:sp>
        <p:nvSpPr>
          <p:cNvPr id="717" name="Line"/>
          <p:cNvSpPr/>
          <p:nvPr/>
        </p:nvSpPr>
        <p:spPr>
          <a:xfrm>
            <a:off x="4191000" y="3810000"/>
            <a:ext cx="4267200" cy="457200"/>
          </a:xfrm>
          <a:prstGeom prst="line">
            <a:avLst/>
          </a:prstGeom>
          <a:ln w="12700">
            <a:solidFill>
              <a:srgbClr val="000000"/>
            </a:solidFill>
            <a:tailEnd type="triangle"/>
          </a:ln>
        </p:spPr>
        <p:txBody>
          <a:bodyPr lIns="0" tIns="0" rIns="0" bIns="0"/>
          <a:lstStyle/>
          <a:p>
            <a:endParaRPr/>
          </a:p>
        </p:txBody>
      </p:sp>
      <p:sp>
        <p:nvSpPr>
          <p:cNvPr id="718" name="Q…"/>
          <p:cNvSpPr txBox="1"/>
          <p:nvPr/>
        </p:nvSpPr>
        <p:spPr>
          <a:xfrm>
            <a:off x="9677400" y="59436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      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719" name="Line"/>
          <p:cNvSpPr/>
          <p:nvPr/>
        </p:nvSpPr>
        <p:spPr>
          <a:xfrm>
            <a:off x="6248400" y="5638800"/>
            <a:ext cx="1588" cy="152400"/>
          </a:xfrm>
          <a:prstGeom prst="line">
            <a:avLst/>
          </a:prstGeom>
          <a:ln w="12700">
            <a:solidFill>
              <a:srgbClr val="000000"/>
            </a:solidFill>
          </a:ln>
        </p:spPr>
        <p:txBody>
          <a:bodyPr lIns="0" tIns="0" rIns="0" bIns="0"/>
          <a:lstStyle/>
          <a:p>
            <a:endParaRPr/>
          </a:p>
        </p:txBody>
      </p:sp>
      <p:sp>
        <p:nvSpPr>
          <p:cNvPr id="720" name="Line"/>
          <p:cNvSpPr/>
          <p:nvPr/>
        </p:nvSpPr>
        <p:spPr>
          <a:xfrm>
            <a:off x="2590800" y="5638800"/>
            <a:ext cx="1588" cy="152400"/>
          </a:xfrm>
          <a:prstGeom prst="line">
            <a:avLst/>
          </a:prstGeom>
          <a:ln w="12700">
            <a:solidFill>
              <a:srgbClr val="000000"/>
            </a:solidFill>
          </a:ln>
        </p:spPr>
        <p:txBody>
          <a:bodyPr lIns="0" tIns="0" rIns="0" bIns="0"/>
          <a:lstStyle/>
          <a:p>
            <a:endParaRPr/>
          </a:p>
        </p:txBody>
      </p:sp>
      <p:sp>
        <p:nvSpPr>
          <p:cNvPr id="721" name="Line"/>
          <p:cNvSpPr/>
          <p:nvPr/>
        </p:nvSpPr>
        <p:spPr>
          <a:xfrm>
            <a:off x="3505200" y="5638800"/>
            <a:ext cx="1588" cy="152400"/>
          </a:xfrm>
          <a:prstGeom prst="line">
            <a:avLst/>
          </a:prstGeom>
          <a:ln w="12700">
            <a:solidFill>
              <a:srgbClr val="000000"/>
            </a:solidFill>
          </a:ln>
        </p:spPr>
        <p:txBody>
          <a:bodyPr lIns="0" tIns="0" rIns="0" bIns="0"/>
          <a:lstStyle/>
          <a:p>
            <a:endParaRPr/>
          </a:p>
        </p:txBody>
      </p:sp>
      <p:sp>
        <p:nvSpPr>
          <p:cNvPr id="722" name="Line"/>
          <p:cNvSpPr/>
          <p:nvPr/>
        </p:nvSpPr>
        <p:spPr>
          <a:xfrm>
            <a:off x="4419600" y="5638800"/>
            <a:ext cx="1588" cy="152400"/>
          </a:xfrm>
          <a:prstGeom prst="line">
            <a:avLst/>
          </a:prstGeom>
          <a:ln w="12700">
            <a:solidFill>
              <a:srgbClr val="000000"/>
            </a:solidFill>
          </a:ln>
        </p:spPr>
        <p:txBody>
          <a:bodyPr lIns="0" tIns="0" rIns="0" bIns="0"/>
          <a:lstStyle/>
          <a:p>
            <a:endParaRPr/>
          </a:p>
        </p:txBody>
      </p:sp>
      <p:sp>
        <p:nvSpPr>
          <p:cNvPr id="723" name="Line"/>
          <p:cNvSpPr/>
          <p:nvPr/>
        </p:nvSpPr>
        <p:spPr>
          <a:xfrm>
            <a:off x="5334000" y="5638800"/>
            <a:ext cx="1588" cy="152400"/>
          </a:xfrm>
          <a:prstGeom prst="line">
            <a:avLst/>
          </a:prstGeom>
          <a:ln w="12700">
            <a:solidFill>
              <a:srgbClr val="000000"/>
            </a:solidFill>
          </a:ln>
        </p:spPr>
        <p:txBody>
          <a:bodyPr lIns="0" tIns="0" rIns="0" bIns="0"/>
          <a:lstStyle/>
          <a:p>
            <a:endParaRPr/>
          </a:p>
        </p:txBody>
      </p:sp>
      <p:sp>
        <p:nvSpPr>
          <p:cNvPr id="724" name="Line"/>
          <p:cNvSpPr/>
          <p:nvPr/>
        </p:nvSpPr>
        <p:spPr>
          <a:xfrm flipH="1">
            <a:off x="3505200" y="4343401"/>
            <a:ext cx="3657600" cy="1371601"/>
          </a:xfrm>
          <a:prstGeom prst="line">
            <a:avLst/>
          </a:prstGeom>
          <a:ln w="25400">
            <a:solidFill>
              <a:srgbClr val="000000"/>
            </a:solidFill>
          </a:ln>
        </p:spPr>
        <p:txBody>
          <a:bodyPr lIns="0" tIns="0" rIns="0" bIns="0"/>
          <a:lstStyle/>
          <a:p>
            <a:endParaRPr/>
          </a:p>
        </p:txBody>
      </p:sp>
      <p:sp>
        <p:nvSpPr>
          <p:cNvPr id="725" name="Market C"/>
          <p:cNvSpPr txBox="1"/>
          <p:nvPr/>
        </p:nvSpPr>
        <p:spPr>
          <a:xfrm>
            <a:off x="2057400" y="1554738"/>
            <a:ext cx="26670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9688" marR="39688" algn="ctr" defTabSz="914400">
              <a:buClr>
                <a:srgbClr val="000000"/>
              </a:buClr>
              <a:buFont typeface="Arial"/>
              <a:defRPr sz="2400">
                <a:uFill>
                  <a:solidFill>
                    <a:srgbClr val="000000"/>
                  </a:solidFill>
                </a:uFill>
                <a:latin typeface="+mn-lt"/>
                <a:ea typeface="+mn-ea"/>
                <a:cs typeface="+mn-cs"/>
                <a:sym typeface="Arial"/>
              </a:defRPr>
            </a:lvl1pPr>
          </a:lstStyle>
          <a:p>
            <a:r>
              <a:t>Market C</a:t>
            </a:r>
          </a:p>
        </p:txBody>
      </p:sp>
      <p:sp>
        <p:nvSpPr>
          <p:cNvPr id="726" name="Line"/>
          <p:cNvSpPr/>
          <p:nvPr/>
        </p:nvSpPr>
        <p:spPr>
          <a:xfrm>
            <a:off x="2667000" y="4800600"/>
            <a:ext cx="4495800" cy="1588"/>
          </a:xfrm>
          <a:prstGeom prst="line">
            <a:avLst/>
          </a:prstGeom>
          <a:ln w="25400">
            <a:solidFill>
              <a:srgbClr val="000000"/>
            </a:solidFill>
          </a:ln>
        </p:spPr>
        <p:txBody>
          <a:bodyPr lIns="0" tIns="0" rIns="0" bIns="0"/>
          <a:lstStyle/>
          <a:p>
            <a:endParaRPr/>
          </a:p>
        </p:txBody>
      </p:sp>
      <p:sp>
        <p:nvSpPr>
          <p:cNvPr id="727" name="MC"/>
          <p:cNvSpPr txBox="1"/>
          <p:nvPr/>
        </p:nvSpPr>
        <p:spPr>
          <a:xfrm>
            <a:off x="2743200" y="4267200"/>
            <a:ext cx="6858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MC</a:t>
            </a:r>
          </a:p>
        </p:txBody>
      </p:sp>
      <p:sp>
        <p:nvSpPr>
          <p:cNvPr id="728" name="1"/>
          <p:cNvSpPr txBox="1"/>
          <p:nvPr/>
        </p:nvSpPr>
        <p:spPr>
          <a:xfrm>
            <a:off x="60960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1</a:t>
            </a:r>
          </a:p>
        </p:txBody>
      </p:sp>
      <p:sp>
        <p:nvSpPr>
          <p:cNvPr id="729" name="2"/>
          <p:cNvSpPr txBox="1"/>
          <p:nvPr/>
        </p:nvSpPr>
        <p:spPr>
          <a:xfrm>
            <a:off x="51816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2</a:t>
            </a:r>
          </a:p>
        </p:txBody>
      </p:sp>
      <p:sp>
        <p:nvSpPr>
          <p:cNvPr id="730" name="3"/>
          <p:cNvSpPr txBox="1"/>
          <p:nvPr/>
        </p:nvSpPr>
        <p:spPr>
          <a:xfrm>
            <a:off x="42672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3</a:t>
            </a:r>
          </a:p>
        </p:txBody>
      </p:sp>
      <p:sp>
        <p:nvSpPr>
          <p:cNvPr id="731" name="5"/>
          <p:cNvSpPr txBox="1"/>
          <p:nvPr/>
        </p:nvSpPr>
        <p:spPr>
          <a:xfrm>
            <a:off x="24384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5</a:t>
            </a:r>
          </a:p>
        </p:txBody>
      </p:sp>
      <p:sp>
        <p:nvSpPr>
          <p:cNvPr id="732" name="4"/>
          <p:cNvSpPr txBox="1"/>
          <p:nvPr/>
        </p:nvSpPr>
        <p:spPr>
          <a:xfrm>
            <a:off x="3352800" y="5715000"/>
            <a:ext cx="33727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39688" marR="39688" defTabSz="914400">
              <a:defRPr sz="2400">
                <a:uFill>
                  <a:solidFill>
                    <a:srgbClr val="000000"/>
                  </a:solidFill>
                </a:uFill>
                <a:latin typeface="Times New Roman"/>
                <a:ea typeface="Times New Roman"/>
                <a:cs typeface="Times New Roman"/>
                <a:sym typeface="Times New Roman"/>
              </a:defRPr>
            </a:lvl1pPr>
          </a:lstStyle>
          <a:p>
            <a:r>
              <a:t>4</a:t>
            </a:r>
          </a:p>
        </p:txBody>
      </p:sp>
      <p:sp>
        <p:nvSpPr>
          <p:cNvPr id="733" name="Line"/>
          <p:cNvSpPr/>
          <p:nvPr/>
        </p:nvSpPr>
        <p:spPr>
          <a:xfrm flipH="1">
            <a:off x="4191001" y="4343400"/>
            <a:ext cx="2971801" cy="2209800"/>
          </a:xfrm>
          <a:prstGeom prst="line">
            <a:avLst/>
          </a:prstGeom>
          <a:ln w="12700">
            <a:solidFill>
              <a:srgbClr val="000000"/>
            </a:solidFill>
          </a:ln>
        </p:spPr>
        <p:txBody>
          <a:bodyPr lIns="0" tIns="0" rIns="0" bIns="0"/>
          <a:lstStyle/>
          <a:p>
            <a:endParaRPr/>
          </a:p>
        </p:txBody>
      </p:sp>
      <p:sp>
        <p:nvSpPr>
          <p:cNvPr id="734" name="MR"/>
          <p:cNvSpPr txBox="1"/>
          <p:nvPr/>
        </p:nvSpPr>
        <p:spPr>
          <a:xfrm>
            <a:off x="3657600" y="6172200"/>
            <a:ext cx="83820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39688" marR="39688" defTabSz="914400">
              <a:spcBef>
                <a:spcPts val="1300"/>
              </a:spcBef>
              <a:defRPr sz="2400">
                <a:uFill>
                  <a:solidFill>
                    <a:srgbClr val="000000"/>
                  </a:solidFill>
                </a:uFill>
                <a:latin typeface="Times New Roman"/>
                <a:ea typeface="Times New Roman"/>
                <a:cs typeface="Times New Roman"/>
                <a:sym typeface="Times New Roman"/>
              </a:defRPr>
            </a:lvl1pPr>
          </a:lstStyle>
          <a:p>
            <a:r>
              <a:t>MR</a:t>
            </a:r>
          </a:p>
        </p:txBody>
      </p:sp>
      <p:sp>
        <p:nvSpPr>
          <p:cNvPr id="735" name="Triangle"/>
          <p:cNvSpPr/>
          <p:nvPr/>
        </p:nvSpPr>
        <p:spPr>
          <a:xfrm flipH="1">
            <a:off x="5943600" y="4343400"/>
            <a:ext cx="1219200" cy="457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3"/>
          </a:blip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36" name="Consumer Surplus: $100,000"/>
          <p:cNvSpPr txBox="1"/>
          <p:nvPr/>
        </p:nvSpPr>
        <p:spPr>
          <a:xfrm>
            <a:off x="4572000" y="2057400"/>
            <a:ext cx="21336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Consumer Surplus: $100,000</a:t>
            </a:r>
          </a:p>
        </p:txBody>
      </p:sp>
      <p:sp>
        <p:nvSpPr>
          <p:cNvPr id="737" name="Profit:…"/>
          <p:cNvSpPr txBox="1"/>
          <p:nvPr/>
        </p:nvSpPr>
        <p:spPr>
          <a:xfrm>
            <a:off x="4876801" y="3048000"/>
            <a:ext cx="106150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a:defRPr sz="1800">
                <a:uFill>
                  <a:solidFill>
                    <a:srgbClr val="000000"/>
                  </a:solidFill>
                </a:uFill>
                <a:latin typeface="+mn-lt"/>
                <a:ea typeface="+mn-ea"/>
                <a:cs typeface="+mn-cs"/>
                <a:sym typeface="Arial"/>
              </a:defRPr>
            </a:pPr>
            <a:r>
              <a:t>Profit: </a:t>
            </a:r>
          </a:p>
          <a:p>
            <a:pPr marL="40639" marR="40639">
              <a:defRPr sz="1800">
                <a:uFill>
                  <a:solidFill>
                    <a:srgbClr val="000000"/>
                  </a:solidFill>
                </a:uFill>
                <a:latin typeface="+mn-lt"/>
                <a:ea typeface="+mn-ea"/>
                <a:cs typeface="+mn-cs"/>
                <a:sym typeface="Arial"/>
              </a:defRPr>
            </a:pPr>
            <a:r>
              <a:t>$200,000</a:t>
            </a:r>
          </a:p>
        </p:txBody>
      </p:sp>
      <p:sp>
        <p:nvSpPr>
          <p:cNvPr id="738" name="Deadweight loss: $133,333"/>
          <p:cNvSpPr txBox="1"/>
          <p:nvPr/>
        </p:nvSpPr>
        <p:spPr>
          <a:xfrm>
            <a:off x="3048000" y="3048000"/>
            <a:ext cx="15240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uFill>
                  <a:solidFill>
                    <a:srgbClr val="000000"/>
                  </a:solidFill>
                </a:uFill>
                <a:latin typeface="+mn-lt"/>
                <a:ea typeface="+mn-ea"/>
                <a:cs typeface="+mn-cs"/>
                <a:sym typeface="Arial"/>
              </a:defRPr>
            </a:lvl1pPr>
          </a:lstStyle>
          <a:p>
            <a:r>
              <a:t>Deadweight loss: $133,333</a:t>
            </a:r>
          </a:p>
        </p:txBody>
      </p:sp>
      <p:sp>
        <p:nvSpPr>
          <p:cNvPr id="739" name="Line"/>
          <p:cNvSpPr/>
          <p:nvPr/>
        </p:nvSpPr>
        <p:spPr>
          <a:xfrm>
            <a:off x="4191000" y="3810000"/>
            <a:ext cx="2209800" cy="914400"/>
          </a:xfrm>
          <a:prstGeom prst="line">
            <a:avLst/>
          </a:prstGeom>
          <a:ln w="12700">
            <a:solidFill>
              <a:srgbClr val="000000"/>
            </a:solidFill>
            <a:tailEnd type="triangle"/>
          </a:ln>
        </p:spPr>
        <p:txBody>
          <a:bodyPr lIns="0" tIns="0" rIns="0" bIns="0"/>
          <a:lstStyle/>
          <a:p>
            <a:endParaRPr/>
          </a:p>
        </p:txBody>
      </p:sp>
      <p:sp>
        <p:nvSpPr>
          <p:cNvPr id="740" name="Q…"/>
          <p:cNvSpPr txBox="1"/>
          <p:nvPr/>
        </p:nvSpPr>
        <p:spPr>
          <a:xfrm>
            <a:off x="1905000" y="5791200"/>
            <a:ext cx="9144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9688" marR="39688">
              <a:defRPr sz="2400">
                <a:uFill>
                  <a:solidFill>
                    <a:srgbClr val="000000"/>
                  </a:solidFill>
                </a:uFill>
                <a:latin typeface="Times New Roman"/>
                <a:ea typeface="Times New Roman"/>
                <a:cs typeface="Times New Roman"/>
                <a:sym typeface="Times New Roman"/>
              </a:defRPr>
            </a:pPr>
            <a:r>
              <a:rPr sz="2400"/>
              <a:t>Q</a:t>
            </a:r>
          </a:p>
          <a:p>
            <a:pPr marL="39688" marR="39688">
              <a:defRPr>
                <a:uFill>
                  <a:solidFill>
                    <a:srgbClr val="000000"/>
                  </a:solidFill>
                </a:uFill>
                <a:latin typeface="Times New Roman"/>
                <a:ea typeface="Times New Roman"/>
                <a:cs typeface="Times New Roman"/>
                <a:sym typeface="Times New Roman"/>
              </a:defRPr>
            </a:pPr>
            <a:r>
              <a:t>(x100,000)</a:t>
            </a:r>
          </a:p>
        </p:txBody>
      </p:sp>
      <p:sp>
        <p:nvSpPr>
          <p:cNvPr id="741" name="No Price Discrimination"/>
          <p:cNvSpPr txBox="1"/>
          <p:nvPr/>
        </p:nvSpPr>
        <p:spPr>
          <a:xfrm>
            <a:off x="2209800" y="228601"/>
            <a:ext cx="368549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2800" b="1">
                <a:uFill>
                  <a:solidFill>
                    <a:srgbClr val="000000"/>
                  </a:solidFill>
                </a:uFill>
              </a:defRPr>
            </a:lvl1pPr>
          </a:lstStyle>
          <a:p>
            <a:r>
              <a:t>No Price Discrimination</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Rectangle"/>
          <p:cNvSpPr/>
          <p:nvPr/>
        </p:nvSpPr>
        <p:spPr>
          <a:xfrm>
            <a:off x="1524000" y="0"/>
            <a:ext cx="9144000" cy="6858000"/>
          </a:xfrm>
          <a:prstGeom prst="roundRect">
            <a:avLst>
              <a:gd name="adj" fmla="val 0"/>
            </a:avLst>
          </a:prstGeom>
          <a:solidFill>
            <a:srgbClr val="FFFFFF"/>
          </a:solidFill>
          <a:ln w="12700">
            <a:solidFill>
              <a:srgbClr val="000000"/>
            </a:solidFill>
            <a:miter lim="400000"/>
          </a:ln>
        </p:spPr>
        <p:txBody>
          <a:bodyPr lIns="50800" tIns="50800" rIns="50800" bIns="50800" anchor="ctr"/>
          <a:lstStyle/>
          <a:p>
            <a:pPr marL="40639" marR="40639">
              <a:defRPr sz="2400">
                <a:uFill>
                  <a:solidFill>
                    <a:srgbClr val="000000"/>
                  </a:solidFill>
                </a:uFill>
                <a:latin typeface="Times New Roman"/>
                <a:ea typeface="Times New Roman"/>
                <a:cs typeface="Times New Roman"/>
                <a:sym typeface="Times New Roman"/>
              </a:defRPr>
            </a:pPr>
            <a:endParaRPr sz="2400"/>
          </a:p>
        </p:txBody>
      </p:sp>
      <p:sp>
        <p:nvSpPr>
          <p:cNvPr id="760" name="© 2008, William Fisher.  This work is licensed under the Creative Commons Attribution-NonCommercial-ShareAlike 2.5 License."/>
          <p:cNvSpPr txBox="1"/>
          <p:nvPr/>
        </p:nvSpPr>
        <p:spPr>
          <a:xfrm>
            <a:off x="3124200" y="6686551"/>
            <a:ext cx="5943600"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800">
                <a:uFill>
                  <a:solidFill>
                    <a:srgbClr val="000000"/>
                  </a:solidFill>
                </a:uFill>
                <a:latin typeface="+mn-lt"/>
                <a:ea typeface="+mn-ea"/>
                <a:cs typeface="+mn-cs"/>
                <a:sym typeface="Arial"/>
              </a:defRPr>
            </a:lvl1pPr>
          </a:lstStyle>
          <a:p>
            <a:r>
              <a:t>© 2008, William Fisher.  This work is licensed under the Creative Commons Attribution-NonCommercial-ShareAlike 2.5 License.</a:t>
            </a:r>
          </a:p>
        </p:txBody>
      </p:sp>
      <p:pic>
        <p:nvPicPr>
          <p:cNvPr id="761" name="shield.png" descr="shield.png"/>
          <p:cNvPicPr>
            <a:picLocks/>
          </p:cNvPicPr>
          <p:nvPr/>
        </p:nvPicPr>
        <p:blipFill>
          <a:blip r:embed="rId2"/>
          <a:stretch>
            <a:fillRect/>
          </a:stretch>
        </p:blipFill>
        <p:spPr>
          <a:xfrm>
            <a:off x="1676400" y="152400"/>
            <a:ext cx="327026" cy="381000"/>
          </a:xfrm>
          <a:prstGeom prst="rect">
            <a:avLst/>
          </a:prstGeom>
          <a:ln w="12700">
            <a:miter lim="400000"/>
          </a:ln>
        </p:spPr>
      </p:pic>
      <p:graphicFrame>
        <p:nvGraphicFramePr>
          <p:cNvPr id="762" name="Table"/>
          <p:cNvGraphicFramePr/>
          <p:nvPr/>
        </p:nvGraphicFramePr>
        <p:xfrm>
          <a:off x="1524000" y="228601"/>
          <a:ext cx="9143999" cy="6581774"/>
        </p:xfrm>
        <a:graphic>
          <a:graphicData uri="http://schemas.openxmlformats.org/drawingml/2006/table">
            <a:tbl>
              <a:tblPr/>
              <a:tblGrid>
                <a:gridCol w="1828800">
                  <a:extLst>
                    <a:ext uri="{9D8B030D-6E8A-4147-A177-3AD203B41FA5}">
                      <a16:colId xmlns:a16="http://schemas.microsoft.com/office/drawing/2014/main" val="20000"/>
                    </a:ext>
                  </a:extLst>
                </a:gridCol>
                <a:gridCol w="1827212">
                  <a:extLst>
                    <a:ext uri="{9D8B030D-6E8A-4147-A177-3AD203B41FA5}">
                      <a16:colId xmlns:a16="http://schemas.microsoft.com/office/drawing/2014/main" val="20001"/>
                    </a:ext>
                  </a:extLst>
                </a:gridCol>
                <a:gridCol w="1831975">
                  <a:extLst>
                    <a:ext uri="{9D8B030D-6E8A-4147-A177-3AD203B41FA5}">
                      <a16:colId xmlns:a16="http://schemas.microsoft.com/office/drawing/2014/main" val="20002"/>
                    </a:ext>
                  </a:extLst>
                </a:gridCol>
                <a:gridCol w="1827212">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76312">
                <a:tc>
                  <a:txBody>
                    <a:bodyPr/>
                    <a:lstStyle/>
                    <a:p>
                      <a:pPr marL="40639" marR="40639" algn="l" defTabSz="914400">
                        <a:defRPr>
                          <a:latin typeface="Times New Roman"/>
                          <a:ea typeface="Times New Roman"/>
                          <a:cs typeface="Times New Roman"/>
                        </a:defRPr>
                      </a:pPr>
                      <a:endParaRPr/>
                    </a:p>
                  </a:txBody>
                  <a:tcPr marL="50800" marR="50800" marT="50800" marB="50800" horzOverflow="overflow">
                    <a:lnL w="28575">
                      <a:solidFill>
                        <a:srgbClr val="000000"/>
                      </a:solidFill>
                      <a:miter lim="400000"/>
                    </a:lnL>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A</a:t>
                      </a:r>
                    </a:p>
                  </a:txBody>
                  <a:tcPr marL="50800" marR="50800" marT="50800" marB="50800" horzOverflow="overflow">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C</a:t>
                      </a:r>
                    </a:p>
                  </a:txBody>
                  <a:tcPr marL="50800" marR="50800" marT="50800" marB="50800" horzOverflow="overflow">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A+C
Discrim</a:t>
                      </a:r>
                    </a:p>
                  </a:txBody>
                  <a:tcPr marL="50800" marR="50800" marT="50800" marB="50800" horzOverflow="overflow">
                    <a:lnT w="28575">
                      <a:solidFill>
                        <a:srgbClr val="000000"/>
                      </a:solidFill>
                      <a:miter lim="400000"/>
                    </a:lnT>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Market A+C
No Discrim</a:t>
                      </a:r>
                    </a:p>
                  </a:txBody>
                  <a:tcPr marL="50800" marR="50800" marT="50800" marB="50800" horzOverflow="overflow">
                    <a:lnR w="28575">
                      <a:solidFill>
                        <a:srgbClr val="000000"/>
                      </a:solidFill>
                      <a:miter lim="400000"/>
                    </a:lnR>
                    <a:lnT w="28575">
                      <a:solidFill>
                        <a:srgbClr val="000000"/>
                      </a:solidFill>
                      <a:miter lim="400000"/>
                    </a:lnT>
                  </a:tcPr>
                </a:tc>
                <a:extLst>
                  <a:ext uri="{0D108BD9-81ED-4DB2-BD59-A6C34878D82A}">
                    <a16:rowId xmlns:a16="http://schemas.microsoft.com/office/drawing/2014/main" val="10000"/>
                  </a:ext>
                </a:extLst>
              </a:tr>
              <a:tr h="962025">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Output</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66,700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166,700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1"/>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Price</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$1.25</a:t>
                      </a:r>
                    </a:p>
                  </a:txBody>
                  <a:tcPr marL="50800" marR="50800" marT="50800" marB="50800" horzOverflow="overflow"/>
                </a:tc>
                <a:tc>
                  <a:txBody>
                    <a:bodyPr/>
                    <a:lstStyle/>
                    <a:p>
                      <a:pPr marL="40639" marR="40639" algn="l" defTabSz="914400">
                        <a:defRPr>
                          <a:latin typeface="Times New Roman"/>
                          <a:ea typeface="Times New Roman"/>
                          <a:cs typeface="Times New Roman"/>
                        </a:defRPr>
                      </a:pPr>
                      <a:endParaRP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2"/>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Profit</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$16,667</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$216,667</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$200,000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3"/>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Consumer
Surplus</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$8,333</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$108,333</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4"/>
                  </a:ext>
                </a:extLst>
              </a:tr>
              <a:tr h="927100">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Total
Surplus</a:t>
                      </a:r>
                    </a:p>
                  </a:txBody>
                  <a:tcPr marL="50800" marR="50800" marT="50800" marB="50800" horzOverflow="overflow">
                    <a:lnL w="28575">
                      <a:solidFill>
                        <a:srgbClr val="000000"/>
                      </a:solidFill>
                      <a:miter lim="400000"/>
                    </a:lnL>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$300,000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$25,000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$325,000</a:t>
                      </a:r>
                    </a:p>
                  </a:txBody>
                  <a:tcPr marL="50800" marR="50800" marT="50800" marB="50800" horzOverflow="overflow"/>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$300,000</a:t>
                      </a:r>
                    </a:p>
                  </a:txBody>
                  <a:tcPr marL="50800" marR="50800" marT="50800" marB="50800" horzOverflow="overflow">
                    <a:lnR w="28575">
                      <a:solidFill>
                        <a:srgbClr val="000000"/>
                      </a:solidFill>
                      <a:miter lim="400000"/>
                    </a:lnR>
                  </a:tcPr>
                </a:tc>
                <a:extLst>
                  <a:ext uri="{0D108BD9-81ED-4DB2-BD59-A6C34878D82A}">
                    <a16:rowId xmlns:a16="http://schemas.microsoft.com/office/drawing/2014/main" val="10005"/>
                  </a:ext>
                </a:extLst>
              </a:tr>
              <a:tr h="935037">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Deadweight Loss</a:t>
                      </a:r>
                    </a:p>
                  </a:txBody>
                  <a:tcPr marL="50800" marR="50800" marT="50800" marB="50800" horzOverflow="overflow">
                    <a:lnL w="28575">
                      <a:solidFill>
                        <a:srgbClr val="000000"/>
                      </a:solidFill>
                      <a:miter lim="400000"/>
                    </a:lnL>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$100,000</a:t>
                      </a:r>
                    </a:p>
                  </a:txBody>
                  <a:tcPr marL="50800" marR="50800" marT="50800" marB="50800" horzOverflow="overflow">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$8,333</a:t>
                      </a:r>
                    </a:p>
                  </a:txBody>
                  <a:tcPr marL="50800" marR="50800" marT="50800" marB="50800" horzOverflow="overflow">
                    <a:lnB w="28575">
                      <a:solidFill>
                        <a:srgbClr val="000000"/>
                      </a:solidFill>
                      <a:miter lim="400000"/>
                    </a:lnB>
                  </a:tcPr>
                </a:tc>
                <a:tc>
                  <a:txBody>
                    <a:bodyPr/>
                    <a:lstStyle/>
                    <a:p>
                      <a:pPr marL="40639" marR="40639" algn="l" defTabSz="914400">
                        <a:defRPr sz="1800">
                          <a:uFillTx/>
                        </a:defRPr>
                      </a:pPr>
                      <a:r>
                        <a:rPr sz="2400">
                          <a:uFill>
                            <a:solidFill>
                              <a:srgbClr val="000000"/>
                            </a:solidFill>
                          </a:uFill>
                          <a:latin typeface="Times New Roman"/>
                          <a:ea typeface="Times New Roman"/>
                          <a:cs typeface="Times New Roman"/>
                        </a:rPr>
                        <a:t>$108,333</a:t>
                      </a:r>
                    </a:p>
                  </a:txBody>
                  <a:tcPr marL="50800" marR="50800" marT="50800" marB="50800" horzOverflow="overflow">
                    <a:lnB w="28575">
                      <a:solidFill>
                        <a:srgbClr val="000000"/>
                      </a:solidFill>
                      <a:miter lim="400000"/>
                    </a:lnB>
                  </a:tcPr>
                </a:tc>
                <a:tc>
                  <a:txBody>
                    <a:bodyPr/>
                    <a:lstStyle/>
                    <a:p>
                      <a:pPr marL="40639" marR="40639" algn="l" defTabSz="914400">
                        <a:defRPr sz="2800">
                          <a:sym typeface="Arial"/>
                        </a:defRPr>
                      </a:pPr>
                      <a:r>
                        <a:rPr sz="2400">
                          <a:latin typeface="Times New Roman"/>
                          <a:ea typeface="Times New Roman"/>
                          <a:cs typeface="Times New Roman"/>
                          <a:sym typeface="Times New Roman"/>
                        </a:rPr>
                        <a:t>$133,333</a:t>
                      </a:r>
                    </a:p>
                  </a:txBody>
                  <a:tcPr marL="50800" marR="50800" marT="50800" marB="50800" horzOverflow="overflow">
                    <a:lnR w="28575">
                      <a:solidFill>
                        <a:srgbClr val="000000"/>
                      </a:solidFill>
                      <a:miter lim="400000"/>
                    </a:lnR>
                    <a:lnB w="28575">
                      <a:solidFill>
                        <a:srgbClr val="000000"/>
                      </a:solidFill>
                      <a:miter lim="400000"/>
                    </a:lnB>
                  </a:tcPr>
                </a:tc>
                <a:extLst>
                  <a:ext uri="{0D108BD9-81ED-4DB2-BD59-A6C34878D82A}">
                    <a16:rowId xmlns:a16="http://schemas.microsoft.com/office/drawing/2014/main" val="10006"/>
                  </a:ext>
                </a:extLst>
              </a:tr>
            </a:tbl>
          </a:graphicData>
        </a:graphic>
      </p:graphicFrame>
      <p:sp>
        <p:nvSpPr>
          <p:cNvPr id="763" name="Line"/>
          <p:cNvSpPr/>
          <p:nvPr/>
        </p:nvSpPr>
        <p:spPr>
          <a:xfrm>
            <a:off x="8839200" y="228600"/>
            <a:ext cx="1588" cy="6477000"/>
          </a:xfrm>
          <a:prstGeom prst="line">
            <a:avLst/>
          </a:prstGeom>
          <a:ln w="63500">
            <a:solidFill>
              <a:srgbClr val="4353FF"/>
            </a:solidFill>
          </a:ln>
        </p:spPr>
        <p:txBody>
          <a:bodyPr lIns="0" tIns="0" rIns="0" bIns="0"/>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44499-A2FF-E379-9EB6-A6773F7EC6E9}"/>
              </a:ext>
            </a:extLst>
          </p:cNvPr>
          <p:cNvSpPr>
            <a:spLocks noGrp="1"/>
          </p:cNvSpPr>
          <p:nvPr>
            <p:ph type="title"/>
          </p:nvPr>
        </p:nvSpPr>
        <p:spPr>
          <a:xfrm>
            <a:off x="838200" y="365125"/>
            <a:ext cx="10515600" cy="755015"/>
          </a:xfrm>
        </p:spPr>
        <p:txBody>
          <a:bodyPr>
            <a:normAutofit/>
          </a:bodyPr>
          <a:lstStyle/>
          <a:p>
            <a:pPr algn="ctr"/>
            <a:r>
              <a:rPr lang="en-US" sz="3200" dirty="0"/>
              <a:t>“Personalized” Online Retailing</a:t>
            </a:r>
          </a:p>
        </p:txBody>
      </p:sp>
      <p:sp>
        <p:nvSpPr>
          <p:cNvPr id="8" name="TextBox 7">
            <a:extLst>
              <a:ext uri="{FF2B5EF4-FFF2-40B4-BE49-F238E27FC236}">
                <a16:creationId xmlns:a16="http://schemas.microsoft.com/office/drawing/2014/main" id="{070AAF37-1E2F-4742-2CE8-234893F0D088}"/>
              </a:ext>
            </a:extLst>
          </p:cNvPr>
          <p:cNvSpPr txBox="1"/>
          <p:nvPr/>
        </p:nvSpPr>
        <p:spPr>
          <a:xfrm>
            <a:off x="144791" y="6308209"/>
            <a:ext cx="12047209" cy="369332"/>
          </a:xfrm>
          <a:prstGeom prst="rect">
            <a:avLst/>
          </a:prstGeom>
          <a:noFill/>
        </p:spPr>
        <p:txBody>
          <a:bodyPr wrap="none" rtlCol="0">
            <a:spAutoFit/>
          </a:bodyPr>
          <a:lstStyle/>
          <a:p>
            <a:r>
              <a:rPr lang="en-US" dirty="0"/>
              <a:t>Source:  OECD, “</a:t>
            </a:r>
            <a:r>
              <a:rPr lang="en-US" dirty="0" err="1">
                <a:effectLst/>
              </a:rPr>
              <a:t>Personalised</a:t>
            </a:r>
            <a:r>
              <a:rPr lang="en-US" dirty="0">
                <a:effectLst/>
              </a:rPr>
              <a:t> Pricing in the Digital Era” (2018), https://</a:t>
            </a:r>
            <a:r>
              <a:rPr lang="en-US" dirty="0" err="1">
                <a:effectLst/>
              </a:rPr>
              <a:t>one.oecd.org</a:t>
            </a:r>
            <a:r>
              <a:rPr lang="en-US" dirty="0">
                <a:effectLst/>
              </a:rPr>
              <a:t>/document/DAF/COMP(2018)13/</a:t>
            </a:r>
            <a:r>
              <a:rPr lang="en-US" dirty="0" err="1">
                <a:effectLst/>
              </a:rPr>
              <a:t>en</a:t>
            </a:r>
            <a:r>
              <a:rPr lang="en-US" dirty="0">
                <a:effectLst/>
              </a:rPr>
              <a:t>/pdf </a:t>
            </a:r>
          </a:p>
        </p:txBody>
      </p:sp>
      <p:pic>
        <p:nvPicPr>
          <p:cNvPr id="3" name="Picture 2" descr="Text&#10;&#10;Description automatically generated">
            <a:extLst>
              <a:ext uri="{FF2B5EF4-FFF2-40B4-BE49-F238E27FC236}">
                <a16:creationId xmlns:a16="http://schemas.microsoft.com/office/drawing/2014/main" id="{ED50EEB2-1711-5317-1667-4EB2DBEA44CD}"/>
              </a:ext>
            </a:extLst>
          </p:cNvPr>
          <p:cNvPicPr>
            <a:picLocks noChangeAspect="1"/>
          </p:cNvPicPr>
          <p:nvPr/>
        </p:nvPicPr>
        <p:blipFill>
          <a:blip r:embed="rId2"/>
          <a:stretch>
            <a:fillRect/>
          </a:stretch>
        </p:blipFill>
        <p:spPr>
          <a:xfrm>
            <a:off x="476249" y="1612900"/>
            <a:ext cx="11243433" cy="3633470"/>
          </a:xfrm>
          <a:prstGeom prst="rect">
            <a:avLst/>
          </a:prstGeom>
        </p:spPr>
      </p:pic>
    </p:spTree>
    <p:extLst>
      <p:ext uri="{BB962C8B-B14F-4D97-AF65-F5344CB8AC3E}">
        <p14:creationId xmlns:p14="http://schemas.microsoft.com/office/powerpoint/2010/main" val="755333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1E16-AC10-7C40-BAD8-4CF6451330F3}"/>
              </a:ext>
            </a:extLst>
          </p:cNvPr>
          <p:cNvSpPr>
            <a:spLocks noGrp="1"/>
          </p:cNvSpPr>
          <p:nvPr>
            <p:ph type="title"/>
          </p:nvPr>
        </p:nvSpPr>
        <p:spPr>
          <a:xfrm>
            <a:off x="762000" y="103868"/>
            <a:ext cx="10515600" cy="798657"/>
          </a:xfrm>
        </p:spPr>
        <p:txBody>
          <a:bodyPr>
            <a:normAutofit/>
          </a:bodyPr>
          <a:lstStyle/>
          <a:p>
            <a:r>
              <a:rPr lang="en-US" sz="3600" dirty="0"/>
              <a:t>Complications</a:t>
            </a:r>
          </a:p>
        </p:txBody>
      </p:sp>
      <p:sp>
        <p:nvSpPr>
          <p:cNvPr id="4" name="Content Placeholder 3">
            <a:extLst>
              <a:ext uri="{FF2B5EF4-FFF2-40B4-BE49-F238E27FC236}">
                <a16:creationId xmlns:a16="http://schemas.microsoft.com/office/drawing/2014/main" id="{93ADFC29-115B-5A42-80CD-A60C9E780C20}"/>
              </a:ext>
            </a:extLst>
          </p:cNvPr>
          <p:cNvSpPr>
            <a:spLocks noGrp="1"/>
          </p:cNvSpPr>
          <p:nvPr>
            <p:ph sz="half" idx="1"/>
          </p:nvPr>
        </p:nvSpPr>
        <p:spPr>
          <a:xfrm>
            <a:off x="296884" y="1033153"/>
            <a:ext cx="5308270" cy="5274438"/>
          </a:xfrm>
        </p:spPr>
        <p:txBody>
          <a:bodyPr>
            <a:normAutofit fontScale="85000" lnSpcReduction="10000"/>
          </a:bodyPr>
          <a:lstStyle/>
          <a:p>
            <a:pPr marL="514350" indent="-514350">
              <a:buFont typeface="+mj-lt"/>
              <a:buAutoNum type="arabicParenR"/>
            </a:pPr>
            <a:r>
              <a:rPr lang="en-US" dirty="0"/>
              <a:t>Dynamic effects of increased monopoly profits from PD may offset welfare losses</a:t>
            </a:r>
          </a:p>
          <a:p>
            <a:pPr marL="514350" indent="-514350">
              <a:buFont typeface="+mj-lt"/>
              <a:buAutoNum type="arabicParenR"/>
            </a:pPr>
            <a:r>
              <a:rPr lang="en-US" dirty="0"/>
              <a:t>Redistribution of wealth through DP may increase general welfare</a:t>
            </a:r>
          </a:p>
          <a:p>
            <a:pPr marL="514350" indent="-514350">
              <a:buFont typeface="+mj-lt"/>
              <a:buAutoNum type="arabicParenR"/>
            </a:pPr>
            <a:r>
              <a:rPr lang="en-US" dirty="0"/>
              <a:t>Strong positive network externalities in the "weak" market my cause DP to promote welfare even when total output does not increase</a:t>
            </a:r>
          </a:p>
          <a:p>
            <a:pPr marL="514350" indent="-514350">
              <a:buFont typeface="+mj-lt"/>
              <a:buAutoNum type="arabicParenR"/>
            </a:pPr>
            <a:r>
              <a:rPr lang="en-US" dirty="0"/>
              <a:t>Whether permitting seller to engage in DP (of a particular sort) will promote welfare depends on how she will behave if prevented</a:t>
            </a:r>
          </a:p>
          <a:p>
            <a:pPr marL="514350" indent="-514350">
              <a:buFont typeface="+mj-lt"/>
              <a:buAutoNum type="arabicParenR"/>
            </a:pPr>
            <a:r>
              <a:rPr lang="en-US" dirty="0"/>
              <a:t>Welfare effects of DP must take into account "psychic externalities"</a:t>
            </a:r>
          </a:p>
        </p:txBody>
      </p:sp>
      <p:sp>
        <p:nvSpPr>
          <p:cNvPr id="5" name="Content Placeholder 4">
            <a:extLst>
              <a:ext uri="{FF2B5EF4-FFF2-40B4-BE49-F238E27FC236}">
                <a16:creationId xmlns:a16="http://schemas.microsoft.com/office/drawing/2014/main" id="{434918A9-C34C-2F48-B40A-E912604D5E49}"/>
              </a:ext>
            </a:extLst>
          </p:cNvPr>
          <p:cNvSpPr>
            <a:spLocks noGrp="1"/>
          </p:cNvSpPr>
          <p:nvPr>
            <p:ph sz="half" idx="2"/>
          </p:nvPr>
        </p:nvSpPr>
        <p:spPr>
          <a:xfrm>
            <a:off x="6697682" y="1825625"/>
            <a:ext cx="4656117" cy="4351338"/>
          </a:xfrm>
        </p:spPr>
        <p:txBody>
          <a:bodyPr>
            <a:normAutofit fontScale="85000" lnSpcReduction="10000"/>
          </a:bodyPr>
          <a:lstStyle/>
          <a:p>
            <a:pPr marL="0" indent="0">
              <a:buNone/>
            </a:pPr>
            <a:r>
              <a:rPr lang="en-US" dirty="0">
                <a:solidFill>
                  <a:srgbClr val="0070C0"/>
                </a:solidFill>
              </a:rPr>
              <a:t>depends upon </a:t>
            </a:r>
          </a:p>
          <a:p>
            <a:pPr marL="0" indent="0">
              <a:buNone/>
            </a:pPr>
            <a:r>
              <a:rPr lang="en-US" dirty="0">
                <a:solidFill>
                  <a:srgbClr val="0070C0"/>
                </a:solidFill>
              </a:rPr>
              <a:t>(a) general principle of diminishing marginal utility of wealth; and </a:t>
            </a:r>
          </a:p>
          <a:p>
            <a:pPr marL="0" indent="0">
              <a:buNone/>
            </a:pPr>
            <a:r>
              <a:rPr lang="en-US" dirty="0">
                <a:solidFill>
                  <a:srgbClr val="0070C0"/>
                </a:solidFill>
              </a:rPr>
              <a:t>(b) random distribution of utility curves</a:t>
            </a:r>
          </a:p>
        </p:txBody>
      </p:sp>
      <p:sp>
        <p:nvSpPr>
          <p:cNvPr id="6" name="Rectangle 5">
            <a:extLst>
              <a:ext uri="{FF2B5EF4-FFF2-40B4-BE49-F238E27FC236}">
                <a16:creationId xmlns:a16="http://schemas.microsoft.com/office/drawing/2014/main" id="{50145AD1-B23E-1D4B-8365-5E9A0351D8F4}"/>
              </a:ext>
            </a:extLst>
          </p:cNvPr>
          <p:cNvSpPr/>
          <p:nvPr/>
        </p:nvSpPr>
        <p:spPr>
          <a:xfrm>
            <a:off x="178130" y="2731325"/>
            <a:ext cx="5628904" cy="385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58D7564-1B76-3249-88B3-053BD3127083}"/>
              </a:ext>
            </a:extLst>
          </p:cNvPr>
          <p:cNvCxnSpPr>
            <a:cxnSpLocks/>
          </p:cNvCxnSpPr>
          <p:nvPr/>
        </p:nvCxnSpPr>
        <p:spPr>
          <a:xfrm flipV="1">
            <a:off x="4940135" y="2066306"/>
            <a:ext cx="1757547" cy="391886"/>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772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1E16-AC10-7C40-BAD8-4CF6451330F3}"/>
              </a:ext>
            </a:extLst>
          </p:cNvPr>
          <p:cNvSpPr>
            <a:spLocks noGrp="1"/>
          </p:cNvSpPr>
          <p:nvPr>
            <p:ph type="title"/>
          </p:nvPr>
        </p:nvSpPr>
        <p:spPr>
          <a:xfrm>
            <a:off x="762000" y="103868"/>
            <a:ext cx="10515600" cy="798657"/>
          </a:xfrm>
        </p:spPr>
        <p:txBody>
          <a:bodyPr>
            <a:normAutofit/>
          </a:bodyPr>
          <a:lstStyle/>
          <a:p>
            <a:r>
              <a:rPr lang="en-US" sz="3600" dirty="0"/>
              <a:t>Complications</a:t>
            </a:r>
          </a:p>
        </p:txBody>
      </p:sp>
      <p:sp>
        <p:nvSpPr>
          <p:cNvPr id="4" name="Content Placeholder 3">
            <a:extLst>
              <a:ext uri="{FF2B5EF4-FFF2-40B4-BE49-F238E27FC236}">
                <a16:creationId xmlns:a16="http://schemas.microsoft.com/office/drawing/2014/main" id="{93ADFC29-115B-5A42-80CD-A60C9E780C20}"/>
              </a:ext>
            </a:extLst>
          </p:cNvPr>
          <p:cNvSpPr>
            <a:spLocks noGrp="1"/>
          </p:cNvSpPr>
          <p:nvPr>
            <p:ph sz="half" idx="1"/>
          </p:nvPr>
        </p:nvSpPr>
        <p:spPr>
          <a:xfrm>
            <a:off x="296884" y="1033153"/>
            <a:ext cx="5308270" cy="5274438"/>
          </a:xfrm>
        </p:spPr>
        <p:txBody>
          <a:bodyPr>
            <a:normAutofit fontScale="85000" lnSpcReduction="10000"/>
          </a:bodyPr>
          <a:lstStyle/>
          <a:p>
            <a:pPr marL="514350" indent="-514350">
              <a:buFont typeface="+mj-lt"/>
              <a:buAutoNum type="arabicParenR"/>
            </a:pPr>
            <a:r>
              <a:rPr lang="en-US" dirty="0"/>
              <a:t>Dynamic effects of increased monopoly profits from PD may offset welfare losses</a:t>
            </a:r>
          </a:p>
          <a:p>
            <a:pPr marL="514350" indent="-514350">
              <a:buFont typeface="+mj-lt"/>
              <a:buAutoNum type="arabicParenR"/>
            </a:pPr>
            <a:r>
              <a:rPr lang="en-US" dirty="0"/>
              <a:t>Redistribution of wealth through DP may increase general welfare</a:t>
            </a:r>
          </a:p>
          <a:p>
            <a:pPr marL="514350" indent="-514350">
              <a:buFont typeface="+mj-lt"/>
              <a:buAutoNum type="arabicParenR"/>
            </a:pPr>
            <a:r>
              <a:rPr lang="en-US" dirty="0"/>
              <a:t>Strong positive network externalities in the "weak" market my cause DP to promote welfare even when total output does not increase</a:t>
            </a:r>
          </a:p>
          <a:p>
            <a:pPr marL="514350" indent="-514350">
              <a:buFont typeface="+mj-lt"/>
              <a:buAutoNum type="arabicParenR"/>
            </a:pPr>
            <a:r>
              <a:rPr lang="en-US" dirty="0"/>
              <a:t>Whether permitting seller to engage in DP (of a particular sort) will promote welfare depends on how she will behave if prevented</a:t>
            </a:r>
          </a:p>
          <a:p>
            <a:pPr marL="514350" indent="-514350">
              <a:buFont typeface="+mj-lt"/>
              <a:buAutoNum type="arabicParenR"/>
            </a:pPr>
            <a:r>
              <a:rPr lang="en-US" dirty="0"/>
              <a:t>Welfare effects of DP must take into account "psychic externalities"</a:t>
            </a:r>
          </a:p>
        </p:txBody>
      </p:sp>
      <p:sp>
        <p:nvSpPr>
          <p:cNvPr id="5" name="Content Placeholder 4">
            <a:extLst>
              <a:ext uri="{FF2B5EF4-FFF2-40B4-BE49-F238E27FC236}">
                <a16:creationId xmlns:a16="http://schemas.microsoft.com/office/drawing/2014/main" id="{434918A9-C34C-2F48-B40A-E912604D5E49}"/>
              </a:ext>
            </a:extLst>
          </p:cNvPr>
          <p:cNvSpPr>
            <a:spLocks noGrp="1"/>
          </p:cNvSpPr>
          <p:nvPr>
            <p:ph sz="half" idx="2"/>
          </p:nvPr>
        </p:nvSpPr>
        <p:spPr>
          <a:xfrm>
            <a:off x="6172200" y="2743199"/>
            <a:ext cx="5181600" cy="3433763"/>
          </a:xfrm>
        </p:spPr>
        <p:txBody>
          <a:bodyPr>
            <a:normAutofit fontScale="85000" lnSpcReduction="10000"/>
          </a:bodyPr>
          <a:lstStyle/>
          <a:p>
            <a:r>
              <a:rPr lang="en-US" dirty="0">
                <a:solidFill>
                  <a:srgbClr val="0070C0"/>
                </a:solidFill>
              </a:rPr>
              <a:t>E.g. educational discounts for software</a:t>
            </a:r>
          </a:p>
          <a:p>
            <a:r>
              <a:rPr lang="en-US" dirty="0">
                <a:solidFill>
                  <a:srgbClr val="0070C0"/>
                </a:solidFill>
              </a:rPr>
              <a:t>E.g., DP that makes vaccines available cheaply in developing countries will have strong positive externalities</a:t>
            </a:r>
          </a:p>
        </p:txBody>
      </p:sp>
      <p:sp>
        <p:nvSpPr>
          <p:cNvPr id="6" name="Rectangle 5">
            <a:extLst>
              <a:ext uri="{FF2B5EF4-FFF2-40B4-BE49-F238E27FC236}">
                <a16:creationId xmlns:a16="http://schemas.microsoft.com/office/drawing/2014/main" id="{6E1D176E-0E0E-284F-A56B-93BFB447D172}"/>
              </a:ext>
            </a:extLst>
          </p:cNvPr>
          <p:cNvSpPr/>
          <p:nvPr/>
        </p:nvSpPr>
        <p:spPr>
          <a:xfrm>
            <a:off x="178130" y="3966357"/>
            <a:ext cx="5628904" cy="2624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8E5A945-7C51-4249-96BF-FCEB598AA149}"/>
              </a:ext>
            </a:extLst>
          </p:cNvPr>
          <p:cNvCxnSpPr>
            <a:cxnSpLocks/>
          </p:cNvCxnSpPr>
          <p:nvPr/>
        </p:nvCxnSpPr>
        <p:spPr>
          <a:xfrm flipV="1">
            <a:off x="5605154" y="3230088"/>
            <a:ext cx="567046" cy="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062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1E16-AC10-7C40-BAD8-4CF6451330F3}"/>
              </a:ext>
            </a:extLst>
          </p:cNvPr>
          <p:cNvSpPr>
            <a:spLocks noGrp="1"/>
          </p:cNvSpPr>
          <p:nvPr>
            <p:ph type="title"/>
          </p:nvPr>
        </p:nvSpPr>
        <p:spPr>
          <a:xfrm>
            <a:off x="762000" y="103868"/>
            <a:ext cx="10515600" cy="798657"/>
          </a:xfrm>
        </p:spPr>
        <p:txBody>
          <a:bodyPr>
            <a:normAutofit/>
          </a:bodyPr>
          <a:lstStyle/>
          <a:p>
            <a:r>
              <a:rPr lang="en-US" sz="3600" dirty="0"/>
              <a:t>Complications</a:t>
            </a:r>
          </a:p>
        </p:txBody>
      </p:sp>
      <p:sp>
        <p:nvSpPr>
          <p:cNvPr id="4" name="Content Placeholder 3">
            <a:extLst>
              <a:ext uri="{FF2B5EF4-FFF2-40B4-BE49-F238E27FC236}">
                <a16:creationId xmlns:a16="http://schemas.microsoft.com/office/drawing/2014/main" id="{93ADFC29-115B-5A42-80CD-A60C9E780C20}"/>
              </a:ext>
            </a:extLst>
          </p:cNvPr>
          <p:cNvSpPr>
            <a:spLocks noGrp="1"/>
          </p:cNvSpPr>
          <p:nvPr>
            <p:ph sz="half" idx="1"/>
          </p:nvPr>
        </p:nvSpPr>
        <p:spPr>
          <a:xfrm>
            <a:off x="296884" y="1033153"/>
            <a:ext cx="5308270" cy="5274438"/>
          </a:xfrm>
        </p:spPr>
        <p:txBody>
          <a:bodyPr>
            <a:normAutofit fontScale="85000" lnSpcReduction="10000"/>
          </a:bodyPr>
          <a:lstStyle/>
          <a:p>
            <a:pPr marL="514350" indent="-514350">
              <a:buFont typeface="+mj-lt"/>
              <a:buAutoNum type="arabicParenR"/>
            </a:pPr>
            <a:r>
              <a:rPr lang="en-US" dirty="0"/>
              <a:t>Dynamic effects of increased monopoly profits from PD may offset welfare losses</a:t>
            </a:r>
          </a:p>
          <a:p>
            <a:pPr marL="514350" indent="-514350">
              <a:buFont typeface="+mj-lt"/>
              <a:buAutoNum type="arabicParenR"/>
            </a:pPr>
            <a:r>
              <a:rPr lang="en-US" dirty="0"/>
              <a:t>Redistribution of wealth through DP may increase general welfare</a:t>
            </a:r>
          </a:p>
          <a:p>
            <a:pPr marL="514350" indent="-514350">
              <a:buFont typeface="+mj-lt"/>
              <a:buAutoNum type="arabicParenR"/>
            </a:pPr>
            <a:r>
              <a:rPr lang="en-US" dirty="0"/>
              <a:t>Strong positive network externalities in the "weak" market my cause DP to promote welfare even when total output does not increase</a:t>
            </a:r>
          </a:p>
          <a:p>
            <a:pPr marL="514350" indent="-514350">
              <a:buFont typeface="+mj-lt"/>
              <a:buAutoNum type="arabicParenR"/>
            </a:pPr>
            <a:r>
              <a:rPr lang="en-US" dirty="0"/>
              <a:t>Whether permitting seller to engage in DP (of a particular sort) will promote welfare depends on how she will behave if prevented</a:t>
            </a:r>
          </a:p>
          <a:p>
            <a:pPr marL="514350" indent="-514350">
              <a:buFont typeface="+mj-lt"/>
              <a:buAutoNum type="arabicParenR"/>
            </a:pPr>
            <a:r>
              <a:rPr lang="en-US" dirty="0"/>
              <a:t>Welfare effects of DP must take into account "psychic externalities"</a:t>
            </a:r>
          </a:p>
        </p:txBody>
      </p:sp>
      <p:sp>
        <p:nvSpPr>
          <p:cNvPr id="5" name="Content Placeholder 4">
            <a:extLst>
              <a:ext uri="{FF2B5EF4-FFF2-40B4-BE49-F238E27FC236}">
                <a16:creationId xmlns:a16="http://schemas.microsoft.com/office/drawing/2014/main" id="{434918A9-C34C-2F48-B40A-E912604D5E49}"/>
              </a:ext>
            </a:extLst>
          </p:cNvPr>
          <p:cNvSpPr>
            <a:spLocks noGrp="1"/>
          </p:cNvSpPr>
          <p:nvPr>
            <p:ph sz="half" idx="2"/>
          </p:nvPr>
        </p:nvSpPr>
        <p:spPr>
          <a:xfrm>
            <a:off x="6172200" y="4180113"/>
            <a:ext cx="5181600" cy="1996849"/>
          </a:xfrm>
        </p:spPr>
        <p:txBody>
          <a:bodyPr>
            <a:normAutofit fontScale="85000" lnSpcReduction="10000"/>
          </a:bodyPr>
          <a:lstStyle/>
          <a:p>
            <a:r>
              <a:rPr lang="en-US" dirty="0">
                <a:solidFill>
                  <a:srgbClr val="0070C0"/>
                </a:solidFill>
              </a:rPr>
              <a:t>Second-degree DP is often more socially wasteful than third-degree (e.g., versioning; temporal)</a:t>
            </a:r>
          </a:p>
        </p:txBody>
      </p:sp>
      <p:sp>
        <p:nvSpPr>
          <p:cNvPr id="6" name="Rectangle 5">
            <a:extLst>
              <a:ext uri="{FF2B5EF4-FFF2-40B4-BE49-F238E27FC236}">
                <a16:creationId xmlns:a16="http://schemas.microsoft.com/office/drawing/2014/main" id="{167FC4A9-F97A-9543-9903-39D0D7DB6B46}"/>
              </a:ext>
            </a:extLst>
          </p:cNvPr>
          <p:cNvSpPr/>
          <p:nvPr/>
        </p:nvSpPr>
        <p:spPr>
          <a:xfrm>
            <a:off x="178130" y="5284519"/>
            <a:ext cx="5628904" cy="130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64E9205-E24B-D541-B3CB-B22168130762}"/>
              </a:ext>
            </a:extLst>
          </p:cNvPr>
          <p:cNvCxnSpPr>
            <a:cxnSpLocks/>
          </p:cNvCxnSpPr>
          <p:nvPr/>
        </p:nvCxnSpPr>
        <p:spPr>
          <a:xfrm flipV="1">
            <a:off x="5198423" y="4405745"/>
            <a:ext cx="1059873" cy="22494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383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1E16-AC10-7C40-BAD8-4CF6451330F3}"/>
              </a:ext>
            </a:extLst>
          </p:cNvPr>
          <p:cNvSpPr>
            <a:spLocks noGrp="1"/>
          </p:cNvSpPr>
          <p:nvPr>
            <p:ph type="title"/>
          </p:nvPr>
        </p:nvSpPr>
        <p:spPr>
          <a:xfrm>
            <a:off x="762000" y="103868"/>
            <a:ext cx="10515600" cy="798657"/>
          </a:xfrm>
        </p:spPr>
        <p:txBody>
          <a:bodyPr>
            <a:normAutofit/>
          </a:bodyPr>
          <a:lstStyle/>
          <a:p>
            <a:r>
              <a:rPr lang="en-US" sz="3600" dirty="0"/>
              <a:t>Complications</a:t>
            </a:r>
          </a:p>
        </p:txBody>
      </p:sp>
      <p:sp>
        <p:nvSpPr>
          <p:cNvPr id="4" name="Content Placeholder 3">
            <a:extLst>
              <a:ext uri="{FF2B5EF4-FFF2-40B4-BE49-F238E27FC236}">
                <a16:creationId xmlns:a16="http://schemas.microsoft.com/office/drawing/2014/main" id="{93ADFC29-115B-5A42-80CD-A60C9E780C20}"/>
              </a:ext>
            </a:extLst>
          </p:cNvPr>
          <p:cNvSpPr>
            <a:spLocks noGrp="1"/>
          </p:cNvSpPr>
          <p:nvPr>
            <p:ph sz="half" idx="1"/>
          </p:nvPr>
        </p:nvSpPr>
        <p:spPr>
          <a:xfrm>
            <a:off x="296884" y="1033153"/>
            <a:ext cx="5308270" cy="5274438"/>
          </a:xfrm>
        </p:spPr>
        <p:txBody>
          <a:bodyPr>
            <a:normAutofit fontScale="85000" lnSpcReduction="10000"/>
          </a:bodyPr>
          <a:lstStyle/>
          <a:p>
            <a:pPr marL="514350" indent="-514350">
              <a:buFont typeface="+mj-lt"/>
              <a:buAutoNum type="arabicParenR"/>
            </a:pPr>
            <a:r>
              <a:rPr lang="en-US" dirty="0"/>
              <a:t>Dynamic effects of increased monopoly profits from PD may offset welfare losses</a:t>
            </a:r>
          </a:p>
          <a:p>
            <a:pPr marL="514350" indent="-514350">
              <a:buFont typeface="+mj-lt"/>
              <a:buAutoNum type="arabicParenR"/>
            </a:pPr>
            <a:r>
              <a:rPr lang="en-US" dirty="0"/>
              <a:t>Redistribution of wealth through DP may increase general welfare</a:t>
            </a:r>
          </a:p>
          <a:p>
            <a:pPr marL="514350" indent="-514350">
              <a:buFont typeface="+mj-lt"/>
              <a:buAutoNum type="arabicParenR"/>
            </a:pPr>
            <a:r>
              <a:rPr lang="en-US" dirty="0"/>
              <a:t>Strong positive network externalities in the "weak" market my cause DP to promote welfare even when total output does not increase</a:t>
            </a:r>
          </a:p>
          <a:p>
            <a:pPr marL="514350" indent="-514350">
              <a:buFont typeface="+mj-lt"/>
              <a:buAutoNum type="arabicParenR"/>
            </a:pPr>
            <a:r>
              <a:rPr lang="en-US" dirty="0"/>
              <a:t>Whether permitting seller to engage in DP (of a particular sort) will promote welfare depends on how she will behave if prevented</a:t>
            </a:r>
          </a:p>
          <a:p>
            <a:pPr marL="514350" indent="-514350">
              <a:buFont typeface="+mj-lt"/>
              <a:buAutoNum type="arabicParenR"/>
            </a:pPr>
            <a:r>
              <a:rPr lang="en-US" dirty="0"/>
              <a:t>Welfare effects of DP must take into account "psychic externalities"</a:t>
            </a:r>
          </a:p>
        </p:txBody>
      </p:sp>
      <p:sp>
        <p:nvSpPr>
          <p:cNvPr id="5" name="Content Placeholder 5">
            <a:extLst>
              <a:ext uri="{FF2B5EF4-FFF2-40B4-BE49-F238E27FC236}">
                <a16:creationId xmlns:a16="http://schemas.microsoft.com/office/drawing/2014/main" id="{48877704-6679-5D4E-8287-D5BA80660948}"/>
              </a:ext>
            </a:extLst>
          </p:cNvPr>
          <p:cNvSpPr>
            <a:spLocks noGrp="1"/>
          </p:cNvSpPr>
          <p:nvPr>
            <p:ph sz="half" idx="2"/>
          </p:nvPr>
        </p:nvSpPr>
        <p:spPr>
          <a:xfrm>
            <a:off x="6586848" y="1253331"/>
            <a:ext cx="5181600" cy="4351338"/>
          </a:xfrm>
        </p:spPr>
        <p:txBody>
          <a:bodyPr>
            <a:normAutofit fontScale="85000" lnSpcReduction="20000"/>
          </a:bodyPr>
          <a:lstStyle/>
          <a:p>
            <a:pPr marL="0" indent="0">
              <a:buNone/>
            </a:pPr>
            <a:r>
              <a:rPr lang="en-US" dirty="0">
                <a:solidFill>
                  <a:srgbClr val="0070C0"/>
                </a:solidFill>
              </a:rPr>
              <a:t>Wide variety of popular attitudes toward DP:</a:t>
            </a:r>
          </a:p>
          <a:p>
            <a:r>
              <a:rPr lang="en-US" dirty="0">
                <a:solidFill>
                  <a:srgbClr val="0070C0"/>
                </a:solidFill>
              </a:rPr>
              <a:t>unpopularity of "charging what the market will bear”; "gouging"</a:t>
            </a:r>
          </a:p>
          <a:p>
            <a:r>
              <a:rPr lang="en-US" dirty="0">
                <a:solidFill>
                  <a:srgbClr val="0070C0"/>
                </a:solidFill>
              </a:rPr>
              <a:t>unpopularity of "versioning"</a:t>
            </a:r>
          </a:p>
          <a:p>
            <a:r>
              <a:rPr lang="en-US" dirty="0">
                <a:solidFill>
                  <a:srgbClr val="0070C0"/>
                </a:solidFill>
              </a:rPr>
              <a:t>consumers like transparency, dislike hidden pricing strategies</a:t>
            </a:r>
          </a:p>
          <a:p>
            <a:r>
              <a:rPr lang="en-US" dirty="0">
                <a:solidFill>
                  <a:srgbClr val="0070C0"/>
                </a:solidFill>
              </a:rPr>
              <a:t>consumers like choices</a:t>
            </a:r>
          </a:p>
          <a:p>
            <a:r>
              <a:rPr lang="en-US" dirty="0">
                <a:solidFill>
                  <a:srgbClr val="0070C0"/>
                </a:solidFill>
              </a:rPr>
              <a:t>consumers accept 3rd-degree DP if they think the categories are fair</a:t>
            </a:r>
          </a:p>
          <a:p>
            <a:r>
              <a:rPr lang="en-US" dirty="0">
                <a:solidFill>
                  <a:srgbClr val="0070C0"/>
                </a:solidFill>
              </a:rPr>
              <a:t>framing matters</a:t>
            </a:r>
          </a:p>
          <a:p>
            <a:pPr lvl="1"/>
            <a:r>
              <a:rPr lang="en-US" dirty="0">
                <a:solidFill>
                  <a:srgbClr val="0070C0"/>
                </a:solidFill>
              </a:rPr>
              <a:t>"discount" or "surcharge"</a:t>
            </a:r>
            <a:endParaRPr lang="en-US" dirty="0"/>
          </a:p>
        </p:txBody>
      </p:sp>
      <p:cxnSp>
        <p:nvCxnSpPr>
          <p:cNvPr id="6" name="Straight Arrow Connector 5">
            <a:extLst>
              <a:ext uri="{FF2B5EF4-FFF2-40B4-BE49-F238E27FC236}">
                <a16:creationId xmlns:a16="http://schemas.microsoft.com/office/drawing/2014/main" id="{BD8C9D9A-4814-4542-9BF5-B86B0F45E0C4}"/>
              </a:ext>
            </a:extLst>
          </p:cNvPr>
          <p:cNvCxnSpPr>
            <a:cxnSpLocks/>
          </p:cNvCxnSpPr>
          <p:nvPr/>
        </p:nvCxnSpPr>
        <p:spPr>
          <a:xfrm flipV="1">
            <a:off x="5343896" y="1543793"/>
            <a:ext cx="1242952" cy="3823854"/>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33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C5B-5988-5D4A-913A-3E3CBDAECFFB}"/>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41E7173-41B5-BC4B-B9E3-8A27E20F92D2}"/>
              </a:ext>
            </a:extLst>
          </p:cNvPr>
          <p:cNvSpPr>
            <a:spLocks noGrp="1"/>
          </p:cNvSpPr>
          <p:nvPr>
            <p:ph idx="1"/>
          </p:nvPr>
        </p:nvSpPr>
        <p:spPr/>
        <p:txBody>
          <a:bodyPr/>
          <a:lstStyle/>
          <a:p>
            <a:r>
              <a:rPr lang="en-US" dirty="0"/>
              <a:t>Welfare Theory</a:t>
            </a:r>
          </a:p>
          <a:p>
            <a:r>
              <a:rPr lang="en-US" dirty="0"/>
              <a:t>Fairness Theory</a:t>
            </a:r>
          </a:p>
          <a:p>
            <a:r>
              <a:rPr lang="en-US" dirty="0"/>
              <a:t>Cultural Theory</a:t>
            </a:r>
          </a:p>
        </p:txBody>
      </p:sp>
    </p:spTree>
    <p:extLst>
      <p:ext uri="{BB962C8B-B14F-4D97-AF65-F5344CB8AC3E}">
        <p14:creationId xmlns:p14="http://schemas.microsoft.com/office/powerpoint/2010/main" val="791190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C5B-5988-5D4A-913A-3E3CBDAECFFB}"/>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41E7173-41B5-BC4B-B9E3-8A27E20F92D2}"/>
              </a:ext>
            </a:extLst>
          </p:cNvPr>
          <p:cNvSpPr>
            <a:spLocks noGrp="1"/>
          </p:cNvSpPr>
          <p:nvPr>
            <p:ph idx="1"/>
          </p:nvPr>
        </p:nvSpPr>
        <p:spPr/>
        <p:txBody>
          <a:bodyPr/>
          <a:lstStyle/>
          <a:p>
            <a:r>
              <a:rPr lang="en-US" dirty="0"/>
              <a:t>Welfare Theory</a:t>
            </a:r>
          </a:p>
          <a:p>
            <a:r>
              <a:rPr lang="en-US" dirty="0"/>
              <a:t>Fairness Theory</a:t>
            </a:r>
          </a:p>
          <a:p>
            <a:r>
              <a:rPr lang="en-US" dirty="0"/>
              <a:t>Cultural Theory</a:t>
            </a:r>
          </a:p>
        </p:txBody>
      </p:sp>
      <p:sp>
        <p:nvSpPr>
          <p:cNvPr id="4" name="TextBox 3">
            <a:extLst>
              <a:ext uri="{FF2B5EF4-FFF2-40B4-BE49-F238E27FC236}">
                <a16:creationId xmlns:a16="http://schemas.microsoft.com/office/drawing/2014/main" id="{6E8DE68C-0CD3-234C-B3D3-2DD08E573ABA}"/>
              </a:ext>
            </a:extLst>
          </p:cNvPr>
          <p:cNvSpPr txBox="1"/>
          <p:nvPr/>
        </p:nvSpPr>
        <p:spPr>
          <a:xfrm>
            <a:off x="6413665" y="1258783"/>
            <a:ext cx="4940135"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6">
                    <a:lumMod val="75000"/>
                  </a:schemeClr>
                </a:solidFill>
              </a:rPr>
              <a:t>Pro:  “It’s my party….”</a:t>
            </a:r>
          </a:p>
          <a:p>
            <a:pPr marL="342900" indent="-342900">
              <a:buFont typeface="Arial" panose="020B0604020202020204" pitchFamily="34" charset="0"/>
              <a:buChar char="•"/>
            </a:pPr>
            <a:r>
              <a:rPr lang="en-US" sz="2400" dirty="0">
                <a:solidFill>
                  <a:srgbClr val="FF0000"/>
                </a:solidFill>
              </a:rPr>
              <a:t>Con:  You get only “one bite at the apple.”</a:t>
            </a:r>
          </a:p>
          <a:p>
            <a:pPr marL="800100" lvl="1" indent="-342900">
              <a:buFont typeface="Arial" panose="020B0604020202020204" pitchFamily="34" charset="0"/>
              <a:buChar char="•"/>
            </a:pPr>
            <a:r>
              <a:rPr lang="en-US" dirty="0">
                <a:solidFill>
                  <a:srgbClr val="FF0000"/>
                </a:solidFill>
              </a:rPr>
              <a:t>“[T]he patent exhaustion doctrine is premised on the broad principle that the patent owner is entitled to only one bite at the apple…” </a:t>
            </a:r>
            <a:r>
              <a:rPr lang="en-US" dirty="0" err="1">
                <a:solidFill>
                  <a:srgbClr val="FF0000"/>
                </a:solidFill>
              </a:rPr>
              <a:t>Skladony</a:t>
            </a:r>
            <a:r>
              <a:rPr lang="en-US" dirty="0">
                <a:solidFill>
                  <a:srgbClr val="FF0000"/>
                </a:solidFill>
              </a:rPr>
              <a:t>, “Commentary on Exhaustion Principles” (2007)</a:t>
            </a:r>
            <a:endParaRPr lang="en-US" sz="2400" dirty="0">
              <a:solidFill>
                <a:srgbClr val="FF0000"/>
              </a:solidFill>
            </a:endParaRPr>
          </a:p>
          <a:p>
            <a:pPr marL="342900" indent="-342900">
              <a:buFont typeface="Arial" panose="020B0604020202020204" pitchFamily="34" charset="0"/>
              <a:buChar char="•"/>
            </a:pPr>
            <a:r>
              <a:rPr lang="en-US" sz="2400" dirty="0">
                <a:solidFill>
                  <a:srgbClr val="0070C0"/>
                </a:solidFill>
              </a:rPr>
              <a:t>Assessments of the fairness of DP often seem to hinge on the legitimacy of the criteria used to create subgroups of consumers</a:t>
            </a:r>
          </a:p>
        </p:txBody>
      </p:sp>
      <p:cxnSp>
        <p:nvCxnSpPr>
          <p:cNvPr id="5" name="Straight Arrow Connector 4">
            <a:extLst>
              <a:ext uri="{FF2B5EF4-FFF2-40B4-BE49-F238E27FC236}">
                <a16:creationId xmlns:a16="http://schemas.microsoft.com/office/drawing/2014/main" id="{7AFC55F1-5EDD-8F4C-88B5-A7CC6C723B3C}"/>
              </a:ext>
            </a:extLst>
          </p:cNvPr>
          <p:cNvCxnSpPr>
            <a:cxnSpLocks/>
          </p:cNvCxnSpPr>
          <p:nvPr/>
        </p:nvCxnSpPr>
        <p:spPr>
          <a:xfrm flipV="1">
            <a:off x="3491345" y="1825625"/>
            <a:ext cx="2922320" cy="77507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41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ine"/>
          <p:cNvSpPr/>
          <p:nvPr/>
        </p:nvSpPr>
        <p:spPr>
          <a:xfrm>
            <a:off x="1752600" y="2971800"/>
            <a:ext cx="8686800" cy="0"/>
          </a:xfrm>
          <a:prstGeom prst="line">
            <a:avLst/>
          </a:prstGeom>
          <a:ln w="38100">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29" name="Race"/>
          <p:cNvSpPr txBox="1"/>
          <p:nvPr/>
        </p:nvSpPr>
        <p:spPr>
          <a:xfrm rot="16200000">
            <a:off x="1776748" y="2303090"/>
            <a:ext cx="54117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Race</a:t>
            </a:r>
          </a:p>
        </p:txBody>
      </p:sp>
      <p:sp>
        <p:nvSpPr>
          <p:cNvPr id="130" name="Gender"/>
          <p:cNvSpPr txBox="1"/>
          <p:nvPr/>
        </p:nvSpPr>
        <p:spPr>
          <a:xfrm rot="16200000">
            <a:off x="3174912" y="2133079"/>
            <a:ext cx="79284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Gender</a:t>
            </a:r>
          </a:p>
        </p:txBody>
      </p:sp>
      <p:sp>
        <p:nvSpPr>
          <p:cNvPr id="131" name="Geography"/>
          <p:cNvSpPr txBox="1"/>
          <p:nvPr/>
        </p:nvSpPr>
        <p:spPr>
          <a:xfrm rot="16200000">
            <a:off x="5300324" y="1887364"/>
            <a:ext cx="111402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Geography</a:t>
            </a:r>
          </a:p>
        </p:txBody>
      </p:sp>
      <p:sp>
        <p:nvSpPr>
          <p:cNvPr id="132" name="Ayres’ study…"/>
          <p:cNvSpPr txBox="1"/>
          <p:nvPr/>
        </p:nvSpPr>
        <p:spPr>
          <a:xfrm>
            <a:off x="1676400" y="3352801"/>
            <a:ext cx="122988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Ayres’ study</a:t>
            </a:r>
          </a:p>
          <a:p>
            <a:r>
              <a:t>of car sales</a:t>
            </a:r>
          </a:p>
        </p:txBody>
      </p:sp>
      <p:sp>
        <p:nvSpPr>
          <p:cNvPr id="133" name="Patricia Williams…"/>
          <p:cNvSpPr txBox="1"/>
          <p:nvPr/>
        </p:nvSpPr>
        <p:spPr>
          <a:xfrm>
            <a:off x="2057401" y="4419601"/>
            <a:ext cx="164019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Patricia Williams</a:t>
            </a:r>
          </a:p>
          <a:p>
            <a:r>
              <a:t>And Benetton</a:t>
            </a:r>
          </a:p>
        </p:txBody>
      </p:sp>
      <p:sp>
        <p:nvSpPr>
          <p:cNvPr id="134" name="1995 California Gender-Tax Repeal Act…"/>
          <p:cNvSpPr txBox="1"/>
          <p:nvPr/>
        </p:nvSpPr>
        <p:spPr>
          <a:xfrm>
            <a:off x="3048000" y="5410200"/>
            <a:ext cx="2362200"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1995 California Gender-Tax Repeal Act</a:t>
            </a:r>
          </a:p>
          <a:p>
            <a:r>
              <a:t>(NYC; PA, MA)</a:t>
            </a:r>
          </a:p>
        </p:txBody>
      </p:sp>
      <p:sp>
        <p:nvSpPr>
          <p:cNvPr id="135" name="Wealth"/>
          <p:cNvSpPr txBox="1"/>
          <p:nvPr/>
        </p:nvSpPr>
        <p:spPr>
          <a:xfrm rot="16200000">
            <a:off x="9360161" y="2269852"/>
            <a:ext cx="76674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Wealth</a:t>
            </a:r>
          </a:p>
        </p:txBody>
      </p:sp>
      <p:sp>
        <p:nvSpPr>
          <p:cNvPr id="136" name="Age"/>
          <p:cNvSpPr txBox="1"/>
          <p:nvPr/>
        </p:nvSpPr>
        <p:spPr>
          <a:xfrm rot="16200000">
            <a:off x="8222607" y="2386111"/>
            <a:ext cx="44787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Age</a:t>
            </a:r>
          </a:p>
        </p:txBody>
      </p:sp>
      <p:sp>
        <p:nvSpPr>
          <p:cNvPr id="137" name="Need-based…"/>
          <p:cNvSpPr txBox="1"/>
          <p:nvPr/>
        </p:nvSpPr>
        <p:spPr>
          <a:xfrm>
            <a:off x="8763001" y="3505200"/>
            <a:ext cx="1238157"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Need-based</a:t>
            </a:r>
          </a:p>
          <a:p>
            <a:r>
              <a:t>college</a:t>
            </a:r>
          </a:p>
          <a:p>
            <a:r>
              <a:t>scholarships</a:t>
            </a:r>
          </a:p>
        </p:txBody>
      </p:sp>
      <p:sp>
        <p:nvSpPr>
          <p:cNvPr id="138" name="Senior…"/>
          <p:cNvSpPr txBox="1"/>
          <p:nvPr/>
        </p:nvSpPr>
        <p:spPr>
          <a:xfrm>
            <a:off x="7772400" y="4800601"/>
            <a:ext cx="98276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Senior</a:t>
            </a:r>
          </a:p>
          <a:p>
            <a:r>
              <a:t>discounts</a:t>
            </a:r>
          </a:p>
        </p:txBody>
      </p:sp>
      <p:sp>
        <p:nvSpPr>
          <p:cNvPr id="139" name="Region-specific…"/>
          <p:cNvSpPr txBox="1"/>
          <p:nvPr/>
        </p:nvSpPr>
        <p:spPr>
          <a:xfrm>
            <a:off x="5521326" y="3886201"/>
            <a:ext cx="157595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a:t>Region-specific</a:t>
            </a:r>
          </a:p>
          <a:p>
            <a:r>
              <a:rPr lang="en-US" dirty="0"/>
              <a:t>g</a:t>
            </a:r>
            <a:r>
              <a:rPr dirty="0"/>
              <a:t>as</a:t>
            </a:r>
            <a:r>
              <a:rPr lang="en-US" dirty="0"/>
              <a:t>oline or grocery</a:t>
            </a:r>
            <a:r>
              <a:rPr dirty="0"/>
              <a:t> prices</a:t>
            </a:r>
          </a:p>
        </p:txBody>
      </p:sp>
      <p:sp>
        <p:nvSpPr>
          <p:cNvPr id="140" name="Line"/>
          <p:cNvSpPr/>
          <p:nvPr/>
        </p:nvSpPr>
        <p:spPr>
          <a:xfrm flipH="1">
            <a:off x="2057401" y="2895600"/>
            <a:ext cx="1" cy="533400"/>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1" name="Line"/>
          <p:cNvSpPr/>
          <p:nvPr/>
        </p:nvSpPr>
        <p:spPr>
          <a:xfrm flipH="1">
            <a:off x="2971800" y="2895599"/>
            <a:ext cx="609600" cy="1524002"/>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2" name="Line"/>
          <p:cNvSpPr/>
          <p:nvPr/>
        </p:nvSpPr>
        <p:spPr>
          <a:xfrm>
            <a:off x="2057400" y="2895599"/>
            <a:ext cx="914400" cy="1524002"/>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3" name="Line"/>
          <p:cNvSpPr/>
          <p:nvPr/>
        </p:nvSpPr>
        <p:spPr>
          <a:xfrm>
            <a:off x="3581401" y="2895600"/>
            <a:ext cx="533401" cy="2514600"/>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4" name="Line"/>
          <p:cNvSpPr/>
          <p:nvPr/>
        </p:nvSpPr>
        <p:spPr>
          <a:xfrm>
            <a:off x="5867401" y="2895599"/>
            <a:ext cx="76201" cy="1066802"/>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5" name="Line"/>
          <p:cNvSpPr/>
          <p:nvPr/>
        </p:nvSpPr>
        <p:spPr>
          <a:xfrm flipH="1">
            <a:off x="8305800" y="2895600"/>
            <a:ext cx="152400" cy="1905000"/>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6" name="Line"/>
          <p:cNvSpPr/>
          <p:nvPr/>
        </p:nvSpPr>
        <p:spPr>
          <a:xfrm flipH="1">
            <a:off x="9601201" y="2895599"/>
            <a:ext cx="76201" cy="685802"/>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
        <p:nvSpPr>
          <p:cNvPr id="147" name="Illegitimate"/>
          <p:cNvSpPr txBox="1"/>
          <p:nvPr/>
        </p:nvSpPr>
        <p:spPr>
          <a:xfrm>
            <a:off x="1524001" y="685800"/>
            <a:ext cx="188277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400"/>
              </a:spcBef>
              <a:defRPr>
                <a:solidFill>
                  <a:srgbClr val="FF0000"/>
                </a:solidFill>
                <a:uFill>
                  <a:solidFill>
                    <a:srgbClr val="FF0000"/>
                  </a:solidFill>
                </a:uFill>
              </a:defRPr>
            </a:lvl1pPr>
          </a:lstStyle>
          <a:p>
            <a:pPr>
              <a:defRPr>
                <a:solidFill>
                  <a:srgbClr val="000000"/>
                </a:solidFill>
                <a:uFill>
                  <a:solidFill>
                    <a:srgbClr val="000000"/>
                  </a:solidFill>
                </a:uFill>
              </a:defRPr>
            </a:pPr>
            <a:r>
              <a:t>Illegitimate</a:t>
            </a:r>
          </a:p>
        </p:txBody>
      </p:sp>
      <p:sp>
        <p:nvSpPr>
          <p:cNvPr id="148" name="Legitimate"/>
          <p:cNvSpPr txBox="1"/>
          <p:nvPr/>
        </p:nvSpPr>
        <p:spPr>
          <a:xfrm>
            <a:off x="8763001" y="685800"/>
            <a:ext cx="173037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400"/>
              </a:spcBef>
              <a:defRPr>
                <a:solidFill>
                  <a:srgbClr val="2E801E"/>
                </a:solidFill>
                <a:uFill>
                  <a:solidFill>
                    <a:srgbClr val="2E801E"/>
                  </a:solidFill>
                </a:uFill>
              </a:defRPr>
            </a:lvl1pPr>
          </a:lstStyle>
          <a:p>
            <a:pPr>
              <a:defRPr>
                <a:solidFill>
                  <a:srgbClr val="000000"/>
                </a:solidFill>
                <a:uFill>
                  <a:solidFill>
                    <a:srgbClr val="000000"/>
                  </a:solidFill>
                </a:uFill>
              </a:defRPr>
            </a:pPr>
            <a:r>
              <a:t>Legitimate</a:t>
            </a:r>
          </a:p>
        </p:txBody>
      </p:sp>
      <p:sp>
        <p:nvSpPr>
          <p:cNvPr id="149" name="Line"/>
          <p:cNvSpPr/>
          <p:nvPr/>
        </p:nvSpPr>
        <p:spPr>
          <a:xfrm flipV="1">
            <a:off x="2057400" y="2819399"/>
            <a:ext cx="1447800" cy="609602"/>
          </a:xfrm>
          <a:prstGeom prst="line">
            <a:avLst/>
          </a:prstGeom>
          <a:ln>
            <a:solidFill>
              <a:srgbClr val="000000"/>
            </a:solidFill>
          </a:ln>
        </p:spPr>
        <p:txBody>
          <a:bodyPr lIns="45719" rIns="45719"/>
          <a:lstStyle/>
          <a:p>
            <a:pPr defTabSz="457200">
              <a:defRPr sz="1200">
                <a:uFillTx/>
                <a:latin typeface="+mj-lt"/>
                <a:ea typeface="+mj-ea"/>
                <a:cs typeface="+mj-cs"/>
                <a:sym typeface="Helvetica"/>
              </a:defRPr>
            </a:pPr>
            <a:endParaRPr sz="1200"/>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C5B-5988-5D4A-913A-3E3CBDAECFFB}"/>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41E7173-41B5-BC4B-B9E3-8A27E20F92D2}"/>
              </a:ext>
            </a:extLst>
          </p:cNvPr>
          <p:cNvSpPr>
            <a:spLocks noGrp="1"/>
          </p:cNvSpPr>
          <p:nvPr>
            <p:ph sz="half" idx="1"/>
          </p:nvPr>
        </p:nvSpPr>
        <p:spPr/>
        <p:txBody>
          <a:bodyPr>
            <a:normAutofit fontScale="92500" lnSpcReduction="10000"/>
          </a:bodyPr>
          <a:lstStyle/>
          <a:p>
            <a:r>
              <a:rPr lang="en-US" dirty="0"/>
              <a:t>Welfare Theory</a:t>
            </a:r>
          </a:p>
          <a:p>
            <a:r>
              <a:rPr lang="en-US" dirty="0"/>
              <a:t>Fairness Theory</a:t>
            </a:r>
          </a:p>
          <a:p>
            <a:r>
              <a:rPr lang="en-US" dirty="0"/>
              <a:t>Cultural Theory</a:t>
            </a:r>
          </a:p>
        </p:txBody>
      </p:sp>
      <p:sp>
        <p:nvSpPr>
          <p:cNvPr id="5" name="Content Placeholder 4">
            <a:extLst>
              <a:ext uri="{FF2B5EF4-FFF2-40B4-BE49-F238E27FC236}">
                <a16:creationId xmlns:a16="http://schemas.microsoft.com/office/drawing/2014/main" id="{DA81715C-3859-CA4B-B6F0-83AD80937511}"/>
              </a:ext>
            </a:extLst>
          </p:cNvPr>
          <p:cNvSpPr>
            <a:spLocks noGrp="1"/>
          </p:cNvSpPr>
          <p:nvPr>
            <p:ph sz="half" idx="2"/>
          </p:nvPr>
        </p:nvSpPr>
        <p:spPr>
          <a:xfrm>
            <a:off x="6172202" y="792472"/>
            <a:ext cx="5181600" cy="4351338"/>
          </a:xfrm>
        </p:spPr>
        <p:txBody>
          <a:bodyPr>
            <a:normAutofit fontScale="92500" lnSpcReduction="10000"/>
          </a:bodyPr>
          <a:lstStyle/>
          <a:p>
            <a:pPr marL="0" indent="0">
              <a:buNone/>
            </a:pPr>
            <a:r>
              <a:rPr lang="en-US" dirty="0">
                <a:solidFill>
                  <a:schemeClr val="accent6">
                    <a:lumMod val="75000"/>
                  </a:schemeClr>
                </a:solidFill>
              </a:rPr>
              <a:t>Pro:  </a:t>
            </a:r>
          </a:p>
          <a:p>
            <a:r>
              <a:rPr lang="en-US" dirty="0">
                <a:solidFill>
                  <a:schemeClr val="accent6">
                    <a:lumMod val="75000"/>
                  </a:schemeClr>
                </a:solidFill>
              </a:rPr>
              <a:t>DP can help equalize access to life-saving or informational products</a:t>
            </a:r>
          </a:p>
          <a:p>
            <a:r>
              <a:rPr lang="en-US" dirty="0">
                <a:solidFill>
                  <a:schemeClr val="accent6">
                    <a:lumMod val="75000"/>
                  </a:schemeClr>
                </a:solidFill>
              </a:rPr>
              <a:t>DP can foster progressive redistribution of wealth</a:t>
            </a:r>
          </a:p>
          <a:p>
            <a:pPr marL="0" indent="0">
              <a:buNone/>
            </a:pPr>
            <a:r>
              <a:rPr lang="en-US" dirty="0">
                <a:solidFill>
                  <a:srgbClr val="FF0000"/>
                </a:solidFill>
              </a:rPr>
              <a:t>Con:</a:t>
            </a:r>
          </a:p>
          <a:p>
            <a:r>
              <a:rPr lang="en-US" dirty="0">
                <a:solidFill>
                  <a:srgbClr val="FF0000"/>
                </a:solidFill>
              </a:rPr>
              <a:t>DP can corrode spirit of altruistic sharing</a:t>
            </a:r>
          </a:p>
          <a:p>
            <a:r>
              <a:rPr lang="en-US" dirty="0">
                <a:solidFill>
                  <a:srgbClr val="FF0000"/>
                </a:solidFill>
              </a:rPr>
              <a:t>DP can foster invasions of privacy (to ferret out the information necessary to set prices precisely)</a:t>
            </a:r>
          </a:p>
        </p:txBody>
      </p:sp>
      <p:cxnSp>
        <p:nvCxnSpPr>
          <p:cNvPr id="7" name="Straight Arrow Connector 6">
            <a:extLst>
              <a:ext uri="{FF2B5EF4-FFF2-40B4-BE49-F238E27FC236}">
                <a16:creationId xmlns:a16="http://schemas.microsoft.com/office/drawing/2014/main" id="{53059D08-59DA-E04E-A168-11BE8D2C9466}"/>
              </a:ext>
            </a:extLst>
          </p:cNvPr>
          <p:cNvCxnSpPr/>
          <p:nvPr/>
        </p:nvCxnSpPr>
        <p:spPr>
          <a:xfrm flipV="1">
            <a:off x="3429000" y="2766951"/>
            <a:ext cx="2484912" cy="20119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758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C5B-5988-5D4A-913A-3E3CBDAECFFB}"/>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41E7173-41B5-BC4B-B9E3-8A27E20F92D2}"/>
              </a:ext>
            </a:extLst>
          </p:cNvPr>
          <p:cNvSpPr>
            <a:spLocks noGrp="1"/>
          </p:cNvSpPr>
          <p:nvPr>
            <p:ph sz="half" idx="1"/>
          </p:nvPr>
        </p:nvSpPr>
        <p:spPr/>
        <p:txBody>
          <a:bodyPr>
            <a:normAutofit fontScale="92500" lnSpcReduction="10000"/>
          </a:bodyPr>
          <a:lstStyle/>
          <a:p>
            <a:r>
              <a:rPr lang="en-US" dirty="0"/>
              <a:t>Welfare Theory</a:t>
            </a:r>
          </a:p>
          <a:p>
            <a:r>
              <a:rPr lang="en-US" dirty="0"/>
              <a:t>Fairness Theory</a:t>
            </a:r>
          </a:p>
          <a:p>
            <a:r>
              <a:rPr lang="en-US" dirty="0"/>
              <a:t>Cultural Theory</a:t>
            </a:r>
          </a:p>
        </p:txBody>
      </p:sp>
      <p:sp>
        <p:nvSpPr>
          <p:cNvPr id="5" name="Content Placeholder 4">
            <a:extLst>
              <a:ext uri="{FF2B5EF4-FFF2-40B4-BE49-F238E27FC236}">
                <a16:creationId xmlns:a16="http://schemas.microsoft.com/office/drawing/2014/main" id="{DA81715C-3859-CA4B-B6F0-83AD80937511}"/>
              </a:ext>
            </a:extLst>
          </p:cNvPr>
          <p:cNvSpPr>
            <a:spLocks noGrp="1"/>
          </p:cNvSpPr>
          <p:nvPr>
            <p:ph sz="half" idx="2"/>
          </p:nvPr>
        </p:nvSpPr>
        <p:spPr>
          <a:xfrm>
            <a:off x="6172202" y="792472"/>
            <a:ext cx="5181600" cy="4351338"/>
          </a:xfrm>
        </p:spPr>
        <p:txBody>
          <a:bodyPr>
            <a:normAutofit fontScale="92500" lnSpcReduction="10000"/>
          </a:bodyPr>
          <a:lstStyle/>
          <a:p>
            <a:pPr marL="0" indent="0">
              <a:buNone/>
            </a:pPr>
            <a:r>
              <a:rPr lang="en-US" dirty="0">
                <a:solidFill>
                  <a:schemeClr val="accent6">
                    <a:lumMod val="75000"/>
                  </a:schemeClr>
                </a:solidFill>
              </a:rPr>
              <a:t>Pro:  </a:t>
            </a:r>
          </a:p>
          <a:p>
            <a:r>
              <a:rPr lang="en-US" dirty="0">
                <a:solidFill>
                  <a:schemeClr val="accent6">
                    <a:lumMod val="75000"/>
                  </a:schemeClr>
                </a:solidFill>
              </a:rPr>
              <a:t>DP can help equalize access to life-saving or informational products</a:t>
            </a:r>
          </a:p>
          <a:p>
            <a:r>
              <a:rPr lang="en-US" dirty="0">
                <a:solidFill>
                  <a:schemeClr val="accent6">
                    <a:lumMod val="75000"/>
                  </a:schemeClr>
                </a:solidFill>
              </a:rPr>
              <a:t>DP can foster progressive redistribution of wealth</a:t>
            </a:r>
          </a:p>
          <a:p>
            <a:pPr marL="0" indent="0">
              <a:buNone/>
            </a:pPr>
            <a:r>
              <a:rPr lang="en-US" dirty="0">
                <a:solidFill>
                  <a:srgbClr val="FF0000"/>
                </a:solidFill>
              </a:rPr>
              <a:t>Con:</a:t>
            </a:r>
          </a:p>
          <a:p>
            <a:r>
              <a:rPr lang="en-US" dirty="0">
                <a:solidFill>
                  <a:srgbClr val="FF0000"/>
                </a:solidFill>
              </a:rPr>
              <a:t>DP can corrode spirit of altruistic sharing</a:t>
            </a:r>
          </a:p>
          <a:p>
            <a:r>
              <a:rPr lang="en-US" dirty="0">
                <a:solidFill>
                  <a:srgbClr val="FF0000"/>
                </a:solidFill>
              </a:rPr>
              <a:t>DP can foster invasions of privacy (to ferret out the information necessary to set prices precisely)</a:t>
            </a:r>
          </a:p>
        </p:txBody>
      </p:sp>
      <p:sp>
        <p:nvSpPr>
          <p:cNvPr id="6" name="Rectangle 5">
            <a:extLst>
              <a:ext uri="{FF2B5EF4-FFF2-40B4-BE49-F238E27FC236}">
                <a16:creationId xmlns:a16="http://schemas.microsoft.com/office/drawing/2014/main" id="{D3E3BD0E-C00A-344B-AC01-2BA07755FF26}"/>
              </a:ext>
            </a:extLst>
          </p:cNvPr>
          <p:cNvSpPr/>
          <p:nvPr/>
        </p:nvSpPr>
        <p:spPr>
          <a:xfrm>
            <a:off x="6172202" y="486888"/>
            <a:ext cx="5628904" cy="6065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5F383467-95EB-02B5-3E30-2F854ACA4405}"/>
              </a:ext>
            </a:extLst>
          </p:cNvPr>
          <p:cNvSpPr txBox="1">
            <a:spLocks/>
          </p:cNvSpPr>
          <p:nvPr/>
        </p:nvSpPr>
        <p:spPr>
          <a:xfrm>
            <a:off x="4301493" y="2101038"/>
            <a:ext cx="5181600" cy="1486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70C0"/>
                </a:solidFill>
              </a:rPr>
              <a:t>All of the arguments, pro and con, vary sharply by context</a:t>
            </a:r>
          </a:p>
        </p:txBody>
      </p:sp>
      <p:sp>
        <p:nvSpPr>
          <p:cNvPr id="7" name="Right Brace 6">
            <a:extLst>
              <a:ext uri="{FF2B5EF4-FFF2-40B4-BE49-F238E27FC236}">
                <a16:creationId xmlns:a16="http://schemas.microsoft.com/office/drawing/2014/main" id="{053F31E5-1F83-793E-F208-969F2B1EA61E}"/>
              </a:ext>
            </a:extLst>
          </p:cNvPr>
          <p:cNvSpPr/>
          <p:nvPr/>
        </p:nvSpPr>
        <p:spPr>
          <a:xfrm>
            <a:off x="3612631" y="1825625"/>
            <a:ext cx="536460" cy="13255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8359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44499-A2FF-E379-9EB6-A6773F7EC6E9}"/>
              </a:ext>
            </a:extLst>
          </p:cNvPr>
          <p:cNvSpPr>
            <a:spLocks noGrp="1"/>
          </p:cNvSpPr>
          <p:nvPr>
            <p:ph type="title"/>
          </p:nvPr>
        </p:nvSpPr>
        <p:spPr>
          <a:xfrm>
            <a:off x="838200" y="365125"/>
            <a:ext cx="10515600" cy="755015"/>
          </a:xfrm>
        </p:spPr>
        <p:txBody>
          <a:bodyPr>
            <a:normAutofit/>
          </a:bodyPr>
          <a:lstStyle/>
          <a:p>
            <a:pPr algn="ctr"/>
            <a:r>
              <a:rPr lang="en-US" sz="3200" dirty="0"/>
              <a:t>“Personalized” Online Retailing</a:t>
            </a:r>
          </a:p>
        </p:txBody>
      </p:sp>
      <p:sp>
        <p:nvSpPr>
          <p:cNvPr id="8" name="TextBox 7">
            <a:extLst>
              <a:ext uri="{FF2B5EF4-FFF2-40B4-BE49-F238E27FC236}">
                <a16:creationId xmlns:a16="http://schemas.microsoft.com/office/drawing/2014/main" id="{070AAF37-1E2F-4742-2CE8-234893F0D088}"/>
              </a:ext>
            </a:extLst>
          </p:cNvPr>
          <p:cNvSpPr txBox="1"/>
          <p:nvPr/>
        </p:nvSpPr>
        <p:spPr>
          <a:xfrm>
            <a:off x="144791" y="6308209"/>
            <a:ext cx="12047209" cy="369332"/>
          </a:xfrm>
          <a:prstGeom prst="rect">
            <a:avLst/>
          </a:prstGeom>
          <a:noFill/>
        </p:spPr>
        <p:txBody>
          <a:bodyPr wrap="none" rtlCol="0">
            <a:spAutoFit/>
          </a:bodyPr>
          <a:lstStyle/>
          <a:p>
            <a:r>
              <a:rPr lang="en-US" dirty="0"/>
              <a:t>Source:  OECD, “</a:t>
            </a:r>
            <a:r>
              <a:rPr lang="en-US" dirty="0" err="1">
                <a:effectLst/>
              </a:rPr>
              <a:t>Personalised</a:t>
            </a:r>
            <a:r>
              <a:rPr lang="en-US" dirty="0">
                <a:effectLst/>
              </a:rPr>
              <a:t> Pricing in the Digital Era” (2018), https://</a:t>
            </a:r>
            <a:r>
              <a:rPr lang="en-US" dirty="0" err="1">
                <a:effectLst/>
              </a:rPr>
              <a:t>one.oecd.org</a:t>
            </a:r>
            <a:r>
              <a:rPr lang="en-US" dirty="0">
                <a:effectLst/>
              </a:rPr>
              <a:t>/document/DAF/COMP(2018)13/</a:t>
            </a:r>
            <a:r>
              <a:rPr lang="en-US" dirty="0" err="1">
                <a:effectLst/>
              </a:rPr>
              <a:t>en</a:t>
            </a:r>
            <a:r>
              <a:rPr lang="en-US" dirty="0">
                <a:effectLst/>
              </a:rPr>
              <a:t>/pdf </a:t>
            </a:r>
          </a:p>
        </p:txBody>
      </p:sp>
      <p:pic>
        <p:nvPicPr>
          <p:cNvPr id="3" name="Picture 2">
            <a:extLst>
              <a:ext uri="{FF2B5EF4-FFF2-40B4-BE49-F238E27FC236}">
                <a16:creationId xmlns:a16="http://schemas.microsoft.com/office/drawing/2014/main" id="{17C274A3-95B9-4E9A-536E-294DDC4475D2}"/>
              </a:ext>
            </a:extLst>
          </p:cNvPr>
          <p:cNvPicPr>
            <a:picLocks noChangeAspect="1"/>
          </p:cNvPicPr>
          <p:nvPr/>
        </p:nvPicPr>
        <p:blipFill>
          <a:blip r:embed="rId2"/>
          <a:stretch>
            <a:fillRect/>
          </a:stretch>
        </p:blipFill>
        <p:spPr>
          <a:xfrm>
            <a:off x="495299" y="1809750"/>
            <a:ext cx="11293649" cy="3265170"/>
          </a:xfrm>
          <a:prstGeom prst="rect">
            <a:avLst/>
          </a:prstGeom>
        </p:spPr>
      </p:pic>
    </p:spTree>
    <p:extLst>
      <p:ext uri="{BB962C8B-B14F-4D97-AF65-F5344CB8AC3E}">
        <p14:creationId xmlns:p14="http://schemas.microsoft.com/office/powerpoint/2010/main" val="226339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44499-A2FF-E379-9EB6-A6773F7EC6E9}"/>
              </a:ext>
            </a:extLst>
          </p:cNvPr>
          <p:cNvSpPr>
            <a:spLocks noGrp="1"/>
          </p:cNvSpPr>
          <p:nvPr>
            <p:ph type="title"/>
          </p:nvPr>
        </p:nvSpPr>
        <p:spPr/>
        <p:txBody>
          <a:bodyPr>
            <a:normAutofit/>
          </a:bodyPr>
          <a:lstStyle/>
          <a:p>
            <a:pPr algn="ctr"/>
            <a:r>
              <a:rPr lang="en-US" sz="3200" dirty="0"/>
              <a:t>“Personalized” Online Retailing</a:t>
            </a:r>
          </a:p>
        </p:txBody>
      </p:sp>
      <p:sp>
        <p:nvSpPr>
          <p:cNvPr id="2" name="Content Placeholder 1">
            <a:extLst>
              <a:ext uri="{FF2B5EF4-FFF2-40B4-BE49-F238E27FC236}">
                <a16:creationId xmlns:a16="http://schemas.microsoft.com/office/drawing/2014/main" id="{0D6D05DC-E098-28C1-8EBE-2F3DCD652771}"/>
              </a:ext>
            </a:extLst>
          </p:cNvPr>
          <p:cNvSpPr>
            <a:spLocks noGrp="1"/>
          </p:cNvSpPr>
          <p:nvPr>
            <p:ph idx="1"/>
          </p:nvPr>
        </p:nvSpPr>
        <p:spPr/>
        <p:txBody>
          <a:bodyPr>
            <a:normAutofit fontScale="77500" lnSpcReduction="20000"/>
          </a:bodyPr>
          <a:lstStyle/>
          <a:p>
            <a:pPr marL="0" indent="0">
              <a:lnSpc>
                <a:spcPct val="120000"/>
              </a:lnSpc>
              <a:buNone/>
            </a:pPr>
            <a:r>
              <a:rPr lang="en-US" dirty="0"/>
              <a:t>“</a:t>
            </a:r>
            <a:r>
              <a:rPr lang="en-US" dirty="0">
                <a:effectLst/>
                <a:latin typeface="Helvetica" pitchFamily="2" charset="0"/>
              </a:rPr>
              <a:t>Large datasets on individual behavior, popularly referred to as ”big data,” are now readily available, and contain information potentially useful for person-specific pricing. For example, web browsing data may indicate psychographic profiles or direct interest in a related product, or reflect latent demographics or characteristics such as sexual orientation, social phobia, and marital happiness - all information that can be used to form a hedonic estimate of willingness to pay. In this paper, I investigate the extent of incremental information contained in web browsing behavior, the profitability of first-degree PD, and the resulting distribution of prices different consumers would be offered when purchasing the exact same item. The results demonstrate how the burgeoning massive consumer-level data collection and analytics might revolutionize even the basic underpinnings of markets.”</a:t>
            </a:r>
          </a:p>
          <a:p>
            <a:pPr marL="0" indent="0">
              <a:lnSpc>
                <a:spcPct val="120000"/>
              </a:lnSpc>
              <a:buNone/>
            </a:pPr>
            <a:endParaRPr lang="en-US" dirty="0"/>
          </a:p>
        </p:txBody>
      </p:sp>
      <p:sp>
        <p:nvSpPr>
          <p:cNvPr id="8" name="TextBox 7">
            <a:extLst>
              <a:ext uri="{FF2B5EF4-FFF2-40B4-BE49-F238E27FC236}">
                <a16:creationId xmlns:a16="http://schemas.microsoft.com/office/drawing/2014/main" id="{070AAF37-1E2F-4742-2CE8-234893F0D088}"/>
              </a:ext>
            </a:extLst>
          </p:cNvPr>
          <p:cNvSpPr txBox="1"/>
          <p:nvPr/>
        </p:nvSpPr>
        <p:spPr>
          <a:xfrm>
            <a:off x="3357750" y="6185098"/>
            <a:ext cx="5476499" cy="307777"/>
          </a:xfrm>
          <a:prstGeom prst="rect">
            <a:avLst/>
          </a:prstGeom>
          <a:noFill/>
        </p:spPr>
        <p:txBody>
          <a:bodyPr wrap="none" rtlCol="0">
            <a:spAutoFit/>
          </a:bodyPr>
          <a:lstStyle/>
          <a:p>
            <a:r>
              <a:rPr lang="en-US" sz="1400" dirty="0"/>
              <a:t>Source:  Shiller, “</a:t>
            </a:r>
            <a:r>
              <a:rPr lang="en-US" sz="1400" dirty="0">
                <a:effectLst/>
              </a:rPr>
              <a:t>First-Degree Price Discrimination Using Big Data” (2014)</a:t>
            </a:r>
          </a:p>
        </p:txBody>
      </p:sp>
    </p:spTree>
    <p:extLst>
      <p:ext uri="{BB962C8B-B14F-4D97-AF65-F5344CB8AC3E}">
        <p14:creationId xmlns:p14="http://schemas.microsoft.com/office/powerpoint/2010/main" val="345493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40ECF-98B5-6140-BDF3-E641144CAB18}"/>
              </a:ext>
            </a:extLst>
          </p:cNvPr>
          <p:cNvSpPr>
            <a:spLocks noGrp="1"/>
          </p:cNvSpPr>
          <p:nvPr>
            <p:ph type="title"/>
          </p:nvPr>
        </p:nvSpPr>
        <p:spPr>
          <a:xfrm>
            <a:off x="731322" y="139494"/>
            <a:ext cx="10515600" cy="1325563"/>
          </a:xfrm>
        </p:spPr>
        <p:txBody>
          <a:bodyPr>
            <a:normAutofit/>
          </a:bodyPr>
          <a:lstStyle/>
          <a:p>
            <a:r>
              <a:rPr lang="en-US" sz="3600" dirty="0"/>
              <a:t>Requirements</a:t>
            </a:r>
          </a:p>
        </p:txBody>
      </p:sp>
      <p:sp>
        <p:nvSpPr>
          <p:cNvPr id="4" name="Content Placeholder 3">
            <a:extLst>
              <a:ext uri="{FF2B5EF4-FFF2-40B4-BE49-F238E27FC236}">
                <a16:creationId xmlns:a16="http://schemas.microsoft.com/office/drawing/2014/main" id="{77B3E409-D02E-2E4C-923A-E4D1B4ADD882}"/>
              </a:ext>
            </a:extLst>
          </p:cNvPr>
          <p:cNvSpPr>
            <a:spLocks noGrp="1"/>
          </p:cNvSpPr>
          <p:nvPr>
            <p:ph sz="half" idx="1"/>
          </p:nvPr>
        </p:nvSpPr>
        <p:spPr>
          <a:xfrm>
            <a:off x="327560" y="1319377"/>
            <a:ext cx="4826330" cy="5117048"/>
          </a:xfrm>
        </p:spPr>
        <p:txBody>
          <a:bodyPr>
            <a:normAutofit fontScale="92500" lnSpcReduction="20000"/>
          </a:bodyPr>
          <a:lstStyle/>
          <a:p>
            <a:pPr marL="514350" indent="-514350">
              <a:buFont typeface="+mj-lt"/>
              <a:buAutoNum type="arabicParenR"/>
            </a:pPr>
            <a:r>
              <a:rPr lang="en-US" dirty="0"/>
              <a:t> market power</a:t>
            </a:r>
          </a:p>
          <a:p>
            <a:pPr marL="514350" indent="-514350">
              <a:buFont typeface="+mj-lt"/>
              <a:buAutoNum type="arabicParenR"/>
            </a:pPr>
            <a:r>
              <a:rPr lang="en-US" dirty="0"/>
              <a:t> restrictions on arbitrage</a:t>
            </a:r>
          </a:p>
          <a:p>
            <a:pPr marL="514350" indent="-514350">
              <a:buFont typeface="+mj-lt"/>
              <a:buAutoNum type="arabicParenR"/>
            </a:pPr>
            <a:r>
              <a:rPr lang="en-US" dirty="0"/>
              <a:t> heterogeneity among buyers</a:t>
            </a:r>
          </a:p>
          <a:p>
            <a:pPr marL="514350" indent="-514350">
              <a:buFont typeface="+mj-lt"/>
              <a:buAutoNum type="arabicParenR"/>
            </a:pPr>
            <a:r>
              <a:rPr lang="en-US" dirty="0"/>
              <a:t> ability to differentiate those buyers</a:t>
            </a:r>
          </a:p>
          <a:p>
            <a:pPr lvl="1"/>
            <a:r>
              <a:rPr lang="en-US" dirty="0"/>
              <a:t>“First degree”:  charge each buyer what he or she is able and willing to spend for a good or service</a:t>
            </a:r>
          </a:p>
          <a:p>
            <a:pPr lvl="1"/>
            <a:r>
              <a:rPr lang="en-US" dirty="0"/>
              <a:t>“Second degree”:  the seller does not know how much different potential buyers are able and willing to pay, but induces them to reveal their resources or preferences</a:t>
            </a:r>
          </a:p>
          <a:p>
            <a:pPr lvl="1"/>
            <a:r>
              <a:rPr lang="en-US" dirty="0"/>
              <a:t>“Third degree”:  seller separates buyers into classes corresponding roughly to their ability and willingness to pay</a:t>
            </a:r>
          </a:p>
          <a:p>
            <a:endParaRPr lang="en-US" dirty="0"/>
          </a:p>
          <a:p>
            <a:endParaRPr lang="en-US" dirty="0"/>
          </a:p>
        </p:txBody>
      </p:sp>
      <p:sp>
        <p:nvSpPr>
          <p:cNvPr id="11" name="Rectangle 10">
            <a:extLst>
              <a:ext uri="{FF2B5EF4-FFF2-40B4-BE49-F238E27FC236}">
                <a16:creationId xmlns:a16="http://schemas.microsoft.com/office/drawing/2014/main" id="{B983ACBE-75EF-014D-B192-66F0352975BB}"/>
              </a:ext>
            </a:extLst>
          </p:cNvPr>
          <p:cNvSpPr/>
          <p:nvPr/>
        </p:nvSpPr>
        <p:spPr>
          <a:xfrm>
            <a:off x="731322" y="5379522"/>
            <a:ext cx="4505696" cy="1158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AF8D7C4E-655D-3EA7-FFA0-426E55642058}"/>
              </a:ext>
            </a:extLst>
          </p:cNvPr>
          <p:cNvPicPr>
            <a:picLocks noChangeAspect="1"/>
          </p:cNvPicPr>
          <p:nvPr/>
        </p:nvPicPr>
        <p:blipFill>
          <a:blip r:embed="rId2"/>
          <a:stretch>
            <a:fillRect/>
          </a:stretch>
        </p:blipFill>
        <p:spPr>
          <a:xfrm>
            <a:off x="8172892" y="139494"/>
            <a:ext cx="4019107" cy="6718506"/>
          </a:xfrm>
          <a:prstGeom prst="rect">
            <a:avLst/>
          </a:prstGeom>
        </p:spPr>
      </p:pic>
      <p:pic>
        <p:nvPicPr>
          <p:cNvPr id="8" name="Picture 7" descr="A picture containing car, road, outdoor, transport&#10;&#10;Description automatically generated">
            <a:extLst>
              <a:ext uri="{FF2B5EF4-FFF2-40B4-BE49-F238E27FC236}">
                <a16:creationId xmlns:a16="http://schemas.microsoft.com/office/drawing/2014/main" id="{FD59D01D-D999-682E-F51A-CCFFDA796066}"/>
              </a:ext>
            </a:extLst>
          </p:cNvPr>
          <p:cNvPicPr>
            <a:picLocks noChangeAspect="1"/>
          </p:cNvPicPr>
          <p:nvPr/>
        </p:nvPicPr>
        <p:blipFill>
          <a:blip r:embed="rId3"/>
          <a:stretch>
            <a:fillRect/>
          </a:stretch>
        </p:blipFill>
        <p:spPr>
          <a:xfrm>
            <a:off x="4019109" y="139494"/>
            <a:ext cx="4313382" cy="1471624"/>
          </a:xfrm>
          <a:prstGeom prst="rect">
            <a:avLst/>
          </a:prstGeom>
        </p:spPr>
      </p:pic>
    </p:spTree>
    <p:extLst>
      <p:ext uri="{BB962C8B-B14F-4D97-AF65-F5344CB8AC3E}">
        <p14:creationId xmlns:p14="http://schemas.microsoft.com/office/powerpoint/2010/main" val="33384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15489</TotalTime>
  <Words>3447</Words>
  <Application>Microsoft Macintosh PowerPoint</Application>
  <PresentationFormat>Widescreen</PresentationFormat>
  <Paragraphs>747</Paragraphs>
  <Slides>68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Calibri Light</vt:lpstr>
      <vt:lpstr>Cambria</vt:lpstr>
      <vt:lpstr>Helvetica</vt:lpstr>
      <vt:lpstr>Times</vt:lpstr>
      <vt:lpstr>Times</vt:lpstr>
      <vt:lpstr>Times New Roman</vt:lpstr>
      <vt:lpstr>Office Theme</vt:lpstr>
      <vt:lpstr>Differential Pricing of Patented Products </vt:lpstr>
      <vt:lpstr>Part 1:  Differential Pricing in General</vt:lpstr>
      <vt:lpstr>Differential Pricing</vt:lpstr>
      <vt:lpstr>“Personalized” Online Retailing</vt:lpstr>
      <vt:lpstr>“Personalized” Online Retailing</vt:lpstr>
      <vt:lpstr>“Personalized” Online Retailing</vt:lpstr>
      <vt:lpstr>“Personalized” Online Retailing</vt:lpstr>
      <vt:lpstr>“Personalized” Online Retailing</vt:lpstr>
      <vt:lpstr>Requirements</vt:lpstr>
      <vt:lpstr>Requirements</vt:lpstr>
      <vt:lpstr>Requirements</vt:lpstr>
      <vt:lpstr>DVD Region Coding</vt:lpstr>
      <vt:lpstr>Blu-Ray Region Coding</vt:lpstr>
      <vt:lpstr>Online Retail Sales:  Using Geolocation</vt:lpstr>
      <vt:lpstr>Part 2:  Differential Pricing of Patented Products</vt:lpstr>
      <vt:lpstr>Software</vt:lpstr>
      <vt:lpstr>PowerPoint Presentation</vt:lpstr>
      <vt:lpstr>Medical Devices</vt:lpstr>
      <vt:lpstr>PowerPoint Presentation</vt:lpstr>
      <vt:lpstr>Impact of Prohibition on Reuse</vt:lpstr>
      <vt:lpstr>Pharmaceutical Products</vt:lpstr>
      <vt:lpstr>PowerPoint Presentation</vt:lpstr>
      <vt:lpstr>Pneumococcal conjugate vaccine tiered prices.</vt:lpstr>
      <vt:lpstr>Metformin (insulin)</vt:lpstr>
      <vt:lpstr>PowerPoint Presentation</vt:lpstr>
      <vt:lpstr>PowerPoint Presentation</vt:lpstr>
      <vt:lpstr>PowerPoint Presentation</vt:lpstr>
      <vt:lpstr>PowerPoint Presentation</vt:lpstr>
      <vt:lpstr>Laser Printers</vt:lpstr>
      <vt:lpstr>IBM Series E</vt:lpstr>
      <vt:lpstr>PowerPoint Presentation</vt:lpstr>
      <vt:lpstr>PowerPoint Presentation</vt:lpstr>
      <vt:lpstr>Possible rationales for this business model</vt:lpstr>
      <vt:lpstr>Canning Machines &amp; Cans</vt:lpstr>
      <vt:lpstr>PowerPoint Presentation</vt:lpstr>
      <vt:lpstr>Refurbished Computers</vt:lpstr>
      <vt:lpstr>PowerPoint Presentation</vt:lpstr>
      <vt:lpstr>PowerPoint Presentation</vt:lpstr>
      <vt:lpstr>Patent Filing Fees</vt:lpstr>
      <vt:lpstr>PowerPoint Presentation</vt:lpstr>
      <vt:lpstr>PowerPoint Presentation</vt:lpstr>
      <vt:lpstr>PowerPoint Presentation</vt:lpstr>
      <vt:lpstr>PowerPoint Presentation</vt:lpstr>
      <vt:lpstr>Neel Sukhatme, “Regulatory Monopoly and Differential Pricing in the Market for Patents” (2014)</vt:lpstr>
      <vt:lpstr>Part 3: How Can Legal Rules influence the use of Differential Pricing?</vt:lpstr>
      <vt:lpstr>Requirements</vt:lpstr>
      <vt:lpstr>Part 4: Should We Encourage or Discourage Differential Pricing?</vt:lpstr>
      <vt:lpstr>Perspectives</vt:lpstr>
      <vt:lpstr>Market A</vt:lpstr>
      <vt:lpstr>Market A</vt:lpstr>
      <vt:lpstr>Market A</vt:lpstr>
      <vt:lpstr>Market A</vt:lpstr>
      <vt:lpstr>Market A</vt:lpstr>
      <vt:lpstr>PowerPoint Presentation</vt:lpstr>
      <vt:lpstr>Market A</vt:lpstr>
      <vt:lpstr>Market A</vt:lpstr>
      <vt:lpstr>Market A</vt:lpstr>
      <vt:lpstr>Market A</vt:lpstr>
      <vt:lpstr>PowerPoint Presentation</vt:lpstr>
      <vt:lpstr>Complications</vt:lpstr>
      <vt:lpstr>Complications</vt:lpstr>
      <vt:lpstr>Complications</vt:lpstr>
      <vt:lpstr>Complications</vt:lpstr>
      <vt:lpstr>Perspectives</vt:lpstr>
      <vt:lpstr>Perspectives</vt:lpstr>
      <vt:lpstr>PowerPoint Presentation</vt:lpstr>
      <vt:lpstr>Perspectives</vt:lpstr>
      <vt:lpstr>Perspectives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Pricing of Patented Products </dc:title>
  <dc:creator>Terry Fisher</dc:creator>
  <cp:lastModifiedBy>Terry Fisher</cp:lastModifiedBy>
  <cp:revision>52</cp:revision>
  <dcterms:created xsi:type="dcterms:W3CDTF">2021-10-22T18:53:58Z</dcterms:created>
  <dcterms:modified xsi:type="dcterms:W3CDTF">2024-03-21T17:18:09Z</dcterms:modified>
</cp:coreProperties>
</file>