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611" r:id="rId2"/>
    <p:sldId id="275" r:id="rId3"/>
    <p:sldId id="1637" r:id="rId4"/>
    <p:sldId id="1630" r:id="rId5"/>
    <p:sldId id="1631" r:id="rId6"/>
    <p:sldId id="823" r:id="rId7"/>
    <p:sldId id="704" r:id="rId8"/>
    <p:sldId id="825" r:id="rId9"/>
    <p:sldId id="826" r:id="rId10"/>
    <p:sldId id="822" r:id="rId11"/>
    <p:sldId id="830" r:id="rId12"/>
    <p:sldId id="1635" r:id="rId13"/>
    <p:sldId id="742" r:id="rId14"/>
    <p:sldId id="837" r:id="rId15"/>
    <p:sldId id="838" r:id="rId16"/>
    <p:sldId id="818" r:id="rId17"/>
    <p:sldId id="819" r:id="rId18"/>
    <p:sldId id="820" r:id="rId19"/>
    <p:sldId id="839" r:id="rId20"/>
    <p:sldId id="816" r:id="rId21"/>
    <p:sldId id="840" r:id="rId22"/>
    <p:sldId id="1629" r:id="rId23"/>
    <p:sldId id="1614" r:id="rId24"/>
    <p:sldId id="1634" r:id="rId25"/>
    <p:sldId id="833" r:id="rId26"/>
    <p:sldId id="289" r:id="rId27"/>
    <p:sldId id="292" r:id="rId28"/>
    <p:sldId id="293" r:id="rId29"/>
    <p:sldId id="295" r:id="rId30"/>
    <p:sldId id="301" r:id="rId31"/>
    <p:sldId id="302" r:id="rId32"/>
    <p:sldId id="303" r:id="rId33"/>
    <p:sldId id="1636" r:id="rId34"/>
    <p:sldId id="778" r:id="rId35"/>
    <p:sldId id="62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47"/>
    <p:restoredTop sz="97386"/>
  </p:normalViewPr>
  <p:slideViewPr>
    <p:cSldViewPr snapToGrid="0" snapToObjects="1" showGuides="1">
      <p:cViewPr varScale="1">
        <p:scale>
          <a:sx n="112" d="100"/>
          <a:sy n="112" d="100"/>
        </p:scale>
        <p:origin x="616" y="200"/>
      </p:cViewPr>
      <p:guideLst>
        <p:guide orient="horz" pos="288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876DD"/>
            </a:solidFill>
            <a:ln>
              <a:solidFill>
                <a:srgbClr val="2876DD"/>
              </a:solidFill>
            </a:ln>
          </c:spPr>
          <c:invertIfNegative val="0"/>
          <c:cat>
            <c:numRef>
              <c:f>Sheet1!$A$2:$A$24</c:f>
              <c:numCache>
                <c:formatCode>General</c:formatCode>
                <c:ptCount val="23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2.7</c:v>
                </c:pt>
                <c:pt idx="1">
                  <c:v>5.5</c:v>
                </c:pt>
                <c:pt idx="2">
                  <c:v>12</c:v>
                </c:pt>
                <c:pt idx="3">
                  <c:v>40.299999999999997</c:v>
                </c:pt>
                <c:pt idx="4">
                  <c:v>122</c:v>
                </c:pt>
                <c:pt idx="5">
                  <c:v>208.6</c:v>
                </c:pt>
                <c:pt idx="6">
                  <c:v>228.1</c:v>
                </c:pt>
                <c:pt idx="7">
                  <c:v>239.3</c:v>
                </c:pt>
                <c:pt idx="8">
                  <c:v>244.3</c:v>
                </c:pt>
                <c:pt idx="9">
                  <c:v>254.3</c:v>
                </c:pt>
                <c:pt idx="10">
                  <c:v>253.4</c:v>
                </c:pt>
                <c:pt idx="11">
                  <c:v>256.3</c:v>
                </c:pt>
                <c:pt idx="12">
                  <c:v>257</c:v>
                </c:pt>
                <c:pt idx="13">
                  <c:v>259.39999999999998</c:v>
                </c:pt>
                <c:pt idx="14">
                  <c:v>290.7</c:v>
                </c:pt>
                <c:pt idx="15">
                  <c:v>312.2</c:v>
                </c:pt>
                <c:pt idx="16">
                  <c:v>313.3</c:v>
                </c:pt>
                <c:pt idx="17">
                  <c:v>315.7</c:v>
                </c:pt>
                <c:pt idx="18">
                  <c:v>322.7</c:v>
                </c:pt>
                <c:pt idx="19">
                  <c:v>335.7</c:v>
                </c:pt>
                <c:pt idx="20">
                  <c:v>350.6</c:v>
                </c:pt>
                <c:pt idx="21">
                  <c:v>374.5</c:v>
                </c:pt>
                <c:pt idx="22">
                  <c:v>405.9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1F1-9841-A1C2-9DA4FA3ED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00000"/>
                    </a:solidFill>
                    <a:latin typeface="Calibri"/>
                  </a:rPr>
                  <a:t>Expenditure in billion U.S. dollars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600" b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2876DD"/>
              </a:solidFill>
            </a:ln>
          </c:spPr>
          <c:marker>
            <c:symbol val="circle"/>
            <c:size val="5"/>
            <c:spPr>
              <a:solidFill>
                <a:srgbClr val="2876DD"/>
              </a:solidFill>
              <a:ln>
                <a:solidFill>
                  <a:srgbClr val="2876DD"/>
                </a:solidFill>
              </a:ln>
            </c:spPr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146</c:v>
                </c:pt>
                <c:pt idx="1">
                  <c:v>353</c:v>
                </c:pt>
                <c:pt idx="2">
                  <c:v>1099</c:v>
                </c:pt>
                <c:pt idx="3">
                  <c:v>2835</c:v>
                </c:pt>
                <c:pt idx="4">
                  <c:v>4844</c:v>
                </c:pt>
                <c:pt idx="5">
                  <c:v>6872</c:v>
                </c:pt>
                <c:pt idx="6">
                  <c:v>7270</c:v>
                </c:pt>
                <c:pt idx="7">
                  <c:v>7667</c:v>
                </c:pt>
                <c:pt idx="8">
                  <c:v>7911</c:v>
                </c:pt>
                <c:pt idx="9">
                  <c:v>8136</c:v>
                </c:pt>
                <c:pt idx="10">
                  <c:v>8381</c:v>
                </c:pt>
                <c:pt idx="11">
                  <c:v>8599</c:v>
                </c:pt>
                <c:pt idx="12">
                  <c:v>8877</c:v>
                </c:pt>
                <c:pt idx="13">
                  <c:v>9048</c:v>
                </c:pt>
                <c:pt idx="14">
                  <c:v>9440</c:v>
                </c:pt>
                <c:pt idx="15">
                  <c:v>9879</c:v>
                </c:pt>
                <c:pt idx="16">
                  <c:v>10247</c:v>
                </c:pt>
                <c:pt idx="17">
                  <c:v>10611</c:v>
                </c:pt>
                <c:pt idx="18">
                  <c:v>11040</c:v>
                </c:pt>
                <c:pt idx="19">
                  <c:v>11456</c:v>
                </c:pt>
                <c:pt idx="20">
                  <c:v>12629</c:v>
                </c:pt>
                <c:pt idx="21">
                  <c:v>13021</c:v>
                </c:pt>
                <c:pt idx="22">
                  <c:v>13439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CB5-A948-88CE-CA72AB1A3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51136"/>
        <c:axId val="66437120"/>
      </c:line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00000"/>
                    </a:solidFill>
                    <a:latin typeface="Calibri"/>
                  </a:rPr>
                  <a:t>Expenditure per capita in U.S. dollars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800" smtId="429496729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50878-68E3-5F48-834B-C6F385F74FA3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FB4A4-D152-9941-8DCB-9AF92542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0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2BF36-D4EF-EE37-C1F0-C9A48BDF5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7A9614-1656-3AF0-52D5-792354522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40C7D-A257-DE8E-10F9-7155AE5AD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7D4F3-A351-2D63-6B62-1697940CC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7C9D5-76F2-71E3-339A-E2DE0A41F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FEA5E4-2D4E-0FB6-2C02-E6A095C73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9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5122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2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2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EF0C-E524-3844-AD14-B51045F3AD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D808-6A0C-C643-A822-E8694EA9CD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FFDA5-5F45-EF43-B036-4DC4E08DBF5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3874" y="126206"/>
            <a:ext cx="407152" cy="4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184914/prescription-drug-expenditures-in-the-us-since-1960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184955/us-national-health-expenditures-per-capita-since-1960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923307" y="0"/>
            <a:ext cx="5997029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7311" y="1552854"/>
            <a:ext cx="7497379" cy="301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Garamond"/>
                <a:cs typeface="Garamond"/>
              </a:rPr>
              <a:t>Patents and the Pharmaceutical Industry</a:t>
            </a:r>
          </a:p>
          <a:p>
            <a:pPr algn="ctr"/>
            <a:endParaRPr lang="en-US" dirty="0">
              <a:latin typeface="Garamond"/>
              <a:cs typeface="Garamond"/>
            </a:endParaRPr>
          </a:p>
          <a:p>
            <a:pPr algn="ctr"/>
            <a:endParaRPr lang="en-US" dirty="0">
              <a:latin typeface="Garamond"/>
              <a:cs typeface="Garamond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Garamond"/>
                <a:cs typeface="Garamond"/>
              </a:rPr>
              <a:t>William Fisher </a:t>
            </a:r>
            <a:br>
              <a:rPr lang="en-US" sz="2400" dirty="0">
                <a:latin typeface="Garamond"/>
                <a:cs typeface="Garamond"/>
              </a:rPr>
            </a:br>
            <a:r>
              <a:rPr lang="en-US" sz="2400" dirty="0">
                <a:latin typeface="Garamond"/>
                <a:cs typeface="Garamond"/>
              </a:rPr>
              <a:t>February 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2643" y="24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6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FF427A6-5E4E-F74A-8066-E896AB7D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56" y="0"/>
            <a:ext cx="88844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DE0103-801B-DE4D-9C8A-9E497C4E6D1B}"/>
              </a:ext>
            </a:extLst>
          </p:cNvPr>
          <p:cNvSpPr txBox="1"/>
          <p:nvPr/>
        </p:nvSpPr>
        <p:spPr>
          <a:xfrm rot="16200000">
            <a:off x="-2274274" y="3013501"/>
            <a:ext cx="6528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President’s Council of Advisors on Science and Technology, </a:t>
            </a:r>
          </a:p>
          <a:p>
            <a:r>
              <a:rPr lang="en-US" sz="1600" dirty="0"/>
              <a:t>Propelling Innovation in Drug Discovery, Development and Evaluation (2012)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036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80D9A4-7B57-8A43-A5CC-0A952F8E4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748"/>
            <a:ext cx="12192000" cy="611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4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4FFD4-FB69-F721-0B04-606574AF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5F17-E7BD-81C8-D6EA-B4F66414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5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(2) Successes and Failures</a:t>
            </a:r>
          </a:p>
        </p:txBody>
      </p:sp>
    </p:spTree>
    <p:extLst>
      <p:ext uri="{BB962C8B-B14F-4D97-AF65-F5344CB8AC3E}">
        <p14:creationId xmlns:p14="http://schemas.microsoft.com/office/powerpoint/2010/main" val="222355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313B3-D778-888F-2C28-533200FD1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D3BC66-2025-B5BA-C2AA-B074BDCA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16" y="726227"/>
            <a:ext cx="10515600" cy="712352"/>
          </a:xfrm>
        </p:spPr>
        <p:txBody>
          <a:bodyPr>
            <a:normAutofit/>
          </a:bodyPr>
          <a:lstStyle/>
          <a:p>
            <a:r>
              <a:rPr lang="en-US" sz="3200" dirty="0"/>
              <a:t>Lack of coordination among the three sectors leads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FBC97-E638-3CE7-BB13-DC332AA181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Conflicts</a:t>
            </a:r>
          </a:p>
          <a:p>
            <a:r>
              <a:rPr lang="en-US" dirty="0"/>
              <a:t>High cost of drugs in US</a:t>
            </a:r>
          </a:p>
          <a:p>
            <a:r>
              <a:rPr lang="en-US" dirty="0"/>
              <a:t>Bias in favor of medicines and against vaccines</a:t>
            </a:r>
          </a:p>
          <a:p>
            <a:pPr lvl="1"/>
            <a:r>
              <a:rPr lang="en-US" dirty="0"/>
              <a:t>Willingness to pay does not account for externalities</a:t>
            </a:r>
          </a:p>
          <a:p>
            <a:pPr lvl="1"/>
            <a:r>
              <a:rPr lang="en-US" dirty="0"/>
              <a:t>Prospect theory (bounded rationality)</a:t>
            </a:r>
          </a:p>
          <a:p>
            <a:pPr lvl="1"/>
            <a:r>
              <a:rPr lang="en-US" dirty="0"/>
              <a:t>Products liability</a:t>
            </a:r>
          </a:p>
          <a:p>
            <a:pPr lvl="1"/>
            <a:r>
              <a:rPr lang="en-US" dirty="0"/>
              <a:t>Procurement pricing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8F5750-055E-D543-CF27-93A57905CC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Gaps</a:t>
            </a:r>
          </a:p>
          <a:p>
            <a:r>
              <a:rPr lang="en-US" dirty="0"/>
              <a:t>Excessive investment in “me-too” drugs</a:t>
            </a:r>
          </a:p>
          <a:p>
            <a:r>
              <a:rPr lang="en-US" dirty="0"/>
              <a:t>Insufficient investment in:</a:t>
            </a:r>
          </a:p>
          <a:p>
            <a:pPr lvl="1"/>
            <a:r>
              <a:rPr lang="en-US" dirty="0"/>
              <a:t>translational research</a:t>
            </a:r>
          </a:p>
          <a:p>
            <a:pPr lvl="1"/>
            <a:r>
              <a:rPr lang="en-US" dirty="0"/>
              <a:t>drugs aimed at CNS disorders</a:t>
            </a:r>
          </a:p>
          <a:p>
            <a:pPr lvl="1"/>
            <a:r>
              <a:rPr lang="en-US" dirty="0"/>
              <a:t>drugs focused on infectious diseases common in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25271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B6A6-60EC-FFBD-BE51-CA12DD36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02"/>
            <a:ext cx="10515600" cy="97825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Cumulative</a:t>
            </a:r>
            <a:r>
              <a:rPr lang="en-US" sz="3600" dirty="0"/>
              <a:t> New Molecular Entities Approved by FDA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E9D528D-B6FB-98FE-E102-0D5C2A403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492250"/>
            <a:ext cx="11747500" cy="387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17E1C-C0D3-7341-B148-905BFB8DDDFE}"/>
              </a:ext>
            </a:extLst>
          </p:cNvPr>
          <p:cNvSpPr txBox="1"/>
          <p:nvPr/>
        </p:nvSpPr>
        <p:spPr>
          <a:xfrm>
            <a:off x="395111" y="5983111"/>
            <a:ext cx="1218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Kinch et al., “An overview of FDA-approved new molecular entities: 1927–2013,” Drug Discovery Today 19 (2014)	</a:t>
            </a:r>
          </a:p>
        </p:txBody>
      </p:sp>
    </p:spTree>
    <p:extLst>
      <p:ext uri="{BB962C8B-B14F-4D97-AF65-F5344CB8AC3E}">
        <p14:creationId xmlns:p14="http://schemas.microsoft.com/office/powerpoint/2010/main" val="363549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L Image">
            <a:extLst>
              <a:ext uri="{FF2B5EF4-FFF2-40B4-BE49-F238E27FC236}">
                <a16:creationId xmlns:a16="http://schemas.microsoft.com/office/drawing/2014/main" id="{0F78CC84-04A5-334F-B709-A1CEB92C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23" y="143000"/>
            <a:ext cx="10239954" cy="63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59574F-5875-E201-024A-4DCFD6DF67AC}"/>
              </a:ext>
            </a:extLst>
          </p:cNvPr>
          <p:cNvSpPr txBox="1"/>
          <p:nvPr/>
        </p:nvSpPr>
        <p:spPr>
          <a:xfrm>
            <a:off x="1273173" y="6488668"/>
            <a:ext cx="964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Woleben</a:t>
            </a:r>
            <a:r>
              <a:rPr lang="en-US" dirty="0"/>
              <a:t>, “US FDA shatters drug approval records in 2018,” S&amp;P Market Intelligence (2019)</a:t>
            </a:r>
          </a:p>
        </p:txBody>
      </p:sp>
    </p:spTree>
    <p:extLst>
      <p:ext uri="{BB962C8B-B14F-4D97-AF65-F5344CB8AC3E}">
        <p14:creationId xmlns:p14="http://schemas.microsoft.com/office/powerpoint/2010/main" val="95618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CF322-288D-6DCD-956F-0C5EF0189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CEE61A-B9B2-CB50-16C6-8ACA92A3A18C}"/>
              </a:ext>
            </a:extLst>
          </p:cNvPr>
          <p:cNvSpPr txBox="1"/>
          <p:nvPr/>
        </p:nvSpPr>
        <p:spPr>
          <a:xfrm rot="16200000">
            <a:off x="-2487181" y="3453427"/>
            <a:ext cx="594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https://</a:t>
            </a:r>
            <a:r>
              <a:rPr lang="en-US" sz="1200" dirty="0" err="1"/>
              <a:t>waysandmeans.house.gov</a:t>
            </a:r>
            <a:r>
              <a:rPr lang="en-US" sz="1200" dirty="0"/>
              <a:t>/sites/</a:t>
            </a:r>
            <a:r>
              <a:rPr lang="en-US" sz="1200" dirty="0" err="1"/>
              <a:t>democrats.waysandmeans.house.gov</a:t>
            </a:r>
            <a:r>
              <a:rPr lang="en-US" sz="1200" dirty="0"/>
              <a:t>/files/</a:t>
            </a:r>
          </a:p>
          <a:p>
            <a:r>
              <a:rPr lang="en-US" sz="1200" dirty="0"/>
              <a:t>documents/U.S.%20vs.%20International%20Prescription%20Drug%20Prices_0.pdf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7F9C5-1D63-E6CF-6800-769D6595C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46" y="0"/>
            <a:ext cx="8704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342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07C02-4FD6-1A23-ED44-3A3A5FD21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9ED1E9-A3DE-5BD1-E2D3-7F96CBE84B10}"/>
              </a:ext>
            </a:extLst>
          </p:cNvPr>
          <p:cNvSpPr txBox="1"/>
          <p:nvPr/>
        </p:nvSpPr>
        <p:spPr>
          <a:xfrm rot="16200000">
            <a:off x="-2487181" y="3453427"/>
            <a:ext cx="594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https://</a:t>
            </a:r>
            <a:r>
              <a:rPr lang="en-US" sz="1200" dirty="0" err="1"/>
              <a:t>waysandmeans.house.gov</a:t>
            </a:r>
            <a:r>
              <a:rPr lang="en-US" sz="1200" dirty="0"/>
              <a:t>/sites/</a:t>
            </a:r>
            <a:r>
              <a:rPr lang="en-US" sz="1200" dirty="0" err="1"/>
              <a:t>democrats.waysandmeans.house.gov</a:t>
            </a:r>
            <a:r>
              <a:rPr lang="en-US" sz="1200" dirty="0"/>
              <a:t>/files/</a:t>
            </a:r>
          </a:p>
          <a:p>
            <a:r>
              <a:rPr lang="en-US" sz="1200" dirty="0"/>
              <a:t>documents/U.S.%20vs.%20International%20Prescription%20Drug%20Prices_0.pdf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5661E-FD51-A0F1-64D3-D701478E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22" y="711843"/>
            <a:ext cx="11429677" cy="58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71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44369-B86A-7802-490C-138B64B01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D7B5D2-C578-B4A5-10DC-932F5E4AEAA2}"/>
              </a:ext>
            </a:extLst>
          </p:cNvPr>
          <p:cNvSpPr txBox="1"/>
          <p:nvPr/>
        </p:nvSpPr>
        <p:spPr>
          <a:xfrm rot="16200000">
            <a:off x="-2487181" y="3453427"/>
            <a:ext cx="594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https://</a:t>
            </a:r>
            <a:r>
              <a:rPr lang="en-US" sz="1200" dirty="0" err="1"/>
              <a:t>waysandmeans.house.gov</a:t>
            </a:r>
            <a:r>
              <a:rPr lang="en-US" sz="1200" dirty="0"/>
              <a:t>/sites/</a:t>
            </a:r>
            <a:r>
              <a:rPr lang="en-US" sz="1200" dirty="0" err="1"/>
              <a:t>democrats.waysandmeans.house.gov</a:t>
            </a:r>
            <a:r>
              <a:rPr lang="en-US" sz="1200" dirty="0"/>
              <a:t>/files/</a:t>
            </a:r>
          </a:p>
          <a:p>
            <a:r>
              <a:rPr lang="en-US" sz="1200" dirty="0"/>
              <a:t>documents/U.S.%20vs.%20International%20Prescription%20Drug%20Prices_0.pdf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0530C-F9D8-4E66-5F7E-F43B0960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34" y="0"/>
            <a:ext cx="11335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997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w shape"/>
          <p:cNvSpPr/>
          <p:nvPr/>
        </p:nvSpPr>
        <p:spPr>
          <a:xfrm>
            <a:off x="8239801" y="6157800"/>
            <a:ext cx="1904400" cy="583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1108710" y="225969"/>
            <a:ext cx="9026490" cy="1095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2400" b="1" dirty="0">
                <a:solidFill>
                  <a:srgbClr val="4F4F4F"/>
                </a:solidFill>
                <a:latin typeface="Arial"/>
              </a:rPr>
              <a:t>Prescription drug expenditure in the United States from 1960 to 2022 (in billion U.S. dollars)</a:t>
            </a:r>
          </a:p>
        </p:txBody>
      </p:sp>
      <p:sp>
        <p:nvSpPr>
          <p:cNvPr id="4" name="New shape"/>
          <p:cNvSpPr/>
          <p:nvPr/>
        </p:nvSpPr>
        <p:spPr>
          <a:xfrm>
            <a:off x="175801" y="6137031"/>
            <a:ext cx="8064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700" b="1" dirty="0">
                <a:solidFill>
                  <a:srgbClr val="808080"/>
                </a:solidFill>
                <a:latin typeface="Arial"/>
              </a:rPr>
              <a:t>Note(s):</a:t>
            </a:r>
            <a:r>
              <a:rPr sz="700" dirty="0">
                <a:solidFill>
                  <a:srgbClr val="808080"/>
                </a:solidFill>
                <a:latin typeface="Arial"/>
              </a:rPr>
              <a:t> United States</a:t>
            </a:r>
          </a:p>
          <a:p>
            <a:pPr algn="l"/>
            <a:r>
              <a:rPr sz="700" dirty="0">
                <a:solidFill>
                  <a:srgbClr val="808080"/>
                </a:solidFill>
                <a:latin typeface="Arial"/>
              </a:rPr>
              <a:t>Further information regarding this statistic can be found on </a:t>
            </a:r>
            <a:r>
              <a:rPr sz="700" dirty="0">
                <a:solidFill>
                  <a:srgbClr val="808080"/>
                </a:solidFill>
                <a:latin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8</a:t>
            </a:r>
            <a:r>
              <a:rPr sz="700" dirty="0">
                <a:solidFill>
                  <a:srgbClr val="808080"/>
                </a:solidFill>
                <a:latin typeface="Arial"/>
              </a:rPr>
              <a:t>.</a:t>
            </a:r>
          </a:p>
          <a:p>
            <a:pPr algn="l"/>
            <a:r>
              <a:rPr sz="700" b="1" dirty="0">
                <a:solidFill>
                  <a:srgbClr val="808080"/>
                </a:solidFill>
                <a:latin typeface="Arial"/>
              </a:rPr>
              <a:t>Source(s): </a:t>
            </a:r>
            <a:r>
              <a:rPr sz="700" dirty="0">
                <a:solidFill>
                  <a:srgbClr val="808080"/>
                </a:solidFill>
                <a:latin typeface="Arial"/>
              </a:rPr>
              <a:t>CMS; </a:t>
            </a:r>
            <a:r>
              <a:rPr sz="700" dirty="0">
                <a:solidFill>
                  <a:srgbClr val="80808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184914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3002803841"/>
              </p:ext>
            </p:extLst>
          </p:nvPr>
        </p:nvGraphicFramePr>
        <p:xfrm>
          <a:off x="685800" y="1143000"/>
          <a:ext cx="10984230" cy="49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New shape"/>
          <p:cNvSpPr/>
          <p:nvPr/>
        </p:nvSpPr>
        <p:spPr>
          <a:xfrm>
            <a:off x="10034400" y="0"/>
            <a:ext cx="442800" cy="2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r">
              <a:spcAft>
                <a:spcPct val="20000"/>
              </a:spcAft>
            </a:pPr>
            <a:r>
              <a:rPr sz="700">
                <a:solidFill>
                  <a:srgbClr val="808080"/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8441-0306-6649-8883-665056AF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5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(1) The Roles of Governments</a:t>
            </a:r>
          </a:p>
        </p:txBody>
      </p:sp>
    </p:spTree>
    <p:extLst>
      <p:ext uri="{BB962C8B-B14F-4D97-AF65-F5344CB8AC3E}">
        <p14:creationId xmlns:p14="http://schemas.microsoft.com/office/powerpoint/2010/main" val="344937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A8684-9BBF-9E44-A97D-BC56A160E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17" y="0"/>
            <a:ext cx="106033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E4945-354A-6F4D-B71F-D17FF9D69DE5}"/>
              </a:ext>
            </a:extLst>
          </p:cNvPr>
          <p:cNvSpPr txBox="1"/>
          <p:nvPr/>
        </p:nvSpPr>
        <p:spPr>
          <a:xfrm rot="16200000">
            <a:off x="-2487181" y="3453427"/>
            <a:ext cx="594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https://</a:t>
            </a:r>
            <a:r>
              <a:rPr lang="en-US" sz="1200" dirty="0" err="1"/>
              <a:t>waysandmeans.house.gov</a:t>
            </a:r>
            <a:r>
              <a:rPr lang="en-US" sz="1200" dirty="0"/>
              <a:t>/sites/</a:t>
            </a:r>
            <a:r>
              <a:rPr lang="en-US" sz="1200" dirty="0" err="1"/>
              <a:t>democrats.waysandmeans.house.gov</a:t>
            </a:r>
            <a:r>
              <a:rPr lang="en-US" sz="1200" dirty="0"/>
              <a:t>/files/</a:t>
            </a:r>
          </a:p>
          <a:p>
            <a:r>
              <a:rPr lang="en-US" sz="1200" dirty="0"/>
              <a:t>documents/U.S.%20vs.%20International%20Prescription%20Drug%20Prices_0.pdf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329FF-D9F7-6C4B-86F0-98ADE3727990}"/>
              </a:ext>
            </a:extLst>
          </p:cNvPr>
          <p:cNvSpPr txBox="1"/>
          <p:nvPr/>
        </p:nvSpPr>
        <p:spPr>
          <a:xfrm>
            <a:off x="3714750" y="342511"/>
            <a:ext cx="440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[in USD billions per year in the United States]</a:t>
            </a:r>
          </a:p>
        </p:txBody>
      </p:sp>
    </p:spTree>
    <p:extLst>
      <p:ext uri="{BB962C8B-B14F-4D97-AF65-F5344CB8AC3E}">
        <p14:creationId xmlns:p14="http://schemas.microsoft.com/office/powerpoint/2010/main" val="304332772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w shape"/>
          <p:cNvSpPr/>
          <p:nvPr/>
        </p:nvSpPr>
        <p:spPr>
          <a:xfrm>
            <a:off x="8239801" y="6157800"/>
            <a:ext cx="1904400" cy="583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34390" y="117000"/>
            <a:ext cx="9300810" cy="120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2400" b="1" dirty="0">
                <a:solidFill>
                  <a:srgbClr val="4F4F4F"/>
                </a:solidFill>
                <a:latin typeface="Arial"/>
              </a:rPr>
              <a:t>National per capita health expenditure in the United States from 1960 to 2022 (in U.S. dollars)</a:t>
            </a:r>
          </a:p>
        </p:txBody>
      </p:sp>
      <p:sp>
        <p:nvSpPr>
          <p:cNvPr id="4" name="New shape"/>
          <p:cNvSpPr/>
          <p:nvPr/>
        </p:nvSpPr>
        <p:spPr>
          <a:xfrm>
            <a:off x="175801" y="6213462"/>
            <a:ext cx="8064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700" b="1" dirty="0">
                <a:solidFill>
                  <a:srgbClr val="808080"/>
                </a:solidFill>
                <a:latin typeface="Arial"/>
              </a:rPr>
              <a:t>Note(s):</a:t>
            </a:r>
            <a:r>
              <a:rPr sz="700" dirty="0">
                <a:solidFill>
                  <a:srgbClr val="808080"/>
                </a:solidFill>
                <a:latin typeface="Arial"/>
              </a:rPr>
              <a:t> United States; 1960 to 2022</a:t>
            </a:r>
          </a:p>
          <a:p>
            <a:pPr algn="l"/>
            <a:r>
              <a:rPr sz="700" dirty="0">
                <a:solidFill>
                  <a:srgbClr val="808080"/>
                </a:solidFill>
                <a:latin typeface="Arial"/>
              </a:rPr>
              <a:t>Further information regarding this statistic can be found on </a:t>
            </a:r>
            <a:r>
              <a:rPr sz="700" dirty="0">
                <a:solidFill>
                  <a:srgbClr val="808080"/>
                </a:solidFill>
                <a:latin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8</a:t>
            </a:r>
            <a:r>
              <a:rPr sz="700" dirty="0">
                <a:solidFill>
                  <a:srgbClr val="808080"/>
                </a:solidFill>
                <a:latin typeface="Arial"/>
              </a:rPr>
              <a:t>.</a:t>
            </a:r>
          </a:p>
          <a:p>
            <a:pPr algn="l"/>
            <a:r>
              <a:rPr sz="700" b="1" dirty="0">
                <a:solidFill>
                  <a:srgbClr val="808080"/>
                </a:solidFill>
                <a:latin typeface="Arial"/>
              </a:rPr>
              <a:t>Source(s): </a:t>
            </a:r>
            <a:r>
              <a:rPr sz="700" dirty="0">
                <a:solidFill>
                  <a:srgbClr val="808080"/>
                </a:solidFill>
                <a:latin typeface="Arial"/>
              </a:rPr>
              <a:t>CMS; </a:t>
            </a:r>
            <a:r>
              <a:rPr sz="700" dirty="0">
                <a:solidFill>
                  <a:srgbClr val="80808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184955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645994159"/>
              </p:ext>
            </p:extLst>
          </p:nvPr>
        </p:nvGraphicFramePr>
        <p:xfrm>
          <a:off x="708660" y="1040130"/>
          <a:ext cx="1082421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New shape"/>
          <p:cNvSpPr/>
          <p:nvPr/>
        </p:nvSpPr>
        <p:spPr>
          <a:xfrm>
            <a:off x="10034400" y="0"/>
            <a:ext cx="442800" cy="2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r">
              <a:spcAft>
                <a:spcPct val="20000"/>
              </a:spcAft>
            </a:pPr>
            <a:r>
              <a:rPr sz="700">
                <a:solidFill>
                  <a:srgbClr val="808080"/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DB867178-9E20-4A7E-2569-9BC4405F5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565150"/>
            <a:ext cx="12065000" cy="5679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5DDE0-4B60-5DA1-FE8C-97D993BBC33C}"/>
              </a:ext>
            </a:extLst>
          </p:cNvPr>
          <p:cNvSpPr txBox="1"/>
          <p:nvPr/>
        </p:nvSpPr>
        <p:spPr>
          <a:xfrm>
            <a:off x="416143" y="6439328"/>
            <a:ext cx="11359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https://</a:t>
            </a:r>
            <a:r>
              <a:rPr lang="en-US" sz="1200" dirty="0" err="1"/>
              <a:t>www.healthsystemtracker.org</a:t>
            </a:r>
            <a:r>
              <a:rPr lang="en-US" sz="1200" dirty="0"/>
              <a:t>/chart-collection/u-s-life-expectancy-compare-countries/#Life%20expectancy%20at%20birth%20by%20sex,%20in%20years,%202021</a:t>
            </a:r>
          </a:p>
        </p:txBody>
      </p:sp>
    </p:spTree>
    <p:extLst>
      <p:ext uri="{BB962C8B-B14F-4D97-AF65-F5344CB8AC3E}">
        <p14:creationId xmlns:p14="http://schemas.microsoft.com/office/powerpoint/2010/main" val="1355301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showing the difference between united states and united states&#10;&#10;Description automatically generated">
            <a:extLst>
              <a:ext uri="{FF2B5EF4-FFF2-40B4-BE49-F238E27FC236}">
                <a16:creationId xmlns:a16="http://schemas.microsoft.com/office/drawing/2014/main" id="{110BC2BB-D316-66A6-A912-3116F2889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11430"/>
            <a:ext cx="11932920" cy="551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5F2ED4-EFE6-2265-BEB0-9848C42F4CB0}"/>
              </a:ext>
            </a:extLst>
          </p:cNvPr>
          <p:cNvSpPr txBox="1"/>
          <p:nvPr/>
        </p:nvSpPr>
        <p:spPr>
          <a:xfrm>
            <a:off x="777240" y="6019800"/>
            <a:ext cx="1012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“</a:t>
            </a:r>
            <a:r>
              <a:rPr lang="en-US" sz="16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Life expectancy continues to decline in the U.S. as it rebounds in other countries,” NPR, March 25, 2023, </a:t>
            </a:r>
          </a:p>
          <a:p>
            <a:r>
              <a:rPr lang="en-US" sz="16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www.npr.org</a:t>
            </a:r>
            <a:r>
              <a:rPr lang="en-US" sz="16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/sections/health-shots/2023/03/25/1164819944/live-free-and-die-the-sad-state-of-u-s-life-expectancy</a:t>
            </a:r>
          </a:p>
        </p:txBody>
      </p:sp>
    </p:spTree>
    <p:extLst>
      <p:ext uri="{BB962C8B-B14F-4D97-AF65-F5344CB8AC3E}">
        <p14:creationId xmlns:p14="http://schemas.microsoft.com/office/powerpoint/2010/main" val="390235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virus&#10;&#10;Description automatically generated with medium confidence">
            <a:extLst>
              <a:ext uri="{FF2B5EF4-FFF2-40B4-BE49-F238E27FC236}">
                <a16:creationId xmlns:a16="http://schemas.microsoft.com/office/drawing/2014/main" id="{14283BD1-AE02-E204-FEA3-1722A727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357" y="0"/>
            <a:ext cx="866328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9A2C85-3FF1-D1BF-C204-D330F7FACE79}"/>
              </a:ext>
            </a:extLst>
          </p:cNvPr>
          <p:cNvSpPr txBox="1"/>
          <p:nvPr/>
        </p:nvSpPr>
        <p:spPr>
          <a:xfrm>
            <a:off x="235633" y="1629789"/>
            <a:ext cx="400110" cy="35984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/>
              <a:t>Source:  https://</a:t>
            </a:r>
            <a:r>
              <a:rPr lang="en-US" sz="1400" dirty="0" err="1"/>
              <a:t>ourworldindata.org</a:t>
            </a:r>
            <a:r>
              <a:rPr lang="en-US" sz="1400" dirty="0"/>
              <a:t>/vaccination</a:t>
            </a:r>
          </a:p>
        </p:txBody>
      </p:sp>
    </p:spTree>
    <p:extLst>
      <p:ext uri="{BB962C8B-B14F-4D97-AF65-F5344CB8AC3E}">
        <p14:creationId xmlns:p14="http://schemas.microsoft.com/office/powerpoint/2010/main" val="2439709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C8791-51FE-6008-39C3-7F1D496DB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681F6-F943-AB4A-68A8-4E1A1216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82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(3) Life Cycle of a Patented Drugs</a:t>
            </a:r>
          </a:p>
        </p:txBody>
      </p:sp>
    </p:spTree>
    <p:extLst>
      <p:ext uri="{BB962C8B-B14F-4D97-AF65-F5344CB8AC3E}">
        <p14:creationId xmlns:p14="http://schemas.microsoft.com/office/powerpoint/2010/main" val="542407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D1FDB-2CBE-5773-5D45-839C05DD7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D63E9-D568-6046-034C-D1131FE1E26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601200" y="0"/>
            <a:ext cx="1066800" cy="231775"/>
          </a:xfrm>
          <a:prstGeom prst="rect">
            <a:avLst/>
          </a:prstGeom>
        </p:spPr>
        <p:txBody>
          <a:bodyPr vert="horz" lIns="91439" tIns="45719" rIns="91439" bIns="45719" rtlCol="0" anchor="ctr"/>
          <a:lstStyle/>
          <a:p>
            <a:fld id="{547B305F-7B25-FA4E-8F25-1DCD1FAA8AAC}" type="datetime4">
              <a:rPr lang="en-US" smtClean="0"/>
              <a:pPr/>
              <a:t>February 8, 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F558D-B5BA-44CE-4AD0-E41276CD2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95" y="76200"/>
            <a:ext cx="8858041" cy="563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D26E0-A6EC-B551-5B56-C7D2A9236343}"/>
              </a:ext>
            </a:extLst>
          </p:cNvPr>
          <p:cNvSpPr txBox="1"/>
          <p:nvPr/>
        </p:nvSpPr>
        <p:spPr>
          <a:xfrm>
            <a:off x="2543411" y="5867401"/>
            <a:ext cx="7658889" cy="83888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617" dirty="0"/>
              <a:t>Source:  Frank R. Lichtenberg and Gautier </a:t>
            </a:r>
            <a:r>
              <a:rPr lang="en-US" sz="1617" dirty="0" err="1"/>
              <a:t>Duflos</a:t>
            </a:r>
            <a:r>
              <a:rPr lang="en-US" sz="1617" dirty="0"/>
              <a:t>, "The Effect of Patent Expiration on </a:t>
            </a:r>
          </a:p>
          <a:p>
            <a:r>
              <a:rPr lang="en-US" sz="1617" dirty="0"/>
              <a:t>U.S. Drug Prices, Marketing, and Utilization by the Public,” </a:t>
            </a:r>
            <a:r>
              <a:rPr lang="en-US" sz="1617" i="1" dirty="0"/>
              <a:t>Manhattan Institute for Policy </a:t>
            </a:r>
          </a:p>
          <a:p>
            <a:r>
              <a:rPr lang="en-US" sz="1617" i="1" dirty="0"/>
              <a:t>Research </a:t>
            </a:r>
            <a:r>
              <a:rPr lang="en-US" sz="1617" dirty="0"/>
              <a:t>(2009), http://</a:t>
            </a:r>
            <a:r>
              <a:rPr lang="en-US" sz="1617" dirty="0" err="1"/>
              <a:t>www.manhattan-institute.org</a:t>
            </a:r>
            <a:r>
              <a:rPr lang="en-US" sz="1617" dirty="0"/>
              <a:t>/html/mpr_11.htm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4E72AF-35C2-32B2-217F-FA52B44C81D9}"/>
              </a:ext>
            </a:extLst>
          </p:cNvPr>
          <p:cNvSpPr/>
          <p:nvPr/>
        </p:nvSpPr>
        <p:spPr bwMode="auto">
          <a:xfrm>
            <a:off x="2057400" y="24384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/>
            <a:endParaRPr lang="en-US" sz="2391"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3EA1EA-AA01-AD6B-1EC1-832B2BDAA837}"/>
              </a:ext>
            </a:extLst>
          </p:cNvPr>
          <p:cNvSpPr/>
          <p:nvPr/>
        </p:nvSpPr>
        <p:spPr bwMode="auto">
          <a:xfrm>
            <a:off x="6934200" y="12954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/>
            <a:endParaRPr lang="en-US" sz="2391">
              <a:latin typeface="Times New Roma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A3505-B723-E6F7-3B96-67322AE02120}"/>
              </a:ext>
            </a:extLst>
          </p:cNvPr>
          <p:cNvSpPr txBox="1"/>
          <p:nvPr/>
        </p:nvSpPr>
        <p:spPr>
          <a:xfrm>
            <a:off x="4038600" y="2971801"/>
            <a:ext cx="3657600" cy="100142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1969" dirty="0"/>
              <a:t>Based on data for (almost) all prescription drugs sold in the US, 2000-2004  (1560 molecules)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39AED-0919-331E-958C-3980A5E18AB3}"/>
              </a:ext>
            </a:extLst>
          </p:cNvPr>
          <p:cNvSpPr txBox="1"/>
          <p:nvPr/>
        </p:nvSpPr>
        <p:spPr>
          <a:xfrm>
            <a:off x="2438400" y="685800"/>
            <a:ext cx="1223410" cy="70910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4008" dirty="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385408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C5150-B39D-4A38-A899-0454A10E4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A376F-6C41-1435-B696-1011BFE8590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601200" y="0"/>
            <a:ext cx="1066800" cy="231775"/>
          </a:xfrm>
          <a:prstGeom prst="rect">
            <a:avLst/>
          </a:prstGeom>
        </p:spPr>
        <p:txBody>
          <a:bodyPr vert="horz" lIns="91439" tIns="45719" rIns="91439" bIns="45719" rtlCol="0" anchor="ctr"/>
          <a:lstStyle/>
          <a:p>
            <a:fld id="{547B305F-7B25-FA4E-8F25-1DCD1FAA8AAC}" type="datetime4">
              <a:rPr lang="en-US" smtClean="0"/>
              <a:pPr/>
              <a:t>February 8, 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F3715-3B5A-11AD-445C-272F9366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95" y="76200"/>
            <a:ext cx="8858041" cy="563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2A3DE0-862D-102B-767F-1305C9669AEA}"/>
              </a:ext>
            </a:extLst>
          </p:cNvPr>
          <p:cNvSpPr txBox="1"/>
          <p:nvPr/>
        </p:nvSpPr>
        <p:spPr>
          <a:xfrm>
            <a:off x="2543411" y="5867401"/>
            <a:ext cx="7658889" cy="83888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617" dirty="0"/>
              <a:t>Source:  Frank R. Lichtenberg and Gautier </a:t>
            </a:r>
            <a:r>
              <a:rPr lang="en-US" sz="1617" dirty="0" err="1"/>
              <a:t>Duflos</a:t>
            </a:r>
            <a:r>
              <a:rPr lang="en-US" sz="1617" dirty="0"/>
              <a:t>, "The Effect of Patent Expiration on </a:t>
            </a:r>
          </a:p>
          <a:p>
            <a:r>
              <a:rPr lang="en-US" sz="1617" dirty="0"/>
              <a:t>U.S. Drug Prices, Marketing, and Utilization by the Public,” </a:t>
            </a:r>
            <a:r>
              <a:rPr lang="en-US" sz="1617" i="1" dirty="0"/>
              <a:t>Manhattan Institute for Policy </a:t>
            </a:r>
          </a:p>
          <a:p>
            <a:r>
              <a:rPr lang="en-US" sz="1617" i="1" dirty="0"/>
              <a:t>Research </a:t>
            </a:r>
            <a:r>
              <a:rPr lang="en-US" sz="1617" dirty="0"/>
              <a:t>(2009), http://</a:t>
            </a:r>
            <a:r>
              <a:rPr lang="en-US" sz="1617" dirty="0" err="1"/>
              <a:t>www.manhattan-institute.org</a:t>
            </a:r>
            <a:r>
              <a:rPr lang="en-US" sz="1617" dirty="0"/>
              <a:t>/html/mpr_11.htm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D9E9BB-3090-AC92-4876-7021B76839FB}"/>
              </a:ext>
            </a:extLst>
          </p:cNvPr>
          <p:cNvCxnSpPr/>
          <p:nvPr/>
        </p:nvCxnSpPr>
        <p:spPr bwMode="auto">
          <a:xfrm>
            <a:off x="7391400" y="1295401"/>
            <a:ext cx="990600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1BD3AC-D50F-ACF6-6DAE-BDC625CC55E1}"/>
              </a:ext>
            </a:extLst>
          </p:cNvPr>
          <p:cNvSpPr txBox="1"/>
          <p:nvPr/>
        </p:nvSpPr>
        <p:spPr>
          <a:xfrm>
            <a:off x="7810500" y="1285875"/>
            <a:ext cx="803672" cy="64414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3586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6A7CB-7AA9-26C5-08A3-20229778C8D4}"/>
              </a:ext>
            </a:extLst>
          </p:cNvPr>
          <p:cNvSpPr txBox="1"/>
          <p:nvPr/>
        </p:nvSpPr>
        <p:spPr>
          <a:xfrm>
            <a:off x="2438400" y="685800"/>
            <a:ext cx="1223410" cy="70910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4008" dirty="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1186565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0AABF-3CBA-8274-5163-2B881610C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E420D-824F-F669-C711-9B5293C22CB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601200" y="0"/>
            <a:ext cx="1066800" cy="231775"/>
          </a:xfrm>
          <a:prstGeom prst="rect">
            <a:avLst/>
          </a:prstGeom>
        </p:spPr>
        <p:txBody>
          <a:bodyPr vert="horz" lIns="91439" tIns="45719" rIns="91439" bIns="45719" rtlCol="0" anchor="ctr"/>
          <a:lstStyle/>
          <a:p>
            <a:fld id="{547B305F-7B25-FA4E-8F25-1DCD1FAA8AAC}" type="datetime4">
              <a:rPr lang="en-US" smtClean="0"/>
              <a:pPr/>
              <a:t>February 8, 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E19E9-A774-D13F-28D7-49564FE54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95" y="76200"/>
            <a:ext cx="8858041" cy="563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5145C-E84B-C209-DDA4-19691109A03C}"/>
              </a:ext>
            </a:extLst>
          </p:cNvPr>
          <p:cNvSpPr txBox="1"/>
          <p:nvPr/>
        </p:nvSpPr>
        <p:spPr>
          <a:xfrm>
            <a:off x="2543411" y="5867401"/>
            <a:ext cx="7658889" cy="83888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617" dirty="0"/>
              <a:t>Source:  Frank R. Lichtenberg and Gautier </a:t>
            </a:r>
            <a:r>
              <a:rPr lang="en-US" sz="1617" dirty="0" err="1"/>
              <a:t>Duflos</a:t>
            </a:r>
            <a:r>
              <a:rPr lang="en-US" sz="1617" dirty="0"/>
              <a:t>, "The Effect of Patent Expiration on </a:t>
            </a:r>
          </a:p>
          <a:p>
            <a:r>
              <a:rPr lang="en-US" sz="1617" dirty="0"/>
              <a:t>U.S. Drug Prices, Marketing, and Utilization by the Public,” </a:t>
            </a:r>
            <a:r>
              <a:rPr lang="en-US" sz="1617" i="1" dirty="0"/>
              <a:t>Manhattan Institute for Policy </a:t>
            </a:r>
          </a:p>
          <a:p>
            <a:r>
              <a:rPr lang="en-US" sz="1617" i="1" dirty="0"/>
              <a:t>Research </a:t>
            </a:r>
            <a:r>
              <a:rPr lang="en-US" sz="1617" dirty="0"/>
              <a:t>(2009), http://</a:t>
            </a:r>
            <a:r>
              <a:rPr lang="en-US" sz="1617" dirty="0" err="1"/>
              <a:t>www.manhattan-institute.org</a:t>
            </a:r>
            <a:r>
              <a:rPr lang="en-US" sz="1617" dirty="0"/>
              <a:t>/html/mpr_11.htm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66268B-C56D-20D0-8A38-883DDD88444E}"/>
              </a:ext>
            </a:extLst>
          </p:cNvPr>
          <p:cNvSpPr/>
          <p:nvPr/>
        </p:nvSpPr>
        <p:spPr bwMode="auto">
          <a:xfrm>
            <a:off x="6819900" y="13716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/>
            <a:endParaRPr lang="en-US" sz="2391">
              <a:latin typeface="Times New Roman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A572B1-81C8-EED3-39D2-575948F8AB56}"/>
              </a:ext>
            </a:extLst>
          </p:cNvPr>
          <p:cNvCxnSpPr>
            <a:stCxn id="7" idx="4"/>
          </p:cNvCxnSpPr>
          <p:nvPr/>
        </p:nvCxnSpPr>
        <p:spPr bwMode="auto">
          <a:xfrm>
            <a:off x="6934200" y="1600200"/>
            <a:ext cx="0" cy="3581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AC6938-05E9-8329-C151-28524650B422}"/>
              </a:ext>
            </a:extLst>
          </p:cNvPr>
          <p:cNvSpPr txBox="1"/>
          <p:nvPr/>
        </p:nvSpPr>
        <p:spPr>
          <a:xfrm>
            <a:off x="3048000" y="3048001"/>
            <a:ext cx="36576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1969" dirty="0"/>
              <a:t>CBO:  Average period of patent protection for drugs = 11.5 years, </a:t>
            </a:r>
            <a:r>
              <a:rPr lang="en-US" sz="1406" dirty="0"/>
              <a:t>http://</a:t>
            </a:r>
            <a:r>
              <a:rPr lang="en-US" sz="1406" dirty="0" err="1"/>
              <a:t>www.cbo.gov</a:t>
            </a:r>
            <a:r>
              <a:rPr lang="en-US" sz="1406" dirty="0"/>
              <a:t>/</a:t>
            </a:r>
            <a:r>
              <a:rPr lang="en-US" sz="1406" dirty="0" err="1"/>
              <a:t>doc.cfm?index</a:t>
            </a:r>
            <a:r>
              <a:rPr lang="en-US" sz="1406" dirty="0"/>
              <a:t>=655&amp;type=0&amp;sequence=5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F27DA-81FD-B2B6-6DA7-ECE44B9C5B99}"/>
              </a:ext>
            </a:extLst>
          </p:cNvPr>
          <p:cNvSpPr txBox="1"/>
          <p:nvPr/>
        </p:nvSpPr>
        <p:spPr>
          <a:xfrm>
            <a:off x="2438400" y="685800"/>
            <a:ext cx="1223410" cy="70910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4008" dirty="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71825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2F425-FCEE-8C33-A8BE-B91FC6C20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BD92C2-69BC-3D1F-5A04-4EDF6974D533}"/>
              </a:ext>
            </a:extLst>
          </p:cNvPr>
          <p:cNvSpPr txBox="1"/>
          <p:nvPr/>
        </p:nvSpPr>
        <p:spPr>
          <a:xfrm>
            <a:off x="2543411" y="5867401"/>
            <a:ext cx="7658889" cy="83888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617" dirty="0"/>
              <a:t>Source:  Frank R. Lichtenberg and Gautier </a:t>
            </a:r>
            <a:r>
              <a:rPr lang="en-US" sz="1617" dirty="0" err="1"/>
              <a:t>Duflos</a:t>
            </a:r>
            <a:r>
              <a:rPr lang="en-US" sz="1617" dirty="0"/>
              <a:t>, "The Effect of Patent Expiration on </a:t>
            </a:r>
          </a:p>
          <a:p>
            <a:r>
              <a:rPr lang="en-US" sz="1617" dirty="0"/>
              <a:t>U.S. Drug Prices, Marketing, and Utilization by the Public,” </a:t>
            </a:r>
            <a:r>
              <a:rPr lang="en-US" sz="1617" i="1" dirty="0"/>
              <a:t>Manhattan Institute for Policy </a:t>
            </a:r>
          </a:p>
          <a:p>
            <a:r>
              <a:rPr lang="en-US" sz="1617" i="1" dirty="0"/>
              <a:t>Research </a:t>
            </a:r>
            <a:r>
              <a:rPr lang="en-US" sz="1617" dirty="0"/>
              <a:t>(2009), http://</a:t>
            </a:r>
            <a:r>
              <a:rPr lang="en-US" sz="1617" dirty="0" err="1"/>
              <a:t>www.manhattan-institute.org</a:t>
            </a:r>
            <a:r>
              <a:rPr lang="en-US" sz="1617" dirty="0"/>
              <a:t>/html/mpr_11.htm </a:t>
            </a:r>
          </a:p>
        </p:txBody>
      </p:sp>
      <p:pic>
        <p:nvPicPr>
          <p:cNvPr id="7" name="Picture 6" descr="Screen Shot 2013-09-29 at 12.14.11 PM.png">
            <a:extLst>
              <a:ext uri="{FF2B5EF4-FFF2-40B4-BE49-F238E27FC236}">
                <a16:creationId xmlns:a16="http://schemas.microsoft.com/office/drawing/2014/main" id="{1C1D0C8D-2557-DD5E-14B4-3BB3EC9F3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0"/>
            <a:ext cx="8795079" cy="579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9E529-B88B-1118-199F-6955E3C52F07}"/>
              </a:ext>
            </a:extLst>
          </p:cNvPr>
          <p:cNvSpPr txBox="1"/>
          <p:nvPr/>
        </p:nvSpPr>
        <p:spPr>
          <a:xfrm>
            <a:off x="5562600" y="2743201"/>
            <a:ext cx="3657600" cy="100142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1969" dirty="0"/>
              <a:t>Based on data for (almost) all prescription drugs sold in the US, 2000-2004  (1560 molecules)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4E8E1-87BB-C339-2333-2D0275FC0088}"/>
              </a:ext>
            </a:extLst>
          </p:cNvPr>
          <p:cNvSpPr txBox="1"/>
          <p:nvPr/>
        </p:nvSpPr>
        <p:spPr>
          <a:xfrm>
            <a:off x="2286000" y="914400"/>
            <a:ext cx="1780485" cy="70910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4008" dirty="0"/>
              <a:t>Volume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AC5FA-6FC5-873B-D1B4-3484384762AD}"/>
              </a:ext>
            </a:extLst>
          </p:cNvPr>
          <p:cNvSpPr txBox="1"/>
          <p:nvPr/>
        </p:nvSpPr>
        <p:spPr>
          <a:xfrm>
            <a:off x="4435079" y="1071562"/>
            <a:ext cx="2241317" cy="481925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266" dirty="0"/>
              <a:t>(total number of prescriptions; </a:t>
            </a:r>
          </a:p>
          <a:p>
            <a:r>
              <a:rPr lang="en-US" sz="1266" dirty="0"/>
              <a:t>branded + generic)</a:t>
            </a:r>
          </a:p>
        </p:txBody>
      </p:sp>
    </p:spTree>
    <p:extLst>
      <p:ext uri="{BB962C8B-B14F-4D97-AF65-F5344CB8AC3E}">
        <p14:creationId xmlns:p14="http://schemas.microsoft.com/office/powerpoint/2010/main" val="91451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A2E24-AC8A-C25F-56A4-91343BF93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E5110D-2992-870E-1A60-6851F8D4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3962400" cy="762000"/>
          </a:xfrm>
        </p:spPr>
        <p:txBody>
          <a:bodyPr/>
          <a:lstStyle/>
          <a:p>
            <a:r>
              <a:rPr lang="en-US" sz="2400" dirty="0"/>
              <a:t>Potential Tools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CB9191-CB80-3696-A2B9-09DD5B562DC4}"/>
              </a:ext>
            </a:extLst>
          </p:cNvPr>
          <p:cNvSpPr/>
          <p:nvPr/>
        </p:nvSpPr>
        <p:spPr bwMode="auto">
          <a:xfrm>
            <a:off x="5486400" y="1676400"/>
            <a:ext cx="609600" cy="609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647D88-6715-423E-A7D6-54E0CB4E2639}"/>
              </a:ext>
            </a:extLst>
          </p:cNvPr>
          <p:cNvSpPr/>
          <p:nvPr/>
        </p:nvSpPr>
        <p:spPr bwMode="auto">
          <a:xfrm>
            <a:off x="4114800" y="3657600"/>
            <a:ext cx="609600" cy="6096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58A18C-A57D-2226-5777-8E62E63CAB1B}"/>
              </a:ext>
            </a:extLst>
          </p:cNvPr>
          <p:cNvSpPr/>
          <p:nvPr/>
        </p:nvSpPr>
        <p:spPr bwMode="auto">
          <a:xfrm>
            <a:off x="6858000" y="3657600"/>
            <a:ext cx="609600" cy="609600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2B056-AC9F-DF71-29D5-C2DF548C61D0}"/>
              </a:ext>
            </a:extLst>
          </p:cNvPr>
          <p:cNvSpPr txBox="1"/>
          <p:nvPr/>
        </p:nvSpPr>
        <p:spPr>
          <a:xfrm>
            <a:off x="4953000" y="1066800"/>
            <a:ext cx="166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Incentives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C488B-612E-589B-920F-EC157ADBA7F9}"/>
              </a:ext>
            </a:extLst>
          </p:cNvPr>
          <p:cNvSpPr txBox="1"/>
          <p:nvPr/>
        </p:nvSpPr>
        <p:spPr>
          <a:xfrm>
            <a:off x="3657601" y="4343400"/>
            <a:ext cx="1201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7B681-8298-04C8-68CC-6EC7BD57B26C}"/>
              </a:ext>
            </a:extLst>
          </p:cNvPr>
          <p:cNvSpPr txBox="1"/>
          <p:nvPr/>
        </p:nvSpPr>
        <p:spPr>
          <a:xfrm>
            <a:off x="6248401" y="4343400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Regulation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E6F643-06FD-7385-1E93-7EF7D642A390}"/>
              </a:ext>
            </a:extLst>
          </p:cNvPr>
          <p:cNvCxnSpPr>
            <a:stCxn id="7" idx="7"/>
            <a:endCxn id="2" idx="3"/>
          </p:cNvCxnSpPr>
          <p:nvPr/>
        </p:nvCxnSpPr>
        <p:spPr bwMode="auto">
          <a:xfrm flipV="1">
            <a:off x="4635126" y="2196726"/>
            <a:ext cx="940548" cy="15501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26632-2391-1D06-2C53-D424CDDA7DAE}"/>
              </a:ext>
            </a:extLst>
          </p:cNvPr>
          <p:cNvCxnSpPr>
            <a:stCxn id="7" idx="6"/>
            <a:endCxn id="8" idx="2"/>
          </p:cNvCxnSpPr>
          <p:nvPr/>
        </p:nvCxnSpPr>
        <p:spPr bwMode="auto">
          <a:xfrm>
            <a:off x="4724400" y="3962400"/>
            <a:ext cx="2133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61B167-62D1-69A4-E9C9-B4C9D17A4B37}"/>
              </a:ext>
            </a:extLst>
          </p:cNvPr>
          <p:cNvCxnSpPr>
            <a:stCxn id="2" idx="5"/>
            <a:endCxn id="8" idx="1"/>
          </p:cNvCxnSpPr>
          <p:nvPr/>
        </p:nvCxnSpPr>
        <p:spPr bwMode="auto">
          <a:xfrm>
            <a:off x="6006726" y="2196726"/>
            <a:ext cx="940548" cy="15501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5B1035B-2935-D57F-B292-522ED2B033E1}"/>
              </a:ext>
            </a:extLst>
          </p:cNvPr>
          <p:cNvSpPr txBox="1"/>
          <p:nvPr/>
        </p:nvSpPr>
        <p:spPr>
          <a:xfrm>
            <a:off x="6629400" y="3810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</a:rPr>
              <a:t>Government research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</a:rPr>
              <a:t>Grants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</a:rPr>
              <a:t>Prizes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</a:rPr>
              <a:t>Enhance private protections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</a:rPr>
              <a:t>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698FB-E586-11C3-BDB2-F24AD4F4FB0C}"/>
              </a:ext>
            </a:extLst>
          </p:cNvPr>
          <p:cNvSpPr txBox="1"/>
          <p:nvPr/>
        </p:nvSpPr>
        <p:spPr>
          <a:xfrm>
            <a:off x="6477000" y="48768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8000"/>
                </a:solidFill>
              </a:rPr>
              <a:t>Comprehensive licensure for safety &amp; efficacy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8000"/>
                </a:solidFill>
              </a:rPr>
              <a:t>Approve, accelerate, or slow based on cost/benefit analysis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8000"/>
                </a:solidFill>
              </a:rPr>
              <a:t>Coordinate post-approval studies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C395E-AC58-3530-16BF-CE6C28A5DEEE}"/>
              </a:ext>
            </a:extLst>
          </p:cNvPr>
          <p:cNvSpPr txBox="1"/>
          <p:nvPr/>
        </p:nvSpPr>
        <p:spPr>
          <a:xfrm>
            <a:off x="1905000" y="4724401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00FF"/>
                </a:solidFill>
              </a:rPr>
              <a:t>Procurement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00FF"/>
                </a:solidFill>
              </a:rPr>
              <a:t>Price regulation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00FF"/>
                </a:solidFill>
              </a:rPr>
              <a:t>Subsidized insurance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00FF"/>
                </a:solidFill>
              </a:rPr>
              <a:t>Antitrust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B5F8D5B-2A62-3340-BF9C-4FBB907F252B}"/>
              </a:ext>
            </a:extLst>
          </p:cNvPr>
          <p:cNvSpPr/>
          <p:nvPr/>
        </p:nvSpPr>
        <p:spPr bwMode="auto">
          <a:xfrm>
            <a:off x="6629400" y="762000"/>
            <a:ext cx="1371600" cy="304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B17D7CE-0C87-F981-227C-D1AF351EBF90}"/>
              </a:ext>
            </a:extLst>
          </p:cNvPr>
          <p:cNvSpPr/>
          <p:nvPr/>
        </p:nvSpPr>
        <p:spPr bwMode="auto">
          <a:xfrm>
            <a:off x="6629400" y="1676400"/>
            <a:ext cx="1371600" cy="304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2846C0-2F94-229A-04E8-A851C0F484E9}"/>
              </a:ext>
            </a:extLst>
          </p:cNvPr>
          <p:cNvSpPr/>
          <p:nvPr/>
        </p:nvSpPr>
        <p:spPr bwMode="auto">
          <a:xfrm>
            <a:off x="6477000" y="4953000"/>
            <a:ext cx="3581400" cy="609600"/>
          </a:xfrm>
          <a:prstGeom prst="round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5F45A2E-E975-3170-66C6-295657953425}"/>
              </a:ext>
            </a:extLst>
          </p:cNvPr>
          <p:cNvSpPr/>
          <p:nvPr/>
        </p:nvSpPr>
        <p:spPr bwMode="auto">
          <a:xfrm>
            <a:off x="1905000" y="5410200"/>
            <a:ext cx="2819400" cy="304800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77899CE-8C10-0039-B9BE-1F5136512EA2}"/>
              </a:ext>
            </a:extLst>
          </p:cNvPr>
          <p:cNvSpPr/>
          <p:nvPr/>
        </p:nvSpPr>
        <p:spPr bwMode="auto">
          <a:xfrm>
            <a:off x="6477000" y="6172200"/>
            <a:ext cx="3581400" cy="609600"/>
          </a:xfrm>
          <a:prstGeom prst="roundRect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28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C4769-DF08-1CCB-AD3A-38C3969F0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DF7673-2F8E-1D32-6E38-890F0A70AF95}"/>
              </a:ext>
            </a:extLst>
          </p:cNvPr>
          <p:cNvSpPr txBox="1"/>
          <p:nvPr/>
        </p:nvSpPr>
        <p:spPr>
          <a:xfrm>
            <a:off x="2543411" y="5867401"/>
            <a:ext cx="7658889" cy="83888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617" dirty="0"/>
              <a:t>Source:  Frank R. Lichtenberg and Gautier </a:t>
            </a:r>
            <a:r>
              <a:rPr lang="en-US" sz="1617" dirty="0" err="1"/>
              <a:t>Duflos</a:t>
            </a:r>
            <a:r>
              <a:rPr lang="en-US" sz="1617" dirty="0"/>
              <a:t>, "The Effect of Patent Expiration on </a:t>
            </a:r>
          </a:p>
          <a:p>
            <a:r>
              <a:rPr lang="en-US" sz="1617" dirty="0"/>
              <a:t>U.S. Drug Prices, Marketing, and Utilization by the Public,” </a:t>
            </a:r>
            <a:r>
              <a:rPr lang="en-US" sz="1617" i="1" dirty="0"/>
              <a:t>Manhattan Institute for Policy </a:t>
            </a:r>
          </a:p>
          <a:p>
            <a:r>
              <a:rPr lang="en-US" sz="1617" i="1" dirty="0"/>
              <a:t>Research </a:t>
            </a:r>
            <a:r>
              <a:rPr lang="en-US" sz="1617" dirty="0"/>
              <a:t>(2009), http://</a:t>
            </a:r>
            <a:r>
              <a:rPr lang="en-US" sz="1617" dirty="0" err="1"/>
              <a:t>www.manhattan-institute.org</a:t>
            </a:r>
            <a:r>
              <a:rPr lang="en-US" sz="1617" dirty="0"/>
              <a:t>/html/mpr_11.htm </a:t>
            </a:r>
          </a:p>
        </p:txBody>
      </p:sp>
      <p:pic>
        <p:nvPicPr>
          <p:cNvPr id="7" name="Picture 6" descr="Screen Shot 2013-09-29 at 12.14.11 PM.png">
            <a:extLst>
              <a:ext uri="{FF2B5EF4-FFF2-40B4-BE49-F238E27FC236}">
                <a16:creationId xmlns:a16="http://schemas.microsoft.com/office/drawing/2014/main" id="{33B98E64-E120-BEFB-0272-81197448A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0"/>
            <a:ext cx="8795079" cy="579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940D3-D7CE-F6BF-1CE2-52BE5964B4F3}"/>
              </a:ext>
            </a:extLst>
          </p:cNvPr>
          <p:cNvSpPr txBox="1"/>
          <p:nvPr/>
        </p:nvSpPr>
        <p:spPr>
          <a:xfrm>
            <a:off x="5562600" y="2743201"/>
            <a:ext cx="3657600" cy="100142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1969" dirty="0"/>
              <a:t>Based on data for (almost) all prescription drugs sold in the US, 2000-2004  (1560 molecules)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846FF4-74F9-2E2A-8727-84E27FFE5F50}"/>
              </a:ext>
            </a:extLst>
          </p:cNvPr>
          <p:cNvSpPr/>
          <p:nvPr/>
        </p:nvSpPr>
        <p:spPr bwMode="auto">
          <a:xfrm>
            <a:off x="2362200" y="38862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/>
            <a:endParaRPr lang="en-US" sz="2391">
              <a:latin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35E18A-74E6-57EA-D5EE-1479F0CB63C1}"/>
              </a:ext>
            </a:extLst>
          </p:cNvPr>
          <p:cNvSpPr/>
          <p:nvPr/>
        </p:nvSpPr>
        <p:spPr bwMode="auto">
          <a:xfrm>
            <a:off x="3962400" y="24765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/>
            <a:endParaRPr lang="en-US" sz="2391"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B9598-C390-C708-1495-26F9802CBF91}"/>
              </a:ext>
            </a:extLst>
          </p:cNvPr>
          <p:cNvSpPr txBox="1"/>
          <p:nvPr/>
        </p:nvSpPr>
        <p:spPr>
          <a:xfrm>
            <a:off x="2286000" y="914400"/>
            <a:ext cx="1780485" cy="70910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4008" dirty="0"/>
              <a:t>Volume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37A0AF-1322-2EC1-96E4-09F6EB02939D}"/>
              </a:ext>
            </a:extLst>
          </p:cNvPr>
          <p:cNvSpPr/>
          <p:nvPr/>
        </p:nvSpPr>
        <p:spPr bwMode="auto">
          <a:xfrm>
            <a:off x="6781800" y="15240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/>
            <a:endParaRPr lang="en-US" sz="2391">
              <a:latin typeface="Times New Roman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E88CDC-7A2A-7441-58FB-0FAB65C2B9D4}"/>
              </a:ext>
            </a:extLst>
          </p:cNvPr>
          <p:cNvSpPr/>
          <p:nvPr/>
        </p:nvSpPr>
        <p:spPr bwMode="auto">
          <a:xfrm>
            <a:off x="9296400" y="9906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/>
            <a:endParaRPr lang="en-US" sz="2391">
              <a:latin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BE4A9-D5AB-1C16-09B8-B8AECA89178A}"/>
              </a:ext>
            </a:extLst>
          </p:cNvPr>
          <p:cNvSpPr/>
          <p:nvPr/>
        </p:nvSpPr>
        <p:spPr bwMode="auto">
          <a:xfrm>
            <a:off x="5334001" y="1219200"/>
            <a:ext cx="3124200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 eaLnBrk="0"/>
            <a:endParaRPr lang="en-US" sz="239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6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20A12-A0A1-406D-94CA-88A5FFE4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F962D-C2A0-FEE4-D98D-BB726D5D3A8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601200" y="0"/>
            <a:ext cx="1066800" cy="231775"/>
          </a:xfrm>
          <a:prstGeom prst="rect">
            <a:avLst/>
          </a:prstGeom>
        </p:spPr>
        <p:txBody>
          <a:bodyPr vert="horz" lIns="91439" tIns="45719" rIns="91439" bIns="45719" rtlCol="0" anchor="ctr"/>
          <a:lstStyle/>
          <a:p>
            <a:fld id="{547B305F-7B25-FA4E-8F25-1DCD1FAA8AAC}" type="datetime4">
              <a:rPr lang="en-US" smtClean="0"/>
              <a:pPr/>
              <a:t>February 8, 2024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BEE0E-0FBF-8B11-D8BF-5CB99C8B1448}"/>
              </a:ext>
            </a:extLst>
          </p:cNvPr>
          <p:cNvSpPr txBox="1"/>
          <p:nvPr/>
        </p:nvSpPr>
        <p:spPr>
          <a:xfrm>
            <a:off x="2543411" y="5791201"/>
            <a:ext cx="7658889" cy="83888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617" dirty="0"/>
              <a:t>Source:  Frank R. Lichtenberg and Gautier </a:t>
            </a:r>
            <a:r>
              <a:rPr lang="en-US" sz="1617" dirty="0" err="1"/>
              <a:t>Duflos</a:t>
            </a:r>
            <a:r>
              <a:rPr lang="en-US" sz="1617" dirty="0"/>
              <a:t>, "The Effect of Patent Expiration on </a:t>
            </a:r>
          </a:p>
          <a:p>
            <a:r>
              <a:rPr lang="en-US" sz="1617" dirty="0"/>
              <a:t>U.S. Drug Prices, Marketing, and Utilization by the Public,” </a:t>
            </a:r>
            <a:r>
              <a:rPr lang="en-US" sz="1617" i="1" dirty="0"/>
              <a:t>Manhattan Institute for Policy </a:t>
            </a:r>
          </a:p>
          <a:p>
            <a:r>
              <a:rPr lang="en-US" sz="1617" i="1" dirty="0"/>
              <a:t>Research </a:t>
            </a:r>
            <a:r>
              <a:rPr lang="en-US" sz="1617" dirty="0"/>
              <a:t>(2009), http://</a:t>
            </a:r>
            <a:r>
              <a:rPr lang="en-US" sz="1617" dirty="0" err="1"/>
              <a:t>www.manhattan-institute.org</a:t>
            </a:r>
            <a:r>
              <a:rPr lang="en-US" sz="1617" dirty="0"/>
              <a:t>/html/mpr_11.htm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9A23D-F8F3-0C88-4743-ED633C0E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20" y="76200"/>
            <a:ext cx="902258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22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D2545-21D7-E702-F45F-9FE30F1E4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24CDBA-394A-5A0E-9EBC-6CE7D914A6FD}"/>
              </a:ext>
            </a:extLst>
          </p:cNvPr>
          <p:cNvSpPr txBox="1"/>
          <p:nvPr/>
        </p:nvSpPr>
        <p:spPr>
          <a:xfrm>
            <a:off x="2543411" y="5791201"/>
            <a:ext cx="7658889" cy="83888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617" dirty="0"/>
              <a:t>Source:  Frank R. Lichtenberg and Gautier </a:t>
            </a:r>
            <a:r>
              <a:rPr lang="en-US" sz="1617" dirty="0" err="1"/>
              <a:t>Duflos</a:t>
            </a:r>
            <a:r>
              <a:rPr lang="en-US" sz="1617" dirty="0"/>
              <a:t>, "The Effect of Patent Expiration on </a:t>
            </a:r>
          </a:p>
          <a:p>
            <a:r>
              <a:rPr lang="en-US" sz="1617" dirty="0"/>
              <a:t>U.S. Drug Prices, Marketing, and Utilization by the Public,” </a:t>
            </a:r>
            <a:r>
              <a:rPr lang="en-US" sz="1617" i="1" dirty="0"/>
              <a:t>Manhattan Institute for Policy </a:t>
            </a:r>
          </a:p>
          <a:p>
            <a:r>
              <a:rPr lang="en-US" sz="1617" i="1" dirty="0"/>
              <a:t>Research </a:t>
            </a:r>
            <a:r>
              <a:rPr lang="en-US" sz="1617" dirty="0"/>
              <a:t>(2009), http://</a:t>
            </a:r>
            <a:r>
              <a:rPr lang="en-US" sz="1617" dirty="0" err="1"/>
              <a:t>www.manhattan-institute.org</a:t>
            </a:r>
            <a:r>
              <a:rPr lang="en-US" sz="1617" dirty="0"/>
              <a:t>/html/mpr_11.htm </a:t>
            </a:r>
          </a:p>
        </p:txBody>
      </p:sp>
      <p:pic>
        <p:nvPicPr>
          <p:cNvPr id="4" name="Picture 3" descr="Screen Shot 2013-09-29 at 12.11.12 PM.png">
            <a:extLst>
              <a:ext uri="{FF2B5EF4-FFF2-40B4-BE49-F238E27FC236}">
                <a16:creationId xmlns:a16="http://schemas.microsoft.com/office/drawing/2014/main" id="{DF73109A-2A16-B640-62DA-82D1F8BB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1"/>
            <a:ext cx="8534400" cy="56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78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B0A19-7657-DAAC-7FD9-B20578145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FACFF-5C6B-C27D-816B-9B41018D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82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(4) Revenue Model of the US Pharmaceutical Industry</a:t>
            </a:r>
          </a:p>
        </p:txBody>
      </p:sp>
    </p:spTree>
    <p:extLst>
      <p:ext uri="{BB962C8B-B14F-4D97-AF65-F5344CB8AC3E}">
        <p14:creationId xmlns:p14="http://schemas.microsoft.com/office/powerpoint/2010/main" val="1549955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232B-CC5E-8246-B9A3-406FEE0D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3AC6-38CD-1240-9E3D-4C1F366372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“Small molecules”</a:t>
            </a:r>
          </a:p>
          <a:p>
            <a:pPr lvl="1"/>
            <a:r>
              <a:rPr lang="en-US" dirty="0"/>
              <a:t>Compounds manufactured through chemical synthesis</a:t>
            </a:r>
          </a:p>
          <a:p>
            <a:pPr lvl="1"/>
            <a:r>
              <a:rPr lang="en-US" dirty="0"/>
              <a:t>Well-defined chemical structures</a:t>
            </a:r>
          </a:p>
          <a:p>
            <a:pPr lvl="1"/>
            <a:r>
              <a:rPr lang="en-US" dirty="0"/>
              <a:t>Easy to “reverse engineer”</a:t>
            </a:r>
          </a:p>
          <a:p>
            <a:pPr lvl="1"/>
            <a:r>
              <a:rPr lang="en-US" dirty="0"/>
              <a:t>Currently ~95% of global pharmaceutical market</a:t>
            </a:r>
          </a:p>
          <a:p>
            <a:pPr lvl="1"/>
            <a:r>
              <a:rPr lang="en-US" dirty="0"/>
              <a:t>When no longer protected by IP, compete with “generics”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E0D95-0449-EF49-9037-87E57F78C1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“Biologics”</a:t>
            </a:r>
          </a:p>
          <a:p>
            <a:pPr lvl="1"/>
            <a:r>
              <a:rPr lang="en-US" dirty="0"/>
              <a:t>Drugs extracted from or manufactured in living organisms</a:t>
            </a:r>
          </a:p>
          <a:p>
            <a:pPr lvl="1"/>
            <a:r>
              <a:rPr lang="en-US" dirty="0"/>
              <a:t>Complex composition</a:t>
            </a:r>
          </a:p>
          <a:p>
            <a:pPr lvl="1"/>
            <a:r>
              <a:rPr lang="en-US" dirty="0"/>
              <a:t>Difficult to “reverse engineer”</a:t>
            </a:r>
          </a:p>
          <a:p>
            <a:pPr lvl="1"/>
            <a:r>
              <a:rPr lang="en-US" dirty="0"/>
              <a:t>Currently ~5% of global pharmaceutical market, but rising</a:t>
            </a:r>
          </a:p>
          <a:p>
            <a:pPr lvl="1"/>
            <a:r>
              <a:rPr lang="en-US" dirty="0"/>
              <a:t>When no longer protected by IP, compete with “biosimilars”</a:t>
            </a:r>
          </a:p>
        </p:txBody>
      </p:sp>
    </p:spTree>
    <p:extLst>
      <p:ext uri="{BB962C8B-B14F-4D97-AF65-F5344CB8AC3E}">
        <p14:creationId xmlns:p14="http://schemas.microsoft.com/office/powerpoint/2010/main" val="529239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 descr="tile_paper_blue.jpeg"/>
          <p:cNvSpPr>
            <a:spLocks/>
          </p:cNvSpPr>
          <p:nvPr/>
        </p:nvSpPr>
        <p:spPr bwMode="auto">
          <a:xfrm>
            <a:off x="4979789" y="89297"/>
            <a:ext cx="892969" cy="357188"/>
          </a:xfrm>
          <a:prstGeom prst="roundRect">
            <a:avLst>
              <a:gd name="adj" fmla="val 37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1266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Pharma</a:t>
            </a:r>
            <a:endParaRPr lang="en-US" sz="1266"/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6131719" y="1759148"/>
            <a:ext cx="1000125" cy="357188"/>
          </a:xfrm>
          <a:prstGeom prst="roundRect">
            <a:avLst>
              <a:gd name="adj" fmla="val 37500"/>
            </a:avLst>
          </a:prstGeom>
          <a:solidFill>
            <a:srgbClr val="FFFB00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Wholesaler</a:t>
            </a:r>
          </a:p>
        </p:txBody>
      </p:sp>
      <p:sp>
        <p:nvSpPr>
          <p:cNvPr id="30723" name="AutoShape 3"/>
          <p:cNvSpPr>
            <a:spLocks/>
          </p:cNvSpPr>
          <p:nvPr/>
        </p:nvSpPr>
        <p:spPr bwMode="auto">
          <a:xfrm>
            <a:off x="5453063" y="3607594"/>
            <a:ext cx="1000125" cy="1303734"/>
          </a:xfrm>
          <a:prstGeom prst="roundRect">
            <a:avLst>
              <a:gd name="adj" fmla="val 13394"/>
            </a:avLst>
          </a:prstGeom>
          <a:solidFill>
            <a:srgbClr val="FFFB00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Private Provider</a:t>
            </a:r>
          </a:p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(hospital, HMO, doctor, pharmacy)</a:t>
            </a:r>
          </a:p>
        </p:txBody>
      </p:sp>
      <p:sp>
        <p:nvSpPr>
          <p:cNvPr id="30724" name="AutoShape 4"/>
          <p:cNvSpPr>
            <a:spLocks/>
          </p:cNvSpPr>
          <p:nvPr/>
        </p:nvSpPr>
        <p:spPr bwMode="auto">
          <a:xfrm>
            <a:off x="7453313" y="3214688"/>
            <a:ext cx="1000125" cy="937617"/>
          </a:xfrm>
          <a:prstGeom prst="roundRect">
            <a:avLst>
              <a:gd name="adj" fmla="val 14287"/>
            </a:avLst>
          </a:prstGeom>
          <a:solidFill>
            <a:srgbClr val="FFFB00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Government Provider</a:t>
            </a:r>
          </a:p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(VA, military medical, etc.)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>
            <a:off x="9533930" y="3857625"/>
            <a:ext cx="1000125" cy="1196578"/>
          </a:xfrm>
          <a:prstGeom prst="roundRect">
            <a:avLst>
              <a:gd name="adj" fmla="val 13394"/>
            </a:avLst>
          </a:prstGeom>
          <a:solidFill>
            <a:srgbClr val="00FDFF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Government Payer</a:t>
            </a:r>
          </a:p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(Medicare, Medicaid, VA)</a:t>
            </a:r>
          </a:p>
        </p:txBody>
      </p:sp>
      <p:sp>
        <p:nvSpPr>
          <p:cNvPr id="30726" name="AutoShape 6"/>
          <p:cNvSpPr>
            <a:spLocks/>
          </p:cNvSpPr>
          <p:nvPr/>
        </p:nvSpPr>
        <p:spPr bwMode="auto">
          <a:xfrm>
            <a:off x="1649016" y="3964781"/>
            <a:ext cx="919758" cy="526852"/>
          </a:xfrm>
          <a:prstGeom prst="roundRect">
            <a:avLst>
              <a:gd name="adj" fmla="val 25426"/>
            </a:avLst>
          </a:prstGeom>
          <a:solidFill>
            <a:srgbClr val="00FDFF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Private</a:t>
            </a:r>
          </a:p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Insurer</a:t>
            </a:r>
            <a:endParaRPr lang="en-US" sz="1266"/>
          </a:p>
        </p:txBody>
      </p:sp>
      <p:sp>
        <p:nvSpPr>
          <p:cNvPr id="30727" name="AutoShape 7"/>
          <p:cNvSpPr>
            <a:spLocks/>
          </p:cNvSpPr>
          <p:nvPr/>
        </p:nvSpPr>
        <p:spPr bwMode="auto">
          <a:xfrm>
            <a:off x="2908102" y="3598664"/>
            <a:ext cx="830461" cy="669727"/>
          </a:xfrm>
          <a:prstGeom prst="roundRect">
            <a:avLst>
              <a:gd name="adj" fmla="val 20000"/>
            </a:avLst>
          </a:prstGeom>
          <a:solidFill>
            <a:srgbClr val="00FDFF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Pharma Benefit Manager</a:t>
            </a:r>
            <a:endParaRPr lang="en-US" sz="1266"/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>
            <a:off x="6310312" y="6411515"/>
            <a:ext cx="973336" cy="357188"/>
          </a:xfrm>
          <a:prstGeom prst="roundRect">
            <a:avLst>
              <a:gd name="adj" fmla="val 37500"/>
            </a:avLst>
          </a:prstGeom>
          <a:solidFill>
            <a:srgbClr val="FF40FF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Patients</a:t>
            </a:r>
            <a:endParaRPr lang="en-US" sz="1266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 flipV="1">
            <a:off x="5856015" y="484436"/>
            <a:ext cx="823764" cy="1192113"/>
          </a:xfrm>
          <a:prstGeom prst="line">
            <a:avLst/>
          </a:prstGeom>
          <a:noFill/>
          <a:ln w="38100" cap="flat" cmpd="sng">
            <a:solidFill>
              <a:srgbClr val="0433FF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6958832" y="4170164"/>
            <a:ext cx="858366" cy="2177728"/>
          </a:xfrm>
          <a:prstGeom prst="line">
            <a:avLst/>
          </a:prstGeom>
          <a:noFill/>
          <a:ln w="38100" cap="flat" cmpd="sng">
            <a:solidFill>
              <a:srgbClr val="0433FF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 flipV="1">
            <a:off x="6764611" y="2142010"/>
            <a:ext cx="990079" cy="1014635"/>
          </a:xfrm>
          <a:prstGeom prst="line">
            <a:avLst/>
          </a:prstGeom>
          <a:noFill/>
          <a:ln w="38100" cap="flat" cmpd="sng">
            <a:solidFill>
              <a:srgbClr val="0433FF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5939731" y="2165449"/>
            <a:ext cx="556990" cy="1379637"/>
          </a:xfrm>
          <a:prstGeom prst="line">
            <a:avLst/>
          </a:prstGeom>
          <a:noFill/>
          <a:ln w="38100" cap="flat" cmpd="sng">
            <a:solidFill>
              <a:srgbClr val="0433FF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 flipV="1">
            <a:off x="6031260" y="4953744"/>
            <a:ext cx="497830" cy="1403078"/>
          </a:xfrm>
          <a:prstGeom prst="line">
            <a:avLst/>
          </a:prstGeom>
          <a:noFill/>
          <a:ln w="38100" cap="flat" cmpd="sng">
            <a:solidFill>
              <a:srgbClr val="0433FF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34" name="AutoShape 14"/>
          <p:cNvSpPr>
            <a:spLocks/>
          </p:cNvSpPr>
          <p:nvPr/>
        </p:nvSpPr>
        <p:spPr bwMode="auto">
          <a:xfrm rot="3327823">
            <a:off x="5722069" y="958825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433FF"/>
                </a:solidFill>
              </a:rPr>
              <a:t>branded small molecule</a:t>
            </a:r>
            <a:endParaRPr lang="en-US" sz="1266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V="1">
            <a:off x="5050111" y="502295"/>
            <a:ext cx="361652" cy="1106165"/>
          </a:xfrm>
          <a:prstGeom prst="line">
            <a:avLst/>
          </a:prstGeom>
          <a:noFill/>
          <a:ln w="38100" cap="flat" cmpd="sng">
            <a:solidFill>
              <a:srgbClr val="FF26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36" name="AutoShape 16"/>
          <p:cNvSpPr>
            <a:spLocks/>
          </p:cNvSpPr>
          <p:nvPr/>
        </p:nvSpPr>
        <p:spPr bwMode="auto">
          <a:xfrm rot="17333648">
            <a:off x="4433962" y="940966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FF2600"/>
                </a:solidFill>
              </a:rPr>
              <a:t>branded biologic</a:t>
            </a:r>
            <a:endParaRPr lang="en-US" sz="1266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 flipV="1">
            <a:off x="4989835" y="2307208"/>
            <a:ext cx="540246" cy="1241227"/>
          </a:xfrm>
          <a:prstGeom prst="line">
            <a:avLst/>
          </a:prstGeom>
          <a:noFill/>
          <a:ln w="38100" cap="flat" cmpd="sng">
            <a:solidFill>
              <a:srgbClr val="FF26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 flipV="1">
            <a:off x="5907361" y="4974953"/>
            <a:ext cx="502295" cy="1394147"/>
          </a:xfrm>
          <a:prstGeom prst="line">
            <a:avLst/>
          </a:prstGeom>
          <a:noFill/>
          <a:ln w="38100" cap="flat" cmpd="sng">
            <a:solidFill>
              <a:srgbClr val="FF26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39" name="AutoShape 19"/>
          <p:cNvSpPr>
            <a:spLocks/>
          </p:cNvSpPr>
          <p:nvPr/>
        </p:nvSpPr>
        <p:spPr bwMode="auto">
          <a:xfrm>
            <a:off x="4461867" y="1660922"/>
            <a:ext cx="1169789" cy="589359"/>
          </a:xfrm>
          <a:prstGeom prst="roundRect">
            <a:avLst>
              <a:gd name="adj" fmla="val 22727"/>
            </a:avLst>
          </a:prstGeom>
          <a:solidFill>
            <a:srgbClr val="FFFB00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Specialty Pharmaceutical</a:t>
            </a:r>
          </a:p>
        </p:txBody>
      </p:sp>
      <p:sp>
        <p:nvSpPr>
          <p:cNvPr id="30740" name="AutoShape 20"/>
          <p:cNvSpPr>
            <a:spLocks/>
          </p:cNvSpPr>
          <p:nvPr/>
        </p:nvSpPr>
        <p:spPr bwMode="auto">
          <a:xfrm>
            <a:off x="5528965" y="508993"/>
            <a:ext cx="232172" cy="3029396"/>
          </a:xfrm>
          <a:custGeom>
            <a:avLst/>
            <a:gdLst>
              <a:gd name="T0" fmla="*/ 6821 w 13642"/>
              <a:gd name="T1" fmla="*/ 10800 h 21600"/>
              <a:gd name="T2" fmla="*/ 6821 w 13642"/>
              <a:gd name="T3" fmla="*/ 10800 h 21600"/>
              <a:gd name="T4" fmla="*/ 6821 w 13642"/>
              <a:gd name="T5" fmla="*/ 10800 h 21600"/>
              <a:gd name="T6" fmla="*/ 6821 w 1364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42" h="21600">
                <a:moveTo>
                  <a:pt x="0" y="0"/>
                </a:moveTo>
                <a:cubicBezTo>
                  <a:pt x="21599" y="11324"/>
                  <a:pt x="11080" y="21599"/>
                  <a:pt x="11080" y="21599"/>
                </a:cubicBezTo>
              </a:path>
            </a:pathLst>
          </a:custGeom>
          <a:noFill/>
          <a:ln w="38100" cap="flat" cmpd="sng">
            <a:solidFill>
              <a:srgbClr val="E32400"/>
            </a:solidFill>
            <a:prstDash val="solid"/>
            <a:miter lim="0"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266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2556495" y="4471541"/>
            <a:ext cx="3673450" cy="1929929"/>
          </a:xfrm>
          <a:prstGeom prst="line">
            <a:avLst/>
          </a:prstGeom>
          <a:noFill/>
          <a:ln w="19050" cap="rnd" cmpd="sng">
            <a:solidFill>
              <a:srgbClr val="00A700"/>
            </a:solidFill>
            <a:prstDash val="sysDot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 flipV="1">
            <a:off x="3799955" y="3958084"/>
            <a:ext cx="1617389" cy="13395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5795740" y="4953745"/>
            <a:ext cx="517922" cy="1408658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7341692" y="5074295"/>
            <a:ext cx="2192238" cy="1519163"/>
          </a:xfrm>
          <a:prstGeom prst="line">
            <a:avLst/>
          </a:prstGeom>
          <a:noFill/>
          <a:ln w="19050" cap="rnd" cmpd="sng">
            <a:solidFill>
              <a:srgbClr val="00A700"/>
            </a:solidFill>
            <a:prstDash val="sysDot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4882679" y="2301627"/>
            <a:ext cx="545827" cy="1238994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H="1">
            <a:off x="2585517" y="4170164"/>
            <a:ext cx="2799457" cy="262310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H="1">
            <a:off x="2611190" y="3982641"/>
            <a:ext cx="264542" cy="104924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H="1">
            <a:off x="6143997" y="2163217"/>
            <a:ext cx="565919" cy="1367359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6492255" y="4397871"/>
            <a:ext cx="2993678" cy="146224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V="1">
            <a:off x="2103314" y="519039"/>
            <a:ext cx="2913311" cy="3389932"/>
          </a:xfrm>
          <a:prstGeom prst="line">
            <a:avLst/>
          </a:prstGeom>
          <a:noFill/>
          <a:ln w="12700" cap="flat" cmpd="sng">
            <a:solidFill>
              <a:srgbClr val="00A7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H="1">
            <a:off x="4774406" y="487785"/>
            <a:ext cx="388441" cy="1129605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5783461" y="502295"/>
            <a:ext cx="788045" cy="1147465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7016874" y="2164333"/>
            <a:ext cx="990079" cy="990079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54" name="AutoShape 34"/>
          <p:cNvSpPr>
            <a:spLocks/>
          </p:cNvSpPr>
          <p:nvPr/>
        </p:nvSpPr>
        <p:spPr bwMode="auto">
          <a:xfrm>
            <a:off x="5479852" y="500063"/>
            <a:ext cx="232172" cy="3029396"/>
          </a:xfrm>
          <a:custGeom>
            <a:avLst/>
            <a:gdLst>
              <a:gd name="T0" fmla="*/ 6821 w 13642"/>
              <a:gd name="T1" fmla="*/ 10800 h 21600"/>
              <a:gd name="T2" fmla="*/ 6821 w 13642"/>
              <a:gd name="T3" fmla="*/ 10800 h 21600"/>
              <a:gd name="T4" fmla="*/ 6821 w 13642"/>
              <a:gd name="T5" fmla="*/ 10800 h 21600"/>
              <a:gd name="T6" fmla="*/ 6821 w 1364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42" h="21600">
                <a:moveTo>
                  <a:pt x="0" y="0"/>
                </a:moveTo>
                <a:cubicBezTo>
                  <a:pt x="21599" y="11324"/>
                  <a:pt x="11080" y="21599"/>
                  <a:pt x="11080" y="21599"/>
                </a:cubicBezTo>
              </a:path>
            </a:pathLst>
          </a:custGeom>
          <a:noFill/>
          <a:ln w="19050" cap="flat" cmpd="sng">
            <a:solidFill>
              <a:srgbClr val="00A700"/>
            </a:solidFill>
            <a:prstDash val="solid"/>
            <a:miter lim="0"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266"/>
          </a:p>
        </p:txBody>
      </p:sp>
      <p:sp>
        <p:nvSpPr>
          <p:cNvPr id="30755" name="AutoShape 35"/>
          <p:cNvSpPr>
            <a:spLocks/>
          </p:cNvSpPr>
          <p:nvPr/>
        </p:nvSpPr>
        <p:spPr bwMode="auto">
          <a:xfrm rot="1663848">
            <a:off x="3835673" y="5427017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insurance premium</a:t>
            </a:r>
            <a:endParaRPr lang="en-US" sz="1266"/>
          </a:p>
        </p:txBody>
      </p:sp>
      <p:sp>
        <p:nvSpPr>
          <p:cNvPr id="30756" name="AutoShape 36"/>
          <p:cNvSpPr>
            <a:spLocks/>
          </p:cNvSpPr>
          <p:nvPr/>
        </p:nvSpPr>
        <p:spPr bwMode="auto">
          <a:xfrm rot="19528953">
            <a:off x="7758038" y="5556498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taxes</a:t>
            </a:r>
            <a:endParaRPr lang="en-US" sz="1266"/>
          </a:p>
        </p:txBody>
      </p:sp>
      <p:sp>
        <p:nvSpPr>
          <p:cNvPr id="30757" name="AutoShape 37"/>
          <p:cNvSpPr>
            <a:spLocks/>
          </p:cNvSpPr>
          <p:nvPr/>
        </p:nvSpPr>
        <p:spPr bwMode="auto">
          <a:xfrm rot="4151076">
            <a:off x="5275585" y="5592217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co-pay or retail price</a:t>
            </a:r>
            <a:endParaRPr lang="en-US" sz="1266"/>
          </a:p>
        </p:txBody>
      </p:sp>
      <p:sp>
        <p:nvSpPr>
          <p:cNvPr id="30758" name="AutoShape 38"/>
          <p:cNvSpPr>
            <a:spLocks/>
          </p:cNvSpPr>
          <p:nvPr/>
        </p:nvSpPr>
        <p:spPr bwMode="auto">
          <a:xfrm rot="21175616">
            <a:off x="3480718" y="4333131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844">
                <a:solidFill>
                  <a:srgbClr val="00A700"/>
                </a:solidFill>
                <a:latin typeface="Cambria" charset="0"/>
                <a:cs typeface="Cambria" charset="0"/>
                <a:sym typeface="Cambria" charset="0"/>
              </a:rPr>
              <a:t>≈ </a:t>
            </a:r>
            <a:r>
              <a:rPr lang="en-US" sz="984">
                <a:solidFill>
                  <a:srgbClr val="00A700"/>
                </a:solidFill>
              </a:rPr>
              <a:t>85-90% AWP</a:t>
            </a:r>
            <a:endParaRPr lang="en-US" sz="1266"/>
          </a:p>
        </p:txBody>
      </p:sp>
      <p:sp>
        <p:nvSpPr>
          <p:cNvPr id="30759" name="AutoShape 39"/>
          <p:cNvSpPr>
            <a:spLocks/>
          </p:cNvSpPr>
          <p:nvPr/>
        </p:nvSpPr>
        <p:spPr bwMode="auto">
          <a:xfrm rot="14264">
            <a:off x="3817814" y="3734842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844">
                <a:solidFill>
                  <a:srgbClr val="00A700"/>
                </a:solidFill>
                <a:latin typeface="Cambria" charset="0"/>
                <a:cs typeface="Cambria" charset="0"/>
                <a:sym typeface="Cambria" charset="0"/>
              </a:rPr>
              <a:t>≈ </a:t>
            </a:r>
            <a:r>
              <a:rPr lang="en-US" sz="984">
                <a:solidFill>
                  <a:srgbClr val="00A700"/>
                </a:solidFill>
              </a:rPr>
              <a:t>85-90% AWP</a:t>
            </a:r>
            <a:endParaRPr lang="en-US" sz="1266"/>
          </a:p>
        </p:txBody>
      </p:sp>
      <p:sp>
        <p:nvSpPr>
          <p:cNvPr id="30760" name="AutoShape 40"/>
          <p:cNvSpPr>
            <a:spLocks/>
          </p:cNvSpPr>
          <p:nvPr/>
        </p:nvSpPr>
        <p:spPr bwMode="auto">
          <a:xfrm rot="17544410">
            <a:off x="5853782" y="2752576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844">
                <a:solidFill>
                  <a:srgbClr val="00A700"/>
                </a:solidFill>
                <a:latin typeface="Cambria" charset="0"/>
                <a:cs typeface="Cambria" charset="0"/>
                <a:sym typeface="Cambria" charset="0"/>
              </a:rPr>
              <a:t>≈ </a:t>
            </a:r>
            <a:r>
              <a:rPr lang="en-US" sz="984">
                <a:solidFill>
                  <a:srgbClr val="00A700"/>
                </a:solidFill>
              </a:rPr>
              <a:t>80-85% AWP</a:t>
            </a:r>
            <a:endParaRPr lang="en-US" sz="1266"/>
          </a:p>
        </p:txBody>
      </p:sp>
      <p:sp>
        <p:nvSpPr>
          <p:cNvPr id="30761" name="AutoShape 41"/>
          <p:cNvSpPr>
            <a:spLocks/>
          </p:cNvSpPr>
          <p:nvPr/>
        </p:nvSpPr>
        <p:spPr bwMode="auto">
          <a:xfrm rot="18629800">
            <a:off x="2971726" y="2154287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rebates</a:t>
            </a:r>
            <a:endParaRPr lang="en-US" sz="1266"/>
          </a:p>
        </p:txBody>
      </p:sp>
      <p:sp>
        <p:nvSpPr>
          <p:cNvPr id="30762" name="AutoShape 42"/>
          <p:cNvSpPr>
            <a:spLocks/>
          </p:cNvSpPr>
          <p:nvPr/>
        </p:nvSpPr>
        <p:spPr bwMode="auto">
          <a:xfrm rot="3337485">
            <a:off x="5435203" y="1006822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844">
                <a:solidFill>
                  <a:srgbClr val="00A700"/>
                </a:solidFill>
                <a:latin typeface="Cambria" charset="0"/>
                <a:cs typeface="Cambria" charset="0"/>
                <a:sym typeface="Cambria" charset="0"/>
              </a:rPr>
              <a:t>≈ </a:t>
            </a:r>
            <a:r>
              <a:rPr lang="en-US" sz="984">
                <a:solidFill>
                  <a:srgbClr val="00A700"/>
                </a:solidFill>
              </a:rPr>
              <a:t>78-82% AWP</a:t>
            </a:r>
            <a:endParaRPr lang="en-US" sz="1266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V="1">
            <a:off x="3180457" y="2467943"/>
            <a:ext cx="169664" cy="1076027"/>
          </a:xfrm>
          <a:prstGeom prst="line">
            <a:avLst/>
          </a:prstGeom>
          <a:noFill/>
          <a:ln w="12700" cap="flat" cmpd="sng">
            <a:solidFill>
              <a:srgbClr val="00A7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64" name="AutoShape 44"/>
          <p:cNvSpPr>
            <a:spLocks/>
          </p:cNvSpPr>
          <p:nvPr/>
        </p:nvSpPr>
        <p:spPr bwMode="auto">
          <a:xfrm rot="145243">
            <a:off x="8034859" y="4199185"/>
            <a:ext cx="1357313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many formulae;</a:t>
            </a:r>
          </a:p>
          <a:p>
            <a:r>
              <a:rPr lang="en-US" sz="984">
                <a:solidFill>
                  <a:srgbClr val="00A700"/>
                </a:solidFill>
              </a:rPr>
              <a:t>goal = less than private reimbursements</a:t>
            </a:r>
            <a:endParaRPr lang="en-US" sz="1266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 flipH="1">
            <a:off x="6828235" y="4175746"/>
            <a:ext cx="856134" cy="2160984"/>
          </a:xfrm>
          <a:prstGeom prst="line">
            <a:avLst/>
          </a:prstGeom>
          <a:noFill/>
          <a:ln w="19050" cap="rnd" cmpd="sng">
            <a:solidFill>
              <a:srgbClr val="00A700"/>
            </a:solidFill>
            <a:prstDash val="sysDot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66" name="AutoShape 46"/>
          <p:cNvSpPr>
            <a:spLocks/>
          </p:cNvSpPr>
          <p:nvPr/>
        </p:nvSpPr>
        <p:spPr bwMode="auto">
          <a:xfrm rot="17497885">
            <a:off x="6545833" y="4919142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taxes</a:t>
            </a:r>
            <a:endParaRPr lang="en-US" sz="1266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H="1" flipV="1">
            <a:off x="5664027" y="531317"/>
            <a:ext cx="649635" cy="1160859"/>
          </a:xfrm>
          <a:prstGeom prst="line">
            <a:avLst/>
          </a:prstGeom>
          <a:noFill/>
          <a:ln w="12700" cap="flat" cmpd="sng">
            <a:solidFill>
              <a:srgbClr val="00A7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68" name="AutoShape 48"/>
          <p:cNvSpPr>
            <a:spLocks/>
          </p:cNvSpPr>
          <p:nvPr/>
        </p:nvSpPr>
        <p:spPr bwMode="auto">
          <a:xfrm rot="3620808">
            <a:off x="5251028" y="1022449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grantbacks</a:t>
            </a:r>
            <a:endParaRPr lang="en-US" sz="1266"/>
          </a:p>
        </p:txBody>
      </p:sp>
      <p:sp>
        <p:nvSpPr>
          <p:cNvPr id="30769" name="AutoShape 49"/>
          <p:cNvSpPr>
            <a:spLocks/>
          </p:cNvSpPr>
          <p:nvPr/>
        </p:nvSpPr>
        <p:spPr bwMode="auto">
          <a:xfrm>
            <a:off x="1666875" y="5107781"/>
            <a:ext cx="830461" cy="348258"/>
          </a:xfrm>
          <a:prstGeom prst="roundRect">
            <a:avLst>
              <a:gd name="adj" fmla="val 38463"/>
            </a:avLst>
          </a:prstGeom>
          <a:solidFill>
            <a:srgbClr val="00FDFF"/>
          </a:soli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266">
                <a:effectLst>
                  <a:outerShdw blurRad="38100" dist="38100" dir="2700000" algn="tl">
                    <a:srgbClr val="FFFFFF"/>
                  </a:outerShdw>
                </a:effectLst>
              </a:rPr>
              <a:t>Employer</a:t>
            </a:r>
            <a:endParaRPr lang="en-US" sz="1266"/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2498453" y="5430367"/>
            <a:ext cx="3752701" cy="1049238"/>
          </a:xfrm>
          <a:prstGeom prst="line">
            <a:avLst/>
          </a:prstGeom>
          <a:noFill/>
          <a:ln w="19050" cap="rnd" cmpd="sng">
            <a:solidFill>
              <a:srgbClr val="00A700"/>
            </a:solidFill>
            <a:prstDash val="sysDot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 flipH="1">
            <a:off x="2088803" y="4560838"/>
            <a:ext cx="3349" cy="508992"/>
          </a:xfrm>
          <a:prstGeom prst="line">
            <a:avLst/>
          </a:prstGeom>
          <a:noFill/>
          <a:ln w="19050" cap="rnd" cmpd="sng">
            <a:solidFill>
              <a:srgbClr val="00A700"/>
            </a:solidFill>
            <a:prstDash val="sysDot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72" name="AutoShape 52"/>
          <p:cNvSpPr>
            <a:spLocks/>
          </p:cNvSpPr>
          <p:nvPr/>
        </p:nvSpPr>
        <p:spPr bwMode="auto">
          <a:xfrm rot="2706">
            <a:off x="1727150" y="4642321"/>
            <a:ext cx="651867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insurance </a:t>
            </a:r>
          </a:p>
          <a:p>
            <a:r>
              <a:rPr lang="en-US" sz="984">
                <a:solidFill>
                  <a:srgbClr val="00A700"/>
                </a:solidFill>
              </a:rPr>
              <a:t>premium</a:t>
            </a:r>
            <a:endParaRPr lang="en-US" sz="1266"/>
          </a:p>
        </p:txBody>
      </p:sp>
      <p:sp>
        <p:nvSpPr>
          <p:cNvPr id="30773" name="Line 53"/>
          <p:cNvSpPr>
            <a:spLocks noChangeShapeType="1"/>
          </p:cNvSpPr>
          <p:nvPr/>
        </p:nvSpPr>
        <p:spPr bwMode="auto">
          <a:xfrm flipH="1">
            <a:off x="2452687" y="4254997"/>
            <a:ext cx="456531" cy="837158"/>
          </a:xfrm>
          <a:prstGeom prst="line">
            <a:avLst/>
          </a:prstGeom>
          <a:noFill/>
          <a:ln w="19050" cap="flat" cmpd="sng">
            <a:solidFill>
              <a:srgbClr val="00A7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44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74" name="AutoShape 54"/>
          <p:cNvSpPr>
            <a:spLocks/>
          </p:cNvSpPr>
          <p:nvPr/>
        </p:nvSpPr>
        <p:spPr bwMode="auto">
          <a:xfrm rot="2763320">
            <a:off x="6924228" y="2383110"/>
            <a:ext cx="1357313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23.1% or 13% discount</a:t>
            </a:r>
          </a:p>
          <a:p>
            <a:r>
              <a:rPr lang="en-US" sz="984">
                <a:solidFill>
                  <a:srgbClr val="00A700"/>
                </a:solidFill>
              </a:rPr>
              <a:t>off private market</a:t>
            </a:r>
            <a:endParaRPr lang="en-US" sz="1266"/>
          </a:p>
        </p:txBody>
      </p:sp>
      <p:sp>
        <p:nvSpPr>
          <p:cNvPr id="30775" name="AutoShape 55"/>
          <p:cNvSpPr>
            <a:spLocks/>
          </p:cNvSpPr>
          <p:nvPr/>
        </p:nvSpPr>
        <p:spPr bwMode="auto">
          <a:xfrm>
            <a:off x="1717105" y="107156"/>
            <a:ext cx="2116336" cy="6340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1266"/>
              <a:t>Distribution and Payment Systems for Drugs in the United States</a:t>
            </a:r>
          </a:p>
        </p:txBody>
      </p:sp>
      <p:sp>
        <p:nvSpPr>
          <p:cNvPr id="30776" name="AutoShape 56"/>
          <p:cNvSpPr>
            <a:spLocks/>
          </p:cNvSpPr>
          <p:nvPr/>
        </p:nvSpPr>
        <p:spPr bwMode="auto">
          <a:xfrm rot="931882">
            <a:off x="3638103" y="5883548"/>
            <a:ext cx="135731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en-US" sz="984">
                <a:solidFill>
                  <a:srgbClr val="00A700"/>
                </a:solidFill>
              </a:rPr>
              <a:t>wage reduction</a:t>
            </a:r>
            <a:endParaRPr lang="en-US" sz="1266"/>
          </a:p>
        </p:txBody>
      </p:sp>
    </p:spTree>
    <p:extLst>
      <p:ext uri="{BB962C8B-B14F-4D97-AF65-F5344CB8AC3E}">
        <p14:creationId xmlns:p14="http://schemas.microsoft.com/office/powerpoint/2010/main" val="37743464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a line graph&#10;&#10;Description automatically generated">
            <a:extLst>
              <a:ext uri="{FF2B5EF4-FFF2-40B4-BE49-F238E27FC236}">
                <a16:creationId xmlns:a16="http://schemas.microsoft.com/office/drawing/2014/main" id="{B3F8F3D9-A283-E752-5BA3-49A2803D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954" cy="6103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38757-48A8-A3D2-9146-AAF57B891612}"/>
              </a:ext>
            </a:extLst>
          </p:cNvPr>
          <p:cNvSpPr txBox="1"/>
          <p:nvPr/>
        </p:nvSpPr>
        <p:spPr>
          <a:xfrm>
            <a:off x="2708910" y="6377940"/>
            <a:ext cx="649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https://</a:t>
            </a:r>
            <a:r>
              <a:rPr lang="en-US" dirty="0" err="1"/>
              <a:t>crsreports.congress.gov</a:t>
            </a:r>
            <a:r>
              <a:rPr lang="en-US" dirty="0"/>
              <a:t>/product/pdf/R/R43341/45</a:t>
            </a:r>
          </a:p>
        </p:txBody>
      </p:sp>
    </p:spTree>
    <p:extLst>
      <p:ext uri="{BB962C8B-B14F-4D97-AF65-F5344CB8AC3E}">
        <p14:creationId xmlns:p14="http://schemas.microsoft.com/office/powerpoint/2010/main" val="55846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8265E-C850-0856-3409-DB9ED00C7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a line graph&#10;&#10;Description automatically generated">
            <a:extLst>
              <a:ext uri="{FF2B5EF4-FFF2-40B4-BE49-F238E27FC236}">
                <a16:creationId xmlns:a16="http://schemas.microsoft.com/office/drawing/2014/main" id="{D564F14F-0A34-4167-578B-9AB5D972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954" cy="6103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E37B3-CBE9-1369-9913-DC57F80540A8}"/>
              </a:ext>
            </a:extLst>
          </p:cNvPr>
          <p:cNvSpPr txBox="1"/>
          <p:nvPr/>
        </p:nvSpPr>
        <p:spPr>
          <a:xfrm>
            <a:off x="2708910" y="6377940"/>
            <a:ext cx="649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https://</a:t>
            </a:r>
            <a:r>
              <a:rPr lang="en-US" dirty="0" err="1"/>
              <a:t>crsreports.congress.gov</a:t>
            </a:r>
            <a:r>
              <a:rPr lang="en-US" dirty="0"/>
              <a:t>/product/pdf/R/R43341/45</a:t>
            </a:r>
          </a:p>
        </p:txBody>
      </p:sp>
      <p:pic>
        <p:nvPicPr>
          <p:cNvPr id="3" name="Picture 2" descr="A graph with a line and a line graph&#10;&#10;Description automatically generated with medium confidence">
            <a:extLst>
              <a:ext uri="{FF2B5EF4-FFF2-40B4-BE49-F238E27FC236}">
                <a16:creationId xmlns:a16="http://schemas.microsoft.com/office/drawing/2014/main" id="{0AD4FA8E-4AC0-A2CD-2257-6A9C7C1B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440"/>
            <a:ext cx="12233954" cy="55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8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4BD796-F32F-3643-9DC9-881FB623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3" y="380010"/>
            <a:ext cx="10217580" cy="59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D20C9E-8BEA-6B47-8D3E-AE7830D888AF}"/>
              </a:ext>
            </a:extLst>
          </p:cNvPr>
          <p:cNvSpPr txBox="1"/>
          <p:nvPr/>
        </p:nvSpPr>
        <p:spPr>
          <a:xfrm>
            <a:off x="2225140" y="6396335"/>
            <a:ext cx="6725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www.americanprogress.org</a:t>
            </a:r>
            <a:r>
              <a:rPr lang="en-US" sz="1200" dirty="0"/>
              <a:t>/issues/economy/reports/2014/03/25/86369/</a:t>
            </a:r>
          </a:p>
          <a:p>
            <a:r>
              <a:rPr lang="en-US" sz="1200" dirty="0"/>
              <a:t>erosion-of-funding-for-the-national-institutes-of-health-threatens-u-s-leadership-in-biomedical-research/</a:t>
            </a:r>
          </a:p>
        </p:txBody>
      </p:sp>
    </p:spTree>
    <p:extLst>
      <p:ext uri="{BB962C8B-B14F-4D97-AF65-F5344CB8AC3E}">
        <p14:creationId xmlns:p14="http://schemas.microsoft.com/office/powerpoint/2010/main" val="41944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2074277" y="1219200"/>
            <a:ext cx="792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7318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2746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8174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3602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925748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468978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9886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53372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0742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19218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6462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1034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597641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0178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4750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8932277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9406449" y="10668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905000" y="68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3800" y="6813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19400" y="68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1255" y="6813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5655" y="7016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70277" y="6813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4455" y="6813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055" y="6983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60877" y="6813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057400" y="1828800"/>
            <a:ext cx="1143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200400" y="2541657"/>
            <a:ext cx="1600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4800600" y="3227457"/>
            <a:ext cx="457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981200" y="1447800"/>
            <a:ext cx="1502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Discovery &amp; </a:t>
            </a:r>
          </a:p>
          <a:p>
            <a:r>
              <a:rPr lang="en-US" sz="2000" dirty="0"/>
              <a:t>preclinical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00400" y="2160657"/>
            <a:ext cx="1568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Clinical</a:t>
            </a:r>
          </a:p>
          <a:p>
            <a:r>
              <a:rPr lang="en-US" sz="2000" dirty="0"/>
              <a:t>development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48201" y="2819400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FDA</a:t>
            </a:r>
          </a:p>
          <a:p>
            <a:r>
              <a:rPr lang="en-US" sz="2000" dirty="0"/>
              <a:t>review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38400" y="3429000"/>
            <a:ext cx="2013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Patent protection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2286000" y="3886200"/>
            <a:ext cx="4648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257800" y="1676400"/>
            <a:ext cx="0" cy="434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800600" y="5970709"/>
            <a:ext cx="1081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FDA</a:t>
            </a:r>
          </a:p>
          <a:p>
            <a:r>
              <a:rPr lang="en-US" sz="2000" dirty="0"/>
              <a:t>approval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5275422" y="5643265"/>
            <a:ext cx="4859178" cy="125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8933022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8475822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8018622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7561422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7126893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6670123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6189822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5734872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9393332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9847422" y="5490865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6934945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20545" y="5109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772400" y="5105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86800" y="51257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601200" y="51223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8022" y="5809742"/>
            <a:ext cx="21019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Adapted from Choi et al,</a:t>
            </a:r>
          </a:p>
          <a:p>
            <a:r>
              <a:rPr lang="en-US" sz="1400" dirty="0"/>
              <a:t>“Medicines for the Mind,”</a:t>
            </a:r>
          </a:p>
          <a:p>
            <a:r>
              <a:rPr lang="en-US" sz="1400" dirty="0"/>
              <a:t>84 Neuron 554 (2014)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10200" y="304800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years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5257801" y="5562600"/>
            <a:ext cx="2757712" cy="255150"/>
          </a:xfrm>
          <a:prstGeom prst="rect">
            <a:avLst/>
          </a:prstGeom>
          <a:pattFill prst="wdUpDiag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94A87D9-8B52-C74A-8C98-7699CF05C28E}"/>
              </a:ext>
            </a:extLst>
          </p:cNvPr>
          <p:cNvSpPr txBox="1"/>
          <p:nvPr/>
        </p:nvSpPr>
        <p:spPr>
          <a:xfrm>
            <a:off x="5904359" y="5791200"/>
            <a:ext cx="236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Commercial life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AF26C85-6BDD-4944-B141-638CEEB89595}"/>
              </a:ext>
            </a:extLst>
          </p:cNvPr>
          <p:cNvSpPr/>
          <p:nvPr/>
        </p:nvSpPr>
        <p:spPr>
          <a:xfrm>
            <a:off x="2220686" y="3777343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10FB603-5036-1E48-9C58-CA45EA747247}"/>
              </a:ext>
            </a:extLst>
          </p:cNvPr>
          <p:cNvCxnSpPr/>
          <p:nvPr/>
        </p:nvCxnSpPr>
        <p:spPr bwMode="auto">
          <a:xfrm>
            <a:off x="6934200" y="3886200"/>
            <a:ext cx="1143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 Box 16">
            <a:extLst>
              <a:ext uri="{FF2B5EF4-FFF2-40B4-BE49-F238E27FC236}">
                <a16:creationId xmlns:a16="http://schemas.microsoft.com/office/drawing/2014/main" id="{446CC756-66D0-F140-8B3A-087472AC1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69" y="4092139"/>
            <a:ext cx="2749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Times New Roman" charset="0"/>
              </a:rPr>
              <a:t>Generic Drug Development</a:t>
            </a:r>
          </a:p>
        </p:txBody>
      </p:sp>
      <p:sp>
        <p:nvSpPr>
          <p:cNvPr id="77" name="Text Box 21">
            <a:extLst>
              <a:ext uri="{FF2B5EF4-FFF2-40B4-BE49-F238E27FC236}">
                <a16:creationId xmlns:a16="http://schemas.microsoft.com/office/drawing/2014/main" id="{58E7C711-26B3-9549-A7D3-9DB5C13F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877" y="4461256"/>
            <a:ext cx="1319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Times New Roman" charset="0"/>
              </a:rPr>
              <a:t>FDA review</a:t>
            </a:r>
          </a:p>
        </p:txBody>
      </p:sp>
      <p:sp>
        <p:nvSpPr>
          <p:cNvPr id="78" name="Rectangle 15" descr="Wide upward diagonal">
            <a:extLst>
              <a:ext uri="{FF2B5EF4-FFF2-40B4-BE49-F238E27FC236}">
                <a16:creationId xmlns:a16="http://schemas.microsoft.com/office/drawing/2014/main" id="{E7B3559F-53F6-B74C-A762-D2000E08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743" y="5264685"/>
            <a:ext cx="268393" cy="280531"/>
          </a:xfrm>
          <a:prstGeom prst="rect">
            <a:avLst/>
          </a:prstGeom>
          <a:pattFill prst="dkUpDiag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9" name="Rectangle 16" descr="Wide upward diagonal">
            <a:extLst>
              <a:ext uri="{FF2B5EF4-FFF2-40B4-BE49-F238E27FC236}">
                <a16:creationId xmlns:a16="http://schemas.microsoft.com/office/drawing/2014/main" id="{6F413B16-9653-9E41-BE4D-1A2685C79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761" y="5264685"/>
            <a:ext cx="228600" cy="280532"/>
          </a:xfrm>
          <a:prstGeom prst="rect">
            <a:avLst/>
          </a:prstGeom>
          <a:pattFill prst="ltUpDiag">
            <a:fgClr>
              <a:srgbClr val="FFCC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0" name="Rectangle 13" descr="Wide upward diagonal">
            <a:extLst>
              <a:ext uri="{FF2B5EF4-FFF2-40B4-BE49-F238E27FC236}">
                <a16:creationId xmlns:a16="http://schemas.microsoft.com/office/drawing/2014/main" id="{6E958E5E-911B-CA4C-A847-C3D9D9D03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134" y="5264685"/>
            <a:ext cx="2595722" cy="26675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1" name="Line 17">
            <a:extLst>
              <a:ext uri="{FF2B5EF4-FFF2-40B4-BE49-F238E27FC236}">
                <a16:creationId xmlns:a16="http://schemas.microsoft.com/office/drawing/2014/main" id="{F67B2308-5D0D-4148-959D-C9E59B182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938" y="4436528"/>
            <a:ext cx="814157" cy="9764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23">
            <a:extLst>
              <a:ext uri="{FF2B5EF4-FFF2-40B4-BE49-F238E27FC236}">
                <a16:creationId xmlns:a16="http://schemas.microsoft.com/office/drawing/2014/main" id="{9A0D747A-E9F3-8047-BC93-B2953C1F1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3034" y="4700759"/>
            <a:ext cx="228648" cy="7333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22">
            <a:extLst>
              <a:ext uri="{FF2B5EF4-FFF2-40B4-BE49-F238E27FC236}">
                <a16:creationId xmlns:a16="http://schemas.microsoft.com/office/drawing/2014/main" id="{587B322F-90DA-D845-A2A4-2331C733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322" y="3423285"/>
            <a:ext cx="2621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Times New Roman" charset="0"/>
              </a:rPr>
              <a:t>Generic Drug Distribution</a:t>
            </a:r>
          </a:p>
        </p:txBody>
      </p:sp>
      <p:sp>
        <p:nvSpPr>
          <p:cNvPr id="89" name="Line 24">
            <a:extLst>
              <a:ext uri="{FF2B5EF4-FFF2-40B4-BE49-F238E27FC236}">
                <a16:creationId xmlns:a16="http://schemas.microsoft.com/office/drawing/2014/main" id="{1DE49C84-841D-3F4D-A881-366A52B329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75721" y="3804285"/>
            <a:ext cx="7620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E3EBC19-D580-0949-BBE6-4DBA8EECD995}"/>
              </a:ext>
            </a:extLst>
          </p:cNvPr>
          <p:cNvSpPr/>
          <p:nvPr/>
        </p:nvSpPr>
        <p:spPr>
          <a:xfrm>
            <a:off x="6988823" y="3524936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en-US" dirty="0">
                <a:ea typeface="ＭＳ Ｐゴシック" charset="-128"/>
              </a:rPr>
              <a:t>§156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9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07E7-953A-DE48-8E6A-C6372230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893659"/>
          </a:xfrm>
        </p:spPr>
        <p:txBody>
          <a:bodyPr>
            <a:normAutofit/>
          </a:bodyPr>
          <a:lstStyle/>
          <a:p>
            <a:r>
              <a:rPr lang="en-US" sz="3600" dirty="0"/>
              <a:t>Exclusivity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DAA55-B533-6240-A361-50237B80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151906"/>
            <a:ext cx="10771909" cy="5025057"/>
          </a:xfrm>
        </p:spPr>
        <p:txBody>
          <a:bodyPr>
            <a:normAutofit/>
          </a:bodyPr>
          <a:lstStyle/>
          <a:p>
            <a:r>
              <a:rPr lang="en-US" sz="2400" dirty="0"/>
              <a:t>data-exclusivity rules forbid the FDA to accept an application that relies upon safety or efficacy studies conducted by the beneficiary of the exclusivity</a:t>
            </a:r>
          </a:p>
          <a:p>
            <a:r>
              <a:rPr lang="en-US" sz="2400" dirty="0"/>
              <a:t>market-exclusivity rules forbid the FDA to approve a drug that will compete with a drug developed by the beneficiary of the exclusivity.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405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07E7-953A-DE48-8E6A-C6372230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893659"/>
          </a:xfrm>
        </p:spPr>
        <p:txBody>
          <a:bodyPr>
            <a:normAutofit/>
          </a:bodyPr>
          <a:lstStyle/>
          <a:p>
            <a:r>
              <a:rPr lang="en-US" sz="3600" dirty="0"/>
              <a:t>Exclusivity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DAA55-B533-6240-A361-50237B80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151906"/>
            <a:ext cx="10771909" cy="5025057"/>
          </a:xfrm>
        </p:spPr>
        <p:txBody>
          <a:bodyPr>
            <a:normAutofit/>
          </a:bodyPr>
          <a:lstStyle/>
          <a:p>
            <a:r>
              <a:rPr lang="en-US" sz="2400" dirty="0"/>
              <a:t>7 years of market exclusivity for “orphan drugs” (drugs that address diseases that affect fewer than 200,000 patients in the United States); </a:t>
            </a:r>
          </a:p>
          <a:p>
            <a:r>
              <a:rPr lang="en-US" sz="2400" dirty="0"/>
              <a:t>5 years of data exclusivity for new chemical entities (NCEs); </a:t>
            </a:r>
          </a:p>
          <a:p>
            <a:r>
              <a:rPr lang="en-US" sz="2400" dirty="0"/>
              <a:t>3 years of data exclusivity for modifications of existing drugs significant enough to require new clinical trials; </a:t>
            </a:r>
          </a:p>
          <a:p>
            <a:r>
              <a:rPr lang="en-US" sz="2400" dirty="0"/>
              <a:t>6 months of market exclusivity for on-patent drugs that have been tested (at the FDA’s request) for efficacy on children; </a:t>
            </a:r>
          </a:p>
          <a:p>
            <a:r>
              <a:rPr lang="en-US" sz="2400" dirty="0"/>
              <a:t>5 years of market exclusivity for new antibiotic agents; </a:t>
            </a:r>
          </a:p>
          <a:p>
            <a:r>
              <a:rPr lang="en-US" sz="2400" dirty="0"/>
              <a:t>4 years of data exclusivity plus an additional 8 years of market exclusivity for biologics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207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20171</TotalTime>
  <Words>1553</Words>
  <Application>Microsoft Macintosh PowerPoint</Application>
  <PresentationFormat>Widescreen</PresentationFormat>
  <Paragraphs>198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Cambria</vt:lpstr>
      <vt:lpstr>Garamond</vt:lpstr>
      <vt:lpstr>Helvetica</vt:lpstr>
      <vt:lpstr>Times New Roman</vt:lpstr>
      <vt:lpstr>Office Theme</vt:lpstr>
      <vt:lpstr>PowerPoint Presentation</vt:lpstr>
      <vt:lpstr>(1) The Roles of Governments</vt:lpstr>
      <vt:lpstr>Potential Tools</vt:lpstr>
      <vt:lpstr>PowerPoint Presentation</vt:lpstr>
      <vt:lpstr>PowerPoint Presentation</vt:lpstr>
      <vt:lpstr>PowerPoint Presentation</vt:lpstr>
      <vt:lpstr>PowerPoint Presentation</vt:lpstr>
      <vt:lpstr>Exclusivity</vt:lpstr>
      <vt:lpstr>Exclusivity Periods</vt:lpstr>
      <vt:lpstr>PowerPoint Presentation</vt:lpstr>
      <vt:lpstr>PowerPoint Presentation</vt:lpstr>
      <vt:lpstr>(2) Successes and Failures</vt:lpstr>
      <vt:lpstr>Lack of coordination among the three sectors leads to:</vt:lpstr>
      <vt:lpstr>Cumulative New Molecular Entities Approved by FDA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(3) Life Cycle of a Patented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(4) Revenue Model of the US Pharmaceutical Industry</vt:lpstr>
      <vt:lpstr>Types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Disclosure Context</dc:title>
  <dc:creator>Fisher, William</dc:creator>
  <cp:lastModifiedBy>Terry Fisher</cp:lastModifiedBy>
  <cp:revision>178</cp:revision>
  <dcterms:created xsi:type="dcterms:W3CDTF">2017-10-01T16:49:19Z</dcterms:created>
  <dcterms:modified xsi:type="dcterms:W3CDTF">2024-02-08T18:19:48Z</dcterms:modified>
</cp:coreProperties>
</file>