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832" r:id="rId3"/>
    <p:sldId id="875" r:id="rId4"/>
    <p:sldId id="876" r:id="rId5"/>
    <p:sldId id="877" r:id="rId6"/>
    <p:sldId id="848" r:id="rId7"/>
    <p:sldId id="849" r:id="rId8"/>
    <p:sldId id="847" r:id="rId9"/>
    <p:sldId id="850" r:id="rId10"/>
    <p:sldId id="844" r:id="rId11"/>
    <p:sldId id="846" r:id="rId12"/>
    <p:sldId id="845" r:id="rId13"/>
    <p:sldId id="833" r:id="rId14"/>
    <p:sldId id="834" r:id="rId15"/>
    <p:sldId id="864" r:id="rId16"/>
    <p:sldId id="841" r:id="rId17"/>
    <p:sldId id="269" r:id="rId18"/>
    <p:sldId id="277" r:id="rId19"/>
    <p:sldId id="842" r:id="rId20"/>
    <p:sldId id="271" r:id="rId21"/>
    <p:sldId id="266" r:id="rId22"/>
    <p:sldId id="865" r:id="rId23"/>
    <p:sldId id="843" r:id="rId24"/>
    <p:sldId id="272" r:id="rId25"/>
    <p:sldId id="273" r:id="rId26"/>
    <p:sldId id="270" r:id="rId27"/>
    <p:sldId id="265" r:id="rId28"/>
    <p:sldId id="267" r:id="rId29"/>
    <p:sldId id="268" r:id="rId30"/>
    <p:sldId id="264" r:id="rId31"/>
    <p:sldId id="263" r:id="rId32"/>
    <p:sldId id="835" r:id="rId33"/>
    <p:sldId id="258" r:id="rId34"/>
    <p:sldId id="257" r:id="rId35"/>
    <p:sldId id="259" r:id="rId36"/>
    <p:sldId id="836" r:id="rId37"/>
    <p:sldId id="260" r:id="rId38"/>
    <p:sldId id="261" r:id="rId39"/>
    <p:sldId id="276" r:id="rId40"/>
    <p:sldId id="279" r:id="rId41"/>
    <p:sldId id="830" r:id="rId42"/>
    <p:sldId id="280" r:id="rId43"/>
    <p:sldId id="837" r:id="rId44"/>
    <p:sldId id="281" r:id="rId45"/>
    <p:sldId id="282" r:id="rId46"/>
    <p:sldId id="283" r:id="rId47"/>
    <p:sldId id="284" r:id="rId48"/>
    <p:sldId id="878" r:id="rId49"/>
    <p:sldId id="866" r:id="rId50"/>
    <p:sldId id="879" r:id="rId51"/>
    <p:sldId id="867" r:id="rId52"/>
    <p:sldId id="868" r:id="rId53"/>
    <p:sldId id="869" r:id="rId54"/>
    <p:sldId id="870" r:id="rId55"/>
    <p:sldId id="872" r:id="rId56"/>
    <p:sldId id="873" r:id="rId57"/>
    <p:sldId id="874" r:id="rId58"/>
    <p:sldId id="291" r:id="rId59"/>
    <p:sldId id="292" r:id="rId60"/>
    <p:sldId id="880" r:id="rId61"/>
    <p:sldId id="293" r:id="rId62"/>
    <p:sldId id="295" r:id="rId63"/>
    <p:sldId id="856" r:id="rId64"/>
    <p:sldId id="831" r:id="rId65"/>
    <p:sldId id="858" r:id="rId66"/>
    <p:sldId id="857" r:id="rId67"/>
    <p:sldId id="855" r:id="rId68"/>
    <p:sldId id="859" r:id="rId69"/>
    <p:sldId id="860" r:id="rId70"/>
    <p:sldId id="861" r:id="rId71"/>
    <p:sldId id="862" r:id="rId72"/>
    <p:sldId id="840" r:id="rId73"/>
    <p:sldId id="854" r:id="rId74"/>
    <p:sldId id="777" r:id="rId75"/>
    <p:sldId id="829" r:id="rId76"/>
    <p:sldId id="828" r:id="rId77"/>
    <p:sldId id="779" r:id="rId78"/>
    <p:sldId id="791" r:id="rId79"/>
    <p:sldId id="825" r:id="rId80"/>
    <p:sldId id="826"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91"/>
    <p:restoredTop sz="96327"/>
  </p:normalViewPr>
  <p:slideViewPr>
    <p:cSldViewPr snapToGrid="0" snapToObjects="1" showGuides="1">
      <p:cViewPr varScale="1">
        <p:scale>
          <a:sx n="112" d="100"/>
          <a:sy n="112" d="100"/>
        </p:scale>
        <p:origin x="568" y="200"/>
      </p:cViewPr>
      <p:guideLst>
        <p:guide orient="horz" pos="240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Coal</c:v>
                </c:pt>
              </c:strCache>
            </c:strRef>
          </c:tx>
          <c:spPr>
            <a:ln>
              <a:solidFill>
                <a:srgbClr val="2876DD"/>
              </a:solidFill>
            </a:ln>
          </c:spPr>
          <c:marker>
            <c:symbol val="circle"/>
            <c:size val="5"/>
            <c:spPr>
              <a:solidFill>
                <a:srgbClr val="2876DD"/>
              </a:solidFill>
              <a:ln>
                <a:solidFill>
                  <a:srgbClr val="2876DD"/>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Sheet1!$B$2:$B$12</c:f>
              <c:numCache>
                <c:formatCode>General</c:formatCode>
                <c:ptCount val="11"/>
                <c:pt idx="0">
                  <c:v>4429.5</c:v>
                </c:pt>
                <c:pt idx="1">
                  <c:v>4993.3</c:v>
                </c:pt>
                <c:pt idx="2">
                  <c:v>5995.5</c:v>
                </c:pt>
                <c:pt idx="3">
                  <c:v>7326</c:v>
                </c:pt>
                <c:pt idx="4">
                  <c:v>8670.6</c:v>
                </c:pt>
                <c:pt idx="5">
                  <c:v>9535.7000000000007</c:v>
                </c:pt>
                <c:pt idx="6">
                  <c:v>10148.4</c:v>
                </c:pt>
                <c:pt idx="7">
                  <c:v>9914.4</c:v>
                </c:pt>
                <c:pt idx="8">
                  <c:v>9292.9</c:v>
                </c:pt>
                <c:pt idx="9">
                  <c:v>10081.799999999999</c:v>
                </c:pt>
                <c:pt idx="10">
                  <c:v>10070.6</c:v>
                </c:pt>
              </c:numCache>
            </c:numRef>
          </c:val>
          <c:smooth val="0"/>
          <c:extLst>
            <c:ext xmlns:c16="http://schemas.microsoft.com/office/drawing/2014/chart" uri="{C3380CC4-5D6E-409C-BE32-E72D297353CC}">
              <c16:uniqueId val="{0000000B-768C-CC46-AC73-D0B683AC7329}"/>
            </c:ext>
          </c:extLst>
        </c:ser>
        <c:ser>
          <c:idx val="1"/>
          <c:order val="1"/>
          <c:tx>
            <c:strRef>
              <c:f>Sheet1!$C$1</c:f>
              <c:strCache>
                <c:ptCount val="1"/>
                <c:pt idx="0">
                  <c:v>Natural gas</c:v>
                </c:pt>
              </c:strCache>
            </c:strRef>
          </c:tx>
          <c:spPr>
            <a:ln>
              <a:solidFill>
                <a:srgbClr val="0F283E"/>
              </a:solidFill>
            </a:ln>
          </c:spPr>
          <c:marker>
            <c:symbol val="circle"/>
            <c:size val="5"/>
            <c:spPr>
              <a:solidFill>
                <a:srgbClr val="0F283E"/>
              </a:solidFill>
              <a:ln>
                <a:solidFill>
                  <a:srgbClr val="0F283E"/>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Sheet1!$C$2:$C$12</c:f>
              <c:numCache>
                <c:formatCode>General</c:formatCode>
                <c:ptCount val="11"/>
                <c:pt idx="0">
                  <c:v>1747.8</c:v>
                </c:pt>
                <c:pt idx="1">
                  <c:v>2017.9</c:v>
                </c:pt>
                <c:pt idx="2">
                  <c:v>2771.5</c:v>
                </c:pt>
                <c:pt idx="3">
                  <c:v>3702.3</c:v>
                </c:pt>
                <c:pt idx="4">
                  <c:v>4843.6000000000004</c:v>
                </c:pt>
                <c:pt idx="5">
                  <c:v>5535.2</c:v>
                </c:pt>
                <c:pt idx="6">
                  <c:v>6153.5</c:v>
                </c:pt>
                <c:pt idx="7">
                  <c:v>6346</c:v>
                </c:pt>
                <c:pt idx="8">
                  <c:v>6132.5</c:v>
                </c:pt>
                <c:pt idx="9">
                  <c:v>6326</c:v>
                </c:pt>
                <c:pt idx="10">
                  <c:v>5418.2</c:v>
                </c:pt>
              </c:numCache>
            </c:numRef>
          </c:val>
          <c:smooth val="0"/>
          <c:extLst>
            <c:ext xmlns:c16="http://schemas.microsoft.com/office/drawing/2014/chart" uri="{C3380CC4-5D6E-409C-BE32-E72D297353CC}">
              <c16:uniqueId val="{00000017-768C-CC46-AC73-D0B683AC7329}"/>
            </c:ext>
          </c:extLst>
        </c:ser>
        <c:ser>
          <c:idx val="2"/>
          <c:order val="2"/>
          <c:tx>
            <c:strRef>
              <c:f>Sheet1!$D$1</c:f>
              <c:strCache>
                <c:ptCount val="1"/>
                <c:pt idx="0">
                  <c:v>Hydropower*</c:v>
                </c:pt>
              </c:strCache>
            </c:strRef>
          </c:tx>
          <c:spPr>
            <a:ln>
              <a:solidFill>
                <a:srgbClr val="BABABA"/>
              </a:solidFill>
            </a:ln>
          </c:spPr>
          <c:marker>
            <c:symbol val="circle"/>
            <c:size val="5"/>
            <c:spPr>
              <a:solidFill>
                <a:srgbClr val="BABABA"/>
              </a:solidFill>
              <a:ln>
                <a:solidFill>
                  <a:srgbClr val="BABABA"/>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Sheet1!$D$2:$D$12</c:f>
              <c:numCache>
                <c:formatCode>General</c:formatCode>
                <c:ptCount val="11"/>
                <c:pt idx="0">
                  <c:v>2191</c:v>
                </c:pt>
                <c:pt idx="1">
                  <c:v>2545.9</c:v>
                </c:pt>
                <c:pt idx="2">
                  <c:v>2695.6</c:v>
                </c:pt>
                <c:pt idx="3">
                  <c:v>3019.3</c:v>
                </c:pt>
                <c:pt idx="4">
                  <c:v>3535.9</c:v>
                </c:pt>
                <c:pt idx="5">
                  <c:v>3981.7</c:v>
                </c:pt>
                <c:pt idx="6">
                  <c:v>4313.2</c:v>
                </c:pt>
                <c:pt idx="7">
                  <c:v>4329</c:v>
                </c:pt>
                <c:pt idx="8">
                  <c:v>4341.1000000000004</c:v>
                </c:pt>
                <c:pt idx="9">
                  <c:v>4244.6000000000004</c:v>
                </c:pt>
                <c:pt idx="10">
                  <c:v>3937.9</c:v>
                </c:pt>
              </c:numCache>
            </c:numRef>
          </c:val>
          <c:smooth val="0"/>
          <c:extLst>
            <c:ext xmlns:c16="http://schemas.microsoft.com/office/drawing/2014/chart" uri="{C3380CC4-5D6E-409C-BE32-E72D297353CC}">
              <c16:uniqueId val="{00000023-768C-CC46-AC73-D0B683AC7329}"/>
            </c:ext>
          </c:extLst>
        </c:ser>
        <c:ser>
          <c:idx val="3"/>
          <c:order val="3"/>
          <c:tx>
            <c:strRef>
              <c:f>Sheet1!$E$1</c:f>
              <c:strCache>
                <c:ptCount val="1"/>
                <c:pt idx="0">
                  <c:v>Nuclear</c:v>
                </c:pt>
              </c:strCache>
            </c:strRef>
          </c:tx>
          <c:spPr>
            <a:ln>
              <a:solidFill>
                <a:srgbClr val="A60B0B"/>
              </a:solidFill>
            </a:ln>
          </c:spPr>
          <c:marker>
            <c:symbol val="circle"/>
            <c:size val="5"/>
            <c:spPr>
              <a:solidFill>
                <a:srgbClr val="A60B0B"/>
              </a:solidFill>
              <a:ln>
                <a:solidFill>
                  <a:srgbClr val="A60B0B"/>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Sheet1!$E$2:$E$12</c:f>
              <c:numCache>
                <c:formatCode>General</c:formatCode>
                <c:ptCount val="11"/>
                <c:pt idx="0">
                  <c:v>2012.9</c:v>
                </c:pt>
                <c:pt idx="1">
                  <c:v>2332</c:v>
                </c:pt>
                <c:pt idx="2">
                  <c:v>2590.6</c:v>
                </c:pt>
                <c:pt idx="3">
                  <c:v>2768</c:v>
                </c:pt>
                <c:pt idx="4">
                  <c:v>2756.3</c:v>
                </c:pt>
                <c:pt idx="5">
                  <c:v>2570.1</c:v>
                </c:pt>
                <c:pt idx="6">
                  <c:v>2709.1</c:v>
                </c:pt>
                <c:pt idx="7">
                  <c:v>2789.7</c:v>
                </c:pt>
                <c:pt idx="8">
                  <c:v>2634.7</c:v>
                </c:pt>
                <c:pt idx="9">
                  <c:v>2740.8</c:v>
                </c:pt>
                <c:pt idx="10">
                  <c:v>2605.6</c:v>
                </c:pt>
              </c:numCache>
            </c:numRef>
          </c:val>
          <c:smooth val="0"/>
          <c:extLst>
            <c:ext xmlns:c16="http://schemas.microsoft.com/office/drawing/2014/chart" uri="{C3380CC4-5D6E-409C-BE32-E72D297353CC}">
              <c16:uniqueId val="{0000002F-768C-CC46-AC73-D0B683AC7329}"/>
            </c:ext>
          </c:extLst>
        </c:ser>
        <c:ser>
          <c:idx val="4"/>
          <c:order val="4"/>
          <c:tx>
            <c:strRef>
              <c:f>Sheet1!$F$1</c:f>
              <c:strCache>
                <c:ptCount val="1"/>
                <c:pt idx="0">
                  <c:v>Wind</c:v>
                </c:pt>
              </c:strCache>
            </c:strRef>
          </c:tx>
          <c:spPr>
            <a:ln>
              <a:solidFill>
                <a:srgbClr val="87BC24"/>
              </a:solidFill>
            </a:ln>
          </c:spPr>
          <c:marker>
            <c:symbol val="circle"/>
            <c:size val="5"/>
            <c:spPr>
              <a:solidFill>
                <a:srgbClr val="87BC24"/>
              </a:solidFill>
              <a:ln>
                <a:solidFill>
                  <a:srgbClr val="87BC24"/>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Sheet1!$F$2:$F$12</c:f>
              <c:numCache>
                <c:formatCode>General</c:formatCode>
                <c:ptCount val="11"/>
                <c:pt idx="0">
                  <c:v>3.9</c:v>
                </c:pt>
                <c:pt idx="1">
                  <c:v>8</c:v>
                </c:pt>
                <c:pt idx="2">
                  <c:v>31.3</c:v>
                </c:pt>
                <c:pt idx="3">
                  <c:v>104.5</c:v>
                </c:pt>
                <c:pt idx="4">
                  <c:v>342.2</c:v>
                </c:pt>
                <c:pt idx="5">
                  <c:v>834</c:v>
                </c:pt>
                <c:pt idx="6">
                  <c:v>1276.8</c:v>
                </c:pt>
                <c:pt idx="7">
                  <c:v>1427.4</c:v>
                </c:pt>
                <c:pt idx="8">
                  <c:v>1587.1</c:v>
                </c:pt>
                <c:pt idx="9">
                  <c:v>1849.4</c:v>
                </c:pt>
                <c:pt idx="10">
                  <c:v>2122.6</c:v>
                </c:pt>
              </c:numCache>
            </c:numRef>
          </c:val>
          <c:smooth val="0"/>
          <c:extLst>
            <c:ext xmlns:c16="http://schemas.microsoft.com/office/drawing/2014/chart" uri="{C3380CC4-5D6E-409C-BE32-E72D297353CC}">
              <c16:uniqueId val="{0000003B-768C-CC46-AC73-D0B683AC7329}"/>
            </c:ext>
          </c:extLst>
        </c:ser>
        <c:ser>
          <c:idx val="5"/>
          <c:order val="5"/>
          <c:tx>
            <c:strRef>
              <c:f>Sheet1!$G$1</c:f>
              <c:strCache>
                <c:ptCount val="1"/>
                <c:pt idx="0">
                  <c:v>Solar**</c:v>
                </c:pt>
              </c:strCache>
            </c:strRef>
          </c:tx>
          <c:spPr>
            <a:ln>
              <a:solidFill>
                <a:srgbClr val="EBB523"/>
              </a:solidFill>
            </a:ln>
          </c:spPr>
          <c:marker>
            <c:symbol val="circle"/>
            <c:size val="5"/>
            <c:spPr>
              <a:solidFill>
                <a:srgbClr val="EBB523"/>
              </a:solidFill>
              <a:ln>
                <a:solidFill>
                  <a:srgbClr val="EBB523"/>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Sheet1!$G$2:$G$12</c:f>
              <c:numCache>
                <c:formatCode>General</c:formatCode>
                <c:ptCount val="11"/>
                <c:pt idx="0">
                  <c:v>0.09</c:v>
                </c:pt>
                <c:pt idx="1">
                  <c:v>0.2</c:v>
                </c:pt>
                <c:pt idx="2">
                  <c:v>0.8</c:v>
                </c:pt>
                <c:pt idx="3">
                  <c:v>3.7</c:v>
                </c:pt>
                <c:pt idx="4">
                  <c:v>32</c:v>
                </c:pt>
                <c:pt idx="5">
                  <c:v>244.9</c:v>
                </c:pt>
                <c:pt idx="6">
                  <c:v>555.6</c:v>
                </c:pt>
                <c:pt idx="7">
                  <c:v>681</c:v>
                </c:pt>
                <c:pt idx="8">
                  <c:v>850.9</c:v>
                </c:pt>
                <c:pt idx="9">
                  <c:v>1040.0999999999999</c:v>
                </c:pt>
                <c:pt idx="10">
                  <c:v>1256.0999999999999</c:v>
                </c:pt>
              </c:numCache>
            </c:numRef>
          </c:val>
          <c:smooth val="0"/>
          <c:extLst>
            <c:ext xmlns:c16="http://schemas.microsoft.com/office/drawing/2014/chart" uri="{C3380CC4-5D6E-409C-BE32-E72D297353CC}">
              <c16:uniqueId val="{00000047-768C-CC46-AC73-D0B683AC7329}"/>
            </c:ext>
          </c:extLst>
        </c:ser>
        <c:ser>
          <c:idx val="6"/>
          <c:order val="6"/>
          <c:tx>
            <c:strRef>
              <c:f>Sheet1!$H$1</c:f>
              <c:strCache>
                <c:ptCount val="1"/>
                <c:pt idx="0">
                  <c:v>Bioenergy</c:v>
                </c:pt>
              </c:strCache>
            </c:strRef>
          </c:tx>
          <c:spPr>
            <a:ln>
              <a:solidFill>
                <a:srgbClr val="5D2B76"/>
              </a:solidFill>
            </a:ln>
          </c:spPr>
          <c:marker>
            <c:symbol val="circle"/>
            <c:size val="5"/>
            <c:spPr>
              <a:solidFill>
                <a:srgbClr val="5D2B76"/>
              </a:solidFill>
              <a:ln>
                <a:solidFill>
                  <a:srgbClr val="5D2B76"/>
                </a:solidFill>
              </a:ln>
            </c:spPr>
          </c:marker>
          <c:dPt>
            <c:idx val="0"/>
            <c:marker>
              <c:spPr>
                <a:noFill/>
                <a:ln>
                  <a:noFill/>
                </a:ln>
              </c:spPr>
            </c:marker>
            <c:bubble3D val="0"/>
            <c:spPr>
              <a:ln>
                <a:noFill/>
              </a:ln>
            </c:spPr>
            <c:extLst>
              <c:ext xmlns:c16="http://schemas.microsoft.com/office/drawing/2014/chart" uri="{C3380CC4-5D6E-409C-BE32-E72D297353CC}">
                <c16:uniqueId val="{00000049-768C-CC46-AC73-D0B683AC7329}"/>
              </c:ext>
            </c:extLst>
          </c:dPt>
          <c:dPt>
            <c:idx val="1"/>
            <c:marker>
              <c:spPr>
                <a:noFill/>
                <a:ln>
                  <a:noFill/>
                </a:ln>
              </c:spPr>
            </c:marker>
            <c:bubble3D val="0"/>
            <c:spPr>
              <a:ln>
                <a:noFill/>
              </a:ln>
            </c:spPr>
            <c:extLst>
              <c:ext xmlns:c16="http://schemas.microsoft.com/office/drawing/2014/chart" uri="{C3380CC4-5D6E-409C-BE32-E72D297353CC}">
                <c16:uniqueId val="{0000004B-768C-CC46-AC73-D0B683AC7329}"/>
              </c:ext>
            </c:extLst>
          </c:dPt>
          <c:dPt>
            <c:idx val="2"/>
            <c:marker>
              <c:spPr>
                <a:noFill/>
                <a:ln>
                  <a:noFill/>
                </a:ln>
              </c:spPr>
            </c:marker>
            <c:bubble3D val="0"/>
            <c:spPr>
              <a:ln>
                <a:noFill/>
              </a:ln>
            </c:spPr>
            <c:extLst>
              <c:ext xmlns:c16="http://schemas.microsoft.com/office/drawing/2014/chart" uri="{C3380CC4-5D6E-409C-BE32-E72D297353CC}">
                <c16:uniqueId val="{0000004D-768C-CC46-AC73-D0B683AC7329}"/>
              </c:ext>
            </c:extLst>
          </c:dPt>
          <c:dPt>
            <c:idx val="3"/>
            <c:marker>
              <c:spPr>
                <a:noFill/>
                <a:ln>
                  <a:noFill/>
                </a:ln>
              </c:spPr>
            </c:marker>
            <c:bubble3D val="0"/>
            <c:spPr>
              <a:ln>
                <a:noFill/>
              </a:ln>
            </c:spPr>
            <c:extLst>
              <c:ext xmlns:c16="http://schemas.microsoft.com/office/drawing/2014/chart" uri="{C3380CC4-5D6E-409C-BE32-E72D297353CC}">
                <c16:uniqueId val="{0000004F-768C-CC46-AC73-D0B683AC7329}"/>
              </c:ext>
            </c:extLst>
          </c:dPt>
          <c:dPt>
            <c:idx val="4"/>
            <c:marker>
              <c:spPr>
                <a:noFill/>
                <a:ln>
                  <a:noFill/>
                </a:ln>
              </c:spPr>
            </c:marker>
            <c:bubble3D val="0"/>
            <c:spPr>
              <a:ln>
                <a:noFill/>
              </a:ln>
            </c:spPr>
            <c:extLst>
              <c:ext xmlns:c16="http://schemas.microsoft.com/office/drawing/2014/chart" uri="{C3380CC4-5D6E-409C-BE32-E72D297353CC}">
                <c16:uniqueId val="{00000051-768C-CC46-AC73-D0B683AC7329}"/>
              </c:ext>
            </c:extLst>
          </c:dPt>
          <c:dPt>
            <c:idx val="5"/>
            <c:marker>
              <c:spPr>
                <a:noFill/>
                <a:ln>
                  <a:noFill/>
                </a:ln>
              </c:spPr>
            </c:marker>
            <c:bubble3D val="0"/>
            <c:spPr>
              <a:ln>
                <a:noFill/>
              </a:ln>
            </c:spPr>
            <c:extLst>
              <c:ext xmlns:c16="http://schemas.microsoft.com/office/drawing/2014/chart" uri="{C3380CC4-5D6E-409C-BE32-E72D297353CC}">
                <c16:uniqueId val="{00000053-768C-CC46-AC73-D0B683AC7329}"/>
              </c:ext>
            </c:extLst>
          </c:dPt>
          <c:dPt>
            <c:idx val="6"/>
            <c:marker>
              <c:spPr>
                <a:noFill/>
                <a:ln>
                  <a:noFill/>
                </a:ln>
              </c:spPr>
            </c:marker>
            <c:bubble3D val="0"/>
            <c:spPr>
              <a:ln>
                <a:noFill/>
              </a:ln>
            </c:spPr>
            <c:extLst>
              <c:ext xmlns:c16="http://schemas.microsoft.com/office/drawing/2014/chart" uri="{C3380CC4-5D6E-409C-BE32-E72D297353CC}">
                <c16:uniqueId val="{00000055-768C-CC46-AC73-D0B683AC7329}"/>
              </c:ext>
            </c:extLst>
          </c:dPt>
          <c:dPt>
            <c:idx val="7"/>
            <c:marker>
              <c:spPr>
                <a:noFill/>
                <a:ln>
                  <a:noFill/>
                </a:ln>
              </c:spPr>
            </c:marker>
            <c:bubble3D val="0"/>
            <c:spPr>
              <a:ln>
                <a:noFill/>
              </a:ln>
            </c:spPr>
            <c:extLst>
              <c:ext xmlns:c16="http://schemas.microsoft.com/office/drawing/2014/chart" uri="{C3380CC4-5D6E-409C-BE32-E72D297353CC}">
                <c16:uniqueId val="{00000057-768C-CC46-AC73-D0B683AC7329}"/>
              </c:ext>
            </c:extLst>
          </c:dPt>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Sheet1!$H$2:$H$12</c:f>
              <c:numCache>
                <c:formatCode>General</c:formatCode>
                <c:ptCount val="11"/>
                <c:pt idx="8">
                  <c:v>602.6</c:v>
                </c:pt>
                <c:pt idx="9">
                  <c:v>663.8</c:v>
                </c:pt>
                <c:pt idx="10">
                  <c:v>663.2</c:v>
                </c:pt>
              </c:numCache>
            </c:numRef>
          </c:val>
          <c:smooth val="0"/>
          <c:extLst>
            <c:ext xmlns:c16="http://schemas.microsoft.com/office/drawing/2014/chart" uri="{C3380CC4-5D6E-409C-BE32-E72D297353CC}">
              <c16:uniqueId val="{0000005B-768C-CC46-AC73-D0B683AC7329}"/>
            </c:ext>
          </c:extLst>
        </c:ser>
        <c:ser>
          <c:idx val="7"/>
          <c:order val="7"/>
          <c:tx>
            <c:strRef>
              <c:f>Sheet1!$I$1</c:f>
              <c:strCache>
                <c:ptCount val="1"/>
                <c:pt idx="0">
                  <c:v>Other fossil***</c:v>
                </c:pt>
              </c:strCache>
            </c:strRef>
          </c:tx>
          <c:spPr>
            <a:ln>
              <a:solidFill>
                <a:srgbClr val="C271DA"/>
              </a:solidFill>
            </a:ln>
          </c:spPr>
          <c:marker>
            <c:symbol val="circle"/>
            <c:size val="5"/>
            <c:spPr>
              <a:solidFill>
                <a:srgbClr val="C271DA"/>
              </a:solidFill>
              <a:ln>
                <a:solidFill>
                  <a:srgbClr val="C271DA"/>
                </a:solidFill>
              </a:ln>
            </c:spPr>
          </c:marker>
          <c:dPt>
            <c:idx val="0"/>
            <c:marker>
              <c:spPr>
                <a:noFill/>
                <a:ln>
                  <a:noFill/>
                </a:ln>
              </c:spPr>
            </c:marker>
            <c:bubble3D val="0"/>
            <c:spPr>
              <a:ln>
                <a:noFill/>
              </a:ln>
            </c:spPr>
            <c:extLst>
              <c:ext xmlns:c16="http://schemas.microsoft.com/office/drawing/2014/chart" uri="{C3380CC4-5D6E-409C-BE32-E72D297353CC}">
                <c16:uniqueId val="{0000005D-768C-CC46-AC73-D0B683AC7329}"/>
              </c:ext>
            </c:extLst>
          </c:dPt>
          <c:dPt>
            <c:idx val="1"/>
            <c:marker>
              <c:spPr>
                <a:noFill/>
                <a:ln>
                  <a:noFill/>
                </a:ln>
              </c:spPr>
            </c:marker>
            <c:bubble3D val="0"/>
            <c:spPr>
              <a:ln>
                <a:noFill/>
              </a:ln>
            </c:spPr>
            <c:extLst>
              <c:ext xmlns:c16="http://schemas.microsoft.com/office/drawing/2014/chart" uri="{C3380CC4-5D6E-409C-BE32-E72D297353CC}">
                <c16:uniqueId val="{0000005F-768C-CC46-AC73-D0B683AC7329}"/>
              </c:ext>
            </c:extLst>
          </c:dPt>
          <c:dPt>
            <c:idx val="2"/>
            <c:marker>
              <c:spPr>
                <a:noFill/>
                <a:ln>
                  <a:noFill/>
                </a:ln>
              </c:spPr>
            </c:marker>
            <c:bubble3D val="0"/>
            <c:spPr>
              <a:ln>
                <a:noFill/>
              </a:ln>
            </c:spPr>
            <c:extLst>
              <c:ext xmlns:c16="http://schemas.microsoft.com/office/drawing/2014/chart" uri="{C3380CC4-5D6E-409C-BE32-E72D297353CC}">
                <c16:uniqueId val="{00000061-768C-CC46-AC73-D0B683AC7329}"/>
              </c:ext>
            </c:extLst>
          </c:dPt>
          <c:dPt>
            <c:idx val="3"/>
            <c:marker>
              <c:spPr>
                <a:noFill/>
                <a:ln>
                  <a:noFill/>
                </a:ln>
              </c:spPr>
            </c:marker>
            <c:bubble3D val="0"/>
            <c:spPr>
              <a:ln>
                <a:noFill/>
              </a:ln>
            </c:spPr>
            <c:extLst>
              <c:ext xmlns:c16="http://schemas.microsoft.com/office/drawing/2014/chart" uri="{C3380CC4-5D6E-409C-BE32-E72D297353CC}">
                <c16:uniqueId val="{00000063-768C-CC46-AC73-D0B683AC7329}"/>
              </c:ext>
            </c:extLst>
          </c:dPt>
          <c:dPt>
            <c:idx val="4"/>
            <c:marker>
              <c:spPr>
                <a:noFill/>
                <a:ln>
                  <a:noFill/>
                </a:ln>
              </c:spPr>
            </c:marker>
            <c:bubble3D val="0"/>
            <c:spPr>
              <a:ln>
                <a:noFill/>
              </a:ln>
            </c:spPr>
            <c:extLst>
              <c:ext xmlns:c16="http://schemas.microsoft.com/office/drawing/2014/chart" uri="{C3380CC4-5D6E-409C-BE32-E72D297353CC}">
                <c16:uniqueId val="{00000065-768C-CC46-AC73-D0B683AC7329}"/>
              </c:ext>
            </c:extLst>
          </c:dPt>
          <c:dPt>
            <c:idx val="5"/>
            <c:marker>
              <c:spPr>
                <a:noFill/>
                <a:ln>
                  <a:noFill/>
                </a:ln>
              </c:spPr>
            </c:marker>
            <c:bubble3D val="0"/>
            <c:spPr>
              <a:ln>
                <a:noFill/>
              </a:ln>
            </c:spPr>
            <c:extLst>
              <c:ext xmlns:c16="http://schemas.microsoft.com/office/drawing/2014/chart" uri="{C3380CC4-5D6E-409C-BE32-E72D297353CC}">
                <c16:uniqueId val="{00000067-768C-CC46-AC73-D0B683AC7329}"/>
              </c:ext>
            </c:extLst>
          </c:dPt>
          <c:dPt>
            <c:idx val="6"/>
            <c:marker>
              <c:spPr>
                <a:noFill/>
                <a:ln>
                  <a:noFill/>
                </a:ln>
              </c:spPr>
            </c:marker>
            <c:bubble3D val="0"/>
            <c:spPr>
              <a:ln>
                <a:noFill/>
              </a:ln>
            </c:spPr>
            <c:extLst>
              <c:ext xmlns:c16="http://schemas.microsoft.com/office/drawing/2014/chart" uri="{C3380CC4-5D6E-409C-BE32-E72D297353CC}">
                <c16:uniqueId val="{00000069-768C-CC46-AC73-D0B683AC7329}"/>
              </c:ext>
            </c:extLst>
          </c:dPt>
          <c:dPt>
            <c:idx val="7"/>
            <c:marker>
              <c:spPr>
                <a:noFill/>
                <a:ln>
                  <a:noFill/>
                </a:ln>
              </c:spPr>
            </c:marker>
            <c:bubble3D val="0"/>
            <c:spPr>
              <a:ln>
                <a:noFill/>
              </a:ln>
            </c:spPr>
            <c:extLst>
              <c:ext xmlns:c16="http://schemas.microsoft.com/office/drawing/2014/chart" uri="{C3380CC4-5D6E-409C-BE32-E72D297353CC}">
                <c16:uniqueId val="{0000006B-768C-CC46-AC73-D0B683AC7329}"/>
              </c:ext>
            </c:extLst>
          </c:dPt>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Sheet1!$I$2:$I$12</c:f>
              <c:numCache>
                <c:formatCode>General</c:formatCode>
                <c:ptCount val="11"/>
                <c:pt idx="8">
                  <c:v>741</c:v>
                </c:pt>
                <c:pt idx="9">
                  <c:v>793.5</c:v>
                </c:pt>
                <c:pt idx="10">
                  <c:v>496.9</c:v>
                </c:pt>
              </c:numCache>
            </c:numRef>
          </c:val>
          <c:smooth val="0"/>
          <c:extLst>
            <c:ext xmlns:c16="http://schemas.microsoft.com/office/drawing/2014/chart" uri="{C3380CC4-5D6E-409C-BE32-E72D297353CC}">
              <c16:uniqueId val="{0000006F-768C-CC46-AC73-D0B683AC7329}"/>
            </c:ext>
          </c:extLst>
        </c:ser>
        <c:ser>
          <c:idx val="8"/>
          <c:order val="8"/>
          <c:tx>
            <c:strRef>
              <c:f>Sheet1!$J$1</c:f>
              <c:strCache>
                <c:ptCount val="1"/>
                <c:pt idx="0">
                  <c:v>Other renewables****</c:v>
                </c:pt>
              </c:strCache>
            </c:strRef>
          </c:tx>
          <c:spPr>
            <a:ln>
              <a:solidFill>
                <a:srgbClr val="76A5E3"/>
              </a:solidFill>
            </a:ln>
          </c:spPr>
          <c:marker>
            <c:symbol val="circle"/>
            <c:size val="5"/>
            <c:spPr>
              <a:solidFill>
                <a:srgbClr val="76A5E3"/>
              </a:solidFill>
              <a:ln>
                <a:solidFill>
                  <a:srgbClr val="76A5E3"/>
                </a:solidFill>
              </a:ln>
            </c:spPr>
          </c:marker>
          <c:dPt>
            <c:idx val="0"/>
            <c:marker>
              <c:spPr>
                <a:noFill/>
                <a:ln>
                  <a:noFill/>
                </a:ln>
              </c:spPr>
            </c:marker>
            <c:bubble3D val="0"/>
            <c:spPr>
              <a:ln>
                <a:noFill/>
              </a:ln>
            </c:spPr>
            <c:extLst>
              <c:ext xmlns:c16="http://schemas.microsoft.com/office/drawing/2014/chart" uri="{C3380CC4-5D6E-409C-BE32-E72D297353CC}">
                <c16:uniqueId val="{00000071-768C-CC46-AC73-D0B683AC7329}"/>
              </c:ext>
            </c:extLst>
          </c:dPt>
          <c:dPt>
            <c:idx val="1"/>
            <c:marker>
              <c:spPr>
                <a:noFill/>
                <a:ln>
                  <a:noFill/>
                </a:ln>
              </c:spPr>
            </c:marker>
            <c:bubble3D val="0"/>
            <c:spPr>
              <a:ln>
                <a:noFill/>
              </a:ln>
            </c:spPr>
            <c:extLst>
              <c:ext xmlns:c16="http://schemas.microsoft.com/office/drawing/2014/chart" uri="{C3380CC4-5D6E-409C-BE32-E72D297353CC}">
                <c16:uniqueId val="{00000073-768C-CC46-AC73-D0B683AC7329}"/>
              </c:ext>
            </c:extLst>
          </c:dPt>
          <c:dPt>
            <c:idx val="2"/>
            <c:marker>
              <c:spPr>
                <a:noFill/>
                <a:ln>
                  <a:noFill/>
                </a:ln>
              </c:spPr>
            </c:marker>
            <c:bubble3D val="0"/>
            <c:spPr>
              <a:ln>
                <a:noFill/>
              </a:ln>
            </c:spPr>
            <c:extLst>
              <c:ext xmlns:c16="http://schemas.microsoft.com/office/drawing/2014/chart" uri="{C3380CC4-5D6E-409C-BE32-E72D297353CC}">
                <c16:uniqueId val="{00000075-768C-CC46-AC73-D0B683AC7329}"/>
              </c:ext>
            </c:extLst>
          </c:dPt>
          <c:dPt>
            <c:idx val="3"/>
            <c:marker>
              <c:spPr>
                <a:noFill/>
                <a:ln>
                  <a:noFill/>
                </a:ln>
              </c:spPr>
            </c:marker>
            <c:bubble3D val="0"/>
            <c:spPr>
              <a:ln>
                <a:noFill/>
              </a:ln>
            </c:spPr>
            <c:extLst>
              <c:ext xmlns:c16="http://schemas.microsoft.com/office/drawing/2014/chart" uri="{C3380CC4-5D6E-409C-BE32-E72D297353CC}">
                <c16:uniqueId val="{00000077-768C-CC46-AC73-D0B683AC7329}"/>
              </c:ext>
            </c:extLst>
          </c:dPt>
          <c:dPt>
            <c:idx val="4"/>
            <c:marker>
              <c:spPr>
                <a:noFill/>
                <a:ln>
                  <a:noFill/>
                </a:ln>
              </c:spPr>
            </c:marker>
            <c:bubble3D val="0"/>
            <c:spPr>
              <a:ln>
                <a:noFill/>
              </a:ln>
            </c:spPr>
            <c:extLst>
              <c:ext xmlns:c16="http://schemas.microsoft.com/office/drawing/2014/chart" uri="{C3380CC4-5D6E-409C-BE32-E72D297353CC}">
                <c16:uniqueId val="{00000079-768C-CC46-AC73-D0B683AC7329}"/>
              </c:ext>
            </c:extLst>
          </c:dPt>
          <c:dPt>
            <c:idx val="5"/>
            <c:marker>
              <c:spPr>
                <a:noFill/>
                <a:ln>
                  <a:noFill/>
                </a:ln>
              </c:spPr>
            </c:marker>
            <c:bubble3D val="0"/>
            <c:spPr>
              <a:ln>
                <a:noFill/>
              </a:ln>
            </c:spPr>
            <c:extLst>
              <c:ext xmlns:c16="http://schemas.microsoft.com/office/drawing/2014/chart" uri="{C3380CC4-5D6E-409C-BE32-E72D297353CC}">
                <c16:uniqueId val="{0000007B-768C-CC46-AC73-D0B683AC7329}"/>
              </c:ext>
            </c:extLst>
          </c:dPt>
          <c:dPt>
            <c:idx val="6"/>
            <c:marker>
              <c:spPr>
                <a:noFill/>
                <a:ln>
                  <a:noFill/>
                </a:ln>
              </c:spPr>
            </c:marker>
            <c:bubble3D val="0"/>
            <c:spPr>
              <a:ln>
                <a:noFill/>
              </a:ln>
            </c:spPr>
            <c:extLst>
              <c:ext xmlns:c16="http://schemas.microsoft.com/office/drawing/2014/chart" uri="{C3380CC4-5D6E-409C-BE32-E72D297353CC}">
                <c16:uniqueId val="{0000007D-768C-CC46-AC73-D0B683AC7329}"/>
              </c:ext>
            </c:extLst>
          </c:dPt>
          <c:dPt>
            <c:idx val="7"/>
            <c:marker>
              <c:spPr>
                <a:noFill/>
                <a:ln>
                  <a:noFill/>
                </a:ln>
              </c:spPr>
            </c:marker>
            <c:bubble3D val="0"/>
            <c:spPr>
              <a:ln>
                <a:noFill/>
              </a:ln>
            </c:spPr>
            <c:extLst>
              <c:ext xmlns:c16="http://schemas.microsoft.com/office/drawing/2014/chart" uri="{C3380CC4-5D6E-409C-BE32-E72D297353CC}">
                <c16:uniqueId val="{0000007F-768C-CC46-AC73-D0B683AC7329}"/>
              </c:ext>
            </c:extLst>
          </c:dPt>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Sheet1!$J$2:$J$12</c:f>
              <c:numCache>
                <c:formatCode>General</c:formatCode>
                <c:ptCount val="11"/>
                <c:pt idx="8">
                  <c:v>94.16</c:v>
                </c:pt>
                <c:pt idx="9">
                  <c:v>95</c:v>
                </c:pt>
                <c:pt idx="10">
                  <c:v>91.6</c:v>
                </c:pt>
              </c:numCache>
            </c:numRef>
          </c:val>
          <c:smooth val="0"/>
          <c:extLst>
            <c:ext xmlns:c16="http://schemas.microsoft.com/office/drawing/2014/chart" uri="{C3380CC4-5D6E-409C-BE32-E72D297353CC}">
              <c16:uniqueId val="{00000083-768C-CC46-AC73-D0B683AC7329}"/>
            </c:ext>
          </c:extLst>
        </c:ser>
        <c:ser>
          <c:idx val="9"/>
          <c:order val="9"/>
          <c:tx>
            <c:strRef>
              <c:f>Sheet1!$K$1</c:f>
              <c:strCache>
                <c:ptCount val="1"/>
                <c:pt idx="0">
                  <c:v>Waste</c:v>
                </c:pt>
              </c:strCache>
            </c:strRef>
          </c:tx>
          <c:spPr>
            <a:ln>
              <a:solidFill>
                <a:srgbClr val="099676"/>
              </a:solidFill>
            </a:ln>
          </c:spPr>
          <c:marker>
            <c:symbol val="circle"/>
            <c:size val="5"/>
            <c:spPr>
              <a:solidFill>
                <a:srgbClr val="099676"/>
              </a:solidFill>
              <a:ln>
                <a:solidFill>
                  <a:srgbClr val="099676"/>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Sheet1!$K$2:$K$9</c:f>
              <c:numCache>
                <c:formatCode>General</c:formatCode>
                <c:ptCount val="8"/>
                <c:pt idx="0">
                  <c:v>24.1</c:v>
                </c:pt>
                <c:pt idx="1">
                  <c:v>35</c:v>
                </c:pt>
                <c:pt idx="2">
                  <c:v>49.7</c:v>
                </c:pt>
                <c:pt idx="3">
                  <c:v>58.1</c:v>
                </c:pt>
                <c:pt idx="4">
                  <c:v>87</c:v>
                </c:pt>
                <c:pt idx="5">
                  <c:v>99.6</c:v>
                </c:pt>
                <c:pt idx="6">
                  <c:v>116.2</c:v>
                </c:pt>
                <c:pt idx="7">
                  <c:v>112.7</c:v>
                </c:pt>
              </c:numCache>
            </c:numRef>
          </c:val>
          <c:smooth val="0"/>
          <c:extLst>
            <c:ext xmlns:c16="http://schemas.microsoft.com/office/drawing/2014/chart" uri="{C3380CC4-5D6E-409C-BE32-E72D297353CC}">
              <c16:uniqueId val="{0000008C-768C-CC46-AC73-D0B683AC7329}"/>
            </c:ext>
          </c:extLst>
        </c:ser>
        <c:ser>
          <c:idx val="10"/>
          <c:order val="10"/>
          <c:tx>
            <c:strRef>
              <c:f>Sheet1!$L$1</c:f>
              <c:strCache>
                <c:ptCount val="1"/>
                <c:pt idx="0">
                  <c:v>Other</c:v>
                </c:pt>
              </c:strCache>
            </c:strRef>
          </c:tx>
          <c:spPr>
            <a:ln>
              <a:solidFill>
                <a:srgbClr val="919191"/>
              </a:solidFill>
            </a:ln>
          </c:spPr>
          <c:marker>
            <c:symbol val="circle"/>
            <c:size val="5"/>
            <c:spPr>
              <a:solidFill>
                <a:srgbClr val="919191"/>
              </a:solidFill>
              <a:ln>
                <a:solidFill>
                  <a:srgbClr val="919191"/>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Sheet1!$L$2:$L$9</c:f>
              <c:numCache>
                <c:formatCode>General</c:formatCode>
                <c:ptCount val="8"/>
                <c:pt idx="0">
                  <c:v>57.5</c:v>
                </c:pt>
                <c:pt idx="1">
                  <c:v>65.099999999999994</c:v>
                </c:pt>
                <c:pt idx="2">
                  <c:v>75.2</c:v>
                </c:pt>
                <c:pt idx="3">
                  <c:v>92.4</c:v>
                </c:pt>
                <c:pt idx="4">
                  <c:v>103.9</c:v>
                </c:pt>
                <c:pt idx="5">
                  <c:v>128.6</c:v>
                </c:pt>
                <c:pt idx="6">
                  <c:v>148.1</c:v>
                </c:pt>
                <c:pt idx="7">
                  <c:v>154.30000000000001</c:v>
                </c:pt>
              </c:numCache>
            </c:numRef>
          </c:val>
          <c:smooth val="0"/>
          <c:extLst>
            <c:ext xmlns:c16="http://schemas.microsoft.com/office/drawing/2014/chart" uri="{C3380CC4-5D6E-409C-BE32-E72D297353CC}">
              <c16:uniqueId val="{00000095-768C-CC46-AC73-D0B683AC7329}"/>
            </c:ext>
          </c:extLst>
        </c:ser>
        <c:ser>
          <c:idx val="11"/>
          <c:order val="11"/>
          <c:tx>
            <c:strRef>
              <c:f>Sheet1!$M$1</c:f>
              <c:strCache>
                <c:ptCount val="1"/>
                <c:pt idx="0">
                  <c:v>Biofuels</c:v>
                </c:pt>
              </c:strCache>
            </c:strRef>
          </c:tx>
          <c:spPr>
            <a:ln>
              <a:solidFill>
                <a:srgbClr val="C85A79"/>
              </a:solidFill>
            </a:ln>
          </c:spPr>
          <c:marker>
            <c:symbol val="circle"/>
            <c:size val="5"/>
            <c:spPr>
              <a:solidFill>
                <a:srgbClr val="C85A79"/>
              </a:solidFill>
              <a:ln>
                <a:solidFill>
                  <a:srgbClr val="C85A79"/>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Sheet1!$M$2:$M$9</c:f>
              <c:numCache>
                <c:formatCode>General</c:formatCode>
                <c:ptCount val="8"/>
                <c:pt idx="0">
                  <c:v>105.3</c:v>
                </c:pt>
                <c:pt idx="1">
                  <c:v>94.9</c:v>
                </c:pt>
                <c:pt idx="2">
                  <c:v>112.4</c:v>
                </c:pt>
                <c:pt idx="3">
                  <c:v>169.4</c:v>
                </c:pt>
                <c:pt idx="4">
                  <c:v>275.2</c:v>
                </c:pt>
                <c:pt idx="5">
                  <c:v>409.6</c:v>
                </c:pt>
                <c:pt idx="6">
                  <c:v>505.9</c:v>
                </c:pt>
                <c:pt idx="7">
                  <c:v>542.6</c:v>
                </c:pt>
              </c:numCache>
            </c:numRef>
          </c:val>
          <c:smooth val="0"/>
          <c:extLst>
            <c:ext xmlns:c16="http://schemas.microsoft.com/office/drawing/2014/chart" uri="{C3380CC4-5D6E-409C-BE32-E72D297353CC}">
              <c16:uniqueId val="{0000009E-768C-CC46-AC73-D0B683AC7329}"/>
            </c:ext>
          </c:extLst>
        </c:ser>
        <c:ser>
          <c:idx val="12"/>
          <c:order val="12"/>
          <c:tx>
            <c:strRef>
              <c:f>Sheet1!$N$1</c:f>
              <c:strCache>
                <c:ptCount val="1"/>
                <c:pt idx="0">
                  <c:v>Oil</c:v>
                </c:pt>
              </c:strCache>
            </c:strRef>
          </c:tx>
          <c:spPr>
            <a:ln>
              <a:solidFill>
                <a:srgbClr val="468D02"/>
              </a:solidFill>
            </a:ln>
          </c:spPr>
          <c:marker>
            <c:symbol val="circle"/>
            <c:size val="5"/>
            <c:spPr>
              <a:solidFill>
                <a:srgbClr val="468D02"/>
              </a:solidFill>
              <a:ln>
                <a:solidFill>
                  <a:srgbClr val="468D02"/>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Sheet1!$N$2:$N$9</c:f>
              <c:numCache>
                <c:formatCode>General</c:formatCode>
                <c:ptCount val="8"/>
                <c:pt idx="0">
                  <c:v>1324</c:v>
                </c:pt>
                <c:pt idx="1">
                  <c:v>1230.3</c:v>
                </c:pt>
                <c:pt idx="2">
                  <c:v>1188.5</c:v>
                </c:pt>
                <c:pt idx="3">
                  <c:v>1128.5</c:v>
                </c:pt>
                <c:pt idx="4">
                  <c:v>966.6</c:v>
                </c:pt>
                <c:pt idx="5">
                  <c:v>1023.4</c:v>
                </c:pt>
                <c:pt idx="6">
                  <c:v>779.7</c:v>
                </c:pt>
                <c:pt idx="7">
                  <c:v>747.2</c:v>
                </c:pt>
              </c:numCache>
            </c:numRef>
          </c:val>
          <c:smooth val="0"/>
          <c:extLst>
            <c:ext xmlns:c16="http://schemas.microsoft.com/office/drawing/2014/chart" uri="{C3380CC4-5D6E-409C-BE32-E72D297353CC}">
              <c16:uniqueId val="{000000A7-768C-CC46-AC73-D0B683AC7329}"/>
            </c:ext>
          </c:extLst>
        </c:ser>
        <c:dLbls>
          <c:showLegendKey val="0"/>
          <c:showVal val="0"/>
          <c:showCatName val="0"/>
          <c:showSerName val="0"/>
          <c:showPercent val="0"/>
          <c:showBubbleSize val="0"/>
        </c:dLbls>
        <c:marker val="1"/>
        <c:smooth val="0"/>
        <c:axId val="67451136"/>
        <c:axId val="66437120"/>
      </c:line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Electricity generation in terawatt-hours</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10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Coal</c:v>
                </c:pt>
              </c:strCache>
            </c:strRef>
          </c:tx>
          <c:spPr>
            <a:ln>
              <a:solidFill>
                <a:srgbClr val="2876DD"/>
              </a:solidFill>
            </a:ln>
          </c:spPr>
          <c:marker>
            <c:symbol val="circle"/>
            <c:size val="5"/>
            <c:spPr>
              <a:solidFill>
                <a:srgbClr val="2876DD"/>
              </a:solidFill>
              <a:ln>
                <a:solidFill>
                  <a:srgbClr val="2876DD"/>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Sheet1!$B$2:$B$12</c:f>
              <c:numCache>
                <c:formatCode>General</c:formatCode>
                <c:ptCount val="11"/>
                <c:pt idx="0">
                  <c:v>4429.5</c:v>
                </c:pt>
                <c:pt idx="1">
                  <c:v>4993.3</c:v>
                </c:pt>
                <c:pt idx="2">
                  <c:v>5995.5</c:v>
                </c:pt>
                <c:pt idx="3">
                  <c:v>7326</c:v>
                </c:pt>
                <c:pt idx="4">
                  <c:v>8670.6</c:v>
                </c:pt>
                <c:pt idx="5">
                  <c:v>9535.7000000000007</c:v>
                </c:pt>
                <c:pt idx="6">
                  <c:v>10148.4</c:v>
                </c:pt>
                <c:pt idx="7">
                  <c:v>9914.4</c:v>
                </c:pt>
                <c:pt idx="8">
                  <c:v>9292.9</c:v>
                </c:pt>
                <c:pt idx="9">
                  <c:v>10081.799999999999</c:v>
                </c:pt>
                <c:pt idx="10">
                  <c:v>10070.6</c:v>
                </c:pt>
              </c:numCache>
            </c:numRef>
          </c:val>
          <c:smooth val="0"/>
          <c:extLst>
            <c:ext xmlns:c16="http://schemas.microsoft.com/office/drawing/2014/chart" uri="{C3380CC4-5D6E-409C-BE32-E72D297353CC}">
              <c16:uniqueId val="{0000000B-768C-CC46-AC73-D0B683AC7329}"/>
            </c:ext>
          </c:extLst>
        </c:ser>
        <c:ser>
          <c:idx val="1"/>
          <c:order val="1"/>
          <c:tx>
            <c:strRef>
              <c:f>Sheet1!$C$1</c:f>
              <c:strCache>
                <c:ptCount val="1"/>
                <c:pt idx="0">
                  <c:v>Natural gas</c:v>
                </c:pt>
              </c:strCache>
            </c:strRef>
          </c:tx>
          <c:spPr>
            <a:ln>
              <a:solidFill>
                <a:srgbClr val="0F283E"/>
              </a:solidFill>
            </a:ln>
          </c:spPr>
          <c:marker>
            <c:symbol val="circle"/>
            <c:size val="5"/>
            <c:spPr>
              <a:solidFill>
                <a:srgbClr val="0F283E"/>
              </a:solidFill>
              <a:ln>
                <a:solidFill>
                  <a:srgbClr val="0F283E"/>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Sheet1!$C$2:$C$12</c:f>
              <c:numCache>
                <c:formatCode>General</c:formatCode>
                <c:ptCount val="11"/>
                <c:pt idx="0">
                  <c:v>1747.8</c:v>
                </c:pt>
                <c:pt idx="1">
                  <c:v>2017.9</c:v>
                </c:pt>
                <c:pt idx="2">
                  <c:v>2771.5</c:v>
                </c:pt>
                <c:pt idx="3">
                  <c:v>3702.3</c:v>
                </c:pt>
                <c:pt idx="4">
                  <c:v>4843.6000000000004</c:v>
                </c:pt>
                <c:pt idx="5">
                  <c:v>5535.2</c:v>
                </c:pt>
                <c:pt idx="6">
                  <c:v>6153.5</c:v>
                </c:pt>
                <c:pt idx="7">
                  <c:v>6346</c:v>
                </c:pt>
                <c:pt idx="8">
                  <c:v>6132.5</c:v>
                </c:pt>
                <c:pt idx="9">
                  <c:v>6326</c:v>
                </c:pt>
                <c:pt idx="10">
                  <c:v>5418.2</c:v>
                </c:pt>
              </c:numCache>
            </c:numRef>
          </c:val>
          <c:smooth val="0"/>
          <c:extLst>
            <c:ext xmlns:c16="http://schemas.microsoft.com/office/drawing/2014/chart" uri="{C3380CC4-5D6E-409C-BE32-E72D297353CC}">
              <c16:uniqueId val="{00000017-768C-CC46-AC73-D0B683AC7329}"/>
            </c:ext>
          </c:extLst>
        </c:ser>
        <c:ser>
          <c:idx val="2"/>
          <c:order val="2"/>
          <c:tx>
            <c:strRef>
              <c:f>Sheet1!$D$1</c:f>
              <c:strCache>
                <c:ptCount val="1"/>
                <c:pt idx="0">
                  <c:v>Hydropower*</c:v>
                </c:pt>
              </c:strCache>
            </c:strRef>
          </c:tx>
          <c:spPr>
            <a:ln>
              <a:solidFill>
                <a:srgbClr val="BABABA"/>
              </a:solidFill>
            </a:ln>
          </c:spPr>
          <c:marker>
            <c:symbol val="circle"/>
            <c:size val="5"/>
            <c:spPr>
              <a:solidFill>
                <a:srgbClr val="BABABA"/>
              </a:solidFill>
              <a:ln>
                <a:solidFill>
                  <a:srgbClr val="BABABA"/>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Sheet1!$D$2:$D$12</c:f>
              <c:numCache>
                <c:formatCode>General</c:formatCode>
                <c:ptCount val="11"/>
                <c:pt idx="0">
                  <c:v>2191</c:v>
                </c:pt>
                <c:pt idx="1">
                  <c:v>2545.9</c:v>
                </c:pt>
                <c:pt idx="2">
                  <c:v>2695.6</c:v>
                </c:pt>
                <c:pt idx="3">
                  <c:v>3019.3</c:v>
                </c:pt>
                <c:pt idx="4">
                  <c:v>3535.9</c:v>
                </c:pt>
                <c:pt idx="5">
                  <c:v>3981.7</c:v>
                </c:pt>
                <c:pt idx="6">
                  <c:v>4313.2</c:v>
                </c:pt>
                <c:pt idx="7">
                  <c:v>4329</c:v>
                </c:pt>
                <c:pt idx="8">
                  <c:v>4341.1000000000004</c:v>
                </c:pt>
                <c:pt idx="9">
                  <c:v>4244.6000000000004</c:v>
                </c:pt>
                <c:pt idx="10">
                  <c:v>3937.9</c:v>
                </c:pt>
              </c:numCache>
            </c:numRef>
          </c:val>
          <c:smooth val="0"/>
          <c:extLst>
            <c:ext xmlns:c16="http://schemas.microsoft.com/office/drawing/2014/chart" uri="{C3380CC4-5D6E-409C-BE32-E72D297353CC}">
              <c16:uniqueId val="{00000023-768C-CC46-AC73-D0B683AC7329}"/>
            </c:ext>
          </c:extLst>
        </c:ser>
        <c:ser>
          <c:idx val="3"/>
          <c:order val="3"/>
          <c:tx>
            <c:strRef>
              <c:f>Sheet1!$E$1</c:f>
              <c:strCache>
                <c:ptCount val="1"/>
                <c:pt idx="0">
                  <c:v>Nuclear</c:v>
                </c:pt>
              </c:strCache>
            </c:strRef>
          </c:tx>
          <c:spPr>
            <a:ln>
              <a:solidFill>
                <a:srgbClr val="A60B0B"/>
              </a:solidFill>
            </a:ln>
          </c:spPr>
          <c:marker>
            <c:symbol val="circle"/>
            <c:size val="5"/>
            <c:spPr>
              <a:solidFill>
                <a:srgbClr val="A60B0B"/>
              </a:solidFill>
              <a:ln>
                <a:solidFill>
                  <a:srgbClr val="A60B0B"/>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Sheet1!$E$2:$E$12</c:f>
              <c:numCache>
                <c:formatCode>General</c:formatCode>
                <c:ptCount val="11"/>
                <c:pt idx="0">
                  <c:v>2012.9</c:v>
                </c:pt>
                <c:pt idx="1">
                  <c:v>2332</c:v>
                </c:pt>
                <c:pt idx="2">
                  <c:v>2590.6</c:v>
                </c:pt>
                <c:pt idx="3">
                  <c:v>2768</c:v>
                </c:pt>
                <c:pt idx="4">
                  <c:v>2756.3</c:v>
                </c:pt>
                <c:pt idx="5">
                  <c:v>2570.1</c:v>
                </c:pt>
                <c:pt idx="6">
                  <c:v>2709.1</c:v>
                </c:pt>
                <c:pt idx="7">
                  <c:v>2789.7</c:v>
                </c:pt>
                <c:pt idx="8">
                  <c:v>2634.7</c:v>
                </c:pt>
                <c:pt idx="9">
                  <c:v>2740.8</c:v>
                </c:pt>
                <c:pt idx="10">
                  <c:v>2605.6</c:v>
                </c:pt>
              </c:numCache>
            </c:numRef>
          </c:val>
          <c:smooth val="0"/>
          <c:extLst>
            <c:ext xmlns:c16="http://schemas.microsoft.com/office/drawing/2014/chart" uri="{C3380CC4-5D6E-409C-BE32-E72D297353CC}">
              <c16:uniqueId val="{0000002F-768C-CC46-AC73-D0B683AC7329}"/>
            </c:ext>
          </c:extLst>
        </c:ser>
        <c:ser>
          <c:idx val="4"/>
          <c:order val="4"/>
          <c:tx>
            <c:strRef>
              <c:f>Sheet1!$F$1</c:f>
              <c:strCache>
                <c:ptCount val="1"/>
                <c:pt idx="0">
                  <c:v>Wind</c:v>
                </c:pt>
              </c:strCache>
            </c:strRef>
          </c:tx>
          <c:spPr>
            <a:ln>
              <a:solidFill>
                <a:srgbClr val="87BC24"/>
              </a:solidFill>
            </a:ln>
          </c:spPr>
          <c:marker>
            <c:symbol val="circle"/>
            <c:size val="5"/>
            <c:spPr>
              <a:solidFill>
                <a:srgbClr val="87BC24"/>
              </a:solidFill>
              <a:ln>
                <a:solidFill>
                  <a:srgbClr val="87BC24"/>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Sheet1!$F$2:$F$12</c:f>
              <c:numCache>
                <c:formatCode>General</c:formatCode>
                <c:ptCount val="11"/>
                <c:pt idx="0">
                  <c:v>3.9</c:v>
                </c:pt>
                <c:pt idx="1">
                  <c:v>8</c:v>
                </c:pt>
                <c:pt idx="2">
                  <c:v>31.3</c:v>
                </c:pt>
                <c:pt idx="3">
                  <c:v>104.5</c:v>
                </c:pt>
                <c:pt idx="4">
                  <c:v>342.2</c:v>
                </c:pt>
                <c:pt idx="5">
                  <c:v>834</c:v>
                </c:pt>
                <c:pt idx="6">
                  <c:v>1276.8</c:v>
                </c:pt>
                <c:pt idx="7">
                  <c:v>1427.4</c:v>
                </c:pt>
                <c:pt idx="8">
                  <c:v>1587.1</c:v>
                </c:pt>
                <c:pt idx="9">
                  <c:v>1849.4</c:v>
                </c:pt>
                <c:pt idx="10">
                  <c:v>2122.6</c:v>
                </c:pt>
              </c:numCache>
            </c:numRef>
          </c:val>
          <c:smooth val="0"/>
          <c:extLst>
            <c:ext xmlns:c16="http://schemas.microsoft.com/office/drawing/2014/chart" uri="{C3380CC4-5D6E-409C-BE32-E72D297353CC}">
              <c16:uniqueId val="{0000003B-768C-CC46-AC73-D0B683AC7329}"/>
            </c:ext>
          </c:extLst>
        </c:ser>
        <c:ser>
          <c:idx val="5"/>
          <c:order val="5"/>
          <c:tx>
            <c:strRef>
              <c:f>Sheet1!$G$1</c:f>
              <c:strCache>
                <c:ptCount val="1"/>
                <c:pt idx="0">
                  <c:v>Solar**</c:v>
                </c:pt>
              </c:strCache>
            </c:strRef>
          </c:tx>
          <c:spPr>
            <a:ln>
              <a:solidFill>
                <a:srgbClr val="EBB523"/>
              </a:solidFill>
            </a:ln>
          </c:spPr>
          <c:marker>
            <c:symbol val="circle"/>
            <c:size val="5"/>
            <c:spPr>
              <a:solidFill>
                <a:srgbClr val="EBB523"/>
              </a:solidFill>
              <a:ln>
                <a:solidFill>
                  <a:srgbClr val="EBB523"/>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Sheet1!$G$2:$G$12</c:f>
              <c:numCache>
                <c:formatCode>General</c:formatCode>
                <c:ptCount val="11"/>
                <c:pt idx="0">
                  <c:v>0.09</c:v>
                </c:pt>
                <c:pt idx="1">
                  <c:v>0.2</c:v>
                </c:pt>
                <c:pt idx="2">
                  <c:v>0.8</c:v>
                </c:pt>
                <c:pt idx="3">
                  <c:v>3.7</c:v>
                </c:pt>
                <c:pt idx="4">
                  <c:v>32</c:v>
                </c:pt>
                <c:pt idx="5">
                  <c:v>244.9</c:v>
                </c:pt>
                <c:pt idx="6">
                  <c:v>555.6</c:v>
                </c:pt>
                <c:pt idx="7">
                  <c:v>681</c:v>
                </c:pt>
                <c:pt idx="8">
                  <c:v>850.9</c:v>
                </c:pt>
                <c:pt idx="9">
                  <c:v>1040.0999999999999</c:v>
                </c:pt>
                <c:pt idx="10">
                  <c:v>1256.0999999999999</c:v>
                </c:pt>
              </c:numCache>
            </c:numRef>
          </c:val>
          <c:smooth val="0"/>
          <c:extLst>
            <c:ext xmlns:c16="http://schemas.microsoft.com/office/drawing/2014/chart" uri="{C3380CC4-5D6E-409C-BE32-E72D297353CC}">
              <c16:uniqueId val="{00000047-768C-CC46-AC73-D0B683AC7329}"/>
            </c:ext>
          </c:extLst>
        </c:ser>
        <c:ser>
          <c:idx val="6"/>
          <c:order val="6"/>
          <c:tx>
            <c:strRef>
              <c:f>Sheet1!$H$1</c:f>
              <c:strCache>
                <c:ptCount val="1"/>
                <c:pt idx="0">
                  <c:v>Bioenergy</c:v>
                </c:pt>
              </c:strCache>
            </c:strRef>
          </c:tx>
          <c:spPr>
            <a:ln>
              <a:solidFill>
                <a:srgbClr val="5D2B76"/>
              </a:solidFill>
            </a:ln>
          </c:spPr>
          <c:marker>
            <c:symbol val="circle"/>
            <c:size val="5"/>
            <c:spPr>
              <a:solidFill>
                <a:srgbClr val="5D2B76"/>
              </a:solidFill>
              <a:ln>
                <a:solidFill>
                  <a:srgbClr val="5D2B76"/>
                </a:solidFill>
              </a:ln>
            </c:spPr>
          </c:marker>
          <c:dPt>
            <c:idx val="0"/>
            <c:marker>
              <c:spPr>
                <a:noFill/>
                <a:ln>
                  <a:noFill/>
                </a:ln>
              </c:spPr>
            </c:marker>
            <c:bubble3D val="0"/>
            <c:spPr>
              <a:ln>
                <a:noFill/>
              </a:ln>
            </c:spPr>
            <c:extLst>
              <c:ext xmlns:c16="http://schemas.microsoft.com/office/drawing/2014/chart" uri="{C3380CC4-5D6E-409C-BE32-E72D297353CC}">
                <c16:uniqueId val="{00000049-768C-CC46-AC73-D0B683AC7329}"/>
              </c:ext>
            </c:extLst>
          </c:dPt>
          <c:dPt>
            <c:idx val="1"/>
            <c:marker>
              <c:spPr>
                <a:noFill/>
                <a:ln>
                  <a:noFill/>
                </a:ln>
              </c:spPr>
            </c:marker>
            <c:bubble3D val="0"/>
            <c:spPr>
              <a:ln>
                <a:noFill/>
              </a:ln>
            </c:spPr>
            <c:extLst>
              <c:ext xmlns:c16="http://schemas.microsoft.com/office/drawing/2014/chart" uri="{C3380CC4-5D6E-409C-BE32-E72D297353CC}">
                <c16:uniqueId val="{0000004B-768C-CC46-AC73-D0B683AC7329}"/>
              </c:ext>
            </c:extLst>
          </c:dPt>
          <c:dPt>
            <c:idx val="2"/>
            <c:marker>
              <c:spPr>
                <a:noFill/>
                <a:ln>
                  <a:noFill/>
                </a:ln>
              </c:spPr>
            </c:marker>
            <c:bubble3D val="0"/>
            <c:spPr>
              <a:ln>
                <a:noFill/>
              </a:ln>
            </c:spPr>
            <c:extLst>
              <c:ext xmlns:c16="http://schemas.microsoft.com/office/drawing/2014/chart" uri="{C3380CC4-5D6E-409C-BE32-E72D297353CC}">
                <c16:uniqueId val="{0000004D-768C-CC46-AC73-D0B683AC7329}"/>
              </c:ext>
            </c:extLst>
          </c:dPt>
          <c:dPt>
            <c:idx val="3"/>
            <c:marker>
              <c:spPr>
                <a:noFill/>
                <a:ln>
                  <a:noFill/>
                </a:ln>
              </c:spPr>
            </c:marker>
            <c:bubble3D val="0"/>
            <c:spPr>
              <a:ln>
                <a:noFill/>
              </a:ln>
            </c:spPr>
            <c:extLst>
              <c:ext xmlns:c16="http://schemas.microsoft.com/office/drawing/2014/chart" uri="{C3380CC4-5D6E-409C-BE32-E72D297353CC}">
                <c16:uniqueId val="{0000004F-768C-CC46-AC73-D0B683AC7329}"/>
              </c:ext>
            </c:extLst>
          </c:dPt>
          <c:dPt>
            <c:idx val="4"/>
            <c:marker>
              <c:spPr>
                <a:noFill/>
                <a:ln>
                  <a:noFill/>
                </a:ln>
              </c:spPr>
            </c:marker>
            <c:bubble3D val="0"/>
            <c:spPr>
              <a:ln>
                <a:noFill/>
              </a:ln>
            </c:spPr>
            <c:extLst>
              <c:ext xmlns:c16="http://schemas.microsoft.com/office/drawing/2014/chart" uri="{C3380CC4-5D6E-409C-BE32-E72D297353CC}">
                <c16:uniqueId val="{00000051-768C-CC46-AC73-D0B683AC7329}"/>
              </c:ext>
            </c:extLst>
          </c:dPt>
          <c:dPt>
            <c:idx val="5"/>
            <c:marker>
              <c:spPr>
                <a:noFill/>
                <a:ln>
                  <a:noFill/>
                </a:ln>
              </c:spPr>
            </c:marker>
            <c:bubble3D val="0"/>
            <c:spPr>
              <a:ln>
                <a:noFill/>
              </a:ln>
            </c:spPr>
            <c:extLst>
              <c:ext xmlns:c16="http://schemas.microsoft.com/office/drawing/2014/chart" uri="{C3380CC4-5D6E-409C-BE32-E72D297353CC}">
                <c16:uniqueId val="{00000053-768C-CC46-AC73-D0B683AC7329}"/>
              </c:ext>
            </c:extLst>
          </c:dPt>
          <c:dPt>
            <c:idx val="6"/>
            <c:marker>
              <c:spPr>
                <a:noFill/>
                <a:ln>
                  <a:noFill/>
                </a:ln>
              </c:spPr>
            </c:marker>
            <c:bubble3D val="0"/>
            <c:spPr>
              <a:ln>
                <a:noFill/>
              </a:ln>
            </c:spPr>
            <c:extLst>
              <c:ext xmlns:c16="http://schemas.microsoft.com/office/drawing/2014/chart" uri="{C3380CC4-5D6E-409C-BE32-E72D297353CC}">
                <c16:uniqueId val="{00000055-768C-CC46-AC73-D0B683AC7329}"/>
              </c:ext>
            </c:extLst>
          </c:dPt>
          <c:dPt>
            <c:idx val="7"/>
            <c:marker>
              <c:spPr>
                <a:noFill/>
                <a:ln>
                  <a:noFill/>
                </a:ln>
              </c:spPr>
            </c:marker>
            <c:bubble3D val="0"/>
            <c:spPr>
              <a:ln>
                <a:noFill/>
              </a:ln>
            </c:spPr>
            <c:extLst>
              <c:ext xmlns:c16="http://schemas.microsoft.com/office/drawing/2014/chart" uri="{C3380CC4-5D6E-409C-BE32-E72D297353CC}">
                <c16:uniqueId val="{00000057-768C-CC46-AC73-D0B683AC7329}"/>
              </c:ext>
            </c:extLst>
          </c:dPt>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Sheet1!$H$2:$H$12</c:f>
              <c:numCache>
                <c:formatCode>General</c:formatCode>
                <c:ptCount val="11"/>
                <c:pt idx="8">
                  <c:v>602.6</c:v>
                </c:pt>
                <c:pt idx="9">
                  <c:v>663.8</c:v>
                </c:pt>
                <c:pt idx="10">
                  <c:v>663.2</c:v>
                </c:pt>
              </c:numCache>
            </c:numRef>
          </c:val>
          <c:smooth val="0"/>
          <c:extLst>
            <c:ext xmlns:c16="http://schemas.microsoft.com/office/drawing/2014/chart" uri="{C3380CC4-5D6E-409C-BE32-E72D297353CC}">
              <c16:uniqueId val="{0000005B-768C-CC46-AC73-D0B683AC7329}"/>
            </c:ext>
          </c:extLst>
        </c:ser>
        <c:ser>
          <c:idx val="7"/>
          <c:order val="7"/>
          <c:tx>
            <c:strRef>
              <c:f>Sheet1!$I$1</c:f>
              <c:strCache>
                <c:ptCount val="1"/>
                <c:pt idx="0">
                  <c:v>Other fossil***</c:v>
                </c:pt>
              </c:strCache>
            </c:strRef>
          </c:tx>
          <c:spPr>
            <a:ln>
              <a:solidFill>
                <a:srgbClr val="C271DA"/>
              </a:solidFill>
            </a:ln>
          </c:spPr>
          <c:marker>
            <c:symbol val="circle"/>
            <c:size val="5"/>
            <c:spPr>
              <a:solidFill>
                <a:srgbClr val="C271DA"/>
              </a:solidFill>
              <a:ln>
                <a:solidFill>
                  <a:srgbClr val="C271DA"/>
                </a:solidFill>
              </a:ln>
            </c:spPr>
          </c:marker>
          <c:dPt>
            <c:idx val="0"/>
            <c:marker>
              <c:spPr>
                <a:noFill/>
                <a:ln>
                  <a:noFill/>
                </a:ln>
              </c:spPr>
            </c:marker>
            <c:bubble3D val="0"/>
            <c:spPr>
              <a:ln>
                <a:noFill/>
              </a:ln>
            </c:spPr>
            <c:extLst>
              <c:ext xmlns:c16="http://schemas.microsoft.com/office/drawing/2014/chart" uri="{C3380CC4-5D6E-409C-BE32-E72D297353CC}">
                <c16:uniqueId val="{0000005D-768C-CC46-AC73-D0B683AC7329}"/>
              </c:ext>
            </c:extLst>
          </c:dPt>
          <c:dPt>
            <c:idx val="1"/>
            <c:marker>
              <c:spPr>
                <a:noFill/>
                <a:ln>
                  <a:noFill/>
                </a:ln>
              </c:spPr>
            </c:marker>
            <c:bubble3D val="0"/>
            <c:spPr>
              <a:ln>
                <a:noFill/>
              </a:ln>
            </c:spPr>
            <c:extLst>
              <c:ext xmlns:c16="http://schemas.microsoft.com/office/drawing/2014/chart" uri="{C3380CC4-5D6E-409C-BE32-E72D297353CC}">
                <c16:uniqueId val="{0000005F-768C-CC46-AC73-D0B683AC7329}"/>
              </c:ext>
            </c:extLst>
          </c:dPt>
          <c:dPt>
            <c:idx val="2"/>
            <c:marker>
              <c:spPr>
                <a:noFill/>
                <a:ln>
                  <a:noFill/>
                </a:ln>
              </c:spPr>
            </c:marker>
            <c:bubble3D val="0"/>
            <c:spPr>
              <a:ln>
                <a:noFill/>
              </a:ln>
            </c:spPr>
            <c:extLst>
              <c:ext xmlns:c16="http://schemas.microsoft.com/office/drawing/2014/chart" uri="{C3380CC4-5D6E-409C-BE32-E72D297353CC}">
                <c16:uniqueId val="{00000061-768C-CC46-AC73-D0B683AC7329}"/>
              </c:ext>
            </c:extLst>
          </c:dPt>
          <c:dPt>
            <c:idx val="3"/>
            <c:marker>
              <c:spPr>
                <a:noFill/>
                <a:ln>
                  <a:noFill/>
                </a:ln>
              </c:spPr>
            </c:marker>
            <c:bubble3D val="0"/>
            <c:spPr>
              <a:ln>
                <a:noFill/>
              </a:ln>
            </c:spPr>
            <c:extLst>
              <c:ext xmlns:c16="http://schemas.microsoft.com/office/drawing/2014/chart" uri="{C3380CC4-5D6E-409C-BE32-E72D297353CC}">
                <c16:uniqueId val="{00000063-768C-CC46-AC73-D0B683AC7329}"/>
              </c:ext>
            </c:extLst>
          </c:dPt>
          <c:dPt>
            <c:idx val="4"/>
            <c:marker>
              <c:spPr>
                <a:noFill/>
                <a:ln>
                  <a:noFill/>
                </a:ln>
              </c:spPr>
            </c:marker>
            <c:bubble3D val="0"/>
            <c:spPr>
              <a:ln>
                <a:noFill/>
              </a:ln>
            </c:spPr>
            <c:extLst>
              <c:ext xmlns:c16="http://schemas.microsoft.com/office/drawing/2014/chart" uri="{C3380CC4-5D6E-409C-BE32-E72D297353CC}">
                <c16:uniqueId val="{00000065-768C-CC46-AC73-D0B683AC7329}"/>
              </c:ext>
            </c:extLst>
          </c:dPt>
          <c:dPt>
            <c:idx val="5"/>
            <c:marker>
              <c:spPr>
                <a:noFill/>
                <a:ln>
                  <a:noFill/>
                </a:ln>
              </c:spPr>
            </c:marker>
            <c:bubble3D val="0"/>
            <c:spPr>
              <a:ln>
                <a:noFill/>
              </a:ln>
            </c:spPr>
            <c:extLst>
              <c:ext xmlns:c16="http://schemas.microsoft.com/office/drawing/2014/chart" uri="{C3380CC4-5D6E-409C-BE32-E72D297353CC}">
                <c16:uniqueId val="{00000067-768C-CC46-AC73-D0B683AC7329}"/>
              </c:ext>
            </c:extLst>
          </c:dPt>
          <c:dPt>
            <c:idx val="6"/>
            <c:marker>
              <c:spPr>
                <a:noFill/>
                <a:ln>
                  <a:noFill/>
                </a:ln>
              </c:spPr>
            </c:marker>
            <c:bubble3D val="0"/>
            <c:spPr>
              <a:ln>
                <a:noFill/>
              </a:ln>
            </c:spPr>
            <c:extLst>
              <c:ext xmlns:c16="http://schemas.microsoft.com/office/drawing/2014/chart" uri="{C3380CC4-5D6E-409C-BE32-E72D297353CC}">
                <c16:uniqueId val="{00000069-768C-CC46-AC73-D0B683AC7329}"/>
              </c:ext>
            </c:extLst>
          </c:dPt>
          <c:dPt>
            <c:idx val="7"/>
            <c:marker>
              <c:spPr>
                <a:noFill/>
                <a:ln>
                  <a:noFill/>
                </a:ln>
              </c:spPr>
            </c:marker>
            <c:bubble3D val="0"/>
            <c:spPr>
              <a:ln>
                <a:noFill/>
              </a:ln>
            </c:spPr>
            <c:extLst>
              <c:ext xmlns:c16="http://schemas.microsoft.com/office/drawing/2014/chart" uri="{C3380CC4-5D6E-409C-BE32-E72D297353CC}">
                <c16:uniqueId val="{0000006B-768C-CC46-AC73-D0B683AC7329}"/>
              </c:ext>
            </c:extLst>
          </c:dPt>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Sheet1!$I$2:$I$12</c:f>
              <c:numCache>
                <c:formatCode>General</c:formatCode>
                <c:ptCount val="11"/>
                <c:pt idx="8">
                  <c:v>741</c:v>
                </c:pt>
                <c:pt idx="9">
                  <c:v>793.5</c:v>
                </c:pt>
                <c:pt idx="10">
                  <c:v>496.9</c:v>
                </c:pt>
              </c:numCache>
            </c:numRef>
          </c:val>
          <c:smooth val="0"/>
          <c:extLst>
            <c:ext xmlns:c16="http://schemas.microsoft.com/office/drawing/2014/chart" uri="{C3380CC4-5D6E-409C-BE32-E72D297353CC}">
              <c16:uniqueId val="{0000006F-768C-CC46-AC73-D0B683AC7329}"/>
            </c:ext>
          </c:extLst>
        </c:ser>
        <c:ser>
          <c:idx val="8"/>
          <c:order val="8"/>
          <c:tx>
            <c:strRef>
              <c:f>Sheet1!$J$1</c:f>
              <c:strCache>
                <c:ptCount val="1"/>
                <c:pt idx="0">
                  <c:v>Other renewables****</c:v>
                </c:pt>
              </c:strCache>
            </c:strRef>
          </c:tx>
          <c:spPr>
            <a:ln>
              <a:solidFill>
                <a:srgbClr val="76A5E3"/>
              </a:solidFill>
            </a:ln>
          </c:spPr>
          <c:marker>
            <c:symbol val="circle"/>
            <c:size val="5"/>
            <c:spPr>
              <a:solidFill>
                <a:srgbClr val="76A5E3"/>
              </a:solidFill>
              <a:ln>
                <a:solidFill>
                  <a:srgbClr val="76A5E3"/>
                </a:solidFill>
              </a:ln>
            </c:spPr>
          </c:marker>
          <c:dPt>
            <c:idx val="0"/>
            <c:marker>
              <c:spPr>
                <a:noFill/>
                <a:ln>
                  <a:noFill/>
                </a:ln>
              </c:spPr>
            </c:marker>
            <c:bubble3D val="0"/>
            <c:spPr>
              <a:ln>
                <a:noFill/>
              </a:ln>
            </c:spPr>
            <c:extLst>
              <c:ext xmlns:c16="http://schemas.microsoft.com/office/drawing/2014/chart" uri="{C3380CC4-5D6E-409C-BE32-E72D297353CC}">
                <c16:uniqueId val="{00000071-768C-CC46-AC73-D0B683AC7329}"/>
              </c:ext>
            </c:extLst>
          </c:dPt>
          <c:dPt>
            <c:idx val="1"/>
            <c:marker>
              <c:spPr>
                <a:noFill/>
                <a:ln>
                  <a:noFill/>
                </a:ln>
              </c:spPr>
            </c:marker>
            <c:bubble3D val="0"/>
            <c:spPr>
              <a:ln>
                <a:noFill/>
              </a:ln>
            </c:spPr>
            <c:extLst>
              <c:ext xmlns:c16="http://schemas.microsoft.com/office/drawing/2014/chart" uri="{C3380CC4-5D6E-409C-BE32-E72D297353CC}">
                <c16:uniqueId val="{00000073-768C-CC46-AC73-D0B683AC7329}"/>
              </c:ext>
            </c:extLst>
          </c:dPt>
          <c:dPt>
            <c:idx val="2"/>
            <c:marker>
              <c:spPr>
                <a:noFill/>
                <a:ln>
                  <a:noFill/>
                </a:ln>
              </c:spPr>
            </c:marker>
            <c:bubble3D val="0"/>
            <c:spPr>
              <a:ln>
                <a:noFill/>
              </a:ln>
            </c:spPr>
            <c:extLst>
              <c:ext xmlns:c16="http://schemas.microsoft.com/office/drawing/2014/chart" uri="{C3380CC4-5D6E-409C-BE32-E72D297353CC}">
                <c16:uniqueId val="{00000075-768C-CC46-AC73-D0B683AC7329}"/>
              </c:ext>
            </c:extLst>
          </c:dPt>
          <c:dPt>
            <c:idx val="3"/>
            <c:marker>
              <c:spPr>
                <a:noFill/>
                <a:ln>
                  <a:noFill/>
                </a:ln>
              </c:spPr>
            </c:marker>
            <c:bubble3D val="0"/>
            <c:spPr>
              <a:ln>
                <a:noFill/>
              </a:ln>
            </c:spPr>
            <c:extLst>
              <c:ext xmlns:c16="http://schemas.microsoft.com/office/drawing/2014/chart" uri="{C3380CC4-5D6E-409C-BE32-E72D297353CC}">
                <c16:uniqueId val="{00000077-768C-CC46-AC73-D0B683AC7329}"/>
              </c:ext>
            </c:extLst>
          </c:dPt>
          <c:dPt>
            <c:idx val="4"/>
            <c:marker>
              <c:spPr>
                <a:noFill/>
                <a:ln>
                  <a:noFill/>
                </a:ln>
              </c:spPr>
            </c:marker>
            <c:bubble3D val="0"/>
            <c:spPr>
              <a:ln>
                <a:noFill/>
              </a:ln>
            </c:spPr>
            <c:extLst>
              <c:ext xmlns:c16="http://schemas.microsoft.com/office/drawing/2014/chart" uri="{C3380CC4-5D6E-409C-BE32-E72D297353CC}">
                <c16:uniqueId val="{00000079-768C-CC46-AC73-D0B683AC7329}"/>
              </c:ext>
            </c:extLst>
          </c:dPt>
          <c:dPt>
            <c:idx val="5"/>
            <c:marker>
              <c:spPr>
                <a:noFill/>
                <a:ln>
                  <a:noFill/>
                </a:ln>
              </c:spPr>
            </c:marker>
            <c:bubble3D val="0"/>
            <c:spPr>
              <a:ln>
                <a:noFill/>
              </a:ln>
            </c:spPr>
            <c:extLst>
              <c:ext xmlns:c16="http://schemas.microsoft.com/office/drawing/2014/chart" uri="{C3380CC4-5D6E-409C-BE32-E72D297353CC}">
                <c16:uniqueId val="{0000007B-768C-CC46-AC73-D0B683AC7329}"/>
              </c:ext>
            </c:extLst>
          </c:dPt>
          <c:dPt>
            <c:idx val="6"/>
            <c:marker>
              <c:spPr>
                <a:noFill/>
                <a:ln>
                  <a:noFill/>
                </a:ln>
              </c:spPr>
            </c:marker>
            <c:bubble3D val="0"/>
            <c:spPr>
              <a:ln>
                <a:noFill/>
              </a:ln>
            </c:spPr>
            <c:extLst>
              <c:ext xmlns:c16="http://schemas.microsoft.com/office/drawing/2014/chart" uri="{C3380CC4-5D6E-409C-BE32-E72D297353CC}">
                <c16:uniqueId val="{0000007D-768C-CC46-AC73-D0B683AC7329}"/>
              </c:ext>
            </c:extLst>
          </c:dPt>
          <c:dPt>
            <c:idx val="7"/>
            <c:marker>
              <c:spPr>
                <a:noFill/>
                <a:ln>
                  <a:noFill/>
                </a:ln>
              </c:spPr>
            </c:marker>
            <c:bubble3D val="0"/>
            <c:spPr>
              <a:ln>
                <a:noFill/>
              </a:ln>
            </c:spPr>
            <c:extLst>
              <c:ext xmlns:c16="http://schemas.microsoft.com/office/drawing/2014/chart" uri="{C3380CC4-5D6E-409C-BE32-E72D297353CC}">
                <c16:uniqueId val="{0000007F-768C-CC46-AC73-D0B683AC7329}"/>
              </c:ext>
            </c:extLst>
          </c:dPt>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Sheet1!$J$2:$J$12</c:f>
              <c:numCache>
                <c:formatCode>General</c:formatCode>
                <c:ptCount val="11"/>
                <c:pt idx="8">
                  <c:v>94.16</c:v>
                </c:pt>
                <c:pt idx="9">
                  <c:v>95</c:v>
                </c:pt>
                <c:pt idx="10">
                  <c:v>91.6</c:v>
                </c:pt>
              </c:numCache>
            </c:numRef>
          </c:val>
          <c:smooth val="0"/>
          <c:extLst>
            <c:ext xmlns:c16="http://schemas.microsoft.com/office/drawing/2014/chart" uri="{C3380CC4-5D6E-409C-BE32-E72D297353CC}">
              <c16:uniqueId val="{00000083-768C-CC46-AC73-D0B683AC7329}"/>
            </c:ext>
          </c:extLst>
        </c:ser>
        <c:ser>
          <c:idx val="9"/>
          <c:order val="9"/>
          <c:tx>
            <c:strRef>
              <c:f>Sheet1!$K$1</c:f>
              <c:strCache>
                <c:ptCount val="1"/>
                <c:pt idx="0">
                  <c:v>Waste</c:v>
                </c:pt>
              </c:strCache>
            </c:strRef>
          </c:tx>
          <c:spPr>
            <a:ln>
              <a:solidFill>
                <a:srgbClr val="099676"/>
              </a:solidFill>
            </a:ln>
          </c:spPr>
          <c:marker>
            <c:symbol val="circle"/>
            <c:size val="5"/>
            <c:spPr>
              <a:solidFill>
                <a:srgbClr val="099676"/>
              </a:solidFill>
              <a:ln>
                <a:solidFill>
                  <a:srgbClr val="099676"/>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Sheet1!$K$2:$K$9</c:f>
              <c:numCache>
                <c:formatCode>General</c:formatCode>
                <c:ptCount val="8"/>
                <c:pt idx="0">
                  <c:v>24.1</c:v>
                </c:pt>
                <c:pt idx="1">
                  <c:v>35</c:v>
                </c:pt>
                <c:pt idx="2">
                  <c:v>49.7</c:v>
                </c:pt>
                <c:pt idx="3">
                  <c:v>58.1</c:v>
                </c:pt>
                <c:pt idx="4">
                  <c:v>87</c:v>
                </c:pt>
                <c:pt idx="5">
                  <c:v>99.6</c:v>
                </c:pt>
                <c:pt idx="6">
                  <c:v>116.2</c:v>
                </c:pt>
                <c:pt idx="7">
                  <c:v>112.7</c:v>
                </c:pt>
              </c:numCache>
            </c:numRef>
          </c:val>
          <c:smooth val="0"/>
          <c:extLst>
            <c:ext xmlns:c16="http://schemas.microsoft.com/office/drawing/2014/chart" uri="{C3380CC4-5D6E-409C-BE32-E72D297353CC}">
              <c16:uniqueId val="{0000008C-768C-CC46-AC73-D0B683AC7329}"/>
            </c:ext>
          </c:extLst>
        </c:ser>
        <c:ser>
          <c:idx val="10"/>
          <c:order val="10"/>
          <c:tx>
            <c:strRef>
              <c:f>Sheet1!$L$1</c:f>
              <c:strCache>
                <c:ptCount val="1"/>
                <c:pt idx="0">
                  <c:v>Other</c:v>
                </c:pt>
              </c:strCache>
            </c:strRef>
          </c:tx>
          <c:spPr>
            <a:ln>
              <a:solidFill>
                <a:srgbClr val="919191"/>
              </a:solidFill>
            </a:ln>
          </c:spPr>
          <c:marker>
            <c:symbol val="circle"/>
            <c:size val="5"/>
            <c:spPr>
              <a:solidFill>
                <a:srgbClr val="919191"/>
              </a:solidFill>
              <a:ln>
                <a:solidFill>
                  <a:srgbClr val="919191"/>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Sheet1!$L$2:$L$9</c:f>
              <c:numCache>
                <c:formatCode>General</c:formatCode>
                <c:ptCount val="8"/>
                <c:pt idx="0">
                  <c:v>57.5</c:v>
                </c:pt>
                <c:pt idx="1">
                  <c:v>65.099999999999994</c:v>
                </c:pt>
                <c:pt idx="2">
                  <c:v>75.2</c:v>
                </c:pt>
                <c:pt idx="3">
                  <c:v>92.4</c:v>
                </c:pt>
                <c:pt idx="4">
                  <c:v>103.9</c:v>
                </c:pt>
                <c:pt idx="5">
                  <c:v>128.6</c:v>
                </c:pt>
                <c:pt idx="6">
                  <c:v>148.1</c:v>
                </c:pt>
                <c:pt idx="7">
                  <c:v>154.30000000000001</c:v>
                </c:pt>
              </c:numCache>
            </c:numRef>
          </c:val>
          <c:smooth val="0"/>
          <c:extLst>
            <c:ext xmlns:c16="http://schemas.microsoft.com/office/drawing/2014/chart" uri="{C3380CC4-5D6E-409C-BE32-E72D297353CC}">
              <c16:uniqueId val="{00000095-768C-CC46-AC73-D0B683AC7329}"/>
            </c:ext>
          </c:extLst>
        </c:ser>
        <c:ser>
          <c:idx val="11"/>
          <c:order val="11"/>
          <c:tx>
            <c:strRef>
              <c:f>Sheet1!$M$1</c:f>
              <c:strCache>
                <c:ptCount val="1"/>
                <c:pt idx="0">
                  <c:v>Biofuels</c:v>
                </c:pt>
              </c:strCache>
            </c:strRef>
          </c:tx>
          <c:spPr>
            <a:ln>
              <a:solidFill>
                <a:srgbClr val="C85A79"/>
              </a:solidFill>
            </a:ln>
          </c:spPr>
          <c:marker>
            <c:symbol val="circle"/>
            <c:size val="5"/>
            <c:spPr>
              <a:solidFill>
                <a:srgbClr val="C85A79"/>
              </a:solidFill>
              <a:ln>
                <a:solidFill>
                  <a:srgbClr val="C85A79"/>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Sheet1!$M$2:$M$9</c:f>
              <c:numCache>
                <c:formatCode>General</c:formatCode>
                <c:ptCount val="8"/>
                <c:pt idx="0">
                  <c:v>105.3</c:v>
                </c:pt>
                <c:pt idx="1">
                  <c:v>94.9</c:v>
                </c:pt>
                <c:pt idx="2">
                  <c:v>112.4</c:v>
                </c:pt>
                <c:pt idx="3">
                  <c:v>169.4</c:v>
                </c:pt>
                <c:pt idx="4">
                  <c:v>275.2</c:v>
                </c:pt>
                <c:pt idx="5">
                  <c:v>409.6</c:v>
                </c:pt>
                <c:pt idx="6">
                  <c:v>505.9</c:v>
                </c:pt>
                <c:pt idx="7">
                  <c:v>542.6</c:v>
                </c:pt>
              </c:numCache>
            </c:numRef>
          </c:val>
          <c:smooth val="0"/>
          <c:extLst>
            <c:ext xmlns:c16="http://schemas.microsoft.com/office/drawing/2014/chart" uri="{C3380CC4-5D6E-409C-BE32-E72D297353CC}">
              <c16:uniqueId val="{0000009E-768C-CC46-AC73-D0B683AC7329}"/>
            </c:ext>
          </c:extLst>
        </c:ser>
        <c:ser>
          <c:idx val="12"/>
          <c:order val="12"/>
          <c:tx>
            <c:strRef>
              <c:f>Sheet1!$N$1</c:f>
              <c:strCache>
                <c:ptCount val="1"/>
                <c:pt idx="0">
                  <c:v>Oil</c:v>
                </c:pt>
              </c:strCache>
            </c:strRef>
          </c:tx>
          <c:spPr>
            <a:ln>
              <a:solidFill>
                <a:srgbClr val="468D02"/>
              </a:solidFill>
            </a:ln>
          </c:spPr>
          <c:marker>
            <c:symbol val="circle"/>
            <c:size val="5"/>
            <c:spPr>
              <a:solidFill>
                <a:srgbClr val="468D02"/>
              </a:solidFill>
              <a:ln>
                <a:solidFill>
                  <a:srgbClr val="468D02"/>
                </a:solidFill>
              </a:ln>
            </c:spPr>
          </c:marker>
          <c:cat>
            <c:numRef>
              <c:f>Sheet1!$A$2:$A$12</c:f>
              <c:numCache>
                <c:formatCode>General</c:formatCode>
                <c:ptCount val="11"/>
                <c:pt idx="0">
                  <c:v>1990</c:v>
                </c:pt>
                <c:pt idx="1">
                  <c:v>1995</c:v>
                </c:pt>
                <c:pt idx="2">
                  <c:v>2000</c:v>
                </c:pt>
                <c:pt idx="3">
                  <c:v>2005</c:v>
                </c:pt>
                <c:pt idx="4">
                  <c:v>2010</c:v>
                </c:pt>
                <c:pt idx="5">
                  <c:v>2015</c:v>
                </c:pt>
                <c:pt idx="6">
                  <c:v>2018</c:v>
                </c:pt>
                <c:pt idx="7">
                  <c:v>2019</c:v>
                </c:pt>
                <c:pt idx="8">
                  <c:v>2020</c:v>
                </c:pt>
                <c:pt idx="9">
                  <c:v>2021</c:v>
                </c:pt>
                <c:pt idx="10">
                  <c:v>2022</c:v>
                </c:pt>
              </c:numCache>
            </c:numRef>
          </c:cat>
          <c:val>
            <c:numRef>
              <c:f>Sheet1!$N$2:$N$9</c:f>
              <c:numCache>
                <c:formatCode>General</c:formatCode>
                <c:ptCount val="8"/>
                <c:pt idx="0">
                  <c:v>1324</c:v>
                </c:pt>
                <c:pt idx="1">
                  <c:v>1230.3</c:v>
                </c:pt>
                <c:pt idx="2">
                  <c:v>1188.5</c:v>
                </c:pt>
                <c:pt idx="3">
                  <c:v>1128.5</c:v>
                </c:pt>
                <c:pt idx="4">
                  <c:v>966.6</c:v>
                </c:pt>
                <c:pt idx="5">
                  <c:v>1023.4</c:v>
                </c:pt>
                <c:pt idx="6">
                  <c:v>779.7</c:v>
                </c:pt>
                <c:pt idx="7">
                  <c:v>747.2</c:v>
                </c:pt>
              </c:numCache>
            </c:numRef>
          </c:val>
          <c:smooth val="0"/>
          <c:extLst>
            <c:ext xmlns:c16="http://schemas.microsoft.com/office/drawing/2014/chart" uri="{C3380CC4-5D6E-409C-BE32-E72D297353CC}">
              <c16:uniqueId val="{000000A7-768C-CC46-AC73-D0B683AC7329}"/>
            </c:ext>
          </c:extLst>
        </c:ser>
        <c:dLbls>
          <c:showLegendKey val="0"/>
          <c:showVal val="0"/>
          <c:showCatName val="0"/>
          <c:showSerName val="0"/>
          <c:showPercent val="0"/>
          <c:showBubbleSize val="0"/>
        </c:dLbls>
        <c:marker val="1"/>
        <c:smooth val="0"/>
        <c:axId val="67451136"/>
        <c:axId val="66437120"/>
      </c:line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pPr>
                <a:r>
                  <a:rPr lang="en-US" sz="1000" b="0">
                    <a:solidFill>
                      <a:srgbClr val="000000"/>
                    </a:solidFill>
                    <a:latin typeface="Calibri"/>
                  </a:rPr>
                  <a:t>Electricity generation in terawatt-hours</a:t>
                </a:r>
              </a:p>
            </c:rich>
          </c:tx>
          <c:overlay val="0"/>
        </c:title>
        <c:numFmt formatCode="#,##0" sourceLinked="0"/>
        <c:majorTickMark val="none"/>
        <c:minorTickMark val="none"/>
        <c:tickLblPos val="low"/>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legend>
      <c:legendPos val="t"/>
      <c:overlay val="0"/>
      <c:txPr>
        <a:bodyPr/>
        <a:lstStyle/>
        <a:p>
          <a:pPr>
            <a:defRPr sz="1000" smtId="4294967295">
              <a:solidFill>
                <a:srgbClr val="000000"/>
              </a:solidFill>
              <a:latin typeface="Calibri"/>
            </a:defRPr>
          </a:pPr>
          <a:endParaRPr lang="en-US"/>
        </a:p>
      </c:txPr>
    </c:legend>
    <c:plotVisOnly val="1"/>
    <c:dispBlanksAs val="gap"/>
    <c:showDLblsOverMax val="1"/>
  </c:chart>
  <c:txPr>
    <a:bodyPr/>
    <a:lstStyle/>
    <a:p>
      <a:pPr>
        <a:defRPr sz="1800" smtId="4294967295"/>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2022</c:v>
                </c:pt>
              </c:strCache>
            </c:strRef>
          </c:tx>
          <c:spPr>
            <a:solidFill>
              <a:srgbClr val="2876DD"/>
            </a:solidFill>
            <a:ln>
              <a:solidFill>
                <a:srgbClr val="2876DD"/>
              </a:solidFill>
            </a:ln>
          </c:spPr>
          <c:invertIfNegative val="0"/>
          <c:dLbls>
            <c:dLbl>
              <c:idx val="0"/>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64AC-4040-9528-B01FB2E1ECB6}"/>
                </c:ext>
              </c:extLst>
            </c:dLbl>
            <c:dLbl>
              <c:idx val="1"/>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64AC-4040-9528-B01FB2E1ECB6}"/>
                </c:ext>
              </c:extLst>
            </c:dLbl>
            <c:dLbl>
              <c:idx val="2"/>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64AC-4040-9528-B01FB2E1ECB6}"/>
                </c:ext>
              </c:extLst>
            </c:dLbl>
            <c:dLbl>
              <c:idx val="3"/>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64AC-4040-9528-B01FB2E1ECB6}"/>
                </c:ext>
              </c:extLst>
            </c:dLbl>
            <c:dLbl>
              <c:idx val="4"/>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64AC-4040-9528-B01FB2E1ECB6}"/>
                </c:ext>
              </c:extLst>
            </c:dLbl>
            <c:dLbl>
              <c:idx val="5"/>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64AC-4040-9528-B01FB2E1ECB6}"/>
                </c:ext>
              </c:extLst>
            </c:dLbl>
            <c:dLbl>
              <c:idx val="6"/>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64AC-4040-9528-B01FB2E1ECB6}"/>
                </c:ext>
              </c:extLst>
            </c:dLbl>
            <c:dLbl>
              <c:idx val="7"/>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64AC-4040-9528-B01FB2E1ECB6}"/>
                </c:ext>
              </c:extLst>
            </c:dLbl>
            <c:dLbl>
              <c:idx val="8"/>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64AC-4040-9528-B01FB2E1ECB6}"/>
                </c:ext>
              </c:extLst>
            </c:dLbl>
            <c:spPr>
              <a:noFill/>
              <a:ln>
                <a:noFill/>
              </a:ln>
              <a:effectLst/>
            </c:spPr>
            <c:txPr>
              <a:bodyPr/>
              <a:lstStyle/>
              <a:p>
                <a:pPr>
                  <a:defRPr sz="8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Sheet1!$A$2:$A$10</c:f>
              <c:strCache>
                <c:ptCount val="9"/>
                <c:pt idx="0">
                  <c:v>Coal</c:v>
                </c:pt>
                <c:pt idx="1">
                  <c:v>Natural gas</c:v>
                </c:pt>
                <c:pt idx="2">
                  <c:v>Hydro</c:v>
                </c:pt>
                <c:pt idx="3">
                  <c:v>Nuclear</c:v>
                </c:pt>
                <c:pt idx="4">
                  <c:v>Wind</c:v>
                </c:pt>
                <c:pt idx="5">
                  <c:v>Solar</c:v>
                </c:pt>
                <c:pt idx="6">
                  <c:v>Other fossil*</c:v>
                </c:pt>
                <c:pt idx="7">
                  <c:v>Bioenergy</c:v>
                </c:pt>
                <c:pt idx="8">
                  <c:v>Other renewables**</c:v>
                </c:pt>
              </c:strCache>
            </c:strRef>
          </c:cat>
          <c:val>
            <c:numRef>
              <c:f>Sheet1!$B$2:$B$10</c:f>
              <c:numCache>
                <c:formatCode>General</c:formatCode>
                <c:ptCount val="9"/>
                <c:pt idx="0">
                  <c:v>0.35799999999999998</c:v>
                </c:pt>
                <c:pt idx="1">
                  <c:v>0.222</c:v>
                </c:pt>
                <c:pt idx="2">
                  <c:v>0.152</c:v>
                </c:pt>
                <c:pt idx="3">
                  <c:v>9.1999999999999998E-2</c:v>
                </c:pt>
                <c:pt idx="4">
                  <c:v>7.4999999999999997E-2</c:v>
                </c:pt>
                <c:pt idx="5">
                  <c:v>4.4999999999999998E-2</c:v>
                </c:pt>
                <c:pt idx="6">
                  <c:v>0.03</c:v>
                </c:pt>
                <c:pt idx="7">
                  <c:v>2.4E-2</c:v>
                </c:pt>
                <c:pt idx="8">
                  <c:v>4.0000000000000001E-3</c:v>
                </c:pt>
              </c:numCache>
            </c:numRef>
          </c:val>
          <c:extLst>
            <c:ext xmlns:c16="http://schemas.microsoft.com/office/drawing/2014/chart" uri="{C3380CC4-5D6E-409C-BE32-E72D297353CC}">
              <c16:uniqueId val="{00000009-64AC-4040-9528-B01FB2E1ECB6}"/>
            </c:ext>
          </c:extLst>
        </c:ser>
        <c:dLbls>
          <c:showLegendKey val="0"/>
          <c:showVal val="0"/>
          <c:showCatName val="0"/>
          <c:showSerName val="0"/>
          <c:showPercent val="0"/>
          <c:showBubbleSize val="0"/>
        </c:dLbls>
        <c:gapWidth val="80"/>
        <c:overlap val="-30"/>
        <c:axId val="67451136"/>
        <c:axId val="66437120"/>
      </c:barChart>
      <c:catAx>
        <c:axId val="67451136"/>
        <c:scaling>
          <c:orientation val="maxMin"/>
        </c:scaling>
        <c:delete val="0"/>
        <c:axPos val="l"/>
        <c:numFmt formatCode="General" sourceLinked="0"/>
        <c:majorTickMark val="none"/>
        <c:minorTickMark val="none"/>
        <c:tickLblPos val="low"/>
        <c:spPr>
          <a:ln w="9525">
            <a:solidFill>
              <a:srgbClr val="2F2F2F"/>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t"/>
        <c:majorGridlines>
          <c:spPr>
            <a:ln w="9525">
              <a:solidFill>
                <a:srgbClr val="2F2F2F"/>
              </a:solidFill>
              <a:prstDash val="dot"/>
            </a:ln>
          </c:spPr>
        </c:majorGridlines>
        <c:numFmt formatCode="#,##0%" sourceLinked="0"/>
        <c:majorTickMark val="none"/>
        <c:minorTickMark val="none"/>
        <c:tickLblPos val="nextTo"/>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2022</c:v>
                </c:pt>
              </c:strCache>
            </c:strRef>
          </c:tx>
          <c:spPr>
            <a:solidFill>
              <a:srgbClr val="2876DD"/>
            </a:solidFill>
            <a:ln>
              <a:solidFill>
                <a:srgbClr val="2876DD"/>
              </a:solidFill>
            </a:ln>
          </c:spPr>
          <c:invertIfNegative val="0"/>
          <c:dLbls>
            <c:dLbl>
              <c:idx val="0"/>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64AC-4040-9528-B01FB2E1ECB6}"/>
                </c:ext>
              </c:extLst>
            </c:dLbl>
            <c:dLbl>
              <c:idx val="1"/>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64AC-4040-9528-B01FB2E1ECB6}"/>
                </c:ext>
              </c:extLst>
            </c:dLbl>
            <c:dLbl>
              <c:idx val="2"/>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64AC-4040-9528-B01FB2E1ECB6}"/>
                </c:ext>
              </c:extLst>
            </c:dLbl>
            <c:dLbl>
              <c:idx val="3"/>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3-64AC-4040-9528-B01FB2E1ECB6}"/>
                </c:ext>
              </c:extLst>
            </c:dLbl>
            <c:dLbl>
              <c:idx val="4"/>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64AC-4040-9528-B01FB2E1ECB6}"/>
                </c:ext>
              </c:extLst>
            </c:dLbl>
            <c:dLbl>
              <c:idx val="5"/>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64AC-4040-9528-B01FB2E1ECB6}"/>
                </c:ext>
              </c:extLst>
            </c:dLbl>
            <c:dLbl>
              <c:idx val="6"/>
              <c:numFmt formatCode="#,##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64AC-4040-9528-B01FB2E1ECB6}"/>
                </c:ext>
              </c:extLst>
            </c:dLbl>
            <c:dLbl>
              <c:idx val="7"/>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64AC-4040-9528-B01FB2E1ECB6}"/>
                </c:ext>
              </c:extLst>
            </c:dLbl>
            <c:dLbl>
              <c:idx val="8"/>
              <c:numFmt formatCode="#,##0.0%" sourceLinked="0"/>
              <c:spPr/>
              <c:txPr>
                <a:bodyPr/>
                <a:lstStyle/>
                <a:p>
                  <a:pPr>
                    <a:defRPr sz="800" b="0" smtId="4294967295">
                      <a:solidFill>
                        <a:srgbClr val="000000"/>
                      </a:solidFill>
                      <a:latin typeface="Calibri"/>
                    </a:defRPr>
                  </a:pPr>
                  <a:endParaRPr lang="en-US"/>
                </a:p>
              </c:txPr>
              <c:dLblPos val="outEnd"/>
              <c:showLegendKey val="0"/>
              <c:showVal val="1"/>
              <c:showCatName val="0"/>
              <c:showSerName val="0"/>
              <c:showPercent val="0"/>
              <c:showBubbleSize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64AC-4040-9528-B01FB2E1ECB6}"/>
                </c:ext>
              </c:extLst>
            </c:dLbl>
            <c:spPr>
              <a:noFill/>
              <a:ln>
                <a:noFill/>
              </a:ln>
              <a:effectLst/>
            </c:spPr>
            <c:txPr>
              <a:bodyPr/>
              <a:lstStyle/>
              <a:p>
                <a:pPr>
                  <a:defRPr sz="800" b="0" smtId="4294967295">
                    <a:solidFill>
                      <a:srgbClr val="000000"/>
                    </a:solidFill>
                    <a:latin typeface="Calibri"/>
                  </a:defRPr>
                </a:pPr>
                <a:endParaRPr lang="en-US"/>
              </a:p>
            </c:txPr>
            <c:showLegendKey val="0"/>
            <c:showVal val="1"/>
            <c:showCatName val="0"/>
            <c:showSerName val="0"/>
            <c:showPercent val="0"/>
            <c:showBubbleSize val="0"/>
            <c:showLeaderLines val="0"/>
            <c:extLst xmlns:m="http://schemas.openxmlformats.org/officeDocument/2006/math" xmlns:w="http://schemas.openxmlformats.org/wordprocessingml/2006/main" xmlns:wp="http://schemas.openxmlformats.org/drawingml/2006/wordprocessingDrawing" xmlns:a14="http://schemas.microsoft.com/office/drawing/2010/main">
              <c:ext xmlns:c15="http://schemas.microsoft.com/office/drawing/2012/chart" uri="{CE6537A1-D6FC-4f65-9D91-7224C49458BB}">
                <c15:showLeaderLines val="0"/>
              </c:ext>
            </c:extLst>
          </c:dLbls>
          <c:cat>
            <c:strRef>
              <c:f>Sheet1!$A$2:$A$10</c:f>
              <c:strCache>
                <c:ptCount val="9"/>
                <c:pt idx="0">
                  <c:v>Coal</c:v>
                </c:pt>
                <c:pt idx="1">
                  <c:v>Natural gas</c:v>
                </c:pt>
                <c:pt idx="2">
                  <c:v>Hydro</c:v>
                </c:pt>
                <c:pt idx="3">
                  <c:v>Nuclear</c:v>
                </c:pt>
                <c:pt idx="4">
                  <c:v>Wind</c:v>
                </c:pt>
                <c:pt idx="5">
                  <c:v>Solar</c:v>
                </c:pt>
                <c:pt idx="6">
                  <c:v>Other fossil*</c:v>
                </c:pt>
                <c:pt idx="7">
                  <c:v>Bioenergy</c:v>
                </c:pt>
                <c:pt idx="8">
                  <c:v>Other renewables**</c:v>
                </c:pt>
              </c:strCache>
            </c:strRef>
          </c:cat>
          <c:val>
            <c:numRef>
              <c:f>Sheet1!$B$2:$B$10</c:f>
              <c:numCache>
                <c:formatCode>General</c:formatCode>
                <c:ptCount val="9"/>
                <c:pt idx="0">
                  <c:v>0.35799999999999998</c:v>
                </c:pt>
                <c:pt idx="1">
                  <c:v>0.222</c:v>
                </c:pt>
                <c:pt idx="2">
                  <c:v>0.152</c:v>
                </c:pt>
                <c:pt idx="3">
                  <c:v>9.1999999999999998E-2</c:v>
                </c:pt>
                <c:pt idx="4">
                  <c:v>7.4999999999999997E-2</c:v>
                </c:pt>
                <c:pt idx="5">
                  <c:v>4.4999999999999998E-2</c:v>
                </c:pt>
                <c:pt idx="6">
                  <c:v>0.03</c:v>
                </c:pt>
                <c:pt idx="7">
                  <c:v>2.4E-2</c:v>
                </c:pt>
                <c:pt idx="8">
                  <c:v>4.0000000000000001E-3</c:v>
                </c:pt>
              </c:numCache>
            </c:numRef>
          </c:val>
          <c:extLst>
            <c:ext xmlns:c16="http://schemas.microsoft.com/office/drawing/2014/chart" uri="{C3380CC4-5D6E-409C-BE32-E72D297353CC}">
              <c16:uniqueId val="{00000009-64AC-4040-9528-B01FB2E1ECB6}"/>
            </c:ext>
          </c:extLst>
        </c:ser>
        <c:dLbls>
          <c:showLegendKey val="0"/>
          <c:showVal val="0"/>
          <c:showCatName val="0"/>
          <c:showSerName val="0"/>
          <c:showPercent val="0"/>
          <c:showBubbleSize val="0"/>
        </c:dLbls>
        <c:gapWidth val="80"/>
        <c:overlap val="-30"/>
        <c:axId val="67451136"/>
        <c:axId val="66437120"/>
      </c:barChart>
      <c:catAx>
        <c:axId val="67451136"/>
        <c:scaling>
          <c:orientation val="maxMin"/>
        </c:scaling>
        <c:delete val="0"/>
        <c:axPos val="l"/>
        <c:numFmt formatCode="General" sourceLinked="0"/>
        <c:majorTickMark val="none"/>
        <c:minorTickMark val="none"/>
        <c:tickLblPos val="low"/>
        <c:spPr>
          <a:ln w="9525">
            <a:solidFill>
              <a:srgbClr val="2F2F2F"/>
            </a:solidFill>
          </a:ln>
        </c:spPr>
        <c:txPr>
          <a:bodyPr/>
          <a:lstStyle/>
          <a:p>
            <a:pPr>
              <a:defRPr sz="1000" b="0" smtId="4294967295">
                <a:solidFill>
                  <a:srgbClr val="000000"/>
                </a:solidFill>
                <a:latin typeface="Calibri"/>
              </a:defRPr>
            </a:pPr>
            <a:endParaRPr lang="en-US"/>
          </a:p>
        </c:txPr>
        <c:crossAx val="66437120"/>
        <c:crosses val="autoZero"/>
        <c:auto val="0"/>
        <c:lblAlgn val="ctr"/>
        <c:lblOffset val="100"/>
        <c:noMultiLvlLbl val="0"/>
      </c:catAx>
      <c:valAx>
        <c:axId val="66437120"/>
        <c:scaling>
          <c:orientation val="minMax"/>
          <c:min val="0"/>
        </c:scaling>
        <c:delete val="0"/>
        <c:axPos val="t"/>
        <c:majorGridlines>
          <c:spPr>
            <a:ln w="9525">
              <a:solidFill>
                <a:srgbClr val="2F2F2F"/>
              </a:solidFill>
              <a:prstDash val="dot"/>
            </a:ln>
          </c:spPr>
        </c:majorGridlines>
        <c:numFmt formatCode="#,##0%" sourceLinked="0"/>
        <c:majorTickMark val="none"/>
        <c:minorTickMark val="none"/>
        <c:tickLblPos val="nextTo"/>
        <c:spPr>
          <a:ln>
            <a:noFill/>
          </a:ln>
        </c:spPr>
        <c:txPr>
          <a:bodyPr/>
          <a:lstStyle/>
          <a:p>
            <a:pPr>
              <a:defRPr sz="1000" b="0" smtId="4294967295">
                <a:solidFill>
                  <a:srgbClr val="000000"/>
                </a:solidFill>
                <a:latin typeface="Calibri"/>
              </a:defRPr>
            </a:pPr>
            <a:endParaRPr lang="en-US"/>
          </a:p>
        </c:txPr>
        <c:crossAx val="67451136"/>
        <c:crosses val="autoZero"/>
        <c:crossBetween val="between"/>
      </c:valAx>
    </c:plotArea>
    <c:plotVisOnly val="1"/>
    <c:dispBlanksAs val="gap"/>
    <c:showDLblsOverMax val="1"/>
  </c:chart>
  <c:txPr>
    <a:bodyPr/>
    <a:lstStyle/>
    <a:p>
      <a:pPr>
        <a:defRPr sz="1800" smtId="4294967295"/>
      </a:pPr>
      <a:endParaRPr lang="en-US"/>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61AD9-7B5A-7F42-9493-E44EE43F0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E714BC-B8E2-E543-A7F6-4BB75714ED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DD3BD-9778-324F-9CD4-34551EB1989B}"/>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5" name="Footer Placeholder 4">
            <a:extLst>
              <a:ext uri="{FF2B5EF4-FFF2-40B4-BE49-F238E27FC236}">
                <a16:creationId xmlns:a16="http://schemas.microsoft.com/office/drawing/2014/main" id="{A09C17C9-59BB-CD47-B0E8-09914EB85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D862C-26FB-B946-8C68-B9DD1F316D5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40481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25C07-E934-9F4B-96B0-AB9B4598C5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360903-B776-B24E-9066-BD2B9664D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693FF-7592-B843-9AB4-846CD2CE9E11}"/>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5" name="Footer Placeholder 4">
            <a:extLst>
              <a:ext uri="{FF2B5EF4-FFF2-40B4-BE49-F238E27FC236}">
                <a16:creationId xmlns:a16="http://schemas.microsoft.com/office/drawing/2014/main" id="{A652214D-36AB-2045-B873-1449A47ED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DA5DE-BE37-7447-ABF1-9C8E34CB95F7}"/>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7776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FEDF86-5BB3-464B-8C6A-89C68FEC8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308C93-6BDC-1846-A5A8-708B39A430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2699D-0A8C-8A4A-8C3A-0A0E1404DA23}"/>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5" name="Footer Placeholder 4">
            <a:extLst>
              <a:ext uri="{FF2B5EF4-FFF2-40B4-BE49-F238E27FC236}">
                <a16:creationId xmlns:a16="http://schemas.microsoft.com/office/drawing/2014/main" id="{E1CAF299-53D3-7E4E-A49C-640B7447F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0EB71-8B52-554D-80F9-88DD5BF5C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26724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1BB46-168C-1248-BBD3-5F80381AC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AD2DC-E70F-CE46-BCB2-F17BDB71D9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4395B9-4752-2B4D-B4A2-415E5B481BBB}"/>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5" name="Footer Placeholder 4">
            <a:extLst>
              <a:ext uri="{FF2B5EF4-FFF2-40B4-BE49-F238E27FC236}">
                <a16:creationId xmlns:a16="http://schemas.microsoft.com/office/drawing/2014/main" id="{5849B6AD-9D8A-6F47-B4ED-5C8E55B7D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F0877-4B23-C842-B98C-1A1E00A843B2}"/>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898785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1FA9-4C40-C14E-A876-8BDF994A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8108EA-45A2-9044-B13B-8A3FF96432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2414D-30D0-AD48-9A7D-E9CF197D8C82}"/>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5" name="Footer Placeholder 4">
            <a:extLst>
              <a:ext uri="{FF2B5EF4-FFF2-40B4-BE49-F238E27FC236}">
                <a16:creationId xmlns:a16="http://schemas.microsoft.com/office/drawing/2014/main" id="{A4433800-5D47-484E-BC88-B90B7456B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1F653-5173-D24B-B17C-C063197040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136313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B48B1-66E0-9C49-B9FE-569E9D6C80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5A8E95-18E3-E746-9BC7-86892A9017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1012C-A4DC-F24D-88BE-D48E015279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E290C6-FFBD-1B43-BD50-DB39120DF07E}"/>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6" name="Footer Placeholder 5">
            <a:extLst>
              <a:ext uri="{FF2B5EF4-FFF2-40B4-BE49-F238E27FC236}">
                <a16:creationId xmlns:a16="http://schemas.microsoft.com/office/drawing/2014/main" id="{13D05371-04E8-3848-9495-D427CE41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1A1EF-37A8-F246-90F5-3ACC63C993B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454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060B-4FE3-C944-96ED-7473F92808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4D211F-C7CF-0344-8FB8-ECB45C0C0F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585D1E-E95F-314B-BD1C-CBB7E7F46D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B0C63F-2E83-534B-8094-98AD35D6E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BD4E8F-C3BD-F844-8903-BC7F66F966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C1E4C4-E6C8-1845-89C9-6001A7F8DD84}"/>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8" name="Footer Placeholder 7">
            <a:extLst>
              <a:ext uri="{FF2B5EF4-FFF2-40B4-BE49-F238E27FC236}">
                <a16:creationId xmlns:a16="http://schemas.microsoft.com/office/drawing/2014/main" id="{C47BB842-23A9-C445-8899-C8DF468A6A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2AB77B-A0C7-BD4E-8C84-1FF8DC0B69FB}"/>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255840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55C15-6E8E-1843-9026-8822AECE87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E1C88D-0039-EA46-ACDE-3E3A7C3315A2}"/>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4" name="Footer Placeholder 3">
            <a:extLst>
              <a:ext uri="{FF2B5EF4-FFF2-40B4-BE49-F238E27FC236}">
                <a16:creationId xmlns:a16="http://schemas.microsoft.com/office/drawing/2014/main" id="{9E6A6A55-1820-4044-90BF-56DF205731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792E2-64AE-304A-8303-5E4F0A08FFFC}"/>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718056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0C0F9B-696F-EE49-9EAE-F1AB9FB1A1BD}"/>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3" name="Footer Placeholder 2">
            <a:extLst>
              <a:ext uri="{FF2B5EF4-FFF2-40B4-BE49-F238E27FC236}">
                <a16:creationId xmlns:a16="http://schemas.microsoft.com/office/drawing/2014/main" id="{9DB8CF19-B21F-0248-9258-DACCC48A4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DF8CF9-3EC8-1F4C-8ADE-FBB09647DA50}"/>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656331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C9-A249-7A4C-B5A4-E95314718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3E3F29-5B71-064D-9BD9-0B69C4C2C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2194A-AA13-704D-A541-BD12432BCE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B47D1-D2CB-064B-94A4-057C7CF8DE96}"/>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6" name="Footer Placeholder 5">
            <a:extLst>
              <a:ext uri="{FF2B5EF4-FFF2-40B4-BE49-F238E27FC236}">
                <a16:creationId xmlns:a16="http://schemas.microsoft.com/office/drawing/2014/main" id="{240093AA-4DCD-0F44-ADB5-AAF33517B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A89F3A-6C78-7B4A-A3CA-DF69F258CC2A}"/>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399441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0463-BB13-2847-987B-6AE6193B95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D94EC-9E0C-D340-A3CC-014B59AB8F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A4AFD71-E295-7E4B-8D72-12164A6D0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115F9A-8BBD-124A-A8A9-F0E93076EE18}"/>
              </a:ext>
            </a:extLst>
          </p:cNvPr>
          <p:cNvSpPr>
            <a:spLocks noGrp="1"/>
          </p:cNvSpPr>
          <p:nvPr>
            <p:ph type="dt" sz="half" idx="10"/>
          </p:nvPr>
        </p:nvSpPr>
        <p:spPr/>
        <p:txBody>
          <a:bodyPr/>
          <a:lstStyle/>
          <a:p>
            <a:fld id="{8461B9B7-8D68-2849-9407-124980CABF70}" type="datetimeFigureOut">
              <a:rPr lang="en-US" smtClean="0"/>
              <a:t>3/23/24</a:t>
            </a:fld>
            <a:endParaRPr lang="en-US"/>
          </a:p>
        </p:txBody>
      </p:sp>
      <p:sp>
        <p:nvSpPr>
          <p:cNvPr id="6" name="Footer Placeholder 5">
            <a:extLst>
              <a:ext uri="{FF2B5EF4-FFF2-40B4-BE49-F238E27FC236}">
                <a16:creationId xmlns:a16="http://schemas.microsoft.com/office/drawing/2014/main" id="{8A318CD7-FB5D-EF47-B8EF-02417938B8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ED5F28-0348-B84C-9894-1B496318A175}"/>
              </a:ext>
            </a:extLst>
          </p:cNvPr>
          <p:cNvSpPr>
            <a:spLocks noGrp="1"/>
          </p:cNvSpPr>
          <p:nvPr>
            <p:ph type="sldNum" sz="quarter" idx="12"/>
          </p:nvPr>
        </p:nvSpPr>
        <p:spPr/>
        <p:txBody>
          <a:bodyPr/>
          <a:lstStyle/>
          <a:p>
            <a:fld id="{C142F3FF-FDE3-0044-A8C5-8D9393D66326}" type="slidenum">
              <a:rPr lang="en-US" smtClean="0"/>
              <a:t>‹#›</a:t>
            </a:fld>
            <a:endParaRPr lang="en-US"/>
          </a:p>
        </p:txBody>
      </p:sp>
    </p:spTree>
    <p:extLst>
      <p:ext uri="{BB962C8B-B14F-4D97-AF65-F5344CB8AC3E}">
        <p14:creationId xmlns:p14="http://schemas.microsoft.com/office/powerpoint/2010/main" val="133413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69DF5-A3E3-C040-8322-B58D924642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189B51-9ABD-3942-9E9D-DBE7938F5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22FF2-F1EA-104A-A24E-965031B61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B9B7-8D68-2849-9407-124980CABF70}" type="datetimeFigureOut">
              <a:rPr lang="en-US" smtClean="0"/>
              <a:t>3/23/24</a:t>
            </a:fld>
            <a:endParaRPr lang="en-US"/>
          </a:p>
        </p:txBody>
      </p:sp>
      <p:sp>
        <p:nvSpPr>
          <p:cNvPr id="5" name="Footer Placeholder 4">
            <a:extLst>
              <a:ext uri="{FF2B5EF4-FFF2-40B4-BE49-F238E27FC236}">
                <a16:creationId xmlns:a16="http://schemas.microsoft.com/office/drawing/2014/main" id="{E81A7716-F34D-3945-9EF5-4585D9EE3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8A44E7-4829-F74B-A376-2E5C1077BD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2F3FF-FDE3-0044-A8C5-8D9393D66326}" type="slidenum">
              <a:rPr lang="en-US" smtClean="0"/>
              <a:t>‹#›</a:t>
            </a:fld>
            <a:endParaRPr lang="en-US"/>
          </a:p>
        </p:txBody>
      </p:sp>
      <p:pic>
        <p:nvPicPr>
          <p:cNvPr id="10" name="Picture 9" descr="Venn diagram&#10;&#10;Description automatically generated">
            <a:extLst>
              <a:ext uri="{FF2B5EF4-FFF2-40B4-BE49-F238E27FC236}">
                <a16:creationId xmlns:a16="http://schemas.microsoft.com/office/drawing/2014/main" id="{0068E1D7-B931-6F49-8113-97B1AA0FD0AC}"/>
              </a:ext>
            </a:extLst>
          </p:cNvPr>
          <p:cNvPicPr>
            <a:picLocks noChangeAspect="1"/>
          </p:cNvPicPr>
          <p:nvPr userDrawn="1"/>
        </p:nvPicPr>
        <p:blipFill>
          <a:blip r:embed="rId13"/>
          <a:stretch>
            <a:fillRect/>
          </a:stretch>
        </p:blipFill>
        <p:spPr>
          <a:xfrm>
            <a:off x="171557" y="126206"/>
            <a:ext cx="407152" cy="477838"/>
          </a:xfrm>
          <a:prstGeom prst="rect">
            <a:avLst/>
          </a:prstGeom>
        </p:spPr>
      </p:pic>
    </p:spTree>
    <p:extLst>
      <p:ext uri="{BB962C8B-B14F-4D97-AF65-F5344CB8AC3E}">
        <p14:creationId xmlns:p14="http://schemas.microsoft.com/office/powerpoint/2010/main" val="1838420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hyperlink" Target="http://www.statista.com/statistics/273273/world-electricity-generation-by-energy-source"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file:////Users/williamfisher/Library/Group%20Containers/UBF8T346G9.ms/WebArchiveCopyPasteTempFiles/com.microsoft.Word/judge_young2.png"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www.boem.gov/renewable-energy/lease-suspension-approval-letter-ocean-wind-1-ocs-049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hyperlink" Target="http://www.statista.com/statistics/273273/world-electricity-generation-by-energy-source"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hyperlink" Target="http://www.statista.com/statistics/269811/world-electricity-production-by-energy-source"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5.emf"/><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hyperlink" Target="http://www.statista.com/statistics/269811/world-electricity-production-by-energy-sour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a:xfrm>
            <a:off x="1443532" y="1173570"/>
            <a:ext cx="4240378" cy="1796201"/>
          </a:xfrm>
        </p:spPr>
        <p:txBody>
          <a:bodyPr/>
          <a:lstStyle/>
          <a:p>
            <a:r>
              <a:rPr lang="en-US" dirty="0"/>
              <a:t>Siemens</a:t>
            </a:r>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a:xfrm>
            <a:off x="1443532" y="3653245"/>
            <a:ext cx="4240378" cy="1655762"/>
          </a:xfrm>
        </p:spPr>
        <p:txBody>
          <a:bodyPr>
            <a:normAutofit/>
          </a:bodyPr>
          <a:lstStyle/>
          <a:p>
            <a:r>
              <a:rPr lang="en-US" dirty="0"/>
              <a:t>PX047</a:t>
            </a:r>
          </a:p>
          <a:p>
            <a:r>
              <a:rPr lang="en-US" dirty="0"/>
              <a:t>William Fisher</a:t>
            </a:r>
          </a:p>
          <a:p>
            <a:r>
              <a:rPr lang="en-US" dirty="0"/>
              <a:t>March 27, 2024</a:t>
            </a:r>
          </a:p>
        </p:txBody>
      </p:sp>
      <p:pic>
        <p:nvPicPr>
          <p:cNvPr id="1026" name="Picture 2" descr="GE Haliade-X wind turbine">
            <a:extLst>
              <a:ext uri="{FF2B5EF4-FFF2-40B4-BE49-F238E27FC236}">
                <a16:creationId xmlns:a16="http://schemas.microsoft.com/office/drawing/2014/main" id="{1C8E877F-AE9C-2BA3-E25F-08D148BD6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2853" y="325526"/>
            <a:ext cx="4122159" cy="6206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58ED-6C06-D01B-6F24-721F031E4C20}"/>
              </a:ext>
            </a:extLst>
          </p:cNvPr>
          <p:cNvSpPr>
            <a:spLocks noGrp="1"/>
          </p:cNvSpPr>
          <p:nvPr>
            <p:ph type="title"/>
          </p:nvPr>
        </p:nvSpPr>
        <p:spPr>
          <a:xfrm>
            <a:off x="838200" y="365125"/>
            <a:ext cx="10515600" cy="800735"/>
          </a:xfrm>
        </p:spPr>
        <p:txBody>
          <a:bodyPr>
            <a:normAutofit/>
          </a:bodyPr>
          <a:lstStyle/>
          <a:p>
            <a:pPr algn="ctr"/>
            <a:r>
              <a:rPr lang="en-US" sz="3600" dirty="0"/>
              <a:t>Wind Farms</a:t>
            </a:r>
          </a:p>
        </p:txBody>
      </p:sp>
    </p:spTree>
    <p:extLst>
      <p:ext uri="{BB962C8B-B14F-4D97-AF65-F5344CB8AC3E}">
        <p14:creationId xmlns:p14="http://schemas.microsoft.com/office/powerpoint/2010/main" val="915346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58ED-6C06-D01B-6F24-721F031E4C20}"/>
              </a:ext>
            </a:extLst>
          </p:cNvPr>
          <p:cNvSpPr>
            <a:spLocks noGrp="1"/>
          </p:cNvSpPr>
          <p:nvPr>
            <p:ph type="title"/>
          </p:nvPr>
        </p:nvSpPr>
        <p:spPr>
          <a:xfrm>
            <a:off x="838200" y="365125"/>
            <a:ext cx="10515600" cy="800735"/>
          </a:xfrm>
        </p:spPr>
        <p:txBody>
          <a:bodyPr>
            <a:normAutofit/>
          </a:bodyPr>
          <a:lstStyle/>
          <a:p>
            <a:pPr algn="ctr"/>
            <a:r>
              <a:rPr lang="en-US" sz="3600" dirty="0"/>
              <a:t>Wind Farms</a:t>
            </a:r>
          </a:p>
        </p:txBody>
      </p:sp>
      <p:pic>
        <p:nvPicPr>
          <p:cNvPr id="1026" name="Picture 2" descr="wind turbines">
            <a:extLst>
              <a:ext uri="{FF2B5EF4-FFF2-40B4-BE49-F238E27FC236}">
                <a16:creationId xmlns:a16="http://schemas.microsoft.com/office/drawing/2014/main" id="{8B91B19C-4683-8760-644D-EB273A9B0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 y="1563687"/>
            <a:ext cx="5249705" cy="34998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E75939-A7A9-8832-ED0D-D79C7305BC92}"/>
              </a:ext>
            </a:extLst>
          </p:cNvPr>
          <p:cNvSpPr txBox="1"/>
          <p:nvPr/>
        </p:nvSpPr>
        <p:spPr>
          <a:xfrm>
            <a:off x="2240280" y="1040467"/>
            <a:ext cx="1534459" cy="523220"/>
          </a:xfrm>
          <a:prstGeom prst="rect">
            <a:avLst/>
          </a:prstGeom>
          <a:noFill/>
        </p:spPr>
        <p:txBody>
          <a:bodyPr wrap="none" rtlCol="0">
            <a:spAutoFit/>
          </a:bodyPr>
          <a:lstStyle/>
          <a:p>
            <a:r>
              <a:rPr lang="en-US" sz="2800" dirty="0"/>
              <a:t>On Shore</a:t>
            </a:r>
          </a:p>
        </p:txBody>
      </p:sp>
      <p:sp>
        <p:nvSpPr>
          <p:cNvPr id="4" name="TextBox 3">
            <a:extLst>
              <a:ext uri="{FF2B5EF4-FFF2-40B4-BE49-F238E27FC236}">
                <a16:creationId xmlns:a16="http://schemas.microsoft.com/office/drawing/2014/main" id="{D21EF5B4-2F62-6B8E-B906-1B5D82D51408}"/>
              </a:ext>
            </a:extLst>
          </p:cNvPr>
          <p:cNvSpPr txBox="1"/>
          <p:nvPr/>
        </p:nvSpPr>
        <p:spPr>
          <a:xfrm>
            <a:off x="473176" y="5063490"/>
            <a:ext cx="4808176" cy="276999"/>
          </a:xfrm>
          <a:prstGeom prst="rect">
            <a:avLst/>
          </a:prstGeom>
          <a:noFill/>
        </p:spPr>
        <p:txBody>
          <a:bodyPr wrap="none" rtlCol="0">
            <a:spAutoFit/>
          </a:bodyPr>
          <a:lstStyle/>
          <a:p>
            <a:r>
              <a:rPr lang="en-US" sz="1200" dirty="0"/>
              <a:t>Source:  https://</a:t>
            </a:r>
            <a:r>
              <a:rPr lang="en-US" sz="1200" dirty="0" err="1"/>
              <a:t>www.wired.com</a:t>
            </a:r>
            <a:r>
              <a:rPr lang="en-US" sz="1200" dirty="0"/>
              <a:t>/story/wind-turbine-efficiency-algorithm/</a:t>
            </a:r>
          </a:p>
        </p:txBody>
      </p:sp>
    </p:spTree>
    <p:extLst>
      <p:ext uri="{BB962C8B-B14F-4D97-AF65-F5344CB8AC3E}">
        <p14:creationId xmlns:p14="http://schemas.microsoft.com/office/powerpoint/2010/main" val="93072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C58ED-6C06-D01B-6F24-721F031E4C20}"/>
              </a:ext>
            </a:extLst>
          </p:cNvPr>
          <p:cNvSpPr>
            <a:spLocks noGrp="1"/>
          </p:cNvSpPr>
          <p:nvPr>
            <p:ph type="title"/>
          </p:nvPr>
        </p:nvSpPr>
        <p:spPr>
          <a:xfrm>
            <a:off x="838200" y="365125"/>
            <a:ext cx="10515600" cy="800735"/>
          </a:xfrm>
        </p:spPr>
        <p:txBody>
          <a:bodyPr>
            <a:normAutofit/>
          </a:bodyPr>
          <a:lstStyle/>
          <a:p>
            <a:pPr algn="ctr"/>
            <a:r>
              <a:rPr lang="en-US" sz="3600" dirty="0"/>
              <a:t>Wind Farms</a:t>
            </a:r>
          </a:p>
        </p:txBody>
      </p:sp>
      <p:pic>
        <p:nvPicPr>
          <p:cNvPr id="1026" name="Picture 2" descr="wind turbines">
            <a:extLst>
              <a:ext uri="{FF2B5EF4-FFF2-40B4-BE49-F238E27FC236}">
                <a16:creationId xmlns:a16="http://schemas.microsoft.com/office/drawing/2014/main" id="{8B91B19C-4683-8760-644D-EB273A9B0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 y="1563687"/>
            <a:ext cx="5249705" cy="34998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E75939-A7A9-8832-ED0D-D79C7305BC92}"/>
              </a:ext>
            </a:extLst>
          </p:cNvPr>
          <p:cNvSpPr txBox="1"/>
          <p:nvPr/>
        </p:nvSpPr>
        <p:spPr>
          <a:xfrm>
            <a:off x="2240280" y="1040467"/>
            <a:ext cx="1534459" cy="523220"/>
          </a:xfrm>
          <a:prstGeom prst="rect">
            <a:avLst/>
          </a:prstGeom>
          <a:noFill/>
        </p:spPr>
        <p:txBody>
          <a:bodyPr wrap="none" rtlCol="0">
            <a:spAutoFit/>
          </a:bodyPr>
          <a:lstStyle/>
          <a:p>
            <a:r>
              <a:rPr lang="en-US" sz="2800" dirty="0"/>
              <a:t>On Shore</a:t>
            </a:r>
          </a:p>
        </p:txBody>
      </p:sp>
      <p:sp>
        <p:nvSpPr>
          <p:cNvPr id="4" name="TextBox 3">
            <a:extLst>
              <a:ext uri="{FF2B5EF4-FFF2-40B4-BE49-F238E27FC236}">
                <a16:creationId xmlns:a16="http://schemas.microsoft.com/office/drawing/2014/main" id="{D21EF5B4-2F62-6B8E-B906-1B5D82D51408}"/>
              </a:ext>
            </a:extLst>
          </p:cNvPr>
          <p:cNvSpPr txBox="1"/>
          <p:nvPr/>
        </p:nvSpPr>
        <p:spPr>
          <a:xfrm>
            <a:off x="473176" y="5063490"/>
            <a:ext cx="4808176" cy="276999"/>
          </a:xfrm>
          <a:prstGeom prst="rect">
            <a:avLst/>
          </a:prstGeom>
          <a:noFill/>
        </p:spPr>
        <p:txBody>
          <a:bodyPr wrap="none" rtlCol="0">
            <a:spAutoFit/>
          </a:bodyPr>
          <a:lstStyle/>
          <a:p>
            <a:r>
              <a:rPr lang="en-US" sz="1200" dirty="0"/>
              <a:t>Source:  https://</a:t>
            </a:r>
            <a:r>
              <a:rPr lang="en-US" sz="1200" dirty="0" err="1"/>
              <a:t>www.wired.com</a:t>
            </a:r>
            <a:r>
              <a:rPr lang="en-US" sz="1200" dirty="0"/>
              <a:t>/story/wind-turbine-efficiency-algorithm/</a:t>
            </a:r>
          </a:p>
        </p:txBody>
      </p:sp>
      <p:pic>
        <p:nvPicPr>
          <p:cNvPr id="1028" name="Picture 4" descr="Alternative,Energy,-,Aerial,View,Of,Offshore,Windmill,Park,At">
            <a:extLst>
              <a:ext uri="{FF2B5EF4-FFF2-40B4-BE49-F238E27FC236}">
                <a16:creationId xmlns:a16="http://schemas.microsoft.com/office/drawing/2014/main" id="{8FCD9D8D-AE38-09A4-0916-65F2A68E9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3331019"/>
            <a:ext cx="6053138" cy="31562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CEFBAAD-33B0-81A3-7904-E3653445668C}"/>
              </a:ext>
            </a:extLst>
          </p:cNvPr>
          <p:cNvSpPr txBox="1"/>
          <p:nvPr/>
        </p:nvSpPr>
        <p:spPr>
          <a:xfrm>
            <a:off x="8399393" y="2807799"/>
            <a:ext cx="1559786" cy="523220"/>
          </a:xfrm>
          <a:prstGeom prst="rect">
            <a:avLst/>
          </a:prstGeom>
          <a:noFill/>
        </p:spPr>
        <p:txBody>
          <a:bodyPr wrap="none" rtlCol="0">
            <a:spAutoFit/>
          </a:bodyPr>
          <a:lstStyle/>
          <a:p>
            <a:r>
              <a:rPr lang="en-US" sz="2800" dirty="0"/>
              <a:t>Off Shore</a:t>
            </a:r>
          </a:p>
        </p:txBody>
      </p:sp>
      <p:sp>
        <p:nvSpPr>
          <p:cNvPr id="6" name="TextBox 5">
            <a:extLst>
              <a:ext uri="{FF2B5EF4-FFF2-40B4-BE49-F238E27FC236}">
                <a16:creationId xmlns:a16="http://schemas.microsoft.com/office/drawing/2014/main" id="{BE91F281-D735-B8EE-D841-2B6D4369F133}"/>
              </a:ext>
            </a:extLst>
          </p:cNvPr>
          <p:cNvSpPr txBox="1"/>
          <p:nvPr/>
        </p:nvSpPr>
        <p:spPr>
          <a:xfrm>
            <a:off x="5623336" y="6487298"/>
            <a:ext cx="6579365" cy="276999"/>
          </a:xfrm>
          <a:prstGeom prst="rect">
            <a:avLst/>
          </a:prstGeom>
          <a:noFill/>
        </p:spPr>
        <p:txBody>
          <a:bodyPr wrap="none" rtlCol="0">
            <a:spAutoFit/>
          </a:bodyPr>
          <a:lstStyle/>
          <a:p>
            <a:r>
              <a:rPr lang="en-US" sz="1200" dirty="0"/>
              <a:t>Source:  https://</a:t>
            </a:r>
            <a:r>
              <a:rPr lang="en-US" sz="1200" dirty="0" err="1"/>
              <a:t>www.governing.com</a:t>
            </a:r>
            <a:r>
              <a:rPr lang="en-US" sz="1200" dirty="0"/>
              <a:t>/now/wind-turbines-and-lawsuits-are-coming-to-the-jersey-shore</a:t>
            </a:r>
          </a:p>
        </p:txBody>
      </p:sp>
    </p:spTree>
    <p:extLst>
      <p:ext uri="{BB962C8B-B14F-4D97-AF65-F5344CB8AC3E}">
        <p14:creationId xmlns:p14="http://schemas.microsoft.com/office/powerpoint/2010/main" val="1659376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F47ACC-AEE0-1204-97A2-3FB9C419BB88}"/>
              </a:ext>
            </a:extLst>
          </p:cNvPr>
          <p:cNvSpPr txBox="1"/>
          <p:nvPr/>
        </p:nvSpPr>
        <p:spPr>
          <a:xfrm>
            <a:off x="400051" y="1783080"/>
            <a:ext cx="2308860" cy="1200329"/>
          </a:xfrm>
          <a:prstGeom prst="rect">
            <a:avLst/>
          </a:prstGeom>
          <a:noFill/>
        </p:spPr>
        <p:txBody>
          <a:bodyPr wrap="square" rtlCol="0">
            <a:spAutoFit/>
          </a:bodyPr>
          <a:lstStyle/>
          <a:p>
            <a:r>
              <a:rPr lang="en-US" sz="2400" dirty="0"/>
              <a:t>Production of Electricity from Wind (</a:t>
            </a:r>
            <a:r>
              <a:rPr lang="en-US" sz="2400" dirty="0">
                <a:solidFill>
                  <a:srgbClr val="FF0000"/>
                </a:solidFill>
              </a:rPr>
              <a:t>Global</a:t>
            </a:r>
            <a:r>
              <a:rPr lang="en-US" sz="2400" dirty="0"/>
              <a:t>)</a:t>
            </a:r>
          </a:p>
        </p:txBody>
      </p:sp>
      <p:pic>
        <p:nvPicPr>
          <p:cNvPr id="7" name="Picture 6" descr="Text&#10;&#10;Description automatically generated with medium confidence">
            <a:extLst>
              <a:ext uri="{FF2B5EF4-FFF2-40B4-BE49-F238E27FC236}">
                <a16:creationId xmlns:a16="http://schemas.microsoft.com/office/drawing/2014/main" id="{DC5EFB90-7E43-930E-6852-9DFA59367E29}"/>
              </a:ext>
            </a:extLst>
          </p:cNvPr>
          <p:cNvPicPr>
            <a:picLocks noChangeAspect="1"/>
          </p:cNvPicPr>
          <p:nvPr/>
        </p:nvPicPr>
        <p:blipFill>
          <a:blip r:embed="rId2"/>
          <a:stretch>
            <a:fillRect/>
          </a:stretch>
        </p:blipFill>
        <p:spPr>
          <a:xfrm>
            <a:off x="379245" y="3576320"/>
            <a:ext cx="2329666" cy="1052830"/>
          </a:xfrm>
          <a:prstGeom prst="rect">
            <a:avLst/>
          </a:prstGeom>
        </p:spPr>
      </p:pic>
      <p:sp>
        <p:nvSpPr>
          <p:cNvPr id="8" name="TextBox 7">
            <a:extLst>
              <a:ext uri="{FF2B5EF4-FFF2-40B4-BE49-F238E27FC236}">
                <a16:creationId xmlns:a16="http://schemas.microsoft.com/office/drawing/2014/main" id="{4E49AB72-1EF6-52E0-FD55-68603DFBF040}"/>
              </a:ext>
            </a:extLst>
          </p:cNvPr>
          <p:cNvSpPr txBox="1"/>
          <p:nvPr/>
        </p:nvSpPr>
        <p:spPr>
          <a:xfrm>
            <a:off x="137160" y="6217920"/>
            <a:ext cx="2893421" cy="461665"/>
          </a:xfrm>
          <a:prstGeom prst="rect">
            <a:avLst/>
          </a:prstGeom>
          <a:noFill/>
        </p:spPr>
        <p:txBody>
          <a:bodyPr wrap="none" rtlCol="0">
            <a:spAutoFit/>
          </a:bodyPr>
          <a:lstStyle/>
          <a:p>
            <a:r>
              <a:rPr lang="en-US" sz="1200" dirty="0"/>
              <a:t>Source:  https://</a:t>
            </a:r>
            <a:r>
              <a:rPr lang="en-US" sz="1200" dirty="0" err="1"/>
              <a:t>www.irena.org</a:t>
            </a:r>
            <a:r>
              <a:rPr lang="en-US" sz="1200" dirty="0"/>
              <a:t>/</a:t>
            </a:r>
          </a:p>
          <a:p>
            <a:r>
              <a:rPr lang="en-US" sz="1200" dirty="0"/>
              <a:t>Energy-Transition/Technology/Wind-energy</a:t>
            </a:r>
          </a:p>
        </p:txBody>
      </p:sp>
      <p:pic>
        <p:nvPicPr>
          <p:cNvPr id="3" name="Picture 2" descr="A graph of a growing graph&#10;&#10;Description automatically generated">
            <a:extLst>
              <a:ext uri="{FF2B5EF4-FFF2-40B4-BE49-F238E27FC236}">
                <a16:creationId xmlns:a16="http://schemas.microsoft.com/office/drawing/2014/main" id="{AC3965E8-8130-8EC2-A094-2DA5EB04D6E6}"/>
              </a:ext>
            </a:extLst>
          </p:cNvPr>
          <p:cNvPicPr>
            <a:picLocks noChangeAspect="1"/>
          </p:cNvPicPr>
          <p:nvPr/>
        </p:nvPicPr>
        <p:blipFill>
          <a:blip r:embed="rId3"/>
          <a:stretch>
            <a:fillRect/>
          </a:stretch>
        </p:blipFill>
        <p:spPr>
          <a:xfrm>
            <a:off x="3174051" y="58430"/>
            <a:ext cx="9017949" cy="6741140"/>
          </a:xfrm>
          <a:prstGeom prst="rect">
            <a:avLst/>
          </a:prstGeom>
        </p:spPr>
      </p:pic>
    </p:spTree>
    <p:extLst>
      <p:ext uri="{BB962C8B-B14F-4D97-AF65-F5344CB8AC3E}">
        <p14:creationId xmlns:p14="http://schemas.microsoft.com/office/powerpoint/2010/main" val="278889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F47ACC-AEE0-1204-97A2-3FB9C419BB88}"/>
              </a:ext>
            </a:extLst>
          </p:cNvPr>
          <p:cNvSpPr txBox="1"/>
          <p:nvPr/>
        </p:nvSpPr>
        <p:spPr>
          <a:xfrm>
            <a:off x="400051" y="1783080"/>
            <a:ext cx="2308860" cy="1200329"/>
          </a:xfrm>
          <a:prstGeom prst="rect">
            <a:avLst/>
          </a:prstGeom>
          <a:noFill/>
        </p:spPr>
        <p:txBody>
          <a:bodyPr wrap="square" rtlCol="0">
            <a:spAutoFit/>
          </a:bodyPr>
          <a:lstStyle/>
          <a:p>
            <a:r>
              <a:rPr lang="en-US" sz="2400" dirty="0"/>
              <a:t>Production of Electricity from Wind (</a:t>
            </a:r>
            <a:r>
              <a:rPr lang="en-US" sz="2400" dirty="0">
                <a:solidFill>
                  <a:srgbClr val="FF0000"/>
                </a:solidFill>
              </a:rPr>
              <a:t>US</a:t>
            </a:r>
            <a:r>
              <a:rPr lang="en-US" sz="2400" dirty="0"/>
              <a:t>)</a:t>
            </a:r>
          </a:p>
        </p:txBody>
      </p:sp>
      <p:pic>
        <p:nvPicPr>
          <p:cNvPr id="7" name="Picture 6" descr="Text&#10;&#10;Description automatically generated with medium confidence">
            <a:extLst>
              <a:ext uri="{FF2B5EF4-FFF2-40B4-BE49-F238E27FC236}">
                <a16:creationId xmlns:a16="http://schemas.microsoft.com/office/drawing/2014/main" id="{DC5EFB90-7E43-930E-6852-9DFA59367E29}"/>
              </a:ext>
            </a:extLst>
          </p:cNvPr>
          <p:cNvPicPr>
            <a:picLocks noChangeAspect="1"/>
          </p:cNvPicPr>
          <p:nvPr/>
        </p:nvPicPr>
        <p:blipFill>
          <a:blip r:embed="rId2"/>
          <a:stretch>
            <a:fillRect/>
          </a:stretch>
        </p:blipFill>
        <p:spPr>
          <a:xfrm>
            <a:off x="379245" y="3576320"/>
            <a:ext cx="2329666" cy="1052830"/>
          </a:xfrm>
          <a:prstGeom prst="rect">
            <a:avLst/>
          </a:prstGeom>
        </p:spPr>
      </p:pic>
      <p:sp>
        <p:nvSpPr>
          <p:cNvPr id="6" name="TextBox 5">
            <a:extLst>
              <a:ext uri="{FF2B5EF4-FFF2-40B4-BE49-F238E27FC236}">
                <a16:creationId xmlns:a16="http://schemas.microsoft.com/office/drawing/2014/main" id="{6A32F0F5-5831-8726-251C-00766807CDC8}"/>
              </a:ext>
            </a:extLst>
          </p:cNvPr>
          <p:cNvSpPr txBox="1"/>
          <p:nvPr/>
        </p:nvSpPr>
        <p:spPr>
          <a:xfrm>
            <a:off x="137160" y="6217920"/>
            <a:ext cx="2893421" cy="461665"/>
          </a:xfrm>
          <a:prstGeom prst="rect">
            <a:avLst/>
          </a:prstGeom>
          <a:noFill/>
        </p:spPr>
        <p:txBody>
          <a:bodyPr wrap="none" rtlCol="0">
            <a:spAutoFit/>
          </a:bodyPr>
          <a:lstStyle/>
          <a:p>
            <a:r>
              <a:rPr lang="en-US" sz="1200" dirty="0"/>
              <a:t>Source:  https://</a:t>
            </a:r>
            <a:r>
              <a:rPr lang="en-US" sz="1200" dirty="0" err="1"/>
              <a:t>www.irena.org</a:t>
            </a:r>
            <a:r>
              <a:rPr lang="en-US" sz="1200" dirty="0"/>
              <a:t>/</a:t>
            </a:r>
          </a:p>
          <a:p>
            <a:r>
              <a:rPr lang="en-US" sz="1200" dirty="0"/>
              <a:t>Energy-Transition/Technology/Wind-energy</a:t>
            </a:r>
          </a:p>
        </p:txBody>
      </p:sp>
      <p:pic>
        <p:nvPicPr>
          <p:cNvPr id="4" name="Picture 3" descr="A graph of a growing graph&#10;&#10;Description automatically generated with medium confidence">
            <a:extLst>
              <a:ext uri="{FF2B5EF4-FFF2-40B4-BE49-F238E27FC236}">
                <a16:creationId xmlns:a16="http://schemas.microsoft.com/office/drawing/2014/main" id="{6C53DB02-6FD4-E19B-5C5B-7343EB0691F4}"/>
              </a:ext>
            </a:extLst>
          </p:cNvPr>
          <p:cNvPicPr>
            <a:picLocks noChangeAspect="1"/>
          </p:cNvPicPr>
          <p:nvPr/>
        </p:nvPicPr>
        <p:blipFill>
          <a:blip r:embed="rId3"/>
          <a:stretch>
            <a:fillRect/>
          </a:stretch>
        </p:blipFill>
        <p:spPr>
          <a:xfrm>
            <a:off x="3477842" y="0"/>
            <a:ext cx="8714158" cy="6741140"/>
          </a:xfrm>
          <a:prstGeom prst="rect">
            <a:avLst/>
          </a:prstGeom>
        </p:spPr>
      </p:pic>
    </p:spTree>
    <p:extLst>
      <p:ext uri="{BB962C8B-B14F-4D97-AF65-F5344CB8AC3E}">
        <p14:creationId xmlns:p14="http://schemas.microsoft.com/office/powerpoint/2010/main" val="1532263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AB02C385-D17D-86A4-2D06-BE5F15AA646A}"/>
              </a:ext>
            </a:extLst>
          </p:cNvPr>
          <p:cNvPicPr>
            <a:picLocks noChangeAspect="1"/>
          </p:cNvPicPr>
          <p:nvPr/>
        </p:nvPicPr>
        <p:blipFill>
          <a:blip r:embed="rId2"/>
          <a:stretch>
            <a:fillRect/>
          </a:stretch>
        </p:blipFill>
        <p:spPr>
          <a:xfrm>
            <a:off x="1546480" y="0"/>
            <a:ext cx="9584816" cy="6858000"/>
          </a:xfrm>
          <a:prstGeom prst="rect">
            <a:avLst/>
          </a:prstGeom>
        </p:spPr>
      </p:pic>
      <p:sp>
        <p:nvSpPr>
          <p:cNvPr id="5" name="TextBox 4">
            <a:extLst>
              <a:ext uri="{FF2B5EF4-FFF2-40B4-BE49-F238E27FC236}">
                <a16:creationId xmlns:a16="http://schemas.microsoft.com/office/drawing/2014/main" id="{62902B23-54D5-96B0-3F54-C2A742D6785D}"/>
              </a:ext>
            </a:extLst>
          </p:cNvPr>
          <p:cNvSpPr txBox="1"/>
          <p:nvPr/>
        </p:nvSpPr>
        <p:spPr>
          <a:xfrm>
            <a:off x="277178" y="1672012"/>
            <a:ext cx="615553" cy="4891147"/>
          </a:xfrm>
          <a:prstGeom prst="rect">
            <a:avLst/>
          </a:prstGeom>
          <a:noFill/>
        </p:spPr>
        <p:txBody>
          <a:bodyPr vert="vert270" wrap="none" rtlCol="0">
            <a:spAutoFit/>
          </a:bodyPr>
          <a:lstStyle/>
          <a:p>
            <a:r>
              <a:rPr lang="en-US" sz="1400" dirty="0"/>
              <a:t>Source:  https://</a:t>
            </a:r>
            <a:r>
              <a:rPr lang="en-US" sz="1400" dirty="0" err="1"/>
              <a:t>www.economist.com</a:t>
            </a:r>
            <a:r>
              <a:rPr lang="en-US" sz="1400" dirty="0"/>
              <a:t>/graphic-detail/2021/11/04/</a:t>
            </a:r>
          </a:p>
          <a:p>
            <a:r>
              <a:rPr lang="en-US" sz="1400" dirty="0"/>
              <a:t>what-would-a-world-powered-entirely-by-offshore-wind-look-like</a:t>
            </a:r>
          </a:p>
        </p:txBody>
      </p:sp>
    </p:spTree>
    <p:extLst>
      <p:ext uri="{BB962C8B-B14F-4D97-AF65-F5344CB8AC3E}">
        <p14:creationId xmlns:p14="http://schemas.microsoft.com/office/powerpoint/2010/main" val="1948881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The Current Status of Offshore Wind Farms</a:t>
            </a:r>
          </a:p>
        </p:txBody>
      </p:sp>
    </p:spTree>
    <p:extLst>
      <p:ext uri="{BB962C8B-B14F-4D97-AF65-F5344CB8AC3E}">
        <p14:creationId xmlns:p14="http://schemas.microsoft.com/office/powerpoint/2010/main" val="227893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2BD8C-C670-FF94-72F7-BCE2F951E7C3}"/>
              </a:ext>
            </a:extLst>
          </p:cNvPr>
          <p:cNvSpPr txBox="1"/>
          <p:nvPr/>
        </p:nvSpPr>
        <p:spPr>
          <a:xfrm>
            <a:off x="118046" y="6554057"/>
            <a:ext cx="6542945" cy="276999"/>
          </a:xfrm>
          <a:prstGeom prst="rect">
            <a:avLst/>
          </a:prstGeom>
          <a:noFill/>
        </p:spPr>
        <p:txBody>
          <a:bodyPr wrap="none" rtlCol="0">
            <a:spAutoFit/>
          </a:bodyPr>
          <a:lstStyle/>
          <a:p>
            <a:r>
              <a:rPr lang="en-US" sz="1200" dirty="0"/>
              <a:t>Source:  https://</a:t>
            </a:r>
            <a:r>
              <a:rPr lang="en-US" sz="1200" dirty="0" err="1"/>
              <a:t>www.weforum.org</a:t>
            </a:r>
            <a:r>
              <a:rPr lang="en-US" sz="1200" dirty="0"/>
              <a:t>/agenda/2020/08/offshore-wind-energy-growth-energy-transition/</a:t>
            </a:r>
          </a:p>
        </p:txBody>
      </p:sp>
      <p:pic>
        <p:nvPicPr>
          <p:cNvPr id="3" name="Picture 2" descr="A picture containing chart&#10;&#10;Description automatically generated">
            <a:extLst>
              <a:ext uri="{FF2B5EF4-FFF2-40B4-BE49-F238E27FC236}">
                <a16:creationId xmlns:a16="http://schemas.microsoft.com/office/drawing/2014/main" id="{3568D951-C589-996D-C0B9-71385606F0F1}"/>
              </a:ext>
            </a:extLst>
          </p:cNvPr>
          <p:cNvPicPr>
            <a:picLocks noChangeAspect="1"/>
          </p:cNvPicPr>
          <p:nvPr/>
        </p:nvPicPr>
        <p:blipFill>
          <a:blip r:embed="rId2"/>
          <a:stretch>
            <a:fillRect/>
          </a:stretch>
        </p:blipFill>
        <p:spPr>
          <a:xfrm>
            <a:off x="699129" y="0"/>
            <a:ext cx="11492871" cy="6610430"/>
          </a:xfrm>
          <a:prstGeom prst="rect">
            <a:avLst/>
          </a:prstGeom>
        </p:spPr>
      </p:pic>
      <p:sp>
        <p:nvSpPr>
          <p:cNvPr id="5" name="TextBox 4">
            <a:extLst>
              <a:ext uri="{FF2B5EF4-FFF2-40B4-BE49-F238E27FC236}">
                <a16:creationId xmlns:a16="http://schemas.microsoft.com/office/drawing/2014/main" id="{A119952B-F8DC-37B4-145C-061BECBC801B}"/>
              </a:ext>
            </a:extLst>
          </p:cNvPr>
          <p:cNvSpPr txBox="1"/>
          <p:nvPr/>
        </p:nvSpPr>
        <p:spPr>
          <a:xfrm>
            <a:off x="8485086" y="6313018"/>
            <a:ext cx="2831096" cy="461665"/>
          </a:xfrm>
          <a:prstGeom prst="rect">
            <a:avLst/>
          </a:prstGeom>
          <a:noFill/>
        </p:spPr>
        <p:txBody>
          <a:bodyPr wrap="none" rtlCol="0">
            <a:spAutoFit/>
          </a:bodyPr>
          <a:lstStyle/>
          <a:p>
            <a:r>
              <a:rPr lang="en-US" sz="2400" dirty="0">
                <a:solidFill>
                  <a:srgbClr val="7030A0"/>
                </a:solidFill>
              </a:rPr>
              <a:t>Offshore Wind Farms</a:t>
            </a:r>
          </a:p>
        </p:txBody>
      </p:sp>
    </p:spTree>
    <p:extLst>
      <p:ext uri="{BB962C8B-B14F-4D97-AF65-F5344CB8AC3E}">
        <p14:creationId xmlns:p14="http://schemas.microsoft.com/office/powerpoint/2010/main" val="2729647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E9A7C84C-1068-4C7A-740A-E2C7BB31537F}"/>
              </a:ext>
            </a:extLst>
          </p:cNvPr>
          <p:cNvPicPr>
            <a:picLocks noChangeAspect="1"/>
          </p:cNvPicPr>
          <p:nvPr/>
        </p:nvPicPr>
        <p:blipFill>
          <a:blip r:embed="rId2"/>
          <a:stretch>
            <a:fillRect/>
          </a:stretch>
        </p:blipFill>
        <p:spPr>
          <a:xfrm>
            <a:off x="255359" y="744071"/>
            <a:ext cx="11564273" cy="5316070"/>
          </a:xfrm>
          <a:prstGeom prst="rect">
            <a:avLst/>
          </a:prstGeom>
        </p:spPr>
      </p:pic>
    </p:spTree>
    <p:extLst>
      <p:ext uri="{BB962C8B-B14F-4D97-AF65-F5344CB8AC3E}">
        <p14:creationId xmlns:p14="http://schemas.microsoft.com/office/powerpoint/2010/main" val="3038580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Industry Forecasts</a:t>
            </a:r>
          </a:p>
        </p:txBody>
      </p:sp>
    </p:spTree>
    <p:extLst>
      <p:ext uri="{BB962C8B-B14F-4D97-AF65-F5344CB8AC3E}">
        <p14:creationId xmlns:p14="http://schemas.microsoft.com/office/powerpoint/2010/main" val="452186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Background</a:t>
            </a:r>
          </a:p>
        </p:txBody>
      </p:sp>
    </p:spTree>
    <p:extLst>
      <p:ext uri="{BB962C8B-B14F-4D97-AF65-F5344CB8AC3E}">
        <p14:creationId xmlns:p14="http://schemas.microsoft.com/office/powerpoint/2010/main" val="3259837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8D1CE47-FAB7-8261-8C15-DA3327BA1D5D}"/>
              </a:ext>
            </a:extLst>
          </p:cNvPr>
          <p:cNvPicPr>
            <a:picLocks noChangeAspect="1"/>
          </p:cNvPicPr>
          <p:nvPr/>
        </p:nvPicPr>
        <p:blipFill>
          <a:blip r:embed="rId2"/>
          <a:stretch>
            <a:fillRect/>
          </a:stretch>
        </p:blipFill>
        <p:spPr>
          <a:xfrm>
            <a:off x="1215701" y="0"/>
            <a:ext cx="9760598" cy="6610405"/>
          </a:xfrm>
          <a:prstGeom prst="rect">
            <a:avLst/>
          </a:prstGeom>
        </p:spPr>
      </p:pic>
      <p:sp>
        <p:nvSpPr>
          <p:cNvPr id="5" name="TextBox 4">
            <a:extLst>
              <a:ext uri="{FF2B5EF4-FFF2-40B4-BE49-F238E27FC236}">
                <a16:creationId xmlns:a16="http://schemas.microsoft.com/office/drawing/2014/main" id="{107BD05B-ED95-AC85-BF7C-DC5EA74A1F64}"/>
              </a:ext>
            </a:extLst>
          </p:cNvPr>
          <p:cNvSpPr txBox="1"/>
          <p:nvPr/>
        </p:nvSpPr>
        <p:spPr>
          <a:xfrm>
            <a:off x="8485086" y="6313018"/>
            <a:ext cx="2831096" cy="461665"/>
          </a:xfrm>
          <a:prstGeom prst="rect">
            <a:avLst/>
          </a:prstGeom>
          <a:noFill/>
        </p:spPr>
        <p:txBody>
          <a:bodyPr wrap="none" rtlCol="0">
            <a:spAutoFit/>
          </a:bodyPr>
          <a:lstStyle/>
          <a:p>
            <a:r>
              <a:rPr lang="en-US" sz="2400" dirty="0">
                <a:solidFill>
                  <a:srgbClr val="7030A0"/>
                </a:solidFill>
              </a:rPr>
              <a:t>Offshore Wind Farms</a:t>
            </a:r>
          </a:p>
        </p:txBody>
      </p:sp>
      <p:sp>
        <p:nvSpPr>
          <p:cNvPr id="6" name="TextBox 5">
            <a:extLst>
              <a:ext uri="{FF2B5EF4-FFF2-40B4-BE49-F238E27FC236}">
                <a16:creationId xmlns:a16="http://schemas.microsoft.com/office/drawing/2014/main" id="{3F4E8BA7-C9BA-0CAA-1E16-A37286175123}"/>
              </a:ext>
            </a:extLst>
          </p:cNvPr>
          <p:cNvSpPr txBox="1"/>
          <p:nvPr/>
        </p:nvSpPr>
        <p:spPr>
          <a:xfrm>
            <a:off x="118046" y="6554057"/>
            <a:ext cx="6542945" cy="276999"/>
          </a:xfrm>
          <a:prstGeom prst="rect">
            <a:avLst/>
          </a:prstGeom>
          <a:noFill/>
        </p:spPr>
        <p:txBody>
          <a:bodyPr wrap="none" rtlCol="0">
            <a:spAutoFit/>
          </a:bodyPr>
          <a:lstStyle/>
          <a:p>
            <a:r>
              <a:rPr lang="en-US" sz="1200" dirty="0"/>
              <a:t>Source:  https://</a:t>
            </a:r>
            <a:r>
              <a:rPr lang="en-US" sz="1200" dirty="0" err="1"/>
              <a:t>www.weforum.org</a:t>
            </a:r>
            <a:r>
              <a:rPr lang="en-US" sz="1200" dirty="0"/>
              <a:t>/agenda/2020/08/offshore-wind-energy-growth-energy-transition/</a:t>
            </a:r>
          </a:p>
        </p:txBody>
      </p:sp>
    </p:spTree>
    <p:extLst>
      <p:ext uri="{BB962C8B-B14F-4D97-AF65-F5344CB8AC3E}">
        <p14:creationId xmlns:p14="http://schemas.microsoft.com/office/powerpoint/2010/main" val="2980705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D064433C-D42A-CE44-0219-9832DE8D28D3}"/>
              </a:ext>
            </a:extLst>
          </p:cNvPr>
          <p:cNvPicPr>
            <a:picLocks noChangeAspect="1"/>
          </p:cNvPicPr>
          <p:nvPr/>
        </p:nvPicPr>
        <p:blipFill>
          <a:blip r:embed="rId2"/>
          <a:stretch>
            <a:fillRect/>
          </a:stretch>
        </p:blipFill>
        <p:spPr>
          <a:xfrm>
            <a:off x="915362" y="169257"/>
            <a:ext cx="10225688" cy="6089626"/>
          </a:xfrm>
          <a:prstGeom prst="rect">
            <a:avLst/>
          </a:prstGeom>
        </p:spPr>
      </p:pic>
      <p:sp>
        <p:nvSpPr>
          <p:cNvPr id="4" name="TextBox 3">
            <a:extLst>
              <a:ext uri="{FF2B5EF4-FFF2-40B4-BE49-F238E27FC236}">
                <a16:creationId xmlns:a16="http://schemas.microsoft.com/office/drawing/2014/main" id="{B5B5708E-D9D4-7CB8-B4F1-87A64CE51B48}"/>
              </a:ext>
            </a:extLst>
          </p:cNvPr>
          <p:cNvSpPr txBox="1"/>
          <p:nvPr/>
        </p:nvSpPr>
        <p:spPr>
          <a:xfrm>
            <a:off x="980237" y="6313018"/>
            <a:ext cx="6152646" cy="276999"/>
          </a:xfrm>
          <a:prstGeom prst="rect">
            <a:avLst/>
          </a:prstGeom>
          <a:noFill/>
        </p:spPr>
        <p:txBody>
          <a:bodyPr wrap="none" rtlCol="0">
            <a:spAutoFit/>
          </a:bodyPr>
          <a:lstStyle/>
          <a:p>
            <a:r>
              <a:rPr lang="en-US" sz="1200" dirty="0"/>
              <a:t>Source: https://</a:t>
            </a:r>
            <a:r>
              <a:rPr lang="en-US" sz="1200" dirty="0" err="1"/>
              <a:t>about.bnef.com</a:t>
            </a:r>
            <a:r>
              <a:rPr lang="en-US" sz="1200" dirty="0"/>
              <a:t>/blog/global-offshore-wind-market-set-to-grow-sixfold-by-2030/</a:t>
            </a:r>
          </a:p>
        </p:txBody>
      </p:sp>
      <p:sp>
        <p:nvSpPr>
          <p:cNvPr id="5" name="TextBox 4">
            <a:extLst>
              <a:ext uri="{FF2B5EF4-FFF2-40B4-BE49-F238E27FC236}">
                <a16:creationId xmlns:a16="http://schemas.microsoft.com/office/drawing/2014/main" id="{39ACD1A0-4568-F94F-C2F1-D1CAF15936A3}"/>
              </a:ext>
            </a:extLst>
          </p:cNvPr>
          <p:cNvSpPr txBox="1"/>
          <p:nvPr/>
        </p:nvSpPr>
        <p:spPr>
          <a:xfrm>
            <a:off x="8485086" y="6313018"/>
            <a:ext cx="2831096" cy="461665"/>
          </a:xfrm>
          <a:prstGeom prst="rect">
            <a:avLst/>
          </a:prstGeom>
          <a:noFill/>
        </p:spPr>
        <p:txBody>
          <a:bodyPr wrap="none" rtlCol="0">
            <a:spAutoFit/>
          </a:bodyPr>
          <a:lstStyle/>
          <a:p>
            <a:r>
              <a:rPr lang="en-US" sz="2400" dirty="0">
                <a:solidFill>
                  <a:srgbClr val="7030A0"/>
                </a:solidFill>
              </a:rPr>
              <a:t>Offshore Wind Farms</a:t>
            </a:r>
          </a:p>
        </p:txBody>
      </p:sp>
    </p:spTree>
    <p:extLst>
      <p:ext uri="{BB962C8B-B14F-4D97-AF65-F5344CB8AC3E}">
        <p14:creationId xmlns:p14="http://schemas.microsoft.com/office/powerpoint/2010/main" val="36043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D064433C-D42A-CE44-0219-9832DE8D28D3}"/>
              </a:ext>
            </a:extLst>
          </p:cNvPr>
          <p:cNvPicPr>
            <a:picLocks noChangeAspect="1"/>
          </p:cNvPicPr>
          <p:nvPr/>
        </p:nvPicPr>
        <p:blipFill>
          <a:blip r:embed="rId2"/>
          <a:stretch>
            <a:fillRect/>
          </a:stretch>
        </p:blipFill>
        <p:spPr>
          <a:xfrm>
            <a:off x="915362" y="169257"/>
            <a:ext cx="10225688" cy="6089626"/>
          </a:xfrm>
          <a:prstGeom prst="rect">
            <a:avLst/>
          </a:prstGeom>
        </p:spPr>
      </p:pic>
      <p:sp>
        <p:nvSpPr>
          <p:cNvPr id="4" name="TextBox 3">
            <a:extLst>
              <a:ext uri="{FF2B5EF4-FFF2-40B4-BE49-F238E27FC236}">
                <a16:creationId xmlns:a16="http://schemas.microsoft.com/office/drawing/2014/main" id="{B5B5708E-D9D4-7CB8-B4F1-87A64CE51B48}"/>
              </a:ext>
            </a:extLst>
          </p:cNvPr>
          <p:cNvSpPr txBox="1"/>
          <p:nvPr/>
        </p:nvSpPr>
        <p:spPr>
          <a:xfrm>
            <a:off x="980237" y="6313018"/>
            <a:ext cx="6152646" cy="276999"/>
          </a:xfrm>
          <a:prstGeom prst="rect">
            <a:avLst/>
          </a:prstGeom>
          <a:noFill/>
        </p:spPr>
        <p:txBody>
          <a:bodyPr wrap="none" rtlCol="0">
            <a:spAutoFit/>
          </a:bodyPr>
          <a:lstStyle/>
          <a:p>
            <a:r>
              <a:rPr lang="en-US" sz="1200" dirty="0"/>
              <a:t>Source: https://</a:t>
            </a:r>
            <a:r>
              <a:rPr lang="en-US" sz="1200" dirty="0" err="1"/>
              <a:t>about.bnef.com</a:t>
            </a:r>
            <a:r>
              <a:rPr lang="en-US" sz="1200" dirty="0"/>
              <a:t>/blog/global-offshore-wind-market-set-to-grow-sixfold-by-2030/</a:t>
            </a:r>
          </a:p>
        </p:txBody>
      </p:sp>
      <p:sp>
        <p:nvSpPr>
          <p:cNvPr id="5" name="TextBox 4">
            <a:extLst>
              <a:ext uri="{FF2B5EF4-FFF2-40B4-BE49-F238E27FC236}">
                <a16:creationId xmlns:a16="http://schemas.microsoft.com/office/drawing/2014/main" id="{39ACD1A0-4568-F94F-C2F1-D1CAF15936A3}"/>
              </a:ext>
            </a:extLst>
          </p:cNvPr>
          <p:cNvSpPr txBox="1"/>
          <p:nvPr/>
        </p:nvSpPr>
        <p:spPr>
          <a:xfrm>
            <a:off x="8485086" y="6313018"/>
            <a:ext cx="2831096" cy="461665"/>
          </a:xfrm>
          <a:prstGeom prst="rect">
            <a:avLst/>
          </a:prstGeom>
          <a:noFill/>
        </p:spPr>
        <p:txBody>
          <a:bodyPr wrap="none" rtlCol="0">
            <a:spAutoFit/>
          </a:bodyPr>
          <a:lstStyle/>
          <a:p>
            <a:r>
              <a:rPr lang="en-US" sz="2400" dirty="0">
                <a:solidFill>
                  <a:srgbClr val="7030A0"/>
                </a:solidFill>
              </a:rPr>
              <a:t>Offshore Wind Farms</a:t>
            </a:r>
          </a:p>
        </p:txBody>
      </p:sp>
      <p:sp>
        <p:nvSpPr>
          <p:cNvPr id="2" name="Rounded Rectangle 1">
            <a:extLst>
              <a:ext uri="{FF2B5EF4-FFF2-40B4-BE49-F238E27FC236}">
                <a16:creationId xmlns:a16="http://schemas.microsoft.com/office/drawing/2014/main" id="{77896B27-CA5F-B9F1-03DB-401C85EE7C8B}"/>
              </a:ext>
            </a:extLst>
          </p:cNvPr>
          <p:cNvSpPr/>
          <p:nvPr/>
        </p:nvSpPr>
        <p:spPr>
          <a:xfrm>
            <a:off x="9308010" y="3214070"/>
            <a:ext cx="1833040" cy="514350"/>
          </a:xfrm>
          <a:prstGeom prst="roundRect">
            <a:avLst/>
          </a:prstGeom>
          <a:noFill/>
          <a:ln w="508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CE7C148-728E-3831-3D0B-7DFFD5D6687A}"/>
              </a:ext>
            </a:extLst>
          </p:cNvPr>
          <p:cNvCxnSpPr>
            <a:cxnSpLocks/>
          </p:cNvCxnSpPr>
          <p:nvPr/>
        </p:nvCxnSpPr>
        <p:spPr>
          <a:xfrm flipH="1" flipV="1">
            <a:off x="8829675" y="2943225"/>
            <a:ext cx="1071563" cy="27084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56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Why Tall Turbines Are Desirable</a:t>
            </a:r>
          </a:p>
        </p:txBody>
      </p:sp>
    </p:spTree>
    <p:extLst>
      <p:ext uri="{BB962C8B-B14F-4D97-AF65-F5344CB8AC3E}">
        <p14:creationId xmlns:p14="http://schemas.microsoft.com/office/powerpoint/2010/main" val="4242361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7A95725-E9E4-729F-A4C3-600C63F90B27}"/>
              </a:ext>
            </a:extLst>
          </p:cNvPr>
          <p:cNvPicPr>
            <a:picLocks noChangeAspect="1"/>
          </p:cNvPicPr>
          <p:nvPr/>
        </p:nvPicPr>
        <p:blipFill>
          <a:blip r:embed="rId2"/>
          <a:stretch>
            <a:fillRect/>
          </a:stretch>
        </p:blipFill>
        <p:spPr>
          <a:xfrm>
            <a:off x="875771" y="0"/>
            <a:ext cx="10440458" cy="6858000"/>
          </a:xfrm>
          <a:prstGeom prst="rect">
            <a:avLst/>
          </a:prstGeom>
        </p:spPr>
      </p:pic>
    </p:spTree>
    <p:extLst>
      <p:ext uri="{BB962C8B-B14F-4D97-AF65-F5344CB8AC3E}">
        <p14:creationId xmlns:p14="http://schemas.microsoft.com/office/powerpoint/2010/main" val="3757535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7A95725-E9E4-729F-A4C3-600C63F90B27}"/>
              </a:ext>
            </a:extLst>
          </p:cNvPr>
          <p:cNvPicPr>
            <a:picLocks noChangeAspect="1"/>
          </p:cNvPicPr>
          <p:nvPr/>
        </p:nvPicPr>
        <p:blipFill>
          <a:blip r:embed="rId2"/>
          <a:stretch>
            <a:fillRect/>
          </a:stretch>
        </p:blipFill>
        <p:spPr>
          <a:xfrm>
            <a:off x="875771" y="0"/>
            <a:ext cx="10440458" cy="6858000"/>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CABBA245-EE47-A8B7-3500-1BFA7FB718B1}"/>
              </a:ext>
            </a:extLst>
          </p:cNvPr>
          <p:cNvPicPr>
            <a:picLocks noChangeAspect="1"/>
          </p:cNvPicPr>
          <p:nvPr/>
        </p:nvPicPr>
        <p:blipFill>
          <a:blip r:embed="rId3"/>
          <a:stretch>
            <a:fillRect/>
          </a:stretch>
        </p:blipFill>
        <p:spPr>
          <a:xfrm>
            <a:off x="10972800" y="5060589"/>
            <a:ext cx="294184" cy="1732417"/>
          </a:xfrm>
          <a:prstGeom prst="rect">
            <a:avLst/>
          </a:prstGeom>
        </p:spPr>
      </p:pic>
    </p:spTree>
    <p:extLst>
      <p:ext uri="{BB962C8B-B14F-4D97-AF65-F5344CB8AC3E}">
        <p14:creationId xmlns:p14="http://schemas.microsoft.com/office/powerpoint/2010/main" val="385421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CF132B6-B5B9-1910-AAAB-0B22526A35DA}"/>
              </a:ext>
            </a:extLst>
          </p:cNvPr>
          <p:cNvPicPr>
            <a:picLocks noChangeAspect="1"/>
          </p:cNvPicPr>
          <p:nvPr/>
        </p:nvPicPr>
        <p:blipFill>
          <a:blip r:embed="rId2"/>
          <a:stretch>
            <a:fillRect/>
          </a:stretch>
        </p:blipFill>
        <p:spPr>
          <a:xfrm>
            <a:off x="862263" y="0"/>
            <a:ext cx="10467474" cy="6858000"/>
          </a:xfrm>
          <a:prstGeom prst="rect">
            <a:avLst/>
          </a:prstGeom>
        </p:spPr>
      </p:pic>
      <p:sp>
        <p:nvSpPr>
          <p:cNvPr id="7" name="TextBox 6">
            <a:extLst>
              <a:ext uri="{FF2B5EF4-FFF2-40B4-BE49-F238E27FC236}">
                <a16:creationId xmlns:a16="http://schemas.microsoft.com/office/drawing/2014/main" id="{32F1EEFB-34CB-D064-D614-087967FDF53F}"/>
              </a:ext>
            </a:extLst>
          </p:cNvPr>
          <p:cNvSpPr txBox="1"/>
          <p:nvPr/>
        </p:nvSpPr>
        <p:spPr>
          <a:xfrm>
            <a:off x="4473388" y="6131859"/>
            <a:ext cx="4810163" cy="369332"/>
          </a:xfrm>
          <a:prstGeom prst="rect">
            <a:avLst/>
          </a:prstGeom>
          <a:noFill/>
        </p:spPr>
        <p:txBody>
          <a:bodyPr wrap="none" rtlCol="0">
            <a:spAutoFit/>
          </a:bodyPr>
          <a:lstStyle/>
          <a:p>
            <a:r>
              <a:rPr lang="en-US" dirty="0"/>
              <a:t>Mean wind speed at 10 meters above the ground</a:t>
            </a:r>
          </a:p>
        </p:txBody>
      </p:sp>
    </p:spTree>
    <p:extLst>
      <p:ext uri="{BB962C8B-B14F-4D97-AF65-F5344CB8AC3E}">
        <p14:creationId xmlns:p14="http://schemas.microsoft.com/office/powerpoint/2010/main" val="296891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2BD8C-C670-FF94-72F7-BCE2F951E7C3}"/>
              </a:ext>
            </a:extLst>
          </p:cNvPr>
          <p:cNvSpPr txBox="1"/>
          <p:nvPr/>
        </p:nvSpPr>
        <p:spPr>
          <a:xfrm>
            <a:off x="2278541" y="6581001"/>
            <a:ext cx="6542945" cy="276999"/>
          </a:xfrm>
          <a:prstGeom prst="rect">
            <a:avLst/>
          </a:prstGeom>
          <a:noFill/>
        </p:spPr>
        <p:txBody>
          <a:bodyPr wrap="none" rtlCol="0">
            <a:spAutoFit/>
          </a:bodyPr>
          <a:lstStyle/>
          <a:p>
            <a:r>
              <a:rPr lang="en-US" sz="1200" dirty="0"/>
              <a:t>Source:  https://</a:t>
            </a:r>
            <a:r>
              <a:rPr lang="en-US" sz="1200" dirty="0" err="1"/>
              <a:t>www.weforum.org</a:t>
            </a:r>
            <a:r>
              <a:rPr lang="en-US" sz="1200" dirty="0"/>
              <a:t>/agenda/2020/08/offshore-wind-energy-growth-energy-transition/</a:t>
            </a:r>
          </a:p>
        </p:txBody>
      </p:sp>
      <p:pic>
        <p:nvPicPr>
          <p:cNvPr id="6" name="Picture 5" descr="Map&#10;&#10;Description automatically generated">
            <a:extLst>
              <a:ext uri="{FF2B5EF4-FFF2-40B4-BE49-F238E27FC236}">
                <a16:creationId xmlns:a16="http://schemas.microsoft.com/office/drawing/2014/main" id="{50D1128D-4F25-3074-8857-ED154EAFDD25}"/>
              </a:ext>
            </a:extLst>
          </p:cNvPr>
          <p:cNvPicPr>
            <a:picLocks noChangeAspect="1"/>
          </p:cNvPicPr>
          <p:nvPr/>
        </p:nvPicPr>
        <p:blipFill>
          <a:blip r:embed="rId2"/>
          <a:stretch>
            <a:fillRect/>
          </a:stretch>
        </p:blipFill>
        <p:spPr>
          <a:xfrm>
            <a:off x="902461" y="0"/>
            <a:ext cx="10387078" cy="6858000"/>
          </a:xfrm>
          <a:prstGeom prst="rect">
            <a:avLst/>
          </a:prstGeom>
        </p:spPr>
      </p:pic>
      <p:sp>
        <p:nvSpPr>
          <p:cNvPr id="8" name="TextBox 7">
            <a:extLst>
              <a:ext uri="{FF2B5EF4-FFF2-40B4-BE49-F238E27FC236}">
                <a16:creationId xmlns:a16="http://schemas.microsoft.com/office/drawing/2014/main" id="{EB61F785-6031-3B8B-9D10-08EAA9D61B82}"/>
              </a:ext>
            </a:extLst>
          </p:cNvPr>
          <p:cNvSpPr txBox="1"/>
          <p:nvPr/>
        </p:nvSpPr>
        <p:spPr>
          <a:xfrm>
            <a:off x="4473388" y="6131859"/>
            <a:ext cx="4810163" cy="369332"/>
          </a:xfrm>
          <a:prstGeom prst="rect">
            <a:avLst/>
          </a:prstGeom>
          <a:noFill/>
        </p:spPr>
        <p:txBody>
          <a:bodyPr wrap="none" rtlCol="0">
            <a:spAutoFit/>
          </a:bodyPr>
          <a:lstStyle/>
          <a:p>
            <a:r>
              <a:rPr lang="en-US" dirty="0"/>
              <a:t>Mean wind speed at 50 meters above the ground</a:t>
            </a:r>
          </a:p>
        </p:txBody>
      </p:sp>
    </p:spTree>
    <p:extLst>
      <p:ext uri="{BB962C8B-B14F-4D97-AF65-F5344CB8AC3E}">
        <p14:creationId xmlns:p14="http://schemas.microsoft.com/office/powerpoint/2010/main" val="4234909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2BD8C-C670-FF94-72F7-BCE2F951E7C3}"/>
              </a:ext>
            </a:extLst>
          </p:cNvPr>
          <p:cNvSpPr txBox="1"/>
          <p:nvPr/>
        </p:nvSpPr>
        <p:spPr>
          <a:xfrm>
            <a:off x="2278541" y="6581001"/>
            <a:ext cx="6542945" cy="276999"/>
          </a:xfrm>
          <a:prstGeom prst="rect">
            <a:avLst/>
          </a:prstGeom>
          <a:noFill/>
        </p:spPr>
        <p:txBody>
          <a:bodyPr wrap="none" rtlCol="0">
            <a:spAutoFit/>
          </a:bodyPr>
          <a:lstStyle/>
          <a:p>
            <a:r>
              <a:rPr lang="en-US" sz="1200" dirty="0"/>
              <a:t>Source:  https://</a:t>
            </a:r>
            <a:r>
              <a:rPr lang="en-US" sz="1200" dirty="0" err="1"/>
              <a:t>www.weforum.org</a:t>
            </a:r>
            <a:r>
              <a:rPr lang="en-US" sz="1200" dirty="0"/>
              <a:t>/agenda/2020/08/offshore-wind-energy-growth-energy-transition/</a:t>
            </a:r>
          </a:p>
        </p:txBody>
      </p:sp>
      <p:pic>
        <p:nvPicPr>
          <p:cNvPr id="3" name="Picture 2" descr="Map&#10;&#10;Description automatically generated">
            <a:extLst>
              <a:ext uri="{FF2B5EF4-FFF2-40B4-BE49-F238E27FC236}">
                <a16:creationId xmlns:a16="http://schemas.microsoft.com/office/drawing/2014/main" id="{CA96FB25-E45A-27B0-B099-0638A5CF71F0}"/>
              </a:ext>
            </a:extLst>
          </p:cNvPr>
          <p:cNvPicPr>
            <a:picLocks noChangeAspect="1"/>
          </p:cNvPicPr>
          <p:nvPr/>
        </p:nvPicPr>
        <p:blipFill>
          <a:blip r:embed="rId2"/>
          <a:stretch>
            <a:fillRect/>
          </a:stretch>
        </p:blipFill>
        <p:spPr>
          <a:xfrm>
            <a:off x="899827" y="0"/>
            <a:ext cx="10392346" cy="6858000"/>
          </a:xfrm>
          <a:prstGeom prst="rect">
            <a:avLst/>
          </a:prstGeom>
        </p:spPr>
      </p:pic>
      <p:sp>
        <p:nvSpPr>
          <p:cNvPr id="6" name="TextBox 5">
            <a:extLst>
              <a:ext uri="{FF2B5EF4-FFF2-40B4-BE49-F238E27FC236}">
                <a16:creationId xmlns:a16="http://schemas.microsoft.com/office/drawing/2014/main" id="{C6639159-7C2D-A247-8EF7-F1AEBD16393E}"/>
              </a:ext>
            </a:extLst>
          </p:cNvPr>
          <p:cNvSpPr txBox="1"/>
          <p:nvPr/>
        </p:nvSpPr>
        <p:spPr>
          <a:xfrm>
            <a:off x="4473388" y="6131859"/>
            <a:ext cx="4927183" cy="369332"/>
          </a:xfrm>
          <a:prstGeom prst="rect">
            <a:avLst/>
          </a:prstGeom>
          <a:noFill/>
        </p:spPr>
        <p:txBody>
          <a:bodyPr wrap="none" rtlCol="0">
            <a:spAutoFit/>
          </a:bodyPr>
          <a:lstStyle/>
          <a:p>
            <a:r>
              <a:rPr lang="en-US" dirty="0"/>
              <a:t>Mean wind speed at 100 meters above the ground</a:t>
            </a:r>
          </a:p>
        </p:txBody>
      </p:sp>
    </p:spTree>
    <p:extLst>
      <p:ext uri="{BB962C8B-B14F-4D97-AF65-F5344CB8AC3E}">
        <p14:creationId xmlns:p14="http://schemas.microsoft.com/office/powerpoint/2010/main" val="379457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72BD8C-C670-FF94-72F7-BCE2F951E7C3}"/>
              </a:ext>
            </a:extLst>
          </p:cNvPr>
          <p:cNvSpPr txBox="1"/>
          <p:nvPr/>
        </p:nvSpPr>
        <p:spPr>
          <a:xfrm>
            <a:off x="2278541" y="6581001"/>
            <a:ext cx="6542945" cy="276999"/>
          </a:xfrm>
          <a:prstGeom prst="rect">
            <a:avLst/>
          </a:prstGeom>
          <a:noFill/>
        </p:spPr>
        <p:txBody>
          <a:bodyPr wrap="none" rtlCol="0">
            <a:spAutoFit/>
          </a:bodyPr>
          <a:lstStyle/>
          <a:p>
            <a:r>
              <a:rPr lang="en-US" sz="1200" dirty="0"/>
              <a:t>Source:  https://</a:t>
            </a:r>
            <a:r>
              <a:rPr lang="en-US" sz="1200" dirty="0" err="1"/>
              <a:t>www.weforum.org</a:t>
            </a:r>
            <a:r>
              <a:rPr lang="en-US" sz="1200" dirty="0"/>
              <a:t>/agenda/2020/08/offshore-wind-energy-growth-energy-transition/</a:t>
            </a:r>
          </a:p>
        </p:txBody>
      </p:sp>
      <p:pic>
        <p:nvPicPr>
          <p:cNvPr id="3" name="Picture 2" descr="Map&#10;&#10;Description automatically generated">
            <a:extLst>
              <a:ext uri="{FF2B5EF4-FFF2-40B4-BE49-F238E27FC236}">
                <a16:creationId xmlns:a16="http://schemas.microsoft.com/office/drawing/2014/main" id="{D52DC985-58A0-FAAA-0145-C61A444A3F97}"/>
              </a:ext>
            </a:extLst>
          </p:cNvPr>
          <p:cNvPicPr>
            <a:picLocks noChangeAspect="1"/>
          </p:cNvPicPr>
          <p:nvPr/>
        </p:nvPicPr>
        <p:blipFill>
          <a:blip r:embed="rId2"/>
          <a:stretch>
            <a:fillRect/>
          </a:stretch>
        </p:blipFill>
        <p:spPr>
          <a:xfrm>
            <a:off x="902461" y="0"/>
            <a:ext cx="10387078" cy="6858000"/>
          </a:xfrm>
          <a:prstGeom prst="rect">
            <a:avLst/>
          </a:prstGeom>
        </p:spPr>
      </p:pic>
      <p:sp>
        <p:nvSpPr>
          <p:cNvPr id="5" name="TextBox 4">
            <a:extLst>
              <a:ext uri="{FF2B5EF4-FFF2-40B4-BE49-F238E27FC236}">
                <a16:creationId xmlns:a16="http://schemas.microsoft.com/office/drawing/2014/main" id="{19F0B32D-EB29-3FE8-553B-946322D908AC}"/>
              </a:ext>
            </a:extLst>
          </p:cNvPr>
          <p:cNvSpPr txBox="1"/>
          <p:nvPr/>
        </p:nvSpPr>
        <p:spPr>
          <a:xfrm>
            <a:off x="4473388" y="6131859"/>
            <a:ext cx="5056512" cy="369332"/>
          </a:xfrm>
          <a:prstGeom prst="rect">
            <a:avLst/>
          </a:prstGeom>
          <a:noFill/>
        </p:spPr>
        <p:txBody>
          <a:bodyPr wrap="none" rtlCol="0">
            <a:spAutoFit/>
          </a:bodyPr>
          <a:lstStyle/>
          <a:p>
            <a:r>
              <a:rPr lang="en-US" dirty="0"/>
              <a:t>Mean wind speed at 200 meters above the ground</a:t>
            </a:r>
          </a:p>
        </p:txBody>
      </p:sp>
    </p:spTree>
    <p:extLst>
      <p:ext uri="{BB962C8B-B14F-4D97-AF65-F5344CB8AC3E}">
        <p14:creationId xmlns:p14="http://schemas.microsoft.com/office/powerpoint/2010/main" val="3870488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61DB47-7B3D-4C5C-F9B2-F8D79C31FA5F}"/>
              </a:ext>
            </a:extLst>
          </p:cNvPr>
          <p:cNvSpPr>
            <a:spLocks noGrp="1"/>
          </p:cNvSpPr>
          <p:nvPr>
            <p:ph type="title"/>
          </p:nvPr>
        </p:nvSpPr>
        <p:spPr/>
        <p:txBody>
          <a:bodyPr/>
          <a:lstStyle/>
          <a:p>
            <a:r>
              <a:rPr lang="en-US" dirty="0"/>
              <a:t>Definitions</a:t>
            </a:r>
          </a:p>
        </p:txBody>
      </p:sp>
      <p:sp>
        <p:nvSpPr>
          <p:cNvPr id="4" name="Content Placeholder 3">
            <a:extLst>
              <a:ext uri="{FF2B5EF4-FFF2-40B4-BE49-F238E27FC236}">
                <a16:creationId xmlns:a16="http://schemas.microsoft.com/office/drawing/2014/main" id="{9DFEA21C-6A1B-3A20-56AF-9BF857A70F1A}"/>
              </a:ext>
            </a:extLst>
          </p:cNvPr>
          <p:cNvSpPr>
            <a:spLocks noGrp="1"/>
          </p:cNvSpPr>
          <p:nvPr>
            <p:ph idx="1"/>
          </p:nvPr>
        </p:nvSpPr>
        <p:spPr/>
        <p:txBody>
          <a:bodyPr>
            <a:normAutofit/>
          </a:bodyPr>
          <a:lstStyle/>
          <a:p>
            <a:r>
              <a:rPr lang="en-US" dirty="0"/>
              <a:t>Watt = a measure of electric power</a:t>
            </a:r>
          </a:p>
          <a:p>
            <a:pPr lvl="1"/>
            <a:r>
              <a:rPr lang="en-US" b="0" i="0" u="none" strike="noStrike" dirty="0">
                <a:solidFill>
                  <a:srgbClr val="040C28"/>
                </a:solidFill>
                <a:effectLst/>
                <a:highlight>
                  <a:srgbClr val="D3E3FD"/>
                </a:highlight>
                <a:latin typeface="Google Sans"/>
              </a:rPr>
              <a:t>More specifically, a measure of the </a:t>
            </a:r>
            <a:r>
              <a:rPr lang="en-US" b="0" i="0" u="sng" strike="noStrike" dirty="0">
                <a:solidFill>
                  <a:srgbClr val="040C28"/>
                </a:solidFill>
                <a:effectLst/>
                <a:highlight>
                  <a:srgbClr val="D3E3FD"/>
                </a:highlight>
                <a:latin typeface="Google Sans"/>
              </a:rPr>
              <a:t>rate</a:t>
            </a:r>
            <a:r>
              <a:rPr lang="en-US" b="0" i="0" u="none" strike="noStrike" dirty="0">
                <a:solidFill>
                  <a:srgbClr val="040C28"/>
                </a:solidFill>
                <a:effectLst/>
                <a:highlight>
                  <a:srgbClr val="D3E3FD"/>
                </a:highlight>
                <a:latin typeface="Google Sans"/>
              </a:rPr>
              <a:t> of energy transfer over a unit of time</a:t>
            </a:r>
            <a:r>
              <a:rPr lang="en-US" b="0" i="0" u="none" strike="noStrike" dirty="0">
                <a:solidFill>
                  <a:srgbClr val="474747"/>
                </a:solidFill>
                <a:effectLst/>
                <a:highlight>
                  <a:srgbClr val="FFFFFF"/>
                </a:highlight>
                <a:latin typeface="Google Sans"/>
              </a:rPr>
              <a:t> </a:t>
            </a:r>
          </a:p>
          <a:p>
            <a:pPr lvl="1"/>
            <a:r>
              <a:rPr lang="en-US" b="0" i="0" u="none" strike="noStrike" dirty="0">
                <a:solidFill>
                  <a:srgbClr val="474747"/>
                </a:solidFill>
                <a:effectLst/>
                <a:highlight>
                  <a:srgbClr val="FFFFFF"/>
                </a:highlight>
                <a:latin typeface="Google Sans"/>
              </a:rPr>
              <a:t>one watt = one joule (J) per second</a:t>
            </a:r>
            <a:endParaRPr lang="en-US" dirty="0"/>
          </a:p>
          <a:p>
            <a:r>
              <a:rPr lang="en-US" dirty="0"/>
              <a:t>Megawatt = 1000 kilowatts = 1,000,000 watts</a:t>
            </a:r>
          </a:p>
          <a:p>
            <a:pPr lvl="1"/>
            <a:r>
              <a:rPr lang="en-US" dirty="0" err="1"/>
              <a:t>Aprx</a:t>
            </a:r>
            <a:r>
              <a:rPr lang="en-US" dirty="0"/>
              <a:t>. Enough to supply 750 homes simultaneously</a:t>
            </a:r>
          </a:p>
          <a:p>
            <a:r>
              <a:rPr lang="en-US" dirty="0"/>
              <a:t>Terawatt = 1 trillion watts = 1,000,000 megawatts</a:t>
            </a:r>
          </a:p>
          <a:p>
            <a:endParaRPr lang="en-US" dirty="0"/>
          </a:p>
          <a:p>
            <a:r>
              <a:rPr lang="en-US" dirty="0"/>
              <a:t>A “watt hour” is a measure of electricity consumption</a:t>
            </a:r>
          </a:p>
          <a:p>
            <a:pPr lvl="1"/>
            <a:r>
              <a:rPr lang="en-US" dirty="0"/>
              <a:t>1 </a:t>
            </a:r>
            <a:r>
              <a:rPr lang="en-US" dirty="0" err="1"/>
              <a:t>Wh</a:t>
            </a:r>
            <a:r>
              <a:rPr lang="en-US" dirty="0"/>
              <a:t> is (of course) the consumption of one watt of electricity for one hour</a:t>
            </a:r>
          </a:p>
          <a:p>
            <a:endParaRPr lang="en-US" dirty="0"/>
          </a:p>
          <a:p>
            <a:endParaRPr lang="en-US" dirty="0"/>
          </a:p>
        </p:txBody>
      </p:sp>
    </p:spTree>
    <p:extLst>
      <p:ext uri="{BB962C8B-B14F-4D97-AF65-F5344CB8AC3E}">
        <p14:creationId xmlns:p14="http://schemas.microsoft.com/office/powerpoint/2010/main" val="3557920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an Oord orders mega ship - Height wind turbines">
            <a:extLst>
              <a:ext uri="{FF2B5EF4-FFF2-40B4-BE49-F238E27FC236}">
                <a16:creationId xmlns:a16="http://schemas.microsoft.com/office/drawing/2014/main" id="{3DC18886-BFB1-1F09-525A-4B525AB99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46" y="924001"/>
            <a:ext cx="10665562" cy="53327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B44CF8-CC21-4738-475D-20DFD2A5F503}"/>
              </a:ext>
            </a:extLst>
          </p:cNvPr>
          <p:cNvSpPr txBox="1"/>
          <p:nvPr/>
        </p:nvSpPr>
        <p:spPr>
          <a:xfrm>
            <a:off x="3372164" y="6392839"/>
            <a:ext cx="4974760" cy="276999"/>
          </a:xfrm>
          <a:prstGeom prst="rect">
            <a:avLst/>
          </a:prstGeom>
          <a:noFill/>
        </p:spPr>
        <p:txBody>
          <a:bodyPr wrap="none" rtlCol="0">
            <a:spAutoFit/>
          </a:bodyPr>
          <a:lstStyle/>
          <a:p>
            <a:r>
              <a:rPr lang="en-US" sz="1200" dirty="0"/>
              <a:t>Source:  https://</a:t>
            </a:r>
            <a:r>
              <a:rPr lang="en-US" sz="1200" dirty="0" err="1"/>
              <a:t>www.vanoord.com</a:t>
            </a:r>
            <a:r>
              <a:rPr lang="en-US" sz="1200" dirty="0"/>
              <a:t>/</a:t>
            </a:r>
            <a:r>
              <a:rPr lang="en-US" sz="1200" dirty="0" err="1"/>
              <a:t>en</a:t>
            </a:r>
            <a:r>
              <a:rPr lang="en-US" sz="1200" dirty="0"/>
              <a:t>/updates/van-</a:t>
            </a:r>
            <a:r>
              <a:rPr lang="en-US" sz="1200" dirty="0" err="1"/>
              <a:t>oord</a:t>
            </a:r>
            <a:r>
              <a:rPr lang="en-US" sz="1200" dirty="0"/>
              <a:t>-orders-mega-ship/</a:t>
            </a:r>
          </a:p>
        </p:txBody>
      </p:sp>
      <p:sp>
        <p:nvSpPr>
          <p:cNvPr id="3" name="TextBox 2">
            <a:extLst>
              <a:ext uri="{FF2B5EF4-FFF2-40B4-BE49-F238E27FC236}">
                <a16:creationId xmlns:a16="http://schemas.microsoft.com/office/drawing/2014/main" id="{401082CB-A94A-93B4-A8CB-1AD39BBA4150}"/>
              </a:ext>
            </a:extLst>
          </p:cNvPr>
          <p:cNvSpPr txBox="1"/>
          <p:nvPr/>
        </p:nvSpPr>
        <p:spPr>
          <a:xfrm>
            <a:off x="2011680" y="326279"/>
            <a:ext cx="6769417" cy="461665"/>
          </a:xfrm>
          <a:prstGeom prst="rect">
            <a:avLst/>
          </a:prstGeom>
          <a:noFill/>
        </p:spPr>
        <p:txBody>
          <a:bodyPr wrap="none" rtlCol="0">
            <a:spAutoFit/>
          </a:bodyPr>
          <a:lstStyle/>
          <a:p>
            <a:r>
              <a:rPr lang="en-US" sz="2400" dirty="0"/>
              <a:t>The size of the largest turbines has been increasing…</a:t>
            </a:r>
          </a:p>
        </p:txBody>
      </p:sp>
    </p:spTree>
    <p:extLst>
      <p:ext uri="{BB962C8B-B14F-4D97-AF65-F5344CB8AC3E}">
        <p14:creationId xmlns:p14="http://schemas.microsoft.com/office/powerpoint/2010/main" val="3957277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an Oord orders mega ship - Comparison current and future">
            <a:extLst>
              <a:ext uri="{FF2B5EF4-FFF2-40B4-BE49-F238E27FC236}">
                <a16:creationId xmlns:a16="http://schemas.microsoft.com/office/drawing/2014/main" id="{9933DED1-7338-3B7C-9316-9C3CEA0EB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6F4284-8DBB-5349-819D-B5E382DFA353}"/>
              </a:ext>
            </a:extLst>
          </p:cNvPr>
          <p:cNvSpPr txBox="1"/>
          <p:nvPr/>
        </p:nvSpPr>
        <p:spPr>
          <a:xfrm>
            <a:off x="3372164" y="6392839"/>
            <a:ext cx="4974760" cy="276999"/>
          </a:xfrm>
          <a:prstGeom prst="rect">
            <a:avLst/>
          </a:prstGeom>
          <a:noFill/>
        </p:spPr>
        <p:txBody>
          <a:bodyPr wrap="none" rtlCol="0">
            <a:spAutoFit/>
          </a:bodyPr>
          <a:lstStyle/>
          <a:p>
            <a:r>
              <a:rPr lang="en-US" sz="1200" dirty="0"/>
              <a:t>Source:  https://</a:t>
            </a:r>
            <a:r>
              <a:rPr lang="en-US" sz="1200" dirty="0" err="1"/>
              <a:t>www.vanoord.com</a:t>
            </a:r>
            <a:r>
              <a:rPr lang="en-US" sz="1200" dirty="0"/>
              <a:t>/</a:t>
            </a:r>
            <a:r>
              <a:rPr lang="en-US" sz="1200" dirty="0" err="1"/>
              <a:t>en</a:t>
            </a:r>
            <a:r>
              <a:rPr lang="en-US" sz="1200" dirty="0"/>
              <a:t>/updates/van-</a:t>
            </a:r>
            <a:r>
              <a:rPr lang="en-US" sz="1200" dirty="0" err="1"/>
              <a:t>oord</a:t>
            </a:r>
            <a:r>
              <a:rPr lang="en-US" sz="1200" dirty="0"/>
              <a:t>-orders-mega-ship/</a:t>
            </a:r>
          </a:p>
        </p:txBody>
      </p:sp>
    </p:spTree>
    <p:extLst>
      <p:ext uri="{BB962C8B-B14F-4D97-AF65-F5344CB8AC3E}">
        <p14:creationId xmlns:p14="http://schemas.microsoft.com/office/powerpoint/2010/main" val="4106982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The Patentee</a:t>
            </a:r>
          </a:p>
        </p:txBody>
      </p:sp>
    </p:spTree>
    <p:extLst>
      <p:ext uri="{BB962C8B-B14F-4D97-AF65-F5344CB8AC3E}">
        <p14:creationId xmlns:p14="http://schemas.microsoft.com/office/powerpoint/2010/main" val="2818190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C268242-3C80-1045-0342-9C078FC44C56}"/>
              </a:ext>
            </a:extLst>
          </p:cNvPr>
          <p:cNvPicPr>
            <a:picLocks noChangeAspect="1"/>
          </p:cNvPicPr>
          <p:nvPr/>
        </p:nvPicPr>
        <p:blipFill>
          <a:blip r:embed="rId2"/>
          <a:stretch>
            <a:fillRect/>
          </a:stretch>
        </p:blipFill>
        <p:spPr>
          <a:xfrm>
            <a:off x="0" y="609657"/>
            <a:ext cx="12192000" cy="6004446"/>
          </a:xfrm>
          <a:prstGeom prst="rect">
            <a:avLst/>
          </a:prstGeom>
        </p:spPr>
      </p:pic>
    </p:spTree>
    <p:extLst>
      <p:ext uri="{BB962C8B-B14F-4D97-AF65-F5344CB8AC3E}">
        <p14:creationId xmlns:p14="http://schemas.microsoft.com/office/powerpoint/2010/main" val="2535808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screenshot&#10;&#10;Description automatically generated">
            <a:extLst>
              <a:ext uri="{FF2B5EF4-FFF2-40B4-BE49-F238E27FC236}">
                <a16:creationId xmlns:a16="http://schemas.microsoft.com/office/drawing/2014/main" id="{F12D1D5F-717B-CE34-E456-5AE1A3DBA4FB}"/>
              </a:ext>
            </a:extLst>
          </p:cNvPr>
          <p:cNvPicPr>
            <a:picLocks noChangeAspect="1"/>
          </p:cNvPicPr>
          <p:nvPr/>
        </p:nvPicPr>
        <p:blipFill>
          <a:blip r:embed="rId2"/>
          <a:stretch>
            <a:fillRect/>
          </a:stretch>
        </p:blipFill>
        <p:spPr>
          <a:xfrm>
            <a:off x="376314" y="636422"/>
            <a:ext cx="11439372" cy="6046013"/>
          </a:xfrm>
          <a:prstGeom prst="rect">
            <a:avLst/>
          </a:prstGeom>
        </p:spPr>
      </p:pic>
    </p:spTree>
    <p:extLst>
      <p:ext uri="{BB962C8B-B14F-4D97-AF65-F5344CB8AC3E}">
        <p14:creationId xmlns:p14="http://schemas.microsoft.com/office/powerpoint/2010/main" val="980059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peaking into a microphone&#10;&#10;Description automatically generated with medium confidence">
            <a:extLst>
              <a:ext uri="{FF2B5EF4-FFF2-40B4-BE49-F238E27FC236}">
                <a16:creationId xmlns:a16="http://schemas.microsoft.com/office/drawing/2014/main" id="{55800A04-E60B-0D77-3ED6-F669F2B12CFF}"/>
              </a:ext>
            </a:extLst>
          </p:cNvPr>
          <p:cNvPicPr>
            <a:picLocks noChangeAspect="1"/>
          </p:cNvPicPr>
          <p:nvPr/>
        </p:nvPicPr>
        <p:blipFill>
          <a:blip r:embed="rId2"/>
          <a:stretch>
            <a:fillRect/>
          </a:stretch>
        </p:blipFill>
        <p:spPr>
          <a:xfrm>
            <a:off x="0" y="640769"/>
            <a:ext cx="12192000" cy="5809543"/>
          </a:xfrm>
          <a:prstGeom prst="rect">
            <a:avLst/>
          </a:prstGeom>
        </p:spPr>
      </p:pic>
    </p:spTree>
    <p:extLst>
      <p:ext uri="{BB962C8B-B14F-4D97-AF65-F5344CB8AC3E}">
        <p14:creationId xmlns:p14="http://schemas.microsoft.com/office/powerpoint/2010/main" val="309425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The Defendant</a:t>
            </a:r>
          </a:p>
        </p:txBody>
      </p:sp>
    </p:spTree>
    <p:extLst>
      <p:ext uri="{BB962C8B-B14F-4D97-AF65-F5344CB8AC3E}">
        <p14:creationId xmlns:p14="http://schemas.microsoft.com/office/powerpoint/2010/main" val="3452171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036B99-2230-6686-5660-E7C4023D8901}"/>
              </a:ext>
            </a:extLst>
          </p:cNvPr>
          <p:cNvPicPr>
            <a:picLocks noChangeAspect="1"/>
          </p:cNvPicPr>
          <p:nvPr/>
        </p:nvPicPr>
        <p:blipFill>
          <a:blip r:embed="rId2"/>
          <a:stretch>
            <a:fillRect/>
          </a:stretch>
        </p:blipFill>
        <p:spPr>
          <a:xfrm>
            <a:off x="50394" y="0"/>
            <a:ext cx="12091212" cy="6858000"/>
          </a:xfrm>
          <a:prstGeom prst="rect">
            <a:avLst/>
          </a:prstGeom>
        </p:spPr>
      </p:pic>
    </p:spTree>
    <p:extLst>
      <p:ext uri="{BB962C8B-B14F-4D97-AF65-F5344CB8AC3E}">
        <p14:creationId xmlns:p14="http://schemas.microsoft.com/office/powerpoint/2010/main" val="4024425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eams&#10;&#10;Description automatically generated">
            <a:extLst>
              <a:ext uri="{FF2B5EF4-FFF2-40B4-BE49-F238E27FC236}">
                <a16:creationId xmlns:a16="http://schemas.microsoft.com/office/drawing/2014/main" id="{731D206B-6F28-6CA1-B6A8-75039EF18A77}"/>
              </a:ext>
            </a:extLst>
          </p:cNvPr>
          <p:cNvPicPr>
            <a:picLocks noChangeAspect="1"/>
          </p:cNvPicPr>
          <p:nvPr/>
        </p:nvPicPr>
        <p:blipFill>
          <a:blip r:embed="rId2"/>
          <a:stretch>
            <a:fillRect/>
          </a:stretch>
        </p:blipFill>
        <p:spPr>
          <a:xfrm>
            <a:off x="0" y="15676"/>
            <a:ext cx="12192000" cy="6826648"/>
          </a:xfrm>
          <a:prstGeom prst="rect">
            <a:avLst/>
          </a:prstGeom>
        </p:spPr>
      </p:pic>
    </p:spTree>
    <p:extLst>
      <p:ext uri="{BB962C8B-B14F-4D97-AF65-F5344CB8AC3E}">
        <p14:creationId xmlns:p14="http://schemas.microsoft.com/office/powerpoint/2010/main" val="4111749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an Oord orders mega ship - Height wind turbines">
            <a:extLst>
              <a:ext uri="{FF2B5EF4-FFF2-40B4-BE49-F238E27FC236}">
                <a16:creationId xmlns:a16="http://schemas.microsoft.com/office/drawing/2014/main" id="{3DC18886-BFB1-1F09-525A-4B525AB99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06" y="592531"/>
            <a:ext cx="10665562" cy="5332781"/>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B44CF8-CC21-4738-475D-20DFD2A5F503}"/>
              </a:ext>
            </a:extLst>
          </p:cNvPr>
          <p:cNvSpPr txBox="1"/>
          <p:nvPr/>
        </p:nvSpPr>
        <p:spPr>
          <a:xfrm>
            <a:off x="3372164" y="6392839"/>
            <a:ext cx="4974760" cy="276999"/>
          </a:xfrm>
          <a:prstGeom prst="rect">
            <a:avLst/>
          </a:prstGeom>
          <a:noFill/>
        </p:spPr>
        <p:txBody>
          <a:bodyPr wrap="none" rtlCol="0">
            <a:spAutoFit/>
          </a:bodyPr>
          <a:lstStyle/>
          <a:p>
            <a:r>
              <a:rPr lang="en-US" sz="1200" dirty="0"/>
              <a:t>Source:  https://</a:t>
            </a:r>
            <a:r>
              <a:rPr lang="en-US" sz="1200" dirty="0" err="1"/>
              <a:t>www.vanoord.com</a:t>
            </a:r>
            <a:r>
              <a:rPr lang="en-US" sz="1200" dirty="0"/>
              <a:t>/</a:t>
            </a:r>
            <a:r>
              <a:rPr lang="en-US" sz="1200" dirty="0" err="1"/>
              <a:t>en</a:t>
            </a:r>
            <a:r>
              <a:rPr lang="en-US" sz="1200" dirty="0"/>
              <a:t>/updates/van-</a:t>
            </a:r>
            <a:r>
              <a:rPr lang="en-US" sz="1200" dirty="0" err="1"/>
              <a:t>oord</a:t>
            </a:r>
            <a:r>
              <a:rPr lang="en-US" sz="1200" dirty="0"/>
              <a:t>-orders-mega-ship/</a:t>
            </a:r>
          </a:p>
        </p:txBody>
      </p:sp>
      <p:sp>
        <p:nvSpPr>
          <p:cNvPr id="3" name="Rounded Rectangle 2">
            <a:extLst>
              <a:ext uri="{FF2B5EF4-FFF2-40B4-BE49-F238E27FC236}">
                <a16:creationId xmlns:a16="http://schemas.microsoft.com/office/drawing/2014/main" id="{93E41E77-BB75-7DC9-1166-386B2A3AAEBC}"/>
              </a:ext>
            </a:extLst>
          </p:cNvPr>
          <p:cNvSpPr/>
          <p:nvPr/>
        </p:nvSpPr>
        <p:spPr>
          <a:xfrm>
            <a:off x="7227418" y="2231136"/>
            <a:ext cx="1748332" cy="34527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143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blue bars&#10;&#10;Description automatically generated with medium confidence">
            <a:extLst>
              <a:ext uri="{FF2B5EF4-FFF2-40B4-BE49-F238E27FC236}">
                <a16:creationId xmlns:a16="http://schemas.microsoft.com/office/drawing/2014/main" id="{C53172F6-7519-B667-B02A-8F5B39666236}"/>
              </a:ext>
            </a:extLst>
          </p:cNvPr>
          <p:cNvPicPr>
            <a:picLocks noChangeAspect="1"/>
          </p:cNvPicPr>
          <p:nvPr/>
        </p:nvPicPr>
        <p:blipFill>
          <a:blip r:embed="rId2"/>
          <a:stretch>
            <a:fillRect/>
          </a:stretch>
        </p:blipFill>
        <p:spPr>
          <a:xfrm>
            <a:off x="1327546" y="0"/>
            <a:ext cx="9496663" cy="6829060"/>
          </a:xfrm>
          <a:prstGeom prst="rect">
            <a:avLst/>
          </a:prstGeom>
        </p:spPr>
      </p:pic>
    </p:spTree>
    <p:extLst>
      <p:ext uri="{BB962C8B-B14F-4D97-AF65-F5344CB8AC3E}">
        <p14:creationId xmlns:p14="http://schemas.microsoft.com/office/powerpoint/2010/main" val="1872260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neyard Wind Receives Record of Decision for First in the Nation  Commercial Scale Offshore Wind Project — Vineyard Wind">
            <a:extLst>
              <a:ext uri="{FF2B5EF4-FFF2-40B4-BE49-F238E27FC236}">
                <a16:creationId xmlns:a16="http://schemas.microsoft.com/office/drawing/2014/main" id="{404E9791-9F85-6419-4604-64FFFCA1F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076" y="0"/>
            <a:ext cx="7188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029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neyard Wind Receives Record of Decision for First in the Nation  Commercial Scale Offshore Wind Project — Vineyard Wind">
            <a:extLst>
              <a:ext uri="{FF2B5EF4-FFF2-40B4-BE49-F238E27FC236}">
                <a16:creationId xmlns:a16="http://schemas.microsoft.com/office/drawing/2014/main" id="{404E9791-9F85-6419-4604-64FFFCA1F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076" y="0"/>
            <a:ext cx="718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E1CF2E-18F0-9BAF-13F7-DB6036750CF1}"/>
              </a:ext>
            </a:extLst>
          </p:cNvPr>
          <p:cNvSpPr txBox="1"/>
          <p:nvPr/>
        </p:nvSpPr>
        <p:spPr>
          <a:xfrm>
            <a:off x="950558" y="4588809"/>
            <a:ext cx="2838277" cy="646331"/>
          </a:xfrm>
          <a:prstGeom prst="rect">
            <a:avLst/>
          </a:prstGeom>
          <a:noFill/>
        </p:spPr>
        <p:txBody>
          <a:bodyPr wrap="none" rtlCol="0">
            <a:spAutoFit/>
          </a:bodyPr>
          <a:lstStyle/>
          <a:p>
            <a:r>
              <a:rPr lang="en-US" dirty="0"/>
              <a:t>62 </a:t>
            </a:r>
            <a:r>
              <a:rPr lang="en-US" dirty="0" err="1"/>
              <a:t>Haliade</a:t>
            </a:r>
            <a:r>
              <a:rPr lang="en-US" dirty="0"/>
              <a:t>-X turbines </a:t>
            </a:r>
          </a:p>
          <a:p>
            <a:r>
              <a:rPr lang="en-US" dirty="0"/>
              <a:t>Planned for installation here</a:t>
            </a:r>
          </a:p>
        </p:txBody>
      </p:sp>
      <p:cxnSp>
        <p:nvCxnSpPr>
          <p:cNvPr id="4" name="Straight Arrow Connector 3">
            <a:extLst>
              <a:ext uri="{FF2B5EF4-FFF2-40B4-BE49-F238E27FC236}">
                <a16:creationId xmlns:a16="http://schemas.microsoft.com/office/drawing/2014/main" id="{E4F10483-C803-80F4-415D-C17A0096838F}"/>
              </a:ext>
            </a:extLst>
          </p:cNvPr>
          <p:cNvCxnSpPr>
            <a:stCxn id="2" idx="3"/>
          </p:cNvCxnSpPr>
          <p:nvPr/>
        </p:nvCxnSpPr>
        <p:spPr>
          <a:xfrm>
            <a:off x="3788835" y="4911975"/>
            <a:ext cx="2594335" cy="591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774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Ocean Wind project worries New Jersey beach resorts, fishing industry |  National Fisherman">
            <a:extLst>
              <a:ext uri="{FF2B5EF4-FFF2-40B4-BE49-F238E27FC236}">
                <a16:creationId xmlns:a16="http://schemas.microsoft.com/office/drawing/2014/main" id="{55C27DDB-5011-B1CC-B6A2-45ED795D7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1065" y="0"/>
            <a:ext cx="535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10DB6A-8C79-E869-E0BB-E91DBB5BB761}"/>
              </a:ext>
            </a:extLst>
          </p:cNvPr>
          <p:cNvSpPr txBox="1"/>
          <p:nvPr/>
        </p:nvSpPr>
        <p:spPr>
          <a:xfrm>
            <a:off x="925830" y="948690"/>
            <a:ext cx="2923942" cy="830997"/>
          </a:xfrm>
          <a:prstGeom prst="rect">
            <a:avLst/>
          </a:prstGeom>
          <a:noFill/>
        </p:spPr>
        <p:txBody>
          <a:bodyPr wrap="none" rtlCol="0">
            <a:spAutoFit/>
          </a:bodyPr>
          <a:lstStyle/>
          <a:p>
            <a:r>
              <a:rPr lang="en-US" sz="2400" dirty="0"/>
              <a:t>New Jersey </a:t>
            </a:r>
          </a:p>
          <a:p>
            <a:r>
              <a:rPr lang="en-US" sz="2400" dirty="0"/>
              <a:t>“Ocean Wind” Project</a:t>
            </a:r>
          </a:p>
        </p:txBody>
      </p:sp>
    </p:spTree>
    <p:extLst>
      <p:ext uri="{BB962C8B-B14F-4D97-AF65-F5344CB8AC3E}">
        <p14:creationId xmlns:p14="http://schemas.microsoft.com/office/powerpoint/2010/main" val="1839046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The Patent</a:t>
            </a:r>
          </a:p>
        </p:txBody>
      </p:sp>
    </p:spTree>
    <p:extLst>
      <p:ext uri="{BB962C8B-B14F-4D97-AF65-F5344CB8AC3E}">
        <p14:creationId xmlns:p14="http://schemas.microsoft.com/office/powerpoint/2010/main" val="516627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B44E-6F14-3C2D-5F3F-512C10C97CCC}"/>
              </a:ext>
            </a:extLst>
          </p:cNvPr>
          <p:cNvSpPr>
            <a:spLocks noGrp="1"/>
          </p:cNvSpPr>
          <p:nvPr>
            <p:ph type="title"/>
          </p:nvPr>
        </p:nvSpPr>
        <p:spPr>
          <a:xfrm>
            <a:off x="838200" y="239619"/>
            <a:ext cx="10515600" cy="880969"/>
          </a:xfrm>
        </p:spPr>
        <p:txBody>
          <a:bodyPr>
            <a:normAutofit/>
          </a:bodyPr>
          <a:lstStyle/>
          <a:p>
            <a:pPr algn="ctr"/>
            <a:r>
              <a:rPr lang="en-US" sz="3600" dirty="0"/>
              <a:t>US Patent 9279413</a:t>
            </a:r>
          </a:p>
        </p:txBody>
      </p:sp>
      <p:pic>
        <p:nvPicPr>
          <p:cNvPr id="4" name="Picture 3" descr="A picture containing table&#10;&#10;Description automatically generated">
            <a:extLst>
              <a:ext uri="{FF2B5EF4-FFF2-40B4-BE49-F238E27FC236}">
                <a16:creationId xmlns:a16="http://schemas.microsoft.com/office/drawing/2014/main" id="{587C4085-8BC2-0809-CFA2-A034F5EB8A1E}"/>
              </a:ext>
            </a:extLst>
          </p:cNvPr>
          <p:cNvPicPr>
            <a:picLocks noChangeAspect="1"/>
          </p:cNvPicPr>
          <p:nvPr/>
        </p:nvPicPr>
        <p:blipFill>
          <a:blip r:embed="rId2"/>
          <a:stretch>
            <a:fillRect/>
          </a:stretch>
        </p:blipFill>
        <p:spPr>
          <a:xfrm>
            <a:off x="0" y="2033679"/>
            <a:ext cx="12192000" cy="2790641"/>
          </a:xfrm>
          <a:prstGeom prst="rect">
            <a:avLst/>
          </a:prstGeom>
        </p:spPr>
      </p:pic>
    </p:spTree>
    <p:extLst>
      <p:ext uri="{BB962C8B-B14F-4D97-AF65-F5344CB8AC3E}">
        <p14:creationId xmlns:p14="http://schemas.microsoft.com/office/powerpoint/2010/main" val="1813879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B44E-6F14-3C2D-5F3F-512C10C97CCC}"/>
              </a:ext>
            </a:extLst>
          </p:cNvPr>
          <p:cNvSpPr>
            <a:spLocks noGrp="1"/>
          </p:cNvSpPr>
          <p:nvPr>
            <p:ph type="title"/>
          </p:nvPr>
        </p:nvSpPr>
        <p:spPr>
          <a:xfrm>
            <a:off x="838200" y="239619"/>
            <a:ext cx="10515600" cy="880969"/>
          </a:xfrm>
        </p:spPr>
        <p:txBody>
          <a:bodyPr>
            <a:normAutofit/>
          </a:bodyPr>
          <a:lstStyle/>
          <a:p>
            <a:pPr algn="ctr"/>
            <a:r>
              <a:rPr lang="en-US" sz="3600" dirty="0"/>
              <a:t>US Patent 9279413</a:t>
            </a:r>
          </a:p>
        </p:txBody>
      </p:sp>
      <p:pic>
        <p:nvPicPr>
          <p:cNvPr id="4" name="Picture 3" descr="Diagram, engineering drawing&#10;&#10;Description automatically generated">
            <a:extLst>
              <a:ext uri="{FF2B5EF4-FFF2-40B4-BE49-F238E27FC236}">
                <a16:creationId xmlns:a16="http://schemas.microsoft.com/office/drawing/2014/main" id="{50B4C5C2-B3CE-2072-FB7F-44B1F0BD45E6}"/>
              </a:ext>
            </a:extLst>
          </p:cNvPr>
          <p:cNvPicPr>
            <a:picLocks noChangeAspect="1"/>
          </p:cNvPicPr>
          <p:nvPr/>
        </p:nvPicPr>
        <p:blipFill>
          <a:blip r:embed="rId2"/>
          <a:stretch>
            <a:fillRect/>
          </a:stretch>
        </p:blipFill>
        <p:spPr>
          <a:xfrm>
            <a:off x="1112136" y="1219200"/>
            <a:ext cx="9967727" cy="5056093"/>
          </a:xfrm>
          <a:prstGeom prst="rect">
            <a:avLst/>
          </a:prstGeom>
        </p:spPr>
      </p:pic>
    </p:spTree>
    <p:extLst>
      <p:ext uri="{BB962C8B-B14F-4D97-AF65-F5344CB8AC3E}">
        <p14:creationId xmlns:p14="http://schemas.microsoft.com/office/powerpoint/2010/main" val="2139521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B44E-6F14-3C2D-5F3F-512C10C97CCC}"/>
              </a:ext>
            </a:extLst>
          </p:cNvPr>
          <p:cNvSpPr>
            <a:spLocks noGrp="1"/>
          </p:cNvSpPr>
          <p:nvPr>
            <p:ph type="title"/>
          </p:nvPr>
        </p:nvSpPr>
        <p:spPr>
          <a:xfrm>
            <a:off x="838200" y="239619"/>
            <a:ext cx="10515600" cy="880969"/>
          </a:xfrm>
        </p:spPr>
        <p:txBody>
          <a:bodyPr>
            <a:normAutofit/>
          </a:bodyPr>
          <a:lstStyle/>
          <a:p>
            <a:pPr algn="ctr"/>
            <a:r>
              <a:rPr lang="en-US" sz="3600" dirty="0"/>
              <a:t>US Patent 9279413</a:t>
            </a:r>
          </a:p>
        </p:txBody>
      </p:sp>
      <p:pic>
        <p:nvPicPr>
          <p:cNvPr id="4" name="Picture 3" descr="Graphical user interface, text, application, email&#10;&#10;Description automatically generated">
            <a:extLst>
              <a:ext uri="{FF2B5EF4-FFF2-40B4-BE49-F238E27FC236}">
                <a16:creationId xmlns:a16="http://schemas.microsoft.com/office/drawing/2014/main" id="{6B57291F-3E03-0C3E-010A-5A76CE7B34ED}"/>
              </a:ext>
            </a:extLst>
          </p:cNvPr>
          <p:cNvPicPr>
            <a:picLocks noChangeAspect="1"/>
          </p:cNvPicPr>
          <p:nvPr/>
        </p:nvPicPr>
        <p:blipFill>
          <a:blip r:embed="rId2"/>
          <a:stretch>
            <a:fillRect/>
          </a:stretch>
        </p:blipFill>
        <p:spPr>
          <a:xfrm>
            <a:off x="0" y="1035129"/>
            <a:ext cx="12192000" cy="5822871"/>
          </a:xfrm>
          <a:prstGeom prst="rect">
            <a:avLst/>
          </a:prstGeom>
        </p:spPr>
      </p:pic>
    </p:spTree>
    <p:extLst>
      <p:ext uri="{BB962C8B-B14F-4D97-AF65-F5344CB8AC3E}">
        <p14:creationId xmlns:p14="http://schemas.microsoft.com/office/powerpoint/2010/main" val="1275393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3B44E-6F14-3C2D-5F3F-512C10C97CCC}"/>
              </a:ext>
            </a:extLst>
          </p:cNvPr>
          <p:cNvSpPr>
            <a:spLocks noGrp="1"/>
          </p:cNvSpPr>
          <p:nvPr>
            <p:ph type="title"/>
          </p:nvPr>
        </p:nvSpPr>
        <p:spPr>
          <a:xfrm>
            <a:off x="838200" y="239619"/>
            <a:ext cx="10515600" cy="880969"/>
          </a:xfrm>
        </p:spPr>
        <p:txBody>
          <a:bodyPr>
            <a:normAutofit/>
          </a:bodyPr>
          <a:lstStyle/>
          <a:p>
            <a:pPr algn="ctr"/>
            <a:r>
              <a:rPr lang="en-US" sz="3600" dirty="0"/>
              <a:t>US Patent 9279413</a:t>
            </a:r>
          </a:p>
        </p:txBody>
      </p:sp>
      <p:pic>
        <p:nvPicPr>
          <p:cNvPr id="5" name="Picture 4" descr="Text&#10;&#10;Description automatically generated">
            <a:extLst>
              <a:ext uri="{FF2B5EF4-FFF2-40B4-BE49-F238E27FC236}">
                <a16:creationId xmlns:a16="http://schemas.microsoft.com/office/drawing/2014/main" id="{18F65A3D-70DB-D21E-9E33-1FE43DF06258}"/>
              </a:ext>
            </a:extLst>
          </p:cNvPr>
          <p:cNvPicPr>
            <a:picLocks noChangeAspect="1"/>
          </p:cNvPicPr>
          <p:nvPr/>
        </p:nvPicPr>
        <p:blipFill>
          <a:blip r:embed="rId2"/>
          <a:stretch>
            <a:fillRect/>
          </a:stretch>
        </p:blipFill>
        <p:spPr>
          <a:xfrm>
            <a:off x="0" y="1162851"/>
            <a:ext cx="12192000" cy="4532297"/>
          </a:xfrm>
          <a:prstGeom prst="rect">
            <a:avLst/>
          </a:prstGeom>
        </p:spPr>
      </p:pic>
    </p:spTree>
    <p:extLst>
      <p:ext uri="{BB962C8B-B14F-4D97-AF65-F5344CB8AC3E}">
        <p14:creationId xmlns:p14="http://schemas.microsoft.com/office/powerpoint/2010/main" val="1130923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Outcome</a:t>
            </a:r>
          </a:p>
        </p:txBody>
      </p:sp>
    </p:spTree>
    <p:extLst>
      <p:ext uri="{BB962C8B-B14F-4D97-AF65-F5344CB8AC3E}">
        <p14:creationId xmlns:p14="http://schemas.microsoft.com/office/powerpoint/2010/main" val="3402875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098609-4D49-2597-0EF4-C2A2932B0933}"/>
              </a:ext>
            </a:extLst>
          </p:cNvPr>
          <p:cNvSpPr>
            <a:spLocks noGrp="1"/>
          </p:cNvSpPr>
          <p:nvPr>
            <p:ph type="title"/>
          </p:nvPr>
        </p:nvSpPr>
        <p:spPr/>
        <p:txBody>
          <a:bodyPr>
            <a:normAutofit/>
          </a:bodyPr>
          <a:lstStyle/>
          <a:p>
            <a:pPr algn="ctr"/>
            <a:r>
              <a:rPr lang="en-US" sz="3600" dirty="0"/>
              <a:t>Jury Verdict</a:t>
            </a:r>
          </a:p>
        </p:txBody>
      </p:sp>
      <p:sp>
        <p:nvSpPr>
          <p:cNvPr id="4" name="Content Placeholder 3">
            <a:extLst>
              <a:ext uri="{FF2B5EF4-FFF2-40B4-BE49-F238E27FC236}">
                <a16:creationId xmlns:a16="http://schemas.microsoft.com/office/drawing/2014/main" id="{B5EF2A3A-4E8E-12C5-4A12-950635F3C31E}"/>
              </a:ext>
            </a:extLst>
          </p:cNvPr>
          <p:cNvSpPr>
            <a:spLocks noGrp="1"/>
          </p:cNvSpPr>
          <p:nvPr>
            <p:ph idx="1"/>
          </p:nvPr>
        </p:nvSpPr>
        <p:spPr/>
        <p:txBody>
          <a:bodyPr/>
          <a:lstStyle/>
          <a:p>
            <a:r>
              <a:rPr lang="en-US" dirty="0">
                <a:effectLst/>
                <a:latin typeface="Times"/>
              </a:rPr>
              <a:t>“At the conclusion of the trial, on June 17, 2022, the jury issued its verdict, finding claims 1, 2, 3, 6, and 7 of the ‘776 Patent invalid and not infringed and claims 1, 2, 8, and 11 of the ‘413 Patent valid and infringed. </a:t>
            </a:r>
          </a:p>
          <a:p>
            <a:r>
              <a:rPr lang="en-US" dirty="0">
                <a:latin typeface="Times"/>
              </a:rPr>
              <a:t>“</a:t>
            </a:r>
            <a:r>
              <a:rPr lang="en-US" dirty="0">
                <a:effectLst/>
                <a:latin typeface="Times"/>
              </a:rPr>
              <a:t>The Jury also concluded SGRE was not entitled to lost profits, but that SGRE had proved its entitlement to a running reasonable royalty rate of $30,000 per Megawatt.”</a:t>
            </a:r>
          </a:p>
          <a:p>
            <a:pPr lvl="1"/>
            <a:r>
              <a:rPr lang="en-US" dirty="0">
                <a:latin typeface="Times"/>
              </a:rPr>
              <a:t>i.e., even though no GE turbines have yet been installed, the jury found that a reasonably royalty for infringing turbines covered by existing sales agreements would be $30,000 per megawatt</a:t>
            </a:r>
            <a:endParaRPr lang="en-US" dirty="0">
              <a:effectLst/>
              <a:latin typeface="Times"/>
            </a:endParaRPr>
          </a:p>
          <a:p>
            <a:endParaRPr lang="en-US" dirty="0"/>
          </a:p>
        </p:txBody>
      </p:sp>
    </p:spTree>
    <p:extLst>
      <p:ext uri="{BB962C8B-B14F-4D97-AF65-F5344CB8AC3E}">
        <p14:creationId xmlns:p14="http://schemas.microsoft.com/office/powerpoint/2010/main" val="3452883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368E-BFB4-12BF-FF9A-6D2F81AE8B7B}"/>
              </a:ext>
            </a:extLst>
          </p:cNvPr>
          <p:cNvSpPr>
            <a:spLocks noGrp="1"/>
          </p:cNvSpPr>
          <p:nvPr>
            <p:ph type="title"/>
          </p:nvPr>
        </p:nvSpPr>
        <p:spPr>
          <a:xfrm>
            <a:off x="838200" y="32022"/>
            <a:ext cx="10515600" cy="514985"/>
          </a:xfrm>
        </p:spPr>
        <p:txBody>
          <a:bodyPr>
            <a:normAutofit/>
          </a:bodyPr>
          <a:lstStyle/>
          <a:p>
            <a:r>
              <a:rPr lang="en-US" sz="2800" dirty="0"/>
              <a:t>Global Electricity Consumption</a:t>
            </a:r>
          </a:p>
        </p:txBody>
      </p:sp>
      <p:pic>
        <p:nvPicPr>
          <p:cNvPr id="4" name="Picture 3" descr="A graph of a growing graph&#10;&#10;Description automatically generated with medium confidence">
            <a:extLst>
              <a:ext uri="{FF2B5EF4-FFF2-40B4-BE49-F238E27FC236}">
                <a16:creationId xmlns:a16="http://schemas.microsoft.com/office/drawing/2014/main" id="{57690F10-287A-D8D8-D48B-5A613D07551B}"/>
              </a:ext>
            </a:extLst>
          </p:cNvPr>
          <p:cNvPicPr>
            <a:picLocks noChangeAspect="1"/>
          </p:cNvPicPr>
          <p:nvPr/>
        </p:nvPicPr>
        <p:blipFill>
          <a:blip r:embed="rId2"/>
          <a:stretch>
            <a:fillRect/>
          </a:stretch>
        </p:blipFill>
        <p:spPr>
          <a:xfrm>
            <a:off x="1324995" y="558437"/>
            <a:ext cx="8893425" cy="6243547"/>
          </a:xfrm>
          <a:prstGeom prst="rect">
            <a:avLst/>
          </a:prstGeom>
        </p:spPr>
      </p:pic>
    </p:spTree>
    <p:extLst>
      <p:ext uri="{BB962C8B-B14F-4D97-AF65-F5344CB8AC3E}">
        <p14:creationId xmlns:p14="http://schemas.microsoft.com/office/powerpoint/2010/main" val="4256887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Injunction?</a:t>
            </a:r>
          </a:p>
        </p:txBody>
      </p:sp>
    </p:spTree>
    <p:extLst>
      <p:ext uri="{BB962C8B-B14F-4D97-AF65-F5344CB8AC3E}">
        <p14:creationId xmlns:p14="http://schemas.microsoft.com/office/powerpoint/2010/main" val="3585371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8278-DF88-75D0-5573-FDAD5148B1B4}"/>
              </a:ext>
            </a:extLst>
          </p:cNvPr>
          <p:cNvSpPr>
            <a:spLocks noGrp="1"/>
          </p:cNvSpPr>
          <p:nvPr>
            <p:ph type="title"/>
          </p:nvPr>
        </p:nvSpPr>
        <p:spPr>
          <a:xfrm>
            <a:off x="838200" y="1"/>
            <a:ext cx="10515600" cy="845820"/>
          </a:xfrm>
        </p:spPr>
        <p:txBody>
          <a:bodyPr>
            <a:normAutofit/>
          </a:bodyPr>
          <a:lstStyle/>
          <a:p>
            <a:pPr algn="ctr"/>
            <a:r>
              <a:rPr lang="en-US" sz="3600" dirty="0"/>
              <a:t>Injunction:  eBay Test</a:t>
            </a:r>
          </a:p>
        </p:txBody>
      </p:sp>
      <p:sp>
        <p:nvSpPr>
          <p:cNvPr id="3" name="Content Placeholder 2">
            <a:extLst>
              <a:ext uri="{FF2B5EF4-FFF2-40B4-BE49-F238E27FC236}">
                <a16:creationId xmlns:a16="http://schemas.microsoft.com/office/drawing/2014/main" id="{B0BFAFCF-2F81-140C-BFF7-98FB60D8BBDC}"/>
              </a:ext>
            </a:extLst>
          </p:cNvPr>
          <p:cNvSpPr>
            <a:spLocks noGrp="1"/>
          </p:cNvSpPr>
          <p:nvPr>
            <p:ph idx="1"/>
          </p:nvPr>
        </p:nvSpPr>
        <p:spPr>
          <a:xfrm>
            <a:off x="640080" y="1223010"/>
            <a:ext cx="10713720" cy="4953953"/>
          </a:xfrm>
        </p:spPr>
        <p:txBody>
          <a:bodyPr>
            <a:normAutofit/>
          </a:bodyPr>
          <a:lstStyle/>
          <a:p>
            <a:r>
              <a:rPr lang="en-US" dirty="0">
                <a:effectLst/>
                <a:latin typeface="Times"/>
              </a:rPr>
              <a:t>As laid out by the Supreme Court in eBay Inc. v. </a:t>
            </a:r>
            <a:r>
              <a:rPr lang="en-US" dirty="0" err="1">
                <a:effectLst/>
                <a:latin typeface="Times"/>
              </a:rPr>
              <a:t>MercExchange</a:t>
            </a:r>
            <a:r>
              <a:rPr lang="en-US" dirty="0">
                <a:effectLst/>
                <a:latin typeface="Times"/>
              </a:rPr>
              <a:t>, LLC, a four-factor test governs the appropriateness of permanent injunctive relief: [a patentee] must demonstrate: </a:t>
            </a:r>
          </a:p>
          <a:p>
            <a:pPr marL="457200" indent="0">
              <a:buNone/>
            </a:pPr>
            <a:r>
              <a:rPr lang="en-US" dirty="0">
                <a:effectLst/>
                <a:latin typeface="Times"/>
              </a:rPr>
              <a:t>(1) that it has suffered an irreparable injury; </a:t>
            </a:r>
          </a:p>
          <a:p>
            <a:pPr marL="457200" indent="0">
              <a:buNone/>
            </a:pPr>
            <a:r>
              <a:rPr lang="en-US" dirty="0">
                <a:effectLst/>
                <a:latin typeface="Times"/>
              </a:rPr>
              <a:t>(2) that remedies available at law, such as monetary damages, are inadequate to compensate for that injury; </a:t>
            </a:r>
          </a:p>
          <a:p>
            <a:pPr marL="457200" indent="0">
              <a:buNone/>
            </a:pPr>
            <a:r>
              <a:rPr lang="en-US" dirty="0">
                <a:effectLst/>
                <a:latin typeface="Times"/>
              </a:rPr>
              <a:t>(3) that, considering the balance of hardships between the plaintiff and defendant, a remedy in equity is warranted; and </a:t>
            </a:r>
          </a:p>
          <a:p>
            <a:pPr marL="457200" indent="0">
              <a:buNone/>
            </a:pPr>
            <a:r>
              <a:rPr lang="en-US" dirty="0">
                <a:effectLst/>
                <a:latin typeface="Times"/>
              </a:rPr>
              <a:t>(4) that the public interest would not be disserved by a permanent injunction.</a:t>
            </a:r>
          </a:p>
        </p:txBody>
      </p:sp>
    </p:spTree>
    <p:extLst>
      <p:ext uri="{BB962C8B-B14F-4D97-AF65-F5344CB8AC3E}">
        <p14:creationId xmlns:p14="http://schemas.microsoft.com/office/powerpoint/2010/main" val="1169778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8278-DF88-75D0-5573-FDAD5148B1B4}"/>
              </a:ext>
            </a:extLst>
          </p:cNvPr>
          <p:cNvSpPr>
            <a:spLocks noGrp="1"/>
          </p:cNvSpPr>
          <p:nvPr>
            <p:ph type="title"/>
          </p:nvPr>
        </p:nvSpPr>
        <p:spPr>
          <a:xfrm>
            <a:off x="838200" y="1"/>
            <a:ext cx="10515600" cy="845820"/>
          </a:xfrm>
        </p:spPr>
        <p:txBody>
          <a:bodyPr>
            <a:normAutofit/>
          </a:bodyPr>
          <a:lstStyle/>
          <a:p>
            <a:pPr algn="ctr"/>
            <a:r>
              <a:rPr lang="en-US" sz="3600" dirty="0"/>
              <a:t>Injunction:  Siemens Argument</a:t>
            </a:r>
          </a:p>
        </p:txBody>
      </p:sp>
      <p:sp>
        <p:nvSpPr>
          <p:cNvPr id="3" name="Content Placeholder 2">
            <a:extLst>
              <a:ext uri="{FF2B5EF4-FFF2-40B4-BE49-F238E27FC236}">
                <a16:creationId xmlns:a16="http://schemas.microsoft.com/office/drawing/2014/main" id="{B0BFAFCF-2F81-140C-BFF7-98FB60D8BBDC}"/>
              </a:ext>
            </a:extLst>
          </p:cNvPr>
          <p:cNvSpPr>
            <a:spLocks noGrp="1"/>
          </p:cNvSpPr>
          <p:nvPr>
            <p:ph idx="1"/>
          </p:nvPr>
        </p:nvSpPr>
        <p:spPr>
          <a:xfrm>
            <a:off x="537210" y="845822"/>
            <a:ext cx="11178540" cy="5817868"/>
          </a:xfrm>
        </p:spPr>
        <p:txBody>
          <a:bodyPr>
            <a:normAutofit fontScale="70000" lnSpcReduction="20000"/>
          </a:bodyPr>
          <a:lstStyle/>
          <a:p>
            <a:pPr>
              <a:lnSpc>
                <a:spcPct val="110000"/>
              </a:lnSpc>
            </a:pPr>
            <a:r>
              <a:rPr lang="en-US" dirty="0">
                <a:effectLst/>
                <a:latin typeface="Times"/>
              </a:rPr>
              <a:t>SGRE first argues it faces irreparable injury because GE’s sales of the infringing product are to the exclusion of SGRE’s sales “resulting in lost profits, lost market share and loss of good will.” It points both to the Vineyard Wind project, that SGRE competed for and lost, and to possible future projects. Furthermore, SGRE argues GE is solidifying its reputation in the United States offshore wind industry, to SGRE’s detriment, by using infringing technology. SGRE asserts a causal nexus exists between GE’s infringement and harm to SGRE because claim 8 of the ‘413 Patent “covers GE’s entire </a:t>
            </a:r>
            <a:r>
              <a:rPr lang="en-US" dirty="0" err="1">
                <a:effectLst/>
                <a:latin typeface="Times"/>
              </a:rPr>
              <a:t>Haliade</a:t>
            </a:r>
            <a:r>
              <a:rPr lang="en-US" dirty="0">
                <a:effectLst/>
                <a:latin typeface="Times"/>
              </a:rPr>
              <a:t>-X wind turbine.”</a:t>
            </a:r>
          </a:p>
          <a:p>
            <a:pPr>
              <a:lnSpc>
                <a:spcPct val="110000"/>
              </a:lnSpc>
            </a:pPr>
            <a:r>
              <a:rPr lang="en-US" dirty="0">
                <a:effectLst/>
                <a:latin typeface="Times"/>
              </a:rPr>
              <a:t>Second, SGRE asserts monetary damages are insufficient because SGRE and GE are direct competitors and because SGRE would never voluntarily license the ‘413 Patent. It furthermore argues that “it is impossible to estimate with reasonable certainty the damage to SGRE’s future business, goodwill, and reputation that will be caused by GE’s continuing infringement[,]” especially given that SGRE is losing out not only on revenue from turbine sales but also on revenue from “service costs, maintenance costs, and replacement parts.” </a:t>
            </a:r>
          </a:p>
          <a:p>
            <a:pPr>
              <a:lnSpc>
                <a:spcPct val="110000"/>
              </a:lnSpc>
            </a:pPr>
            <a:r>
              <a:rPr lang="en-US" dirty="0">
                <a:effectLst/>
                <a:latin typeface="Times"/>
              </a:rPr>
              <a:t>Third, it argues the balance of the equities weigh in its favor: (1) only a small portion of GE’s business is dedicated to offshore wind whereas it is SGRE’s primary product; (2) GE has yet to install even a single turbine in the United States; and (3) GE produces non-infringing turbines it could use instead. </a:t>
            </a:r>
          </a:p>
          <a:p>
            <a:pPr>
              <a:lnSpc>
                <a:spcPct val="110000"/>
              </a:lnSpc>
            </a:pPr>
            <a:r>
              <a:rPr lang="en-US" dirty="0">
                <a:effectLst/>
                <a:latin typeface="Times"/>
              </a:rPr>
              <a:t>Finally, SGRE argues the public interest would not be disserved by an injunction, given importance of a “robust patent system”; it also argues such an injunction would not harm environmental or public good since the turbines have yet to be installed.</a:t>
            </a:r>
          </a:p>
          <a:p>
            <a:pPr>
              <a:lnSpc>
                <a:spcPct val="110000"/>
              </a:lnSpc>
            </a:pPr>
            <a:endParaRPr lang="en-US" dirty="0">
              <a:effectLst/>
              <a:latin typeface="Times"/>
            </a:endParaRPr>
          </a:p>
          <a:p>
            <a:pPr>
              <a:lnSpc>
                <a:spcPct val="110000"/>
              </a:lnSpc>
            </a:pPr>
            <a:endParaRPr lang="en-US" dirty="0"/>
          </a:p>
        </p:txBody>
      </p:sp>
    </p:spTree>
    <p:extLst>
      <p:ext uri="{BB962C8B-B14F-4D97-AF65-F5344CB8AC3E}">
        <p14:creationId xmlns:p14="http://schemas.microsoft.com/office/powerpoint/2010/main" val="4161185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8278-DF88-75D0-5573-FDAD5148B1B4}"/>
              </a:ext>
            </a:extLst>
          </p:cNvPr>
          <p:cNvSpPr>
            <a:spLocks noGrp="1"/>
          </p:cNvSpPr>
          <p:nvPr>
            <p:ph type="title"/>
          </p:nvPr>
        </p:nvSpPr>
        <p:spPr>
          <a:xfrm>
            <a:off x="838200" y="1"/>
            <a:ext cx="10515600" cy="845820"/>
          </a:xfrm>
        </p:spPr>
        <p:txBody>
          <a:bodyPr>
            <a:normAutofit/>
          </a:bodyPr>
          <a:lstStyle/>
          <a:p>
            <a:pPr algn="ctr"/>
            <a:r>
              <a:rPr lang="en-US" sz="3600" dirty="0"/>
              <a:t>Injunction:  GE’s Argument</a:t>
            </a:r>
          </a:p>
        </p:txBody>
      </p:sp>
      <p:sp>
        <p:nvSpPr>
          <p:cNvPr id="3" name="Content Placeholder 2">
            <a:extLst>
              <a:ext uri="{FF2B5EF4-FFF2-40B4-BE49-F238E27FC236}">
                <a16:creationId xmlns:a16="http://schemas.microsoft.com/office/drawing/2014/main" id="{B0BFAFCF-2F81-140C-BFF7-98FB60D8BBDC}"/>
              </a:ext>
            </a:extLst>
          </p:cNvPr>
          <p:cNvSpPr>
            <a:spLocks noGrp="1"/>
          </p:cNvSpPr>
          <p:nvPr>
            <p:ph idx="1"/>
          </p:nvPr>
        </p:nvSpPr>
        <p:spPr>
          <a:xfrm>
            <a:off x="537210" y="845822"/>
            <a:ext cx="11178540" cy="5817868"/>
          </a:xfrm>
        </p:spPr>
        <p:txBody>
          <a:bodyPr>
            <a:noAutofit/>
          </a:bodyPr>
          <a:lstStyle/>
          <a:p>
            <a:r>
              <a:rPr lang="en-US" sz="2000" dirty="0">
                <a:effectLst/>
                <a:latin typeface="Times"/>
              </a:rPr>
              <a:t>GE opposes SGRE’s motion arguing that SGRE fails to establish any of the four factors. First, GE argues SGRE cannot show irreparable harm or inadequacy of monetary damages for at least three reasons: (1) SGRE already proposed a royalty rate; (2) SGRE already experiences competition from Vestas, another wind turbine manufacturer; and (3) SGRE is precluded from seeking a permanent injunction given its failure to seek a preliminary injunction. Furthermore, GE argues that SGRE has not shown that the infringing feature drives consumer demand –- in fact, SGRE admits it does not practice the ‘413 Patent in its wind turbines. </a:t>
            </a:r>
          </a:p>
          <a:p>
            <a:r>
              <a:rPr lang="en-US" sz="2000" dirty="0">
                <a:effectLst/>
                <a:latin typeface="Times"/>
              </a:rPr>
              <a:t>GE argues the balance of the hardships weighs in its favor: while an injunction would cause GE to lose out on much of the work concomitant to the installation of the </a:t>
            </a:r>
            <a:r>
              <a:rPr lang="en-US" sz="2000" dirty="0" err="1">
                <a:effectLst/>
                <a:latin typeface="Times"/>
              </a:rPr>
              <a:t>Haliade</a:t>
            </a:r>
            <a:r>
              <a:rPr lang="en-US" sz="2000" dirty="0">
                <a:effectLst/>
                <a:latin typeface="Times"/>
              </a:rPr>
              <a:t>-X’s (cabling, foundation design, engineering of the on- and off-shore substations), SGRE would likely still lose out to another manufacturer –- Vestas -– even were GE out of the picture. </a:t>
            </a:r>
          </a:p>
          <a:p>
            <a:r>
              <a:rPr lang="en-US" sz="2000" dirty="0">
                <a:effectLst/>
                <a:latin typeface="Times"/>
              </a:rPr>
              <a:t>Finally, GE argues that an injunction would disrupt existing wind projects -– costing the community millions in benefits and tax revenue, hundreds of jobs, and enough renewable energy to power thousands of homes thus disserving the public interest. GE argues two of these projects, Vineyard Wind and Ocean Wind I, are already well underway –- in terms of designing and manufacturing. The public interest reaches beyond financial and electricity generation capacity, as disrupting these projects only serves further to compound the harm caused by the current climate crisis.</a:t>
            </a:r>
          </a:p>
          <a:p>
            <a:endParaRPr lang="en-US" sz="2000" dirty="0">
              <a:effectLst/>
              <a:latin typeface="Times"/>
            </a:endParaRPr>
          </a:p>
          <a:p>
            <a:endParaRPr lang="en-US" sz="2000" dirty="0">
              <a:effectLst/>
              <a:latin typeface="Times"/>
            </a:endParaRPr>
          </a:p>
          <a:p>
            <a:endParaRPr lang="en-US" sz="2000" dirty="0"/>
          </a:p>
        </p:txBody>
      </p:sp>
    </p:spTree>
    <p:extLst>
      <p:ext uri="{BB962C8B-B14F-4D97-AF65-F5344CB8AC3E}">
        <p14:creationId xmlns:p14="http://schemas.microsoft.com/office/powerpoint/2010/main" val="368384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489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8278-DF88-75D0-5573-FDAD5148B1B4}"/>
              </a:ext>
            </a:extLst>
          </p:cNvPr>
          <p:cNvSpPr>
            <a:spLocks noGrp="1"/>
          </p:cNvSpPr>
          <p:nvPr>
            <p:ph type="title"/>
          </p:nvPr>
        </p:nvSpPr>
        <p:spPr>
          <a:xfrm>
            <a:off x="838200" y="1"/>
            <a:ext cx="10515600" cy="845820"/>
          </a:xfrm>
        </p:spPr>
        <p:txBody>
          <a:bodyPr>
            <a:normAutofit/>
          </a:bodyPr>
          <a:lstStyle/>
          <a:p>
            <a:pPr algn="ctr"/>
            <a:r>
              <a:rPr lang="en-US" sz="3600" dirty="0"/>
              <a:t>Injunction:  Judge Young’s Order (Sept. 7, 2022)</a:t>
            </a:r>
          </a:p>
        </p:txBody>
      </p:sp>
      <p:sp>
        <p:nvSpPr>
          <p:cNvPr id="3" name="Content Placeholder 2">
            <a:extLst>
              <a:ext uri="{FF2B5EF4-FFF2-40B4-BE49-F238E27FC236}">
                <a16:creationId xmlns:a16="http://schemas.microsoft.com/office/drawing/2014/main" id="{B0BFAFCF-2F81-140C-BFF7-98FB60D8BBDC}"/>
              </a:ext>
            </a:extLst>
          </p:cNvPr>
          <p:cNvSpPr>
            <a:spLocks noGrp="1"/>
          </p:cNvSpPr>
          <p:nvPr>
            <p:ph idx="1"/>
          </p:nvPr>
        </p:nvSpPr>
        <p:spPr>
          <a:xfrm>
            <a:off x="537210" y="845822"/>
            <a:ext cx="11178540" cy="5817868"/>
          </a:xfrm>
        </p:spPr>
        <p:txBody>
          <a:bodyPr>
            <a:noAutofit/>
          </a:bodyPr>
          <a:lstStyle/>
          <a:p>
            <a:pPr marL="0" indent="0">
              <a:buNone/>
            </a:pPr>
            <a:r>
              <a:rPr lang="en-US" sz="2400" dirty="0">
                <a:effectLst/>
                <a:latin typeface="Times"/>
              </a:rPr>
              <a:t>Factors 1 &amp; 2:  “SGRE has shown irreparable harm and the inadequacy of monetary damages.”</a:t>
            </a:r>
          </a:p>
          <a:p>
            <a:pPr lvl="1"/>
            <a:r>
              <a:rPr lang="en-US" dirty="0">
                <a:latin typeface="Times"/>
              </a:rPr>
              <a:t>The parties are direct competitors</a:t>
            </a:r>
          </a:p>
          <a:p>
            <a:pPr lvl="1"/>
            <a:r>
              <a:rPr lang="en-US" dirty="0">
                <a:effectLst/>
                <a:latin typeface="Times"/>
              </a:rPr>
              <a:t>Siemens has shown that it has lost market share through sales of GE’s infringing turbines</a:t>
            </a:r>
          </a:p>
          <a:p>
            <a:pPr lvl="1"/>
            <a:r>
              <a:rPr lang="en-US" dirty="0">
                <a:latin typeface="Times"/>
              </a:rPr>
              <a:t>“</a:t>
            </a:r>
            <a:r>
              <a:rPr lang="en-US" dirty="0">
                <a:effectLst/>
                <a:latin typeface="Times"/>
              </a:rPr>
              <a:t>SGRE has also shown that the ‘413 Patent provides a key element for the functionality of wind turbines -– creating a nexus between its use in the </a:t>
            </a:r>
            <a:r>
              <a:rPr lang="en-US" dirty="0" err="1">
                <a:effectLst/>
                <a:latin typeface="Times"/>
              </a:rPr>
              <a:t>Haliade</a:t>
            </a:r>
            <a:r>
              <a:rPr lang="en-US" dirty="0">
                <a:effectLst/>
                <a:latin typeface="Times"/>
              </a:rPr>
              <a:t>-X, and the harm in the market it is facing.”</a:t>
            </a:r>
          </a:p>
          <a:p>
            <a:pPr lvl="1"/>
            <a:r>
              <a:rPr lang="en-US" dirty="0">
                <a:latin typeface="Times"/>
              </a:rPr>
              <a:t>Continued sales of infringing turbines will cause Siemens losses in “downstream sales,” which are difficult to quantify (maintenance, repairs, design and engineering contracts)</a:t>
            </a:r>
          </a:p>
          <a:p>
            <a:pPr lvl="1"/>
            <a:r>
              <a:rPr lang="en-US" dirty="0">
                <a:effectLst/>
                <a:latin typeface="Times"/>
              </a:rPr>
              <a:t>Presence in the market of a third competitors (Vesta) does not negate irreparable injury</a:t>
            </a:r>
          </a:p>
          <a:p>
            <a:endParaRPr lang="en-US" sz="2400" dirty="0">
              <a:effectLst/>
              <a:latin typeface="Times"/>
            </a:endParaRPr>
          </a:p>
          <a:p>
            <a:endParaRPr lang="en-US" sz="2400" dirty="0">
              <a:effectLst/>
              <a:latin typeface="Times"/>
            </a:endParaRPr>
          </a:p>
          <a:p>
            <a:pPr lvl="1"/>
            <a:endParaRPr lang="en-US" dirty="0">
              <a:effectLst/>
              <a:latin typeface="Times"/>
            </a:endParaRPr>
          </a:p>
          <a:p>
            <a:endParaRPr lang="en-US" sz="2400" dirty="0">
              <a:effectLst/>
              <a:latin typeface="Times"/>
            </a:endParaRPr>
          </a:p>
          <a:p>
            <a:endParaRPr lang="en-US" sz="2400" dirty="0">
              <a:effectLst/>
              <a:latin typeface="Times"/>
            </a:endParaRPr>
          </a:p>
          <a:p>
            <a:endParaRPr lang="en-US" sz="2400" dirty="0">
              <a:effectLst/>
              <a:latin typeface="Times"/>
            </a:endParaRPr>
          </a:p>
          <a:p>
            <a:pPr lvl="1"/>
            <a:endParaRPr lang="en-US" dirty="0">
              <a:effectLst/>
              <a:latin typeface="Times"/>
            </a:endParaRPr>
          </a:p>
          <a:p>
            <a:pPr lvl="1"/>
            <a:endParaRPr lang="en-US" dirty="0">
              <a:effectLst/>
              <a:latin typeface="Times"/>
            </a:endParaRPr>
          </a:p>
          <a:p>
            <a:endParaRPr lang="en-US" sz="2400" dirty="0">
              <a:effectLst/>
              <a:latin typeface="Times"/>
            </a:endParaRPr>
          </a:p>
          <a:p>
            <a:endParaRPr lang="en-US" sz="2400" dirty="0">
              <a:effectLst/>
              <a:latin typeface="Times"/>
            </a:endParaRPr>
          </a:p>
          <a:p>
            <a:endParaRPr lang="en-US" sz="2400" dirty="0">
              <a:effectLst/>
              <a:latin typeface="Times"/>
            </a:endParaRPr>
          </a:p>
          <a:p>
            <a:endParaRPr lang="en-US" sz="2400" dirty="0"/>
          </a:p>
        </p:txBody>
      </p:sp>
    </p:spTree>
    <p:extLst>
      <p:ext uri="{BB962C8B-B14F-4D97-AF65-F5344CB8AC3E}">
        <p14:creationId xmlns:p14="http://schemas.microsoft.com/office/powerpoint/2010/main" val="1750451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8278-DF88-75D0-5573-FDAD5148B1B4}"/>
              </a:ext>
            </a:extLst>
          </p:cNvPr>
          <p:cNvSpPr>
            <a:spLocks noGrp="1"/>
          </p:cNvSpPr>
          <p:nvPr>
            <p:ph type="title"/>
          </p:nvPr>
        </p:nvSpPr>
        <p:spPr>
          <a:xfrm>
            <a:off x="838200" y="1"/>
            <a:ext cx="10515600" cy="845820"/>
          </a:xfrm>
        </p:spPr>
        <p:txBody>
          <a:bodyPr>
            <a:normAutofit/>
          </a:bodyPr>
          <a:lstStyle/>
          <a:p>
            <a:pPr algn="ctr"/>
            <a:r>
              <a:rPr lang="en-US" sz="3600" dirty="0"/>
              <a:t>Injunction:  Judge Young’s Order (Sept. 7, 2022)</a:t>
            </a:r>
          </a:p>
        </p:txBody>
      </p:sp>
      <p:sp>
        <p:nvSpPr>
          <p:cNvPr id="3" name="Content Placeholder 2">
            <a:extLst>
              <a:ext uri="{FF2B5EF4-FFF2-40B4-BE49-F238E27FC236}">
                <a16:creationId xmlns:a16="http://schemas.microsoft.com/office/drawing/2014/main" id="{B0BFAFCF-2F81-140C-BFF7-98FB60D8BBDC}"/>
              </a:ext>
            </a:extLst>
          </p:cNvPr>
          <p:cNvSpPr>
            <a:spLocks noGrp="1"/>
          </p:cNvSpPr>
          <p:nvPr>
            <p:ph idx="1"/>
          </p:nvPr>
        </p:nvSpPr>
        <p:spPr>
          <a:xfrm>
            <a:off x="537210" y="845822"/>
            <a:ext cx="11178540" cy="5817868"/>
          </a:xfrm>
        </p:spPr>
        <p:txBody>
          <a:bodyPr>
            <a:noAutofit/>
          </a:bodyPr>
          <a:lstStyle/>
          <a:p>
            <a:pPr marL="0" indent="0">
              <a:buNone/>
            </a:pPr>
            <a:r>
              <a:rPr lang="en-US" sz="2400" dirty="0">
                <a:latin typeface="Times"/>
              </a:rPr>
              <a:t>Factor 3:  Balance of hardships tilts toward Siemens</a:t>
            </a:r>
          </a:p>
          <a:p>
            <a:pPr lvl="1"/>
            <a:r>
              <a:rPr lang="en-US" dirty="0">
                <a:effectLst/>
                <a:latin typeface="Times"/>
              </a:rPr>
              <a:t>Siemen</a:t>
            </a:r>
            <a:r>
              <a:rPr lang="en-US" dirty="0">
                <a:latin typeface="Times"/>
              </a:rPr>
              <a:t>’s primary product is offshore wind turbines, while “only a small portion of GE’s current business” consists of offshore wind turbines</a:t>
            </a:r>
          </a:p>
          <a:p>
            <a:pPr lvl="2"/>
            <a:r>
              <a:rPr lang="en-US" sz="2400" dirty="0">
                <a:effectLst/>
                <a:latin typeface="Times"/>
              </a:rPr>
              <a:t>Siemens has thus far deployed only 158 turbines, while Siemens has deployed over 5000</a:t>
            </a:r>
          </a:p>
          <a:p>
            <a:endParaRPr lang="en-US" sz="2400" dirty="0">
              <a:effectLst/>
              <a:latin typeface="Times"/>
            </a:endParaRPr>
          </a:p>
          <a:p>
            <a:endParaRPr lang="en-US" sz="2400" dirty="0">
              <a:effectLst/>
              <a:latin typeface="Times"/>
            </a:endParaRPr>
          </a:p>
          <a:p>
            <a:pPr lvl="1"/>
            <a:endParaRPr lang="en-US" dirty="0">
              <a:effectLst/>
              <a:latin typeface="Times"/>
            </a:endParaRPr>
          </a:p>
          <a:p>
            <a:endParaRPr lang="en-US" sz="2400" dirty="0">
              <a:effectLst/>
              <a:latin typeface="Times"/>
            </a:endParaRPr>
          </a:p>
          <a:p>
            <a:endParaRPr lang="en-US" sz="2400" dirty="0">
              <a:effectLst/>
              <a:latin typeface="Times"/>
            </a:endParaRPr>
          </a:p>
          <a:p>
            <a:endParaRPr lang="en-US" sz="2400" dirty="0">
              <a:effectLst/>
              <a:latin typeface="Times"/>
            </a:endParaRPr>
          </a:p>
          <a:p>
            <a:pPr lvl="1"/>
            <a:endParaRPr lang="en-US" dirty="0">
              <a:effectLst/>
              <a:latin typeface="Times"/>
            </a:endParaRPr>
          </a:p>
          <a:p>
            <a:pPr lvl="1"/>
            <a:endParaRPr lang="en-US" dirty="0">
              <a:effectLst/>
              <a:latin typeface="Times"/>
            </a:endParaRPr>
          </a:p>
          <a:p>
            <a:endParaRPr lang="en-US" sz="2400" dirty="0">
              <a:effectLst/>
              <a:latin typeface="Times"/>
            </a:endParaRPr>
          </a:p>
          <a:p>
            <a:endParaRPr lang="en-US" sz="2400" dirty="0">
              <a:effectLst/>
              <a:latin typeface="Times"/>
            </a:endParaRPr>
          </a:p>
          <a:p>
            <a:endParaRPr lang="en-US" sz="2400" dirty="0">
              <a:effectLst/>
              <a:latin typeface="Times"/>
            </a:endParaRPr>
          </a:p>
          <a:p>
            <a:endParaRPr lang="en-US" sz="2400" dirty="0"/>
          </a:p>
        </p:txBody>
      </p:sp>
    </p:spTree>
    <p:extLst>
      <p:ext uri="{BB962C8B-B14F-4D97-AF65-F5344CB8AC3E}">
        <p14:creationId xmlns:p14="http://schemas.microsoft.com/office/powerpoint/2010/main" val="2258774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8278-DF88-75D0-5573-FDAD5148B1B4}"/>
              </a:ext>
            </a:extLst>
          </p:cNvPr>
          <p:cNvSpPr>
            <a:spLocks noGrp="1"/>
          </p:cNvSpPr>
          <p:nvPr>
            <p:ph type="title"/>
          </p:nvPr>
        </p:nvSpPr>
        <p:spPr>
          <a:xfrm>
            <a:off x="838200" y="1"/>
            <a:ext cx="10515600" cy="845820"/>
          </a:xfrm>
        </p:spPr>
        <p:txBody>
          <a:bodyPr>
            <a:normAutofit/>
          </a:bodyPr>
          <a:lstStyle/>
          <a:p>
            <a:pPr algn="ctr"/>
            <a:r>
              <a:rPr lang="en-US" sz="3600" dirty="0"/>
              <a:t>Injunction:  Judge Young’s Order (Sept. 7, 2022)</a:t>
            </a:r>
          </a:p>
        </p:txBody>
      </p:sp>
      <p:sp>
        <p:nvSpPr>
          <p:cNvPr id="3" name="Content Placeholder 2">
            <a:extLst>
              <a:ext uri="{FF2B5EF4-FFF2-40B4-BE49-F238E27FC236}">
                <a16:creationId xmlns:a16="http://schemas.microsoft.com/office/drawing/2014/main" id="{B0BFAFCF-2F81-140C-BFF7-98FB60D8BBDC}"/>
              </a:ext>
            </a:extLst>
          </p:cNvPr>
          <p:cNvSpPr>
            <a:spLocks noGrp="1"/>
          </p:cNvSpPr>
          <p:nvPr>
            <p:ph idx="1"/>
          </p:nvPr>
        </p:nvSpPr>
        <p:spPr>
          <a:xfrm>
            <a:off x="537210" y="845822"/>
            <a:ext cx="11178540" cy="5817868"/>
          </a:xfrm>
        </p:spPr>
        <p:txBody>
          <a:bodyPr>
            <a:noAutofit/>
          </a:bodyPr>
          <a:lstStyle/>
          <a:p>
            <a:pPr marL="0" indent="0">
              <a:buNone/>
            </a:pPr>
            <a:r>
              <a:rPr lang="en-US" sz="2400" dirty="0">
                <a:latin typeface="Times"/>
              </a:rPr>
              <a:t>Factor 4:  “[T]</a:t>
            </a:r>
            <a:r>
              <a:rPr lang="en-US" sz="2400" dirty="0">
                <a:effectLst/>
                <a:latin typeface="Times"/>
              </a:rPr>
              <a:t>he public interest would not be disserved by granting a carefully tailored injunction.”</a:t>
            </a:r>
          </a:p>
          <a:p>
            <a:pPr lvl="1"/>
            <a:r>
              <a:rPr lang="en-US" dirty="0">
                <a:latin typeface="Times"/>
              </a:rPr>
              <a:t>“</a:t>
            </a:r>
            <a:r>
              <a:rPr lang="en-US" dirty="0">
                <a:effectLst/>
                <a:latin typeface="Times"/>
              </a:rPr>
              <a:t>Allowing GE to continue its infringing conduct would surely chill advancement of wind turbine and renewable energy technology and thus would defy the public interest in closely protecting valued patent rights.”</a:t>
            </a:r>
          </a:p>
          <a:p>
            <a:pPr lvl="1"/>
            <a:r>
              <a:rPr lang="en-US" dirty="0">
                <a:latin typeface="Times"/>
              </a:rPr>
              <a:t>The threat that an injunction would pose to the public interest in avoiding delay in addressing climate change can be addressed with “carve-outs”</a:t>
            </a:r>
          </a:p>
          <a:p>
            <a:pPr lvl="1"/>
            <a:r>
              <a:rPr lang="en-US" dirty="0">
                <a:effectLst/>
                <a:latin typeface="Times"/>
              </a:rPr>
              <a:t>“Indeed, were a carefully tailored permanent injunction not to issue here where, as between direct competitors in a lucrative emerging market, one has been determined to infringe the other’s valid patent, then the aggregate value of America’s intellectual property and the integrity of its beneficial patent system would be incalculably diminished”</a:t>
            </a:r>
          </a:p>
          <a:p>
            <a:endParaRPr lang="en-US" sz="2400" dirty="0">
              <a:effectLst/>
              <a:latin typeface="Times"/>
            </a:endParaRPr>
          </a:p>
          <a:p>
            <a:endParaRPr lang="en-US" sz="2400" dirty="0">
              <a:effectLst/>
              <a:latin typeface="Times"/>
            </a:endParaRPr>
          </a:p>
          <a:p>
            <a:pPr lvl="1"/>
            <a:endParaRPr lang="en-US" dirty="0">
              <a:effectLst/>
              <a:latin typeface="Times"/>
            </a:endParaRPr>
          </a:p>
          <a:p>
            <a:endParaRPr lang="en-US" sz="2400" dirty="0">
              <a:effectLst/>
              <a:latin typeface="Times"/>
            </a:endParaRPr>
          </a:p>
          <a:p>
            <a:endParaRPr lang="en-US" sz="2400" dirty="0">
              <a:effectLst/>
              <a:latin typeface="Times"/>
            </a:endParaRPr>
          </a:p>
          <a:p>
            <a:endParaRPr lang="en-US" sz="2400" dirty="0">
              <a:effectLst/>
              <a:latin typeface="Times"/>
            </a:endParaRPr>
          </a:p>
          <a:p>
            <a:pPr lvl="1"/>
            <a:endParaRPr lang="en-US" dirty="0">
              <a:effectLst/>
              <a:latin typeface="Times"/>
            </a:endParaRPr>
          </a:p>
          <a:p>
            <a:pPr lvl="1"/>
            <a:endParaRPr lang="en-US" dirty="0">
              <a:effectLst/>
              <a:latin typeface="Times"/>
            </a:endParaRPr>
          </a:p>
          <a:p>
            <a:endParaRPr lang="en-US" sz="2400" dirty="0">
              <a:effectLst/>
              <a:latin typeface="Times"/>
            </a:endParaRPr>
          </a:p>
          <a:p>
            <a:endParaRPr lang="en-US" sz="2400" dirty="0">
              <a:effectLst/>
              <a:latin typeface="Times"/>
            </a:endParaRPr>
          </a:p>
          <a:p>
            <a:endParaRPr lang="en-US" sz="2400" dirty="0">
              <a:effectLst/>
              <a:latin typeface="Times"/>
            </a:endParaRPr>
          </a:p>
          <a:p>
            <a:endParaRPr lang="en-US" sz="2400" dirty="0"/>
          </a:p>
        </p:txBody>
      </p:sp>
    </p:spTree>
    <p:extLst>
      <p:ext uri="{BB962C8B-B14F-4D97-AF65-F5344CB8AC3E}">
        <p14:creationId xmlns:p14="http://schemas.microsoft.com/office/powerpoint/2010/main" val="24775103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9491-7E3F-E8D6-009B-DDD3DA2DB56C}"/>
              </a:ext>
            </a:extLst>
          </p:cNvPr>
          <p:cNvSpPr>
            <a:spLocks noGrp="1"/>
          </p:cNvSpPr>
          <p:nvPr>
            <p:ph type="title"/>
          </p:nvPr>
        </p:nvSpPr>
        <p:spPr/>
        <p:txBody>
          <a:bodyPr/>
          <a:lstStyle/>
          <a:p>
            <a:r>
              <a:rPr lang="en-US" dirty="0"/>
              <a:t>Remedy</a:t>
            </a:r>
          </a:p>
        </p:txBody>
      </p:sp>
      <p:sp>
        <p:nvSpPr>
          <p:cNvPr id="3" name="Content Placeholder 2">
            <a:extLst>
              <a:ext uri="{FF2B5EF4-FFF2-40B4-BE49-F238E27FC236}">
                <a16:creationId xmlns:a16="http://schemas.microsoft.com/office/drawing/2014/main" id="{42B3182C-27D2-3670-A2DD-B0FBCDD4216E}"/>
              </a:ext>
            </a:extLst>
          </p:cNvPr>
          <p:cNvSpPr>
            <a:spLocks noGrp="1"/>
          </p:cNvSpPr>
          <p:nvPr>
            <p:ph sz="half" idx="1"/>
          </p:nvPr>
        </p:nvSpPr>
        <p:spPr>
          <a:xfrm>
            <a:off x="838200" y="1825625"/>
            <a:ext cx="3420035" cy="4351338"/>
          </a:xfrm>
        </p:spPr>
        <p:txBody>
          <a:bodyPr/>
          <a:lstStyle/>
          <a:p>
            <a:r>
              <a:rPr lang="en-US" dirty="0"/>
              <a:t>Damages</a:t>
            </a:r>
          </a:p>
          <a:p>
            <a:r>
              <a:rPr lang="en-US" dirty="0"/>
              <a:t>Injunction</a:t>
            </a:r>
          </a:p>
          <a:p>
            <a:r>
              <a:rPr lang="en-US" dirty="0">
                <a:solidFill>
                  <a:srgbClr val="FF0000"/>
                </a:solidFill>
              </a:rPr>
              <a:t>“Carve-outs”</a:t>
            </a:r>
          </a:p>
        </p:txBody>
      </p:sp>
      <p:pic>
        <p:nvPicPr>
          <p:cNvPr id="5" name="Picture 4" descr="Text, letter&#10;&#10;Description automatically generated">
            <a:extLst>
              <a:ext uri="{FF2B5EF4-FFF2-40B4-BE49-F238E27FC236}">
                <a16:creationId xmlns:a16="http://schemas.microsoft.com/office/drawing/2014/main" id="{EDA31A46-0C3C-5A2C-DB3F-AE143CEE4B6A}"/>
              </a:ext>
            </a:extLst>
          </p:cNvPr>
          <p:cNvPicPr>
            <a:picLocks noChangeAspect="1"/>
          </p:cNvPicPr>
          <p:nvPr/>
        </p:nvPicPr>
        <p:blipFill>
          <a:blip r:embed="rId2"/>
          <a:stretch>
            <a:fillRect/>
          </a:stretch>
        </p:blipFill>
        <p:spPr>
          <a:xfrm>
            <a:off x="4036961" y="0"/>
            <a:ext cx="7316839" cy="6858000"/>
          </a:xfrm>
          <a:prstGeom prst="rect">
            <a:avLst/>
          </a:prstGeom>
        </p:spPr>
      </p:pic>
    </p:spTree>
    <p:extLst>
      <p:ext uri="{BB962C8B-B14F-4D97-AF65-F5344CB8AC3E}">
        <p14:creationId xmlns:p14="http://schemas.microsoft.com/office/powerpoint/2010/main" val="9705082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9491-7E3F-E8D6-009B-DDD3DA2DB56C}"/>
              </a:ext>
            </a:extLst>
          </p:cNvPr>
          <p:cNvSpPr>
            <a:spLocks noGrp="1"/>
          </p:cNvSpPr>
          <p:nvPr>
            <p:ph type="title"/>
          </p:nvPr>
        </p:nvSpPr>
        <p:spPr/>
        <p:txBody>
          <a:bodyPr/>
          <a:lstStyle/>
          <a:p>
            <a:r>
              <a:rPr lang="en-US" dirty="0"/>
              <a:t>Remedy</a:t>
            </a:r>
          </a:p>
        </p:txBody>
      </p:sp>
      <p:sp>
        <p:nvSpPr>
          <p:cNvPr id="3" name="Content Placeholder 2">
            <a:extLst>
              <a:ext uri="{FF2B5EF4-FFF2-40B4-BE49-F238E27FC236}">
                <a16:creationId xmlns:a16="http://schemas.microsoft.com/office/drawing/2014/main" id="{42B3182C-27D2-3670-A2DD-B0FBCDD4216E}"/>
              </a:ext>
            </a:extLst>
          </p:cNvPr>
          <p:cNvSpPr>
            <a:spLocks noGrp="1"/>
          </p:cNvSpPr>
          <p:nvPr>
            <p:ph sz="half" idx="1"/>
          </p:nvPr>
        </p:nvSpPr>
        <p:spPr>
          <a:xfrm>
            <a:off x="838200" y="1825625"/>
            <a:ext cx="3420035" cy="4351338"/>
          </a:xfrm>
        </p:spPr>
        <p:txBody>
          <a:bodyPr/>
          <a:lstStyle/>
          <a:p>
            <a:r>
              <a:rPr lang="en-US" dirty="0"/>
              <a:t>Damages</a:t>
            </a:r>
          </a:p>
          <a:p>
            <a:r>
              <a:rPr lang="en-US" dirty="0"/>
              <a:t>Injunction</a:t>
            </a:r>
          </a:p>
          <a:p>
            <a:r>
              <a:rPr lang="en-US" dirty="0">
                <a:solidFill>
                  <a:srgbClr val="FF0000"/>
                </a:solidFill>
              </a:rPr>
              <a:t>“Carve-outs”</a:t>
            </a:r>
          </a:p>
        </p:txBody>
      </p:sp>
      <p:pic>
        <p:nvPicPr>
          <p:cNvPr id="8" name="Picture 7" descr="A screenshot of a computer&#10;&#10;Description automatically generated with medium confidence">
            <a:extLst>
              <a:ext uri="{FF2B5EF4-FFF2-40B4-BE49-F238E27FC236}">
                <a16:creationId xmlns:a16="http://schemas.microsoft.com/office/drawing/2014/main" id="{7AB498D5-9522-91F0-C9A1-2C80D937DEFA}"/>
              </a:ext>
            </a:extLst>
          </p:cNvPr>
          <p:cNvPicPr>
            <a:picLocks noChangeAspect="1"/>
          </p:cNvPicPr>
          <p:nvPr/>
        </p:nvPicPr>
        <p:blipFill>
          <a:blip r:embed="rId2"/>
          <a:stretch>
            <a:fillRect/>
          </a:stretch>
        </p:blipFill>
        <p:spPr>
          <a:xfrm>
            <a:off x="3864506" y="1550895"/>
            <a:ext cx="7743293" cy="2387226"/>
          </a:xfrm>
          <a:prstGeom prst="rect">
            <a:avLst/>
          </a:prstGeom>
        </p:spPr>
      </p:pic>
    </p:spTree>
    <p:extLst>
      <p:ext uri="{BB962C8B-B14F-4D97-AF65-F5344CB8AC3E}">
        <p14:creationId xmlns:p14="http://schemas.microsoft.com/office/powerpoint/2010/main" val="322347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937260" y="205200"/>
            <a:ext cx="10549890" cy="400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dirty="0">
                <a:solidFill>
                  <a:srgbClr val="4F4F4F"/>
                </a:solidFill>
                <a:latin typeface="Arial"/>
              </a:rPr>
              <a:t>Generation of electricity worldwide from 1990 to 2022, by energy source (in terawatt-hours)</a:t>
            </a:r>
          </a:p>
        </p:txBody>
      </p:sp>
      <p:sp>
        <p:nvSpPr>
          <p:cNvPr id="4" name="New shape"/>
          <p:cNvSpPr/>
          <p:nvPr/>
        </p:nvSpPr>
        <p:spPr>
          <a:xfrm>
            <a:off x="258060" y="617719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1990 to 2022; IEA is the source of the figures until 2019.</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Ember; IEA; </a:t>
            </a:r>
            <a:r>
              <a:rPr sz="700" dirty="0">
                <a:solidFill>
                  <a:srgbClr val="808080"/>
                </a:solidFill>
                <a:latin typeface="Arial"/>
                <a:hlinkClick r:id="rId4">
                  <a:extLst>
                    <a:ext uri="{A12FA001-AC4F-418D-AE19-62706E023703}">
                      <ahyp:hlinkClr xmlns:ahyp="http://schemas.microsoft.com/office/drawing/2018/hyperlinkcolor" val="tx"/>
                    </a:ext>
                  </a:extLst>
                </a:hlinkClick>
              </a:rPr>
              <a:t>ID 273273</a:t>
            </a:r>
          </a:p>
        </p:txBody>
      </p:sp>
      <p:graphicFrame>
        <p:nvGraphicFramePr>
          <p:cNvPr id="5" name="ChartObject"/>
          <p:cNvGraphicFramePr/>
          <p:nvPr>
            <p:extLst>
              <p:ext uri="{D42A27DB-BD31-4B8C-83A1-F6EECF244321}">
                <p14:modId xmlns:p14="http://schemas.microsoft.com/office/powerpoint/2010/main" val="1172575723"/>
              </p:ext>
            </p:extLst>
          </p:nvPr>
        </p:nvGraphicFramePr>
        <p:xfrm>
          <a:off x="651510" y="810990"/>
          <a:ext cx="10549890" cy="517833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9491-7E3F-E8D6-009B-DDD3DA2DB56C}"/>
              </a:ext>
            </a:extLst>
          </p:cNvPr>
          <p:cNvSpPr>
            <a:spLocks noGrp="1"/>
          </p:cNvSpPr>
          <p:nvPr>
            <p:ph type="title"/>
          </p:nvPr>
        </p:nvSpPr>
        <p:spPr/>
        <p:txBody>
          <a:bodyPr/>
          <a:lstStyle/>
          <a:p>
            <a:r>
              <a:rPr lang="en-US" dirty="0"/>
              <a:t>Remedy</a:t>
            </a:r>
          </a:p>
        </p:txBody>
      </p:sp>
      <p:sp>
        <p:nvSpPr>
          <p:cNvPr id="3" name="Content Placeholder 2">
            <a:extLst>
              <a:ext uri="{FF2B5EF4-FFF2-40B4-BE49-F238E27FC236}">
                <a16:creationId xmlns:a16="http://schemas.microsoft.com/office/drawing/2014/main" id="{42B3182C-27D2-3670-A2DD-B0FBCDD4216E}"/>
              </a:ext>
            </a:extLst>
          </p:cNvPr>
          <p:cNvSpPr>
            <a:spLocks noGrp="1"/>
          </p:cNvSpPr>
          <p:nvPr>
            <p:ph sz="half" idx="1"/>
          </p:nvPr>
        </p:nvSpPr>
        <p:spPr>
          <a:xfrm>
            <a:off x="838200" y="1825625"/>
            <a:ext cx="3420035" cy="4351338"/>
          </a:xfrm>
        </p:spPr>
        <p:txBody>
          <a:bodyPr/>
          <a:lstStyle/>
          <a:p>
            <a:r>
              <a:rPr lang="en-US" dirty="0"/>
              <a:t>Damages</a:t>
            </a:r>
          </a:p>
          <a:p>
            <a:r>
              <a:rPr lang="en-US" dirty="0"/>
              <a:t>Injunction</a:t>
            </a:r>
          </a:p>
          <a:p>
            <a:r>
              <a:rPr lang="en-US" dirty="0">
                <a:solidFill>
                  <a:srgbClr val="FF0000"/>
                </a:solidFill>
              </a:rPr>
              <a:t>“Carve-outs”</a:t>
            </a:r>
          </a:p>
        </p:txBody>
      </p:sp>
      <p:pic>
        <p:nvPicPr>
          <p:cNvPr id="8" name="Picture 7" descr="A screenshot of a computer&#10;&#10;Description automatically generated with medium confidence">
            <a:extLst>
              <a:ext uri="{FF2B5EF4-FFF2-40B4-BE49-F238E27FC236}">
                <a16:creationId xmlns:a16="http://schemas.microsoft.com/office/drawing/2014/main" id="{7AB498D5-9522-91F0-C9A1-2C80D937DEFA}"/>
              </a:ext>
            </a:extLst>
          </p:cNvPr>
          <p:cNvPicPr>
            <a:picLocks noChangeAspect="1"/>
          </p:cNvPicPr>
          <p:nvPr/>
        </p:nvPicPr>
        <p:blipFill>
          <a:blip r:embed="rId2"/>
          <a:stretch>
            <a:fillRect/>
          </a:stretch>
        </p:blipFill>
        <p:spPr>
          <a:xfrm>
            <a:off x="3864506" y="1550895"/>
            <a:ext cx="7743293" cy="2387226"/>
          </a:xfrm>
          <a:prstGeom prst="rect">
            <a:avLst/>
          </a:prstGeom>
        </p:spPr>
      </p:pic>
      <p:sp>
        <p:nvSpPr>
          <p:cNvPr id="4" name="TextBox 3">
            <a:extLst>
              <a:ext uri="{FF2B5EF4-FFF2-40B4-BE49-F238E27FC236}">
                <a16:creationId xmlns:a16="http://schemas.microsoft.com/office/drawing/2014/main" id="{1F2D05D8-4548-3F0B-5EF0-A15C84E89B26}"/>
              </a:ext>
            </a:extLst>
          </p:cNvPr>
          <p:cNvSpPr txBox="1"/>
          <p:nvPr/>
        </p:nvSpPr>
        <p:spPr>
          <a:xfrm>
            <a:off x="2674620" y="4834890"/>
            <a:ext cx="5725798" cy="369332"/>
          </a:xfrm>
          <a:prstGeom prst="rect">
            <a:avLst/>
          </a:prstGeom>
          <a:noFill/>
        </p:spPr>
        <p:txBody>
          <a:bodyPr wrap="none" rtlCol="0">
            <a:spAutoFit/>
          </a:bodyPr>
          <a:lstStyle/>
          <a:p>
            <a:r>
              <a:rPr lang="en-US" dirty="0"/>
              <a:t>Effect:  Will increase cost of Vineyard Project by $3.2 billion</a:t>
            </a:r>
          </a:p>
        </p:txBody>
      </p:sp>
    </p:spTree>
    <p:extLst>
      <p:ext uri="{BB962C8B-B14F-4D97-AF65-F5344CB8AC3E}">
        <p14:creationId xmlns:p14="http://schemas.microsoft.com/office/powerpoint/2010/main" val="38081896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9491-7E3F-E8D6-009B-DDD3DA2DB56C}"/>
              </a:ext>
            </a:extLst>
          </p:cNvPr>
          <p:cNvSpPr>
            <a:spLocks noGrp="1"/>
          </p:cNvSpPr>
          <p:nvPr>
            <p:ph type="title"/>
          </p:nvPr>
        </p:nvSpPr>
        <p:spPr/>
        <p:txBody>
          <a:bodyPr/>
          <a:lstStyle/>
          <a:p>
            <a:r>
              <a:rPr lang="en-US" dirty="0"/>
              <a:t>Remedy</a:t>
            </a:r>
          </a:p>
        </p:txBody>
      </p:sp>
      <p:sp>
        <p:nvSpPr>
          <p:cNvPr id="3" name="Content Placeholder 2">
            <a:extLst>
              <a:ext uri="{FF2B5EF4-FFF2-40B4-BE49-F238E27FC236}">
                <a16:creationId xmlns:a16="http://schemas.microsoft.com/office/drawing/2014/main" id="{42B3182C-27D2-3670-A2DD-B0FBCDD4216E}"/>
              </a:ext>
            </a:extLst>
          </p:cNvPr>
          <p:cNvSpPr>
            <a:spLocks noGrp="1"/>
          </p:cNvSpPr>
          <p:nvPr>
            <p:ph sz="half" idx="1"/>
          </p:nvPr>
        </p:nvSpPr>
        <p:spPr>
          <a:xfrm>
            <a:off x="838200" y="1825625"/>
            <a:ext cx="3420035" cy="4351338"/>
          </a:xfrm>
        </p:spPr>
        <p:txBody>
          <a:bodyPr/>
          <a:lstStyle/>
          <a:p>
            <a:r>
              <a:rPr lang="en-US" dirty="0"/>
              <a:t>Damages</a:t>
            </a:r>
          </a:p>
          <a:p>
            <a:r>
              <a:rPr lang="en-US" dirty="0"/>
              <a:t>Injunction</a:t>
            </a:r>
          </a:p>
          <a:p>
            <a:r>
              <a:rPr lang="en-US" dirty="0">
                <a:solidFill>
                  <a:srgbClr val="FF0000"/>
                </a:solidFill>
              </a:rPr>
              <a:t>“Carve-outs”</a:t>
            </a:r>
          </a:p>
        </p:txBody>
      </p:sp>
      <p:pic>
        <p:nvPicPr>
          <p:cNvPr id="6" name="Picture 5" descr="Text, letter&#10;&#10;Description automatically generated">
            <a:extLst>
              <a:ext uri="{FF2B5EF4-FFF2-40B4-BE49-F238E27FC236}">
                <a16:creationId xmlns:a16="http://schemas.microsoft.com/office/drawing/2014/main" id="{052ABF17-3BD6-8FE2-C65B-DDF1B846F102}"/>
              </a:ext>
            </a:extLst>
          </p:cNvPr>
          <p:cNvPicPr>
            <a:picLocks noChangeAspect="1"/>
          </p:cNvPicPr>
          <p:nvPr/>
        </p:nvPicPr>
        <p:blipFill>
          <a:blip r:embed="rId2"/>
          <a:stretch>
            <a:fillRect/>
          </a:stretch>
        </p:blipFill>
        <p:spPr>
          <a:xfrm>
            <a:off x="3779649" y="0"/>
            <a:ext cx="7304183" cy="6858000"/>
          </a:xfrm>
          <a:prstGeom prst="rect">
            <a:avLst/>
          </a:prstGeom>
        </p:spPr>
      </p:pic>
    </p:spTree>
    <p:extLst>
      <p:ext uri="{BB962C8B-B14F-4D97-AF65-F5344CB8AC3E}">
        <p14:creationId xmlns:p14="http://schemas.microsoft.com/office/powerpoint/2010/main" val="3409797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89491-7E3F-E8D6-009B-DDD3DA2DB56C}"/>
              </a:ext>
            </a:extLst>
          </p:cNvPr>
          <p:cNvSpPr>
            <a:spLocks noGrp="1"/>
          </p:cNvSpPr>
          <p:nvPr>
            <p:ph type="title"/>
          </p:nvPr>
        </p:nvSpPr>
        <p:spPr/>
        <p:txBody>
          <a:bodyPr/>
          <a:lstStyle/>
          <a:p>
            <a:r>
              <a:rPr lang="en-US" dirty="0"/>
              <a:t>Remedy</a:t>
            </a:r>
          </a:p>
        </p:txBody>
      </p:sp>
      <p:sp>
        <p:nvSpPr>
          <p:cNvPr id="3" name="Content Placeholder 2">
            <a:extLst>
              <a:ext uri="{FF2B5EF4-FFF2-40B4-BE49-F238E27FC236}">
                <a16:creationId xmlns:a16="http://schemas.microsoft.com/office/drawing/2014/main" id="{42B3182C-27D2-3670-A2DD-B0FBCDD4216E}"/>
              </a:ext>
            </a:extLst>
          </p:cNvPr>
          <p:cNvSpPr>
            <a:spLocks noGrp="1"/>
          </p:cNvSpPr>
          <p:nvPr>
            <p:ph sz="half" idx="1"/>
          </p:nvPr>
        </p:nvSpPr>
        <p:spPr/>
        <p:txBody>
          <a:bodyPr>
            <a:normAutofit/>
          </a:bodyPr>
          <a:lstStyle/>
          <a:p>
            <a:r>
              <a:rPr lang="en-US" dirty="0"/>
              <a:t>Damages</a:t>
            </a:r>
          </a:p>
          <a:p>
            <a:r>
              <a:rPr lang="en-US" dirty="0"/>
              <a:t>Injunction</a:t>
            </a:r>
          </a:p>
          <a:p>
            <a:r>
              <a:rPr lang="en-US" dirty="0"/>
              <a:t>“Carve-outs”</a:t>
            </a:r>
          </a:p>
        </p:txBody>
      </p:sp>
      <p:sp>
        <p:nvSpPr>
          <p:cNvPr id="6" name="Content Placeholder 5">
            <a:extLst>
              <a:ext uri="{FF2B5EF4-FFF2-40B4-BE49-F238E27FC236}">
                <a16:creationId xmlns:a16="http://schemas.microsoft.com/office/drawing/2014/main" id="{9CF63D68-EE4A-4F09-EB24-EB0F60DF856A}"/>
              </a:ext>
            </a:extLst>
          </p:cNvPr>
          <p:cNvSpPr>
            <a:spLocks noGrp="1"/>
          </p:cNvSpPr>
          <p:nvPr>
            <p:ph sz="half" idx="2"/>
          </p:nvPr>
        </p:nvSpPr>
        <p:spPr>
          <a:xfrm>
            <a:off x="6172202" y="1359461"/>
            <a:ext cx="5181600" cy="4351338"/>
          </a:xfrm>
        </p:spPr>
        <p:txBody>
          <a:bodyPr>
            <a:normAutofit/>
          </a:bodyPr>
          <a:lstStyle/>
          <a:p>
            <a:pPr marL="0" indent="0">
              <a:buNone/>
            </a:pPr>
            <a:r>
              <a:rPr lang="en-US" sz="2400" dirty="0"/>
              <a:t>Net Effects</a:t>
            </a:r>
          </a:p>
          <a:p>
            <a:r>
              <a:rPr lang="en-US" sz="2400" dirty="0"/>
              <a:t>Carveouts will enable GE to complete contracts for projects providing a total of 2 gigawatts (Vineyard and New Jersey) – but will raise substantially the cost of those projects</a:t>
            </a:r>
          </a:p>
          <a:p>
            <a:r>
              <a:rPr lang="en-US" sz="2400" dirty="0"/>
              <a:t>Injunction will prevent performance of contracts for an additional 9 gigawatts</a:t>
            </a:r>
          </a:p>
        </p:txBody>
      </p:sp>
    </p:spTree>
    <p:extLst>
      <p:ext uri="{BB962C8B-B14F-4D97-AF65-F5344CB8AC3E}">
        <p14:creationId xmlns:p14="http://schemas.microsoft.com/office/powerpoint/2010/main" val="12548844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1325563"/>
          </a:xfrm>
        </p:spPr>
        <p:txBody>
          <a:bodyPr>
            <a:normAutofit/>
          </a:bodyPr>
          <a:lstStyle/>
          <a:p>
            <a:pPr algn="ctr"/>
            <a:r>
              <a:rPr lang="en-US" sz="3600" dirty="0"/>
              <a:t>Aftermath</a:t>
            </a:r>
          </a:p>
        </p:txBody>
      </p:sp>
    </p:spTree>
    <p:extLst>
      <p:ext uri="{BB962C8B-B14F-4D97-AF65-F5344CB8AC3E}">
        <p14:creationId xmlns:p14="http://schemas.microsoft.com/office/powerpoint/2010/main" val="1300292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84C5E0-F6B7-0194-C90A-51BB172BF7A9}"/>
              </a:ext>
            </a:extLst>
          </p:cNvPr>
          <p:cNvSpPr>
            <a:spLocks noGrp="1"/>
          </p:cNvSpPr>
          <p:nvPr>
            <p:ph type="title"/>
          </p:nvPr>
        </p:nvSpPr>
        <p:spPr/>
        <p:txBody>
          <a:bodyPr>
            <a:normAutofit/>
          </a:bodyPr>
          <a:lstStyle/>
          <a:p>
            <a:r>
              <a:rPr lang="en-US" sz="3200" dirty="0"/>
              <a:t>“</a:t>
            </a:r>
            <a:r>
              <a:rPr lang="en-US" sz="3200" i="0" u="none" strike="noStrike" dirty="0">
                <a:solidFill>
                  <a:srgbClr val="132934"/>
                </a:solidFill>
                <a:effectLst/>
              </a:rPr>
              <a:t>GE unveils workaround for </a:t>
            </a:r>
            <a:r>
              <a:rPr lang="en-US" sz="3200" i="0" u="none" strike="noStrike" dirty="0" err="1">
                <a:solidFill>
                  <a:srgbClr val="132934"/>
                </a:solidFill>
                <a:effectLst/>
              </a:rPr>
              <a:t>Haliade</a:t>
            </a:r>
            <a:r>
              <a:rPr lang="en-US" sz="3200" i="0" u="none" strike="noStrike" dirty="0">
                <a:solidFill>
                  <a:srgbClr val="132934"/>
                </a:solidFill>
                <a:effectLst/>
              </a:rPr>
              <a:t>-X in patent dispute court filing,” </a:t>
            </a:r>
            <a:r>
              <a:rPr lang="en-US" sz="3200" i="0" u="none" strike="noStrike" dirty="0" err="1">
                <a:solidFill>
                  <a:srgbClr val="132934"/>
                </a:solidFill>
                <a:effectLst/>
              </a:rPr>
              <a:t>Windpower</a:t>
            </a:r>
            <a:r>
              <a:rPr lang="en-US" sz="3200" i="0" u="none" strike="noStrike" dirty="0">
                <a:solidFill>
                  <a:srgbClr val="132934"/>
                </a:solidFill>
                <a:effectLst/>
              </a:rPr>
              <a:t> Monthly, </a:t>
            </a:r>
            <a:r>
              <a:rPr lang="en-US" sz="3200" i="0" u="sng" strike="noStrike" dirty="0">
                <a:solidFill>
                  <a:srgbClr val="132934"/>
                </a:solidFill>
                <a:effectLst/>
              </a:rPr>
              <a:t>October 17, 2022</a:t>
            </a:r>
            <a:endParaRPr lang="en-US" sz="3200" u="sng" dirty="0"/>
          </a:p>
        </p:txBody>
      </p:sp>
      <p:sp>
        <p:nvSpPr>
          <p:cNvPr id="6" name="Content Placeholder 5">
            <a:extLst>
              <a:ext uri="{FF2B5EF4-FFF2-40B4-BE49-F238E27FC236}">
                <a16:creationId xmlns:a16="http://schemas.microsoft.com/office/drawing/2014/main" id="{493684BA-A145-1D2A-6D50-91F75A55D999}"/>
              </a:ext>
            </a:extLst>
          </p:cNvPr>
          <p:cNvSpPr>
            <a:spLocks noGrp="1"/>
          </p:cNvSpPr>
          <p:nvPr>
            <p:ph idx="1"/>
          </p:nvPr>
        </p:nvSpPr>
        <p:spPr/>
        <p:txBody>
          <a:bodyPr>
            <a:normAutofit fontScale="70000" lnSpcReduction="20000"/>
          </a:bodyPr>
          <a:lstStyle/>
          <a:p>
            <a:pPr marL="0" indent="0">
              <a:buNone/>
            </a:pPr>
            <a:r>
              <a:rPr lang="en-US" b="0" i="0" u="none" strike="noStrike" dirty="0">
                <a:solidFill>
                  <a:srgbClr val="132934"/>
                </a:solidFill>
                <a:effectLst/>
                <a:latin typeface="freight-text-pro"/>
              </a:rPr>
              <a:t>“GE has unveiled two new designs for the </a:t>
            </a:r>
            <a:r>
              <a:rPr lang="en-US" b="0" i="0" u="none" strike="noStrike" dirty="0" err="1">
                <a:solidFill>
                  <a:srgbClr val="132934"/>
                </a:solidFill>
                <a:effectLst/>
                <a:latin typeface="freight-text-pro"/>
              </a:rPr>
              <a:t>Haliade</a:t>
            </a:r>
            <a:r>
              <a:rPr lang="en-US" b="0" i="0" u="none" strike="noStrike" dirty="0">
                <a:solidFill>
                  <a:srgbClr val="132934"/>
                </a:solidFill>
                <a:effectLst/>
                <a:latin typeface="freight-text-pro"/>
              </a:rPr>
              <a:t>-X as part of its ongoing patent dispute with rival turbine manufacturer Siemens Gamesa in court filings made public today.</a:t>
            </a:r>
          </a:p>
          <a:p>
            <a:pPr marL="0" indent="0">
              <a:buNone/>
            </a:pPr>
            <a:r>
              <a:rPr lang="en-US" b="0" i="0" u="none" strike="noStrike" dirty="0">
                <a:solidFill>
                  <a:srgbClr val="333333"/>
                </a:solidFill>
                <a:effectLst/>
                <a:latin typeface="freight-text-pro"/>
              </a:rPr>
              <a:t>“The first design is a ‘work-around’ for the main shaft bearings of the flagship </a:t>
            </a:r>
            <a:r>
              <a:rPr lang="en-US" b="0" i="0" u="none" strike="noStrike" dirty="0" err="1">
                <a:solidFill>
                  <a:srgbClr val="333333"/>
                </a:solidFill>
                <a:effectLst/>
                <a:latin typeface="freight-text-pro"/>
              </a:rPr>
              <a:t>Haliade</a:t>
            </a:r>
            <a:r>
              <a:rPr lang="en-US" b="0" i="0" u="none" strike="noStrike" dirty="0">
                <a:solidFill>
                  <a:srgbClr val="333333"/>
                </a:solidFill>
                <a:effectLst/>
                <a:latin typeface="freight-text-pro"/>
              </a:rPr>
              <a:t>-X offshore wind turbine that GE said does not infringe the intellectual property of Siemens Gamesa…</a:t>
            </a:r>
            <a:r>
              <a:rPr lang="en-US" dirty="0">
                <a:solidFill>
                  <a:srgbClr val="132934"/>
                </a:solidFill>
                <a:latin typeface="freight-text-pro"/>
              </a:rPr>
              <a:t>.</a:t>
            </a:r>
          </a:p>
          <a:p>
            <a:pPr marL="0" indent="0" algn="l" fontAlgn="base">
              <a:buNone/>
            </a:pPr>
            <a:r>
              <a:rPr lang="en-US" b="0" i="0" u="none" strike="noStrike" dirty="0">
                <a:solidFill>
                  <a:srgbClr val="333333"/>
                </a:solidFill>
                <a:effectLst/>
                <a:latin typeface="freight-text-pro"/>
              </a:rPr>
              <a:t>“In its filing, GE’s work-around, the </a:t>
            </a:r>
            <a:r>
              <a:rPr lang="en-US" b="0" i="0" u="none" strike="noStrike" dirty="0" err="1">
                <a:solidFill>
                  <a:srgbClr val="333333"/>
                </a:solidFill>
                <a:effectLst/>
                <a:latin typeface="freight-text-pro"/>
              </a:rPr>
              <a:t>Haliade</a:t>
            </a:r>
            <a:r>
              <a:rPr lang="en-US" b="0" i="0" u="none" strike="noStrike" dirty="0">
                <a:solidFill>
                  <a:srgbClr val="333333"/>
                </a:solidFill>
                <a:effectLst/>
                <a:latin typeface="freight-text-pro"/>
              </a:rPr>
              <a:t>-X-ii, lacks a bearing within the interior of a rotor hub’s hollow shell, according to GE court documents filed with the US District Court in Boston on 17 October.</a:t>
            </a:r>
          </a:p>
          <a:p>
            <a:pPr marL="0" indent="0" algn="l" fontAlgn="base">
              <a:buNone/>
            </a:pPr>
            <a:r>
              <a:rPr lang="en-US" b="0" i="0" u="none" strike="noStrike" dirty="0">
                <a:solidFill>
                  <a:srgbClr val="333333"/>
                </a:solidFill>
                <a:effectLst/>
                <a:latin typeface="freight-text-pro"/>
              </a:rPr>
              <a:t>“Specifically, the bearing is outside of the interior of the rotor hub’s hollow shell - a design that GE said in its filing is “prior art”. Prior art cannot be patented, according to intellectual property law.</a:t>
            </a:r>
          </a:p>
          <a:p>
            <a:pPr marL="0" indent="0" algn="l" fontAlgn="base">
              <a:buNone/>
            </a:pPr>
            <a:r>
              <a:rPr lang="en-US" b="0" i="0" u="none" strike="noStrike" dirty="0">
                <a:solidFill>
                  <a:srgbClr val="333333"/>
                </a:solidFill>
                <a:effectLst/>
                <a:latin typeface="freight-text-pro"/>
              </a:rPr>
              <a:t>“The second design - the </a:t>
            </a:r>
            <a:r>
              <a:rPr lang="en-US" b="0" i="0" u="none" strike="noStrike" dirty="0" err="1">
                <a:solidFill>
                  <a:srgbClr val="333333"/>
                </a:solidFill>
                <a:effectLst/>
                <a:latin typeface="freight-text-pro"/>
              </a:rPr>
              <a:t>Haliade</a:t>
            </a:r>
            <a:r>
              <a:rPr lang="en-US" b="0" i="0" u="none" strike="noStrike" dirty="0">
                <a:solidFill>
                  <a:srgbClr val="333333"/>
                </a:solidFill>
                <a:effectLst/>
                <a:latin typeface="freight-text-pro"/>
              </a:rPr>
              <a:t>-X-iii – is for a next-generation of </a:t>
            </a:r>
            <a:r>
              <a:rPr lang="en-US" b="0" i="0" u="none" strike="noStrike" dirty="0" err="1">
                <a:solidFill>
                  <a:srgbClr val="333333"/>
                </a:solidFill>
                <a:effectLst/>
                <a:latin typeface="freight-text-pro"/>
              </a:rPr>
              <a:t>Haliade</a:t>
            </a:r>
            <a:r>
              <a:rPr lang="en-US" b="0" i="0" u="none" strike="noStrike" dirty="0">
                <a:solidFill>
                  <a:srgbClr val="333333"/>
                </a:solidFill>
                <a:effectLst/>
                <a:latin typeface="freight-text-pro"/>
              </a:rPr>
              <a:t>-X turbines and it also avoids the patented technology, said GE.</a:t>
            </a:r>
          </a:p>
          <a:p>
            <a:pPr marL="0" indent="0" algn="l" fontAlgn="base">
              <a:buNone/>
            </a:pPr>
            <a:r>
              <a:rPr lang="en-US" b="0" i="0" u="none" strike="noStrike" dirty="0">
                <a:solidFill>
                  <a:srgbClr val="333333"/>
                </a:solidFill>
                <a:effectLst/>
                <a:latin typeface="freight-text-pro"/>
              </a:rPr>
              <a:t>“The US conglomerate says that its new designs have “neither an annular member that protrudes into the interior defined by a hollow shell of a rotor hub nor a bearing in that interior”.</a:t>
            </a:r>
          </a:p>
          <a:p>
            <a:pPr marL="0" indent="0" algn="l" fontAlgn="base">
              <a:buNone/>
            </a:pPr>
            <a:r>
              <a:rPr lang="en-US" b="0" i="0" u="none" strike="noStrike" dirty="0">
                <a:solidFill>
                  <a:srgbClr val="333333"/>
                </a:solidFill>
                <a:effectLst/>
                <a:latin typeface="freight-text-pro"/>
              </a:rPr>
              <a:t>“GE said it will make both the </a:t>
            </a:r>
            <a:r>
              <a:rPr lang="en-US" b="0" i="0" u="none" strike="noStrike" dirty="0" err="1">
                <a:solidFill>
                  <a:srgbClr val="333333"/>
                </a:solidFill>
                <a:effectLst/>
                <a:latin typeface="freight-text-pro"/>
              </a:rPr>
              <a:t>Haliade</a:t>
            </a:r>
            <a:r>
              <a:rPr lang="en-US" b="0" i="0" u="none" strike="noStrike" dirty="0">
                <a:solidFill>
                  <a:srgbClr val="333333"/>
                </a:solidFill>
                <a:effectLst/>
                <a:latin typeface="freight-text-pro"/>
              </a:rPr>
              <a:t>-X-ii and the </a:t>
            </a:r>
            <a:r>
              <a:rPr lang="en-US" b="0" i="0" u="none" strike="noStrike" dirty="0" err="1">
                <a:solidFill>
                  <a:srgbClr val="333333"/>
                </a:solidFill>
                <a:effectLst/>
                <a:latin typeface="freight-text-pro"/>
              </a:rPr>
              <a:t>Haliade</a:t>
            </a:r>
            <a:r>
              <a:rPr lang="en-US" b="0" i="0" u="none" strike="noStrike" dirty="0">
                <a:solidFill>
                  <a:srgbClr val="333333"/>
                </a:solidFill>
                <a:effectLst/>
                <a:latin typeface="freight-text-pro"/>
              </a:rPr>
              <a:t>-X-iii available to customers developing offshore wind farms in the United States.”</a:t>
            </a:r>
          </a:p>
          <a:p>
            <a:pPr marL="0" indent="0">
              <a:buNone/>
            </a:pPr>
            <a:endParaRPr lang="en-US" dirty="0"/>
          </a:p>
        </p:txBody>
      </p:sp>
    </p:spTree>
    <p:extLst>
      <p:ext uri="{BB962C8B-B14F-4D97-AF65-F5344CB8AC3E}">
        <p14:creationId xmlns:p14="http://schemas.microsoft.com/office/powerpoint/2010/main" val="1395186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428A-6A17-AEB1-91A7-DE89BA0E436C}"/>
              </a:ext>
            </a:extLst>
          </p:cNvPr>
          <p:cNvSpPr>
            <a:spLocks noGrp="1"/>
          </p:cNvSpPr>
          <p:nvPr>
            <p:ph type="title"/>
          </p:nvPr>
        </p:nvSpPr>
        <p:spPr/>
        <p:txBody>
          <a:bodyPr/>
          <a:lstStyle/>
          <a:p>
            <a:r>
              <a:rPr lang="en-US" dirty="0"/>
              <a:t>December 2022</a:t>
            </a:r>
          </a:p>
        </p:txBody>
      </p:sp>
      <p:sp>
        <p:nvSpPr>
          <p:cNvPr id="3" name="Content Placeholder 2">
            <a:extLst>
              <a:ext uri="{FF2B5EF4-FFF2-40B4-BE49-F238E27FC236}">
                <a16:creationId xmlns:a16="http://schemas.microsoft.com/office/drawing/2014/main" id="{218BB3B3-FA56-AC2D-4D74-E7ACFCE41ED2}"/>
              </a:ext>
            </a:extLst>
          </p:cNvPr>
          <p:cNvSpPr>
            <a:spLocks noGrp="1"/>
          </p:cNvSpPr>
          <p:nvPr>
            <p:ph idx="1"/>
          </p:nvPr>
        </p:nvSpPr>
        <p:spPr/>
        <p:txBody>
          <a:bodyPr/>
          <a:lstStyle/>
          <a:p>
            <a:r>
              <a:rPr lang="en-US" dirty="0"/>
              <a:t>The High Court of England and Wales rules that the relevant claims in the parallel UK patent are invalid as obvious – and that GE did not infringe them in any event</a:t>
            </a:r>
          </a:p>
        </p:txBody>
      </p:sp>
    </p:spTree>
    <p:extLst>
      <p:ext uri="{BB962C8B-B14F-4D97-AF65-F5344CB8AC3E}">
        <p14:creationId xmlns:p14="http://schemas.microsoft.com/office/powerpoint/2010/main" val="1159642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B097-60E3-4A63-D21F-61FD52DF2DBC}"/>
              </a:ext>
            </a:extLst>
          </p:cNvPr>
          <p:cNvSpPr>
            <a:spLocks noGrp="1"/>
          </p:cNvSpPr>
          <p:nvPr>
            <p:ph type="title"/>
          </p:nvPr>
        </p:nvSpPr>
        <p:spPr/>
        <p:txBody>
          <a:bodyPr/>
          <a:lstStyle/>
          <a:p>
            <a:r>
              <a:rPr lang="en-US" dirty="0"/>
              <a:t>February 2023</a:t>
            </a:r>
          </a:p>
        </p:txBody>
      </p:sp>
      <p:sp>
        <p:nvSpPr>
          <p:cNvPr id="3" name="Content Placeholder 2">
            <a:extLst>
              <a:ext uri="{FF2B5EF4-FFF2-40B4-BE49-F238E27FC236}">
                <a16:creationId xmlns:a16="http://schemas.microsoft.com/office/drawing/2014/main" id="{E187F201-C55F-6407-2103-FB07C7993A49}"/>
              </a:ext>
            </a:extLst>
          </p:cNvPr>
          <p:cNvSpPr>
            <a:spLocks noGrp="1"/>
          </p:cNvSpPr>
          <p:nvPr>
            <p:ph idx="1"/>
          </p:nvPr>
        </p:nvSpPr>
        <p:spPr>
          <a:xfrm>
            <a:off x="598170" y="1690688"/>
            <a:ext cx="6454140" cy="4351338"/>
          </a:xfrm>
        </p:spPr>
        <p:txBody>
          <a:bodyPr>
            <a:normAutofit fontScale="92500" lnSpcReduction="10000"/>
          </a:bodyPr>
          <a:lstStyle/>
          <a:p>
            <a:r>
              <a:rPr lang="en-US" dirty="0"/>
              <a:t>Judge Young orders GE to pay $60,000 per megawatt produced in the New Jersey project by infringing turbines</a:t>
            </a:r>
          </a:p>
          <a:p>
            <a:r>
              <a:rPr lang="en-US" dirty="0"/>
              <a:t>In issuing the order, Judge Young comments:</a:t>
            </a:r>
          </a:p>
          <a:p>
            <a:pPr lvl="1"/>
            <a:r>
              <a:rPr lang="en-US" dirty="0">
                <a:latin typeface="+mj-lt"/>
              </a:rPr>
              <a:t>“</a:t>
            </a:r>
            <a:r>
              <a:rPr lang="en-US" kern="0" dirty="0">
                <a:solidFill>
                  <a:srgbClr val="132934"/>
                </a:solidFill>
                <a:effectLst/>
                <a:latin typeface="+mj-lt"/>
                <a:ea typeface="Times New Roman" panose="02020603050405020304" pitchFamily="18" charset="0"/>
              </a:rPr>
              <a:t>This struggle does nothing to advance the public interest of the people of the United States or any other nation. Indeed, it inhibits efforts to combat climate change world-wide. It would be far, far better for these two corporate behemoths – consistent with antitrust requirements – to cross-license their particular technological contributions and forge ahead with production in the global public interest.”</a:t>
            </a:r>
            <a:r>
              <a:rPr lang="en-US" dirty="0">
                <a:effectLst/>
                <a:latin typeface="+mj-lt"/>
              </a:rPr>
              <a:t> </a:t>
            </a:r>
            <a:endParaRPr lang="en-US" dirty="0">
              <a:latin typeface="+mj-lt"/>
            </a:endParaRPr>
          </a:p>
        </p:txBody>
      </p:sp>
      <p:sp>
        <p:nvSpPr>
          <p:cNvPr id="4" name="Rectangle 2">
            <a:extLst>
              <a:ext uri="{FF2B5EF4-FFF2-40B4-BE49-F238E27FC236}">
                <a16:creationId xmlns:a16="http://schemas.microsoft.com/office/drawing/2014/main" id="{7CF748A2-11D6-609F-E2F9-B3446493CCB5}"/>
              </a:ext>
            </a:extLst>
          </p:cNvPr>
          <p:cNvSpPr>
            <a:spLocks noChangeArrowheads="1"/>
          </p:cNvSpPr>
          <p:nvPr/>
        </p:nvSpPr>
        <p:spPr bwMode="auto">
          <a:xfrm>
            <a:off x="10021086" y="1077276"/>
            <a:ext cx="81768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1" descr="Judge Young">
            <a:extLst>
              <a:ext uri="{FF2B5EF4-FFF2-40B4-BE49-F238E27FC236}">
                <a16:creationId xmlns:a16="http://schemas.microsoft.com/office/drawing/2014/main" id="{202890B9-A90F-3A15-7112-21BFC0CE9AB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773238" y="1077277"/>
            <a:ext cx="4176293" cy="319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6066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F660-6774-EC8A-27EB-EC4411B86376}"/>
              </a:ext>
            </a:extLst>
          </p:cNvPr>
          <p:cNvSpPr>
            <a:spLocks noGrp="1"/>
          </p:cNvSpPr>
          <p:nvPr>
            <p:ph type="title"/>
          </p:nvPr>
        </p:nvSpPr>
        <p:spPr/>
        <p:txBody>
          <a:bodyPr/>
          <a:lstStyle/>
          <a:p>
            <a:r>
              <a:rPr lang="en-US" dirty="0"/>
              <a:t>March 31, 2023:  Global Settlement</a:t>
            </a:r>
          </a:p>
        </p:txBody>
      </p:sp>
      <p:sp>
        <p:nvSpPr>
          <p:cNvPr id="3" name="Content Placeholder 2">
            <a:extLst>
              <a:ext uri="{FF2B5EF4-FFF2-40B4-BE49-F238E27FC236}">
                <a16:creationId xmlns:a16="http://schemas.microsoft.com/office/drawing/2014/main" id="{E8BB60F5-EE5A-53A6-3833-557BDCEE1C34}"/>
              </a:ext>
            </a:extLst>
          </p:cNvPr>
          <p:cNvSpPr>
            <a:spLocks noGrp="1"/>
          </p:cNvSpPr>
          <p:nvPr>
            <p:ph idx="1"/>
          </p:nvPr>
        </p:nvSpPr>
        <p:spPr/>
        <p:txBody>
          <a:bodyPr>
            <a:normAutofit/>
          </a:bodyPr>
          <a:lstStyle/>
          <a:p>
            <a:r>
              <a:rPr lang="en-US" dirty="0">
                <a:latin typeface="+mj-lt"/>
              </a:rPr>
              <a:t>The parties </a:t>
            </a:r>
            <a:r>
              <a:rPr lang="en-US" kern="0" dirty="0">
                <a:solidFill>
                  <a:srgbClr val="132934"/>
                </a:solidFill>
                <a:effectLst/>
                <a:latin typeface="+mj-lt"/>
                <a:ea typeface="Times New Roman" panose="02020603050405020304" pitchFamily="18" charset="0"/>
              </a:rPr>
              <a:t>have “reached an amicable settlement of all their wind turbine technology patent disputes in the United States and Europe on confidential terms and have granted each other and their respective subsidiaries worldwide cross </a:t>
            </a:r>
            <a:r>
              <a:rPr lang="en-US" kern="0" dirty="0" err="1">
                <a:solidFill>
                  <a:srgbClr val="132934"/>
                </a:solidFill>
                <a:effectLst/>
                <a:latin typeface="+mj-lt"/>
                <a:ea typeface="Times New Roman" panose="02020603050405020304" pitchFamily="18" charset="0"/>
              </a:rPr>
              <a:t>licences</a:t>
            </a:r>
            <a:r>
              <a:rPr lang="en-US" kern="0" dirty="0">
                <a:solidFill>
                  <a:srgbClr val="132934"/>
                </a:solidFill>
                <a:effectLst/>
                <a:latin typeface="+mj-lt"/>
                <a:ea typeface="Times New Roman" panose="02020603050405020304" pitchFamily="18" charset="0"/>
              </a:rPr>
              <a:t> under the asserted patent families, for the life of those patent families”</a:t>
            </a:r>
            <a:r>
              <a:rPr lang="en-US" dirty="0">
                <a:effectLst/>
                <a:latin typeface="+mj-lt"/>
              </a:rPr>
              <a:t> </a:t>
            </a:r>
          </a:p>
          <a:p>
            <a:r>
              <a:rPr lang="en-US" dirty="0">
                <a:latin typeface="+mj-lt"/>
              </a:rPr>
              <a:t>The financial terms remain confidential</a:t>
            </a:r>
          </a:p>
        </p:txBody>
      </p:sp>
    </p:spTree>
    <p:extLst>
      <p:ext uri="{BB962C8B-B14F-4D97-AF65-F5344CB8AC3E}">
        <p14:creationId xmlns:p14="http://schemas.microsoft.com/office/powerpoint/2010/main" val="3794574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6B1F-BD3B-1EC3-1990-4E136DA69279}"/>
              </a:ext>
            </a:extLst>
          </p:cNvPr>
          <p:cNvSpPr>
            <a:spLocks noGrp="1"/>
          </p:cNvSpPr>
          <p:nvPr>
            <p:ph type="title"/>
          </p:nvPr>
        </p:nvSpPr>
        <p:spPr>
          <a:xfrm>
            <a:off x="838200" y="18255"/>
            <a:ext cx="10515600" cy="1325563"/>
          </a:xfrm>
        </p:spPr>
        <p:txBody>
          <a:bodyPr>
            <a:normAutofit/>
          </a:bodyPr>
          <a:lstStyle/>
          <a:p>
            <a:r>
              <a:rPr lang="en-US" sz="2800" dirty="0">
                <a:solidFill>
                  <a:srgbClr val="121212"/>
                </a:solidFill>
                <a:effectLst/>
                <a:latin typeface="Helvetica" pitchFamily="2" charset="0"/>
              </a:rPr>
              <a:t>“Offshore Wind Firm Cancels N.J. Projects, as Industry’s Prospects Dim,”  New York Times, Nov. 1, 2023</a:t>
            </a:r>
            <a:endParaRPr lang="en-US" sz="2800" dirty="0"/>
          </a:p>
        </p:txBody>
      </p:sp>
      <p:sp>
        <p:nvSpPr>
          <p:cNvPr id="3" name="Content Placeholder 2">
            <a:extLst>
              <a:ext uri="{FF2B5EF4-FFF2-40B4-BE49-F238E27FC236}">
                <a16:creationId xmlns:a16="http://schemas.microsoft.com/office/drawing/2014/main" id="{689A02A9-5498-2BB3-2154-85CEE624D1F2}"/>
              </a:ext>
            </a:extLst>
          </p:cNvPr>
          <p:cNvSpPr>
            <a:spLocks noGrp="1"/>
          </p:cNvSpPr>
          <p:nvPr>
            <p:ph idx="1"/>
          </p:nvPr>
        </p:nvSpPr>
        <p:spPr>
          <a:xfrm>
            <a:off x="548640" y="1343818"/>
            <a:ext cx="11075670" cy="5205572"/>
          </a:xfrm>
        </p:spPr>
        <p:txBody>
          <a:bodyPr>
            <a:normAutofit fontScale="70000" lnSpcReduction="20000"/>
          </a:bodyPr>
          <a:lstStyle/>
          <a:p>
            <a:pPr>
              <a:lnSpc>
                <a:spcPct val="120000"/>
              </a:lnSpc>
            </a:pPr>
            <a:r>
              <a:rPr lang="en-US" dirty="0"/>
              <a:t>“</a:t>
            </a:r>
            <a:r>
              <a:rPr lang="en-US" dirty="0" err="1">
                <a:solidFill>
                  <a:srgbClr val="363636"/>
                </a:solidFill>
                <a:effectLst/>
                <a:latin typeface="Helvetica" pitchFamily="2" charset="0"/>
              </a:rPr>
              <a:t>Orsted</a:t>
            </a:r>
            <a:r>
              <a:rPr lang="en-US" dirty="0">
                <a:solidFill>
                  <a:srgbClr val="363636"/>
                </a:solidFill>
                <a:effectLst/>
                <a:latin typeface="Helvetica" pitchFamily="2" charset="0"/>
              </a:rPr>
              <a:t>, the Danish company that is a leading offshore wind farm developer, said on Wednesday that it would scrap plans to build two wind farms off the coast of New Jersey, forcing the company to write off as much as $5.6 billion….</a:t>
            </a:r>
          </a:p>
          <a:p>
            <a:pPr>
              <a:lnSpc>
                <a:spcPct val="120000"/>
              </a:lnSpc>
            </a:pPr>
            <a:r>
              <a:rPr lang="en-US" dirty="0">
                <a:solidFill>
                  <a:srgbClr val="363636"/>
                </a:solidFill>
                <a:latin typeface="Helvetica" pitchFamily="2" charset="0"/>
              </a:rPr>
              <a:t>“’</a:t>
            </a:r>
            <a:r>
              <a:rPr lang="en-US" dirty="0">
                <a:solidFill>
                  <a:srgbClr val="363636"/>
                </a:solidFill>
                <a:effectLst/>
                <a:latin typeface="Helvetica" pitchFamily="2" charset="0"/>
              </a:rPr>
              <a:t>The world has in many ways, from a macroeconomic and industry point of view, turned upside down,’ Mads Nipper, </a:t>
            </a:r>
            <a:r>
              <a:rPr lang="en-US" dirty="0" err="1">
                <a:solidFill>
                  <a:srgbClr val="363636"/>
                </a:solidFill>
                <a:effectLst/>
                <a:latin typeface="Helvetica" pitchFamily="2" charset="0"/>
              </a:rPr>
              <a:t>Orsted’s</a:t>
            </a:r>
            <a:r>
              <a:rPr lang="en-US" dirty="0">
                <a:solidFill>
                  <a:srgbClr val="363636"/>
                </a:solidFill>
                <a:effectLst/>
                <a:latin typeface="Helvetica" pitchFamily="2" charset="0"/>
              </a:rPr>
              <a:t> chief executive, said on a call with reporters on Wednesday. The two projects, known as Ocean Wind 1 and 2, were destined to provide green energy to New Jersey.</a:t>
            </a:r>
          </a:p>
          <a:p>
            <a:pPr>
              <a:lnSpc>
                <a:spcPct val="120000"/>
              </a:lnSpc>
            </a:pPr>
            <a:r>
              <a:rPr lang="en-US" dirty="0">
                <a:solidFill>
                  <a:srgbClr val="363636"/>
                </a:solidFill>
                <a:effectLst/>
                <a:latin typeface="Helvetica" pitchFamily="2" charset="0"/>
              </a:rPr>
              <a:t>“Offshore wind and other parts of the </a:t>
            </a:r>
            <a:r>
              <a:rPr lang="en-US" dirty="0">
                <a:solidFill>
                  <a:srgbClr val="326892"/>
                </a:solidFill>
                <a:effectLst/>
                <a:latin typeface="Helvetica" pitchFamily="2" charset="0"/>
              </a:rPr>
              <a:t>renewable industry have hit</a:t>
            </a:r>
            <a:r>
              <a:rPr lang="en-US" dirty="0">
                <a:solidFill>
                  <a:srgbClr val="363636"/>
                </a:solidFill>
                <a:latin typeface="Helvetica" pitchFamily="2" charset="0"/>
              </a:rPr>
              <a:t> </a:t>
            </a:r>
            <a:r>
              <a:rPr lang="en-US" dirty="0">
                <a:solidFill>
                  <a:srgbClr val="326892"/>
                </a:solidFill>
                <a:effectLst/>
                <a:latin typeface="Helvetica" pitchFamily="2" charset="0"/>
              </a:rPr>
              <a:t>some snags </a:t>
            </a:r>
            <a:r>
              <a:rPr lang="en-US" dirty="0">
                <a:solidFill>
                  <a:srgbClr val="363636"/>
                </a:solidFill>
                <a:effectLst/>
                <a:latin typeface="Helvetica" pitchFamily="2" charset="0"/>
              </a:rPr>
              <a:t>in Europe, especially in Britain, but Mr. Nipper said the problems were more acute in the United States, because early contracts lacked protection from inflation and developers incurred high costs because of delays in approvals during the Trump administration.</a:t>
            </a:r>
          </a:p>
          <a:p>
            <a:pPr>
              <a:lnSpc>
                <a:spcPct val="120000"/>
              </a:lnSpc>
            </a:pPr>
            <a:r>
              <a:rPr lang="en-US" dirty="0">
                <a:solidFill>
                  <a:srgbClr val="363636"/>
                </a:solidFill>
                <a:effectLst/>
                <a:latin typeface="Helvetica" pitchFamily="2" charset="0"/>
              </a:rPr>
              <a:t>“The company’s stock price fell about 20 percent on Wednesday morning as the company reported a loss of about $3.2 billion for the third quarter and warned that the write downs — essentially, a reduction in the value of the company’s investments — would impact </a:t>
            </a:r>
            <a:r>
              <a:rPr lang="en-US" dirty="0" err="1">
                <a:solidFill>
                  <a:srgbClr val="363636"/>
                </a:solidFill>
                <a:effectLst/>
                <a:latin typeface="Helvetica" pitchFamily="2" charset="0"/>
              </a:rPr>
              <a:t>Orsted’s</a:t>
            </a:r>
            <a:r>
              <a:rPr lang="en-US" dirty="0">
                <a:solidFill>
                  <a:srgbClr val="363636"/>
                </a:solidFill>
                <a:effectLst/>
                <a:latin typeface="Helvetica" pitchFamily="2" charset="0"/>
              </a:rPr>
              <a:t> finances.”</a:t>
            </a:r>
          </a:p>
          <a:p>
            <a:pPr>
              <a:lnSpc>
                <a:spcPct val="120000"/>
              </a:lnSpc>
            </a:pPr>
            <a:endParaRPr lang="en-US" dirty="0">
              <a:solidFill>
                <a:srgbClr val="363636"/>
              </a:solidFill>
              <a:effectLst/>
              <a:latin typeface="Helvetica" pitchFamily="2" charset="0"/>
            </a:endParaRPr>
          </a:p>
          <a:p>
            <a:pPr>
              <a:lnSpc>
                <a:spcPct val="120000"/>
              </a:lnSpc>
            </a:pPr>
            <a:endParaRPr lang="en-US" dirty="0">
              <a:solidFill>
                <a:srgbClr val="363636"/>
              </a:solidFill>
              <a:effectLst/>
              <a:latin typeface="Helvetica" pitchFamily="2" charset="0"/>
            </a:endParaRPr>
          </a:p>
          <a:p>
            <a:pPr>
              <a:lnSpc>
                <a:spcPct val="120000"/>
              </a:lnSpc>
            </a:pPr>
            <a:endParaRPr lang="en-US" dirty="0"/>
          </a:p>
        </p:txBody>
      </p:sp>
    </p:spTree>
    <p:extLst>
      <p:ext uri="{BB962C8B-B14F-4D97-AF65-F5344CB8AC3E}">
        <p14:creationId xmlns:p14="http://schemas.microsoft.com/office/powerpoint/2010/main" val="3203655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47439-6F95-92D6-B55C-A10D32BD0CDD}"/>
              </a:ext>
            </a:extLst>
          </p:cNvPr>
          <p:cNvSpPr>
            <a:spLocks noGrp="1"/>
          </p:cNvSpPr>
          <p:nvPr>
            <p:ph type="title"/>
          </p:nvPr>
        </p:nvSpPr>
        <p:spPr/>
        <p:txBody>
          <a:bodyPr>
            <a:normAutofit/>
          </a:bodyPr>
          <a:lstStyle/>
          <a:p>
            <a:r>
              <a:rPr lang="en-US" sz="3600" dirty="0"/>
              <a:t>U.S. Dept. of the Interior, Bureau of Ocean Energy Management</a:t>
            </a:r>
          </a:p>
        </p:txBody>
      </p:sp>
      <p:sp>
        <p:nvSpPr>
          <p:cNvPr id="3" name="Content Placeholder 2">
            <a:extLst>
              <a:ext uri="{FF2B5EF4-FFF2-40B4-BE49-F238E27FC236}">
                <a16:creationId xmlns:a16="http://schemas.microsoft.com/office/drawing/2014/main" id="{6291B060-2D8D-6E83-B361-01C334BC7256}"/>
              </a:ext>
            </a:extLst>
          </p:cNvPr>
          <p:cNvSpPr>
            <a:spLocks noGrp="1"/>
          </p:cNvSpPr>
          <p:nvPr>
            <p:ph idx="1"/>
          </p:nvPr>
        </p:nvSpPr>
        <p:spPr/>
        <p:txBody>
          <a:bodyPr>
            <a:normAutofit/>
          </a:bodyPr>
          <a:lstStyle/>
          <a:p>
            <a:pPr>
              <a:lnSpc>
                <a:spcPct val="100000"/>
              </a:lnSpc>
            </a:pPr>
            <a:r>
              <a:rPr lang="en-US" sz="2400" dirty="0"/>
              <a:t>“</a:t>
            </a:r>
            <a:r>
              <a:rPr lang="en-US" sz="2400" b="0" i="0" u="none" strike="noStrike" dirty="0">
                <a:solidFill>
                  <a:srgbClr val="333333"/>
                </a:solidFill>
                <a:effectLst/>
                <a:highlight>
                  <a:srgbClr val="FFFFFF"/>
                </a:highlight>
                <a:latin typeface="Open Sans" panose="020B0606030504020204" pitchFamily="34" charset="0"/>
              </a:rPr>
              <a:t>On Feb. 29, 2024, BOEM approved a two-year suspension of the operations term of Ocean Wind LLC's commercial lease (Renewable Energy Lease Number OCS-A 0498), and </a:t>
            </a:r>
            <a:r>
              <a:rPr lang="en-US" sz="2400" b="0" i="0" u="none" strike="noStrike" dirty="0">
                <a:solidFill>
                  <a:srgbClr val="0065B3"/>
                </a:solidFill>
                <a:effectLst/>
                <a:latin typeface="Open Sans" panose="020B0606030504020204" pitchFamily="34" charset="0"/>
                <a:hlinkClick r:id="rId2"/>
              </a:rPr>
              <a:t>issued a suspension order</a:t>
            </a:r>
            <a:r>
              <a:rPr lang="en-US" sz="2400" b="0" i="0" u="none" strike="noStrike" dirty="0">
                <a:solidFill>
                  <a:srgbClr val="333333"/>
                </a:solidFill>
                <a:effectLst/>
                <a:highlight>
                  <a:srgbClr val="FFFFFF"/>
                </a:highlight>
                <a:latin typeface="Open Sans" panose="020B0606030504020204" pitchFamily="34" charset="0"/>
              </a:rPr>
              <a:t> pursuant to 30 C.F.R. § 585.418.”</a:t>
            </a:r>
          </a:p>
          <a:p>
            <a:pPr lvl="1">
              <a:lnSpc>
                <a:spcPct val="100000"/>
              </a:lnSpc>
            </a:pPr>
            <a:r>
              <a:rPr lang="en-US" sz="2000" dirty="0"/>
              <a:t>Source:  https://</a:t>
            </a:r>
            <a:r>
              <a:rPr lang="en-US" sz="2000" dirty="0" err="1"/>
              <a:t>www.boem.gov</a:t>
            </a:r>
            <a:r>
              <a:rPr lang="en-US" sz="2000" dirty="0"/>
              <a:t>/renewable-energy/state-activities/ocean-wind-1</a:t>
            </a:r>
          </a:p>
        </p:txBody>
      </p:sp>
    </p:spTree>
    <p:extLst>
      <p:ext uri="{BB962C8B-B14F-4D97-AF65-F5344CB8AC3E}">
        <p14:creationId xmlns:p14="http://schemas.microsoft.com/office/powerpoint/2010/main" val="632520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937260" y="205200"/>
            <a:ext cx="10549890" cy="4005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dirty="0">
                <a:solidFill>
                  <a:srgbClr val="4F4F4F"/>
                </a:solidFill>
                <a:latin typeface="Arial"/>
              </a:rPr>
              <a:t>Generation of electricity worldwide from 1990 to 2022, by energy source (in terawatt-hours)</a:t>
            </a:r>
          </a:p>
        </p:txBody>
      </p:sp>
      <p:sp>
        <p:nvSpPr>
          <p:cNvPr id="4" name="New shape"/>
          <p:cNvSpPr/>
          <p:nvPr/>
        </p:nvSpPr>
        <p:spPr>
          <a:xfrm>
            <a:off x="258060" y="617719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1990 to 2022; IEA is the source of the figures until 2019.</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Ember; IEA; </a:t>
            </a:r>
            <a:r>
              <a:rPr sz="700" dirty="0">
                <a:solidFill>
                  <a:srgbClr val="808080"/>
                </a:solidFill>
                <a:latin typeface="Arial"/>
                <a:hlinkClick r:id="rId4">
                  <a:extLst>
                    <a:ext uri="{A12FA001-AC4F-418D-AE19-62706E023703}">
                      <ahyp:hlinkClr xmlns:ahyp="http://schemas.microsoft.com/office/drawing/2018/hyperlinkcolor" val="tx"/>
                    </a:ext>
                  </a:extLst>
                </a:hlinkClick>
              </a:rPr>
              <a:t>ID 273273</a:t>
            </a:r>
          </a:p>
        </p:txBody>
      </p:sp>
      <p:graphicFrame>
        <p:nvGraphicFramePr>
          <p:cNvPr id="5" name="ChartObject"/>
          <p:cNvGraphicFramePr/>
          <p:nvPr/>
        </p:nvGraphicFramePr>
        <p:xfrm>
          <a:off x="651510" y="810990"/>
          <a:ext cx="10549890" cy="5178330"/>
        </p:xfrm>
        <a:graphic>
          <a:graphicData uri="http://schemas.openxmlformats.org/drawingml/2006/chart">
            <c:chart xmlns:c="http://schemas.openxmlformats.org/drawingml/2006/chart" xmlns:r="http://schemas.openxmlformats.org/officeDocument/2006/relationships" r:id="rId5"/>
          </a:graphicData>
        </a:graphic>
      </p:graphicFrame>
      <p:sp>
        <p:nvSpPr>
          <p:cNvPr id="6"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6</a:t>
            </a:r>
          </a:p>
        </p:txBody>
      </p:sp>
      <p:sp>
        <p:nvSpPr>
          <p:cNvPr id="3" name="Freeform 2">
            <a:extLst>
              <a:ext uri="{FF2B5EF4-FFF2-40B4-BE49-F238E27FC236}">
                <a16:creationId xmlns:a16="http://schemas.microsoft.com/office/drawing/2014/main" id="{95291E6D-2C56-14FE-0A72-7DE3A15FF7C3}"/>
              </a:ext>
            </a:extLst>
          </p:cNvPr>
          <p:cNvSpPr/>
          <p:nvPr/>
        </p:nvSpPr>
        <p:spPr>
          <a:xfrm>
            <a:off x="1885950" y="4960620"/>
            <a:ext cx="8766810" cy="697230"/>
          </a:xfrm>
          <a:custGeom>
            <a:avLst/>
            <a:gdLst>
              <a:gd name="connsiteX0" fmla="*/ 0 w 8766810"/>
              <a:gd name="connsiteY0" fmla="*/ 674370 h 697230"/>
              <a:gd name="connsiteX1" fmla="*/ 925830 w 8766810"/>
              <a:gd name="connsiteY1" fmla="*/ 697230 h 697230"/>
              <a:gd name="connsiteX2" fmla="*/ 1794510 w 8766810"/>
              <a:gd name="connsiteY2" fmla="*/ 697230 h 697230"/>
              <a:gd name="connsiteX3" fmla="*/ 2640330 w 8766810"/>
              <a:gd name="connsiteY3" fmla="*/ 685800 h 697230"/>
              <a:gd name="connsiteX4" fmla="*/ 3566160 w 8766810"/>
              <a:gd name="connsiteY4" fmla="*/ 605790 h 697230"/>
              <a:gd name="connsiteX5" fmla="*/ 4411980 w 8766810"/>
              <a:gd name="connsiteY5" fmla="*/ 445770 h 697230"/>
              <a:gd name="connsiteX6" fmla="*/ 5303520 w 8766810"/>
              <a:gd name="connsiteY6" fmla="*/ 274320 h 697230"/>
              <a:gd name="connsiteX7" fmla="*/ 6160770 w 8766810"/>
              <a:gd name="connsiteY7" fmla="*/ 251460 h 697230"/>
              <a:gd name="connsiteX8" fmla="*/ 7040880 w 8766810"/>
              <a:gd name="connsiteY8" fmla="*/ 182880 h 697230"/>
              <a:gd name="connsiteX9" fmla="*/ 7886700 w 8766810"/>
              <a:gd name="connsiteY9" fmla="*/ 102870 h 697230"/>
              <a:gd name="connsiteX10" fmla="*/ 8766810 w 8766810"/>
              <a:gd name="connsiteY10" fmla="*/ 0 h 697230"/>
              <a:gd name="connsiteX11" fmla="*/ 8766810 w 8766810"/>
              <a:gd name="connsiteY11" fmla="*/ 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66810" h="697230">
                <a:moveTo>
                  <a:pt x="0" y="674370"/>
                </a:moveTo>
                <a:lnTo>
                  <a:pt x="925830" y="697230"/>
                </a:lnTo>
                <a:lnTo>
                  <a:pt x="1794510" y="697230"/>
                </a:lnTo>
                <a:lnTo>
                  <a:pt x="2640330" y="685800"/>
                </a:lnTo>
                <a:lnTo>
                  <a:pt x="3566160" y="605790"/>
                </a:lnTo>
                <a:lnTo>
                  <a:pt x="4411980" y="445770"/>
                </a:lnTo>
                <a:lnTo>
                  <a:pt x="5303520" y="274320"/>
                </a:lnTo>
                <a:lnTo>
                  <a:pt x="6160770" y="251460"/>
                </a:lnTo>
                <a:lnTo>
                  <a:pt x="7040880" y="182880"/>
                </a:lnTo>
                <a:lnTo>
                  <a:pt x="7886700" y="102870"/>
                </a:lnTo>
                <a:lnTo>
                  <a:pt x="8766810" y="0"/>
                </a:lnTo>
                <a:lnTo>
                  <a:pt x="8766810" y="0"/>
                </a:lnTo>
              </a:path>
            </a:pathLst>
          </a:custGeom>
          <a:noFill/>
          <a:ln w="635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6581A9-D598-DCF3-F4FD-C4667B250D6E}"/>
              </a:ext>
            </a:extLst>
          </p:cNvPr>
          <p:cNvSpPr txBox="1"/>
          <p:nvPr/>
        </p:nvSpPr>
        <p:spPr>
          <a:xfrm>
            <a:off x="10800744" y="4775954"/>
            <a:ext cx="853119" cy="461665"/>
          </a:xfrm>
          <a:prstGeom prst="rect">
            <a:avLst/>
          </a:prstGeom>
          <a:noFill/>
        </p:spPr>
        <p:txBody>
          <a:bodyPr wrap="none" rtlCol="0">
            <a:spAutoFit/>
          </a:bodyPr>
          <a:lstStyle/>
          <a:p>
            <a:r>
              <a:rPr lang="en-US" sz="2400" dirty="0">
                <a:solidFill>
                  <a:schemeClr val="accent6">
                    <a:lumMod val="75000"/>
                  </a:schemeClr>
                </a:solidFill>
              </a:rPr>
              <a:t>Wind</a:t>
            </a:r>
          </a:p>
        </p:txBody>
      </p:sp>
    </p:spTree>
    <p:extLst>
      <p:ext uri="{BB962C8B-B14F-4D97-AF65-F5344CB8AC3E}">
        <p14:creationId xmlns:p14="http://schemas.microsoft.com/office/powerpoint/2010/main" val="37173895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94B6-A7C4-650E-EB48-82D3F57CC01C}"/>
              </a:ext>
            </a:extLst>
          </p:cNvPr>
          <p:cNvSpPr>
            <a:spLocks noGrp="1"/>
          </p:cNvSpPr>
          <p:nvPr>
            <p:ph type="title"/>
          </p:nvPr>
        </p:nvSpPr>
        <p:spPr/>
        <p:txBody>
          <a:bodyPr>
            <a:normAutofit/>
          </a:bodyPr>
          <a:lstStyle/>
          <a:p>
            <a:r>
              <a:rPr lang="en-US" sz="2800" dirty="0"/>
              <a:t>“</a:t>
            </a:r>
            <a:r>
              <a:rPr lang="en-US" sz="2800" b="1" i="0" u="none" strike="noStrike" dirty="0">
                <a:solidFill>
                  <a:srgbClr val="404144"/>
                </a:solidFill>
                <a:effectLst/>
                <a:highlight>
                  <a:srgbClr val="FFFFFF"/>
                </a:highlight>
                <a:latin typeface="Nunito Sans" pitchFamily="2" charset="77"/>
              </a:rPr>
              <a:t>NJ Awards 3.74 GW of New Offshore Wind to Replace Pulled Projects,” January 26, 2024</a:t>
            </a:r>
            <a:endParaRPr lang="en-US" sz="2800" dirty="0"/>
          </a:p>
        </p:txBody>
      </p:sp>
      <p:sp>
        <p:nvSpPr>
          <p:cNvPr id="3" name="Content Placeholder 2">
            <a:extLst>
              <a:ext uri="{FF2B5EF4-FFF2-40B4-BE49-F238E27FC236}">
                <a16:creationId xmlns:a16="http://schemas.microsoft.com/office/drawing/2014/main" id="{C6B3A871-0256-D0AB-4D59-81EA04999620}"/>
              </a:ext>
            </a:extLst>
          </p:cNvPr>
          <p:cNvSpPr>
            <a:spLocks noGrp="1"/>
          </p:cNvSpPr>
          <p:nvPr>
            <p:ph idx="1"/>
          </p:nvPr>
        </p:nvSpPr>
        <p:spPr/>
        <p:txBody>
          <a:bodyPr>
            <a:normAutofit lnSpcReduction="10000"/>
          </a:bodyPr>
          <a:lstStyle/>
          <a:p>
            <a:pPr algn="l"/>
            <a:r>
              <a:rPr lang="en-US" b="0" i="0" u="none" strike="noStrike" dirty="0">
                <a:solidFill>
                  <a:srgbClr val="333333"/>
                </a:solidFill>
                <a:effectLst/>
              </a:rPr>
              <a:t>“Looking to fill the gap in its offshore wind energy portfolio with the sudden cancellation last year of two projects totaling 2.25 GW, New Jersey has moved to replace the capacity with two new utility-scale awards.  </a:t>
            </a:r>
          </a:p>
          <a:p>
            <a:pPr algn="l"/>
            <a:r>
              <a:rPr lang="en-US" b="0" i="0" u="none" strike="noStrike" dirty="0">
                <a:solidFill>
                  <a:srgbClr val="333333"/>
                </a:solidFill>
                <a:effectLst/>
              </a:rPr>
              <a:t>“Selected on Jan. 24 to keep the state’s clean energy program on track is a U.S. based partnership between developers Invenergy and </a:t>
            </a:r>
            <a:r>
              <a:rPr lang="en-US" b="0" i="0" u="none" strike="noStrike" dirty="0" err="1">
                <a:solidFill>
                  <a:srgbClr val="333333"/>
                </a:solidFill>
                <a:effectLst/>
              </a:rPr>
              <a:t>energyRe</a:t>
            </a:r>
            <a:r>
              <a:rPr lang="en-US" b="0" i="0" u="none" strike="noStrike" dirty="0">
                <a:solidFill>
                  <a:srgbClr val="333333"/>
                </a:solidFill>
                <a:effectLst/>
              </a:rPr>
              <a:t>, with a second award to a joint venture of French utility </a:t>
            </a:r>
            <a:r>
              <a:rPr lang="en-US" b="0" i="0" u="none" strike="noStrike" dirty="0" err="1">
                <a:solidFill>
                  <a:srgbClr val="333333"/>
                </a:solidFill>
                <a:effectLst/>
              </a:rPr>
              <a:t>TotalEnergies</a:t>
            </a:r>
            <a:r>
              <a:rPr lang="en-US" b="0" i="0" u="none" strike="noStrike" dirty="0">
                <a:solidFill>
                  <a:srgbClr val="333333"/>
                </a:solidFill>
                <a:effectLst/>
              </a:rPr>
              <a:t>, London-based Corio Generation and U.S.-based Rise Power and Light. The two projects total 3.7 GW.”</a:t>
            </a:r>
          </a:p>
          <a:p>
            <a:pPr lvl="1"/>
            <a:r>
              <a:rPr lang="en-US" dirty="0">
                <a:solidFill>
                  <a:srgbClr val="333333"/>
                </a:solidFill>
              </a:rPr>
              <a:t>Source:  https://</a:t>
            </a:r>
            <a:r>
              <a:rPr lang="en-US" dirty="0" err="1">
                <a:solidFill>
                  <a:srgbClr val="333333"/>
                </a:solidFill>
              </a:rPr>
              <a:t>www.enr.com</a:t>
            </a:r>
            <a:r>
              <a:rPr lang="en-US" dirty="0">
                <a:solidFill>
                  <a:srgbClr val="333333"/>
                </a:solidFill>
              </a:rPr>
              <a:t>/articles/58057-nj-awards-374-gw-of-new-offshore-wind-to-replace-pulled-projects</a:t>
            </a:r>
            <a:endParaRPr lang="en-US" b="0" i="0" u="none" strike="noStrike" dirty="0">
              <a:solidFill>
                <a:srgbClr val="333333"/>
              </a:solidFill>
              <a:effectLst/>
            </a:endParaRPr>
          </a:p>
          <a:p>
            <a:endParaRPr lang="en-US" dirty="0"/>
          </a:p>
        </p:txBody>
      </p:sp>
    </p:spTree>
    <p:extLst>
      <p:ext uri="{BB962C8B-B14F-4D97-AF65-F5344CB8AC3E}">
        <p14:creationId xmlns:p14="http://schemas.microsoft.com/office/powerpoint/2010/main" val="721916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energy sources&#10;&#10;Description automatically generated">
            <a:extLst>
              <a:ext uri="{FF2B5EF4-FFF2-40B4-BE49-F238E27FC236}">
                <a16:creationId xmlns:a16="http://schemas.microsoft.com/office/drawing/2014/main" id="{6F793568-99D7-656D-C805-F706F40AA22E}"/>
              </a:ext>
            </a:extLst>
          </p:cNvPr>
          <p:cNvPicPr>
            <a:picLocks noChangeAspect="1"/>
          </p:cNvPicPr>
          <p:nvPr/>
        </p:nvPicPr>
        <p:blipFill>
          <a:blip r:embed="rId2"/>
          <a:stretch>
            <a:fillRect/>
          </a:stretch>
        </p:blipFill>
        <p:spPr>
          <a:xfrm>
            <a:off x="1976050" y="20902"/>
            <a:ext cx="9870193" cy="6809107"/>
          </a:xfrm>
          <a:prstGeom prst="rect">
            <a:avLst/>
          </a:prstGeom>
        </p:spPr>
      </p:pic>
      <p:sp>
        <p:nvSpPr>
          <p:cNvPr id="6" name="TextBox 5">
            <a:extLst>
              <a:ext uri="{FF2B5EF4-FFF2-40B4-BE49-F238E27FC236}">
                <a16:creationId xmlns:a16="http://schemas.microsoft.com/office/drawing/2014/main" id="{81007B7E-AF39-8028-041C-2A54CF0A3546}"/>
              </a:ext>
            </a:extLst>
          </p:cNvPr>
          <p:cNvSpPr txBox="1"/>
          <p:nvPr/>
        </p:nvSpPr>
        <p:spPr>
          <a:xfrm>
            <a:off x="648652" y="711157"/>
            <a:ext cx="553998" cy="5855962"/>
          </a:xfrm>
          <a:prstGeom prst="rect">
            <a:avLst/>
          </a:prstGeom>
          <a:noFill/>
        </p:spPr>
        <p:txBody>
          <a:bodyPr vert="vert270" wrap="none" rtlCol="0">
            <a:spAutoFit/>
          </a:bodyPr>
          <a:lstStyle/>
          <a:p>
            <a:r>
              <a:rPr lang="en-US" sz="1200" dirty="0"/>
              <a:t>Source:  https://</a:t>
            </a:r>
            <a:r>
              <a:rPr lang="en-US" sz="1200" dirty="0" err="1"/>
              <a:t>www.njspotlightnews.org</a:t>
            </a:r>
            <a:r>
              <a:rPr lang="en-US" sz="1200" dirty="0"/>
              <a:t>/2024/01/</a:t>
            </a:r>
          </a:p>
          <a:p>
            <a:r>
              <a:rPr lang="en-US" sz="1200" dirty="0"/>
              <a:t>nj-state-regulators-approve-2-new-wind-farms-boost-gov-phil-murphy-clean-energy-agenda/</a:t>
            </a:r>
          </a:p>
        </p:txBody>
      </p:sp>
    </p:spTree>
    <p:extLst>
      <p:ext uri="{BB962C8B-B14F-4D97-AF65-F5344CB8AC3E}">
        <p14:creationId xmlns:p14="http://schemas.microsoft.com/office/powerpoint/2010/main" val="1147797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4472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DD6727-E041-F4A9-3587-EB668E218710}"/>
              </a:ext>
            </a:extLst>
          </p:cNvPr>
          <p:cNvSpPr>
            <a:spLocks noGrp="1"/>
          </p:cNvSpPr>
          <p:nvPr>
            <p:ph type="title"/>
          </p:nvPr>
        </p:nvSpPr>
        <p:spPr>
          <a:xfrm>
            <a:off x="838200" y="2103437"/>
            <a:ext cx="10515600" cy="2754313"/>
          </a:xfrm>
        </p:spPr>
        <p:txBody>
          <a:bodyPr>
            <a:normAutofit/>
          </a:bodyPr>
          <a:lstStyle/>
          <a:p>
            <a:pPr algn="ctr"/>
            <a:r>
              <a:rPr lang="en-US" sz="3600" dirty="0"/>
              <a:t>Discussion Question #3:  </a:t>
            </a:r>
            <a:br>
              <a:rPr lang="en-US" sz="3600" dirty="0"/>
            </a:br>
            <a:br>
              <a:rPr lang="en-US" sz="3600" dirty="0"/>
            </a:br>
            <a:r>
              <a:rPr lang="en-US" sz="3600" dirty="0"/>
              <a:t>What Should be the Standard for Determining the Availability of an Injunction to Remedy Patent Infringement?</a:t>
            </a:r>
          </a:p>
        </p:txBody>
      </p:sp>
    </p:spTree>
    <p:extLst>
      <p:ext uri="{BB962C8B-B14F-4D97-AF65-F5344CB8AC3E}">
        <p14:creationId xmlns:p14="http://schemas.microsoft.com/office/powerpoint/2010/main" val="1497668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5758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34322" y="3400076"/>
            <a:ext cx="4897180" cy="1180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2" idx="2"/>
          </p:cNvCxnSpPr>
          <p:nvPr/>
        </p:nvCxnSpPr>
        <p:spPr>
          <a:xfrm flipH="1">
            <a:off x="2482240" y="2230244"/>
            <a:ext cx="4832960" cy="137531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8" name="TextBox 67"/>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70" name="TextBox 69"/>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71" name="Straight Arrow Connector 70"/>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3" name="TextBox 62">
            <a:extLst>
              <a:ext uri="{FF2B5EF4-FFF2-40B4-BE49-F238E27FC236}">
                <a16:creationId xmlns:a16="http://schemas.microsoft.com/office/drawing/2014/main" id="{C8CFE104-1C42-114C-9103-55529A27CE60}"/>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64" name="Straight Arrow Connector 63">
            <a:extLst>
              <a:ext uri="{FF2B5EF4-FFF2-40B4-BE49-F238E27FC236}">
                <a16:creationId xmlns:a16="http://schemas.microsoft.com/office/drawing/2014/main" id="{450BFE03-AB9B-2F40-AF08-2C59DAF58A10}"/>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14BA1477-4EE2-A142-92C9-96B9CC08B77F}"/>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1F194946-2727-7F45-9978-1081A2FC7AF2}"/>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A765BFA-A73B-F14F-B6FD-C75AD458A87F}"/>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2" name="TextBox 81">
            <a:extLst>
              <a:ext uri="{FF2B5EF4-FFF2-40B4-BE49-F238E27FC236}">
                <a16:creationId xmlns:a16="http://schemas.microsoft.com/office/drawing/2014/main" id="{F3E70F0C-41BB-0C42-86C2-7F404B4E9A4E}"/>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spTree>
    <p:extLst>
      <p:ext uri="{BB962C8B-B14F-4D97-AF65-F5344CB8AC3E}">
        <p14:creationId xmlns:p14="http://schemas.microsoft.com/office/powerpoint/2010/main" val="18779829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5758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34322" y="3400076"/>
            <a:ext cx="4897180" cy="1180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4" idx="1"/>
            <a:endCxn id="49" idx="0"/>
          </p:cNvCxnSpPr>
          <p:nvPr/>
        </p:nvCxnSpPr>
        <p:spPr>
          <a:xfrm>
            <a:off x="7322634" y="3404839"/>
            <a:ext cx="718" cy="112279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07048" y="4057419"/>
            <a:ext cx="1133644" cy="369332"/>
          </a:xfrm>
          <a:prstGeom prst="rect">
            <a:avLst/>
          </a:prstGeom>
          <a:noFill/>
        </p:spPr>
        <p:txBody>
          <a:bodyPr wrap="none" rtlCol="0">
            <a:spAutoFit/>
          </a:bodyPr>
          <a:lstStyle/>
          <a:p>
            <a:r>
              <a:rPr lang="en-US">
                <a:solidFill>
                  <a:srgbClr val="7030A0"/>
                </a:solidFill>
              </a:rPr>
              <a:t>Injunction</a:t>
            </a:r>
          </a:p>
        </p:txBody>
      </p:sp>
      <p:cxnSp>
        <p:nvCxnSpPr>
          <p:cNvPr id="59" name="Straight Connector 58"/>
          <p:cNvCxnSpPr>
            <a:stCxn id="2" idx="2"/>
          </p:cNvCxnSpPr>
          <p:nvPr/>
        </p:nvCxnSpPr>
        <p:spPr>
          <a:xfrm flipH="1">
            <a:off x="2482240" y="2230244"/>
            <a:ext cx="4832960" cy="137531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8" name="TextBox 67"/>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70" name="TextBox 69"/>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71" name="Straight Arrow Connector 70"/>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3" name="TextBox 62">
            <a:extLst>
              <a:ext uri="{FF2B5EF4-FFF2-40B4-BE49-F238E27FC236}">
                <a16:creationId xmlns:a16="http://schemas.microsoft.com/office/drawing/2014/main" id="{C8CFE104-1C42-114C-9103-55529A27CE60}"/>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64" name="Straight Arrow Connector 63">
            <a:extLst>
              <a:ext uri="{FF2B5EF4-FFF2-40B4-BE49-F238E27FC236}">
                <a16:creationId xmlns:a16="http://schemas.microsoft.com/office/drawing/2014/main" id="{450BFE03-AB9B-2F40-AF08-2C59DAF58A10}"/>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14BA1477-4EE2-A142-92C9-96B9CC08B77F}"/>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1F194946-2727-7F45-9978-1081A2FC7AF2}"/>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A765BFA-A73B-F14F-B6FD-C75AD458A87F}"/>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2" name="TextBox 81">
            <a:extLst>
              <a:ext uri="{FF2B5EF4-FFF2-40B4-BE49-F238E27FC236}">
                <a16:creationId xmlns:a16="http://schemas.microsoft.com/office/drawing/2014/main" id="{F3E70F0C-41BB-0C42-86C2-7F404B4E9A4E}"/>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spTree>
    <p:extLst>
      <p:ext uri="{BB962C8B-B14F-4D97-AF65-F5344CB8AC3E}">
        <p14:creationId xmlns:p14="http://schemas.microsoft.com/office/powerpoint/2010/main" val="6728881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5758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434322" y="3400076"/>
            <a:ext cx="4897180" cy="11805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4" idx="1"/>
            <a:endCxn id="49" idx="0"/>
          </p:cNvCxnSpPr>
          <p:nvPr/>
        </p:nvCxnSpPr>
        <p:spPr>
          <a:xfrm>
            <a:off x="7322634" y="3404839"/>
            <a:ext cx="718" cy="112279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07048" y="4057419"/>
            <a:ext cx="1133644" cy="369332"/>
          </a:xfrm>
          <a:prstGeom prst="rect">
            <a:avLst/>
          </a:prstGeom>
          <a:noFill/>
        </p:spPr>
        <p:txBody>
          <a:bodyPr wrap="none" rtlCol="0">
            <a:spAutoFit/>
          </a:bodyPr>
          <a:lstStyle/>
          <a:p>
            <a:r>
              <a:rPr lang="en-US">
                <a:solidFill>
                  <a:srgbClr val="7030A0"/>
                </a:solidFill>
              </a:rPr>
              <a:t>Injunction</a:t>
            </a:r>
          </a:p>
        </p:txBody>
      </p:sp>
      <p:cxnSp>
        <p:nvCxnSpPr>
          <p:cNvPr id="59" name="Straight Connector 58"/>
          <p:cNvCxnSpPr>
            <a:stCxn id="2" idx="2"/>
          </p:cNvCxnSpPr>
          <p:nvPr/>
        </p:nvCxnSpPr>
        <p:spPr>
          <a:xfrm flipH="1">
            <a:off x="2482240" y="2230244"/>
            <a:ext cx="4832960" cy="1375317"/>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7331502" y="1479395"/>
            <a:ext cx="124947" cy="75084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8" name="TextBox 67"/>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70" name="TextBox 69"/>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71" name="Straight Arrow Connector 70"/>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3" name="TextBox 62">
            <a:extLst>
              <a:ext uri="{FF2B5EF4-FFF2-40B4-BE49-F238E27FC236}">
                <a16:creationId xmlns:a16="http://schemas.microsoft.com/office/drawing/2014/main" id="{C8CFE104-1C42-114C-9103-55529A27CE60}"/>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64" name="Straight Arrow Connector 63">
            <a:extLst>
              <a:ext uri="{FF2B5EF4-FFF2-40B4-BE49-F238E27FC236}">
                <a16:creationId xmlns:a16="http://schemas.microsoft.com/office/drawing/2014/main" id="{450BFE03-AB9B-2F40-AF08-2C59DAF58A10}"/>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14BA1477-4EE2-A142-92C9-96B9CC08B77F}"/>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1F194946-2727-7F45-9978-1081A2FC7AF2}"/>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BA765BFA-A73B-F14F-B6FD-C75AD458A87F}"/>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2" name="TextBox 81">
            <a:extLst>
              <a:ext uri="{FF2B5EF4-FFF2-40B4-BE49-F238E27FC236}">
                <a16:creationId xmlns:a16="http://schemas.microsoft.com/office/drawing/2014/main" id="{F3E70F0C-41BB-0C42-86C2-7F404B4E9A4E}"/>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4" name="Straight Connector 83">
            <a:extLst>
              <a:ext uri="{FF2B5EF4-FFF2-40B4-BE49-F238E27FC236}">
                <a16:creationId xmlns:a16="http://schemas.microsoft.com/office/drawing/2014/main" id="{E3699C70-76A7-7F4B-8A25-881241A450DD}"/>
              </a:ext>
            </a:extLst>
          </p:cNvPr>
          <p:cNvCxnSpPr>
            <a:cxnSpLocks/>
          </p:cNvCxnSpPr>
          <p:nvPr/>
        </p:nvCxnSpPr>
        <p:spPr>
          <a:xfrm flipH="1">
            <a:off x="7472315" y="0"/>
            <a:ext cx="4115775" cy="147939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3165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flipV="1">
            <a:off x="2434322" y="2385768"/>
            <a:ext cx="9148078" cy="2194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7048" y="4057419"/>
            <a:ext cx="1133644" cy="369332"/>
          </a:xfrm>
          <a:prstGeom prst="rect">
            <a:avLst/>
          </a:prstGeom>
          <a:noFill/>
        </p:spPr>
        <p:txBody>
          <a:bodyPr wrap="none" rtlCol="0">
            <a:spAutoFit/>
          </a:bodyPr>
          <a:lstStyle/>
          <a:p>
            <a:r>
              <a:rPr lang="en-US">
                <a:solidFill>
                  <a:srgbClr val="7030A0"/>
                </a:solidFill>
              </a:rPr>
              <a:t>Injunction</a:t>
            </a:r>
          </a:p>
        </p:txBody>
      </p:sp>
      <p:cxnSp>
        <p:nvCxnSpPr>
          <p:cNvPr id="60" name="Straight Connector 59"/>
          <p:cNvCxnSpPr/>
          <p:nvPr/>
        </p:nvCxnSpPr>
        <p:spPr>
          <a:xfrm>
            <a:off x="7322634" y="3404839"/>
            <a:ext cx="718" cy="112279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flipV="1">
            <a:off x="5530240" y="2468137"/>
            <a:ext cx="164316" cy="45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5478249" y="3398611"/>
            <a:ext cx="258367" cy="567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155884" y="2896649"/>
            <a:ext cx="1778757" cy="523220"/>
          </a:xfrm>
          <a:prstGeom prst="rect">
            <a:avLst/>
          </a:prstGeom>
          <a:noFill/>
        </p:spPr>
        <p:txBody>
          <a:bodyPr wrap="none" rtlCol="0">
            <a:spAutoFit/>
          </a:bodyPr>
          <a:lstStyle/>
          <a:p>
            <a:r>
              <a:rPr lang="en-US" sz="1400" dirty="0"/>
              <a:t>Alternative measures </a:t>
            </a:r>
          </a:p>
          <a:p>
            <a:r>
              <a:rPr lang="en-US" sz="1400" dirty="0"/>
              <a:t>of damages</a:t>
            </a:r>
          </a:p>
        </p:txBody>
      </p:sp>
      <p:sp>
        <p:nvSpPr>
          <p:cNvPr id="61" name="TextBox 60">
            <a:extLst>
              <a:ext uri="{FF2B5EF4-FFF2-40B4-BE49-F238E27FC236}">
                <a16:creationId xmlns:a16="http://schemas.microsoft.com/office/drawing/2014/main" id="{3467F8AE-8E53-B242-8094-7A2141B3606B}"/>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2" name="Straight Arrow Connector 71">
            <a:extLst>
              <a:ext uri="{FF2B5EF4-FFF2-40B4-BE49-F238E27FC236}">
                <a16:creationId xmlns:a16="http://schemas.microsoft.com/office/drawing/2014/main" id="{7D36625C-4200-994A-BF62-2ABA1168906A}"/>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1DF9ECF1-300C-A844-B286-371BA8B6D1D5}"/>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806ADFD3-9FF0-1841-A89B-D2F66C6C1520}"/>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766AB48-8C74-A941-B1ED-8A8ED8296BBE}"/>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0" name="TextBox 79">
            <a:extLst>
              <a:ext uri="{FF2B5EF4-FFF2-40B4-BE49-F238E27FC236}">
                <a16:creationId xmlns:a16="http://schemas.microsoft.com/office/drawing/2014/main" id="{98E646A1-CB1C-454D-9FCE-7FCBABF6F040}"/>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2" name="Straight Connector 81">
            <a:extLst>
              <a:ext uri="{FF2B5EF4-FFF2-40B4-BE49-F238E27FC236}">
                <a16:creationId xmlns:a16="http://schemas.microsoft.com/office/drawing/2014/main" id="{715248E8-6ACA-654E-A18B-1346B8FA3EC5}"/>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251CB2CB-4466-1844-9599-743F8347A5F2}"/>
              </a:ext>
            </a:extLst>
          </p:cNvPr>
          <p:cNvSpPr/>
          <p:nvPr/>
        </p:nvSpPr>
        <p:spPr>
          <a:xfrm>
            <a:off x="7342738" y="2400300"/>
            <a:ext cx="4240021" cy="1758910"/>
          </a:xfrm>
          <a:custGeom>
            <a:avLst/>
            <a:gdLst>
              <a:gd name="connsiteX0" fmla="*/ 0 w 4240021"/>
              <a:gd name="connsiteY0" fmla="*/ 1025060 h 1758910"/>
              <a:gd name="connsiteX1" fmla="*/ 4240021 w 4240021"/>
              <a:gd name="connsiteY1" fmla="*/ 0 h 1758910"/>
              <a:gd name="connsiteX2" fmla="*/ 4234196 w 4240021"/>
              <a:gd name="connsiteY2" fmla="*/ 1339567 h 1758910"/>
              <a:gd name="connsiteX3" fmla="*/ 0 w 4240021"/>
              <a:gd name="connsiteY3" fmla="*/ 1758910 h 1758910"/>
              <a:gd name="connsiteX4" fmla="*/ 0 w 4240021"/>
              <a:gd name="connsiteY4" fmla="*/ 1025060 h 17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0021" h="1758910">
                <a:moveTo>
                  <a:pt x="0" y="1025060"/>
                </a:moveTo>
                <a:lnTo>
                  <a:pt x="4240021" y="0"/>
                </a:lnTo>
                <a:cubicBezTo>
                  <a:pt x="4238079" y="446522"/>
                  <a:pt x="4236138" y="893045"/>
                  <a:pt x="4234196" y="1339567"/>
                </a:cubicBezTo>
                <a:lnTo>
                  <a:pt x="0" y="1758910"/>
                </a:lnTo>
                <a:lnTo>
                  <a:pt x="0" y="1025060"/>
                </a:lnTo>
                <a:close/>
              </a:path>
            </a:pathLst>
          </a:custGeom>
          <a:pattFill prst="wave">
            <a:fgClr>
              <a:srgbClr val="0070C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05308248-2CC3-7F4A-A1A2-46A557F68CCC}"/>
              </a:ext>
            </a:extLst>
          </p:cNvPr>
          <p:cNvSpPr/>
          <p:nvPr/>
        </p:nvSpPr>
        <p:spPr>
          <a:xfrm rot="21223333">
            <a:off x="8039010" y="3441707"/>
            <a:ext cx="1707199" cy="307777"/>
          </a:xfrm>
          <a:prstGeom prst="rect">
            <a:avLst/>
          </a:prstGeom>
        </p:spPr>
        <p:txBody>
          <a:bodyPr wrap="none">
            <a:spAutoFit/>
          </a:bodyPr>
          <a:lstStyle/>
          <a:p>
            <a:r>
              <a:rPr lang="en-US" sz="1400" dirty="0"/>
              <a:t>Voluntary license fee</a:t>
            </a:r>
          </a:p>
        </p:txBody>
      </p:sp>
    </p:spTree>
    <p:extLst>
      <p:ext uri="{BB962C8B-B14F-4D97-AF65-F5344CB8AC3E}">
        <p14:creationId xmlns:p14="http://schemas.microsoft.com/office/powerpoint/2010/main" val="22551008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307048" y="4057419"/>
            <a:ext cx="1457450" cy="369332"/>
          </a:xfrm>
          <a:prstGeom prst="rect">
            <a:avLst/>
          </a:prstGeom>
          <a:noFill/>
        </p:spPr>
        <p:txBody>
          <a:bodyPr wrap="none" rtlCol="0">
            <a:spAutoFit/>
          </a:bodyPr>
          <a:lstStyle/>
          <a:p>
            <a:r>
              <a:rPr lang="en-US" dirty="0">
                <a:solidFill>
                  <a:srgbClr val="7030A0"/>
                </a:solidFill>
              </a:rPr>
              <a:t>No Injunction</a:t>
            </a:r>
          </a:p>
        </p:txBody>
      </p:sp>
      <p:cxnSp>
        <p:nvCxnSpPr>
          <p:cNvPr id="60" name="Straight Connector 59"/>
          <p:cNvCxnSpPr>
            <a:cxnSpLocks/>
          </p:cNvCxnSpPr>
          <p:nvPr/>
        </p:nvCxnSpPr>
        <p:spPr>
          <a:xfrm flipV="1">
            <a:off x="2434322" y="2400300"/>
            <a:ext cx="9148078" cy="2180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97C2D210-045B-7A40-AA24-D11DE2DCC502}"/>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2" name="Straight Arrow Connector 71">
            <a:extLst>
              <a:ext uri="{FF2B5EF4-FFF2-40B4-BE49-F238E27FC236}">
                <a16:creationId xmlns:a16="http://schemas.microsoft.com/office/drawing/2014/main" id="{D592CD0D-CA87-2944-97E1-A84280F4B33B}"/>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98517151-C6AF-0D43-976C-FDD35ADDB5BE}"/>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1F30FEE3-94B1-B144-AE4E-1BE2184D3A12}"/>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097A5A00-D3F4-2445-9557-6E8CF28E5AB9}"/>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0" name="TextBox 79">
            <a:extLst>
              <a:ext uri="{FF2B5EF4-FFF2-40B4-BE49-F238E27FC236}">
                <a16:creationId xmlns:a16="http://schemas.microsoft.com/office/drawing/2014/main" id="{65C83768-4A22-8E4B-B77E-88FA042D46A6}"/>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2" name="Straight Connector 81">
            <a:extLst>
              <a:ext uri="{FF2B5EF4-FFF2-40B4-BE49-F238E27FC236}">
                <a16:creationId xmlns:a16="http://schemas.microsoft.com/office/drawing/2014/main" id="{346BD322-9974-FC45-922F-49D5C302E4DF}"/>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F20D3335-5375-8D46-8F50-2B5376CA36D0}"/>
              </a:ext>
            </a:extLst>
          </p:cNvPr>
          <p:cNvSpPr txBox="1"/>
          <p:nvPr/>
        </p:nvSpPr>
        <p:spPr>
          <a:xfrm>
            <a:off x="1923526" y="262212"/>
            <a:ext cx="1769763" cy="1477328"/>
          </a:xfrm>
          <a:prstGeom prst="rect">
            <a:avLst/>
          </a:prstGeom>
          <a:noFill/>
        </p:spPr>
        <p:txBody>
          <a:bodyPr wrap="square" rtlCol="0">
            <a:spAutoFit/>
          </a:bodyPr>
          <a:lstStyle/>
          <a:p>
            <a:r>
              <a:rPr lang="en-US" dirty="0"/>
              <a:t>On average, the ongoing royalty is 1.6 x the “reasonable royalty”</a:t>
            </a:r>
          </a:p>
        </p:txBody>
      </p:sp>
      <p:sp>
        <p:nvSpPr>
          <p:cNvPr id="11" name="Freeform 10">
            <a:extLst>
              <a:ext uri="{FF2B5EF4-FFF2-40B4-BE49-F238E27FC236}">
                <a16:creationId xmlns:a16="http://schemas.microsoft.com/office/drawing/2014/main" id="{93BA2863-2D5E-1E44-96D9-2F08331C5E1F}"/>
              </a:ext>
            </a:extLst>
          </p:cNvPr>
          <p:cNvSpPr/>
          <p:nvPr/>
        </p:nvSpPr>
        <p:spPr>
          <a:xfrm>
            <a:off x="7321594" y="2397902"/>
            <a:ext cx="4265069" cy="1489897"/>
          </a:xfrm>
          <a:custGeom>
            <a:avLst/>
            <a:gdLst>
              <a:gd name="connsiteX0" fmla="*/ 6395 w 4265069"/>
              <a:gd name="connsiteY0" fmla="*/ 1029499 h 1489897"/>
              <a:gd name="connsiteX1" fmla="*/ 0 w 4265069"/>
              <a:gd name="connsiteY1" fmla="*/ 1489897 h 1489897"/>
              <a:gd name="connsiteX2" fmla="*/ 4265069 w 4265069"/>
              <a:gd name="connsiteY2" fmla="*/ 773723 h 1489897"/>
              <a:gd name="connsiteX3" fmla="*/ 4258675 w 4265069"/>
              <a:gd name="connsiteY3" fmla="*/ 0 h 1489897"/>
              <a:gd name="connsiteX4" fmla="*/ 6395 w 4265069"/>
              <a:gd name="connsiteY4" fmla="*/ 1029499 h 148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5069" h="1489897">
                <a:moveTo>
                  <a:pt x="6395" y="1029499"/>
                </a:moveTo>
                <a:cubicBezTo>
                  <a:pt x="4263" y="1182965"/>
                  <a:pt x="2132" y="1336431"/>
                  <a:pt x="0" y="1489897"/>
                </a:cubicBezTo>
                <a:lnTo>
                  <a:pt x="4265069" y="773723"/>
                </a:lnTo>
                <a:cubicBezTo>
                  <a:pt x="4262938" y="515815"/>
                  <a:pt x="4260806" y="257908"/>
                  <a:pt x="4258675" y="0"/>
                </a:cubicBezTo>
                <a:lnTo>
                  <a:pt x="6395" y="1029499"/>
                </a:lnTo>
                <a:close/>
              </a:path>
            </a:pathLst>
          </a:custGeom>
          <a:pattFill prst="zigZ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C6DC3E3F-A898-5A4A-AD1F-69B4A8BCD349}"/>
              </a:ext>
            </a:extLst>
          </p:cNvPr>
          <p:cNvSpPr txBox="1"/>
          <p:nvPr/>
        </p:nvSpPr>
        <p:spPr>
          <a:xfrm rot="21022452">
            <a:off x="8751431" y="3104818"/>
            <a:ext cx="1340688" cy="307777"/>
          </a:xfrm>
          <a:prstGeom prst="rect">
            <a:avLst/>
          </a:prstGeom>
          <a:noFill/>
        </p:spPr>
        <p:txBody>
          <a:bodyPr wrap="none" rtlCol="0">
            <a:spAutoFit/>
          </a:bodyPr>
          <a:lstStyle/>
          <a:p>
            <a:r>
              <a:rPr lang="en-US" sz="1400" dirty="0"/>
              <a:t>Ongoing royalty</a:t>
            </a:r>
          </a:p>
        </p:txBody>
      </p:sp>
      <p:cxnSp>
        <p:nvCxnSpPr>
          <p:cNvPr id="85" name="Straight Arrow Connector 84">
            <a:extLst>
              <a:ext uri="{FF2B5EF4-FFF2-40B4-BE49-F238E27FC236}">
                <a16:creationId xmlns:a16="http://schemas.microsoft.com/office/drawing/2014/main" id="{590D0054-67BE-EA4E-B7A8-8F5F952FEEBE}"/>
              </a:ext>
            </a:extLst>
          </p:cNvPr>
          <p:cNvCxnSpPr>
            <a:cxnSpLocks/>
          </p:cNvCxnSpPr>
          <p:nvPr/>
        </p:nvCxnSpPr>
        <p:spPr>
          <a:xfrm>
            <a:off x="3190808" y="1362008"/>
            <a:ext cx="2511985" cy="25257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9116183-4BFE-9C44-9A16-8BE492CBE5F6}"/>
              </a:ext>
            </a:extLst>
          </p:cNvPr>
          <p:cNvCxnSpPr>
            <a:cxnSpLocks/>
          </p:cNvCxnSpPr>
          <p:nvPr/>
        </p:nvCxnSpPr>
        <p:spPr>
          <a:xfrm>
            <a:off x="3484951" y="786512"/>
            <a:ext cx="4802199" cy="2661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13959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224815" y="4571999"/>
            <a:ext cx="10363275" cy="711669"/>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Aft>
                <a:spcPct val="0"/>
              </a:spcAft>
            </a:pPr>
            <a:endParaRPr lang="en-US" sz="2000" dirty="0">
              <a:latin typeface="Times New Roman" charset="0"/>
            </a:endParaRPr>
          </a:p>
          <a:p>
            <a:pPr eaLnBrk="0" fontAlgn="base" hangingPunct="0">
              <a:spcAft>
                <a:spcPct val="0"/>
              </a:spcAft>
            </a:pPr>
            <a:r>
              <a:rPr lang="en-US" sz="2000" dirty="0">
                <a:latin typeface="Times New Roman" charset="0"/>
              </a:rPr>
              <a:t>Patent</a:t>
            </a:r>
          </a:p>
        </p:txBody>
      </p:sp>
      <p:cxnSp>
        <p:nvCxnSpPr>
          <p:cNvPr id="24" name="Straight Connector 23"/>
          <p:cNvCxnSpPr/>
          <p:nvPr/>
        </p:nvCxnSpPr>
        <p:spPr bwMode="auto">
          <a:xfrm>
            <a:off x="446049" y="4571999"/>
            <a:ext cx="11745951" cy="0"/>
          </a:xfrm>
          <a:prstGeom prst="line">
            <a:avLst/>
          </a:prstGeom>
          <a:solidFill>
            <a:schemeClr val="accent1"/>
          </a:solidFill>
          <a:ln w="38100" cap="flat" cmpd="sng" algn="ctr">
            <a:solidFill>
              <a:schemeClr val="tx1"/>
            </a:solidFill>
            <a:prstDash val="solid"/>
            <a:round/>
            <a:headEnd type="none" w="med" len="med"/>
            <a:tailEnd type="stealth" w="med" len="med"/>
          </a:ln>
          <a:effectLst/>
        </p:spPr>
      </p:cxnSp>
      <p:sp>
        <p:nvSpPr>
          <p:cNvPr id="25" name="TextBox 24"/>
          <p:cNvSpPr txBox="1"/>
          <p:nvPr/>
        </p:nvSpPr>
        <p:spPr>
          <a:xfrm>
            <a:off x="2438401" y="4572000"/>
            <a:ext cx="601447" cy="338554"/>
          </a:xfrm>
          <a:prstGeom prst="rect">
            <a:avLst/>
          </a:prstGeom>
          <a:noFill/>
        </p:spPr>
        <p:txBody>
          <a:bodyPr wrap="none" rtlCol="0">
            <a:spAutoFit/>
          </a:bodyPr>
          <a:lstStyle/>
          <a:p>
            <a:r>
              <a:rPr lang="en-US" sz="1600" dirty="0"/>
              <a:t>2010</a:t>
            </a:r>
          </a:p>
        </p:txBody>
      </p:sp>
      <p:sp>
        <p:nvSpPr>
          <p:cNvPr id="26" name="TextBox 25"/>
          <p:cNvSpPr txBox="1"/>
          <p:nvPr/>
        </p:nvSpPr>
        <p:spPr>
          <a:xfrm>
            <a:off x="3048001" y="4572000"/>
            <a:ext cx="601447" cy="338554"/>
          </a:xfrm>
          <a:prstGeom prst="rect">
            <a:avLst/>
          </a:prstGeom>
          <a:noFill/>
        </p:spPr>
        <p:txBody>
          <a:bodyPr wrap="none" rtlCol="0">
            <a:spAutoFit/>
          </a:bodyPr>
          <a:lstStyle/>
          <a:p>
            <a:r>
              <a:rPr lang="en-US" sz="1600" dirty="0"/>
              <a:t>2011</a:t>
            </a:r>
          </a:p>
        </p:txBody>
      </p:sp>
      <p:sp>
        <p:nvSpPr>
          <p:cNvPr id="27" name="TextBox 26"/>
          <p:cNvSpPr txBox="1"/>
          <p:nvPr/>
        </p:nvSpPr>
        <p:spPr>
          <a:xfrm>
            <a:off x="3657601" y="4572000"/>
            <a:ext cx="601447" cy="338554"/>
          </a:xfrm>
          <a:prstGeom prst="rect">
            <a:avLst/>
          </a:prstGeom>
          <a:noFill/>
        </p:spPr>
        <p:txBody>
          <a:bodyPr wrap="none" rtlCol="0">
            <a:spAutoFit/>
          </a:bodyPr>
          <a:lstStyle/>
          <a:p>
            <a:r>
              <a:rPr lang="en-US" sz="1600" dirty="0"/>
              <a:t>2012</a:t>
            </a:r>
          </a:p>
        </p:txBody>
      </p:sp>
      <p:sp>
        <p:nvSpPr>
          <p:cNvPr id="28" name="TextBox 27"/>
          <p:cNvSpPr txBox="1"/>
          <p:nvPr/>
        </p:nvSpPr>
        <p:spPr>
          <a:xfrm>
            <a:off x="4267201" y="4572000"/>
            <a:ext cx="601447" cy="338554"/>
          </a:xfrm>
          <a:prstGeom prst="rect">
            <a:avLst/>
          </a:prstGeom>
          <a:noFill/>
        </p:spPr>
        <p:txBody>
          <a:bodyPr wrap="none" rtlCol="0">
            <a:spAutoFit/>
          </a:bodyPr>
          <a:lstStyle/>
          <a:p>
            <a:r>
              <a:rPr lang="en-US" sz="1600" dirty="0"/>
              <a:t>2013</a:t>
            </a:r>
          </a:p>
        </p:txBody>
      </p:sp>
      <p:sp>
        <p:nvSpPr>
          <p:cNvPr id="29" name="TextBox 28"/>
          <p:cNvSpPr txBox="1"/>
          <p:nvPr/>
        </p:nvSpPr>
        <p:spPr>
          <a:xfrm>
            <a:off x="4876801" y="4572000"/>
            <a:ext cx="601447" cy="338554"/>
          </a:xfrm>
          <a:prstGeom prst="rect">
            <a:avLst/>
          </a:prstGeom>
          <a:noFill/>
        </p:spPr>
        <p:txBody>
          <a:bodyPr wrap="none" rtlCol="0">
            <a:spAutoFit/>
          </a:bodyPr>
          <a:lstStyle/>
          <a:p>
            <a:r>
              <a:rPr lang="en-US" sz="1600" dirty="0"/>
              <a:t>2014</a:t>
            </a:r>
          </a:p>
        </p:txBody>
      </p:sp>
      <p:sp>
        <p:nvSpPr>
          <p:cNvPr id="30" name="TextBox 29"/>
          <p:cNvSpPr txBox="1"/>
          <p:nvPr/>
        </p:nvSpPr>
        <p:spPr>
          <a:xfrm>
            <a:off x="5486401" y="4572000"/>
            <a:ext cx="601447" cy="338554"/>
          </a:xfrm>
          <a:prstGeom prst="rect">
            <a:avLst/>
          </a:prstGeom>
          <a:noFill/>
        </p:spPr>
        <p:txBody>
          <a:bodyPr wrap="none" rtlCol="0">
            <a:spAutoFit/>
          </a:bodyPr>
          <a:lstStyle/>
          <a:p>
            <a:r>
              <a:rPr lang="en-US" sz="1600" dirty="0"/>
              <a:t>2015</a:t>
            </a:r>
          </a:p>
        </p:txBody>
      </p:sp>
      <p:sp>
        <p:nvSpPr>
          <p:cNvPr id="31" name="TextBox 30"/>
          <p:cNvSpPr txBox="1"/>
          <p:nvPr/>
        </p:nvSpPr>
        <p:spPr>
          <a:xfrm>
            <a:off x="6096001" y="4572000"/>
            <a:ext cx="601447" cy="338554"/>
          </a:xfrm>
          <a:prstGeom prst="rect">
            <a:avLst/>
          </a:prstGeom>
          <a:noFill/>
        </p:spPr>
        <p:txBody>
          <a:bodyPr wrap="none" rtlCol="0">
            <a:spAutoFit/>
          </a:bodyPr>
          <a:lstStyle/>
          <a:p>
            <a:r>
              <a:rPr lang="en-US" sz="1600" dirty="0"/>
              <a:t>2016</a:t>
            </a:r>
          </a:p>
        </p:txBody>
      </p:sp>
      <p:sp>
        <p:nvSpPr>
          <p:cNvPr id="32" name="TextBox 31"/>
          <p:cNvSpPr txBox="1"/>
          <p:nvPr/>
        </p:nvSpPr>
        <p:spPr>
          <a:xfrm>
            <a:off x="6705601" y="4572000"/>
            <a:ext cx="601447" cy="338554"/>
          </a:xfrm>
          <a:prstGeom prst="rect">
            <a:avLst/>
          </a:prstGeom>
          <a:noFill/>
        </p:spPr>
        <p:txBody>
          <a:bodyPr wrap="none" rtlCol="0">
            <a:spAutoFit/>
          </a:bodyPr>
          <a:lstStyle/>
          <a:p>
            <a:r>
              <a:rPr lang="en-US" sz="1600"/>
              <a:t>2017</a:t>
            </a:r>
            <a:endParaRPr lang="en-US" sz="1600" dirty="0"/>
          </a:p>
        </p:txBody>
      </p:sp>
      <p:sp>
        <p:nvSpPr>
          <p:cNvPr id="33" name="TextBox 32"/>
          <p:cNvSpPr txBox="1"/>
          <p:nvPr/>
        </p:nvSpPr>
        <p:spPr>
          <a:xfrm>
            <a:off x="7315201" y="4572000"/>
            <a:ext cx="601447" cy="338554"/>
          </a:xfrm>
          <a:prstGeom prst="rect">
            <a:avLst/>
          </a:prstGeom>
          <a:noFill/>
        </p:spPr>
        <p:txBody>
          <a:bodyPr wrap="none" rtlCol="0">
            <a:spAutoFit/>
          </a:bodyPr>
          <a:lstStyle/>
          <a:p>
            <a:r>
              <a:rPr lang="en-US" sz="1600" dirty="0"/>
              <a:t>2018</a:t>
            </a:r>
          </a:p>
        </p:txBody>
      </p:sp>
      <p:sp>
        <p:nvSpPr>
          <p:cNvPr id="34" name="TextBox 33"/>
          <p:cNvSpPr txBox="1"/>
          <p:nvPr/>
        </p:nvSpPr>
        <p:spPr>
          <a:xfrm>
            <a:off x="7924801" y="4572000"/>
            <a:ext cx="601447" cy="338554"/>
          </a:xfrm>
          <a:prstGeom prst="rect">
            <a:avLst/>
          </a:prstGeom>
          <a:noFill/>
        </p:spPr>
        <p:txBody>
          <a:bodyPr wrap="none" rtlCol="0">
            <a:spAutoFit/>
          </a:bodyPr>
          <a:lstStyle/>
          <a:p>
            <a:r>
              <a:rPr lang="en-US" sz="1600" dirty="0"/>
              <a:t>2019</a:t>
            </a:r>
          </a:p>
        </p:txBody>
      </p:sp>
      <p:sp>
        <p:nvSpPr>
          <p:cNvPr id="35" name="TextBox 34"/>
          <p:cNvSpPr txBox="1"/>
          <p:nvPr/>
        </p:nvSpPr>
        <p:spPr>
          <a:xfrm>
            <a:off x="8534401" y="4572000"/>
            <a:ext cx="601447" cy="338554"/>
          </a:xfrm>
          <a:prstGeom prst="rect">
            <a:avLst/>
          </a:prstGeom>
          <a:noFill/>
        </p:spPr>
        <p:txBody>
          <a:bodyPr wrap="none" rtlCol="0">
            <a:spAutoFit/>
          </a:bodyPr>
          <a:lstStyle/>
          <a:p>
            <a:r>
              <a:rPr lang="en-US" sz="1600" dirty="0"/>
              <a:t>2020</a:t>
            </a:r>
          </a:p>
        </p:txBody>
      </p:sp>
      <p:sp>
        <p:nvSpPr>
          <p:cNvPr id="36" name="TextBox 35"/>
          <p:cNvSpPr txBox="1"/>
          <p:nvPr/>
        </p:nvSpPr>
        <p:spPr>
          <a:xfrm>
            <a:off x="9144001" y="4572000"/>
            <a:ext cx="601447" cy="338554"/>
          </a:xfrm>
          <a:prstGeom prst="rect">
            <a:avLst/>
          </a:prstGeom>
          <a:noFill/>
        </p:spPr>
        <p:txBody>
          <a:bodyPr wrap="none" rtlCol="0">
            <a:spAutoFit/>
          </a:bodyPr>
          <a:lstStyle/>
          <a:p>
            <a:r>
              <a:rPr lang="en-US" sz="1600" dirty="0"/>
              <a:t>2021</a:t>
            </a:r>
          </a:p>
        </p:txBody>
      </p:sp>
      <p:sp>
        <p:nvSpPr>
          <p:cNvPr id="37" name="TextBox 36"/>
          <p:cNvSpPr txBox="1"/>
          <p:nvPr/>
        </p:nvSpPr>
        <p:spPr>
          <a:xfrm>
            <a:off x="9753601" y="4572000"/>
            <a:ext cx="601447" cy="338554"/>
          </a:xfrm>
          <a:prstGeom prst="rect">
            <a:avLst/>
          </a:prstGeom>
          <a:noFill/>
        </p:spPr>
        <p:txBody>
          <a:bodyPr wrap="none" rtlCol="0">
            <a:spAutoFit/>
          </a:bodyPr>
          <a:lstStyle/>
          <a:p>
            <a:r>
              <a:rPr lang="en-US" sz="1600" dirty="0"/>
              <a:t>2022</a:t>
            </a:r>
          </a:p>
        </p:txBody>
      </p:sp>
      <p:sp>
        <p:nvSpPr>
          <p:cNvPr id="39" name="Rounded Rectangle 38"/>
          <p:cNvSpPr/>
          <p:nvPr/>
        </p:nvSpPr>
        <p:spPr>
          <a:xfrm>
            <a:off x="30041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360560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4223356"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4841105"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5442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0521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6661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95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78891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8498710"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9100158"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7097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10300284"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239778" y="3627862"/>
            <a:ext cx="1207887" cy="1299971"/>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ounded Rectangle 54"/>
          <p:cNvSpPr/>
          <p:nvPr/>
        </p:nvSpPr>
        <p:spPr>
          <a:xfrm>
            <a:off x="1159051"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776804"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1832875" y="4573465"/>
            <a:ext cx="601447" cy="338554"/>
          </a:xfrm>
          <a:prstGeom prst="rect">
            <a:avLst/>
          </a:prstGeom>
          <a:noFill/>
        </p:spPr>
        <p:txBody>
          <a:bodyPr wrap="none" rtlCol="0">
            <a:spAutoFit/>
          </a:bodyPr>
          <a:lstStyle/>
          <a:p>
            <a:r>
              <a:rPr lang="en-US" sz="1600" dirty="0"/>
              <a:t>2009</a:t>
            </a:r>
          </a:p>
        </p:txBody>
      </p:sp>
      <p:sp>
        <p:nvSpPr>
          <p:cNvPr id="58" name="TextBox 57"/>
          <p:cNvSpPr txBox="1"/>
          <p:nvPr/>
        </p:nvSpPr>
        <p:spPr>
          <a:xfrm>
            <a:off x="1224815" y="4571999"/>
            <a:ext cx="601447" cy="338554"/>
          </a:xfrm>
          <a:prstGeom prst="rect">
            <a:avLst/>
          </a:prstGeom>
          <a:noFill/>
        </p:spPr>
        <p:txBody>
          <a:bodyPr wrap="none" rtlCol="0">
            <a:spAutoFit/>
          </a:bodyPr>
          <a:lstStyle/>
          <a:p>
            <a:r>
              <a:rPr lang="en-US" sz="1600" dirty="0"/>
              <a:t>2008</a:t>
            </a:r>
          </a:p>
        </p:txBody>
      </p:sp>
      <p:cxnSp>
        <p:nvCxnSpPr>
          <p:cNvPr id="62" name="Straight Connector 61"/>
          <p:cNvCxnSpPr/>
          <p:nvPr/>
        </p:nvCxnSpPr>
        <p:spPr>
          <a:xfrm flipV="1">
            <a:off x="2438400" y="2215376"/>
            <a:ext cx="4876800" cy="141248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cxnSpLocks/>
          </p:cNvCxnSpPr>
          <p:nvPr/>
        </p:nvCxnSpPr>
        <p:spPr>
          <a:xfrm flipV="1">
            <a:off x="2434322" y="2385768"/>
            <a:ext cx="9148078" cy="21948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Rounded Rectangle 72"/>
          <p:cNvSpPr/>
          <p:nvPr/>
        </p:nvSpPr>
        <p:spPr>
          <a:xfrm>
            <a:off x="2394557" y="4527637"/>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rot="18733573">
            <a:off x="1023147" y="3759108"/>
            <a:ext cx="1818768" cy="369332"/>
          </a:xfrm>
          <a:prstGeom prst="rect">
            <a:avLst/>
          </a:prstGeom>
          <a:noFill/>
        </p:spPr>
        <p:txBody>
          <a:bodyPr wrap="none" rtlCol="0">
            <a:spAutoFit/>
          </a:bodyPr>
          <a:lstStyle/>
          <a:p>
            <a:r>
              <a:rPr lang="en-US">
                <a:solidFill>
                  <a:schemeClr val="accent6">
                    <a:lumMod val="50000"/>
                  </a:schemeClr>
                </a:solidFill>
              </a:rPr>
              <a:t>Patentee’s profits</a:t>
            </a:r>
          </a:p>
        </p:txBody>
      </p:sp>
      <p:sp>
        <p:nvSpPr>
          <p:cNvPr id="78" name="TextBox 77"/>
          <p:cNvSpPr txBox="1"/>
          <p:nvPr/>
        </p:nvSpPr>
        <p:spPr>
          <a:xfrm rot="20759414">
            <a:off x="3351013" y="3760139"/>
            <a:ext cx="1797800" cy="369332"/>
          </a:xfrm>
          <a:prstGeom prst="rect">
            <a:avLst/>
          </a:prstGeom>
          <a:noFill/>
        </p:spPr>
        <p:txBody>
          <a:bodyPr wrap="none" rtlCol="0">
            <a:spAutoFit/>
          </a:bodyPr>
          <a:lstStyle/>
          <a:p>
            <a:r>
              <a:rPr lang="en-US" dirty="0">
                <a:solidFill>
                  <a:srgbClr val="FF0000"/>
                </a:solidFill>
              </a:rPr>
              <a:t>Infringer’s profits</a:t>
            </a:r>
          </a:p>
        </p:txBody>
      </p:sp>
      <p:sp>
        <p:nvSpPr>
          <p:cNvPr id="79" name="TextBox 78"/>
          <p:cNvSpPr txBox="1"/>
          <p:nvPr/>
        </p:nvSpPr>
        <p:spPr>
          <a:xfrm>
            <a:off x="5787124" y="5858471"/>
            <a:ext cx="1362809" cy="369332"/>
          </a:xfrm>
          <a:prstGeom prst="rect">
            <a:avLst/>
          </a:prstGeom>
          <a:noFill/>
        </p:spPr>
        <p:txBody>
          <a:bodyPr wrap="none" rtlCol="0">
            <a:spAutoFit/>
          </a:bodyPr>
          <a:lstStyle/>
          <a:p>
            <a:r>
              <a:rPr lang="en-US"/>
              <a:t>Lawsuit filed</a:t>
            </a:r>
          </a:p>
        </p:txBody>
      </p:sp>
      <p:cxnSp>
        <p:nvCxnSpPr>
          <p:cNvPr id="81" name="Straight Arrow Connector 80"/>
          <p:cNvCxnSpPr/>
          <p:nvPr/>
        </p:nvCxnSpPr>
        <p:spPr>
          <a:xfrm flipV="1">
            <a:off x="6214946" y="4625002"/>
            <a:ext cx="446811" cy="13446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447665" y="978122"/>
            <a:ext cx="4867535" cy="264110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2460702" y="981307"/>
            <a:ext cx="4854498" cy="2624254"/>
          </a:xfrm>
          <a:custGeom>
            <a:avLst/>
            <a:gdLst>
              <a:gd name="connsiteX0" fmla="*/ 0 w 4854498"/>
              <a:gd name="connsiteY0" fmla="*/ 2624254 h 2624254"/>
              <a:gd name="connsiteX1" fmla="*/ 4854498 w 4854498"/>
              <a:gd name="connsiteY1" fmla="*/ 0 h 2624254"/>
              <a:gd name="connsiteX2" fmla="*/ 4854498 w 4854498"/>
              <a:gd name="connsiteY2" fmla="*/ 1248937 h 2624254"/>
              <a:gd name="connsiteX3" fmla="*/ 0 w 4854498"/>
              <a:gd name="connsiteY3" fmla="*/ 2624254 h 2624254"/>
            </a:gdLst>
            <a:ahLst/>
            <a:cxnLst>
              <a:cxn ang="0">
                <a:pos x="connsiteX0" y="connsiteY0"/>
              </a:cxn>
              <a:cxn ang="0">
                <a:pos x="connsiteX1" y="connsiteY1"/>
              </a:cxn>
              <a:cxn ang="0">
                <a:pos x="connsiteX2" y="connsiteY2"/>
              </a:cxn>
              <a:cxn ang="0">
                <a:pos x="connsiteX3" y="connsiteY3"/>
              </a:cxn>
            </a:cxnLst>
            <a:rect l="l" t="t" r="r" b="b"/>
            <a:pathLst>
              <a:path w="4854498" h="2624254">
                <a:moveTo>
                  <a:pt x="0" y="2624254"/>
                </a:moveTo>
                <a:lnTo>
                  <a:pt x="4854498" y="0"/>
                </a:lnTo>
                <a:lnTo>
                  <a:pt x="4854498" y="1248937"/>
                </a:lnTo>
                <a:lnTo>
                  <a:pt x="0" y="2624254"/>
                </a:lnTo>
                <a:close/>
              </a:path>
            </a:pathLst>
          </a:custGeom>
          <a:pattFill prst="openDmnd">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2483005" y="3293327"/>
            <a:ext cx="564995" cy="297366"/>
          </a:xfrm>
          <a:custGeom>
            <a:avLst/>
            <a:gdLst>
              <a:gd name="connsiteX0" fmla="*/ 0 w 564995"/>
              <a:gd name="connsiteY0" fmla="*/ 297366 h 297366"/>
              <a:gd name="connsiteX1" fmla="*/ 564995 w 564995"/>
              <a:gd name="connsiteY1" fmla="*/ 0 h 297366"/>
              <a:gd name="connsiteX2" fmla="*/ 564995 w 564995"/>
              <a:gd name="connsiteY2" fmla="*/ 148683 h 297366"/>
              <a:gd name="connsiteX3" fmla="*/ 0 w 564995"/>
              <a:gd name="connsiteY3" fmla="*/ 297366 h 297366"/>
            </a:gdLst>
            <a:ahLst/>
            <a:cxnLst>
              <a:cxn ang="0">
                <a:pos x="connsiteX0" y="connsiteY0"/>
              </a:cxn>
              <a:cxn ang="0">
                <a:pos x="connsiteX1" y="connsiteY1"/>
              </a:cxn>
              <a:cxn ang="0">
                <a:pos x="connsiteX2" y="connsiteY2"/>
              </a:cxn>
              <a:cxn ang="0">
                <a:pos x="connsiteX3" y="connsiteY3"/>
              </a:cxn>
            </a:cxnLst>
            <a:rect l="l" t="t" r="r" b="b"/>
            <a:pathLst>
              <a:path w="564995" h="297366">
                <a:moveTo>
                  <a:pt x="0" y="297366"/>
                </a:moveTo>
                <a:lnTo>
                  <a:pt x="564995" y="0"/>
                </a:lnTo>
                <a:lnTo>
                  <a:pt x="564995" y="148683"/>
                </a:lnTo>
                <a:lnTo>
                  <a:pt x="0" y="297366"/>
                </a:lnTo>
                <a:close/>
              </a:path>
            </a:pathLst>
          </a:cu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497873" y="3404839"/>
            <a:ext cx="4824761" cy="1159727"/>
          </a:xfrm>
          <a:custGeom>
            <a:avLst/>
            <a:gdLst>
              <a:gd name="connsiteX0" fmla="*/ 0 w 4824761"/>
              <a:gd name="connsiteY0" fmla="*/ 1159727 h 1159727"/>
              <a:gd name="connsiteX1" fmla="*/ 4824761 w 4824761"/>
              <a:gd name="connsiteY1" fmla="*/ 0 h 1159727"/>
              <a:gd name="connsiteX2" fmla="*/ 4824761 w 4824761"/>
              <a:gd name="connsiteY2" fmla="*/ 379141 h 1159727"/>
              <a:gd name="connsiteX3" fmla="*/ 0 w 4824761"/>
              <a:gd name="connsiteY3" fmla="*/ 1159727 h 1159727"/>
            </a:gdLst>
            <a:ahLst/>
            <a:cxnLst>
              <a:cxn ang="0">
                <a:pos x="connsiteX0" y="connsiteY0"/>
              </a:cxn>
              <a:cxn ang="0">
                <a:pos x="connsiteX1" y="connsiteY1"/>
              </a:cxn>
              <a:cxn ang="0">
                <a:pos x="connsiteX2" y="connsiteY2"/>
              </a:cxn>
              <a:cxn ang="0">
                <a:pos x="connsiteX3" y="connsiteY3"/>
              </a:cxn>
            </a:cxnLst>
            <a:rect l="l" t="t" r="r" b="b"/>
            <a:pathLst>
              <a:path w="4824761" h="1159727">
                <a:moveTo>
                  <a:pt x="0" y="1159727"/>
                </a:moveTo>
                <a:lnTo>
                  <a:pt x="4824761" y="0"/>
                </a:lnTo>
                <a:lnTo>
                  <a:pt x="4824761" y="379141"/>
                </a:lnTo>
                <a:lnTo>
                  <a:pt x="0" y="1159727"/>
                </a:lnTo>
                <a:close/>
              </a:path>
            </a:pathLst>
          </a:custGeom>
          <a:pattFill prst="openDmnd">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498725" y="4422775"/>
            <a:ext cx="552450" cy="133350"/>
          </a:xfrm>
          <a:custGeom>
            <a:avLst/>
            <a:gdLst>
              <a:gd name="connsiteX0" fmla="*/ 0 w 552450"/>
              <a:gd name="connsiteY0" fmla="*/ 133350 h 133350"/>
              <a:gd name="connsiteX1" fmla="*/ 552450 w 552450"/>
              <a:gd name="connsiteY1" fmla="*/ 0 h 133350"/>
              <a:gd name="connsiteX2" fmla="*/ 552450 w 552450"/>
              <a:gd name="connsiteY2" fmla="*/ 57150 h 133350"/>
              <a:gd name="connsiteX3" fmla="*/ 0 w 5524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52450" h="133350">
                <a:moveTo>
                  <a:pt x="0" y="133350"/>
                </a:moveTo>
                <a:lnTo>
                  <a:pt x="552450" y="0"/>
                </a:lnTo>
                <a:lnTo>
                  <a:pt x="552450" y="57150"/>
                </a:lnTo>
                <a:lnTo>
                  <a:pt x="0" y="133350"/>
                </a:lnTo>
                <a:close/>
              </a:path>
            </a:pathLst>
          </a:cu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rot="20486813">
            <a:off x="5768027" y="1926812"/>
            <a:ext cx="1000530" cy="307777"/>
          </a:xfrm>
          <a:prstGeom prst="rect">
            <a:avLst/>
          </a:prstGeom>
          <a:noFill/>
        </p:spPr>
        <p:txBody>
          <a:bodyPr wrap="none" rtlCol="0">
            <a:spAutoFit/>
          </a:bodyPr>
          <a:lstStyle/>
          <a:p>
            <a:r>
              <a:rPr lang="en-US" sz="1400"/>
              <a:t>Lost profits</a:t>
            </a:r>
          </a:p>
        </p:txBody>
      </p:sp>
      <p:sp>
        <p:nvSpPr>
          <p:cNvPr id="66" name="TextBox 65"/>
          <p:cNvSpPr txBox="1"/>
          <p:nvPr/>
        </p:nvSpPr>
        <p:spPr>
          <a:xfrm rot="20871073">
            <a:off x="5717584" y="3609628"/>
            <a:ext cx="1571328" cy="307777"/>
          </a:xfrm>
          <a:prstGeom prst="rect">
            <a:avLst/>
          </a:prstGeom>
          <a:noFill/>
        </p:spPr>
        <p:txBody>
          <a:bodyPr wrap="none" rtlCol="0">
            <a:spAutoFit/>
          </a:bodyPr>
          <a:lstStyle/>
          <a:p>
            <a:r>
              <a:rPr lang="en-US" sz="1400"/>
              <a:t>Reasonable royalty</a:t>
            </a:r>
            <a:endParaRPr lang="en-US" sz="1400" dirty="0"/>
          </a:p>
        </p:txBody>
      </p:sp>
      <p:sp>
        <p:nvSpPr>
          <p:cNvPr id="67" name="TextBox 66"/>
          <p:cNvSpPr txBox="1"/>
          <p:nvPr/>
        </p:nvSpPr>
        <p:spPr>
          <a:xfrm>
            <a:off x="2364410" y="3873027"/>
            <a:ext cx="548548" cy="307777"/>
          </a:xfrm>
          <a:prstGeom prst="rect">
            <a:avLst/>
          </a:prstGeom>
          <a:noFill/>
        </p:spPr>
        <p:txBody>
          <a:bodyPr wrap="none" rtlCol="0">
            <a:spAutoFit/>
          </a:bodyPr>
          <a:lstStyle/>
          <a:p>
            <a:r>
              <a:rPr lang="en-US" sz="1400"/>
              <a:t>§286</a:t>
            </a:r>
            <a:endParaRPr lang="en-US" sz="1400" dirty="0"/>
          </a:p>
        </p:txBody>
      </p:sp>
      <p:cxnSp>
        <p:nvCxnSpPr>
          <p:cNvPr id="68" name="Straight Arrow Connector 67"/>
          <p:cNvCxnSpPr/>
          <p:nvPr/>
        </p:nvCxnSpPr>
        <p:spPr>
          <a:xfrm flipV="1">
            <a:off x="2638684" y="3400077"/>
            <a:ext cx="274274" cy="472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638684" y="4180804"/>
            <a:ext cx="274274" cy="2856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467F8AE-8E53-B242-8094-7A2141B3606B}"/>
              </a:ext>
            </a:extLst>
          </p:cNvPr>
          <p:cNvSpPr txBox="1"/>
          <p:nvPr/>
        </p:nvSpPr>
        <p:spPr>
          <a:xfrm>
            <a:off x="7472315" y="5858471"/>
            <a:ext cx="1794787" cy="369332"/>
          </a:xfrm>
          <a:prstGeom prst="rect">
            <a:avLst/>
          </a:prstGeom>
          <a:noFill/>
        </p:spPr>
        <p:txBody>
          <a:bodyPr wrap="none" rtlCol="0">
            <a:spAutoFit/>
          </a:bodyPr>
          <a:lstStyle/>
          <a:p>
            <a:r>
              <a:rPr lang="en-US" dirty="0"/>
              <a:t>Patentee prevails</a:t>
            </a:r>
          </a:p>
        </p:txBody>
      </p:sp>
      <p:cxnSp>
        <p:nvCxnSpPr>
          <p:cNvPr id="72" name="Straight Arrow Connector 71">
            <a:extLst>
              <a:ext uri="{FF2B5EF4-FFF2-40B4-BE49-F238E27FC236}">
                <a16:creationId xmlns:a16="http://schemas.microsoft.com/office/drawing/2014/main" id="{7D36625C-4200-994A-BF62-2ABA1168906A}"/>
              </a:ext>
            </a:extLst>
          </p:cNvPr>
          <p:cNvCxnSpPr>
            <a:cxnSpLocks/>
          </p:cNvCxnSpPr>
          <p:nvPr/>
        </p:nvCxnSpPr>
        <p:spPr>
          <a:xfrm flipH="1" flipV="1">
            <a:off x="7323352" y="4616363"/>
            <a:ext cx="432321" cy="128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ounded Rectangle 73">
            <a:extLst>
              <a:ext uri="{FF2B5EF4-FFF2-40B4-BE49-F238E27FC236}">
                <a16:creationId xmlns:a16="http://schemas.microsoft.com/office/drawing/2014/main" id="{1DF9ECF1-300C-A844-B286-371BA8B6D1D5}"/>
              </a:ext>
            </a:extLst>
          </p:cNvPr>
          <p:cNvSpPr/>
          <p:nvPr/>
        </p:nvSpPr>
        <p:spPr>
          <a:xfrm>
            <a:off x="11535782"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806ADFD3-9FF0-1841-A89B-D2F66C6C1520}"/>
              </a:ext>
            </a:extLst>
          </p:cNvPr>
          <p:cNvSpPr/>
          <p:nvPr/>
        </p:nvSpPr>
        <p:spPr>
          <a:xfrm>
            <a:off x="10918033" y="4526171"/>
            <a:ext cx="87683" cy="887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8766AB48-8C74-A941-B1ED-8A8ED8296BBE}"/>
              </a:ext>
            </a:extLst>
          </p:cNvPr>
          <p:cNvSpPr txBox="1"/>
          <p:nvPr/>
        </p:nvSpPr>
        <p:spPr>
          <a:xfrm>
            <a:off x="10352277" y="4571999"/>
            <a:ext cx="601447" cy="338554"/>
          </a:xfrm>
          <a:prstGeom prst="rect">
            <a:avLst/>
          </a:prstGeom>
          <a:noFill/>
        </p:spPr>
        <p:txBody>
          <a:bodyPr wrap="none" rtlCol="0">
            <a:spAutoFit/>
          </a:bodyPr>
          <a:lstStyle/>
          <a:p>
            <a:r>
              <a:rPr lang="en-US" sz="1600" dirty="0"/>
              <a:t>2023</a:t>
            </a:r>
          </a:p>
        </p:txBody>
      </p:sp>
      <p:sp>
        <p:nvSpPr>
          <p:cNvPr id="80" name="TextBox 79">
            <a:extLst>
              <a:ext uri="{FF2B5EF4-FFF2-40B4-BE49-F238E27FC236}">
                <a16:creationId xmlns:a16="http://schemas.microsoft.com/office/drawing/2014/main" id="{98E646A1-CB1C-454D-9FCE-7FCBABF6F040}"/>
              </a:ext>
            </a:extLst>
          </p:cNvPr>
          <p:cNvSpPr txBox="1"/>
          <p:nvPr/>
        </p:nvSpPr>
        <p:spPr>
          <a:xfrm>
            <a:off x="10986643" y="4570534"/>
            <a:ext cx="601447" cy="338554"/>
          </a:xfrm>
          <a:prstGeom prst="rect">
            <a:avLst/>
          </a:prstGeom>
          <a:noFill/>
        </p:spPr>
        <p:txBody>
          <a:bodyPr wrap="none" rtlCol="0">
            <a:spAutoFit/>
          </a:bodyPr>
          <a:lstStyle/>
          <a:p>
            <a:r>
              <a:rPr lang="en-US" sz="1600" dirty="0"/>
              <a:t>2024</a:t>
            </a:r>
          </a:p>
        </p:txBody>
      </p:sp>
      <p:cxnSp>
        <p:nvCxnSpPr>
          <p:cNvPr id="82" name="Straight Connector 81">
            <a:extLst>
              <a:ext uri="{FF2B5EF4-FFF2-40B4-BE49-F238E27FC236}">
                <a16:creationId xmlns:a16="http://schemas.microsoft.com/office/drawing/2014/main" id="{715248E8-6ACA-654E-A18B-1346B8FA3EC5}"/>
              </a:ext>
            </a:extLst>
          </p:cNvPr>
          <p:cNvCxnSpPr>
            <a:cxnSpLocks/>
          </p:cNvCxnSpPr>
          <p:nvPr/>
        </p:nvCxnSpPr>
        <p:spPr>
          <a:xfrm flipH="1">
            <a:off x="2482240" y="1019236"/>
            <a:ext cx="9100160" cy="258632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05308248-2CC3-7F4A-A1A2-46A557F68CCC}"/>
              </a:ext>
            </a:extLst>
          </p:cNvPr>
          <p:cNvSpPr/>
          <p:nvPr/>
        </p:nvSpPr>
        <p:spPr>
          <a:xfrm rot="21223333">
            <a:off x="8039010" y="3441707"/>
            <a:ext cx="1707199" cy="307777"/>
          </a:xfrm>
          <a:prstGeom prst="rect">
            <a:avLst/>
          </a:prstGeom>
        </p:spPr>
        <p:txBody>
          <a:bodyPr wrap="none">
            <a:spAutoFit/>
          </a:bodyPr>
          <a:lstStyle/>
          <a:p>
            <a:r>
              <a:rPr lang="en-US" sz="1400" dirty="0"/>
              <a:t>Voluntary license fee</a:t>
            </a:r>
          </a:p>
        </p:txBody>
      </p:sp>
      <p:sp>
        <p:nvSpPr>
          <p:cNvPr id="5" name="Freeform 4">
            <a:extLst>
              <a:ext uri="{FF2B5EF4-FFF2-40B4-BE49-F238E27FC236}">
                <a16:creationId xmlns:a16="http://schemas.microsoft.com/office/drawing/2014/main" id="{D2BBF437-C775-CF4E-8AF6-B2406819814D}"/>
              </a:ext>
            </a:extLst>
          </p:cNvPr>
          <p:cNvSpPr/>
          <p:nvPr/>
        </p:nvSpPr>
        <p:spPr>
          <a:xfrm>
            <a:off x="7345017" y="2395330"/>
            <a:ext cx="4253948" cy="1649896"/>
          </a:xfrm>
          <a:custGeom>
            <a:avLst/>
            <a:gdLst>
              <a:gd name="connsiteX0" fmla="*/ 0 w 4253948"/>
              <a:gd name="connsiteY0" fmla="*/ 1033670 h 1649896"/>
              <a:gd name="connsiteX1" fmla="*/ 4253948 w 4253948"/>
              <a:gd name="connsiteY1" fmla="*/ 0 h 1649896"/>
              <a:gd name="connsiteX2" fmla="*/ 4234070 w 4253948"/>
              <a:gd name="connsiteY2" fmla="*/ 1152940 h 1649896"/>
              <a:gd name="connsiteX3" fmla="*/ 0 w 4253948"/>
              <a:gd name="connsiteY3" fmla="*/ 1649896 h 1649896"/>
              <a:gd name="connsiteX4" fmla="*/ 0 w 4253948"/>
              <a:gd name="connsiteY4" fmla="*/ 1033670 h 1649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3948" h="1649896">
                <a:moveTo>
                  <a:pt x="0" y="1033670"/>
                </a:moveTo>
                <a:lnTo>
                  <a:pt x="4253948" y="0"/>
                </a:lnTo>
                <a:lnTo>
                  <a:pt x="4234070" y="1152940"/>
                </a:lnTo>
                <a:lnTo>
                  <a:pt x="0" y="1649896"/>
                </a:lnTo>
                <a:lnTo>
                  <a:pt x="0" y="1033670"/>
                </a:lnTo>
                <a:close/>
              </a:path>
            </a:pathLst>
          </a:custGeom>
          <a:pattFill prst="wave">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11579D9-4291-9C49-AB64-B97C7101ECE7}"/>
              </a:ext>
            </a:extLst>
          </p:cNvPr>
          <p:cNvSpPr/>
          <p:nvPr/>
        </p:nvSpPr>
        <p:spPr>
          <a:xfrm rot="21137886">
            <a:off x="8428432" y="3272430"/>
            <a:ext cx="2100768" cy="307777"/>
          </a:xfrm>
          <a:prstGeom prst="rect">
            <a:avLst/>
          </a:prstGeom>
        </p:spPr>
        <p:txBody>
          <a:bodyPr wrap="none">
            <a:spAutoFit/>
          </a:bodyPr>
          <a:lstStyle/>
          <a:p>
            <a:r>
              <a:rPr lang="en-US" sz="1400" dirty="0"/>
              <a:t>Semi-voluntary license fee</a:t>
            </a:r>
          </a:p>
        </p:txBody>
      </p:sp>
    </p:spTree>
    <p:extLst>
      <p:ext uri="{BB962C8B-B14F-4D97-AF65-F5344CB8AC3E}">
        <p14:creationId xmlns:p14="http://schemas.microsoft.com/office/powerpoint/2010/main" val="2471128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12800" y="205200"/>
            <a:ext cx="82152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dirty="0">
                <a:solidFill>
                  <a:srgbClr val="4F4F4F"/>
                </a:solidFill>
                <a:latin typeface="Arial"/>
              </a:rPr>
              <a:t>Distribution of electricity generation worldwide in 2022, by energy source</a:t>
            </a:r>
          </a:p>
        </p:txBody>
      </p:sp>
      <p:sp>
        <p:nvSpPr>
          <p:cNvPr id="4" name="New shape"/>
          <p:cNvSpPr/>
          <p:nvPr/>
        </p:nvSpPr>
        <p:spPr>
          <a:xfrm>
            <a:off x="669540" y="602014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2022</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Ember; </a:t>
            </a:r>
            <a:r>
              <a:rPr sz="700" dirty="0">
                <a:solidFill>
                  <a:srgbClr val="808080"/>
                </a:solidFill>
                <a:latin typeface="Arial"/>
                <a:hlinkClick r:id="rId4">
                  <a:extLst>
                    <a:ext uri="{A12FA001-AC4F-418D-AE19-62706E023703}">
                      <ahyp:hlinkClr xmlns:ahyp="http://schemas.microsoft.com/office/drawing/2018/hyperlinkcolor" val="tx"/>
                    </a:ext>
                  </a:extLst>
                </a:hlinkClick>
              </a:rPr>
              <a:t>ID 269811</a:t>
            </a:r>
          </a:p>
        </p:txBody>
      </p:sp>
      <p:graphicFrame>
        <p:nvGraphicFramePr>
          <p:cNvPr id="5" name="ChartObject"/>
          <p:cNvGraphicFramePr/>
          <p:nvPr>
            <p:extLst>
              <p:ext uri="{D42A27DB-BD31-4B8C-83A1-F6EECF244321}">
                <p14:modId xmlns:p14="http://schemas.microsoft.com/office/powerpoint/2010/main" val="1252042869"/>
              </p:ext>
            </p:extLst>
          </p:nvPr>
        </p:nvGraphicFramePr>
        <p:xfrm>
          <a:off x="1131570" y="845820"/>
          <a:ext cx="9601200" cy="5086350"/>
        </p:xfrm>
        <a:graphic>
          <a:graphicData uri="http://schemas.openxmlformats.org/drawingml/2006/chart">
            <c:chart xmlns:c="http://schemas.openxmlformats.org/drawingml/2006/chart" xmlns:r="http://schemas.openxmlformats.org/officeDocument/2006/relationships" r:id="rId5"/>
          </a:graphicData>
        </a:graphic>
      </p:graphicFrame>
      <p:sp>
        <p:nvSpPr>
          <p:cNvPr id="7"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4</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E80EF0-1FA1-0F42-B359-F9D242B4D886}"/>
              </a:ext>
            </a:extLst>
          </p:cNvPr>
          <p:cNvPicPr>
            <a:picLocks noChangeAspect="1"/>
          </p:cNvPicPr>
          <p:nvPr/>
        </p:nvPicPr>
        <p:blipFill>
          <a:blip r:embed="rId2"/>
          <a:stretch>
            <a:fillRect/>
          </a:stretch>
        </p:blipFill>
        <p:spPr>
          <a:xfrm>
            <a:off x="44760" y="513701"/>
            <a:ext cx="5837099" cy="2785812"/>
          </a:xfrm>
          <a:prstGeom prst="rect">
            <a:avLst/>
          </a:prstGeom>
        </p:spPr>
      </p:pic>
      <p:pic>
        <p:nvPicPr>
          <p:cNvPr id="6" name="Picture 5">
            <a:extLst>
              <a:ext uri="{FF2B5EF4-FFF2-40B4-BE49-F238E27FC236}">
                <a16:creationId xmlns:a16="http://schemas.microsoft.com/office/drawing/2014/main" id="{60898593-29B0-0542-9C93-B27A4EF56B1E}"/>
              </a:ext>
            </a:extLst>
          </p:cNvPr>
          <p:cNvPicPr>
            <a:picLocks noChangeAspect="1"/>
          </p:cNvPicPr>
          <p:nvPr/>
        </p:nvPicPr>
        <p:blipFill>
          <a:blip r:embed="rId3"/>
          <a:stretch>
            <a:fillRect/>
          </a:stretch>
        </p:blipFill>
        <p:spPr>
          <a:xfrm>
            <a:off x="44761" y="3863530"/>
            <a:ext cx="5829253" cy="2648725"/>
          </a:xfrm>
          <a:prstGeom prst="rect">
            <a:avLst/>
          </a:prstGeom>
        </p:spPr>
      </p:pic>
      <p:pic>
        <p:nvPicPr>
          <p:cNvPr id="8" name="Picture 7">
            <a:extLst>
              <a:ext uri="{FF2B5EF4-FFF2-40B4-BE49-F238E27FC236}">
                <a16:creationId xmlns:a16="http://schemas.microsoft.com/office/drawing/2014/main" id="{A1011BA1-0922-EB43-9744-467FB2C6A0D7}"/>
              </a:ext>
            </a:extLst>
          </p:cNvPr>
          <p:cNvPicPr>
            <a:picLocks noChangeAspect="1"/>
          </p:cNvPicPr>
          <p:nvPr/>
        </p:nvPicPr>
        <p:blipFill>
          <a:blip r:embed="rId4"/>
          <a:stretch>
            <a:fillRect/>
          </a:stretch>
        </p:blipFill>
        <p:spPr>
          <a:xfrm>
            <a:off x="6175477" y="620257"/>
            <a:ext cx="5958974" cy="2679256"/>
          </a:xfrm>
          <a:prstGeom prst="rect">
            <a:avLst/>
          </a:prstGeom>
        </p:spPr>
      </p:pic>
      <p:sp>
        <p:nvSpPr>
          <p:cNvPr id="2" name="TextBox 1">
            <a:extLst>
              <a:ext uri="{FF2B5EF4-FFF2-40B4-BE49-F238E27FC236}">
                <a16:creationId xmlns:a16="http://schemas.microsoft.com/office/drawing/2014/main" id="{F31891C2-0F52-9E45-AA91-3A093736D67D}"/>
              </a:ext>
            </a:extLst>
          </p:cNvPr>
          <p:cNvSpPr txBox="1"/>
          <p:nvPr/>
        </p:nvSpPr>
        <p:spPr>
          <a:xfrm>
            <a:off x="2800529" y="513701"/>
            <a:ext cx="362600" cy="461665"/>
          </a:xfrm>
          <a:prstGeom prst="rect">
            <a:avLst/>
          </a:prstGeom>
          <a:noFill/>
        </p:spPr>
        <p:txBody>
          <a:bodyPr wrap="none" rtlCol="0">
            <a:spAutoFit/>
          </a:bodyPr>
          <a:lstStyle/>
          <a:p>
            <a:r>
              <a:rPr lang="en-US" sz="2400" dirty="0"/>
              <a:t>A</a:t>
            </a:r>
          </a:p>
        </p:txBody>
      </p:sp>
      <p:sp>
        <p:nvSpPr>
          <p:cNvPr id="9" name="TextBox 8">
            <a:extLst>
              <a:ext uri="{FF2B5EF4-FFF2-40B4-BE49-F238E27FC236}">
                <a16:creationId xmlns:a16="http://schemas.microsoft.com/office/drawing/2014/main" id="{903227D5-1A4B-8A4B-B241-F8EEBD3254DF}"/>
              </a:ext>
            </a:extLst>
          </p:cNvPr>
          <p:cNvSpPr txBox="1"/>
          <p:nvPr/>
        </p:nvSpPr>
        <p:spPr>
          <a:xfrm>
            <a:off x="2800529" y="3863530"/>
            <a:ext cx="351378" cy="461665"/>
          </a:xfrm>
          <a:prstGeom prst="rect">
            <a:avLst/>
          </a:prstGeom>
          <a:noFill/>
        </p:spPr>
        <p:txBody>
          <a:bodyPr wrap="none" rtlCol="0">
            <a:spAutoFit/>
          </a:bodyPr>
          <a:lstStyle/>
          <a:p>
            <a:r>
              <a:rPr lang="en-US" sz="2400" dirty="0"/>
              <a:t>B</a:t>
            </a:r>
          </a:p>
        </p:txBody>
      </p:sp>
      <p:sp>
        <p:nvSpPr>
          <p:cNvPr id="10" name="TextBox 9">
            <a:extLst>
              <a:ext uri="{FF2B5EF4-FFF2-40B4-BE49-F238E27FC236}">
                <a16:creationId xmlns:a16="http://schemas.microsoft.com/office/drawing/2014/main" id="{21B0513F-1A4C-364B-99AF-7EF5F1EF0EBB}"/>
              </a:ext>
            </a:extLst>
          </p:cNvPr>
          <p:cNvSpPr txBox="1"/>
          <p:nvPr/>
        </p:nvSpPr>
        <p:spPr>
          <a:xfrm>
            <a:off x="8793389" y="513700"/>
            <a:ext cx="348172" cy="461665"/>
          </a:xfrm>
          <a:prstGeom prst="rect">
            <a:avLst/>
          </a:prstGeom>
          <a:noFill/>
        </p:spPr>
        <p:txBody>
          <a:bodyPr wrap="none" rtlCol="0">
            <a:spAutoFit/>
          </a:bodyPr>
          <a:lstStyle/>
          <a:p>
            <a:r>
              <a:rPr lang="en-US" sz="2400" dirty="0"/>
              <a:t>C</a:t>
            </a:r>
          </a:p>
        </p:txBody>
      </p:sp>
      <p:pic>
        <p:nvPicPr>
          <p:cNvPr id="12" name="Picture 11">
            <a:extLst>
              <a:ext uri="{FF2B5EF4-FFF2-40B4-BE49-F238E27FC236}">
                <a16:creationId xmlns:a16="http://schemas.microsoft.com/office/drawing/2014/main" id="{B57ED09F-D008-DB4C-99D8-FBEF8626B893}"/>
              </a:ext>
            </a:extLst>
          </p:cNvPr>
          <p:cNvPicPr>
            <a:picLocks noChangeAspect="1"/>
          </p:cNvPicPr>
          <p:nvPr/>
        </p:nvPicPr>
        <p:blipFill>
          <a:blip r:embed="rId5"/>
          <a:stretch>
            <a:fillRect/>
          </a:stretch>
        </p:blipFill>
        <p:spPr>
          <a:xfrm>
            <a:off x="6162074" y="3864426"/>
            <a:ext cx="5958974" cy="2647829"/>
          </a:xfrm>
          <a:prstGeom prst="rect">
            <a:avLst/>
          </a:prstGeom>
        </p:spPr>
      </p:pic>
      <p:sp>
        <p:nvSpPr>
          <p:cNvPr id="13" name="TextBox 12">
            <a:extLst>
              <a:ext uri="{FF2B5EF4-FFF2-40B4-BE49-F238E27FC236}">
                <a16:creationId xmlns:a16="http://schemas.microsoft.com/office/drawing/2014/main" id="{95F55D96-012B-5A41-AF3E-5A92B6EA759B}"/>
              </a:ext>
            </a:extLst>
          </p:cNvPr>
          <p:cNvSpPr txBox="1"/>
          <p:nvPr/>
        </p:nvSpPr>
        <p:spPr>
          <a:xfrm>
            <a:off x="8793389" y="3777047"/>
            <a:ext cx="373820" cy="461665"/>
          </a:xfrm>
          <a:prstGeom prst="rect">
            <a:avLst/>
          </a:prstGeom>
          <a:noFill/>
        </p:spPr>
        <p:txBody>
          <a:bodyPr wrap="none" rtlCol="0">
            <a:spAutoFit/>
          </a:bodyPr>
          <a:lstStyle/>
          <a:p>
            <a:r>
              <a:rPr lang="en-US" sz="2400" dirty="0"/>
              <a:t>D</a:t>
            </a:r>
          </a:p>
        </p:txBody>
      </p:sp>
      <p:cxnSp>
        <p:nvCxnSpPr>
          <p:cNvPr id="17" name="Straight Connector 16">
            <a:extLst>
              <a:ext uri="{FF2B5EF4-FFF2-40B4-BE49-F238E27FC236}">
                <a16:creationId xmlns:a16="http://schemas.microsoft.com/office/drawing/2014/main" id="{F6DF36FA-1667-3F40-9945-A420ECC8179F}"/>
              </a:ext>
            </a:extLst>
          </p:cNvPr>
          <p:cNvCxnSpPr>
            <a:cxnSpLocks/>
          </p:cNvCxnSpPr>
          <p:nvPr/>
        </p:nvCxnSpPr>
        <p:spPr>
          <a:xfrm>
            <a:off x="5998431" y="75222"/>
            <a:ext cx="11223" cy="670326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710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ew shape"/>
          <p:cNvSpPr/>
          <p:nvPr/>
        </p:nvSpPr>
        <p:spPr>
          <a:xfrm>
            <a:off x="8239801" y="6157800"/>
            <a:ext cx="1904400" cy="5832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1912800" y="205200"/>
            <a:ext cx="8215200" cy="86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rmAutofit/>
          </a:bodyPr>
          <a:lstStyle/>
          <a:p>
            <a:pPr algn="l">
              <a:lnSpc>
                <a:spcPct val="100000"/>
              </a:lnSpc>
              <a:spcAft>
                <a:spcPct val="20000"/>
              </a:spcAft>
            </a:pPr>
            <a:r>
              <a:rPr b="1" dirty="0">
                <a:solidFill>
                  <a:srgbClr val="4F4F4F"/>
                </a:solidFill>
                <a:latin typeface="Arial"/>
              </a:rPr>
              <a:t>Distribution of electricity generation worldwide in 2022, by energy source</a:t>
            </a:r>
          </a:p>
        </p:txBody>
      </p:sp>
      <p:sp>
        <p:nvSpPr>
          <p:cNvPr id="4" name="New shape"/>
          <p:cNvSpPr/>
          <p:nvPr/>
        </p:nvSpPr>
        <p:spPr>
          <a:xfrm>
            <a:off x="669540" y="6020142"/>
            <a:ext cx="8064000" cy="527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ormAutofit/>
          </a:bodyPr>
          <a:lstStyle/>
          <a:p>
            <a:pPr algn="l">
              <a:lnSpc>
                <a:spcPct val="100000"/>
              </a:lnSpc>
              <a:spcAft>
                <a:spcPct val="20000"/>
              </a:spcAft>
            </a:pPr>
            <a:r>
              <a:rPr sz="700" b="1" dirty="0">
                <a:solidFill>
                  <a:srgbClr val="808080"/>
                </a:solidFill>
                <a:latin typeface="Arial"/>
              </a:rPr>
              <a:t>Note(s):</a:t>
            </a:r>
            <a:r>
              <a:rPr sz="700" dirty="0">
                <a:solidFill>
                  <a:srgbClr val="808080"/>
                </a:solidFill>
                <a:latin typeface="Arial"/>
              </a:rPr>
              <a:t> Worldwide; 2022</a:t>
            </a:r>
          </a:p>
          <a:p>
            <a:pPr algn="l"/>
            <a:r>
              <a:rPr sz="700" dirty="0">
                <a:solidFill>
                  <a:srgbClr val="808080"/>
                </a:solidFill>
                <a:latin typeface="Arial"/>
              </a:rPr>
              <a:t>Further information regarding this statistic can be found on </a:t>
            </a:r>
            <a:r>
              <a:rPr sz="700" dirty="0">
                <a:solidFill>
                  <a:srgbClr val="808080"/>
                </a:solidFill>
                <a:latin typeface="Arial"/>
                <a:hlinkClick r:id="rId3" action="ppaction://hlinksldjump">
                  <a:extLst>
                    <a:ext uri="{A12FA001-AC4F-418D-AE19-62706E023703}">
                      <ahyp:hlinkClr xmlns:ahyp="http://schemas.microsoft.com/office/drawing/2018/hyperlinkcolor" val="tx"/>
                    </a:ext>
                  </a:extLst>
                </a:hlinkClick>
              </a:rPr>
              <a:t>page 8</a:t>
            </a:r>
            <a:r>
              <a:rPr sz="700" dirty="0">
                <a:solidFill>
                  <a:srgbClr val="808080"/>
                </a:solidFill>
                <a:latin typeface="Arial"/>
              </a:rPr>
              <a:t>.</a:t>
            </a:r>
          </a:p>
          <a:p>
            <a:pPr algn="l"/>
            <a:r>
              <a:rPr sz="700" b="1" dirty="0">
                <a:solidFill>
                  <a:srgbClr val="808080"/>
                </a:solidFill>
                <a:latin typeface="Arial"/>
              </a:rPr>
              <a:t>Source(s): </a:t>
            </a:r>
            <a:r>
              <a:rPr sz="700" dirty="0">
                <a:solidFill>
                  <a:srgbClr val="808080"/>
                </a:solidFill>
                <a:latin typeface="Arial"/>
              </a:rPr>
              <a:t>Ember; </a:t>
            </a:r>
            <a:r>
              <a:rPr sz="700" dirty="0">
                <a:solidFill>
                  <a:srgbClr val="808080"/>
                </a:solidFill>
                <a:latin typeface="Arial"/>
                <a:hlinkClick r:id="rId4">
                  <a:extLst>
                    <a:ext uri="{A12FA001-AC4F-418D-AE19-62706E023703}">
                      <ahyp:hlinkClr xmlns:ahyp="http://schemas.microsoft.com/office/drawing/2018/hyperlinkcolor" val="tx"/>
                    </a:ext>
                  </a:extLst>
                </a:hlinkClick>
              </a:rPr>
              <a:t>ID 269811</a:t>
            </a:r>
          </a:p>
        </p:txBody>
      </p:sp>
      <p:graphicFrame>
        <p:nvGraphicFramePr>
          <p:cNvPr id="5" name="ChartObject"/>
          <p:cNvGraphicFramePr/>
          <p:nvPr/>
        </p:nvGraphicFramePr>
        <p:xfrm>
          <a:off x="1131570" y="845820"/>
          <a:ext cx="9601200" cy="5086350"/>
        </p:xfrm>
        <a:graphic>
          <a:graphicData uri="http://schemas.openxmlformats.org/drawingml/2006/chart">
            <c:chart xmlns:c="http://schemas.openxmlformats.org/drawingml/2006/chart" xmlns:r="http://schemas.openxmlformats.org/officeDocument/2006/relationships" r:id="rId5"/>
          </a:graphicData>
        </a:graphic>
      </p:graphicFrame>
      <p:sp>
        <p:nvSpPr>
          <p:cNvPr id="7" name="New shape"/>
          <p:cNvSpPr/>
          <p:nvPr/>
        </p:nvSpPr>
        <p:spPr>
          <a:xfrm>
            <a:off x="10034400" y="0"/>
            <a:ext cx="442800" cy="20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lstStyle/>
          <a:p>
            <a:pPr algn="r">
              <a:spcAft>
                <a:spcPct val="20000"/>
              </a:spcAft>
            </a:pPr>
            <a:r>
              <a:rPr sz="700">
                <a:solidFill>
                  <a:srgbClr val="808080"/>
                </a:solidFill>
                <a:latin typeface="Arial"/>
              </a:rPr>
              <a:t>4</a:t>
            </a:r>
          </a:p>
        </p:txBody>
      </p:sp>
      <p:sp>
        <p:nvSpPr>
          <p:cNvPr id="3" name="Rounded Rectangle 2">
            <a:extLst>
              <a:ext uri="{FF2B5EF4-FFF2-40B4-BE49-F238E27FC236}">
                <a16:creationId xmlns:a16="http://schemas.microsoft.com/office/drawing/2014/main" id="{30A0BE8B-0977-22CD-53C2-D2D0234EB625}"/>
              </a:ext>
            </a:extLst>
          </p:cNvPr>
          <p:cNvSpPr/>
          <p:nvPr/>
        </p:nvSpPr>
        <p:spPr>
          <a:xfrm>
            <a:off x="1912800" y="3223260"/>
            <a:ext cx="2590620" cy="514350"/>
          </a:xfrm>
          <a:prstGeom prst="roundRect">
            <a:avLst/>
          </a:prstGeom>
          <a:noFill/>
          <a:ln w="508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6866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ield" id="{EAAFB829-7FDA-E14A-91FE-8DF1122D26FD}" vid="{AAF369E0-D4B1-C14F-9831-127C2E3C35A5}"/>
    </a:ext>
  </a:extLst>
</a:theme>
</file>

<file path=docProps/app.xml><?xml version="1.0" encoding="utf-8"?>
<Properties xmlns="http://schemas.openxmlformats.org/officeDocument/2006/extended-properties" xmlns:vt="http://schemas.openxmlformats.org/officeDocument/2006/docPropsVTypes">
  <Template>Office Theme</Template>
  <TotalTime>10446</TotalTime>
  <Words>3151</Words>
  <Application>Microsoft Macintosh PowerPoint</Application>
  <PresentationFormat>Widescreen</PresentationFormat>
  <Paragraphs>410</Paragraphs>
  <Slides>80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Arial</vt:lpstr>
      <vt:lpstr>Calibri</vt:lpstr>
      <vt:lpstr>Calibri Light</vt:lpstr>
      <vt:lpstr>freight-text-pro</vt:lpstr>
      <vt:lpstr>Google Sans</vt:lpstr>
      <vt:lpstr>Helvetica</vt:lpstr>
      <vt:lpstr>Nunito Sans</vt:lpstr>
      <vt:lpstr>Open Sans</vt:lpstr>
      <vt:lpstr>Times</vt:lpstr>
      <vt:lpstr>Times New Roman</vt:lpstr>
      <vt:lpstr>Office Theme</vt:lpstr>
      <vt:lpstr>Siemens</vt:lpstr>
      <vt:lpstr>Background</vt:lpstr>
      <vt:lpstr>Definitions</vt:lpstr>
      <vt:lpstr>PowerPoint Presentation</vt:lpstr>
      <vt:lpstr>Global Electricity Consumption</vt:lpstr>
      <vt:lpstr>PowerPoint Presentation</vt:lpstr>
      <vt:lpstr>PowerPoint Presentation</vt:lpstr>
      <vt:lpstr>PowerPoint Presentation</vt:lpstr>
      <vt:lpstr>PowerPoint Presentation</vt:lpstr>
      <vt:lpstr>Wind Farms</vt:lpstr>
      <vt:lpstr>Wind Farms</vt:lpstr>
      <vt:lpstr>Wind Farms</vt:lpstr>
      <vt:lpstr>PowerPoint Presentation</vt:lpstr>
      <vt:lpstr>PowerPoint Presentation</vt:lpstr>
      <vt:lpstr>PowerPoint Presentation</vt:lpstr>
      <vt:lpstr>The Current Status of Offshore Wind Farms</vt:lpstr>
      <vt:lpstr>PowerPoint Presentation</vt:lpstr>
      <vt:lpstr>PowerPoint Presentation</vt:lpstr>
      <vt:lpstr>Industry Forecasts</vt:lpstr>
      <vt:lpstr>PowerPoint Presentation</vt:lpstr>
      <vt:lpstr>PowerPoint Presentation</vt:lpstr>
      <vt:lpstr>PowerPoint Presentation</vt:lpstr>
      <vt:lpstr>Why Tall Turbines Are Desirable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Patentee</vt:lpstr>
      <vt:lpstr>PowerPoint Presentation</vt:lpstr>
      <vt:lpstr>PowerPoint Presentation</vt:lpstr>
      <vt:lpstr>PowerPoint Presentation</vt:lpstr>
      <vt:lpstr>The Defendant</vt:lpstr>
      <vt:lpstr>PowerPoint Presentation</vt:lpstr>
      <vt:lpstr>PowerPoint Presentation</vt:lpstr>
      <vt:lpstr>PowerPoint Presentation</vt:lpstr>
      <vt:lpstr>PowerPoint Presentation</vt:lpstr>
      <vt:lpstr>PowerPoint Presentation</vt:lpstr>
      <vt:lpstr>PowerPoint Presentation</vt:lpstr>
      <vt:lpstr>The Patent</vt:lpstr>
      <vt:lpstr>US Patent 9279413</vt:lpstr>
      <vt:lpstr>US Patent 9279413</vt:lpstr>
      <vt:lpstr>US Patent 9279413</vt:lpstr>
      <vt:lpstr>US Patent 9279413</vt:lpstr>
      <vt:lpstr>Outcome</vt:lpstr>
      <vt:lpstr>Jury Verdict</vt:lpstr>
      <vt:lpstr>Injunction?</vt:lpstr>
      <vt:lpstr>Injunction:  eBay Test</vt:lpstr>
      <vt:lpstr>Injunction:  Siemens Argument</vt:lpstr>
      <vt:lpstr>Injunction:  GE’s Argument</vt:lpstr>
      <vt:lpstr>PowerPoint Presentation</vt:lpstr>
      <vt:lpstr>Injunction:  Judge Young’s Order (Sept. 7, 2022)</vt:lpstr>
      <vt:lpstr>Injunction:  Judge Young’s Order (Sept. 7, 2022)</vt:lpstr>
      <vt:lpstr>Injunction:  Judge Young’s Order (Sept. 7, 2022)</vt:lpstr>
      <vt:lpstr>Remedy</vt:lpstr>
      <vt:lpstr>Remedy</vt:lpstr>
      <vt:lpstr>Remedy</vt:lpstr>
      <vt:lpstr>Remedy</vt:lpstr>
      <vt:lpstr>Remedy</vt:lpstr>
      <vt:lpstr>Aftermath</vt:lpstr>
      <vt:lpstr>“GE unveils workaround for Haliade-X in patent dispute court filing,” Windpower Monthly, October 17, 2022</vt:lpstr>
      <vt:lpstr>December 2022</vt:lpstr>
      <vt:lpstr>February 2023</vt:lpstr>
      <vt:lpstr>March 31, 2023:  Global Settlement</vt:lpstr>
      <vt:lpstr>“Offshore Wind Firm Cancels N.J. Projects, as Industry’s Prospects Dim,”  New York Times, Nov. 1, 2023</vt:lpstr>
      <vt:lpstr>U.S. Dept. of the Interior, Bureau of Ocean Energy Management</vt:lpstr>
      <vt:lpstr>“NJ Awards 3.74 GW of New Offshore Wind to Replace Pulled Projects,” January 26, 2024</vt:lpstr>
      <vt:lpstr>PowerPoint Presentation</vt:lpstr>
      <vt:lpstr>PowerPoint Presentation</vt:lpstr>
      <vt:lpstr>Discussion Question #3:    What Should be the Standard for Determining the Availability of an Injunction to Remedy Patent Infringement?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Archer</dc:title>
  <dc:creator>Terry Fisher</dc:creator>
  <cp:lastModifiedBy>Terry Fisher</cp:lastModifiedBy>
  <cp:revision>43</cp:revision>
  <dcterms:created xsi:type="dcterms:W3CDTF">2021-09-29T15:29:25Z</dcterms:created>
  <dcterms:modified xsi:type="dcterms:W3CDTF">2024-03-27T16:46:35Z</dcterms:modified>
</cp:coreProperties>
</file>