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629" r:id="rId2"/>
    <p:sldId id="751" r:id="rId3"/>
    <p:sldId id="631" r:id="rId4"/>
    <p:sldId id="612" r:id="rId5"/>
    <p:sldId id="633" r:id="rId6"/>
    <p:sldId id="556" r:id="rId7"/>
    <p:sldId id="627" r:id="rId8"/>
    <p:sldId id="635" r:id="rId9"/>
    <p:sldId id="636" r:id="rId10"/>
    <p:sldId id="640" r:id="rId11"/>
    <p:sldId id="638" r:id="rId12"/>
    <p:sldId id="643" r:id="rId13"/>
    <p:sldId id="644" r:id="rId14"/>
    <p:sldId id="645" r:id="rId15"/>
    <p:sldId id="646" r:id="rId16"/>
    <p:sldId id="647" r:id="rId17"/>
    <p:sldId id="648" r:id="rId18"/>
    <p:sldId id="649" r:id="rId19"/>
    <p:sldId id="650" r:id="rId20"/>
    <p:sldId id="651" r:id="rId21"/>
    <p:sldId id="652" r:id="rId22"/>
    <p:sldId id="656" r:id="rId23"/>
    <p:sldId id="657" r:id="rId24"/>
    <p:sldId id="664" r:id="rId25"/>
    <p:sldId id="666" r:id="rId26"/>
    <p:sldId id="713" r:id="rId27"/>
    <p:sldId id="720" r:id="rId28"/>
    <p:sldId id="719" r:id="rId29"/>
    <p:sldId id="714" r:id="rId30"/>
    <p:sldId id="716" r:id="rId31"/>
    <p:sldId id="715" r:id="rId32"/>
    <p:sldId id="306" r:id="rId33"/>
    <p:sldId id="326" r:id="rId34"/>
    <p:sldId id="329" r:id="rId35"/>
    <p:sldId id="330" r:id="rId36"/>
    <p:sldId id="718" r:id="rId37"/>
    <p:sldId id="752" r:id="rId38"/>
    <p:sldId id="342" r:id="rId39"/>
    <p:sldId id="579" r:id="rId40"/>
    <p:sldId id="503" r:id="rId41"/>
    <p:sldId id="456" r:id="rId42"/>
    <p:sldId id="518" r:id="rId43"/>
    <p:sldId id="510" r:id="rId44"/>
    <p:sldId id="681" r:id="rId45"/>
    <p:sldId id="626" r:id="rId46"/>
    <p:sldId id="619" r:id="rId47"/>
    <p:sldId id="620" r:id="rId48"/>
    <p:sldId id="606" r:id="rId49"/>
    <p:sldId id="608" r:id="rId50"/>
    <p:sldId id="682" r:id="rId51"/>
    <p:sldId id="684" r:id="rId52"/>
    <p:sldId id="683" r:id="rId53"/>
    <p:sldId id="740" r:id="rId54"/>
    <p:sldId id="708" r:id="rId55"/>
    <p:sldId id="694" r:id="rId56"/>
    <p:sldId id="695" r:id="rId57"/>
    <p:sldId id="700" r:id="rId58"/>
    <p:sldId id="703"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4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565"/>
    <p:restoredTop sz="96291"/>
  </p:normalViewPr>
  <p:slideViewPr>
    <p:cSldViewPr snapToGrid="0" snapToObjects="1" showGuides="1">
      <p:cViewPr varScale="1">
        <p:scale>
          <a:sx n="113" d="100"/>
          <a:sy n="113" d="100"/>
        </p:scale>
        <p:origin x="576" y="176"/>
      </p:cViewPr>
      <p:guideLst>
        <p:guide orient="horz" pos="74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D50878-68E3-5F48-834B-C6F385F74FA3}" type="datetimeFigureOut">
              <a:rPr lang="en-US" smtClean="0"/>
              <a:t>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2FB4A4-D152-9941-8DCB-9AF92542F86C}" type="slidenum">
              <a:rPr lang="en-US" smtClean="0"/>
              <a:t>‹#›</a:t>
            </a:fld>
            <a:endParaRPr lang="en-US"/>
          </a:p>
        </p:txBody>
      </p:sp>
    </p:spTree>
    <p:extLst>
      <p:ext uri="{BB962C8B-B14F-4D97-AF65-F5344CB8AC3E}">
        <p14:creationId xmlns:p14="http://schemas.microsoft.com/office/powerpoint/2010/main" val="1854101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9506B088-A092-114E-93BB-66833B4AC14A}"/>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B21F02F6-2DC2-F044-B24A-A295A36FE9F1}"/>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Seasonal trend for the ACL injury rate in male professional football players from 2001 to 2015.</a:t>
            </a:r>
          </a:p>
        </p:txBody>
      </p:sp>
    </p:spTree>
    <p:extLst>
      <p:ext uri="{BB962C8B-B14F-4D97-AF65-F5344CB8AC3E}">
        <p14:creationId xmlns:p14="http://schemas.microsoft.com/office/powerpoint/2010/main" val="1614610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AB7EF0C-E524-3844-AD14-B51045F3AD27}" type="datetimeFigureOut">
              <a:rPr lang="en-US" smtClean="0"/>
              <a:t>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DD808-6A0C-C643-A822-E8694EA9CD8B}" type="slidenum">
              <a:rPr lang="en-US" smtClean="0"/>
              <a:t>‹#›</a:t>
            </a:fld>
            <a:endParaRPr lang="en-US"/>
          </a:p>
        </p:txBody>
      </p:sp>
    </p:spTree>
    <p:extLst>
      <p:ext uri="{BB962C8B-B14F-4D97-AF65-F5344CB8AC3E}">
        <p14:creationId xmlns:p14="http://schemas.microsoft.com/office/powerpoint/2010/main" val="16155967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B7EF0C-E524-3844-AD14-B51045F3AD27}" type="datetimeFigureOut">
              <a:rPr lang="en-US" smtClean="0"/>
              <a:t>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DD808-6A0C-C643-A822-E8694EA9CD8B}" type="slidenum">
              <a:rPr lang="en-US" smtClean="0"/>
              <a:t>‹#›</a:t>
            </a:fld>
            <a:endParaRPr lang="en-US"/>
          </a:p>
        </p:txBody>
      </p:sp>
    </p:spTree>
    <p:extLst>
      <p:ext uri="{BB962C8B-B14F-4D97-AF65-F5344CB8AC3E}">
        <p14:creationId xmlns:p14="http://schemas.microsoft.com/office/powerpoint/2010/main" val="668697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B7EF0C-E524-3844-AD14-B51045F3AD27}" type="datetimeFigureOut">
              <a:rPr lang="en-US" smtClean="0"/>
              <a:t>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DD808-6A0C-C643-A822-E8694EA9CD8B}" type="slidenum">
              <a:rPr lang="en-US" smtClean="0"/>
              <a:t>‹#›</a:t>
            </a:fld>
            <a:endParaRPr lang="en-US"/>
          </a:p>
        </p:txBody>
      </p:sp>
    </p:spTree>
    <p:extLst>
      <p:ext uri="{BB962C8B-B14F-4D97-AF65-F5344CB8AC3E}">
        <p14:creationId xmlns:p14="http://schemas.microsoft.com/office/powerpoint/2010/main" val="1015629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7579955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B7EF0C-E524-3844-AD14-B51045F3AD27}" type="datetimeFigureOut">
              <a:rPr lang="en-US" smtClean="0"/>
              <a:t>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DD808-6A0C-C643-A822-E8694EA9CD8B}" type="slidenum">
              <a:rPr lang="en-US" smtClean="0"/>
              <a:t>‹#›</a:t>
            </a:fld>
            <a:endParaRPr lang="en-US"/>
          </a:p>
        </p:txBody>
      </p:sp>
    </p:spTree>
    <p:extLst>
      <p:ext uri="{BB962C8B-B14F-4D97-AF65-F5344CB8AC3E}">
        <p14:creationId xmlns:p14="http://schemas.microsoft.com/office/powerpoint/2010/main" val="551462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B7EF0C-E524-3844-AD14-B51045F3AD27}" type="datetimeFigureOut">
              <a:rPr lang="en-US" smtClean="0"/>
              <a:t>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DD808-6A0C-C643-A822-E8694EA9CD8B}" type="slidenum">
              <a:rPr lang="en-US" smtClean="0"/>
              <a:t>‹#›</a:t>
            </a:fld>
            <a:endParaRPr lang="en-US"/>
          </a:p>
        </p:txBody>
      </p:sp>
    </p:spTree>
    <p:extLst>
      <p:ext uri="{BB962C8B-B14F-4D97-AF65-F5344CB8AC3E}">
        <p14:creationId xmlns:p14="http://schemas.microsoft.com/office/powerpoint/2010/main" val="2033779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B7EF0C-E524-3844-AD14-B51045F3AD27}" type="datetimeFigureOut">
              <a:rPr lang="en-US" smtClean="0"/>
              <a:t>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3DD808-6A0C-C643-A822-E8694EA9CD8B}" type="slidenum">
              <a:rPr lang="en-US" smtClean="0"/>
              <a:t>‹#›</a:t>
            </a:fld>
            <a:endParaRPr lang="en-US"/>
          </a:p>
        </p:txBody>
      </p:sp>
    </p:spTree>
    <p:extLst>
      <p:ext uri="{BB962C8B-B14F-4D97-AF65-F5344CB8AC3E}">
        <p14:creationId xmlns:p14="http://schemas.microsoft.com/office/powerpoint/2010/main" val="236729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B7EF0C-E524-3844-AD14-B51045F3AD27}" type="datetimeFigureOut">
              <a:rPr lang="en-US" smtClean="0"/>
              <a:t>2/1/23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3DD808-6A0C-C643-A822-E8694EA9CD8B}" type="slidenum">
              <a:rPr lang="en-US" smtClean="0"/>
              <a:t>‹#›</a:t>
            </a:fld>
            <a:endParaRPr lang="en-US"/>
          </a:p>
        </p:txBody>
      </p:sp>
    </p:spTree>
    <p:extLst>
      <p:ext uri="{BB962C8B-B14F-4D97-AF65-F5344CB8AC3E}">
        <p14:creationId xmlns:p14="http://schemas.microsoft.com/office/powerpoint/2010/main" val="1574420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B7EF0C-E524-3844-AD14-B51045F3AD27}" type="datetimeFigureOut">
              <a:rPr lang="en-US" smtClean="0"/>
              <a:t>2/1/23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3DD808-6A0C-C643-A822-E8694EA9CD8B}" type="slidenum">
              <a:rPr lang="en-US" smtClean="0"/>
              <a:t>‹#›</a:t>
            </a:fld>
            <a:endParaRPr lang="en-US"/>
          </a:p>
        </p:txBody>
      </p:sp>
    </p:spTree>
    <p:extLst>
      <p:ext uri="{BB962C8B-B14F-4D97-AF65-F5344CB8AC3E}">
        <p14:creationId xmlns:p14="http://schemas.microsoft.com/office/powerpoint/2010/main" val="2145228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B7EF0C-E524-3844-AD14-B51045F3AD27}" type="datetimeFigureOut">
              <a:rPr lang="en-US" smtClean="0"/>
              <a:t>2/1/23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3DD808-6A0C-C643-A822-E8694EA9CD8B}" type="slidenum">
              <a:rPr lang="en-US" smtClean="0"/>
              <a:t>‹#›</a:t>
            </a:fld>
            <a:endParaRPr lang="en-US"/>
          </a:p>
        </p:txBody>
      </p:sp>
    </p:spTree>
    <p:extLst>
      <p:ext uri="{BB962C8B-B14F-4D97-AF65-F5344CB8AC3E}">
        <p14:creationId xmlns:p14="http://schemas.microsoft.com/office/powerpoint/2010/main" val="745223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B7EF0C-E524-3844-AD14-B51045F3AD27}" type="datetimeFigureOut">
              <a:rPr lang="en-US" smtClean="0"/>
              <a:t>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3DD808-6A0C-C643-A822-E8694EA9CD8B}" type="slidenum">
              <a:rPr lang="en-US" smtClean="0"/>
              <a:t>‹#›</a:t>
            </a:fld>
            <a:endParaRPr lang="en-US"/>
          </a:p>
        </p:txBody>
      </p:sp>
    </p:spTree>
    <p:extLst>
      <p:ext uri="{BB962C8B-B14F-4D97-AF65-F5344CB8AC3E}">
        <p14:creationId xmlns:p14="http://schemas.microsoft.com/office/powerpoint/2010/main" val="838449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B7EF0C-E524-3844-AD14-B51045F3AD27}" type="datetimeFigureOut">
              <a:rPr lang="en-US" smtClean="0"/>
              <a:t>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3DD808-6A0C-C643-A822-E8694EA9CD8B}" type="slidenum">
              <a:rPr lang="en-US" smtClean="0"/>
              <a:t>‹#›</a:t>
            </a:fld>
            <a:endParaRPr lang="en-US"/>
          </a:p>
        </p:txBody>
      </p:sp>
    </p:spTree>
    <p:extLst>
      <p:ext uri="{BB962C8B-B14F-4D97-AF65-F5344CB8AC3E}">
        <p14:creationId xmlns:p14="http://schemas.microsoft.com/office/powerpoint/2010/main" val="30449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B7EF0C-E524-3844-AD14-B51045F3AD27}" type="datetimeFigureOut">
              <a:rPr lang="en-US" smtClean="0"/>
              <a:t>2/1/23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3DD808-6A0C-C643-A822-E8694EA9CD8B}" type="slidenum">
              <a:rPr lang="en-US" smtClean="0"/>
              <a:t>‹#›</a:t>
            </a:fld>
            <a:endParaRPr lang="en-US"/>
          </a:p>
        </p:txBody>
      </p:sp>
      <p:pic>
        <p:nvPicPr>
          <p:cNvPr id="9" name="Picture 8">
            <a:extLst>
              <a:ext uri="{FF2B5EF4-FFF2-40B4-BE49-F238E27FC236}">
                <a16:creationId xmlns:a16="http://schemas.microsoft.com/office/drawing/2014/main" id="{0FECF85A-0282-B54D-8185-6F7834939B0A}"/>
              </a:ext>
            </a:extLst>
          </p:cNvPr>
          <p:cNvPicPr>
            <a:picLocks noChangeAspect="1"/>
          </p:cNvPicPr>
          <p:nvPr userDrawn="1"/>
        </p:nvPicPr>
        <p:blipFill>
          <a:blip r:embed="rId14"/>
          <a:stretch>
            <a:fillRect/>
          </a:stretch>
        </p:blipFill>
        <p:spPr>
          <a:xfrm>
            <a:off x="173874" y="126206"/>
            <a:ext cx="407152" cy="477838"/>
          </a:xfrm>
          <a:prstGeom prst="rect">
            <a:avLst/>
          </a:prstGeom>
        </p:spPr>
      </p:pic>
    </p:spTree>
    <p:extLst>
      <p:ext uri="{BB962C8B-B14F-4D97-AF65-F5344CB8AC3E}">
        <p14:creationId xmlns:p14="http://schemas.microsoft.com/office/powerpoint/2010/main" val="1433199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google.com/search?tbo=p&amp;tbm=pts&amp;hl=en&amp;q=ininventor:%22Askew+W.+Gatewood,+Jr.%22"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https://www.uspto.gov/sites/default/files/aia_implementation/fr_specific_trial.pdf" TargetMode="External"/><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923307" y="0"/>
            <a:ext cx="5997029"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15" name="Rectangle 14"/>
          <p:cNvSpPr/>
          <p:nvPr/>
        </p:nvSpPr>
        <p:spPr>
          <a:xfrm>
            <a:off x="2347311" y="1552854"/>
            <a:ext cx="7497379" cy="3185487"/>
          </a:xfrm>
          <a:prstGeom prst="rect">
            <a:avLst/>
          </a:prstGeom>
        </p:spPr>
        <p:txBody>
          <a:bodyPr wrap="square">
            <a:spAutoFit/>
          </a:bodyPr>
          <a:lstStyle/>
          <a:p>
            <a:pPr algn="ctr"/>
            <a:r>
              <a:rPr lang="en-US" sz="4000" dirty="0">
                <a:latin typeface="Garamond"/>
                <a:cs typeface="Garamond"/>
              </a:rPr>
              <a:t>Patent Fundamentals</a:t>
            </a:r>
          </a:p>
          <a:p>
            <a:pPr algn="ctr"/>
            <a:endParaRPr lang="en-US" dirty="0">
              <a:latin typeface="Garamond"/>
              <a:cs typeface="Garamond"/>
            </a:endParaRPr>
          </a:p>
          <a:p>
            <a:pPr algn="ctr"/>
            <a:endParaRPr lang="en-US" dirty="0">
              <a:latin typeface="Garamond"/>
              <a:cs typeface="Garamond"/>
            </a:endParaRPr>
          </a:p>
          <a:p>
            <a:pPr algn="ctr">
              <a:lnSpc>
                <a:spcPct val="150000"/>
              </a:lnSpc>
              <a:spcBef>
                <a:spcPts val="600"/>
              </a:spcBef>
            </a:pPr>
            <a:r>
              <a:rPr lang="en-US" sz="2000" dirty="0">
                <a:latin typeface="Garamond"/>
                <a:cs typeface="Garamond"/>
              </a:rPr>
              <a:t>William Fisher </a:t>
            </a:r>
            <a:br>
              <a:rPr lang="en-US" sz="2000" dirty="0">
                <a:latin typeface="Garamond"/>
                <a:cs typeface="Garamond"/>
              </a:rPr>
            </a:br>
            <a:r>
              <a:rPr lang="en-US" sz="2000" dirty="0" err="1">
                <a:latin typeface="Garamond"/>
                <a:cs typeface="Garamond"/>
              </a:rPr>
              <a:t>WilmerHale</a:t>
            </a:r>
            <a:r>
              <a:rPr lang="en-US" sz="2000" dirty="0">
                <a:latin typeface="Garamond"/>
                <a:cs typeface="Garamond"/>
              </a:rPr>
              <a:t> Professor of Intellectual Property Law</a:t>
            </a:r>
          </a:p>
          <a:p>
            <a:pPr algn="ctr"/>
            <a:r>
              <a:rPr lang="en-US" sz="2000" dirty="0">
                <a:latin typeface="Garamond"/>
                <a:cs typeface="Garamond"/>
              </a:rPr>
              <a:t>Harvard Law School</a:t>
            </a:r>
          </a:p>
          <a:p>
            <a:pPr algn="ctr"/>
            <a:endParaRPr lang="en-US" sz="2000" dirty="0">
              <a:latin typeface="Garamond"/>
              <a:cs typeface="Garamond"/>
            </a:endParaRPr>
          </a:p>
          <a:p>
            <a:pPr algn="ctr"/>
            <a:endParaRPr lang="en-US" sz="2000" dirty="0">
              <a:latin typeface="Garamond"/>
              <a:cs typeface="Garamond"/>
            </a:endParaRPr>
          </a:p>
        </p:txBody>
      </p:sp>
      <p:sp>
        <p:nvSpPr>
          <p:cNvPr id="2" name="TextBox 1"/>
          <p:cNvSpPr txBox="1"/>
          <p:nvPr/>
        </p:nvSpPr>
        <p:spPr>
          <a:xfrm>
            <a:off x="1732643" y="24492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83642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964" y="365126"/>
            <a:ext cx="10397836" cy="806970"/>
          </a:xfrm>
        </p:spPr>
        <p:txBody>
          <a:bodyPr/>
          <a:lstStyle/>
          <a:p>
            <a:pPr algn="ctr"/>
            <a:r>
              <a:rPr lang="en-US" dirty="0"/>
              <a:t>Anatomy of a Patent</a:t>
            </a:r>
          </a:p>
        </p:txBody>
      </p:sp>
      <p:sp>
        <p:nvSpPr>
          <p:cNvPr id="3" name="Content Placeholder 2"/>
          <p:cNvSpPr>
            <a:spLocks noGrp="1"/>
          </p:cNvSpPr>
          <p:nvPr>
            <p:ph idx="1"/>
          </p:nvPr>
        </p:nvSpPr>
        <p:spPr>
          <a:xfrm>
            <a:off x="354247" y="1103972"/>
            <a:ext cx="4648200" cy="4175600"/>
          </a:xfrm>
        </p:spPr>
        <p:txBody>
          <a:bodyPr>
            <a:normAutofit fontScale="85000" lnSpcReduction="20000"/>
          </a:bodyPr>
          <a:lstStyle/>
          <a:p>
            <a:r>
              <a:rPr lang="en-US" dirty="0">
                <a:solidFill>
                  <a:srgbClr val="0070C0"/>
                </a:solidFill>
              </a:rPr>
              <a:t>Inventor(s)</a:t>
            </a:r>
          </a:p>
          <a:p>
            <a:r>
              <a:rPr lang="en-US" dirty="0"/>
              <a:t>Title</a:t>
            </a:r>
          </a:p>
          <a:p>
            <a:r>
              <a:rPr lang="en-US" dirty="0"/>
              <a:t>Abstract</a:t>
            </a:r>
          </a:p>
          <a:p>
            <a:r>
              <a:rPr lang="en-US" dirty="0"/>
              <a:t>Background</a:t>
            </a:r>
          </a:p>
          <a:p>
            <a:r>
              <a:rPr lang="en-US" dirty="0"/>
              <a:t>Summary</a:t>
            </a:r>
          </a:p>
          <a:p>
            <a:r>
              <a:rPr lang="en-US" dirty="0"/>
              <a:t>Brief Description of Drawings</a:t>
            </a:r>
          </a:p>
          <a:p>
            <a:r>
              <a:rPr lang="en-US" dirty="0"/>
              <a:t>Detailed Description</a:t>
            </a:r>
          </a:p>
          <a:p>
            <a:pPr lvl="1"/>
            <a:r>
              <a:rPr lang="en-US" dirty="0"/>
              <a:t>Description of the Preferred Embodiment</a:t>
            </a:r>
          </a:p>
          <a:p>
            <a:pPr lvl="1"/>
            <a:r>
              <a:rPr lang="en-US" dirty="0"/>
              <a:t>Examples (working and/or prophetic)</a:t>
            </a:r>
          </a:p>
          <a:p>
            <a:r>
              <a:rPr lang="en-US" dirty="0">
                <a:solidFill>
                  <a:srgbClr val="FF0000"/>
                </a:solidFill>
              </a:rPr>
              <a:t>Claims</a:t>
            </a:r>
          </a:p>
        </p:txBody>
      </p:sp>
      <p:sp>
        <p:nvSpPr>
          <p:cNvPr id="4" name="Right Brace 3">
            <a:extLst>
              <a:ext uri="{FF2B5EF4-FFF2-40B4-BE49-F238E27FC236}">
                <a16:creationId xmlns:a16="http://schemas.microsoft.com/office/drawing/2014/main" id="{9925D40A-115B-7543-8F05-B667D5C35204}"/>
              </a:ext>
            </a:extLst>
          </p:cNvPr>
          <p:cNvSpPr/>
          <p:nvPr/>
        </p:nvSpPr>
        <p:spPr>
          <a:xfrm>
            <a:off x="4582033" y="1471449"/>
            <a:ext cx="307570" cy="323718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1070BE12-8F38-E244-BD0E-43DE43A74A1B}"/>
              </a:ext>
            </a:extLst>
          </p:cNvPr>
          <p:cNvSpPr txBox="1"/>
          <p:nvPr/>
        </p:nvSpPr>
        <p:spPr>
          <a:xfrm>
            <a:off x="5002447" y="2859208"/>
            <a:ext cx="1776064" cy="461665"/>
          </a:xfrm>
          <a:prstGeom prst="rect">
            <a:avLst/>
          </a:prstGeom>
          <a:noFill/>
        </p:spPr>
        <p:txBody>
          <a:bodyPr wrap="none" rtlCol="0">
            <a:spAutoFit/>
          </a:bodyPr>
          <a:lstStyle/>
          <a:p>
            <a:r>
              <a:rPr lang="en-US" sz="2400"/>
              <a:t>Specification</a:t>
            </a:r>
          </a:p>
        </p:txBody>
      </p:sp>
    </p:spTree>
    <p:extLst>
      <p:ext uri="{BB962C8B-B14F-4D97-AF65-F5344CB8AC3E}">
        <p14:creationId xmlns:p14="http://schemas.microsoft.com/office/powerpoint/2010/main" val="375658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964" y="365126"/>
            <a:ext cx="10397836" cy="806970"/>
          </a:xfrm>
        </p:spPr>
        <p:txBody>
          <a:bodyPr/>
          <a:lstStyle/>
          <a:p>
            <a:pPr algn="ctr"/>
            <a:r>
              <a:rPr lang="en-US" dirty="0"/>
              <a:t>Anatomy of a Patent</a:t>
            </a:r>
          </a:p>
        </p:txBody>
      </p:sp>
      <p:sp>
        <p:nvSpPr>
          <p:cNvPr id="3" name="Content Placeholder 2"/>
          <p:cNvSpPr>
            <a:spLocks noGrp="1"/>
          </p:cNvSpPr>
          <p:nvPr>
            <p:ph idx="1"/>
          </p:nvPr>
        </p:nvSpPr>
        <p:spPr>
          <a:xfrm>
            <a:off x="354247" y="1103971"/>
            <a:ext cx="4648200" cy="5221041"/>
          </a:xfrm>
        </p:spPr>
        <p:txBody>
          <a:bodyPr>
            <a:normAutofit fontScale="85000" lnSpcReduction="20000"/>
          </a:bodyPr>
          <a:lstStyle/>
          <a:p>
            <a:r>
              <a:rPr lang="en-US" dirty="0">
                <a:solidFill>
                  <a:srgbClr val="0070C0"/>
                </a:solidFill>
              </a:rPr>
              <a:t>Inventor(s)</a:t>
            </a:r>
          </a:p>
          <a:p>
            <a:r>
              <a:rPr lang="en-US" dirty="0"/>
              <a:t>Title</a:t>
            </a:r>
          </a:p>
          <a:p>
            <a:r>
              <a:rPr lang="en-US" dirty="0"/>
              <a:t>Abstract</a:t>
            </a:r>
          </a:p>
          <a:p>
            <a:r>
              <a:rPr lang="en-US" dirty="0"/>
              <a:t>Background</a:t>
            </a:r>
          </a:p>
          <a:p>
            <a:r>
              <a:rPr lang="en-US" dirty="0"/>
              <a:t>Summary</a:t>
            </a:r>
          </a:p>
          <a:p>
            <a:r>
              <a:rPr lang="en-US" dirty="0"/>
              <a:t>Brief Description of Drawings</a:t>
            </a:r>
          </a:p>
          <a:p>
            <a:r>
              <a:rPr lang="en-US" dirty="0"/>
              <a:t>Detailed Description</a:t>
            </a:r>
          </a:p>
          <a:p>
            <a:pPr lvl="1"/>
            <a:r>
              <a:rPr lang="en-US" dirty="0"/>
              <a:t>Description of the Preferred Embodiment</a:t>
            </a:r>
          </a:p>
          <a:p>
            <a:pPr lvl="1"/>
            <a:r>
              <a:rPr lang="en-US" dirty="0"/>
              <a:t>Examples (working and/or prophetic)</a:t>
            </a:r>
          </a:p>
          <a:p>
            <a:r>
              <a:rPr lang="en-US" dirty="0">
                <a:solidFill>
                  <a:srgbClr val="FF0000"/>
                </a:solidFill>
              </a:rPr>
              <a:t>Claims</a:t>
            </a:r>
          </a:p>
          <a:p>
            <a:pPr lvl="1"/>
            <a:r>
              <a:rPr lang="en-US" dirty="0">
                <a:solidFill>
                  <a:srgbClr val="FF0000"/>
                </a:solidFill>
              </a:rPr>
              <a:t>Preamble + </a:t>
            </a:r>
            <a:r>
              <a:rPr lang="en-US" b="1" dirty="0">
                <a:solidFill>
                  <a:srgbClr val="FF0000"/>
                </a:solidFill>
              </a:rPr>
              <a:t>Transition</a:t>
            </a:r>
            <a:r>
              <a:rPr lang="en-US" dirty="0">
                <a:solidFill>
                  <a:srgbClr val="FF0000"/>
                </a:solidFill>
              </a:rPr>
              <a:t> + Body</a:t>
            </a:r>
          </a:p>
          <a:p>
            <a:pPr lvl="1"/>
            <a:r>
              <a:rPr lang="en-US" dirty="0">
                <a:solidFill>
                  <a:srgbClr val="FF0000"/>
                </a:solidFill>
              </a:rPr>
              <a:t>Typically listed in order of increased specificity</a:t>
            </a:r>
          </a:p>
        </p:txBody>
      </p:sp>
      <p:sp>
        <p:nvSpPr>
          <p:cNvPr id="4" name="TextBox 3">
            <a:extLst>
              <a:ext uri="{FF2B5EF4-FFF2-40B4-BE49-F238E27FC236}">
                <a16:creationId xmlns:a16="http://schemas.microsoft.com/office/drawing/2014/main" id="{11A0FC79-7E16-3840-A4CC-4A192031C7F3}"/>
              </a:ext>
            </a:extLst>
          </p:cNvPr>
          <p:cNvSpPr txBox="1"/>
          <p:nvPr/>
        </p:nvSpPr>
        <p:spPr>
          <a:xfrm>
            <a:off x="6422571" y="3156858"/>
            <a:ext cx="5301344" cy="3416320"/>
          </a:xfrm>
          <a:prstGeom prst="rect">
            <a:avLst/>
          </a:prstGeom>
          <a:noFill/>
          <a:ln>
            <a:solidFill>
              <a:schemeClr val="tx1"/>
            </a:solidFill>
          </a:ln>
          <a:effectLst/>
        </p:spPr>
        <p:txBody>
          <a:bodyPr wrap="square" rtlCol="0">
            <a:spAutoFit/>
          </a:bodyPr>
          <a:lstStyle/>
          <a:p>
            <a:pPr marL="285750" indent="-285750">
              <a:buFont typeface="Arial" panose="020B0604020202020204" pitchFamily="34" charset="0"/>
              <a:buChar char="•"/>
            </a:pPr>
            <a:r>
              <a:rPr lang="en-US" dirty="0"/>
              <a:t>“Comprising” = includes X &amp; Y</a:t>
            </a:r>
          </a:p>
          <a:p>
            <a:pPr marL="742950" lvl="1" indent="-285750">
              <a:buFont typeface="Arial" panose="020B0604020202020204" pitchFamily="34" charset="0"/>
              <a:buChar char="•"/>
            </a:pPr>
            <a:r>
              <a:rPr lang="en-US" dirty="0"/>
              <a:t>“open” claim</a:t>
            </a:r>
          </a:p>
          <a:p>
            <a:pPr marL="742950" lvl="1" indent="-285750">
              <a:buFont typeface="Arial" panose="020B0604020202020204" pitchFamily="34" charset="0"/>
              <a:buChar char="•"/>
            </a:pPr>
            <a:r>
              <a:rPr lang="en-US" dirty="0"/>
              <a:t>will read on X &amp; Y &amp; Z </a:t>
            </a:r>
          </a:p>
          <a:p>
            <a:pPr marL="285750" indent="-285750">
              <a:buFont typeface="Arial" panose="020B0604020202020204" pitchFamily="34" charset="0"/>
              <a:buChar char="•"/>
            </a:pPr>
            <a:r>
              <a:rPr lang="en-US" dirty="0"/>
              <a:t>“Consisting essentially of” = X &amp; Y &amp; anything else that does not change the essential function or properties of the invention</a:t>
            </a:r>
          </a:p>
          <a:p>
            <a:pPr marL="742950" lvl="1" indent="-285750">
              <a:buFont typeface="Arial" panose="020B0604020202020204" pitchFamily="34" charset="0"/>
              <a:buChar char="•"/>
            </a:pPr>
            <a:r>
              <a:rPr lang="en-US" dirty="0"/>
              <a:t>Will read on X &amp; Y &amp; Z </a:t>
            </a:r>
            <a:r>
              <a:rPr lang="en-US" dirty="0" err="1"/>
              <a:t>iff</a:t>
            </a:r>
            <a:r>
              <a:rPr lang="en-US" dirty="0"/>
              <a:t> Z is unimportant to function</a:t>
            </a:r>
          </a:p>
          <a:p>
            <a:pPr marL="285750" indent="-285750">
              <a:buFont typeface="Arial" panose="020B0604020202020204" pitchFamily="34" charset="0"/>
              <a:buChar char="•"/>
            </a:pPr>
            <a:r>
              <a:rPr lang="en-US" dirty="0"/>
              <a:t>“Consisting” = contains X &amp; Y and nothing more</a:t>
            </a:r>
          </a:p>
          <a:p>
            <a:pPr marL="742950" lvl="1" indent="-285750">
              <a:buFont typeface="Arial" panose="020B0604020202020204" pitchFamily="34" charset="0"/>
              <a:buChar char="•"/>
            </a:pPr>
            <a:r>
              <a:rPr lang="en-US" dirty="0"/>
              <a:t>“closed” claim</a:t>
            </a:r>
          </a:p>
          <a:p>
            <a:pPr marL="742950" lvl="1" indent="-285750">
              <a:buFont typeface="Arial" panose="020B0604020202020204" pitchFamily="34" charset="0"/>
              <a:buChar char="•"/>
            </a:pPr>
            <a:r>
              <a:rPr lang="en-US" dirty="0"/>
              <a:t>Will not read on X &amp; Y &amp; Z</a:t>
            </a:r>
          </a:p>
          <a:p>
            <a:pPr marL="285750" indent="-285750">
              <a:buFont typeface="Arial" panose="020B0604020202020204" pitchFamily="34" charset="0"/>
              <a:buChar char="•"/>
            </a:pPr>
            <a:endParaRPr lang="en-US" dirty="0"/>
          </a:p>
        </p:txBody>
      </p:sp>
      <p:cxnSp>
        <p:nvCxnSpPr>
          <p:cNvPr id="6" name="Straight Arrow Connector 5">
            <a:extLst>
              <a:ext uri="{FF2B5EF4-FFF2-40B4-BE49-F238E27FC236}">
                <a16:creationId xmlns:a16="http://schemas.microsoft.com/office/drawing/2014/main" id="{03CD46E4-68CE-E949-A351-7F1ED2DDC3BD}"/>
              </a:ext>
            </a:extLst>
          </p:cNvPr>
          <p:cNvCxnSpPr/>
          <p:nvPr/>
        </p:nvCxnSpPr>
        <p:spPr>
          <a:xfrm flipV="1">
            <a:off x="3363686" y="3635829"/>
            <a:ext cx="3058885" cy="1480457"/>
          </a:xfrm>
          <a:prstGeom prst="straightConnector1">
            <a:avLst/>
          </a:prstGeom>
          <a:ln>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50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964" y="365126"/>
            <a:ext cx="10397836" cy="806970"/>
          </a:xfrm>
        </p:spPr>
        <p:txBody>
          <a:bodyPr/>
          <a:lstStyle/>
          <a:p>
            <a:pPr algn="ctr"/>
            <a:r>
              <a:rPr lang="en-US" dirty="0"/>
              <a:t>Anatomy of a Patent</a:t>
            </a:r>
          </a:p>
        </p:txBody>
      </p:sp>
      <p:sp>
        <p:nvSpPr>
          <p:cNvPr id="3" name="Content Placeholder 2"/>
          <p:cNvSpPr>
            <a:spLocks noGrp="1"/>
          </p:cNvSpPr>
          <p:nvPr>
            <p:ph idx="1"/>
          </p:nvPr>
        </p:nvSpPr>
        <p:spPr>
          <a:xfrm>
            <a:off x="354247" y="1103972"/>
            <a:ext cx="4648200" cy="4175600"/>
          </a:xfrm>
        </p:spPr>
        <p:txBody>
          <a:bodyPr>
            <a:normAutofit fontScale="85000" lnSpcReduction="20000"/>
          </a:bodyPr>
          <a:lstStyle/>
          <a:p>
            <a:r>
              <a:rPr lang="en-US" dirty="0">
                <a:solidFill>
                  <a:srgbClr val="0070C0"/>
                </a:solidFill>
              </a:rPr>
              <a:t>Inventor(s)</a:t>
            </a:r>
          </a:p>
          <a:p>
            <a:r>
              <a:rPr lang="en-US" dirty="0"/>
              <a:t>Title</a:t>
            </a:r>
          </a:p>
          <a:p>
            <a:r>
              <a:rPr lang="en-US" dirty="0"/>
              <a:t>Abstract</a:t>
            </a:r>
          </a:p>
          <a:p>
            <a:r>
              <a:rPr lang="en-US" dirty="0"/>
              <a:t>Background</a:t>
            </a:r>
          </a:p>
          <a:p>
            <a:r>
              <a:rPr lang="en-US" dirty="0"/>
              <a:t>Summary</a:t>
            </a:r>
          </a:p>
          <a:p>
            <a:r>
              <a:rPr lang="en-US" dirty="0"/>
              <a:t>Brief Description of Drawings</a:t>
            </a:r>
          </a:p>
          <a:p>
            <a:r>
              <a:rPr lang="en-US" dirty="0"/>
              <a:t>Detailed Description</a:t>
            </a:r>
          </a:p>
          <a:p>
            <a:pPr lvl="1"/>
            <a:r>
              <a:rPr lang="en-US" dirty="0"/>
              <a:t>Description of the Preferred Embodiment</a:t>
            </a:r>
          </a:p>
          <a:p>
            <a:pPr lvl="1"/>
            <a:r>
              <a:rPr lang="en-US" dirty="0"/>
              <a:t>Examples (working and/or prophetic)</a:t>
            </a:r>
          </a:p>
          <a:p>
            <a:r>
              <a:rPr lang="en-US" dirty="0">
                <a:solidFill>
                  <a:srgbClr val="FF0000"/>
                </a:solidFill>
              </a:rPr>
              <a:t>Claims</a:t>
            </a:r>
          </a:p>
        </p:txBody>
      </p:sp>
      <p:sp>
        <p:nvSpPr>
          <p:cNvPr id="4" name="TextBox 3">
            <a:extLst>
              <a:ext uri="{FF2B5EF4-FFF2-40B4-BE49-F238E27FC236}">
                <a16:creationId xmlns:a16="http://schemas.microsoft.com/office/drawing/2014/main" id="{77A2F7A6-08BB-8A4D-B8B2-EE803C6E46A8}"/>
              </a:ext>
            </a:extLst>
          </p:cNvPr>
          <p:cNvSpPr txBox="1"/>
          <p:nvPr/>
        </p:nvSpPr>
        <p:spPr>
          <a:xfrm>
            <a:off x="10447283" y="180460"/>
            <a:ext cx="1425390" cy="369332"/>
          </a:xfrm>
          <a:prstGeom prst="rect">
            <a:avLst/>
          </a:prstGeom>
          <a:noFill/>
        </p:spPr>
        <p:txBody>
          <a:bodyPr wrap="none" rtlCol="0">
            <a:spAutoFit/>
          </a:bodyPr>
          <a:lstStyle/>
          <a:p>
            <a:r>
              <a:rPr lang="en-US" dirty="0"/>
              <a:t>US 5,673,509</a:t>
            </a:r>
          </a:p>
        </p:txBody>
      </p:sp>
      <p:sp>
        <p:nvSpPr>
          <p:cNvPr id="5" name="TextBox 4">
            <a:extLst>
              <a:ext uri="{FF2B5EF4-FFF2-40B4-BE49-F238E27FC236}">
                <a16:creationId xmlns:a16="http://schemas.microsoft.com/office/drawing/2014/main" id="{3CCCA4B2-28EA-344D-9F64-992890BD7EA5}"/>
              </a:ext>
            </a:extLst>
          </p:cNvPr>
          <p:cNvSpPr txBox="1"/>
          <p:nvPr/>
        </p:nvSpPr>
        <p:spPr>
          <a:xfrm>
            <a:off x="6495394" y="1524000"/>
            <a:ext cx="4858406" cy="369332"/>
          </a:xfrm>
          <a:prstGeom prst="rect">
            <a:avLst/>
          </a:prstGeom>
          <a:noFill/>
        </p:spPr>
        <p:txBody>
          <a:bodyPr wrap="square" rtlCol="0">
            <a:spAutoFit/>
          </a:bodyPr>
          <a:lstStyle/>
          <a:p>
            <a:r>
              <a:rPr lang="en-US" dirty="0">
                <a:hlinkClick r:id="rId2" invalidUrl="https://www.google.com/search?tbo=p&amp;tbm=pts&amp;hl=en&amp;q=ininventor:&quot;Askew+W.+Gatewood,+Jr.&quot;"/>
              </a:rPr>
              <a:t>Askew W. Gatewood, Jr.</a:t>
            </a:r>
            <a:endParaRPr lang="en-US" dirty="0"/>
          </a:p>
        </p:txBody>
      </p:sp>
      <p:cxnSp>
        <p:nvCxnSpPr>
          <p:cNvPr id="12" name="Straight Arrow Connector 11">
            <a:extLst>
              <a:ext uri="{FF2B5EF4-FFF2-40B4-BE49-F238E27FC236}">
                <a16:creationId xmlns:a16="http://schemas.microsoft.com/office/drawing/2014/main" id="{A60C2570-2706-AF46-BF4B-A3BCF2933701}"/>
              </a:ext>
            </a:extLst>
          </p:cNvPr>
          <p:cNvCxnSpPr>
            <a:cxnSpLocks/>
            <a:endCxn id="5" idx="1"/>
          </p:cNvCxnSpPr>
          <p:nvPr/>
        </p:nvCxnSpPr>
        <p:spPr>
          <a:xfrm>
            <a:off x="2082800" y="1301750"/>
            <a:ext cx="4412594" cy="406916"/>
          </a:xfrm>
          <a:prstGeom prst="straightConnector1">
            <a:avLst/>
          </a:prstGeom>
          <a:ln>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2658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964" y="365126"/>
            <a:ext cx="10397836" cy="806970"/>
          </a:xfrm>
        </p:spPr>
        <p:txBody>
          <a:bodyPr/>
          <a:lstStyle/>
          <a:p>
            <a:pPr algn="ctr"/>
            <a:r>
              <a:rPr lang="en-US" dirty="0"/>
              <a:t>Anatomy of a Patent</a:t>
            </a:r>
          </a:p>
        </p:txBody>
      </p:sp>
      <p:sp>
        <p:nvSpPr>
          <p:cNvPr id="3" name="Content Placeholder 2"/>
          <p:cNvSpPr>
            <a:spLocks noGrp="1"/>
          </p:cNvSpPr>
          <p:nvPr>
            <p:ph idx="1"/>
          </p:nvPr>
        </p:nvSpPr>
        <p:spPr>
          <a:xfrm>
            <a:off x="354247" y="1103972"/>
            <a:ext cx="4648200" cy="4175600"/>
          </a:xfrm>
        </p:spPr>
        <p:txBody>
          <a:bodyPr>
            <a:normAutofit fontScale="85000" lnSpcReduction="20000"/>
          </a:bodyPr>
          <a:lstStyle/>
          <a:p>
            <a:r>
              <a:rPr lang="en-US" dirty="0">
                <a:solidFill>
                  <a:srgbClr val="0070C0"/>
                </a:solidFill>
              </a:rPr>
              <a:t>Inventor(s)</a:t>
            </a:r>
          </a:p>
          <a:p>
            <a:r>
              <a:rPr lang="en-US" dirty="0"/>
              <a:t>Title</a:t>
            </a:r>
          </a:p>
          <a:p>
            <a:r>
              <a:rPr lang="en-US" dirty="0"/>
              <a:t>Abstract</a:t>
            </a:r>
          </a:p>
          <a:p>
            <a:r>
              <a:rPr lang="en-US" dirty="0"/>
              <a:t>Background</a:t>
            </a:r>
          </a:p>
          <a:p>
            <a:r>
              <a:rPr lang="en-US" dirty="0"/>
              <a:t>Summary</a:t>
            </a:r>
          </a:p>
          <a:p>
            <a:r>
              <a:rPr lang="en-US" dirty="0"/>
              <a:t>Brief Description of Drawings</a:t>
            </a:r>
          </a:p>
          <a:p>
            <a:r>
              <a:rPr lang="en-US" dirty="0"/>
              <a:t>Detailed Description</a:t>
            </a:r>
          </a:p>
          <a:p>
            <a:pPr lvl="1"/>
            <a:r>
              <a:rPr lang="en-US" dirty="0"/>
              <a:t>Description of the Preferred Embodiment</a:t>
            </a:r>
          </a:p>
          <a:p>
            <a:pPr lvl="1"/>
            <a:r>
              <a:rPr lang="en-US" dirty="0"/>
              <a:t>Examples (working and/or prophetic)</a:t>
            </a:r>
          </a:p>
          <a:p>
            <a:r>
              <a:rPr lang="en-US" dirty="0">
                <a:solidFill>
                  <a:srgbClr val="FF0000"/>
                </a:solidFill>
              </a:rPr>
              <a:t>Claims</a:t>
            </a:r>
          </a:p>
        </p:txBody>
      </p:sp>
      <p:sp>
        <p:nvSpPr>
          <p:cNvPr id="4" name="TextBox 3">
            <a:extLst>
              <a:ext uri="{FF2B5EF4-FFF2-40B4-BE49-F238E27FC236}">
                <a16:creationId xmlns:a16="http://schemas.microsoft.com/office/drawing/2014/main" id="{77A2F7A6-08BB-8A4D-B8B2-EE803C6E46A8}"/>
              </a:ext>
            </a:extLst>
          </p:cNvPr>
          <p:cNvSpPr txBox="1"/>
          <p:nvPr/>
        </p:nvSpPr>
        <p:spPr>
          <a:xfrm>
            <a:off x="10447283" y="180460"/>
            <a:ext cx="1425390" cy="369332"/>
          </a:xfrm>
          <a:prstGeom prst="rect">
            <a:avLst/>
          </a:prstGeom>
          <a:noFill/>
        </p:spPr>
        <p:txBody>
          <a:bodyPr wrap="none" rtlCol="0">
            <a:spAutoFit/>
          </a:bodyPr>
          <a:lstStyle/>
          <a:p>
            <a:r>
              <a:rPr lang="en-US" dirty="0"/>
              <a:t>US 5,673,509</a:t>
            </a:r>
          </a:p>
        </p:txBody>
      </p:sp>
      <p:sp>
        <p:nvSpPr>
          <p:cNvPr id="5" name="TextBox 4">
            <a:extLst>
              <a:ext uri="{FF2B5EF4-FFF2-40B4-BE49-F238E27FC236}">
                <a16:creationId xmlns:a16="http://schemas.microsoft.com/office/drawing/2014/main" id="{FFADFD35-415B-FE48-9479-82BBB94B6438}"/>
              </a:ext>
            </a:extLst>
          </p:cNvPr>
          <p:cNvSpPr txBox="1"/>
          <p:nvPr/>
        </p:nvSpPr>
        <p:spPr>
          <a:xfrm>
            <a:off x="6495394" y="1524000"/>
            <a:ext cx="4858406" cy="369332"/>
          </a:xfrm>
          <a:prstGeom prst="rect">
            <a:avLst/>
          </a:prstGeom>
          <a:noFill/>
        </p:spPr>
        <p:txBody>
          <a:bodyPr wrap="square" rtlCol="0">
            <a:spAutoFit/>
          </a:bodyPr>
          <a:lstStyle/>
          <a:p>
            <a:r>
              <a:rPr lang="en-US" b="1" dirty="0"/>
              <a:t>Disposable rodent trap</a:t>
            </a:r>
            <a:endParaRPr lang="en-US" dirty="0"/>
          </a:p>
        </p:txBody>
      </p:sp>
      <p:cxnSp>
        <p:nvCxnSpPr>
          <p:cNvPr id="10" name="Straight Arrow Connector 9">
            <a:extLst>
              <a:ext uri="{FF2B5EF4-FFF2-40B4-BE49-F238E27FC236}">
                <a16:creationId xmlns:a16="http://schemas.microsoft.com/office/drawing/2014/main" id="{C6FDB92B-7D24-7749-BCA7-8E63DA5A3729}"/>
              </a:ext>
            </a:extLst>
          </p:cNvPr>
          <p:cNvCxnSpPr>
            <a:cxnSpLocks/>
            <a:endCxn id="5" idx="1"/>
          </p:cNvCxnSpPr>
          <p:nvPr/>
        </p:nvCxnSpPr>
        <p:spPr>
          <a:xfrm>
            <a:off x="1351653" y="1580712"/>
            <a:ext cx="5143741" cy="127954"/>
          </a:xfrm>
          <a:prstGeom prst="straightConnector1">
            <a:avLst/>
          </a:prstGeom>
          <a:ln>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2557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964" y="365126"/>
            <a:ext cx="10397836" cy="806970"/>
          </a:xfrm>
        </p:spPr>
        <p:txBody>
          <a:bodyPr/>
          <a:lstStyle/>
          <a:p>
            <a:pPr algn="ctr"/>
            <a:r>
              <a:rPr lang="en-US" dirty="0"/>
              <a:t>Anatomy of a Patent</a:t>
            </a:r>
          </a:p>
        </p:txBody>
      </p:sp>
      <p:sp>
        <p:nvSpPr>
          <p:cNvPr id="3" name="Content Placeholder 2"/>
          <p:cNvSpPr>
            <a:spLocks noGrp="1"/>
          </p:cNvSpPr>
          <p:nvPr>
            <p:ph idx="1"/>
          </p:nvPr>
        </p:nvSpPr>
        <p:spPr>
          <a:xfrm>
            <a:off x="354247" y="1103972"/>
            <a:ext cx="4648200" cy="4175600"/>
          </a:xfrm>
        </p:spPr>
        <p:txBody>
          <a:bodyPr>
            <a:normAutofit fontScale="85000" lnSpcReduction="20000"/>
          </a:bodyPr>
          <a:lstStyle/>
          <a:p>
            <a:r>
              <a:rPr lang="en-US" dirty="0">
                <a:solidFill>
                  <a:srgbClr val="0070C0"/>
                </a:solidFill>
              </a:rPr>
              <a:t>Inventor(s)</a:t>
            </a:r>
          </a:p>
          <a:p>
            <a:r>
              <a:rPr lang="en-US" dirty="0"/>
              <a:t>Title</a:t>
            </a:r>
          </a:p>
          <a:p>
            <a:r>
              <a:rPr lang="en-US" dirty="0"/>
              <a:t>Abstract</a:t>
            </a:r>
          </a:p>
          <a:p>
            <a:r>
              <a:rPr lang="en-US" dirty="0"/>
              <a:t>Background</a:t>
            </a:r>
          </a:p>
          <a:p>
            <a:r>
              <a:rPr lang="en-US" dirty="0"/>
              <a:t>Summary</a:t>
            </a:r>
          </a:p>
          <a:p>
            <a:r>
              <a:rPr lang="en-US" dirty="0"/>
              <a:t>Brief Description of Drawings</a:t>
            </a:r>
          </a:p>
          <a:p>
            <a:r>
              <a:rPr lang="en-US" dirty="0"/>
              <a:t>Detailed Description</a:t>
            </a:r>
          </a:p>
          <a:p>
            <a:pPr lvl="1"/>
            <a:r>
              <a:rPr lang="en-US" dirty="0"/>
              <a:t>Description of the Preferred Embodiment</a:t>
            </a:r>
          </a:p>
          <a:p>
            <a:pPr lvl="1"/>
            <a:r>
              <a:rPr lang="en-US" dirty="0"/>
              <a:t>Examples (working and/or prophetic)</a:t>
            </a:r>
          </a:p>
          <a:p>
            <a:r>
              <a:rPr lang="en-US" dirty="0">
                <a:solidFill>
                  <a:srgbClr val="FF0000"/>
                </a:solidFill>
              </a:rPr>
              <a:t>Claims</a:t>
            </a:r>
          </a:p>
        </p:txBody>
      </p:sp>
      <p:sp>
        <p:nvSpPr>
          <p:cNvPr id="4" name="TextBox 3">
            <a:extLst>
              <a:ext uri="{FF2B5EF4-FFF2-40B4-BE49-F238E27FC236}">
                <a16:creationId xmlns:a16="http://schemas.microsoft.com/office/drawing/2014/main" id="{77A2F7A6-08BB-8A4D-B8B2-EE803C6E46A8}"/>
              </a:ext>
            </a:extLst>
          </p:cNvPr>
          <p:cNvSpPr txBox="1"/>
          <p:nvPr/>
        </p:nvSpPr>
        <p:spPr>
          <a:xfrm>
            <a:off x="10447283" y="180460"/>
            <a:ext cx="1425390" cy="369332"/>
          </a:xfrm>
          <a:prstGeom prst="rect">
            <a:avLst/>
          </a:prstGeom>
          <a:noFill/>
        </p:spPr>
        <p:txBody>
          <a:bodyPr wrap="none" rtlCol="0">
            <a:spAutoFit/>
          </a:bodyPr>
          <a:lstStyle/>
          <a:p>
            <a:r>
              <a:rPr lang="en-US" dirty="0"/>
              <a:t>US 5,673,509</a:t>
            </a:r>
          </a:p>
        </p:txBody>
      </p:sp>
      <p:sp>
        <p:nvSpPr>
          <p:cNvPr id="5" name="TextBox 4">
            <a:extLst>
              <a:ext uri="{FF2B5EF4-FFF2-40B4-BE49-F238E27FC236}">
                <a16:creationId xmlns:a16="http://schemas.microsoft.com/office/drawing/2014/main" id="{BDD994F8-EC1D-B848-A698-D3E7C3FBBE0F}"/>
              </a:ext>
            </a:extLst>
          </p:cNvPr>
          <p:cNvSpPr txBox="1"/>
          <p:nvPr/>
        </p:nvSpPr>
        <p:spPr>
          <a:xfrm>
            <a:off x="6495394" y="1524000"/>
            <a:ext cx="4858406" cy="2308324"/>
          </a:xfrm>
          <a:prstGeom prst="rect">
            <a:avLst/>
          </a:prstGeom>
          <a:noFill/>
        </p:spPr>
        <p:txBody>
          <a:bodyPr wrap="square" rtlCol="0">
            <a:spAutoFit/>
          </a:bodyPr>
          <a:lstStyle/>
          <a:p>
            <a:r>
              <a:rPr lang="en-US" dirty="0"/>
              <a:t>This invention relates to an adhesive type rodent trap that is disposable and has an opaque housing with a window, preventing unintended view of the trapped rodent but allowing quick intended viewing for checking if the trap is occupied. The trap further includes an entrance and a handle for closing the entrance to the trap and carrying the trap.</a:t>
            </a:r>
          </a:p>
        </p:txBody>
      </p:sp>
      <p:cxnSp>
        <p:nvCxnSpPr>
          <p:cNvPr id="7" name="Straight Arrow Connector 6">
            <a:extLst>
              <a:ext uri="{FF2B5EF4-FFF2-40B4-BE49-F238E27FC236}">
                <a16:creationId xmlns:a16="http://schemas.microsoft.com/office/drawing/2014/main" id="{54BA41DD-DF76-744C-AF64-06571BF8D3FD}"/>
              </a:ext>
            </a:extLst>
          </p:cNvPr>
          <p:cNvCxnSpPr>
            <a:cxnSpLocks/>
          </p:cNvCxnSpPr>
          <p:nvPr/>
        </p:nvCxnSpPr>
        <p:spPr>
          <a:xfrm flipV="1">
            <a:off x="1803400" y="1708150"/>
            <a:ext cx="4691994" cy="311150"/>
          </a:xfrm>
          <a:prstGeom prst="straightConnector1">
            <a:avLst/>
          </a:prstGeom>
          <a:ln>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867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964" y="365126"/>
            <a:ext cx="10397836" cy="806970"/>
          </a:xfrm>
        </p:spPr>
        <p:txBody>
          <a:bodyPr/>
          <a:lstStyle/>
          <a:p>
            <a:pPr algn="ctr"/>
            <a:r>
              <a:rPr lang="en-US" dirty="0"/>
              <a:t>Anatomy of a Patent</a:t>
            </a:r>
          </a:p>
        </p:txBody>
      </p:sp>
      <p:sp>
        <p:nvSpPr>
          <p:cNvPr id="3" name="Content Placeholder 2"/>
          <p:cNvSpPr>
            <a:spLocks noGrp="1"/>
          </p:cNvSpPr>
          <p:nvPr>
            <p:ph idx="1"/>
          </p:nvPr>
        </p:nvSpPr>
        <p:spPr>
          <a:xfrm>
            <a:off x="354247" y="1103972"/>
            <a:ext cx="4648200" cy="4175600"/>
          </a:xfrm>
        </p:spPr>
        <p:txBody>
          <a:bodyPr>
            <a:normAutofit fontScale="85000" lnSpcReduction="20000"/>
          </a:bodyPr>
          <a:lstStyle/>
          <a:p>
            <a:r>
              <a:rPr lang="en-US" dirty="0">
                <a:solidFill>
                  <a:srgbClr val="0070C0"/>
                </a:solidFill>
              </a:rPr>
              <a:t>Inventor(s)</a:t>
            </a:r>
          </a:p>
          <a:p>
            <a:r>
              <a:rPr lang="en-US" dirty="0"/>
              <a:t>Title</a:t>
            </a:r>
          </a:p>
          <a:p>
            <a:r>
              <a:rPr lang="en-US" dirty="0"/>
              <a:t>Abstract</a:t>
            </a:r>
          </a:p>
          <a:p>
            <a:r>
              <a:rPr lang="en-US" dirty="0"/>
              <a:t>Background</a:t>
            </a:r>
          </a:p>
          <a:p>
            <a:r>
              <a:rPr lang="en-US" dirty="0"/>
              <a:t>Summary</a:t>
            </a:r>
          </a:p>
          <a:p>
            <a:r>
              <a:rPr lang="en-US" dirty="0"/>
              <a:t>Brief Description of Drawings</a:t>
            </a:r>
          </a:p>
          <a:p>
            <a:r>
              <a:rPr lang="en-US" dirty="0"/>
              <a:t>Detailed Description</a:t>
            </a:r>
          </a:p>
          <a:p>
            <a:pPr lvl="1"/>
            <a:r>
              <a:rPr lang="en-US" dirty="0"/>
              <a:t>Description of the Preferred Embodiment</a:t>
            </a:r>
          </a:p>
          <a:p>
            <a:pPr lvl="1"/>
            <a:r>
              <a:rPr lang="en-US" dirty="0"/>
              <a:t>Examples (working and/or prophetic)</a:t>
            </a:r>
          </a:p>
          <a:p>
            <a:r>
              <a:rPr lang="en-US" dirty="0">
                <a:solidFill>
                  <a:srgbClr val="FF0000"/>
                </a:solidFill>
              </a:rPr>
              <a:t>Claims</a:t>
            </a:r>
          </a:p>
        </p:txBody>
      </p:sp>
      <p:sp>
        <p:nvSpPr>
          <p:cNvPr id="4" name="TextBox 3">
            <a:extLst>
              <a:ext uri="{FF2B5EF4-FFF2-40B4-BE49-F238E27FC236}">
                <a16:creationId xmlns:a16="http://schemas.microsoft.com/office/drawing/2014/main" id="{77A2F7A6-08BB-8A4D-B8B2-EE803C6E46A8}"/>
              </a:ext>
            </a:extLst>
          </p:cNvPr>
          <p:cNvSpPr txBox="1"/>
          <p:nvPr/>
        </p:nvSpPr>
        <p:spPr>
          <a:xfrm>
            <a:off x="10447283" y="180460"/>
            <a:ext cx="1425390" cy="369332"/>
          </a:xfrm>
          <a:prstGeom prst="rect">
            <a:avLst/>
          </a:prstGeom>
          <a:noFill/>
        </p:spPr>
        <p:txBody>
          <a:bodyPr wrap="none" rtlCol="0">
            <a:spAutoFit/>
          </a:bodyPr>
          <a:lstStyle/>
          <a:p>
            <a:r>
              <a:rPr lang="en-US" dirty="0"/>
              <a:t>US 5,673,509</a:t>
            </a:r>
          </a:p>
        </p:txBody>
      </p:sp>
      <p:sp>
        <p:nvSpPr>
          <p:cNvPr id="5" name="TextBox 4">
            <a:extLst>
              <a:ext uri="{FF2B5EF4-FFF2-40B4-BE49-F238E27FC236}">
                <a16:creationId xmlns:a16="http://schemas.microsoft.com/office/drawing/2014/main" id="{5A12FF3C-0C2D-0142-A3F0-A32A6A7B7986}"/>
              </a:ext>
            </a:extLst>
          </p:cNvPr>
          <p:cNvSpPr txBox="1"/>
          <p:nvPr/>
        </p:nvSpPr>
        <p:spPr>
          <a:xfrm>
            <a:off x="5748919" y="1261242"/>
            <a:ext cx="6169811" cy="3970318"/>
          </a:xfrm>
          <a:prstGeom prst="rect">
            <a:avLst/>
          </a:prstGeom>
          <a:noFill/>
        </p:spPr>
        <p:txBody>
          <a:bodyPr wrap="square" rtlCol="0">
            <a:spAutoFit/>
          </a:bodyPr>
          <a:lstStyle/>
          <a:p>
            <a:r>
              <a:rPr lang="en-US" dirty="0"/>
              <a:t>Disposing of a trapped mouse or rodent is an extremely unpleasant task. If caught in a conventional spring loaded trap, the rodent is usually killed upon triggering the trap, however, the force of the spring has a tendency to break the mouse's skin and expose blood and possibly some internal organs. If, on the other hand, the mouse is caught in the newer sticky type trap, it is usually still alive and violently twisting while struggling to free itself, to the point where limbs become broken, deformed and possibly separated. Thus, disposing of a rodent caught in a spring loaded trap is dirty, smelly if not recently discovered, and potentially hazardous, while disposal of a rodent caught in the sticky-type trap can be quite inhumane as the person disposing of the deformed, whimpering mouse must observe its agony as he or she grasps the edge of the trap</a:t>
            </a:r>
            <a:r>
              <a:rPr lang="mr-IN" dirty="0"/>
              <a:t>…</a:t>
            </a:r>
            <a:r>
              <a:rPr lang="en-US" dirty="0"/>
              <a:t>.</a:t>
            </a:r>
          </a:p>
        </p:txBody>
      </p:sp>
      <p:cxnSp>
        <p:nvCxnSpPr>
          <p:cNvPr id="6" name="Straight Arrow Connector 5">
            <a:extLst>
              <a:ext uri="{FF2B5EF4-FFF2-40B4-BE49-F238E27FC236}">
                <a16:creationId xmlns:a16="http://schemas.microsoft.com/office/drawing/2014/main" id="{B1F53AA2-8FB5-1340-84F5-CBC41AB5BBA0}"/>
              </a:ext>
            </a:extLst>
          </p:cNvPr>
          <p:cNvCxnSpPr/>
          <p:nvPr/>
        </p:nvCxnSpPr>
        <p:spPr>
          <a:xfrm flipV="1">
            <a:off x="2249214" y="1502980"/>
            <a:ext cx="3499705" cy="872358"/>
          </a:xfrm>
          <a:prstGeom prst="straightConnector1">
            <a:avLst/>
          </a:prstGeom>
          <a:ln>
            <a:solidFill>
              <a:schemeClr val="tx1"/>
            </a:solidFill>
            <a:prstDash val="sysDot"/>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094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964" y="365126"/>
            <a:ext cx="10397836" cy="806970"/>
          </a:xfrm>
        </p:spPr>
        <p:txBody>
          <a:bodyPr/>
          <a:lstStyle/>
          <a:p>
            <a:pPr algn="ctr"/>
            <a:r>
              <a:rPr lang="en-US" dirty="0"/>
              <a:t>Anatomy of a Patent</a:t>
            </a:r>
          </a:p>
        </p:txBody>
      </p:sp>
      <p:sp>
        <p:nvSpPr>
          <p:cNvPr id="3" name="Content Placeholder 2"/>
          <p:cNvSpPr>
            <a:spLocks noGrp="1"/>
          </p:cNvSpPr>
          <p:nvPr>
            <p:ph idx="1"/>
          </p:nvPr>
        </p:nvSpPr>
        <p:spPr>
          <a:xfrm>
            <a:off x="354247" y="1103972"/>
            <a:ext cx="4648200" cy="4175600"/>
          </a:xfrm>
        </p:spPr>
        <p:txBody>
          <a:bodyPr>
            <a:normAutofit fontScale="85000" lnSpcReduction="20000"/>
          </a:bodyPr>
          <a:lstStyle/>
          <a:p>
            <a:r>
              <a:rPr lang="en-US" dirty="0">
                <a:solidFill>
                  <a:srgbClr val="0070C0"/>
                </a:solidFill>
              </a:rPr>
              <a:t>Inventor(s)</a:t>
            </a:r>
          </a:p>
          <a:p>
            <a:r>
              <a:rPr lang="en-US" dirty="0"/>
              <a:t>Title</a:t>
            </a:r>
          </a:p>
          <a:p>
            <a:r>
              <a:rPr lang="en-US" dirty="0"/>
              <a:t>Abstract</a:t>
            </a:r>
          </a:p>
          <a:p>
            <a:r>
              <a:rPr lang="en-US" dirty="0"/>
              <a:t>Background</a:t>
            </a:r>
          </a:p>
          <a:p>
            <a:r>
              <a:rPr lang="en-US" dirty="0"/>
              <a:t>Summary</a:t>
            </a:r>
          </a:p>
          <a:p>
            <a:r>
              <a:rPr lang="en-US" dirty="0"/>
              <a:t>Brief Description of Drawings</a:t>
            </a:r>
          </a:p>
          <a:p>
            <a:r>
              <a:rPr lang="en-US" dirty="0"/>
              <a:t>Detailed Description</a:t>
            </a:r>
          </a:p>
          <a:p>
            <a:pPr lvl="1"/>
            <a:r>
              <a:rPr lang="en-US" dirty="0"/>
              <a:t>Description of the Preferred Embodiment</a:t>
            </a:r>
          </a:p>
          <a:p>
            <a:pPr lvl="1"/>
            <a:r>
              <a:rPr lang="en-US" dirty="0"/>
              <a:t>Examples (working and/or prophetic)</a:t>
            </a:r>
          </a:p>
          <a:p>
            <a:r>
              <a:rPr lang="en-US" dirty="0">
                <a:solidFill>
                  <a:srgbClr val="FF0000"/>
                </a:solidFill>
              </a:rPr>
              <a:t>Claims</a:t>
            </a:r>
          </a:p>
        </p:txBody>
      </p:sp>
      <p:sp>
        <p:nvSpPr>
          <p:cNvPr id="4" name="TextBox 3">
            <a:extLst>
              <a:ext uri="{FF2B5EF4-FFF2-40B4-BE49-F238E27FC236}">
                <a16:creationId xmlns:a16="http://schemas.microsoft.com/office/drawing/2014/main" id="{77A2F7A6-08BB-8A4D-B8B2-EE803C6E46A8}"/>
              </a:ext>
            </a:extLst>
          </p:cNvPr>
          <p:cNvSpPr txBox="1"/>
          <p:nvPr/>
        </p:nvSpPr>
        <p:spPr>
          <a:xfrm>
            <a:off x="10447283" y="180460"/>
            <a:ext cx="1425390" cy="369332"/>
          </a:xfrm>
          <a:prstGeom prst="rect">
            <a:avLst/>
          </a:prstGeom>
          <a:noFill/>
        </p:spPr>
        <p:txBody>
          <a:bodyPr wrap="none" rtlCol="0">
            <a:spAutoFit/>
          </a:bodyPr>
          <a:lstStyle/>
          <a:p>
            <a:r>
              <a:rPr lang="en-US" dirty="0"/>
              <a:t>US 5,673,509</a:t>
            </a:r>
          </a:p>
        </p:txBody>
      </p:sp>
      <p:sp>
        <p:nvSpPr>
          <p:cNvPr id="5" name="TextBox 4">
            <a:extLst>
              <a:ext uri="{FF2B5EF4-FFF2-40B4-BE49-F238E27FC236}">
                <a16:creationId xmlns:a16="http://schemas.microsoft.com/office/drawing/2014/main" id="{FC31BD03-5A86-5E4D-A555-6174CF5CB939}"/>
              </a:ext>
            </a:extLst>
          </p:cNvPr>
          <p:cNvSpPr txBox="1"/>
          <p:nvPr/>
        </p:nvSpPr>
        <p:spPr>
          <a:xfrm>
            <a:off x="5748919" y="1261242"/>
            <a:ext cx="6169811" cy="2862322"/>
          </a:xfrm>
          <a:prstGeom prst="rect">
            <a:avLst/>
          </a:prstGeom>
          <a:noFill/>
        </p:spPr>
        <p:txBody>
          <a:bodyPr wrap="square" rtlCol="0">
            <a:spAutoFit/>
          </a:bodyPr>
          <a:lstStyle/>
          <a:p>
            <a:r>
              <a:rPr lang="en-US" dirty="0"/>
              <a:t>What is needed to cure the deficiencies inherent in the sticky type trap is a disposable, substantially oblique housing for the trap. The trap additionally should have a small window to check for occupancy and a handle providing a closure means as well as a carrying means for the housing. A trap such as this would thereby prevent direct vision of the trapped mouse or rodent. The new trap should also be constructed inexpensively so that the disposability of the trap is economically feasible. The present invention fulfils these and other considerations not addressed in the prior art.</a:t>
            </a:r>
          </a:p>
        </p:txBody>
      </p:sp>
      <p:cxnSp>
        <p:nvCxnSpPr>
          <p:cNvPr id="6" name="Straight Arrow Connector 5">
            <a:extLst>
              <a:ext uri="{FF2B5EF4-FFF2-40B4-BE49-F238E27FC236}">
                <a16:creationId xmlns:a16="http://schemas.microsoft.com/office/drawing/2014/main" id="{37650050-27BC-174D-BBA9-4FF065683588}"/>
              </a:ext>
            </a:extLst>
          </p:cNvPr>
          <p:cNvCxnSpPr/>
          <p:nvPr/>
        </p:nvCxnSpPr>
        <p:spPr>
          <a:xfrm flipV="1">
            <a:off x="2249214" y="1502980"/>
            <a:ext cx="3499705" cy="872358"/>
          </a:xfrm>
          <a:prstGeom prst="straightConnector1">
            <a:avLst/>
          </a:prstGeom>
          <a:ln>
            <a:solidFill>
              <a:schemeClr val="tx1"/>
            </a:solidFill>
            <a:prstDash val="sysDot"/>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5402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964" y="365126"/>
            <a:ext cx="10397836" cy="806970"/>
          </a:xfrm>
        </p:spPr>
        <p:txBody>
          <a:bodyPr/>
          <a:lstStyle/>
          <a:p>
            <a:pPr algn="ctr"/>
            <a:r>
              <a:rPr lang="en-US" dirty="0"/>
              <a:t>Anatomy of a Patent</a:t>
            </a:r>
          </a:p>
        </p:txBody>
      </p:sp>
      <p:sp>
        <p:nvSpPr>
          <p:cNvPr id="3" name="Content Placeholder 2"/>
          <p:cNvSpPr>
            <a:spLocks noGrp="1"/>
          </p:cNvSpPr>
          <p:nvPr>
            <p:ph idx="1"/>
          </p:nvPr>
        </p:nvSpPr>
        <p:spPr>
          <a:xfrm>
            <a:off x="354247" y="1103972"/>
            <a:ext cx="4648200" cy="4175600"/>
          </a:xfrm>
        </p:spPr>
        <p:txBody>
          <a:bodyPr>
            <a:normAutofit fontScale="85000" lnSpcReduction="20000"/>
          </a:bodyPr>
          <a:lstStyle/>
          <a:p>
            <a:r>
              <a:rPr lang="en-US" dirty="0">
                <a:solidFill>
                  <a:srgbClr val="0070C0"/>
                </a:solidFill>
              </a:rPr>
              <a:t>Inventor(s)</a:t>
            </a:r>
          </a:p>
          <a:p>
            <a:r>
              <a:rPr lang="en-US" dirty="0"/>
              <a:t>Title</a:t>
            </a:r>
          </a:p>
          <a:p>
            <a:r>
              <a:rPr lang="en-US" dirty="0"/>
              <a:t>Abstract</a:t>
            </a:r>
          </a:p>
          <a:p>
            <a:r>
              <a:rPr lang="en-US" dirty="0"/>
              <a:t>Background</a:t>
            </a:r>
          </a:p>
          <a:p>
            <a:r>
              <a:rPr lang="en-US" dirty="0"/>
              <a:t>Summary</a:t>
            </a:r>
          </a:p>
          <a:p>
            <a:r>
              <a:rPr lang="en-US" dirty="0"/>
              <a:t>Brief Description of Drawings</a:t>
            </a:r>
          </a:p>
          <a:p>
            <a:r>
              <a:rPr lang="en-US" dirty="0"/>
              <a:t>Detailed Description</a:t>
            </a:r>
          </a:p>
          <a:p>
            <a:pPr lvl="1"/>
            <a:r>
              <a:rPr lang="en-US" dirty="0"/>
              <a:t>Description of the Preferred Embodiment</a:t>
            </a:r>
          </a:p>
          <a:p>
            <a:pPr lvl="1"/>
            <a:r>
              <a:rPr lang="en-US" dirty="0"/>
              <a:t>Examples (working and/or prophetic)</a:t>
            </a:r>
          </a:p>
          <a:p>
            <a:r>
              <a:rPr lang="en-US" dirty="0">
                <a:solidFill>
                  <a:srgbClr val="FF0000"/>
                </a:solidFill>
              </a:rPr>
              <a:t>Claims</a:t>
            </a:r>
          </a:p>
        </p:txBody>
      </p:sp>
      <p:sp>
        <p:nvSpPr>
          <p:cNvPr id="4" name="TextBox 3">
            <a:extLst>
              <a:ext uri="{FF2B5EF4-FFF2-40B4-BE49-F238E27FC236}">
                <a16:creationId xmlns:a16="http://schemas.microsoft.com/office/drawing/2014/main" id="{77A2F7A6-08BB-8A4D-B8B2-EE803C6E46A8}"/>
              </a:ext>
            </a:extLst>
          </p:cNvPr>
          <p:cNvSpPr txBox="1"/>
          <p:nvPr/>
        </p:nvSpPr>
        <p:spPr>
          <a:xfrm>
            <a:off x="10447283" y="180460"/>
            <a:ext cx="1425390" cy="369332"/>
          </a:xfrm>
          <a:prstGeom prst="rect">
            <a:avLst/>
          </a:prstGeom>
          <a:noFill/>
        </p:spPr>
        <p:txBody>
          <a:bodyPr wrap="none" rtlCol="0">
            <a:spAutoFit/>
          </a:bodyPr>
          <a:lstStyle/>
          <a:p>
            <a:r>
              <a:rPr lang="en-US" dirty="0"/>
              <a:t>US 5,673,509</a:t>
            </a:r>
          </a:p>
        </p:txBody>
      </p:sp>
      <p:sp>
        <p:nvSpPr>
          <p:cNvPr id="5" name="TextBox 4">
            <a:extLst>
              <a:ext uri="{FF2B5EF4-FFF2-40B4-BE49-F238E27FC236}">
                <a16:creationId xmlns:a16="http://schemas.microsoft.com/office/drawing/2014/main" id="{EE04C7E4-7FB3-5E46-9932-3218821C4C13}"/>
              </a:ext>
            </a:extLst>
          </p:cNvPr>
          <p:cNvSpPr txBox="1"/>
          <p:nvPr/>
        </p:nvSpPr>
        <p:spPr>
          <a:xfrm>
            <a:off x="5748919" y="1261242"/>
            <a:ext cx="6169811" cy="5355312"/>
          </a:xfrm>
          <a:prstGeom prst="rect">
            <a:avLst/>
          </a:prstGeom>
          <a:noFill/>
        </p:spPr>
        <p:txBody>
          <a:bodyPr wrap="square" rtlCol="0">
            <a:spAutoFit/>
          </a:bodyPr>
          <a:lstStyle/>
          <a:p>
            <a:r>
              <a:rPr lang="en-US" dirty="0"/>
              <a:t>The present invention relates to a mouse trap. More particularly, this invention relates to a mouse trap that is disposable and has a opaque housing with a translucent window, preventing unintended view of the trapped rodent but allowing quick intended viewing for checking if the trap is occupied.</a:t>
            </a:r>
          </a:p>
          <a:p>
            <a:r>
              <a:rPr lang="en-US" dirty="0"/>
              <a:t>This invention is a substantial improvement to existing sticky type mouse and rodent traps. Instead of having an exposed tray of trapping adhesive, as commonly used today, this invention encloses the area of adhesive within an opaque housing, thereby preventing feet, small children, or even the ear of a napping dog from becoming accidentally attached. The housing, while preventing inadvertent attachment, additionally provides a shield precluding a person from directly looking at or incidentally touching the trapped rodent while disposing of the trap. While the housing of the trap is opaque to prevent unintended viewing of the trapped animal, a small section is translucent, allowing the trap to be periodically checked so a trapped rodent can be disposed of quickly</a:t>
            </a:r>
            <a:r>
              <a:rPr lang="mr-IN" dirty="0"/>
              <a:t>…</a:t>
            </a:r>
            <a:r>
              <a:rPr lang="en-US" dirty="0"/>
              <a:t>.</a:t>
            </a:r>
          </a:p>
        </p:txBody>
      </p:sp>
      <p:cxnSp>
        <p:nvCxnSpPr>
          <p:cNvPr id="6" name="Straight Arrow Connector 5">
            <a:extLst>
              <a:ext uri="{FF2B5EF4-FFF2-40B4-BE49-F238E27FC236}">
                <a16:creationId xmlns:a16="http://schemas.microsoft.com/office/drawing/2014/main" id="{3951EF5F-D8F1-9943-829C-3C9F9A747271}"/>
              </a:ext>
            </a:extLst>
          </p:cNvPr>
          <p:cNvCxnSpPr/>
          <p:nvPr/>
        </p:nvCxnSpPr>
        <p:spPr>
          <a:xfrm flipV="1">
            <a:off x="1944414" y="1502980"/>
            <a:ext cx="3804505" cy="1303282"/>
          </a:xfrm>
          <a:prstGeom prst="straightConnector1">
            <a:avLst/>
          </a:prstGeom>
          <a:ln>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955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964" y="365126"/>
            <a:ext cx="10397836" cy="806970"/>
          </a:xfrm>
        </p:spPr>
        <p:txBody>
          <a:bodyPr/>
          <a:lstStyle/>
          <a:p>
            <a:pPr algn="ctr"/>
            <a:r>
              <a:rPr lang="en-US" dirty="0"/>
              <a:t>Anatomy of a Patent</a:t>
            </a:r>
          </a:p>
        </p:txBody>
      </p:sp>
      <p:sp>
        <p:nvSpPr>
          <p:cNvPr id="3" name="Content Placeholder 2"/>
          <p:cNvSpPr>
            <a:spLocks noGrp="1"/>
          </p:cNvSpPr>
          <p:nvPr>
            <p:ph idx="1"/>
          </p:nvPr>
        </p:nvSpPr>
        <p:spPr>
          <a:xfrm>
            <a:off x="354247" y="1103972"/>
            <a:ext cx="4648200" cy="4175600"/>
          </a:xfrm>
        </p:spPr>
        <p:txBody>
          <a:bodyPr>
            <a:normAutofit fontScale="85000" lnSpcReduction="20000"/>
          </a:bodyPr>
          <a:lstStyle/>
          <a:p>
            <a:r>
              <a:rPr lang="en-US" dirty="0">
                <a:solidFill>
                  <a:srgbClr val="0070C0"/>
                </a:solidFill>
              </a:rPr>
              <a:t>Inventor(s)</a:t>
            </a:r>
          </a:p>
          <a:p>
            <a:r>
              <a:rPr lang="en-US" dirty="0"/>
              <a:t>Title</a:t>
            </a:r>
          </a:p>
          <a:p>
            <a:r>
              <a:rPr lang="en-US" dirty="0"/>
              <a:t>Abstract</a:t>
            </a:r>
          </a:p>
          <a:p>
            <a:r>
              <a:rPr lang="en-US" dirty="0"/>
              <a:t>Background</a:t>
            </a:r>
          </a:p>
          <a:p>
            <a:r>
              <a:rPr lang="en-US" dirty="0"/>
              <a:t>Summary</a:t>
            </a:r>
          </a:p>
          <a:p>
            <a:r>
              <a:rPr lang="en-US" dirty="0"/>
              <a:t>Brief Description of Drawings</a:t>
            </a:r>
          </a:p>
          <a:p>
            <a:r>
              <a:rPr lang="en-US" dirty="0"/>
              <a:t>Detailed Description</a:t>
            </a:r>
          </a:p>
          <a:p>
            <a:pPr lvl="1"/>
            <a:r>
              <a:rPr lang="en-US" dirty="0"/>
              <a:t>Description of the Preferred Embodiment</a:t>
            </a:r>
          </a:p>
          <a:p>
            <a:pPr lvl="1"/>
            <a:r>
              <a:rPr lang="en-US" dirty="0"/>
              <a:t>Examples (working and/or prophetic)</a:t>
            </a:r>
          </a:p>
          <a:p>
            <a:r>
              <a:rPr lang="en-US" dirty="0">
                <a:solidFill>
                  <a:srgbClr val="FF0000"/>
                </a:solidFill>
              </a:rPr>
              <a:t>Claims</a:t>
            </a:r>
          </a:p>
        </p:txBody>
      </p:sp>
      <p:sp>
        <p:nvSpPr>
          <p:cNvPr id="4" name="TextBox 3">
            <a:extLst>
              <a:ext uri="{FF2B5EF4-FFF2-40B4-BE49-F238E27FC236}">
                <a16:creationId xmlns:a16="http://schemas.microsoft.com/office/drawing/2014/main" id="{77A2F7A6-08BB-8A4D-B8B2-EE803C6E46A8}"/>
              </a:ext>
            </a:extLst>
          </p:cNvPr>
          <p:cNvSpPr txBox="1"/>
          <p:nvPr/>
        </p:nvSpPr>
        <p:spPr>
          <a:xfrm>
            <a:off x="10447283" y="180460"/>
            <a:ext cx="1425390" cy="369332"/>
          </a:xfrm>
          <a:prstGeom prst="rect">
            <a:avLst/>
          </a:prstGeom>
          <a:noFill/>
        </p:spPr>
        <p:txBody>
          <a:bodyPr wrap="none" rtlCol="0">
            <a:spAutoFit/>
          </a:bodyPr>
          <a:lstStyle/>
          <a:p>
            <a:r>
              <a:rPr lang="en-US" dirty="0"/>
              <a:t>US 5,673,509</a:t>
            </a:r>
          </a:p>
        </p:txBody>
      </p:sp>
      <p:sp>
        <p:nvSpPr>
          <p:cNvPr id="5" name="TextBox 4">
            <a:extLst>
              <a:ext uri="{FF2B5EF4-FFF2-40B4-BE49-F238E27FC236}">
                <a16:creationId xmlns:a16="http://schemas.microsoft.com/office/drawing/2014/main" id="{5F77BCD6-D598-B743-801D-ABFAFBCC0464}"/>
              </a:ext>
            </a:extLst>
          </p:cNvPr>
          <p:cNvSpPr txBox="1"/>
          <p:nvPr/>
        </p:nvSpPr>
        <p:spPr>
          <a:xfrm>
            <a:off x="5748919" y="1261242"/>
            <a:ext cx="6169811" cy="5355312"/>
          </a:xfrm>
          <a:prstGeom prst="rect">
            <a:avLst/>
          </a:prstGeom>
          <a:noFill/>
        </p:spPr>
        <p:txBody>
          <a:bodyPr wrap="square" rtlCol="0">
            <a:spAutoFit/>
          </a:bodyPr>
          <a:lstStyle/>
          <a:p>
            <a:r>
              <a:rPr lang="en-US" dirty="0"/>
              <a:t>To further assist in disposing of the trap, the housing is only open on a single side, with its open side containing a drawstring type handle. Thus, the disposer can merely pull the handle and the open side of the housing will close, encasing the trapped rodent within the housing of the trap.</a:t>
            </a:r>
          </a:p>
          <a:p>
            <a:r>
              <a:rPr lang="en-US" dirty="0"/>
              <a:t>It is therefore an object of this invention to provide a trap which is inexpensive and disposable.</a:t>
            </a:r>
          </a:p>
          <a:p>
            <a:r>
              <a:rPr lang="en-US" dirty="0"/>
              <a:t>It is a further object of this invention to provide a trap which is concealed within a substantially opaque housing to prevent unintended viewing of a trapped rodent.</a:t>
            </a:r>
          </a:p>
          <a:p>
            <a:r>
              <a:rPr lang="en-US" dirty="0"/>
              <a:t>It is still another object of this invention to provide a trap which has a small viewing portion to visually check if the trap has caught a rodent and is in need of disposal.</a:t>
            </a:r>
          </a:p>
          <a:p>
            <a:r>
              <a:rPr lang="en-US" dirty="0"/>
              <a:t>It is still a further object of this invention to provide a trap which has only one opening such that a drawstring type handle can close the trap with a single pull.</a:t>
            </a:r>
          </a:p>
          <a:p>
            <a:r>
              <a:rPr lang="en-US" dirty="0"/>
              <a:t>It is yet another object of this invention to protect unintended animals and people from become accidentally </a:t>
            </a:r>
            <a:r>
              <a:rPr lang="en-US" dirty="0" err="1"/>
              <a:t>adhesed</a:t>
            </a:r>
            <a:r>
              <a:rPr lang="en-US" dirty="0"/>
              <a:t> to the trap.</a:t>
            </a:r>
          </a:p>
        </p:txBody>
      </p:sp>
      <p:cxnSp>
        <p:nvCxnSpPr>
          <p:cNvPr id="6" name="Straight Arrow Connector 5">
            <a:extLst>
              <a:ext uri="{FF2B5EF4-FFF2-40B4-BE49-F238E27FC236}">
                <a16:creationId xmlns:a16="http://schemas.microsoft.com/office/drawing/2014/main" id="{34E0A81A-B181-EB4A-8FAB-72FE796C5B53}"/>
              </a:ext>
            </a:extLst>
          </p:cNvPr>
          <p:cNvCxnSpPr/>
          <p:nvPr/>
        </p:nvCxnSpPr>
        <p:spPr>
          <a:xfrm flipV="1">
            <a:off x="1944414" y="1502980"/>
            <a:ext cx="3804505" cy="1303282"/>
          </a:xfrm>
          <a:prstGeom prst="straightConnector1">
            <a:avLst/>
          </a:prstGeom>
          <a:ln>
            <a:solidFill>
              <a:schemeClr val="tx1"/>
            </a:solidFill>
            <a:prstDash val="sysDot"/>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048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964" y="365126"/>
            <a:ext cx="10397836" cy="806970"/>
          </a:xfrm>
        </p:spPr>
        <p:txBody>
          <a:bodyPr/>
          <a:lstStyle/>
          <a:p>
            <a:pPr algn="ctr"/>
            <a:r>
              <a:rPr lang="en-US" dirty="0"/>
              <a:t>Anatomy of a Patent</a:t>
            </a:r>
          </a:p>
        </p:txBody>
      </p:sp>
      <p:sp>
        <p:nvSpPr>
          <p:cNvPr id="3" name="Content Placeholder 2"/>
          <p:cNvSpPr>
            <a:spLocks noGrp="1"/>
          </p:cNvSpPr>
          <p:nvPr>
            <p:ph idx="1"/>
          </p:nvPr>
        </p:nvSpPr>
        <p:spPr>
          <a:xfrm>
            <a:off x="354247" y="1103972"/>
            <a:ext cx="4648200" cy="4175600"/>
          </a:xfrm>
        </p:spPr>
        <p:txBody>
          <a:bodyPr>
            <a:normAutofit fontScale="85000" lnSpcReduction="20000"/>
          </a:bodyPr>
          <a:lstStyle/>
          <a:p>
            <a:r>
              <a:rPr lang="en-US" dirty="0">
                <a:solidFill>
                  <a:srgbClr val="0070C0"/>
                </a:solidFill>
              </a:rPr>
              <a:t>Inventor(s)</a:t>
            </a:r>
          </a:p>
          <a:p>
            <a:r>
              <a:rPr lang="en-US" dirty="0"/>
              <a:t>Title</a:t>
            </a:r>
          </a:p>
          <a:p>
            <a:r>
              <a:rPr lang="en-US" dirty="0"/>
              <a:t>Abstract</a:t>
            </a:r>
          </a:p>
          <a:p>
            <a:r>
              <a:rPr lang="en-US" dirty="0"/>
              <a:t>Background</a:t>
            </a:r>
          </a:p>
          <a:p>
            <a:r>
              <a:rPr lang="en-US" dirty="0"/>
              <a:t>Summary</a:t>
            </a:r>
          </a:p>
          <a:p>
            <a:r>
              <a:rPr lang="en-US" dirty="0"/>
              <a:t>Brief Description of Drawings</a:t>
            </a:r>
          </a:p>
          <a:p>
            <a:r>
              <a:rPr lang="en-US" dirty="0"/>
              <a:t>Detailed Description</a:t>
            </a:r>
          </a:p>
          <a:p>
            <a:pPr lvl="1"/>
            <a:r>
              <a:rPr lang="en-US" dirty="0"/>
              <a:t>Description of the Preferred Embodiment</a:t>
            </a:r>
          </a:p>
          <a:p>
            <a:pPr lvl="1"/>
            <a:r>
              <a:rPr lang="en-US" dirty="0"/>
              <a:t>Examples (working and/or prophetic)</a:t>
            </a:r>
          </a:p>
          <a:p>
            <a:r>
              <a:rPr lang="en-US" dirty="0">
                <a:solidFill>
                  <a:srgbClr val="FF0000"/>
                </a:solidFill>
              </a:rPr>
              <a:t>Claims</a:t>
            </a:r>
          </a:p>
        </p:txBody>
      </p:sp>
      <p:sp>
        <p:nvSpPr>
          <p:cNvPr id="4" name="TextBox 3">
            <a:extLst>
              <a:ext uri="{FF2B5EF4-FFF2-40B4-BE49-F238E27FC236}">
                <a16:creationId xmlns:a16="http://schemas.microsoft.com/office/drawing/2014/main" id="{77A2F7A6-08BB-8A4D-B8B2-EE803C6E46A8}"/>
              </a:ext>
            </a:extLst>
          </p:cNvPr>
          <p:cNvSpPr txBox="1"/>
          <p:nvPr/>
        </p:nvSpPr>
        <p:spPr>
          <a:xfrm>
            <a:off x="10447283" y="180460"/>
            <a:ext cx="1425390" cy="369332"/>
          </a:xfrm>
          <a:prstGeom prst="rect">
            <a:avLst/>
          </a:prstGeom>
          <a:noFill/>
        </p:spPr>
        <p:txBody>
          <a:bodyPr wrap="none" rtlCol="0">
            <a:spAutoFit/>
          </a:bodyPr>
          <a:lstStyle/>
          <a:p>
            <a:r>
              <a:rPr lang="en-US" dirty="0"/>
              <a:t>US 5,673,509</a:t>
            </a:r>
          </a:p>
        </p:txBody>
      </p:sp>
      <p:sp>
        <p:nvSpPr>
          <p:cNvPr id="5" name="TextBox 4">
            <a:extLst>
              <a:ext uri="{FF2B5EF4-FFF2-40B4-BE49-F238E27FC236}">
                <a16:creationId xmlns:a16="http://schemas.microsoft.com/office/drawing/2014/main" id="{3DE4C444-D7F2-CE4C-B880-86B253288559}"/>
              </a:ext>
            </a:extLst>
          </p:cNvPr>
          <p:cNvSpPr txBox="1"/>
          <p:nvPr/>
        </p:nvSpPr>
        <p:spPr>
          <a:xfrm>
            <a:off x="5748919" y="1261242"/>
            <a:ext cx="6169811" cy="1200329"/>
          </a:xfrm>
          <a:prstGeom prst="rect">
            <a:avLst/>
          </a:prstGeom>
          <a:noFill/>
        </p:spPr>
        <p:txBody>
          <a:bodyPr wrap="square" rtlCol="0">
            <a:spAutoFit/>
          </a:bodyPr>
          <a:lstStyle/>
          <a:p>
            <a:r>
              <a:rPr lang="en-US" dirty="0"/>
              <a:t>FIG. 1 is a isometric view of the rodent trap illustrating the novel features of the invention.</a:t>
            </a:r>
          </a:p>
          <a:p>
            <a:r>
              <a:rPr lang="en-US" dirty="0"/>
              <a:t>FIG. 2 is a right side cross section of the rodent trap shown in FIG. 1.</a:t>
            </a:r>
          </a:p>
        </p:txBody>
      </p:sp>
      <p:cxnSp>
        <p:nvCxnSpPr>
          <p:cNvPr id="6" name="Straight Arrow Connector 5">
            <a:extLst>
              <a:ext uri="{FF2B5EF4-FFF2-40B4-BE49-F238E27FC236}">
                <a16:creationId xmlns:a16="http://schemas.microsoft.com/office/drawing/2014/main" id="{3C243218-503B-9145-95EA-314B1C9F432A}"/>
              </a:ext>
            </a:extLst>
          </p:cNvPr>
          <p:cNvCxnSpPr/>
          <p:nvPr/>
        </p:nvCxnSpPr>
        <p:spPr>
          <a:xfrm flipV="1">
            <a:off x="4466897" y="1502980"/>
            <a:ext cx="1282022" cy="1513489"/>
          </a:xfrm>
          <a:prstGeom prst="straightConnector1">
            <a:avLst/>
          </a:prstGeom>
          <a:ln>
            <a:solidFill>
              <a:schemeClr val="tx1"/>
            </a:solidFill>
            <a:prstDash val="sysDot"/>
            <a:tailEnd type="stealth" w="lg" len="lg"/>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2AD60C5-FFD3-2141-815E-5EC54AA7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2972" y="2259724"/>
            <a:ext cx="4017275" cy="4480807"/>
          </a:xfrm>
          <a:prstGeom prst="rect">
            <a:avLst/>
          </a:prstGeom>
        </p:spPr>
      </p:pic>
    </p:spTree>
    <p:extLst>
      <p:ext uri="{BB962C8B-B14F-4D97-AF65-F5344CB8AC3E}">
        <p14:creationId xmlns:p14="http://schemas.microsoft.com/office/powerpoint/2010/main" val="852517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D6463-D7E0-0142-9782-BF04CB86A009}"/>
              </a:ext>
            </a:extLst>
          </p:cNvPr>
          <p:cNvSpPr>
            <a:spLocks noGrp="1"/>
          </p:cNvSpPr>
          <p:nvPr>
            <p:ph idx="1"/>
          </p:nvPr>
        </p:nvSpPr>
        <p:spPr/>
        <p:txBody>
          <a:bodyPr>
            <a:normAutofit/>
          </a:bodyPr>
          <a:lstStyle/>
          <a:p>
            <a:pPr marL="0" indent="0">
              <a:buNone/>
            </a:pPr>
            <a:r>
              <a:rPr lang="en-US" sz="1800" dirty="0"/>
              <a:t>The following images appear in the background of the first lecture in the </a:t>
            </a:r>
            <a:r>
              <a:rPr lang="en-US" sz="1800" dirty="0" err="1"/>
              <a:t>PatentX</a:t>
            </a:r>
            <a:r>
              <a:rPr lang="en-US" sz="1800" dirty="0"/>
              <a:t> lecture series. A recording of the lecture itself is available at https://</a:t>
            </a:r>
            <a:r>
              <a:rPr lang="en-US" sz="1800" dirty="0" err="1"/>
              <a:t>ipxcourses.org</a:t>
            </a:r>
            <a:r>
              <a:rPr lang="en-US" sz="1800" dirty="0"/>
              <a:t>/lectures-2/. Removed from their original context, the images will not make much sense. The function of this collection of images is to enable persons who have already watched the lecture to review the material it contains. </a:t>
            </a:r>
          </a:p>
          <a:p>
            <a:pPr marL="0" indent="0">
              <a:buNone/>
            </a:pPr>
            <a:endParaRPr lang="en-US" sz="1800" dirty="0"/>
          </a:p>
          <a:p>
            <a:pPr marL="0" indent="0">
              <a:buNone/>
            </a:pPr>
            <a:r>
              <a:rPr lang="en-US" sz="1800" dirty="0"/>
              <a:t>The terms on which these materials may be used or modified are available at http://</a:t>
            </a:r>
            <a:r>
              <a:rPr lang="en-US" sz="1800" dirty="0" err="1"/>
              <a:t>ipxcourses.org</a:t>
            </a:r>
            <a:r>
              <a:rPr lang="en-US" sz="1800" dirty="0"/>
              <a:t>. </a:t>
            </a:r>
          </a:p>
          <a:p>
            <a:endParaRPr lang="en-US" sz="1800" dirty="0"/>
          </a:p>
        </p:txBody>
      </p:sp>
    </p:spTree>
    <p:extLst>
      <p:ext uri="{BB962C8B-B14F-4D97-AF65-F5344CB8AC3E}">
        <p14:creationId xmlns:p14="http://schemas.microsoft.com/office/powerpoint/2010/main" val="484503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964" y="365126"/>
            <a:ext cx="10397836" cy="806970"/>
          </a:xfrm>
        </p:spPr>
        <p:txBody>
          <a:bodyPr/>
          <a:lstStyle/>
          <a:p>
            <a:pPr algn="ctr"/>
            <a:r>
              <a:rPr lang="en-US" dirty="0"/>
              <a:t>Anatomy of a Patent</a:t>
            </a:r>
          </a:p>
        </p:txBody>
      </p:sp>
      <p:sp>
        <p:nvSpPr>
          <p:cNvPr id="3" name="Content Placeholder 2"/>
          <p:cNvSpPr>
            <a:spLocks noGrp="1"/>
          </p:cNvSpPr>
          <p:nvPr>
            <p:ph idx="1"/>
          </p:nvPr>
        </p:nvSpPr>
        <p:spPr>
          <a:xfrm>
            <a:off x="354247" y="1103972"/>
            <a:ext cx="4648200" cy="4175600"/>
          </a:xfrm>
        </p:spPr>
        <p:txBody>
          <a:bodyPr>
            <a:normAutofit fontScale="85000" lnSpcReduction="20000"/>
          </a:bodyPr>
          <a:lstStyle/>
          <a:p>
            <a:r>
              <a:rPr lang="en-US" dirty="0">
                <a:solidFill>
                  <a:srgbClr val="0070C0"/>
                </a:solidFill>
              </a:rPr>
              <a:t>Inventor(s)</a:t>
            </a:r>
          </a:p>
          <a:p>
            <a:r>
              <a:rPr lang="en-US" dirty="0"/>
              <a:t>Title</a:t>
            </a:r>
          </a:p>
          <a:p>
            <a:r>
              <a:rPr lang="en-US" dirty="0"/>
              <a:t>Abstract</a:t>
            </a:r>
          </a:p>
          <a:p>
            <a:r>
              <a:rPr lang="en-US" dirty="0"/>
              <a:t>Background</a:t>
            </a:r>
          </a:p>
          <a:p>
            <a:r>
              <a:rPr lang="en-US" dirty="0"/>
              <a:t>Summary</a:t>
            </a:r>
          </a:p>
          <a:p>
            <a:r>
              <a:rPr lang="en-US" dirty="0"/>
              <a:t>Brief Description of Drawings</a:t>
            </a:r>
          </a:p>
          <a:p>
            <a:r>
              <a:rPr lang="en-US" dirty="0"/>
              <a:t>Detailed Description</a:t>
            </a:r>
          </a:p>
          <a:p>
            <a:pPr lvl="1"/>
            <a:r>
              <a:rPr lang="en-US" dirty="0"/>
              <a:t>Description of the Preferred Embodiment</a:t>
            </a:r>
          </a:p>
          <a:p>
            <a:pPr lvl="1"/>
            <a:r>
              <a:rPr lang="en-US" dirty="0"/>
              <a:t>Examples (working and/or prophetic)</a:t>
            </a:r>
          </a:p>
          <a:p>
            <a:r>
              <a:rPr lang="en-US" dirty="0">
                <a:solidFill>
                  <a:srgbClr val="FF0000"/>
                </a:solidFill>
              </a:rPr>
              <a:t>Claims</a:t>
            </a:r>
          </a:p>
        </p:txBody>
      </p:sp>
      <p:sp>
        <p:nvSpPr>
          <p:cNvPr id="4" name="TextBox 3">
            <a:extLst>
              <a:ext uri="{FF2B5EF4-FFF2-40B4-BE49-F238E27FC236}">
                <a16:creationId xmlns:a16="http://schemas.microsoft.com/office/drawing/2014/main" id="{77A2F7A6-08BB-8A4D-B8B2-EE803C6E46A8}"/>
              </a:ext>
            </a:extLst>
          </p:cNvPr>
          <p:cNvSpPr txBox="1"/>
          <p:nvPr/>
        </p:nvSpPr>
        <p:spPr>
          <a:xfrm>
            <a:off x="10447283" y="180460"/>
            <a:ext cx="1425390" cy="369332"/>
          </a:xfrm>
          <a:prstGeom prst="rect">
            <a:avLst/>
          </a:prstGeom>
          <a:noFill/>
        </p:spPr>
        <p:txBody>
          <a:bodyPr wrap="none" rtlCol="0">
            <a:spAutoFit/>
          </a:bodyPr>
          <a:lstStyle/>
          <a:p>
            <a:r>
              <a:rPr lang="en-US" dirty="0"/>
              <a:t>US 5,673,509</a:t>
            </a:r>
          </a:p>
        </p:txBody>
      </p:sp>
      <p:sp>
        <p:nvSpPr>
          <p:cNvPr id="5" name="TextBox 4">
            <a:extLst>
              <a:ext uri="{FF2B5EF4-FFF2-40B4-BE49-F238E27FC236}">
                <a16:creationId xmlns:a16="http://schemas.microsoft.com/office/drawing/2014/main" id="{5C3B1D19-986A-D742-AD53-13F372CF55C6}"/>
              </a:ext>
            </a:extLst>
          </p:cNvPr>
          <p:cNvSpPr txBox="1"/>
          <p:nvPr/>
        </p:nvSpPr>
        <p:spPr>
          <a:xfrm>
            <a:off x="5139559" y="1261242"/>
            <a:ext cx="6779171" cy="3693319"/>
          </a:xfrm>
          <a:prstGeom prst="rect">
            <a:avLst/>
          </a:prstGeom>
          <a:noFill/>
        </p:spPr>
        <p:txBody>
          <a:bodyPr wrap="square" rtlCol="0">
            <a:spAutoFit/>
          </a:bodyPr>
          <a:lstStyle/>
          <a:p>
            <a:r>
              <a:rPr lang="en-US" dirty="0"/>
              <a:t>Referring to FIGS. 1 and 2, the general trap 10 is illustrated in isometric perspective and right side cross section, respectively. The trap housing 12 is shown comprising two opposed vertical side faces 16, a top face 18, a bottom face 14 opposing the top face 18, and an enclosing end face 17. These faces in tandem creating an entrance opening 33 opposite the enclosing end face 17. The housing may be constructed out of any lightweight flexible material, such as TYVAK™, and preferably is shaped substantially similar to a typical brown paper lunch bag. The faces of the housing 12 are assembled either by precision folding secured with adhesive, as a paper bag is constructed, or are sewn at the seams. The material must, however, be rigid enough to stand open on its own when assembled and resting on its bottom face 14</a:t>
            </a:r>
            <a:r>
              <a:rPr lang="mr-IN" dirty="0"/>
              <a:t>…</a:t>
            </a:r>
            <a:r>
              <a:rPr lang="en-US" dirty="0"/>
              <a:t>.</a:t>
            </a:r>
          </a:p>
        </p:txBody>
      </p:sp>
      <p:cxnSp>
        <p:nvCxnSpPr>
          <p:cNvPr id="6" name="Straight Arrow Connector 5">
            <a:extLst>
              <a:ext uri="{FF2B5EF4-FFF2-40B4-BE49-F238E27FC236}">
                <a16:creationId xmlns:a16="http://schemas.microsoft.com/office/drawing/2014/main" id="{5A058808-84A7-BD4B-A5DD-FFC35D28384D}"/>
              </a:ext>
            </a:extLst>
          </p:cNvPr>
          <p:cNvCxnSpPr/>
          <p:nvPr/>
        </p:nvCxnSpPr>
        <p:spPr>
          <a:xfrm>
            <a:off x="3300249" y="3552496"/>
            <a:ext cx="1839310" cy="21021"/>
          </a:xfrm>
          <a:prstGeom prst="straightConnector1">
            <a:avLst/>
          </a:prstGeom>
          <a:ln>
            <a:solidFill>
              <a:schemeClr val="tx1"/>
            </a:solidFill>
            <a:prstDash val="sysDot"/>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556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964" y="365126"/>
            <a:ext cx="10397836" cy="806970"/>
          </a:xfrm>
        </p:spPr>
        <p:txBody>
          <a:bodyPr/>
          <a:lstStyle/>
          <a:p>
            <a:pPr algn="ctr"/>
            <a:r>
              <a:rPr lang="en-US" dirty="0"/>
              <a:t>Anatomy of a Patent</a:t>
            </a:r>
          </a:p>
        </p:txBody>
      </p:sp>
      <p:sp>
        <p:nvSpPr>
          <p:cNvPr id="3" name="Content Placeholder 2"/>
          <p:cNvSpPr>
            <a:spLocks noGrp="1"/>
          </p:cNvSpPr>
          <p:nvPr>
            <p:ph idx="1"/>
          </p:nvPr>
        </p:nvSpPr>
        <p:spPr>
          <a:xfrm>
            <a:off x="354247" y="1103972"/>
            <a:ext cx="4648200" cy="4175600"/>
          </a:xfrm>
        </p:spPr>
        <p:txBody>
          <a:bodyPr>
            <a:normAutofit fontScale="85000" lnSpcReduction="20000"/>
          </a:bodyPr>
          <a:lstStyle/>
          <a:p>
            <a:r>
              <a:rPr lang="en-US" dirty="0">
                <a:solidFill>
                  <a:srgbClr val="0070C0"/>
                </a:solidFill>
              </a:rPr>
              <a:t>Inventor(s)</a:t>
            </a:r>
          </a:p>
          <a:p>
            <a:r>
              <a:rPr lang="en-US" dirty="0"/>
              <a:t>Title</a:t>
            </a:r>
          </a:p>
          <a:p>
            <a:r>
              <a:rPr lang="en-US" dirty="0"/>
              <a:t>Abstract</a:t>
            </a:r>
          </a:p>
          <a:p>
            <a:r>
              <a:rPr lang="en-US" dirty="0"/>
              <a:t>Background</a:t>
            </a:r>
          </a:p>
          <a:p>
            <a:r>
              <a:rPr lang="en-US" dirty="0"/>
              <a:t>Summary</a:t>
            </a:r>
          </a:p>
          <a:p>
            <a:r>
              <a:rPr lang="en-US" dirty="0"/>
              <a:t>Brief Description of Drawings</a:t>
            </a:r>
          </a:p>
          <a:p>
            <a:r>
              <a:rPr lang="en-US" dirty="0"/>
              <a:t>Detailed Description</a:t>
            </a:r>
          </a:p>
          <a:p>
            <a:pPr lvl="1"/>
            <a:r>
              <a:rPr lang="en-US" dirty="0"/>
              <a:t>Description of the Preferred Embodiment</a:t>
            </a:r>
          </a:p>
          <a:p>
            <a:pPr lvl="1"/>
            <a:r>
              <a:rPr lang="en-US" dirty="0"/>
              <a:t>Examples (working and/or prophetic)</a:t>
            </a:r>
          </a:p>
          <a:p>
            <a:r>
              <a:rPr lang="en-US" dirty="0">
                <a:solidFill>
                  <a:srgbClr val="FF0000"/>
                </a:solidFill>
              </a:rPr>
              <a:t>Claims</a:t>
            </a:r>
          </a:p>
        </p:txBody>
      </p:sp>
      <p:sp>
        <p:nvSpPr>
          <p:cNvPr id="4" name="TextBox 3">
            <a:extLst>
              <a:ext uri="{FF2B5EF4-FFF2-40B4-BE49-F238E27FC236}">
                <a16:creationId xmlns:a16="http://schemas.microsoft.com/office/drawing/2014/main" id="{77A2F7A6-08BB-8A4D-B8B2-EE803C6E46A8}"/>
              </a:ext>
            </a:extLst>
          </p:cNvPr>
          <p:cNvSpPr txBox="1"/>
          <p:nvPr/>
        </p:nvSpPr>
        <p:spPr>
          <a:xfrm>
            <a:off x="10447283" y="180460"/>
            <a:ext cx="1425390" cy="369332"/>
          </a:xfrm>
          <a:prstGeom prst="rect">
            <a:avLst/>
          </a:prstGeom>
          <a:noFill/>
        </p:spPr>
        <p:txBody>
          <a:bodyPr wrap="none" rtlCol="0">
            <a:spAutoFit/>
          </a:bodyPr>
          <a:lstStyle/>
          <a:p>
            <a:r>
              <a:rPr lang="en-US" dirty="0"/>
              <a:t>US 5,673,509</a:t>
            </a:r>
          </a:p>
        </p:txBody>
      </p:sp>
      <p:sp>
        <p:nvSpPr>
          <p:cNvPr id="5" name="TextBox 4">
            <a:extLst>
              <a:ext uri="{FF2B5EF4-FFF2-40B4-BE49-F238E27FC236}">
                <a16:creationId xmlns:a16="http://schemas.microsoft.com/office/drawing/2014/main" id="{74C2EE98-34A2-C74B-BF03-F32F69A1458C}"/>
              </a:ext>
            </a:extLst>
          </p:cNvPr>
          <p:cNvSpPr txBox="1"/>
          <p:nvPr/>
        </p:nvSpPr>
        <p:spPr>
          <a:xfrm>
            <a:off x="5139559" y="1261242"/>
            <a:ext cx="6779171" cy="5355312"/>
          </a:xfrm>
          <a:prstGeom prst="rect">
            <a:avLst/>
          </a:prstGeom>
          <a:noFill/>
        </p:spPr>
        <p:txBody>
          <a:bodyPr wrap="square" rtlCol="0">
            <a:spAutoFit/>
          </a:bodyPr>
          <a:lstStyle/>
          <a:p>
            <a:r>
              <a:rPr lang="en-US" dirty="0"/>
              <a:t>While the exterior of the bottom face 14 rests against the floor, the interior face contains the trapping adhesive 24. The adhesive 24 can be any type that is sufficiently tacky enough to restrain and confine the specific rodent intended to be trapped. The adhesive 24 is preferably placed either in the center or close to the rear of the bottom face 10, assuring that a trapped rodent is not visibly extending outwardly through the entrance opening 33. The area of adhesive 24 can be an existing trap slid into the housing or preferably, is incorporated directly within the bottom face 14 of the trap 10.</a:t>
            </a:r>
          </a:p>
          <a:p>
            <a:r>
              <a:rPr lang="en-US" dirty="0"/>
              <a:t>The top face 18 includes a translucent viewing window 22, preferably located in an opening 20 directly above the adhesive trapping area 24 and being similar in shape and area. The window is attached to the opening 20 of the top face 18 by a strip of adhesive or a line of stitching 34.</a:t>
            </a:r>
          </a:p>
          <a:p>
            <a:r>
              <a:rPr lang="en-US" dirty="0"/>
              <a:t>This window 22 allows for visual checking of the adhesive area 24 to see if a rodent is attached. Thus, viewing of a trapped rodent is quick with the limited purpose and duration of checking the trap 10 for occupancy. If the trap 10 is occupied, it can then be disposed of without further viewing of the trapped rodent</a:t>
            </a:r>
            <a:r>
              <a:rPr lang="mr-IN" dirty="0"/>
              <a:t>…</a:t>
            </a:r>
            <a:r>
              <a:rPr lang="en-US" dirty="0"/>
              <a:t>.</a:t>
            </a:r>
          </a:p>
        </p:txBody>
      </p:sp>
      <p:cxnSp>
        <p:nvCxnSpPr>
          <p:cNvPr id="6" name="Straight Arrow Connector 5">
            <a:extLst>
              <a:ext uri="{FF2B5EF4-FFF2-40B4-BE49-F238E27FC236}">
                <a16:creationId xmlns:a16="http://schemas.microsoft.com/office/drawing/2014/main" id="{BC8B6F02-93A6-5343-B4ED-ED21E353A31B}"/>
              </a:ext>
            </a:extLst>
          </p:cNvPr>
          <p:cNvCxnSpPr/>
          <p:nvPr/>
        </p:nvCxnSpPr>
        <p:spPr>
          <a:xfrm>
            <a:off x="3300249" y="3552496"/>
            <a:ext cx="1839310" cy="21021"/>
          </a:xfrm>
          <a:prstGeom prst="straightConnector1">
            <a:avLst/>
          </a:prstGeom>
          <a:ln>
            <a:solidFill>
              <a:schemeClr val="tx1"/>
            </a:solidFill>
            <a:prstDash val="sysDot"/>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3873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964" y="365126"/>
            <a:ext cx="10397836" cy="806970"/>
          </a:xfrm>
        </p:spPr>
        <p:txBody>
          <a:bodyPr/>
          <a:lstStyle/>
          <a:p>
            <a:pPr algn="ctr"/>
            <a:r>
              <a:rPr lang="en-US" dirty="0"/>
              <a:t>Anatomy of a Patent</a:t>
            </a:r>
          </a:p>
        </p:txBody>
      </p:sp>
      <p:sp>
        <p:nvSpPr>
          <p:cNvPr id="3" name="Content Placeholder 2"/>
          <p:cNvSpPr>
            <a:spLocks noGrp="1"/>
          </p:cNvSpPr>
          <p:nvPr>
            <p:ph idx="1"/>
          </p:nvPr>
        </p:nvSpPr>
        <p:spPr>
          <a:xfrm>
            <a:off x="354247" y="1103972"/>
            <a:ext cx="4648200" cy="4175600"/>
          </a:xfrm>
        </p:spPr>
        <p:txBody>
          <a:bodyPr>
            <a:normAutofit fontScale="85000" lnSpcReduction="20000"/>
          </a:bodyPr>
          <a:lstStyle/>
          <a:p>
            <a:r>
              <a:rPr lang="en-US" dirty="0">
                <a:solidFill>
                  <a:srgbClr val="0070C0"/>
                </a:solidFill>
              </a:rPr>
              <a:t>Inventor(s)</a:t>
            </a:r>
          </a:p>
          <a:p>
            <a:r>
              <a:rPr lang="en-US" dirty="0"/>
              <a:t>Title</a:t>
            </a:r>
          </a:p>
          <a:p>
            <a:r>
              <a:rPr lang="en-US" dirty="0"/>
              <a:t>Abstract</a:t>
            </a:r>
          </a:p>
          <a:p>
            <a:r>
              <a:rPr lang="en-US" dirty="0"/>
              <a:t>Background</a:t>
            </a:r>
          </a:p>
          <a:p>
            <a:r>
              <a:rPr lang="en-US" dirty="0"/>
              <a:t>Summary</a:t>
            </a:r>
          </a:p>
          <a:p>
            <a:r>
              <a:rPr lang="en-US" dirty="0"/>
              <a:t>Brief Description of Drawings</a:t>
            </a:r>
          </a:p>
          <a:p>
            <a:r>
              <a:rPr lang="en-US" dirty="0"/>
              <a:t>Detailed Description</a:t>
            </a:r>
          </a:p>
          <a:p>
            <a:pPr lvl="1"/>
            <a:r>
              <a:rPr lang="en-US" dirty="0"/>
              <a:t>Description of the Preferred Embodiment</a:t>
            </a:r>
          </a:p>
          <a:p>
            <a:pPr lvl="1"/>
            <a:r>
              <a:rPr lang="en-US" dirty="0"/>
              <a:t>Examples (working and/or prophetic)</a:t>
            </a:r>
          </a:p>
          <a:p>
            <a:r>
              <a:rPr lang="en-US" dirty="0">
                <a:solidFill>
                  <a:srgbClr val="FF0000"/>
                </a:solidFill>
              </a:rPr>
              <a:t>Claims</a:t>
            </a:r>
          </a:p>
        </p:txBody>
      </p:sp>
      <p:sp>
        <p:nvSpPr>
          <p:cNvPr id="4" name="TextBox 3">
            <a:extLst>
              <a:ext uri="{FF2B5EF4-FFF2-40B4-BE49-F238E27FC236}">
                <a16:creationId xmlns:a16="http://schemas.microsoft.com/office/drawing/2014/main" id="{77A2F7A6-08BB-8A4D-B8B2-EE803C6E46A8}"/>
              </a:ext>
            </a:extLst>
          </p:cNvPr>
          <p:cNvSpPr txBox="1"/>
          <p:nvPr/>
        </p:nvSpPr>
        <p:spPr>
          <a:xfrm>
            <a:off x="10447283" y="180460"/>
            <a:ext cx="1425390" cy="369332"/>
          </a:xfrm>
          <a:prstGeom prst="rect">
            <a:avLst/>
          </a:prstGeom>
          <a:noFill/>
        </p:spPr>
        <p:txBody>
          <a:bodyPr wrap="none" rtlCol="0">
            <a:spAutoFit/>
          </a:bodyPr>
          <a:lstStyle/>
          <a:p>
            <a:r>
              <a:rPr lang="en-US" dirty="0"/>
              <a:t>US 5,673,509</a:t>
            </a:r>
          </a:p>
        </p:txBody>
      </p:sp>
      <p:sp>
        <p:nvSpPr>
          <p:cNvPr id="5" name="TextBox 4">
            <a:extLst>
              <a:ext uri="{FF2B5EF4-FFF2-40B4-BE49-F238E27FC236}">
                <a16:creationId xmlns:a16="http://schemas.microsoft.com/office/drawing/2014/main" id="{08F384D1-12D7-6041-B870-D0A5B04E4E17}"/>
              </a:ext>
            </a:extLst>
          </p:cNvPr>
          <p:cNvSpPr txBox="1"/>
          <p:nvPr/>
        </p:nvSpPr>
        <p:spPr>
          <a:xfrm>
            <a:off x="5139559" y="1261242"/>
            <a:ext cx="6779171" cy="5355312"/>
          </a:xfrm>
          <a:prstGeom prst="rect">
            <a:avLst/>
          </a:prstGeom>
          <a:noFill/>
        </p:spPr>
        <p:txBody>
          <a:bodyPr wrap="square" rtlCol="0">
            <a:spAutoFit/>
          </a:bodyPr>
          <a:lstStyle/>
          <a:p>
            <a:r>
              <a:rPr lang="en-US" dirty="0"/>
              <a:t>The window 22 also has a function when the trap is not being used. It acts as a cover for the adhesive area 24 when the trap is folded flat, either by fully covering it or by covering a raised portion about its periphery, limiting the amount of window 22--adhesive area 24 contact to that which is completely necessary.</a:t>
            </a:r>
          </a:p>
          <a:p>
            <a:r>
              <a:rPr lang="en-US" dirty="0"/>
              <a:t>Disposal of the trap 10 is quite simple due to the inclusion of a draw string type closing and carrying handle 26. This handle 26 is located near the entrance opening 33, attached to the bottom face 14 and passing through the top face 18 via a reinforced aperture 30. The handle 26 is constructed from an inexpensive elongated strand, preferably string. It is attached to the interior of the bottom face by an attaching means 28, either tape or cross stitching. The string handle 26 extends upward, through the reinforced orifice 30, and terminates into a small loop 32, facilitating both pulling and carrying. Therefore, when the loop 32 of the handle 26 is pulled, the bottom face 14 and the top face 18 converge upon each other, substantially sealing the entrance opening 33, thereby closing the trap housing 12, encasing the rodent within. The handle 26 is then used to carry the trap to a proper disposal place, and a new trap is set to capture additional rodents</a:t>
            </a:r>
            <a:r>
              <a:rPr lang="mr-IN" dirty="0"/>
              <a:t>…</a:t>
            </a:r>
            <a:r>
              <a:rPr lang="en-US" dirty="0"/>
              <a:t>.</a:t>
            </a:r>
          </a:p>
        </p:txBody>
      </p:sp>
      <p:cxnSp>
        <p:nvCxnSpPr>
          <p:cNvPr id="6" name="Straight Arrow Connector 5">
            <a:extLst>
              <a:ext uri="{FF2B5EF4-FFF2-40B4-BE49-F238E27FC236}">
                <a16:creationId xmlns:a16="http://schemas.microsoft.com/office/drawing/2014/main" id="{0A46935A-0869-F04D-9D5B-BEC986A1BC00}"/>
              </a:ext>
            </a:extLst>
          </p:cNvPr>
          <p:cNvCxnSpPr/>
          <p:nvPr/>
        </p:nvCxnSpPr>
        <p:spPr>
          <a:xfrm>
            <a:off x="3300249" y="3552496"/>
            <a:ext cx="1839310" cy="21021"/>
          </a:xfrm>
          <a:prstGeom prst="straightConnector1">
            <a:avLst/>
          </a:prstGeom>
          <a:ln>
            <a:solidFill>
              <a:schemeClr val="tx1"/>
            </a:solidFill>
            <a:prstDash val="sysDot"/>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4560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964" y="365126"/>
            <a:ext cx="10397836" cy="806970"/>
          </a:xfrm>
        </p:spPr>
        <p:txBody>
          <a:bodyPr/>
          <a:lstStyle/>
          <a:p>
            <a:pPr algn="ctr"/>
            <a:r>
              <a:rPr lang="en-US" dirty="0"/>
              <a:t>Anatomy of a Patent</a:t>
            </a:r>
          </a:p>
        </p:txBody>
      </p:sp>
      <p:sp>
        <p:nvSpPr>
          <p:cNvPr id="3" name="Content Placeholder 2"/>
          <p:cNvSpPr>
            <a:spLocks noGrp="1"/>
          </p:cNvSpPr>
          <p:nvPr>
            <p:ph idx="1"/>
          </p:nvPr>
        </p:nvSpPr>
        <p:spPr>
          <a:xfrm>
            <a:off x="354247" y="1103972"/>
            <a:ext cx="4648200" cy="4175600"/>
          </a:xfrm>
        </p:spPr>
        <p:txBody>
          <a:bodyPr>
            <a:normAutofit fontScale="85000" lnSpcReduction="20000"/>
          </a:bodyPr>
          <a:lstStyle/>
          <a:p>
            <a:r>
              <a:rPr lang="en-US" dirty="0">
                <a:solidFill>
                  <a:srgbClr val="0070C0"/>
                </a:solidFill>
              </a:rPr>
              <a:t>Inventor(s)</a:t>
            </a:r>
          </a:p>
          <a:p>
            <a:r>
              <a:rPr lang="en-US" dirty="0"/>
              <a:t>Title</a:t>
            </a:r>
          </a:p>
          <a:p>
            <a:r>
              <a:rPr lang="en-US" dirty="0"/>
              <a:t>Abstract</a:t>
            </a:r>
          </a:p>
          <a:p>
            <a:r>
              <a:rPr lang="en-US" dirty="0"/>
              <a:t>Background</a:t>
            </a:r>
          </a:p>
          <a:p>
            <a:r>
              <a:rPr lang="en-US" dirty="0"/>
              <a:t>Summary</a:t>
            </a:r>
          </a:p>
          <a:p>
            <a:r>
              <a:rPr lang="en-US" dirty="0"/>
              <a:t>Brief Description of Drawings</a:t>
            </a:r>
          </a:p>
          <a:p>
            <a:r>
              <a:rPr lang="en-US" dirty="0"/>
              <a:t>Detailed Description</a:t>
            </a:r>
          </a:p>
          <a:p>
            <a:pPr lvl="1"/>
            <a:r>
              <a:rPr lang="en-US" dirty="0"/>
              <a:t>Description of the Preferred Embodiment</a:t>
            </a:r>
          </a:p>
          <a:p>
            <a:pPr lvl="1"/>
            <a:r>
              <a:rPr lang="en-US" dirty="0"/>
              <a:t>Examples (working and/or prophetic)</a:t>
            </a:r>
          </a:p>
          <a:p>
            <a:r>
              <a:rPr lang="en-US" dirty="0">
                <a:solidFill>
                  <a:srgbClr val="FF0000"/>
                </a:solidFill>
              </a:rPr>
              <a:t>Claims</a:t>
            </a:r>
          </a:p>
        </p:txBody>
      </p:sp>
      <p:sp>
        <p:nvSpPr>
          <p:cNvPr id="4" name="TextBox 3">
            <a:extLst>
              <a:ext uri="{FF2B5EF4-FFF2-40B4-BE49-F238E27FC236}">
                <a16:creationId xmlns:a16="http://schemas.microsoft.com/office/drawing/2014/main" id="{77A2F7A6-08BB-8A4D-B8B2-EE803C6E46A8}"/>
              </a:ext>
            </a:extLst>
          </p:cNvPr>
          <p:cNvSpPr txBox="1"/>
          <p:nvPr/>
        </p:nvSpPr>
        <p:spPr>
          <a:xfrm>
            <a:off x="10447283" y="180460"/>
            <a:ext cx="1425390" cy="369332"/>
          </a:xfrm>
          <a:prstGeom prst="rect">
            <a:avLst/>
          </a:prstGeom>
          <a:noFill/>
        </p:spPr>
        <p:txBody>
          <a:bodyPr wrap="none" rtlCol="0">
            <a:spAutoFit/>
          </a:bodyPr>
          <a:lstStyle/>
          <a:p>
            <a:r>
              <a:rPr lang="en-US" dirty="0"/>
              <a:t>US 5,673,509</a:t>
            </a:r>
          </a:p>
        </p:txBody>
      </p:sp>
      <p:sp>
        <p:nvSpPr>
          <p:cNvPr id="5" name="TextBox 4">
            <a:extLst>
              <a:ext uri="{FF2B5EF4-FFF2-40B4-BE49-F238E27FC236}">
                <a16:creationId xmlns:a16="http://schemas.microsoft.com/office/drawing/2014/main" id="{380AEADD-3416-D44C-A4B5-9AFD60455CDB}"/>
              </a:ext>
            </a:extLst>
          </p:cNvPr>
          <p:cNvSpPr txBox="1"/>
          <p:nvPr/>
        </p:nvSpPr>
        <p:spPr>
          <a:xfrm>
            <a:off x="5139559" y="1261242"/>
            <a:ext cx="6779171" cy="1200329"/>
          </a:xfrm>
          <a:prstGeom prst="rect">
            <a:avLst/>
          </a:prstGeom>
          <a:noFill/>
        </p:spPr>
        <p:txBody>
          <a:bodyPr wrap="square" rtlCol="0">
            <a:spAutoFit/>
          </a:bodyPr>
          <a:lstStyle/>
          <a:p>
            <a:r>
              <a:rPr lang="en-US" dirty="0"/>
              <a:t>While the preceding description is the preferred and best embodiment of the invention, slight variations can be incorporated without deviating outside the spirit or scope of the claims or contemplation of the inventor.</a:t>
            </a:r>
          </a:p>
        </p:txBody>
      </p:sp>
      <p:cxnSp>
        <p:nvCxnSpPr>
          <p:cNvPr id="6" name="Straight Arrow Connector 5">
            <a:extLst>
              <a:ext uri="{FF2B5EF4-FFF2-40B4-BE49-F238E27FC236}">
                <a16:creationId xmlns:a16="http://schemas.microsoft.com/office/drawing/2014/main" id="{96012522-1A22-A24B-87C4-F17EA9985287}"/>
              </a:ext>
            </a:extLst>
          </p:cNvPr>
          <p:cNvCxnSpPr>
            <a:cxnSpLocks/>
          </p:cNvCxnSpPr>
          <p:nvPr/>
        </p:nvCxnSpPr>
        <p:spPr>
          <a:xfrm flipV="1">
            <a:off x="4060371" y="2238704"/>
            <a:ext cx="1079188" cy="1571296"/>
          </a:xfrm>
          <a:prstGeom prst="straightConnector1">
            <a:avLst/>
          </a:prstGeom>
          <a:ln>
            <a:solidFill>
              <a:schemeClr val="tx1"/>
            </a:solidFill>
            <a:prstDash val="sysDot"/>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2776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964" y="365126"/>
            <a:ext cx="10397836" cy="806970"/>
          </a:xfrm>
        </p:spPr>
        <p:txBody>
          <a:bodyPr/>
          <a:lstStyle/>
          <a:p>
            <a:pPr algn="ctr"/>
            <a:r>
              <a:rPr lang="en-US" dirty="0"/>
              <a:t>Anatomy of a Patent</a:t>
            </a:r>
          </a:p>
        </p:txBody>
      </p:sp>
      <p:sp>
        <p:nvSpPr>
          <p:cNvPr id="3" name="Content Placeholder 2"/>
          <p:cNvSpPr>
            <a:spLocks noGrp="1"/>
          </p:cNvSpPr>
          <p:nvPr>
            <p:ph idx="1"/>
          </p:nvPr>
        </p:nvSpPr>
        <p:spPr>
          <a:xfrm>
            <a:off x="354247" y="1103972"/>
            <a:ext cx="4648200" cy="4175600"/>
          </a:xfrm>
        </p:spPr>
        <p:txBody>
          <a:bodyPr>
            <a:normAutofit fontScale="85000" lnSpcReduction="20000"/>
          </a:bodyPr>
          <a:lstStyle/>
          <a:p>
            <a:r>
              <a:rPr lang="en-US" dirty="0">
                <a:solidFill>
                  <a:srgbClr val="0070C0"/>
                </a:solidFill>
              </a:rPr>
              <a:t>Inventor(s)</a:t>
            </a:r>
          </a:p>
          <a:p>
            <a:r>
              <a:rPr lang="en-US" dirty="0"/>
              <a:t>Title</a:t>
            </a:r>
          </a:p>
          <a:p>
            <a:r>
              <a:rPr lang="en-US" dirty="0"/>
              <a:t>Abstract</a:t>
            </a:r>
          </a:p>
          <a:p>
            <a:r>
              <a:rPr lang="en-US" dirty="0"/>
              <a:t>Background</a:t>
            </a:r>
          </a:p>
          <a:p>
            <a:r>
              <a:rPr lang="en-US" dirty="0"/>
              <a:t>Summary</a:t>
            </a:r>
          </a:p>
          <a:p>
            <a:r>
              <a:rPr lang="en-US" dirty="0"/>
              <a:t>Brief Description of Drawings</a:t>
            </a:r>
          </a:p>
          <a:p>
            <a:r>
              <a:rPr lang="en-US" dirty="0"/>
              <a:t>Detailed Description</a:t>
            </a:r>
          </a:p>
          <a:p>
            <a:pPr lvl="1"/>
            <a:r>
              <a:rPr lang="en-US" dirty="0"/>
              <a:t>Description of the Preferred Embodiment</a:t>
            </a:r>
          </a:p>
          <a:p>
            <a:pPr lvl="1"/>
            <a:r>
              <a:rPr lang="en-US" dirty="0"/>
              <a:t>Examples (working and/or prophetic)</a:t>
            </a:r>
          </a:p>
          <a:p>
            <a:r>
              <a:rPr lang="en-US" dirty="0">
                <a:solidFill>
                  <a:srgbClr val="FF0000"/>
                </a:solidFill>
              </a:rPr>
              <a:t>Claims</a:t>
            </a:r>
          </a:p>
        </p:txBody>
      </p:sp>
      <p:sp>
        <p:nvSpPr>
          <p:cNvPr id="4" name="TextBox 3">
            <a:extLst>
              <a:ext uri="{FF2B5EF4-FFF2-40B4-BE49-F238E27FC236}">
                <a16:creationId xmlns:a16="http://schemas.microsoft.com/office/drawing/2014/main" id="{77A2F7A6-08BB-8A4D-B8B2-EE803C6E46A8}"/>
              </a:ext>
            </a:extLst>
          </p:cNvPr>
          <p:cNvSpPr txBox="1"/>
          <p:nvPr/>
        </p:nvSpPr>
        <p:spPr>
          <a:xfrm>
            <a:off x="10447283" y="180460"/>
            <a:ext cx="1425390" cy="369332"/>
          </a:xfrm>
          <a:prstGeom prst="rect">
            <a:avLst/>
          </a:prstGeom>
          <a:noFill/>
        </p:spPr>
        <p:txBody>
          <a:bodyPr wrap="none" rtlCol="0">
            <a:spAutoFit/>
          </a:bodyPr>
          <a:lstStyle/>
          <a:p>
            <a:r>
              <a:rPr lang="en-US" dirty="0"/>
              <a:t>US 5,673,509</a:t>
            </a:r>
          </a:p>
        </p:txBody>
      </p:sp>
      <p:sp>
        <p:nvSpPr>
          <p:cNvPr id="5" name="TextBox 4">
            <a:extLst>
              <a:ext uri="{FF2B5EF4-FFF2-40B4-BE49-F238E27FC236}">
                <a16:creationId xmlns:a16="http://schemas.microsoft.com/office/drawing/2014/main" id="{473F845E-10F2-5845-9035-9EC4ACF46D2E}"/>
              </a:ext>
            </a:extLst>
          </p:cNvPr>
          <p:cNvSpPr txBox="1"/>
          <p:nvPr/>
        </p:nvSpPr>
        <p:spPr>
          <a:xfrm>
            <a:off x="5139559" y="1261242"/>
            <a:ext cx="6779171" cy="5078313"/>
          </a:xfrm>
          <a:prstGeom prst="rect">
            <a:avLst/>
          </a:prstGeom>
          <a:noFill/>
        </p:spPr>
        <p:txBody>
          <a:bodyPr wrap="square" rtlCol="0">
            <a:spAutoFit/>
          </a:bodyPr>
          <a:lstStyle/>
          <a:p>
            <a:r>
              <a:rPr lang="en-US" dirty="0"/>
              <a:t>I claim:1. A disposable rodent trapping device, comprising:  [A] a substantially lightweight and flexible housing having [1] a bottom face, [2] a top face, [3] an entrance opening in said housing for said rodent, and [4] an aperture in said top face located near said entrance opening; [B] a trapping means situated on said bottom face;</a:t>
            </a:r>
          </a:p>
          <a:p>
            <a:r>
              <a:rPr lang="en-US" dirty="0"/>
              <a:t>[C] a handle attached to said bottom face and passing through said aperture, wherein operation of said handle closes said entrance opening, [D] a viewing opening in said top face, and [E] a translucent window adhesively attached to the periphery of said viewing opening in said top face.</a:t>
            </a:r>
          </a:p>
          <a:p>
            <a:r>
              <a:rPr lang="en-US" dirty="0"/>
              <a:t>2. A disposable rodent trapping device as recited in claim 1 [A+B+C+D+E], further comprising: [F] an end face, connected to said top face and said bottom face in opposite relation to said entrance opening.</a:t>
            </a:r>
          </a:p>
          <a:p>
            <a:r>
              <a:rPr lang="en-US" dirty="0"/>
              <a:t>3. A disposable rodent trapping device as recited in claim 2 [A+B+C+D+E+F], wherein: </a:t>
            </a:r>
            <a:r>
              <a:rPr lang="en-US" dirty="0">
                <a:solidFill>
                  <a:srgbClr val="FF0000"/>
                </a:solidFill>
              </a:rPr>
              <a:t>[G]</a:t>
            </a:r>
            <a:r>
              <a:rPr lang="en-US" dirty="0"/>
              <a:t> said handle is a string fixedly attached at one end to said bottom face and terminating into a loop at its opposite end</a:t>
            </a:r>
            <a:r>
              <a:rPr lang="mr-IN" dirty="0"/>
              <a:t>…</a:t>
            </a:r>
            <a:r>
              <a:rPr lang="en-US" dirty="0"/>
              <a:t>.</a:t>
            </a:r>
          </a:p>
        </p:txBody>
      </p:sp>
      <p:cxnSp>
        <p:nvCxnSpPr>
          <p:cNvPr id="6" name="Straight Arrow Connector 5">
            <a:extLst>
              <a:ext uri="{FF2B5EF4-FFF2-40B4-BE49-F238E27FC236}">
                <a16:creationId xmlns:a16="http://schemas.microsoft.com/office/drawing/2014/main" id="{D7F3FC28-1A50-204C-A16F-0060D9CDC545}"/>
              </a:ext>
            </a:extLst>
          </p:cNvPr>
          <p:cNvCxnSpPr/>
          <p:nvPr/>
        </p:nvCxnSpPr>
        <p:spPr>
          <a:xfrm flipV="1">
            <a:off x="1629105" y="4487917"/>
            <a:ext cx="3510454" cy="451944"/>
          </a:xfrm>
          <a:prstGeom prst="straightConnector1">
            <a:avLst/>
          </a:prstGeom>
          <a:ln>
            <a:solidFill>
              <a:schemeClr val="tx1"/>
            </a:solidFill>
            <a:prstDash val="sysDot"/>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7894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964" y="365126"/>
            <a:ext cx="10397836" cy="806970"/>
          </a:xfrm>
        </p:spPr>
        <p:txBody>
          <a:bodyPr/>
          <a:lstStyle/>
          <a:p>
            <a:pPr algn="ctr"/>
            <a:r>
              <a:rPr lang="en-US" dirty="0"/>
              <a:t>Anatomy of a Patent</a:t>
            </a:r>
          </a:p>
        </p:txBody>
      </p:sp>
      <p:sp>
        <p:nvSpPr>
          <p:cNvPr id="3" name="Content Placeholder 2"/>
          <p:cNvSpPr>
            <a:spLocks noGrp="1"/>
          </p:cNvSpPr>
          <p:nvPr>
            <p:ph idx="1"/>
          </p:nvPr>
        </p:nvSpPr>
        <p:spPr>
          <a:xfrm>
            <a:off x="354247" y="1103972"/>
            <a:ext cx="4648200" cy="4175600"/>
          </a:xfrm>
        </p:spPr>
        <p:txBody>
          <a:bodyPr>
            <a:normAutofit fontScale="85000" lnSpcReduction="20000"/>
          </a:bodyPr>
          <a:lstStyle/>
          <a:p>
            <a:r>
              <a:rPr lang="en-US" dirty="0">
                <a:solidFill>
                  <a:srgbClr val="0070C0"/>
                </a:solidFill>
              </a:rPr>
              <a:t>Inventor(s)</a:t>
            </a:r>
          </a:p>
          <a:p>
            <a:r>
              <a:rPr lang="en-US" dirty="0"/>
              <a:t>Title</a:t>
            </a:r>
          </a:p>
          <a:p>
            <a:r>
              <a:rPr lang="en-US" dirty="0"/>
              <a:t>Abstract</a:t>
            </a:r>
          </a:p>
          <a:p>
            <a:r>
              <a:rPr lang="en-US" dirty="0"/>
              <a:t>Background</a:t>
            </a:r>
          </a:p>
          <a:p>
            <a:r>
              <a:rPr lang="en-US" dirty="0"/>
              <a:t>Summary</a:t>
            </a:r>
          </a:p>
          <a:p>
            <a:r>
              <a:rPr lang="en-US" dirty="0"/>
              <a:t>Brief Description of Drawings</a:t>
            </a:r>
          </a:p>
          <a:p>
            <a:r>
              <a:rPr lang="en-US" dirty="0"/>
              <a:t>Detailed Description</a:t>
            </a:r>
          </a:p>
          <a:p>
            <a:pPr lvl="1"/>
            <a:r>
              <a:rPr lang="en-US" dirty="0"/>
              <a:t>Description of the Preferred Embodiment</a:t>
            </a:r>
          </a:p>
          <a:p>
            <a:pPr lvl="1"/>
            <a:r>
              <a:rPr lang="en-US" dirty="0"/>
              <a:t>Examples (working and/or prophetic)</a:t>
            </a:r>
          </a:p>
          <a:p>
            <a:r>
              <a:rPr lang="en-US" dirty="0">
                <a:solidFill>
                  <a:srgbClr val="FF0000"/>
                </a:solidFill>
              </a:rPr>
              <a:t>Claims</a:t>
            </a:r>
          </a:p>
        </p:txBody>
      </p:sp>
      <p:sp>
        <p:nvSpPr>
          <p:cNvPr id="4" name="TextBox 3">
            <a:extLst>
              <a:ext uri="{FF2B5EF4-FFF2-40B4-BE49-F238E27FC236}">
                <a16:creationId xmlns:a16="http://schemas.microsoft.com/office/drawing/2014/main" id="{77A2F7A6-08BB-8A4D-B8B2-EE803C6E46A8}"/>
              </a:ext>
            </a:extLst>
          </p:cNvPr>
          <p:cNvSpPr txBox="1"/>
          <p:nvPr/>
        </p:nvSpPr>
        <p:spPr>
          <a:xfrm>
            <a:off x="10447283" y="180460"/>
            <a:ext cx="1425390" cy="369332"/>
          </a:xfrm>
          <a:prstGeom prst="rect">
            <a:avLst/>
          </a:prstGeom>
          <a:noFill/>
        </p:spPr>
        <p:txBody>
          <a:bodyPr wrap="none" rtlCol="0">
            <a:spAutoFit/>
          </a:bodyPr>
          <a:lstStyle/>
          <a:p>
            <a:r>
              <a:rPr lang="en-US" dirty="0"/>
              <a:t>US 5,673,509</a:t>
            </a:r>
          </a:p>
        </p:txBody>
      </p:sp>
      <p:sp>
        <p:nvSpPr>
          <p:cNvPr id="5" name="TextBox 4">
            <a:extLst>
              <a:ext uri="{FF2B5EF4-FFF2-40B4-BE49-F238E27FC236}">
                <a16:creationId xmlns:a16="http://schemas.microsoft.com/office/drawing/2014/main" id="{9D80EE8A-AB6F-5F48-BD5F-BA7A3AF79416}"/>
              </a:ext>
            </a:extLst>
          </p:cNvPr>
          <p:cNvSpPr txBox="1"/>
          <p:nvPr/>
        </p:nvSpPr>
        <p:spPr>
          <a:xfrm>
            <a:off x="5328745" y="2890345"/>
            <a:ext cx="6779171" cy="3139321"/>
          </a:xfrm>
          <a:prstGeom prst="rect">
            <a:avLst/>
          </a:prstGeom>
          <a:noFill/>
        </p:spPr>
        <p:txBody>
          <a:bodyPr wrap="square" rtlCol="0">
            <a:spAutoFit/>
          </a:bodyPr>
          <a:lstStyle/>
          <a:p>
            <a:r>
              <a:rPr lang="en-US" dirty="0"/>
              <a:t>4. A disposable rodent trapping device as recited in claim 3 [A+B+C+D+E+F+G], wherein; </a:t>
            </a:r>
            <a:r>
              <a:rPr lang="en-US" dirty="0">
                <a:solidFill>
                  <a:srgbClr val="FF0000"/>
                </a:solidFill>
              </a:rPr>
              <a:t>[H]</a:t>
            </a:r>
            <a:r>
              <a:rPr lang="en-US" dirty="0"/>
              <a:t> said aperture in said top face is reinforced.</a:t>
            </a:r>
          </a:p>
          <a:p>
            <a:r>
              <a:rPr lang="en-US" dirty="0"/>
              <a:t>5. A disposable rodent trapping device as recited in claim 4 [A+B+C+D+E+F+G+H], wherein: </a:t>
            </a:r>
            <a:r>
              <a:rPr lang="en-US" dirty="0">
                <a:solidFill>
                  <a:srgbClr val="FF0000"/>
                </a:solidFill>
              </a:rPr>
              <a:t>[I]</a:t>
            </a:r>
            <a:r>
              <a:rPr lang="en-US" dirty="0"/>
              <a:t> said housing is opaque except for said translucent window in said top face.</a:t>
            </a:r>
          </a:p>
          <a:p>
            <a:r>
              <a:rPr lang="en-US" dirty="0"/>
              <a:t>6. A disposable rodent trapping device as recited in claim 5 [A+B+C+D+E+F+G+H+I], </a:t>
            </a:r>
            <a:r>
              <a:rPr lang="en-US" dirty="0">
                <a:solidFill>
                  <a:srgbClr val="FF0000"/>
                </a:solidFill>
              </a:rPr>
              <a:t>[J]</a:t>
            </a:r>
            <a:r>
              <a:rPr lang="en-US" dirty="0"/>
              <a:t> said housing further comprising: at least two oppositely situated side faces, attached to said top face, bottom face, and said end face in such a fashion that said entrance opening is formed integrally therefrom.</a:t>
            </a:r>
          </a:p>
        </p:txBody>
      </p:sp>
      <p:cxnSp>
        <p:nvCxnSpPr>
          <p:cNvPr id="6" name="Straight Arrow Connector 5">
            <a:extLst>
              <a:ext uri="{FF2B5EF4-FFF2-40B4-BE49-F238E27FC236}">
                <a16:creationId xmlns:a16="http://schemas.microsoft.com/office/drawing/2014/main" id="{F637F3D3-EEEA-374C-96A9-73F10E713EC1}"/>
              </a:ext>
            </a:extLst>
          </p:cNvPr>
          <p:cNvCxnSpPr/>
          <p:nvPr/>
        </p:nvCxnSpPr>
        <p:spPr>
          <a:xfrm flipV="1">
            <a:off x="1629105" y="4487917"/>
            <a:ext cx="3510454" cy="451944"/>
          </a:xfrm>
          <a:prstGeom prst="straightConnector1">
            <a:avLst/>
          </a:prstGeom>
          <a:ln>
            <a:solidFill>
              <a:schemeClr val="tx1"/>
            </a:solidFill>
            <a:prstDash val="sysDot"/>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595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4053091-ED90-2808-4654-BBA3F1F697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563" y="0"/>
            <a:ext cx="97932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07C3E29-DE7D-42F9-D253-26D048B2BEDA}"/>
              </a:ext>
            </a:extLst>
          </p:cNvPr>
          <p:cNvSpPr txBox="1"/>
          <p:nvPr/>
        </p:nvSpPr>
        <p:spPr>
          <a:xfrm rot="16200000">
            <a:off x="-1919111" y="3290500"/>
            <a:ext cx="5000215" cy="276999"/>
          </a:xfrm>
          <a:prstGeom prst="rect">
            <a:avLst/>
          </a:prstGeom>
          <a:noFill/>
        </p:spPr>
        <p:txBody>
          <a:bodyPr wrap="none" rtlCol="0">
            <a:spAutoFit/>
          </a:bodyPr>
          <a:lstStyle/>
          <a:p>
            <a:r>
              <a:rPr lang="en-US" sz="1200" dirty="0"/>
              <a:t>Source:  https://</a:t>
            </a:r>
            <a:r>
              <a:rPr lang="en-US" sz="1200" dirty="0" err="1"/>
              <a:t>www.epo.org</a:t>
            </a:r>
            <a:r>
              <a:rPr lang="en-US" sz="1200" dirty="0"/>
              <a:t>/about-us/at-a-glance/</a:t>
            </a:r>
            <a:r>
              <a:rPr lang="en-US" sz="1200" dirty="0" err="1"/>
              <a:t>MemberStatesTeaser.jpg</a:t>
            </a:r>
            <a:endParaRPr lang="en-US" sz="1200" dirty="0"/>
          </a:p>
        </p:txBody>
      </p:sp>
    </p:spTree>
    <p:extLst>
      <p:ext uri="{BB962C8B-B14F-4D97-AF65-F5344CB8AC3E}">
        <p14:creationId xmlns:p14="http://schemas.microsoft.com/office/powerpoint/2010/main" val="28739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bar chart&#10;&#10;Description automatically generated">
            <a:extLst>
              <a:ext uri="{FF2B5EF4-FFF2-40B4-BE49-F238E27FC236}">
                <a16:creationId xmlns:a16="http://schemas.microsoft.com/office/drawing/2014/main" id="{1EEB998A-2AA3-1E70-D6CA-4EF5588E38F0}"/>
              </a:ext>
            </a:extLst>
          </p:cNvPr>
          <p:cNvPicPr>
            <a:picLocks noChangeAspect="1"/>
          </p:cNvPicPr>
          <p:nvPr/>
        </p:nvPicPr>
        <p:blipFill>
          <a:blip r:embed="rId2"/>
          <a:stretch>
            <a:fillRect/>
          </a:stretch>
        </p:blipFill>
        <p:spPr>
          <a:xfrm>
            <a:off x="-1" y="0"/>
            <a:ext cx="12110299" cy="6858000"/>
          </a:xfrm>
          <a:prstGeom prst="rect">
            <a:avLst/>
          </a:prstGeom>
        </p:spPr>
      </p:pic>
    </p:spTree>
    <p:extLst>
      <p:ext uri="{BB962C8B-B14F-4D97-AF65-F5344CB8AC3E}">
        <p14:creationId xmlns:p14="http://schemas.microsoft.com/office/powerpoint/2010/main" val="296093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9AA9CC98-9834-0E47-1348-41A5096C4A64}"/>
              </a:ext>
            </a:extLst>
          </p:cNvPr>
          <p:cNvPicPr>
            <a:picLocks noChangeAspect="1"/>
          </p:cNvPicPr>
          <p:nvPr/>
        </p:nvPicPr>
        <p:blipFill>
          <a:blip r:embed="rId2"/>
          <a:stretch>
            <a:fillRect/>
          </a:stretch>
        </p:blipFill>
        <p:spPr>
          <a:xfrm>
            <a:off x="1047750" y="165100"/>
            <a:ext cx="10351860" cy="6692900"/>
          </a:xfrm>
          <a:prstGeom prst="rect">
            <a:avLst/>
          </a:prstGeom>
        </p:spPr>
      </p:pic>
    </p:spTree>
    <p:extLst>
      <p:ext uri="{BB962C8B-B14F-4D97-AF65-F5344CB8AC3E}">
        <p14:creationId xmlns:p14="http://schemas.microsoft.com/office/powerpoint/2010/main" val="608312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hart&#10;&#10;Description automatically generated">
            <a:extLst>
              <a:ext uri="{FF2B5EF4-FFF2-40B4-BE49-F238E27FC236}">
                <a16:creationId xmlns:a16="http://schemas.microsoft.com/office/drawing/2014/main" id="{646E7254-BD7B-93A0-BE57-0C850A5E3E2A}"/>
              </a:ext>
            </a:extLst>
          </p:cNvPr>
          <p:cNvPicPr>
            <a:picLocks noChangeAspect="1"/>
          </p:cNvPicPr>
          <p:nvPr/>
        </p:nvPicPr>
        <p:blipFill>
          <a:blip r:embed="rId2"/>
          <a:stretch>
            <a:fillRect/>
          </a:stretch>
        </p:blipFill>
        <p:spPr>
          <a:xfrm>
            <a:off x="0" y="90311"/>
            <a:ext cx="12185312" cy="6423378"/>
          </a:xfrm>
          <a:prstGeom prst="rect">
            <a:avLst/>
          </a:prstGeom>
        </p:spPr>
      </p:pic>
    </p:spTree>
    <p:extLst>
      <p:ext uri="{BB962C8B-B14F-4D97-AF65-F5344CB8AC3E}">
        <p14:creationId xmlns:p14="http://schemas.microsoft.com/office/powerpoint/2010/main" val="2079192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887682" y="0"/>
            <a:ext cx="5997029"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15" name="Rectangle 14"/>
          <p:cNvSpPr/>
          <p:nvPr/>
        </p:nvSpPr>
        <p:spPr>
          <a:xfrm>
            <a:off x="2347310" y="2140683"/>
            <a:ext cx="7497379" cy="1815882"/>
          </a:xfrm>
          <a:prstGeom prst="rect">
            <a:avLst/>
          </a:prstGeom>
        </p:spPr>
        <p:txBody>
          <a:bodyPr wrap="square">
            <a:spAutoFit/>
          </a:bodyPr>
          <a:lstStyle/>
          <a:p>
            <a:pPr algn="ctr"/>
            <a:r>
              <a:rPr lang="en-US" sz="3600" dirty="0">
                <a:latin typeface="Garamond"/>
                <a:cs typeface="Garamond"/>
              </a:rPr>
              <a:t>Section A:  Obtaining a Patent</a:t>
            </a:r>
          </a:p>
          <a:p>
            <a:pPr algn="ctr"/>
            <a:endParaRPr lang="en-US" sz="3600" dirty="0">
              <a:latin typeface="Garamond"/>
              <a:cs typeface="Garamond"/>
            </a:endParaRPr>
          </a:p>
          <a:p>
            <a:pPr algn="ctr"/>
            <a:r>
              <a:rPr lang="en-US" sz="2000" dirty="0">
                <a:latin typeface="Garamond"/>
                <a:cs typeface="Garamond"/>
              </a:rPr>
              <a:t>Version 3.0</a:t>
            </a:r>
          </a:p>
          <a:p>
            <a:pPr algn="ctr"/>
            <a:r>
              <a:rPr lang="en-US" sz="2000" dirty="0">
                <a:latin typeface="Garamond"/>
                <a:cs typeface="Garamond"/>
              </a:rPr>
              <a:t>January 15, 2023</a:t>
            </a:r>
          </a:p>
        </p:txBody>
      </p:sp>
      <p:sp>
        <p:nvSpPr>
          <p:cNvPr id="2" name="TextBox 1"/>
          <p:cNvSpPr txBox="1"/>
          <p:nvPr/>
        </p:nvSpPr>
        <p:spPr>
          <a:xfrm>
            <a:off x="1732643" y="24492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70306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1E16C47B-FF21-E8CB-C69E-0630F5DB5334}"/>
              </a:ext>
            </a:extLst>
          </p:cNvPr>
          <p:cNvPicPr>
            <a:picLocks noChangeAspect="1"/>
          </p:cNvPicPr>
          <p:nvPr/>
        </p:nvPicPr>
        <p:blipFill>
          <a:blip r:embed="rId2"/>
          <a:stretch>
            <a:fillRect/>
          </a:stretch>
        </p:blipFill>
        <p:spPr>
          <a:xfrm>
            <a:off x="90311" y="11597"/>
            <a:ext cx="12031759" cy="6846403"/>
          </a:xfrm>
          <a:prstGeom prst="rect">
            <a:avLst/>
          </a:prstGeom>
        </p:spPr>
      </p:pic>
      <p:sp>
        <p:nvSpPr>
          <p:cNvPr id="4" name="Rectangle 3">
            <a:extLst>
              <a:ext uri="{FF2B5EF4-FFF2-40B4-BE49-F238E27FC236}">
                <a16:creationId xmlns:a16="http://schemas.microsoft.com/office/drawing/2014/main" id="{BBEBACDA-4A55-0F32-F625-D4760CE12E70}"/>
              </a:ext>
            </a:extLst>
          </p:cNvPr>
          <p:cNvSpPr/>
          <p:nvPr/>
        </p:nvSpPr>
        <p:spPr>
          <a:xfrm>
            <a:off x="1969994" y="11597"/>
            <a:ext cx="916081" cy="4741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7665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CF773BD4-8DD2-61AE-C054-5A1A82741812}"/>
              </a:ext>
            </a:extLst>
          </p:cNvPr>
          <p:cNvPicPr>
            <a:picLocks noChangeAspect="1"/>
          </p:cNvPicPr>
          <p:nvPr/>
        </p:nvPicPr>
        <p:blipFill>
          <a:blip r:embed="rId2"/>
          <a:stretch>
            <a:fillRect/>
          </a:stretch>
        </p:blipFill>
        <p:spPr>
          <a:xfrm>
            <a:off x="-1" y="0"/>
            <a:ext cx="12246467" cy="6728178"/>
          </a:xfrm>
          <a:prstGeom prst="rect">
            <a:avLst/>
          </a:prstGeom>
        </p:spPr>
      </p:pic>
    </p:spTree>
    <p:extLst>
      <p:ext uri="{BB962C8B-B14F-4D97-AF65-F5344CB8AC3E}">
        <p14:creationId xmlns:p14="http://schemas.microsoft.com/office/powerpoint/2010/main" val="2660752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FF5162-2B8A-254B-A5BE-3A35508C1DBD}"/>
              </a:ext>
            </a:extLst>
          </p:cNvPr>
          <p:cNvSpPr>
            <a:spLocks noGrp="1"/>
          </p:cNvSpPr>
          <p:nvPr>
            <p:ph type="title"/>
          </p:nvPr>
        </p:nvSpPr>
        <p:spPr>
          <a:xfrm>
            <a:off x="838200" y="123825"/>
            <a:ext cx="10515600" cy="752475"/>
          </a:xfrm>
        </p:spPr>
        <p:txBody>
          <a:bodyPr>
            <a:normAutofit/>
          </a:bodyPr>
          <a:lstStyle/>
          <a:p>
            <a:pPr algn="ctr"/>
            <a:r>
              <a:rPr lang="en-US" sz="2800" b="1" dirty="0"/>
              <a:t>PCT Contracting States (157 as of 2023/01/15)</a:t>
            </a:r>
          </a:p>
        </p:txBody>
      </p:sp>
      <p:sp>
        <p:nvSpPr>
          <p:cNvPr id="5" name="TextBox 4">
            <a:extLst>
              <a:ext uri="{FF2B5EF4-FFF2-40B4-BE49-F238E27FC236}">
                <a16:creationId xmlns:a16="http://schemas.microsoft.com/office/drawing/2014/main" id="{E2681A82-B8E6-2D4C-A3C3-144D58FA640A}"/>
              </a:ext>
            </a:extLst>
          </p:cNvPr>
          <p:cNvSpPr txBox="1"/>
          <p:nvPr/>
        </p:nvSpPr>
        <p:spPr>
          <a:xfrm>
            <a:off x="3938230" y="6581001"/>
            <a:ext cx="4315540" cy="276999"/>
          </a:xfrm>
          <a:prstGeom prst="rect">
            <a:avLst/>
          </a:prstGeom>
          <a:noFill/>
        </p:spPr>
        <p:txBody>
          <a:bodyPr wrap="none" rtlCol="0">
            <a:spAutoFit/>
          </a:bodyPr>
          <a:lstStyle/>
          <a:p>
            <a:r>
              <a:rPr lang="en-US" sz="1200" dirty="0"/>
              <a:t>Source: https://</a:t>
            </a:r>
            <a:r>
              <a:rPr lang="en-US" sz="1200" dirty="0" err="1"/>
              <a:t>www.wipo.int</a:t>
            </a:r>
            <a:r>
              <a:rPr lang="en-US" sz="1200" dirty="0"/>
              <a:t>/</a:t>
            </a:r>
            <a:r>
              <a:rPr lang="en-US" sz="1200" dirty="0" err="1"/>
              <a:t>pct</a:t>
            </a:r>
            <a:r>
              <a:rPr lang="en-US" sz="1200" dirty="0"/>
              <a:t>/</a:t>
            </a:r>
            <a:r>
              <a:rPr lang="en-US" sz="1200" dirty="0" err="1"/>
              <a:t>en</a:t>
            </a:r>
            <a:r>
              <a:rPr lang="en-US" sz="1200" dirty="0"/>
              <a:t>/</a:t>
            </a:r>
            <a:r>
              <a:rPr lang="en-US" sz="1200" dirty="0" err="1"/>
              <a:t>pct_contracting_states.html</a:t>
            </a:r>
            <a:endParaRPr lang="en-US" sz="1200" dirty="0"/>
          </a:p>
        </p:txBody>
      </p:sp>
      <p:pic>
        <p:nvPicPr>
          <p:cNvPr id="6" name="Picture 5" descr="Map&#10;&#10;Description automatically generated">
            <a:extLst>
              <a:ext uri="{FF2B5EF4-FFF2-40B4-BE49-F238E27FC236}">
                <a16:creationId xmlns:a16="http://schemas.microsoft.com/office/drawing/2014/main" id="{3CBEBD09-2DC4-4BB5-5C06-B4052501427C}"/>
              </a:ext>
            </a:extLst>
          </p:cNvPr>
          <p:cNvPicPr>
            <a:picLocks noChangeAspect="1"/>
          </p:cNvPicPr>
          <p:nvPr/>
        </p:nvPicPr>
        <p:blipFill>
          <a:blip r:embed="rId2"/>
          <a:stretch>
            <a:fillRect/>
          </a:stretch>
        </p:blipFill>
        <p:spPr>
          <a:xfrm>
            <a:off x="970843" y="715596"/>
            <a:ext cx="10587849" cy="5786382"/>
          </a:xfrm>
          <a:prstGeom prst="rect">
            <a:avLst/>
          </a:prstGeom>
        </p:spPr>
      </p:pic>
    </p:spTree>
    <p:extLst>
      <p:ext uri="{BB962C8B-B14F-4D97-AF65-F5344CB8AC3E}">
        <p14:creationId xmlns:p14="http://schemas.microsoft.com/office/powerpoint/2010/main" val="3161761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406905-345B-344B-8E85-27D149682F5E}"/>
              </a:ext>
            </a:extLst>
          </p:cNvPr>
          <p:cNvPicPr>
            <a:picLocks noChangeAspect="1"/>
          </p:cNvPicPr>
          <p:nvPr/>
        </p:nvPicPr>
        <p:blipFill>
          <a:blip r:embed="rId2"/>
          <a:stretch>
            <a:fillRect/>
          </a:stretch>
        </p:blipFill>
        <p:spPr>
          <a:xfrm>
            <a:off x="752060" y="669302"/>
            <a:ext cx="10986640" cy="5373279"/>
          </a:xfrm>
          <a:prstGeom prst="rect">
            <a:avLst/>
          </a:prstGeom>
        </p:spPr>
      </p:pic>
    </p:spTree>
    <p:extLst>
      <p:ext uri="{BB962C8B-B14F-4D97-AF65-F5344CB8AC3E}">
        <p14:creationId xmlns:p14="http://schemas.microsoft.com/office/powerpoint/2010/main" val="40557444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DA682B-B5B3-2B46-862F-96249A91DC40}"/>
              </a:ext>
            </a:extLst>
          </p:cNvPr>
          <p:cNvPicPr>
            <a:picLocks noChangeAspect="1"/>
          </p:cNvPicPr>
          <p:nvPr/>
        </p:nvPicPr>
        <p:blipFill>
          <a:blip r:embed="rId2"/>
          <a:stretch>
            <a:fillRect/>
          </a:stretch>
        </p:blipFill>
        <p:spPr>
          <a:xfrm>
            <a:off x="3804293" y="0"/>
            <a:ext cx="4583414" cy="6858000"/>
          </a:xfrm>
          <a:prstGeom prst="rect">
            <a:avLst/>
          </a:prstGeom>
        </p:spPr>
      </p:pic>
    </p:spTree>
    <p:extLst>
      <p:ext uri="{BB962C8B-B14F-4D97-AF65-F5344CB8AC3E}">
        <p14:creationId xmlns:p14="http://schemas.microsoft.com/office/powerpoint/2010/main" val="10308571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440613-56A6-0E4E-A7E0-1F5AF055C6A5}"/>
              </a:ext>
            </a:extLst>
          </p:cNvPr>
          <p:cNvPicPr>
            <a:picLocks noChangeAspect="1"/>
          </p:cNvPicPr>
          <p:nvPr/>
        </p:nvPicPr>
        <p:blipFill>
          <a:blip r:embed="rId2"/>
          <a:stretch>
            <a:fillRect/>
          </a:stretch>
        </p:blipFill>
        <p:spPr>
          <a:xfrm>
            <a:off x="3641147" y="0"/>
            <a:ext cx="4909705" cy="6858000"/>
          </a:xfrm>
          <a:prstGeom prst="rect">
            <a:avLst/>
          </a:prstGeom>
        </p:spPr>
      </p:pic>
    </p:spTree>
    <p:extLst>
      <p:ext uri="{BB962C8B-B14F-4D97-AF65-F5344CB8AC3E}">
        <p14:creationId xmlns:p14="http://schemas.microsoft.com/office/powerpoint/2010/main" val="1336326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67A7915-124E-6457-7875-313B033F8153}"/>
              </a:ext>
            </a:extLst>
          </p:cNvPr>
          <p:cNvPicPr>
            <a:picLocks noChangeAspect="1"/>
          </p:cNvPicPr>
          <p:nvPr/>
        </p:nvPicPr>
        <p:blipFill>
          <a:blip r:embed="rId2"/>
          <a:stretch>
            <a:fillRect/>
          </a:stretch>
        </p:blipFill>
        <p:spPr>
          <a:xfrm>
            <a:off x="3570364" y="0"/>
            <a:ext cx="5051272" cy="6858000"/>
          </a:xfrm>
          <a:prstGeom prst="rect">
            <a:avLst/>
          </a:prstGeom>
        </p:spPr>
      </p:pic>
    </p:spTree>
    <p:extLst>
      <p:ext uri="{BB962C8B-B14F-4D97-AF65-F5344CB8AC3E}">
        <p14:creationId xmlns:p14="http://schemas.microsoft.com/office/powerpoint/2010/main" val="24674081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923307" y="0"/>
            <a:ext cx="5997029"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15" name="Rectangle 14"/>
          <p:cNvSpPr/>
          <p:nvPr/>
        </p:nvSpPr>
        <p:spPr>
          <a:xfrm>
            <a:off x="2347310" y="2140683"/>
            <a:ext cx="7497379" cy="646331"/>
          </a:xfrm>
          <a:prstGeom prst="rect">
            <a:avLst/>
          </a:prstGeom>
        </p:spPr>
        <p:txBody>
          <a:bodyPr wrap="square">
            <a:spAutoFit/>
          </a:bodyPr>
          <a:lstStyle/>
          <a:p>
            <a:pPr algn="ctr"/>
            <a:r>
              <a:rPr lang="en-US" sz="3600" dirty="0">
                <a:latin typeface="Garamond"/>
                <a:cs typeface="Garamond"/>
              </a:rPr>
              <a:t>Section B:  Exploiting a Patent</a:t>
            </a:r>
          </a:p>
        </p:txBody>
      </p:sp>
      <p:sp>
        <p:nvSpPr>
          <p:cNvPr id="2" name="TextBox 1"/>
          <p:cNvSpPr txBox="1"/>
          <p:nvPr/>
        </p:nvSpPr>
        <p:spPr>
          <a:xfrm>
            <a:off x="1732643" y="24492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8646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png" descr="image.png"/>
          <p:cNvPicPr>
            <a:picLocks noChangeAspect="1"/>
          </p:cNvPicPr>
          <p:nvPr/>
        </p:nvPicPr>
        <p:blipFill>
          <a:blip r:embed="rId2"/>
          <a:stretch>
            <a:fillRect/>
          </a:stretch>
        </p:blipFill>
        <p:spPr>
          <a:xfrm>
            <a:off x="3581400" y="228600"/>
            <a:ext cx="6781800" cy="6178550"/>
          </a:xfrm>
          <a:prstGeom prst="rect">
            <a:avLst/>
          </a:prstGeom>
          <a:ln w="12700">
            <a:miter lim="400000"/>
          </a:ln>
        </p:spPr>
      </p:pic>
    </p:spTree>
    <p:extLst>
      <p:ext uri="{BB962C8B-B14F-4D97-AF65-F5344CB8AC3E}">
        <p14:creationId xmlns:p14="http://schemas.microsoft.com/office/powerpoint/2010/main" val="383489652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CAD5B2F1-63CB-004D-A078-DB43DD7BF03B}"/>
              </a:ext>
            </a:extLst>
          </p:cNvPr>
          <p:cNvSpPr txBox="1">
            <a:spLocks noChangeArrowheads="1"/>
          </p:cNvSpPr>
          <p:nvPr/>
        </p:nvSpPr>
        <p:spPr bwMode="auto">
          <a:xfrm>
            <a:off x="1848995" y="381641"/>
            <a:ext cx="8494012"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2" b="1">
                <a:latin typeface="Arial" panose="020B0604020202020204" pitchFamily="34" charset="0"/>
              </a:rPr>
              <a:t>Seasonal trend for the ACL injury rate in male professional football players from 2001 to 2015.</a:t>
            </a:r>
          </a:p>
        </p:txBody>
      </p:sp>
      <p:pic>
        <p:nvPicPr>
          <p:cNvPr id="3074" name="Picture 2">
            <a:extLst>
              <a:ext uri="{FF2B5EF4-FFF2-40B4-BE49-F238E27FC236}">
                <a16:creationId xmlns:a16="http://schemas.microsoft.com/office/drawing/2014/main" id="{D65FE011-F7DA-7747-BA09-B55F36924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0194" y="6205613"/>
            <a:ext cx="816565" cy="5227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4E71BE85-8558-994A-95D1-30C81931D7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5928" y="979304"/>
            <a:ext cx="7484466"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4A3148A6-BA97-A944-96A6-2B5C8CCBC42C}"/>
              </a:ext>
            </a:extLst>
          </p:cNvPr>
          <p:cNvSpPr txBox="1">
            <a:spLocks noChangeArrowheads="1"/>
          </p:cNvSpPr>
          <p:nvPr/>
        </p:nvSpPr>
        <p:spPr bwMode="auto">
          <a:xfrm>
            <a:off x="2355928" y="5972308"/>
            <a:ext cx="3918652"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latin typeface="Arial" panose="020B0604020202020204" pitchFamily="34" charset="0"/>
              </a:rPr>
              <a:t>Markus Waldén et al. Br J Sports Med 2016;50:744-750</a:t>
            </a:r>
          </a:p>
        </p:txBody>
      </p:sp>
      <p:sp>
        <p:nvSpPr>
          <p:cNvPr id="3077" name="Text Box 5">
            <a:extLst>
              <a:ext uri="{FF2B5EF4-FFF2-40B4-BE49-F238E27FC236}">
                <a16:creationId xmlns:a16="http://schemas.microsoft.com/office/drawing/2014/main" id="{268C733B-5EA2-D14C-BAF8-C9EF09E8B029}"/>
              </a:ext>
            </a:extLst>
          </p:cNvPr>
          <p:cNvSpPr txBox="1">
            <a:spLocks noChangeArrowheads="1"/>
          </p:cNvSpPr>
          <p:nvPr/>
        </p:nvSpPr>
        <p:spPr bwMode="auto">
          <a:xfrm>
            <a:off x="1621451" y="6613175"/>
            <a:ext cx="685800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Copyright © BMJ Publishing Group Ltd &amp; British Association of Sport and Exercise Medicine. All rights reserved.</a:t>
            </a:r>
          </a:p>
        </p:txBody>
      </p:sp>
    </p:spTree>
    <p:extLst>
      <p:ext uri="{BB962C8B-B14F-4D97-AF65-F5344CB8AC3E}">
        <p14:creationId xmlns:p14="http://schemas.microsoft.com/office/powerpoint/2010/main" val="36851557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07720"/>
          </a:xfrm>
        </p:spPr>
        <p:txBody>
          <a:bodyPr>
            <a:normAutofit/>
          </a:bodyPr>
          <a:lstStyle/>
          <a:p>
            <a:pPr algn="ctr"/>
            <a:r>
              <a:rPr lang="en-US" sz="3600" dirty="0"/>
              <a:t>Patent Application</a:t>
            </a:r>
          </a:p>
        </p:txBody>
      </p:sp>
      <p:sp>
        <p:nvSpPr>
          <p:cNvPr id="3" name="Content Placeholder 2"/>
          <p:cNvSpPr>
            <a:spLocks noGrp="1"/>
          </p:cNvSpPr>
          <p:nvPr>
            <p:ph sz="half" idx="1"/>
          </p:nvPr>
        </p:nvSpPr>
        <p:spPr>
          <a:xfrm>
            <a:off x="1457960" y="966471"/>
            <a:ext cx="3939540" cy="5120639"/>
          </a:xfrm>
        </p:spPr>
        <p:txBody>
          <a:bodyPr>
            <a:normAutofit fontScale="92500" lnSpcReduction="20000"/>
          </a:bodyPr>
          <a:lstStyle/>
          <a:p>
            <a:pPr>
              <a:buFont typeface="Arial" panose="020B0604020202020204" pitchFamily="34" charset="0"/>
              <a:buChar char="•"/>
            </a:pPr>
            <a:r>
              <a:rPr lang="en-US" dirty="0"/>
              <a:t>Title</a:t>
            </a:r>
          </a:p>
          <a:p>
            <a:pPr>
              <a:buFont typeface="Arial" panose="020B0604020202020204" pitchFamily="34" charset="0"/>
              <a:buChar char="•"/>
            </a:pPr>
            <a:r>
              <a:rPr lang="en-US" dirty="0"/>
              <a:t>Inventor(s)</a:t>
            </a:r>
          </a:p>
          <a:p>
            <a:pPr>
              <a:buFont typeface="Arial" panose="020B0604020202020204" pitchFamily="34" charset="0"/>
              <a:buChar char="•"/>
            </a:pPr>
            <a:r>
              <a:rPr lang="en-US" dirty="0"/>
              <a:t>Related inventions</a:t>
            </a:r>
          </a:p>
          <a:p>
            <a:pPr>
              <a:buFont typeface="Arial" panose="020B0604020202020204" pitchFamily="34" charset="0"/>
              <a:buChar char="•"/>
            </a:pPr>
            <a:r>
              <a:rPr lang="en-US" dirty="0"/>
              <a:t>Government research</a:t>
            </a:r>
          </a:p>
          <a:p>
            <a:pPr>
              <a:buFont typeface="Arial" panose="020B0604020202020204" pitchFamily="34" charset="0"/>
              <a:buChar char="•"/>
            </a:pPr>
            <a:r>
              <a:rPr lang="en-US" dirty="0"/>
              <a:t>Background</a:t>
            </a:r>
          </a:p>
          <a:p>
            <a:pPr>
              <a:buFont typeface="Arial" panose="020B0604020202020204" pitchFamily="34" charset="0"/>
              <a:buChar char="•"/>
            </a:pPr>
            <a:r>
              <a:rPr lang="en-US" dirty="0"/>
              <a:t>Summary</a:t>
            </a:r>
          </a:p>
          <a:p>
            <a:pPr>
              <a:buFont typeface="Arial" panose="020B0604020202020204" pitchFamily="34" charset="0"/>
              <a:buChar char="•"/>
            </a:pPr>
            <a:r>
              <a:rPr lang="en-US" dirty="0"/>
              <a:t>Brief Description of Drawings</a:t>
            </a:r>
          </a:p>
          <a:p>
            <a:pPr>
              <a:buFont typeface="Arial" panose="020B0604020202020204" pitchFamily="34" charset="0"/>
              <a:buChar char="•"/>
            </a:pPr>
            <a:r>
              <a:rPr lang="en-US" dirty="0"/>
              <a:t>Drawings</a:t>
            </a:r>
          </a:p>
          <a:p>
            <a:pPr>
              <a:buFont typeface="Arial" panose="020B0604020202020204" pitchFamily="34" charset="0"/>
              <a:buChar char="•"/>
            </a:pPr>
            <a:r>
              <a:rPr lang="en-US" dirty="0"/>
              <a:t>Detailed Description</a:t>
            </a:r>
          </a:p>
          <a:p>
            <a:pPr>
              <a:buFont typeface="Arial" panose="020B0604020202020204" pitchFamily="34" charset="0"/>
              <a:buChar char="•"/>
            </a:pPr>
            <a:r>
              <a:rPr lang="en-US" dirty="0"/>
              <a:t>Claims</a:t>
            </a:r>
          </a:p>
          <a:p>
            <a:pPr>
              <a:buFont typeface="Arial" panose="020B0604020202020204" pitchFamily="34" charset="0"/>
              <a:buChar char="•"/>
            </a:pPr>
            <a:r>
              <a:rPr lang="en-US" dirty="0"/>
              <a:t>Abstract of disclosure</a:t>
            </a:r>
          </a:p>
          <a:p>
            <a:pPr>
              <a:buFont typeface="Arial" panose="020B0604020202020204" pitchFamily="34" charset="0"/>
              <a:buChar char="•"/>
            </a:pPr>
            <a:r>
              <a:rPr lang="en-US" dirty="0"/>
              <a:t>Oath</a:t>
            </a:r>
          </a:p>
        </p:txBody>
      </p:sp>
    </p:spTree>
    <p:extLst>
      <p:ext uri="{BB962C8B-B14F-4D97-AF65-F5344CB8AC3E}">
        <p14:creationId xmlns:p14="http://schemas.microsoft.com/office/powerpoint/2010/main" val="156155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20C344-C499-6642-8571-497DB81C1E32}"/>
              </a:ext>
            </a:extLst>
          </p:cNvPr>
          <p:cNvPicPr>
            <a:picLocks noChangeAspect="1"/>
          </p:cNvPicPr>
          <p:nvPr/>
        </p:nvPicPr>
        <p:blipFill>
          <a:blip r:embed="rId2"/>
          <a:stretch>
            <a:fillRect/>
          </a:stretch>
        </p:blipFill>
        <p:spPr>
          <a:xfrm>
            <a:off x="980309" y="207388"/>
            <a:ext cx="9992489" cy="6208640"/>
          </a:xfrm>
          <a:prstGeom prst="rect">
            <a:avLst/>
          </a:prstGeom>
        </p:spPr>
      </p:pic>
      <p:sp>
        <p:nvSpPr>
          <p:cNvPr id="3" name="Rounded Rectangle">
            <a:extLst>
              <a:ext uri="{FF2B5EF4-FFF2-40B4-BE49-F238E27FC236}">
                <a16:creationId xmlns:a16="http://schemas.microsoft.com/office/drawing/2014/main" id="{A4C2EDC3-81BD-FE47-9234-5D1B0203B664}"/>
              </a:ext>
            </a:extLst>
          </p:cNvPr>
          <p:cNvSpPr/>
          <p:nvPr/>
        </p:nvSpPr>
        <p:spPr>
          <a:xfrm>
            <a:off x="6806152" y="207388"/>
            <a:ext cx="2045617" cy="442437"/>
          </a:xfrm>
          <a:prstGeom prst="roundRect">
            <a:avLst>
              <a:gd name="adj" fmla="val 16667"/>
            </a:avLst>
          </a:prstGeom>
          <a:ln w="38100">
            <a:solidFill>
              <a:srgbClr val="FF0000"/>
            </a:solidFill>
          </a:ln>
        </p:spPr>
        <p:txBody>
          <a:bodyPr lIns="45719" rIns="45719"/>
          <a:lstStyle/>
          <a:p>
            <a:pPr defTabSz="457200">
              <a:defRPr sz="1800" b="0"/>
            </a:pPr>
            <a:endParaRPr/>
          </a:p>
        </p:txBody>
      </p:sp>
    </p:spTree>
    <p:extLst>
      <p:ext uri="{BB962C8B-B14F-4D97-AF65-F5344CB8AC3E}">
        <p14:creationId xmlns:p14="http://schemas.microsoft.com/office/powerpoint/2010/main" val="273922540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race1" descr="Brace1">
            <a:extLst>
              <a:ext uri="{FF2B5EF4-FFF2-40B4-BE49-F238E27FC236}">
                <a16:creationId xmlns:a16="http://schemas.microsoft.com/office/drawing/2014/main" id="{828DD0CC-4F09-154F-BE9C-00F5CCD7B8ED}"/>
              </a:ext>
            </a:extLst>
          </p:cNvPr>
          <p:cNvPicPr>
            <a:picLocks noChangeAspect="1"/>
          </p:cNvPicPr>
          <p:nvPr/>
        </p:nvPicPr>
        <p:blipFill>
          <a:blip r:embed="rId2"/>
          <a:stretch>
            <a:fillRect/>
          </a:stretch>
        </p:blipFill>
        <p:spPr>
          <a:xfrm>
            <a:off x="7483563" y="245096"/>
            <a:ext cx="4457055" cy="6546915"/>
          </a:xfrm>
          <a:prstGeom prst="rect">
            <a:avLst/>
          </a:prstGeom>
          <a:ln w="12700">
            <a:miter lim="400000"/>
          </a:ln>
        </p:spPr>
      </p:pic>
      <p:pic>
        <p:nvPicPr>
          <p:cNvPr id="4" name="Screen Shot 2014-06-01 at 10.41.22 AM.png" descr="Screen Shot 2014-06-01 at 10.41.22 AM.png">
            <a:extLst>
              <a:ext uri="{FF2B5EF4-FFF2-40B4-BE49-F238E27FC236}">
                <a16:creationId xmlns:a16="http://schemas.microsoft.com/office/drawing/2014/main" id="{B8204459-2649-9846-93A3-E2105DE2C39C}"/>
              </a:ext>
            </a:extLst>
          </p:cNvPr>
          <p:cNvPicPr>
            <a:picLocks noChangeAspect="1"/>
          </p:cNvPicPr>
          <p:nvPr/>
        </p:nvPicPr>
        <p:blipFill>
          <a:blip r:embed="rId3"/>
          <a:stretch>
            <a:fillRect/>
          </a:stretch>
        </p:blipFill>
        <p:spPr>
          <a:xfrm>
            <a:off x="150829" y="1646814"/>
            <a:ext cx="7758260" cy="3994965"/>
          </a:xfrm>
          <a:prstGeom prst="rect">
            <a:avLst/>
          </a:prstGeom>
          <a:ln w="12700">
            <a:miter lim="400000"/>
          </a:ln>
        </p:spPr>
      </p:pic>
    </p:spTree>
    <p:extLst>
      <p:ext uri="{BB962C8B-B14F-4D97-AF65-F5344CB8AC3E}">
        <p14:creationId xmlns:p14="http://schemas.microsoft.com/office/powerpoint/2010/main" val="6739096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C8095B-D648-9942-92B1-19E1C8BB08C2}"/>
              </a:ext>
            </a:extLst>
          </p:cNvPr>
          <p:cNvPicPr>
            <a:picLocks noChangeAspect="1"/>
          </p:cNvPicPr>
          <p:nvPr/>
        </p:nvPicPr>
        <p:blipFill>
          <a:blip r:embed="rId2"/>
          <a:stretch>
            <a:fillRect/>
          </a:stretch>
        </p:blipFill>
        <p:spPr>
          <a:xfrm>
            <a:off x="852135" y="0"/>
            <a:ext cx="4020942" cy="6858000"/>
          </a:xfrm>
          <a:prstGeom prst="rect">
            <a:avLst/>
          </a:prstGeom>
        </p:spPr>
      </p:pic>
      <p:sp>
        <p:nvSpPr>
          <p:cNvPr id="5" name="TextBox 4">
            <a:extLst>
              <a:ext uri="{FF2B5EF4-FFF2-40B4-BE49-F238E27FC236}">
                <a16:creationId xmlns:a16="http://schemas.microsoft.com/office/drawing/2014/main" id="{E6638116-F6E7-BB40-875F-0AD944E7C65E}"/>
              </a:ext>
            </a:extLst>
          </p:cNvPr>
          <p:cNvSpPr txBox="1"/>
          <p:nvPr/>
        </p:nvSpPr>
        <p:spPr>
          <a:xfrm>
            <a:off x="7330911" y="612844"/>
            <a:ext cx="4000107" cy="5632311"/>
          </a:xfrm>
          <a:prstGeom prst="rect">
            <a:avLst/>
          </a:prstGeom>
          <a:noFill/>
        </p:spPr>
        <p:txBody>
          <a:bodyPr wrap="square" rtlCol="0">
            <a:spAutoFit/>
          </a:bodyPr>
          <a:lstStyle/>
          <a:p>
            <a:r>
              <a:rPr lang="en-US" dirty="0">
                <a:solidFill>
                  <a:srgbClr val="0070C0"/>
                </a:solidFill>
              </a:rPr>
              <a:t>What is claimed is:</a:t>
            </a:r>
          </a:p>
          <a:p>
            <a:r>
              <a:rPr lang="en-US" dirty="0">
                <a:solidFill>
                  <a:srgbClr val="0070C0"/>
                </a:solidFill>
              </a:rPr>
              <a:t>1. Wind-propelled apparatus comprising body means adapted to support a user and wind-propulsion means pivotally associated with said body means and adapted to receive wind for motive power for said apparatus, said propulsion means comprising a mast, a joint for mounting said mast on said body means, a sail and means for extending said sail laterally from said mast, the position of said propulsion means being controllable by said user, said propulsion means being substantially free from pivotal restraint in the absence of said user, said joint having a plurality of axes of rotation whereby said sail free falls along any of a plurality of vertical planes upon release by said user….</a:t>
            </a:r>
          </a:p>
        </p:txBody>
      </p:sp>
    </p:spTree>
    <p:extLst>
      <p:ext uri="{BB962C8B-B14F-4D97-AF65-F5344CB8AC3E}">
        <p14:creationId xmlns:p14="http://schemas.microsoft.com/office/powerpoint/2010/main" val="32578162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 name="Line"/>
          <p:cNvSpPr/>
          <p:nvPr/>
        </p:nvSpPr>
        <p:spPr>
          <a:xfrm flipH="1">
            <a:off x="2590799" y="1460500"/>
            <a:ext cx="2" cy="4318000"/>
          </a:xfrm>
          <a:prstGeom prst="line">
            <a:avLst/>
          </a:prstGeom>
          <a:ln w="25400">
            <a:solidFill>
              <a:srgbClr val="000000"/>
            </a:solidFill>
          </a:ln>
        </p:spPr>
        <p:txBody>
          <a:bodyPr lIns="45719" rIns="45719"/>
          <a:lstStyle/>
          <a:p>
            <a:pPr defTabSz="457200">
              <a:defRPr sz="1200" b="0">
                <a:uFillTx/>
                <a:latin typeface="+mj-lt"/>
                <a:ea typeface="+mj-ea"/>
                <a:cs typeface="+mj-cs"/>
                <a:sym typeface="Helvetica"/>
              </a:defRPr>
            </a:pPr>
            <a:endParaRPr sz="1200"/>
          </a:p>
        </p:txBody>
      </p:sp>
      <p:sp>
        <p:nvSpPr>
          <p:cNvPr id="1211" name="Line"/>
          <p:cNvSpPr/>
          <p:nvPr/>
        </p:nvSpPr>
        <p:spPr>
          <a:xfrm>
            <a:off x="2603500" y="5791200"/>
            <a:ext cx="6908800" cy="0"/>
          </a:xfrm>
          <a:prstGeom prst="line">
            <a:avLst/>
          </a:prstGeom>
          <a:ln w="25400">
            <a:solidFill>
              <a:srgbClr val="000000"/>
            </a:solidFill>
          </a:ln>
        </p:spPr>
        <p:txBody>
          <a:bodyPr lIns="45719" rIns="45719"/>
          <a:lstStyle/>
          <a:p>
            <a:pPr defTabSz="457200">
              <a:defRPr sz="1200" b="0">
                <a:uFillTx/>
                <a:latin typeface="+mj-lt"/>
                <a:ea typeface="+mj-ea"/>
                <a:cs typeface="+mj-cs"/>
                <a:sym typeface="Helvetica"/>
              </a:defRPr>
            </a:pPr>
            <a:endParaRPr sz="1200"/>
          </a:p>
        </p:txBody>
      </p:sp>
      <p:sp>
        <p:nvSpPr>
          <p:cNvPr id="1212" name="Line"/>
          <p:cNvSpPr/>
          <p:nvPr/>
        </p:nvSpPr>
        <p:spPr>
          <a:xfrm>
            <a:off x="2603500" y="1841499"/>
            <a:ext cx="6451600" cy="3937002"/>
          </a:xfrm>
          <a:prstGeom prst="line">
            <a:avLst/>
          </a:prstGeom>
          <a:ln w="25400">
            <a:solidFill>
              <a:srgbClr val="000000"/>
            </a:solidFill>
          </a:ln>
        </p:spPr>
        <p:txBody>
          <a:bodyPr lIns="45719" rIns="45719"/>
          <a:lstStyle/>
          <a:p>
            <a:pPr defTabSz="457200">
              <a:defRPr sz="1200" b="0">
                <a:uFillTx/>
                <a:latin typeface="+mj-lt"/>
                <a:ea typeface="+mj-ea"/>
                <a:cs typeface="+mj-cs"/>
                <a:sym typeface="Helvetica"/>
              </a:defRPr>
            </a:pPr>
            <a:endParaRPr sz="1200"/>
          </a:p>
        </p:txBody>
      </p:sp>
      <p:sp>
        <p:nvSpPr>
          <p:cNvPr id="1213" name="Line"/>
          <p:cNvSpPr/>
          <p:nvPr/>
        </p:nvSpPr>
        <p:spPr>
          <a:xfrm>
            <a:off x="2603500" y="1841499"/>
            <a:ext cx="3175000" cy="3937002"/>
          </a:xfrm>
          <a:prstGeom prst="line">
            <a:avLst/>
          </a:prstGeom>
          <a:ln w="25400">
            <a:solidFill>
              <a:srgbClr val="000000"/>
            </a:solidFill>
          </a:ln>
        </p:spPr>
        <p:txBody>
          <a:bodyPr lIns="45719" rIns="45719"/>
          <a:lstStyle/>
          <a:p>
            <a:pPr defTabSz="457200">
              <a:defRPr sz="1200" b="0">
                <a:uFillTx/>
                <a:latin typeface="+mj-lt"/>
                <a:ea typeface="+mj-ea"/>
                <a:cs typeface="+mj-cs"/>
                <a:sym typeface="Helvetica"/>
              </a:defRPr>
            </a:pPr>
            <a:endParaRPr sz="1200"/>
          </a:p>
        </p:txBody>
      </p:sp>
      <p:sp>
        <p:nvSpPr>
          <p:cNvPr id="1214" name="Line"/>
          <p:cNvSpPr/>
          <p:nvPr/>
        </p:nvSpPr>
        <p:spPr>
          <a:xfrm>
            <a:off x="2603500" y="4572000"/>
            <a:ext cx="6832600" cy="0"/>
          </a:xfrm>
          <a:prstGeom prst="line">
            <a:avLst/>
          </a:prstGeom>
          <a:ln w="25400">
            <a:solidFill>
              <a:srgbClr val="000000"/>
            </a:solidFill>
          </a:ln>
        </p:spPr>
        <p:txBody>
          <a:bodyPr lIns="45719" rIns="45719"/>
          <a:lstStyle/>
          <a:p>
            <a:pPr defTabSz="457200">
              <a:defRPr sz="1200" b="0">
                <a:uFillTx/>
                <a:latin typeface="+mj-lt"/>
                <a:ea typeface="+mj-ea"/>
                <a:cs typeface="+mj-cs"/>
                <a:sym typeface="Helvetica"/>
              </a:defRPr>
            </a:pPr>
            <a:endParaRPr sz="1200"/>
          </a:p>
        </p:txBody>
      </p:sp>
      <p:sp>
        <p:nvSpPr>
          <p:cNvPr id="1215" name="Line"/>
          <p:cNvSpPr/>
          <p:nvPr/>
        </p:nvSpPr>
        <p:spPr>
          <a:xfrm flipH="1">
            <a:off x="4800600" y="3206750"/>
            <a:ext cx="1" cy="2578100"/>
          </a:xfrm>
          <a:prstGeom prst="line">
            <a:avLst/>
          </a:prstGeom>
          <a:ln w="12700">
            <a:solidFill>
              <a:srgbClr val="000000"/>
            </a:solidFill>
          </a:ln>
        </p:spPr>
        <p:txBody>
          <a:bodyPr lIns="45719" rIns="45719"/>
          <a:lstStyle/>
          <a:p>
            <a:pPr defTabSz="457200">
              <a:defRPr sz="1200" b="0">
                <a:uFillTx/>
                <a:latin typeface="+mj-lt"/>
                <a:ea typeface="+mj-ea"/>
                <a:cs typeface="+mj-cs"/>
                <a:sym typeface="Helvetica"/>
              </a:defRPr>
            </a:pPr>
            <a:endParaRPr sz="1200"/>
          </a:p>
        </p:txBody>
      </p:sp>
      <p:sp>
        <p:nvSpPr>
          <p:cNvPr id="1216" name="Line"/>
          <p:cNvSpPr/>
          <p:nvPr/>
        </p:nvSpPr>
        <p:spPr>
          <a:xfrm flipH="1" flipV="1">
            <a:off x="2584450" y="3200400"/>
            <a:ext cx="2222500" cy="1"/>
          </a:xfrm>
          <a:prstGeom prst="line">
            <a:avLst/>
          </a:prstGeom>
          <a:ln w="12700">
            <a:solidFill>
              <a:srgbClr val="000000"/>
            </a:solidFill>
          </a:ln>
        </p:spPr>
        <p:txBody>
          <a:bodyPr lIns="45719" rIns="45719"/>
          <a:lstStyle/>
          <a:p>
            <a:pPr defTabSz="457200">
              <a:defRPr sz="1200" b="0">
                <a:uFillTx/>
                <a:latin typeface="+mj-lt"/>
                <a:ea typeface="+mj-ea"/>
                <a:cs typeface="+mj-cs"/>
                <a:sym typeface="Helvetica"/>
              </a:defRPr>
            </a:pPr>
            <a:endParaRPr sz="1200"/>
          </a:p>
        </p:txBody>
      </p:sp>
      <p:sp>
        <p:nvSpPr>
          <p:cNvPr id="1217" name="$"/>
          <p:cNvSpPr txBox="1"/>
          <p:nvPr/>
        </p:nvSpPr>
        <p:spPr>
          <a:xfrm>
            <a:off x="2211387" y="1144588"/>
            <a:ext cx="454026" cy="3667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defTabSz="457200">
              <a:spcBef>
                <a:spcPts val="1000"/>
              </a:spcBef>
              <a:defRPr sz="1800" b="0"/>
            </a:lvl1pPr>
          </a:lstStyle>
          <a:p>
            <a:r>
              <a:t>$</a:t>
            </a:r>
          </a:p>
        </p:txBody>
      </p:sp>
      <p:sp>
        <p:nvSpPr>
          <p:cNvPr id="1218" name="Quantity"/>
          <p:cNvSpPr txBox="1"/>
          <p:nvPr/>
        </p:nvSpPr>
        <p:spPr>
          <a:xfrm>
            <a:off x="9297987" y="5716588"/>
            <a:ext cx="1292226" cy="3667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defTabSz="457200">
              <a:spcBef>
                <a:spcPts val="1000"/>
              </a:spcBef>
              <a:defRPr sz="1800" b="0"/>
            </a:lvl1pPr>
          </a:lstStyle>
          <a:p>
            <a:r>
              <a:t>Quantity</a:t>
            </a:r>
          </a:p>
        </p:txBody>
      </p:sp>
      <p:sp>
        <p:nvSpPr>
          <p:cNvPr id="1219" name="Demand"/>
          <p:cNvSpPr txBox="1"/>
          <p:nvPr/>
        </p:nvSpPr>
        <p:spPr>
          <a:xfrm rot="1860000">
            <a:off x="5363434" y="3578685"/>
            <a:ext cx="1597026" cy="3667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defTabSz="457200">
              <a:spcBef>
                <a:spcPts val="1000"/>
              </a:spcBef>
              <a:defRPr sz="1800" b="0"/>
            </a:lvl1pPr>
          </a:lstStyle>
          <a:p>
            <a:r>
              <a:t>Demand</a:t>
            </a:r>
          </a:p>
        </p:txBody>
      </p:sp>
      <p:sp>
        <p:nvSpPr>
          <p:cNvPr id="1220" name="Marginal Cost"/>
          <p:cNvSpPr txBox="1"/>
          <p:nvPr/>
        </p:nvSpPr>
        <p:spPr>
          <a:xfrm>
            <a:off x="7926387" y="4116388"/>
            <a:ext cx="2054226" cy="3667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defTabSz="457200">
              <a:spcBef>
                <a:spcPts val="1000"/>
              </a:spcBef>
              <a:defRPr sz="1800" b="0"/>
            </a:lvl1pPr>
          </a:lstStyle>
          <a:p>
            <a:r>
              <a:t>Marginal Cost</a:t>
            </a:r>
          </a:p>
        </p:txBody>
      </p:sp>
      <p:sp>
        <p:nvSpPr>
          <p:cNvPr id="1221" name="Profit-maximizing output"/>
          <p:cNvSpPr txBox="1"/>
          <p:nvPr/>
        </p:nvSpPr>
        <p:spPr>
          <a:xfrm>
            <a:off x="5183187" y="6326188"/>
            <a:ext cx="3730626" cy="3667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defTabSz="457200">
              <a:spcBef>
                <a:spcPts val="1000"/>
              </a:spcBef>
              <a:defRPr sz="1800" b="0"/>
            </a:lvl1pPr>
          </a:lstStyle>
          <a:p>
            <a:r>
              <a:t>Profit-maximizing output</a:t>
            </a:r>
          </a:p>
        </p:txBody>
      </p:sp>
      <p:sp>
        <p:nvSpPr>
          <p:cNvPr id="1222" name="Profit-maximizing price"/>
          <p:cNvSpPr txBox="1"/>
          <p:nvPr/>
        </p:nvSpPr>
        <p:spPr>
          <a:xfrm rot="16200000">
            <a:off x="98332" y="3852043"/>
            <a:ext cx="3352801" cy="3667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defTabSz="457200">
              <a:spcBef>
                <a:spcPts val="1000"/>
              </a:spcBef>
              <a:defRPr sz="1800" b="0"/>
            </a:lvl1pPr>
          </a:lstStyle>
          <a:p>
            <a:r>
              <a:t>Profit-maximizing price</a:t>
            </a:r>
          </a:p>
        </p:txBody>
      </p:sp>
      <p:sp>
        <p:nvSpPr>
          <p:cNvPr id="1223" name="Line"/>
          <p:cNvSpPr/>
          <p:nvPr/>
        </p:nvSpPr>
        <p:spPr>
          <a:xfrm flipV="1">
            <a:off x="1987549" y="3214415"/>
            <a:ext cx="563836" cy="449536"/>
          </a:xfrm>
          <a:prstGeom prst="line">
            <a:avLst/>
          </a:prstGeom>
          <a:ln w="12700">
            <a:solidFill>
              <a:srgbClr val="000000"/>
            </a:solidFill>
            <a:tailEnd type="triangle"/>
          </a:ln>
        </p:spPr>
        <p:txBody>
          <a:bodyPr lIns="45719" rIns="45719"/>
          <a:lstStyle/>
          <a:p>
            <a:pPr defTabSz="457200">
              <a:defRPr sz="1200" b="0">
                <a:uFillTx/>
                <a:latin typeface="+mj-lt"/>
                <a:ea typeface="+mj-ea"/>
                <a:cs typeface="+mj-cs"/>
                <a:sym typeface="Helvetica"/>
              </a:defRPr>
            </a:pPr>
            <a:endParaRPr sz="1200"/>
          </a:p>
        </p:txBody>
      </p:sp>
      <p:sp>
        <p:nvSpPr>
          <p:cNvPr id="1224" name="Line"/>
          <p:cNvSpPr/>
          <p:nvPr/>
        </p:nvSpPr>
        <p:spPr>
          <a:xfrm flipH="1" flipV="1">
            <a:off x="4819650" y="5835651"/>
            <a:ext cx="596901" cy="495301"/>
          </a:xfrm>
          <a:prstGeom prst="line">
            <a:avLst/>
          </a:prstGeom>
          <a:ln w="12700">
            <a:solidFill>
              <a:srgbClr val="000000"/>
            </a:solidFill>
            <a:tailEnd type="triangle"/>
          </a:ln>
        </p:spPr>
        <p:txBody>
          <a:bodyPr lIns="45719" rIns="45719"/>
          <a:lstStyle/>
          <a:p>
            <a:pPr defTabSz="457200">
              <a:defRPr sz="1200" b="0">
                <a:uFillTx/>
                <a:latin typeface="+mj-lt"/>
                <a:ea typeface="+mj-ea"/>
                <a:cs typeface="+mj-cs"/>
                <a:sym typeface="Helvetica"/>
              </a:defRPr>
            </a:pPr>
            <a:endParaRPr sz="1200"/>
          </a:p>
        </p:txBody>
      </p:sp>
      <p:sp>
        <p:nvSpPr>
          <p:cNvPr id="1225" name="Wide upward diagonal"/>
          <p:cNvSpPr/>
          <p:nvPr/>
        </p:nvSpPr>
        <p:spPr>
          <a:xfrm>
            <a:off x="2606676" y="3200400"/>
            <a:ext cx="2193925" cy="13716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350"/>
                </a:lnTo>
                <a:lnTo>
                  <a:pt x="21600" y="0"/>
                </a:lnTo>
                <a:lnTo>
                  <a:pt x="0" y="0"/>
                </a:lnTo>
              </a:path>
            </a:pathLst>
          </a:custGeom>
          <a:pattFill prst="dkUpDiag">
            <a:fgClr>
              <a:schemeClr val="accent6">
                <a:lumMod val="75000"/>
              </a:schemeClr>
            </a:fgClr>
            <a:bgClr>
              <a:schemeClr val="bg1"/>
            </a:bgClr>
          </a:pattFill>
          <a:ln w="12700" cap="rnd">
            <a:solidFill>
              <a:schemeClr val="tx1"/>
            </a:solidFill>
          </a:ln>
        </p:spPr>
        <p:txBody>
          <a:bodyPr lIns="45719" rIns="45719"/>
          <a:lstStyle/>
          <a:p>
            <a:pPr>
              <a:defRPr>
                <a:solidFill>
                  <a:srgbClr val="0433FF"/>
                </a:solidFill>
                <a:latin typeface="CG Times (WN)"/>
                <a:ea typeface="CG Times (WN)"/>
                <a:cs typeface="CG Times (WN)"/>
                <a:sym typeface="CG Times (WN)"/>
              </a:defRPr>
            </a:pPr>
            <a:endParaRPr dirty="0"/>
          </a:p>
        </p:txBody>
      </p:sp>
      <p:sp>
        <p:nvSpPr>
          <p:cNvPr id="1226" name="Monopoly Profits"/>
          <p:cNvSpPr txBox="1"/>
          <p:nvPr/>
        </p:nvSpPr>
        <p:spPr>
          <a:xfrm>
            <a:off x="4603750" y="1724026"/>
            <a:ext cx="1713098" cy="3667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defTabSz="457200">
              <a:defRPr sz="2000" b="0"/>
            </a:lvl1pPr>
          </a:lstStyle>
          <a:p>
            <a:pPr>
              <a:defRPr sz="1800"/>
            </a:pPr>
            <a:r>
              <a:rPr dirty="0"/>
              <a:t>Monopoly Profits</a:t>
            </a:r>
          </a:p>
        </p:txBody>
      </p:sp>
      <p:sp>
        <p:nvSpPr>
          <p:cNvPr id="1227" name="In the absence of Price Discrimination"/>
          <p:cNvSpPr txBox="1"/>
          <p:nvPr/>
        </p:nvSpPr>
        <p:spPr>
          <a:xfrm>
            <a:off x="4267200" y="917575"/>
            <a:ext cx="3636506"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defRPr sz="1800" b="0"/>
            </a:lvl1pPr>
          </a:lstStyle>
          <a:p>
            <a:r>
              <a:t>In the absence of Price Discrimination</a:t>
            </a:r>
          </a:p>
        </p:txBody>
      </p:sp>
      <p:sp>
        <p:nvSpPr>
          <p:cNvPr id="1231" name="Line"/>
          <p:cNvSpPr/>
          <p:nvPr/>
        </p:nvSpPr>
        <p:spPr>
          <a:xfrm flipH="1">
            <a:off x="4191000" y="2057400"/>
            <a:ext cx="533401" cy="1600200"/>
          </a:xfrm>
          <a:prstGeom prst="line">
            <a:avLst/>
          </a:prstGeom>
          <a:ln w="12700">
            <a:solidFill>
              <a:srgbClr val="000000"/>
            </a:solidFill>
            <a:tailEnd type="triangle"/>
          </a:ln>
        </p:spPr>
        <p:txBody>
          <a:bodyPr lIns="45719" rIns="45719"/>
          <a:lstStyle/>
          <a:p>
            <a:pPr defTabSz="457200">
              <a:defRPr sz="1200" b="0">
                <a:uFillTx/>
                <a:latin typeface="+mj-lt"/>
                <a:ea typeface="+mj-ea"/>
                <a:cs typeface="+mj-cs"/>
                <a:sym typeface="Helvetica"/>
              </a:defRPr>
            </a:pPr>
            <a:endParaRPr sz="1200"/>
          </a:p>
        </p:txBody>
      </p:sp>
      <p:sp>
        <p:nvSpPr>
          <p:cNvPr id="1232" name="Dark horizontal"/>
          <p:cNvSpPr/>
          <p:nvPr/>
        </p:nvSpPr>
        <p:spPr>
          <a:xfrm>
            <a:off x="4800600" y="3200400"/>
            <a:ext cx="2286000" cy="13716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0" y="0"/>
                </a:lnTo>
                <a:close/>
              </a:path>
            </a:pathLst>
          </a:custGeom>
          <a:pattFill prst="dkDnDiag">
            <a:fgClr>
              <a:srgbClr val="FF2600"/>
            </a:fgClr>
            <a:bgClr>
              <a:schemeClr val="bg1"/>
            </a:bgClr>
          </a:pattFill>
          <a:ln w="12700">
            <a:solidFill>
              <a:srgbClr val="000000"/>
            </a:solidFill>
          </a:ln>
        </p:spPr>
        <p:txBody>
          <a:bodyPr lIns="45719" rIns="45719" anchor="ctr"/>
          <a:lstStyle/>
          <a:p>
            <a:pPr>
              <a:defRPr>
                <a:latin typeface="CG Times (WN)"/>
                <a:ea typeface="CG Times (WN)"/>
                <a:cs typeface="CG Times (WN)"/>
                <a:sym typeface="CG Times (WN)"/>
              </a:defRPr>
            </a:pPr>
            <a:endParaRPr/>
          </a:p>
        </p:txBody>
      </p:sp>
      <p:sp>
        <p:nvSpPr>
          <p:cNvPr id="1233" name="Deadweight Loss (foregone…"/>
          <p:cNvSpPr txBox="1"/>
          <p:nvPr/>
        </p:nvSpPr>
        <p:spPr>
          <a:xfrm>
            <a:off x="7052469" y="2874097"/>
            <a:ext cx="2639312" cy="643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p>
            <a:pPr defTabSz="457200">
              <a:defRPr sz="1800" b="0"/>
            </a:pPr>
            <a:r>
              <a:rPr dirty="0"/>
              <a:t>Deadweight Loss (foregone</a:t>
            </a:r>
          </a:p>
          <a:p>
            <a:pPr defTabSz="457200">
              <a:defRPr sz="1800" b="0"/>
            </a:pPr>
            <a:r>
              <a:rPr dirty="0"/>
              <a:t>consumer surplus)</a:t>
            </a:r>
          </a:p>
        </p:txBody>
      </p:sp>
      <p:sp>
        <p:nvSpPr>
          <p:cNvPr id="1234" name="Line"/>
          <p:cNvSpPr/>
          <p:nvPr/>
        </p:nvSpPr>
        <p:spPr>
          <a:xfrm flipH="1">
            <a:off x="5791200" y="3406693"/>
            <a:ext cx="1289055" cy="784309"/>
          </a:xfrm>
          <a:prstGeom prst="line">
            <a:avLst/>
          </a:prstGeom>
          <a:ln w="12700">
            <a:solidFill>
              <a:srgbClr val="000000"/>
            </a:solidFill>
            <a:tailEnd type="triangle"/>
          </a:ln>
        </p:spPr>
        <p:txBody>
          <a:bodyPr lIns="45719" rIns="45719"/>
          <a:lstStyle/>
          <a:p>
            <a:pPr defTabSz="457200">
              <a:defRPr sz="1200" b="0">
                <a:uFillTx/>
                <a:latin typeface="+mj-lt"/>
                <a:ea typeface="+mj-ea"/>
                <a:cs typeface="+mj-cs"/>
                <a:sym typeface="Helvetica"/>
              </a:defRPr>
            </a:pPr>
            <a:endParaRPr sz="1200"/>
          </a:p>
        </p:txBody>
      </p:sp>
      <p:sp>
        <p:nvSpPr>
          <p:cNvPr id="29" name="Profit-Maximizing Behavior by a Patentee">
            <a:extLst>
              <a:ext uri="{FF2B5EF4-FFF2-40B4-BE49-F238E27FC236}">
                <a16:creationId xmlns:a16="http://schemas.microsoft.com/office/drawing/2014/main" id="{F4D99BBD-C439-E04B-9B06-AEA8293B8747}"/>
              </a:ext>
            </a:extLst>
          </p:cNvPr>
          <p:cNvSpPr txBox="1"/>
          <p:nvPr/>
        </p:nvSpPr>
        <p:spPr>
          <a:xfrm>
            <a:off x="2438400" y="381000"/>
            <a:ext cx="7772400" cy="685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nchor="ctr">
            <a:normAutofit/>
          </a:bodyPr>
          <a:lstStyle>
            <a:lvl1pPr algn="ctr">
              <a:defRPr b="0"/>
            </a:lvl1pPr>
          </a:lstStyle>
          <a:p>
            <a:pPr>
              <a:defRPr sz="4400"/>
            </a:pPr>
            <a:r>
              <a:rPr sz="2400" dirty="0"/>
              <a:t>Profit-Maximizing Behavior by a Patentee</a:t>
            </a:r>
          </a:p>
        </p:txBody>
      </p:sp>
      <p:sp>
        <p:nvSpPr>
          <p:cNvPr id="30" name="Line">
            <a:extLst>
              <a:ext uri="{FF2B5EF4-FFF2-40B4-BE49-F238E27FC236}">
                <a16:creationId xmlns:a16="http://schemas.microsoft.com/office/drawing/2014/main" id="{1A93C19D-29CB-554C-ADD8-696A5130026B}"/>
              </a:ext>
            </a:extLst>
          </p:cNvPr>
          <p:cNvSpPr/>
          <p:nvPr/>
        </p:nvSpPr>
        <p:spPr>
          <a:xfrm flipH="1">
            <a:off x="7088187" y="4578350"/>
            <a:ext cx="11112" cy="1212849"/>
          </a:xfrm>
          <a:prstGeom prst="line">
            <a:avLst/>
          </a:prstGeom>
          <a:ln w="12700">
            <a:solidFill>
              <a:srgbClr val="000000"/>
            </a:solidFill>
          </a:ln>
        </p:spPr>
        <p:txBody>
          <a:bodyPr lIns="45719" rIns="45719"/>
          <a:lstStyle/>
          <a:p>
            <a:pPr defTabSz="457200">
              <a:defRPr sz="1200" b="0">
                <a:uFillTx/>
                <a:latin typeface="+mj-lt"/>
                <a:ea typeface="+mj-ea"/>
                <a:cs typeface="+mj-cs"/>
                <a:sym typeface="Helvetica"/>
              </a:defRPr>
            </a:pPr>
            <a:endParaRPr sz="1200"/>
          </a:p>
        </p:txBody>
      </p:sp>
      <p:sp>
        <p:nvSpPr>
          <p:cNvPr id="32" name="Circle">
            <a:extLst>
              <a:ext uri="{FF2B5EF4-FFF2-40B4-BE49-F238E27FC236}">
                <a16:creationId xmlns:a16="http://schemas.microsoft.com/office/drawing/2014/main" id="{2CE72925-22FD-024F-85E9-04019179DDA9}"/>
              </a:ext>
            </a:extLst>
          </p:cNvPr>
          <p:cNvSpPr/>
          <p:nvPr/>
        </p:nvSpPr>
        <p:spPr>
          <a:xfrm flipH="1" flipV="1">
            <a:off x="4735447" y="5718175"/>
            <a:ext cx="130306" cy="133349"/>
          </a:xfrm>
          <a:prstGeom prst="ellipse">
            <a:avLst/>
          </a:prstGeom>
          <a:solidFill>
            <a:schemeClr val="accent6">
              <a:lumMod val="75000"/>
            </a:schemeClr>
          </a:solidFill>
          <a:ln w="12700">
            <a:solidFill>
              <a:srgbClr val="000000"/>
            </a:solidFill>
          </a:ln>
        </p:spPr>
        <p:txBody>
          <a:bodyPr lIns="45719" rIns="45719" anchor="ctr"/>
          <a:lstStyle/>
          <a:p>
            <a:pPr defTabSz="457200">
              <a:defRPr sz="1800" b="0"/>
            </a:pPr>
            <a:endParaRPr/>
          </a:p>
        </p:txBody>
      </p:sp>
    </p:spTree>
    <p:extLst>
      <p:ext uri="{BB962C8B-B14F-4D97-AF65-F5344CB8AC3E}">
        <p14:creationId xmlns:p14="http://schemas.microsoft.com/office/powerpoint/2010/main" val="2019740923"/>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887682" y="0"/>
            <a:ext cx="5997029"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15" name="Rectangle 14"/>
          <p:cNvSpPr/>
          <p:nvPr/>
        </p:nvSpPr>
        <p:spPr>
          <a:xfrm>
            <a:off x="2347310" y="2140683"/>
            <a:ext cx="7497379" cy="2369880"/>
          </a:xfrm>
          <a:prstGeom prst="rect">
            <a:avLst/>
          </a:prstGeom>
        </p:spPr>
        <p:txBody>
          <a:bodyPr wrap="square">
            <a:spAutoFit/>
          </a:bodyPr>
          <a:lstStyle/>
          <a:p>
            <a:pPr algn="ctr"/>
            <a:r>
              <a:rPr lang="en-US" sz="3600" dirty="0">
                <a:latin typeface="Garamond"/>
                <a:cs typeface="Garamond"/>
              </a:rPr>
              <a:t>Section C:  Enforcing and Challenging Patents</a:t>
            </a:r>
          </a:p>
          <a:p>
            <a:pPr algn="ctr"/>
            <a:endParaRPr lang="en-US" sz="3600" dirty="0">
              <a:latin typeface="Garamond"/>
              <a:cs typeface="Garamond"/>
            </a:endParaRPr>
          </a:p>
          <a:p>
            <a:pPr algn="ctr"/>
            <a:r>
              <a:rPr lang="en-US" sz="2000" dirty="0">
                <a:latin typeface="Garamond"/>
                <a:cs typeface="Garamond"/>
              </a:rPr>
              <a:t>Version 3.0</a:t>
            </a:r>
          </a:p>
          <a:p>
            <a:pPr algn="ctr"/>
            <a:r>
              <a:rPr lang="en-US" sz="2000" dirty="0">
                <a:latin typeface="Garamond"/>
                <a:cs typeface="Garamond"/>
              </a:rPr>
              <a:t>January 15, 2023</a:t>
            </a:r>
          </a:p>
        </p:txBody>
      </p:sp>
      <p:sp>
        <p:nvSpPr>
          <p:cNvPr id="2" name="TextBox 1"/>
          <p:cNvSpPr txBox="1"/>
          <p:nvPr/>
        </p:nvSpPr>
        <p:spPr>
          <a:xfrm>
            <a:off x="1732643" y="24492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9688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59728B-8C88-8A48-9BA7-088B1DA4D340}"/>
              </a:ext>
            </a:extLst>
          </p:cNvPr>
          <p:cNvPicPr>
            <a:picLocks noChangeAspect="1"/>
          </p:cNvPicPr>
          <p:nvPr/>
        </p:nvPicPr>
        <p:blipFill>
          <a:blip r:embed="rId2"/>
          <a:stretch>
            <a:fillRect/>
          </a:stretch>
        </p:blipFill>
        <p:spPr>
          <a:xfrm>
            <a:off x="1431471" y="72542"/>
            <a:ext cx="9329058" cy="6045230"/>
          </a:xfrm>
          <a:prstGeom prst="rect">
            <a:avLst/>
          </a:prstGeom>
        </p:spPr>
      </p:pic>
      <p:sp>
        <p:nvSpPr>
          <p:cNvPr id="2" name="TextBox 1">
            <a:extLst>
              <a:ext uri="{FF2B5EF4-FFF2-40B4-BE49-F238E27FC236}">
                <a16:creationId xmlns:a16="http://schemas.microsoft.com/office/drawing/2014/main" id="{C246436C-1197-0F4F-88D8-EEDA1D5A3839}"/>
              </a:ext>
            </a:extLst>
          </p:cNvPr>
          <p:cNvSpPr txBox="1"/>
          <p:nvPr/>
        </p:nvSpPr>
        <p:spPr>
          <a:xfrm>
            <a:off x="1034142" y="6117772"/>
            <a:ext cx="10493829" cy="646331"/>
          </a:xfrm>
          <a:prstGeom prst="rect">
            <a:avLst/>
          </a:prstGeom>
          <a:noFill/>
        </p:spPr>
        <p:txBody>
          <a:bodyPr wrap="square" rtlCol="0">
            <a:spAutoFit/>
          </a:bodyPr>
          <a:lstStyle/>
          <a:p>
            <a:r>
              <a:rPr lang="en-US" dirty="0"/>
              <a:t>Venue is proper in any ““judicial district where the defendant </a:t>
            </a:r>
            <a:r>
              <a:rPr lang="en-US" u="sng" dirty="0">
                <a:solidFill>
                  <a:srgbClr val="FF0000"/>
                </a:solidFill>
              </a:rPr>
              <a:t>resides</a:t>
            </a:r>
            <a:r>
              <a:rPr lang="en-US" dirty="0"/>
              <a:t>, or where the defendant has committed acts of infringement and has a regular and established place of business.” </a:t>
            </a:r>
          </a:p>
        </p:txBody>
      </p:sp>
      <p:sp>
        <p:nvSpPr>
          <p:cNvPr id="4" name="Oval 3">
            <a:extLst>
              <a:ext uri="{FF2B5EF4-FFF2-40B4-BE49-F238E27FC236}">
                <a16:creationId xmlns:a16="http://schemas.microsoft.com/office/drawing/2014/main" id="{1B402851-67A0-F246-8BB3-7DA0C683399B}"/>
              </a:ext>
            </a:extLst>
          </p:cNvPr>
          <p:cNvSpPr/>
          <p:nvPr/>
        </p:nvSpPr>
        <p:spPr>
          <a:xfrm>
            <a:off x="9002485" y="2797627"/>
            <a:ext cx="654352" cy="587828"/>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84F5BF42-11BA-EE4A-B030-7E5F23B13C06}"/>
              </a:ext>
            </a:extLst>
          </p:cNvPr>
          <p:cNvSpPr/>
          <p:nvPr/>
        </p:nvSpPr>
        <p:spPr>
          <a:xfrm>
            <a:off x="1916490" y="3178628"/>
            <a:ext cx="654352" cy="587828"/>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582BA768-CFB2-DD49-A3CC-A41616D66222}"/>
              </a:ext>
            </a:extLst>
          </p:cNvPr>
          <p:cNvSpPr/>
          <p:nvPr/>
        </p:nvSpPr>
        <p:spPr>
          <a:xfrm>
            <a:off x="1589314" y="2209799"/>
            <a:ext cx="654352" cy="587828"/>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D7ACF231-CF85-DB4A-A6CC-25EBD5DC168D}"/>
              </a:ext>
            </a:extLst>
          </p:cNvPr>
          <p:cNvSpPr/>
          <p:nvPr/>
        </p:nvSpPr>
        <p:spPr>
          <a:xfrm>
            <a:off x="7001328" y="2362199"/>
            <a:ext cx="654352" cy="587828"/>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4BB23361-0F18-7843-B78D-E84B835CF541}"/>
              </a:ext>
            </a:extLst>
          </p:cNvPr>
          <p:cNvSpPr/>
          <p:nvPr/>
        </p:nvSpPr>
        <p:spPr>
          <a:xfrm>
            <a:off x="5857119" y="4354286"/>
            <a:ext cx="654352" cy="587828"/>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095398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7E1EFE-02CE-2B42-B5F0-FC035AB4E47C}"/>
              </a:ext>
            </a:extLst>
          </p:cNvPr>
          <p:cNvPicPr>
            <a:picLocks noChangeAspect="1"/>
          </p:cNvPicPr>
          <p:nvPr/>
        </p:nvPicPr>
        <p:blipFill>
          <a:blip r:embed="rId2"/>
          <a:stretch>
            <a:fillRect/>
          </a:stretch>
        </p:blipFill>
        <p:spPr>
          <a:xfrm>
            <a:off x="2026564" y="0"/>
            <a:ext cx="9837041" cy="6858000"/>
          </a:xfrm>
          <a:prstGeom prst="rect">
            <a:avLst/>
          </a:prstGeom>
        </p:spPr>
      </p:pic>
      <p:sp>
        <p:nvSpPr>
          <p:cNvPr id="4" name="TextBox 3">
            <a:extLst>
              <a:ext uri="{FF2B5EF4-FFF2-40B4-BE49-F238E27FC236}">
                <a16:creationId xmlns:a16="http://schemas.microsoft.com/office/drawing/2014/main" id="{DF8F786F-55B7-5547-A0AC-29B2F0912B4F}"/>
              </a:ext>
            </a:extLst>
          </p:cNvPr>
          <p:cNvSpPr txBox="1"/>
          <p:nvPr/>
        </p:nvSpPr>
        <p:spPr>
          <a:xfrm>
            <a:off x="326572" y="1447799"/>
            <a:ext cx="1469571" cy="2123658"/>
          </a:xfrm>
          <a:prstGeom prst="rect">
            <a:avLst/>
          </a:prstGeom>
          <a:noFill/>
        </p:spPr>
        <p:txBody>
          <a:bodyPr wrap="square" rtlCol="0">
            <a:spAutoFit/>
          </a:bodyPr>
          <a:lstStyle/>
          <a:p>
            <a:r>
              <a:rPr lang="en-US" sz="1200" dirty="0"/>
              <a:t>Source:  Marco, </a:t>
            </a:r>
            <a:r>
              <a:rPr lang="en-US" sz="1200" dirty="0" err="1"/>
              <a:t>Tesfayesus</a:t>
            </a:r>
            <a:r>
              <a:rPr lang="en-US" sz="1200" dirty="0"/>
              <a:t>, &amp; Toole, “Patent Litigation Data from US District Court Electronic</a:t>
            </a:r>
          </a:p>
          <a:p>
            <a:r>
              <a:rPr lang="en-US" sz="1200" dirty="0"/>
              <a:t>Records (1963-2015),” USPTO Economic Working Paper No. 2017-06, p. 31</a:t>
            </a:r>
          </a:p>
        </p:txBody>
      </p:sp>
    </p:spTree>
    <p:extLst>
      <p:ext uri="{BB962C8B-B14F-4D97-AF65-F5344CB8AC3E}">
        <p14:creationId xmlns:p14="http://schemas.microsoft.com/office/powerpoint/2010/main" val="15084279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A4A697-6050-0749-A3BE-65FA231F3A69}"/>
              </a:ext>
            </a:extLst>
          </p:cNvPr>
          <p:cNvPicPr>
            <a:picLocks noChangeAspect="1"/>
          </p:cNvPicPr>
          <p:nvPr/>
        </p:nvPicPr>
        <p:blipFill>
          <a:blip r:embed="rId2"/>
          <a:stretch>
            <a:fillRect/>
          </a:stretch>
        </p:blipFill>
        <p:spPr>
          <a:xfrm>
            <a:off x="1089346" y="206827"/>
            <a:ext cx="10075586" cy="6096001"/>
          </a:xfrm>
          <a:prstGeom prst="rect">
            <a:avLst/>
          </a:prstGeom>
        </p:spPr>
      </p:pic>
      <p:sp>
        <p:nvSpPr>
          <p:cNvPr id="3" name="TextBox 2">
            <a:extLst>
              <a:ext uri="{FF2B5EF4-FFF2-40B4-BE49-F238E27FC236}">
                <a16:creationId xmlns:a16="http://schemas.microsoft.com/office/drawing/2014/main" id="{28C02D95-45BC-D749-9ACB-FCD86597E129}"/>
              </a:ext>
            </a:extLst>
          </p:cNvPr>
          <p:cNvSpPr txBox="1"/>
          <p:nvPr/>
        </p:nvSpPr>
        <p:spPr>
          <a:xfrm>
            <a:off x="2405742" y="6302828"/>
            <a:ext cx="8034572" cy="523220"/>
          </a:xfrm>
          <a:prstGeom prst="rect">
            <a:avLst/>
          </a:prstGeom>
          <a:noFill/>
        </p:spPr>
        <p:txBody>
          <a:bodyPr wrap="none" rtlCol="0">
            <a:spAutoFit/>
          </a:bodyPr>
          <a:lstStyle/>
          <a:p>
            <a:r>
              <a:rPr lang="en-US" sz="1400" dirty="0"/>
              <a:t>Source:  Fried, Frank, “A Look at District Court Filing Trends 120 Days after TC Heartland,” October 11, 2017, </a:t>
            </a:r>
          </a:p>
          <a:p>
            <a:r>
              <a:rPr lang="en-US" sz="1400" dirty="0"/>
              <a:t>https://</a:t>
            </a:r>
            <a:r>
              <a:rPr lang="en-US" sz="1400" dirty="0" err="1"/>
              <a:t>www.lexology.com</a:t>
            </a:r>
            <a:r>
              <a:rPr lang="en-US" sz="1400" dirty="0"/>
              <a:t>/library/</a:t>
            </a:r>
            <a:r>
              <a:rPr lang="en-US" sz="1400" dirty="0" err="1"/>
              <a:t>detail.aspx?g</a:t>
            </a:r>
            <a:r>
              <a:rPr lang="en-US" sz="1400" dirty="0"/>
              <a:t>=bfe2b3ed-9e6c-4c0e-92c0-f63485fdc0e7</a:t>
            </a:r>
          </a:p>
        </p:txBody>
      </p:sp>
    </p:spTree>
    <p:extLst>
      <p:ext uri="{BB962C8B-B14F-4D97-AF65-F5344CB8AC3E}">
        <p14:creationId xmlns:p14="http://schemas.microsoft.com/office/powerpoint/2010/main" val="26694600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2375176" y="963459"/>
            <a:ext cx="1250179" cy="457200"/>
          </a:xfrm>
          <a:prstGeom prst="roundRect">
            <a:avLst/>
          </a:prstGeom>
          <a:solidFill>
            <a:schemeClr val="accent2">
              <a:lumMod val="20000"/>
              <a:lumOff val="8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dirty="0">
                <a:latin typeface="Times New Roman" charset="0"/>
              </a:rPr>
              <a:t>Challenger </a:t>
            </a:r>
          </a:p>
        </p:txBody>
      </p:sp>
      <p:sp>
        <p:nvSpPr>
          <p:cNvPr id="19" name="TextBox 18"/>
          <p:cNvSpPr txBox="1"/>
          <p:nvPr/>
        </p:nvSpPr>
        <p:spPr>
          <a:xfrm>
            <a:off x="2490971" y="2161209"/>
            <a:ext cx="757964" cy="830997"/>
          </a:xfrm>
          <a:prstGeom prst="rect">
            <a:avLst/>
          </a:prstGeom>
          <a:noFill/>
        </p:spPr>
        <p:txBody>
          <a:bodyPr wrap="none" rtlCol="0">
            <a:spAutoFit/>
          </a:bodyPr>
          <a:lstStyle/>
          <a:p>
            <a:r>
              <a:rPr lang="en-US" sz="1600" i="1" dirty="0"/>
              <a:t>inter-</a:t>
            </a:r>
          </a:p>
          <a:p>
            <a:r>
              <a:rPr lang="en-US" sz="1600" i="1" dirty="0" err="1"/>
              <a:t>partes</a:t>
            </a:r>
            <a:r>
              <a:rPr lang="en-US" sz="1600" dirty="0"/>
              <a:t> </a:t>
            </a:r>
          </a:p>
          <a:p>
            <a:r>
              <a:rPr lang="en-US" sz="1600" dirty="0"/>
              <a:t>review</a:t>
            </a:r>
          </a:p>
        </p:txBody>
      </p:sp>
      <p:sp>
        <p:nvSpPr>
          <p:cNvPr id="29" name="TextBox 28"/>
          <p:cNvSpPr txBox="1"/>
          <p:nvPr/>
        </p:nvSpPr>
        <p:spPr>
          <a:xfrm>
            <a:off x="5825814" y="2966960"/>
            <a:ext cx="1263423" cy="584775"/>
          </a:xfrm>
          <a:prstGeom prst="rect">
            <a:avLst/>
          </a:prstGeom>
          <a:noFill/>
        </p:spPr>
        <p:txBody>
          <a:bodyPr wrap="none" rtlCol="0">
            <a:spAutoFit/>
          </a:bodyPr>
          <a:lstStyle/>
          <a:p>
            <a:r>
              <a:rPr lang="en-US" sz="1600" dirty="0"/>
              <a:t>infringement</a:t>
            </a:r>
          </a:p>
          <a:p>
            <a:r>
              <a:rPr lang="en-US" sz="1600" dirty="0"/>
              <a:t>litigation</a:t>
            </a:r>
          </a:p>
        </p:txBody>
      </p:sp>
      <p:sp>
        <p:nvSpPr>
          <p:cNvPr id="36" name="Rounded Rectangle 35"/>
          <p:cNvSpPr/>
          <p:nvPr/>
        </p:nvSpPr>
        <p:spPr bwMode="auto">
          <a:xfrm>
            <a:off x="6533266" y="2395780"/>
            <a:ext cx="1516516" cy="457200"/>
          </a:xfrm>
          <a:prstGeom prst="round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a:latin typeface="Times New Roman" charset="0"/>
              </a:rPr>
              <a:t>District Court</a:t>
            </a:r>
            <a:endParaRPr lang="en-US" dirty="0">
              <a:latin typeface="Times New Roman" charset="0"/>
            </a:endParaRPr>
          </a:p>
        </p:txBody>
      </p:sp>
      <p:cxnSp>
        <p:nvCxnSpPr>
          <p:cNvPr id="39" name="Straight Arrow Connector 38"/>
          <p:cNvCxnSpPr/>
          <p:nvPr/>
        </p:nvCxnSpPr>
        <p:spPr bwMode="auto">
          <a:xfrm flipV="1">
            <a:off x="7667875" y="1783544"/>
            <a:ext cx="785107" cy="594466"/>
          </a:xfrm>
          <a:prstGeom prst="straightConnector1">
            <a:avLst/>
          </a:prstGeom>
          <a:solidFill>
            <a:schemeClr val="accent1"/>
          </a:solidFill>
          <a:ln w="12700" cap="flat" cmpd="sng" algn="ctr">
            <a:solidFill>
              <a:srgbClr val="FF0000"/>
            </a:solidFill>
            <a:prstDash val="solid"/>
            <a:round/>
            <a:headEnd type="none" w="med" len="med"/>
            <a:tailEnd type="stealth" w="lg" len="lg"/>
          </a:ln>
          <a:effectLst/>
        </p:spPr>
      </p:cxnSp>
      <p:sp>
        <p:nvSpPr>
          <p:cNvPr id="41" name="Rounded Rectangle 40"/>
          <p:cNvSpPr/>
          <p:nvPr/>
        </p:nvSpPr>
        <p:spPr bwMode="auto">
          <a:xfrm>
            <a:off x="8070405" y="1309308"/>
            <a:ext cx="838200" cy="457200"/>
          </a:xfrm>
          <a:prstGeom prst="round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dirty="0">
                <a:latin typeface="Times New Roman" charset="0"/>
              </a:rPr>
              <a:t>CAFC</a:t>
            </a:r>
          </a:p>
        </p:txBody>
      </p:sp>
      <p:cxnSp>
        <p:nvCxnSpPr>
          <p:cNvPr id="44" name="Straight Arrow Connector 43"/>
          <p:cNvCxnSpPr/>
          <p:nvPr/>
        </p:nvCxnSpPr>
        <p:spPr bwMode="auto">
          <a:xfrm flipV="1">
            <a:off x="8929523" y="739050"/>
            <a:ext cx="937955" cy="681609"/>
          </a:xfrm>
          <a:prstGeom prst="straightConnector1">
            <a:avLst/>
          </a:prstGeom>
          <a:solidFill>
            <a:schemeClr val="accent1"/>
          </a:solidFill>
          <a:ln w="12700" cap="flat" cmpd="sng" algn="ctr">
            <a:solidFill>
              <a:srgbClr val="FF0000"/>
            </a:solidFill>
            <a:prstDash val="dash"/>
            <a:round/>
            <a:headEnd type="none" w="med" len="med"/>
            <a:tailEnd type="stealth" w="lg" len="lg"/>
          </a:ln>
          <a:effectLst/>
        </p:spPr>
      </p:cxnSp>
      <p:sp>
        <p:nvSpPr>
          <p:cNvPr id="71" name="Rounded Rectangle 70"/>
          <p:cNvSpPr/>
          <p:nvPr/>
        </p:nvSpPr>
        <p:spPr bwMode="auto">
          <a:xfrm>
            <a:off x="9376815" y="306705"/>
            <a:ext cx="1210109" cy="457200"/>
          </a:xfrm>
          <a:prstGeom prst="round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a:latin typeface="Times New Roman" charset="0"/>
              </a:rPr>
              <a:t>SCOTUS</a:t>
            </a:r>
            <a:endParaRPr lang="en-US" dirty="0">
              <a:latin typeface="Times New Roman" charset="0"/>
            </a:endParaRPr>
          </a:p>
        </p:txBody>
      </p:sp>
      <p:cxnSp>
        <p:nvCxnSpPr>
          <p:cNvPr id="72" name="Straight Arrow Connector 71"/>
          <p:cNvCxnSpPr>
            <a:cxnSpLocks/>
          </p:cNvCxnSpPr>
          <p:nvPr/>
        </p:nvCxnSpPr>
        <p:spPr bwMode="auto">
          <a:xfrm>
            <a:off x="10586924" y="702986"/>
            <a:ext cx="857216" cy="0"/>
          </a:xfrm>
          <a:prstGeom prst="straightConnector1">
            <a:avLst/>
          </a:prstGeom>
          <a:solidFill>
            <a:schemeClr val="accent1"/>
          </a:solidFill>
          <a:ln w="12700" cap="flat" cmpd="sng" algn="ctr">
            <a:solidFill>
              <a:srgbClr val="FF0000"/>
            </a:solidFill>
            <a:prstDash val="solid"/>
            <a:round/>
            <a:headEnd type="none" w="med" len="med"/>
            <a:tailEnd type="stealth" w="lg" len="lg"/>
          </a:ln>
          <a:effectLst/>
        </p:spPr>
      </p:cxnSp>
      <p:cxnSp>
        <p:nvCxnSpPr>
          <p:cNvPr id="74" name="Straight Arrow Connector 73"/>
          <p:cNvCxnSpPr>
            <a:cxnSpLocks/>
            <a:stCxn id="71" idx="3"/>
          </p:cNvCxnSpPr>
          <p:nvPr/>
        </p:nvCxnSpPr>
        <p:spPr bwMode="auto">
          <a:xfrm>
            <a:off x="10586924" y="535305"/>
            <a:ext cx="857216" cy="0"/>
          </a:xfrm>
          <a:prstGeom prst="straightConnector1">
            <a:avLst/>
          </a:prstGeom>
          <a:solidFill>
            <a:schemeClr val="accent1"/>
          </a:solidFill>
          <a:ln w="12700" cap="flat" cmpd="sng" algn="ctr">
            <a:solidFill>
              <a:srgbClr val="29A62A"/>
            </a:solidFill>
            <a:prstDash val="solid"/>
            <a:round/>
            <a:headEnd type="none" w="med" len="med"/>
            <a:tailEnd type="stealth" w="lg" len="lg"/>
          </a:ln>
          <a:effectLst/>
        </p:spPr>
      </p:cxnSp>
      <p:sp>
        <p:nvSpPr>
          <p:cNvPr id="86" name="TextBox 85"/>
          <p:cNvSpPr txBox="1"/>
          <p:nvPr/>
        </p:nvSpPr>
        <p:spPr>
          <a:xfrm>
            <a:off x="2347834" y="5662683"/>
            <a:ext cx="1099981" cy="338554"/>
          </a:xfrm>
          <a:prstGeom prst="rect">
            <a:avLst/>
          </a:prstGeom>
          <a:noFill/>
        </p:spPr>
        <p:txBody>
          <a:bodyPr wrap="none" rtlCol="0">
            <a:spAutoFit/>
          </a:bodyPr>
          <a:lstStyle/>
          <a:p>
            <a:r>
              <a:rPr lang="en-US" sz="1600" dirty="0"/>
              <a:t>application</a:t>
            </a:r>
          </a:p>
        </p:txBody>
      </p:sp>
      <p:cxnSp>
        <p:nvCxnSpPr>
          <p:cNvPr id="137" name="Straight Arrow Connector 136"/>
          <p:cNvCxnSpPr/>
          <p:nvPr/>
        </p:nvCxnSpPr>
        <p:spPr bwMode="auto">
          <a:xfrm flipV="1">
            <a:off x="7408787" y="1800580"/>
            <a:ext cx="785107" cy="594466"/>
          </a:xfrm>
          <a:prstGeom prst="straightConnector1">
            <a:avLst/>
          </a:prstGeom>
          <a:solidFill>
            <a:schemeClr val="accent1"/>
          </a:solidFill>
          <a:ln w="12700" cap="flat" cmpd="sng" algn="ctr">
            <a:solidFill>
              <a:srgbClr val="29A62A"/>
            </a:solidFill>
            <a:prstDash val="solid"/>
            <a:round/>
            <a:headEnd type="none" w="med" len="med"/>
            <a:tailEnd type="stealth" w="lg" len="lg"/>
          </a:ln>
          <a:effectLst/>
        </p:spPr>
      </p:cxnSp>
      <p:cxnSp>
        <p:nvCxnSpPr>
          <p:cNvPr id="138" name="Straight Arrow Connector 137"/>
          <p:cNvCxnSpPr/>
          <p:nvPr/>
        </p:nvCxnSpPr>
        <p:spPr bwMode="auto">
          <a:xfrm flipV="1">
            <a:off x="8833385" y="783572"/>
            <a:ext cx="691138" cy="506070"/>
          </a:xfrm>
          <a:prstGeom prst="straightConnector1">
            <a:avLst/>
          </a:prstGeom>
          <a:solidFill>
            <a:schemeClr val="accent1"/>
          </a:solidFill>
          <a:ln w="12700" cap="flat" cmpd="sng" algn="ctr">
            <a:solidFill>
              <a:srgbClr val="29A62A"/>
            </a:solidFill>
            <a:prstDash val="dash"/>
            <a:round/>
            <a:headEnd type="none" w="med" len="med"/>
            <a:tailEnd type="stealth" w="lg" len="lg"/>
          </a:ln>
          <a:effectLst/>
        </p:spPr>
      </p:cxnSp>
      <p:sp>
        <p:nvSpPr>
          <p:cNvPr id="159" name="Rounded Rectangle 158"/>
          <p:cNvSpPr/>
          <p:nvPr/>
        </p:nvSpPr>
        <p:spPr bwMode="auto">
          <a:xfrm>
            <a:off x="8976705" y="2869641"/>
            <a:ext cx="736197" cy="457200"/>
          </a:xfrm>
          <a:prstGeom prst="round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dirty="0">
                <a:latin typeface="Times New Roman" charset="0"/>
              </a:rPr>
              <a:t>ITC</a:t>
            </a:r>
          </a:p>
        </p:txBody>
      </p:sp>
      <p:sp>
        <p:nvSpPr>
          <p:cNvPr id="160" name="TextBox 159"/>
          <p:cNvSpPr txBox="1"/>
          <p:nvPr/>
        </p:nvSpPr>
        <p:spPr>
          <a:xfrm>
            <a:off x="7415860" y="3231274"/>
            <a:ext cx="973343" cy="584775"/>
          </a:xfrm>
          <a:prstGeom prst="rect">
            <a:avLst/>
          </a:prstGeom>
          <a:noFill/>
        </p:spPr>
        <p:txBody>
          <a:bodyPr wrap="none" rtlCol="0">
            <a:spAutoFit/>
          </a:bodyPr>
          <a:lstStyle/>
          <a:p>
            <a:r>
              <a:rPr lang="en-US" sz="1600" dirty="0"/>
              <a:t>exclusion</a:t>
            </a:r>
          </a:p>
          <a:p>
            <a:r>
              <a:rPr lang="en-US" sz="1600" dirty="0"/>
              <a:t>litigation</a:t>
            </a:r>
          </a:p>
        </p:txBody>
      </p:sp>
      <p:sp>
        <p:nvSpPr>
          <p:cNvPr id="164" name="TextBox 163"/>
          <p:cNvSpPr txBox="1"/>
          <p:nvPr/>
        </p:nvSpPr>
        <p:spPr>
          <a:xfrm>
            <a:off x="9240201" y="2277886"/>
            <a:ext cx="515652" cy="369332"/>
          </a:xfrm>
          <a:prstGeom prst="rect">
            <a:avLst/>
          </a:prstGeom>
          <a:noFill/>
        </p:spPr>
        <p:txBody>
          <a:bodyPr wrap="square" rtlCol="0">
            <a:spAutoFit/>
          </a:bodyPr>
          <a:lstStyle/>
          <a:p>
            <a:r>
              <a:rPr lang="en-US" dirty="0">
                <a:solidFill>
                  <a:srgbClr val="FF0000"/>
                </a:solidFill>
                <a:sym typeface="Symbol" pitchFamily="2" charset="2"/>
              </a:rPr>
              <a:t></a:t>
            </a:r>
            <a:r>
              <a:rPr lang="en-US" sz="1600" dirty="0">
                <a:solidFill>
                  <a:srgbClr val="FF0000"/>
                </a:solidFill>
              </a:rPr>
              <a:t> </a:t>
            </a:r>
          </a:p>
        </p:txBody>
      </p:sp>
      <p:cxnSp>
        <p:nvCxnSpPr>
          <p:cNvPr id="166" name="Straight Arrow Connector 165"/>
          <p:cNvCxnSpPr>
            <a:stCxn id="159" idx="0"/>
          </p:cNvCxnSpPr>
          <p:nvPr/>
        </p:nvCxnSpPr>
        <p:spPr bwMode="auto">
          <a:xfrm flipH="1" flipV="1">
            <a:off x="8734801" y="1821023"/>
            <a:ext cx="610002" cy="1048619"/>
          </a:xfrm>
          <a:prstGeom prst="straightConnector1">
            <a:avLst/>
          </a:prstGeom>
          <a:solidFill>
            <a:schemeClr val="accent1"/>
          </a:solidFill>
          <a:ln w="12700" cap="flat" cmpd="sng" algn="ctr">
            <a:solidFill>
              <a:srgbClr val="29A62A"/>
            </a:solidFill>
            <a:prstDash val="solid"/>
            <a:round/>
            <a:headEnd type="none" w="med" len="med"/>
            <a:tailEnd type="stealth" w="lg" len="lg"/>
          </a:ln>
          <a:effectLst/>
        </p:spPr>
      </p:cxnSp>
      <p:cxnSp>
        <p:nvCxnSpPr>
          <p:cNvPr id="175" name="Straight Arrow Connector 174"/>
          <p:cNvCxnSpPr/>
          <p:nvPr/>
        </p:nvCxnSpPr>
        <p:spPr bwMode="auto">
          <a:xfrm flipH="1" flipV="1">
            <a:off x="8865822" y="1791864"/>
            <a:ext cx="633556" cy="1078765"/>
          </a:xfrm>
          <a:prstGeom prst="straightConnector1">
            <a:avLst/>
          </a:prstGeom>
          <a:solidFill>
            <a:schemeClr val="accent1"/>
          </a:solidFill>
          <a:ln w="12700" cap="flat" cmpd="sng" algn="ctr">
            <a:solidFill>
              <a:srgbClr val="FF0000"/>
            </a:solidFill>
            <a:prstDash val="solid"/>
            <a:round/>
            <a:headEnd type="none" w="med" len="med"/>
            <a:tailEnd type="stealth" w="lg" len="lg"/>
          </a:ln>
          <a:effectLst/>
        </p:spPr>
      </p:cxnSp>
      <p:sp>
        <p:nvSpPr>
          <p:cNvPr id="178" name="TextBox 177"/>
          <p:cNvSpPr txBox="1"/>
          <p:nvPr/>
        </p:nvSpPr>
        <p:spPr>
          <a:xfrm>
            <a:off x="8771064" y="2238274"/>
            <a:ext cx="357790" cy="369332"/>
          </a:xfrm>
          <a:prstGeom prst="rect">
            <a:avLst/>
          </a:prstGeom>
          <a:noFill/>
        </p:spPr>
        <p:txBody>
          <a:bodyPr wrap="none" rtlCol="0">
            <a:spAutoFit/>
          </a:bodyPr>
          <a:lstStyle/>
          <a:p>
            <a:r>
              <a:rPr lang="en-US" dirty="0">
                <a:solidFill>
                  <a:schemeClr val="accent6">
                    <a:lumMod val="75000"/>
                  </a:schemeClr>
                </a:solidFill>
                <a:sym typeface="Symbol" pitchFamily="2" charset="2"/>
              </a:rPr>
              <a:t></a:t>
            </a:r>
            <a:r>
              <a:rPr lang="en-US" sz="1600" dirty="0">
                <a:solidFill>
                  <a:schemeClr val="accent6">
                    <a:lumMod val="75000"/>
                  </a:schemeClr>
                </a:solidFill>
              </a:rPr>
              <a:t> </a:t>
            </a:r>
          </a:p>
        </p:txBody>
      </p:sp>
      <p:cxnSp>
        <p:nvCxnSpPr>
          <p:cNvPr id="180" name="Straight Arrow Connector 179"/>
          <p:cNvCxnSpPr>
            <a:cxnSpLocks/>
            <a:endCxn id="36" idx="1"/>
          </p:cNvCxnSpPr>
          <p:nvPr/>
        </p:nvCxnSpPr>
        <p:spPr bwMode="auto">
          <a:xfrm>
            <a:off x="3621510" y="1389704"/>
            <a:ext cx="2911756" cy="1234676"/>
          </a:xfrm>
          <a:prstGeom prst="straightConnector1">
            <a:avLst/>
          </a:prstGeom>
          <a:solidFill>
            <a:schemeClr val="accent1"/>
          </a:solidFill>
          <a:ln w="12700" cap="flat" cmpd="sng" algn="ctr">
            <a:solidFill>
              <a:schemeClr val="tx1"/>
            </a:solidFill>
            <a:prstDash val="solid"/>
            <a:round/>
            <a:headEnd type="none" w="med" len="med"/>
            <a:tailEnd type="stealth" w="lg" len="lg"/>
          </a:ln>
          <a:effectLst/>
        </p:spPr>
      </p:cxnSp>
      <p:sp>
        <p:nvSpPr>
          <p:cNvPr id="67" name="Rounded Rectangle 66">
            <a:extLst>
              <a:ext uri="{FF2B5EF4-FFF2-40B4-BE49-F238E27FC236}">
                <a16:creationId xmlns:a16="http://schemas.microsoft.com/office/drawing/2014/main" id="{EFB66C05-5843-2E4B-A38D-9C7240BDABB0}"/>
              </a:ext>
            </a:extLst>
          </p:cNvPr>
          <p:cNvSpPr/>
          <p:nvPr/>
        </p:nvSpPr>
        <p:spPr bwMode="auto">
          <a:xfrm>
            <a:off x="928539" y="6129489"/>
            <a:ext cx="1143000" cy="457200"/>
          </a:xfrm>
          <a:prstGeom prst="roundRect">
            <a:avLst/>
          </a:prstGeom>
          <a:solidFill>
            <a:schemeClr val="accent6">
              <a:lumMod val="20000"/>
              <a:lumOff val="8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dirty="0">
                <a:latin typeface="Times New Roman" charset="0"/>
              </a:rPr>
              <a:t>Inventor</a:t>
            </a:r>
          </a:p>
        </p:txBody>
      </p:sp>
      <p:sp>
        <p:nvSpPr>
          <p:cNvPr id="68" name="TextBox 67">
            <a:extLst>
              <a:ext uri="{FF2B5EF4-FFF2-40B4-BE49-F238E27FC236}">
                <a16:creationId xmlns:a16="http://schemas.microsoft.com/office/drawing/2014/main" id="{C9A6A772-79F3-1944-8C2C-F1312C2FDCDB}"/>
              </a:ext>
            </a:extLst>
          </p:cNvPr>
          <p:cNvSpPr txBox="1"/>
          <p:nvPr/>
        </p:nvSpPr>
        <p:spPr>
          <a:xfrm rot="19441879">
            <a:off x="1889791" y="5507220"/>
            <a:ext cx="664477" cy="338554"/>
          </a:xfrm>
          <a:prstGeom prst="rect">
            <a:avLst/>
          </a:prstGeom>
          <a:noFill/>
        </p:spPr>
        <p:txBody>
          <a:bodyPr wrap="none" rtlCol="0">
            <a:spAutoFit/>
          </a:bodyPr>
          <a:lstStyle/>
          <a:p>
            <a:r>
              <a:rPr lang="en-US" sz="1600" dirty="0">
                <a:solidFill>
                  <a:srgbClr val="FF0000"/>
                </a:solidFill>
              </a:rPr>
              <a:t>reject</a:t>
            </a:r>
          </a:p>
        </p:txBody>
      </p:sp>
      <p:sp>
        <p:nvSpPr>
          <p:cNvPr id="77" name="TextBox 76">
            <a:extLst>
              <a:ext uri="{FF2B5EF4-FFF2-40B4-BE49-F238E27FC236}">
                <a16:creationId xmlns:a16="http://schemas.microsoft.com/office/drawing/2014/main" id="{11F73DA7-442A-8C42-B37A-29D8462B5F6D}"/>
              </a:ext>
            </a:extLst>
          </p:cNvPr>
          <p:cNvSpPr txBox="1"/>
          <p:nvPr/>
        </p:nvSpPr>
        <p:spPr>
          <a:xfrm>
            <a:off x="830807" y="5435743"/>
            <a:ext cx="1102738" cy="584775"/>
          </a:xfrm>
          <a:prstGeom prst="rect">
            <a:avLst/>
          </a:prstGeom>
          <a:noFill/>
        </p:spPr>
        <p:txBody>
          <a:bodyPr wrap="none" rtlCol="0">
            <a:spAutoFit/>
          </a:bodyPr>
          <a:lstStyle/>
          <a:p>
            <a:r>
              <a:rPr lang="en-US" sz="1600" dirty="0"/>
              <a:t>amended</a:t>
            </a:r>
          </a:p>
          <a:p>
            <a:r>
              <a:rPr lang="en-US" sz="1600" dirty="0"/>
              <a:t>application</a:t>
            </a:r>
          </a:p>
        </p:txBody>
      </p:sp>
      <p:sp>
        <p:nvSpPr>
          <p:cNvPr id="99" name="TextBox 98">
            <a:extLst>
              <a:ext uri="{FF2B5EF4-FFF2-40B4-BE49-F238E27FC236}">
                <a16:creationId xmlns:a16="http://schemas.microsoft.com/office/drawing/2014/main" id="{49B3F76B-54EE-C941-86FB-E0721B5A9067}"/>
              </a:ext>
            </a:extLst>
          </p:cNvPr>
          <p:cNvSpPr txBox="1"/>
          <p:nvPr/>
        </p:nvSpPr>
        <p:spPr>
          <a:xfrm>
            <a:off x="4123414" y="1586687"/>
            <a:ext cx="1327642" cy="584775"/>
          </a:xfrm>
          <a:prstGeom prst="rect">
            <a:avLst/>
          </a:prstGeom>
          <a:noFill/>
        </p:spPr>
        <p:txBody>
          <a:bodyPr wrap="square" rtlCol="0">
            <a:spAutoFit/>
          </a:bodyPr>
          <a:lstStyle/>
          <a:p>
            <a:r>
              <a:rPr lang="en-US" sz="1600" dirty="0"/>
              <a:t>declaratory judgment suit</a:t>
            </a:r>
          </a:p>
        </p:txBody>
      </p:sp>
      <p:sp>
        <p:nvSpPr>
          <p:cNvPr id="103" name="TextBox 102">
            <a:extLst>
              <a:ext uri="{FF2B5EF4-FFF2-40B4-BE49-F238E27FC236}">
                <a16:creationId xmlns:a16="http://schemas.microsoft.com/office/drawing/2014/main" id="{3DA65E4F-1D0D-A44C-90B7-FCDB0C939B6D}"/>
              </a:ext>
            </a:extLst>
          </p:cNvPr>
          <p:cNvSpPr txBox="1"/>
          <p:nvPr/>
        </p:nvSpPr>
        <p:spPr>
          <a:xfrm>
            <a:off x="10801126" y="197486"/>
            <a:ext cx="357790" cy="369332"/>
          </a:xfrm>
          <a:prstGeom prst="rect">
            <a:avLst/>
          </a:prstGeom>
          <a:noFill/>
        </p:spPr>
        <p:txBody>
          <a:bodyPr wrap="none" rtlCol="0">
            <a:spAutoFit/>
          </a:bodyPr>
          <a:lstStyle/>
          <a:p>
            <a:r>
              <a:rPr lang="en-US" dirty="0">
                <a:solidFill>
                  <a:schemeClr val="accent6">
                    <a:lumMod val="75000"/>
                  </a:schemeClr>
                </a:solidFill>
                <a:sym typeface="Symbol" pitchFamily="2" charset="2"/>
              </a:rPr>
              <a:t></a:t>
            </a:r>
            <a:r>
              <a:rPr lang="en-US" sz="1600" dirty="0">
                <a:solidFill>
                  <a:schemeClr val="accent6">
                    <a:lumMod val="75000"/>
                  </a:schemeClr>
                </a:solidFill>
              </a:rPr>
              <a:t> </a:t>
            </a:r>
          </a:p>
        </p:txBody>
      </p:sp>
      <p:sp>
        <p:nvSpPr>
          <p:cNvPr id="104" name="TextBox 103">
            <a:extLst>
              <a:ext uri="{FF2B5EF4-FFF2-40B4-BE49-F238E27FC236}">
                <a16:creationId xmlns:a16="http://schemas.microsoft.com/office/drawing/2014/main" id="{15DC8045-D43B-4D41-84F4-78BA755F9566}"/>
              </a:ext>
            </a:extLst>
          </p:cNvPr>
          <p:cNvSpPr txBox="1"/>
          <p:nvPr/>
        </p:nvSpPr>
        <p:spPr>
          <a:xfrm>
            <a:off x="8923464" y="763905"/>
            <a:ext cx="357790" cy="369332"/>
          </a:xfrm>
          <a:prstGeom prst="rect">
            <a:avLst/>
          </a:prstGeom>
          <a:noFill/>
        </p:spPr>
        <p:txBody>
          <a:bodyPr wrap="none" rtlCol="0">
            <a:spAutoFit/>
          </a:bodyPr>
          <a:lstStyle/>
          <a:p>
            <a:r>
              <a:rPr lang="en-US" dirty="0">
                <a:solidFill>
                  <a:schemeClr val="accent6">
                    <a:lumMod val="75000"/>
                  </a:schemeClr>
                </a:solidFill>
                <a:sym typeface="Symbol" pitchFamily="2" charset="2"/>
              </a:rPr>
              <a:t></a:t>
            </a:r>
            <a:r>
              <a:rPr lang="en-US" sz="1600" dirty="0">
                <a:solidFill>
                  <a:schemeClr val="accent6">
                    <a:lumMod val="75000"/>
                  </a:schemeClr>
                </a:solidFill>
              </a:rPr>
              <a:t> </a:t>
            </a:r>
          </a:p>
        </p:txBody>
      </p:sp>
      <p:sp>
        <p:nvSpPr>
          <p:cNvPr id="105" name="TextBox 104">
            <a:extLst>
              <a:ext uri="{FF2B5EF4-FFF2-40B4-BE49-F238E27FC236}">
                <a16:creationId xmlns:a16="http://schemas.microsoft.com/office/drawing/2014/main" id="{59E3E813-5012-B649-AC33-F915495CE50B}"/>
              </a:ext>
            </a:extLst>
          </p:cNvPr>
          <p:cNvSpPr txBox="1"/>
          <p:nvPr/>
        </p:nvSpPr>
        <p:spPr>
          <a:xfrm>
            <a:off x="7605869" y="1789523"/>
            <a:ext cx="357790" cy="369332"/>
          </a:xfrm>
          <a:prstGeom prst="rect">
            <a:avLst/>
          </a:prstGeom>
          <a:noFill/>
        </p:spPr>
        <p:txBody>
          <a:bodyPr wrap="none" rtlCol="0">
            <a:spAutoFit/>
          </a:bodyPr>
          <a:lstStyle/>
          <a:p>
            <a:r>
              <a:rPr lang="en-US" dirty="0">
                <a:solidFill>
                  <a:schemeClr val="accent6">
                    <a:lumMod val="75000"/>
                  </a:schemeClr>
                </a:solidFill>
                <a:sym typeface="Symbol" pitchFamily="2" charset="2"/>
              </a:rPr>
              <a:t></a:t>
            </a:r>
            <a:r>
              <a:rPr lang="en-US" sz="1600" dirty="0">
                <a:solidFill>
                  <a:schemeClr val="accent6">
                    <a:lumMod val="75000"/>
                  </a:schemeClr>
                </a:solidFill>
              </a:rPr>
              <a:t> </a:t>
            </a:r>
          </a:p>
        </p:txBody>
      </p:sp>
      <p:sp>
        <p:nvSpPr>
          <p:cNvPr id="107" name="TextBox 106">
            <a:extLst>
              <a:ext uri="{FF2B5EF4-FFF2-40B4-BE49-F238E27FC236}">
                <a16:creationId xmlns:a16="http://schemas.microsoft.com/office/drawing/2014/main" id="{FAE9A044-FD0E-9749-AA99-7B3ABD341847}"/>
              </a:ext>
            </a:extLst>
          </p:cNvPr>
          <p:cNvSpPr txBox="1"/>
          <p:nvPr/>
        </p:nvSpPr>
        <p:spPr>
          <a:xfrm>
            <a:off x="10801126" y="650658"/>
            <a:ext cx="515652" cy="369332"/>
          </a:xfrm>
          <a:prstGeom prst="rect">
            <a:avLst/>
          </a:prstGeom>
          <a:noFill/>
        </p:spPr>
        <p:txBody>
          <a:bodyPr wrap="square" rtlCol="0">
            <a:spAutoFit/>
          </a:bodyPr>
          <a:lstStyle/>
          <a:p>
            <a:r>
              <a:rPr lang="en-US" dirty="0">
                <a:solidFill>
                  <a:srgbClr val="FF0000"/>
                </a:solidFill>
                <a:sym typeface="Symbol" pitchFamily="2" charset="2"/>
              </a:rPr>
              <a:t></a:t>
            </a:r>
            <a:r>
              <a:rPr lang="en-US" sz="1600" dirty="0">
                <a:solidFill>
                  <a:srgbClr val="FF0000"/>
                </a:solidFill>
              </a:rPr>
              <a:t> </a:t>
            </a:r>
          </a:p>
        </p:txBody>
      </p:sp>
      <p:sp>
        <p:nvSpPr>
          <p:cNvPr id="108" name="TextBox 107">
            <a:extLst>
              <a:ext uri="{FF2B5EF4-FFF2-40B4-BE49-F238E27FC236}">
                <a16:creationId xmlns:a16="http://schemas.microsoft.com/office/drawing/2014/main" id="{D72F9E91-AF13-2B44-B487-0B52C3E48699}"/>
              </a:ext>
            </a:extLst>
          </p:cNvPr>
          <p:cNvSpPr txBox="1"/>
          <p:nvPr/>
        </p:nvSpPr>
        <p:spPr>
          <a:xfrm>
            <a:off x="8026834" y="1920106"/>
            <a:ext cx="515652" cy="369332"/>
          </a:xfrm>
          <a:prstGeom prst="rect">
            <a:avLst/>
          </a:prstGeom>
          <a:noFill/>
        </p:spPr>
        <p:txBody>
          <a:bodyPr wrap="square" rtlCol="0">
            <a:spAutoFit/>
          </a:bodyPr>
          <a:lstStyle/>
          <a:p>
            <a:r>
              <a:rPr lang="en-US" dirty="0">
                <a:solidFill>
                  <a:srgbClr val="FF0000"/>
                </a:solidFill>
                <a:sym typeface="Symbol" pitchFamily="2" charset="2"/>
              </a:rPr>
              <a:t></a:t>
            </a:r>
            <a:r>
              <a:rPr lang="en-US" sz="1600" dirty="0">
                <a:solidFill>
                  <a:srgbClr val="FF0000"/>
                </a:solidFill>
              </a:rPr>
              <a:t> </a:t>
            </a:r>
          </a:p>
        </p:txBody>
      </p:sp>
      <p:sp>
        <p:nvSpPr>
          <p:cNvPr id="109" name="TextBox 108">
            <a:extLst>
              <a:ext uri="{FF2B5EF4-FFF2-40B4-BE49-F238E27FC236}">
                <a16:creationId xmlns:a16="http://schemas.microsoft.com/office/drawing/2014/main" id="{2D0759B1-2982-7B44-830C-DEFA2AB3D314}"/>
              </a:ext>
            </a:extLst>
          </p:cNvPr>
          <p:cNvSpPr txBox="1"/>
          <p:nvPr/>
        </p:nvSpPr>
        <p:spPr>
          <a:xfrm>
            <a:off x="9301983" y="985819"/>
            <a:ext cx="515652" cy="369332"/>
          </a:xfrm>
          <a:prstGeom prst="rect">
            <a:avLst/>
          </a:prstGeom>
          <a:noFill/>
        </p:spPr>
        <p:txBody>
          <a:bodyPr wrap="square" rtlCol="0">
            <a:spAutoFit/>
          </a:bodyPr>
          <a:lstStyle/>
          <a:p>
            <a:r>
              <a:rPr lang="en-US" dirty="0">
                <a:solidFill>
                  <a:srgbClr val="FF0000"/>
                </a:solidFill>
                <a:sym typeface="Symbol" pitchFamily="2" charset="2"/>
              </a:rPr>
              <a:t></a:t>
            </a:r>
            <a:r>
              <a:rPr lang="en-US" sz="1600" dirty="0">
                <a:solidFill>
                  <a:srgbClr val="FF0000"/>
                </a:solidFill>
              </a:rPr>
              <a:t> </a:t>
            </a:r>
          </a:p>
        </p:txBody>
      </p:sp>
      <p:sp>
        <p:nvSpPr>
          <p:cNvPr id="83" name="Rounded Rectangle 82">
            <a:extLst>
              <a:ext uri="{FF2B5EF4-FFF2-40B4-BE49-F238E27FC236}">
                <a16:creationId xmlns:a16="http://schemas.microsoft.com/office/drawing/2014/main" id="{B9E65B87-96B3-D04F-9980-89B06BC37639}"/>
              </a:ext>
            </a:extLst>
          </p:cNvPr>
          <p:cNvSpPr/>
          <p:nvPr/>
        </p:nvSpPr>
        <p:spPr>
          <a:xfrm>
            <a:off x="2590347" y="3666040"/>
            <a:ext cx="3382633" cy="1830337"/>
          </a:xfrm>
          <a:prstGeom prst="roundRect">
            <a:avLst/>
          </a:prstGeom>
          <a:pattFill prst="ltUpDiag">
            <a:fgClr>
              <a:schemeClr val="accent1">
                <a:lumMod val="20000"/>
                <a:lumOff val="80000"/>
              </a:schemeClr>
            </a:fgClr>
            <a:bgClr>
              <a:schemeClr val="bg1"/>
            </a:bgClr>
          </a:patt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1E60B9CB-FA7B-864E-9A75-E8668880941D}"/>
              </a:ext>
            </a:extLst>
          </p:cNvPr>
          <p:cNvSpPr/>
          <p:nvPr/>
        </p:nvSpPr>
        <p:spPr>
          <a:xfrm>
            <a:off x="5307507" y="5127045"/>
            <a:ext cx="616515" cy="369332"/>
          </a:xfrm>
          <a:prstGeom prst="rect">
            <a:avLst/>
          </a:prstGeom>
        </p:spPr>
        <p:txBody>
          <a:bodyPr wrap="none">
            <a:spAutoFit/>
          </a:bodyPr>
          <a:lstStyle/>
          <a:p>
            <a:r>
              <a:rPr lang="en-US" dirty="0">
                <a:solidFill>
                  <a:srgbClr val="002060"/>
                </a:solidFill>
                <a:latin typeface="Times New Roman" charset="0"/>
              </a:rPr>
              <a:t>PTO</a:t>
            </a:r>
            <a:endParaRPr lang="en-US" dirty="0">
              <a:solidFill>
                <a:srgbClr val="002060"/>
              </a:solidFill>
            </a:endParaRPr>
          </a:p>
        </p:txBody>
      </p:sp>
      <p:sp>
        <p:nvSpPr>
          <p:cNvPr id="123" name="Rounded Rectangle 122">
            <a:extLst>
              <a:ext uri="{FF2B5EF4-FFF2-40B4-BE49-F238E27FC236}">
                <a16:creationId xmlns:a16="http://schemas.microsoft.com/office/drawing/2014/main" id="{332E6D8B-582E-3848-BF03-B9668EE33696}"/>
              </a:ext>
            </a:extLst>
          </p:cNvPr>
          <p:cNvSpPr/>
          <p:nvPr/>
        </p:nvSpPr>
        <p:spPr bwMode="auto">
          <a:xfrm>
            <a:off x="2756808" y="4917560"/>
            <a:ext cx="1143000" cy="457200"/>
          </a:xfrm>
          <a:prstGeom prst="round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dirty="0">
                <a:latin typeface="Times New Roman" charset="0"/>
              </a:rPr>
              <a:t>Examiner</a:t>
            </a:r>
          </a:p>
        </p:txBody>
      </p:sp>
      <p:cxnSp>
        <p:nvCxnSpPr>
          <p:cNvPr id="124" name="Straight Arrow Connector 123">
            <a:extLst>
              <a:ext uri="{FF2B5EF4-FFF2-40B4-BE49-F238E27FC236}">
                <a16:creationId xmlns:a16="http://schemas.microsoft.com/office/drawing/2014/main" id="{91101FBE-A197-A842-8DB5-40D1926E0401}"/>
              </a:ext>
            </a:extLst>
          </p:cNvPr>
          <p:cNvCxnSpPr>
            <a:cxnSpLocks/>
            <a:endCxn id="129" idx="2"/>
          </p:cNvCxnSpPr>
          <p:nvPr/>
        </p:nvCxnSpPr>
        <p:spPr bwMode="auto">
          <a:xfrm flipV="1">
            <a:off x="3229128" y="4275813"/>
            <a:ext cx="115062" cy="625672"/>
          </a:xfrm>
          <a:prstGeom prst="straightConnector1">
            <a:avLst/>
          </a:prstGeom>
          <a:solidFill>
            <a:schemeClr val="accent1"/>
          </a:solidFill>
          <a:ln w="12700" cap="flat" cmpd="sng" algn="ctr">
            <a:solidFill>
              <a:srgbClr val="FF0000"/>
            </a:solidFill>
            <a:prstDash val="solid"/>
            <a:round/>
            <a:headEnd type="none" w="med" len="med"/>
            <a:tailEnd type="stealth" w="lg" len="lg"/>
          </a:ln>
          <a:effectLst/>
        </p:spPr>
      </p:cxnSp>
      <p:sp>
        <p:nvSpPr>
          <p:cNvPr id="125" name="TextBox 124">
            <a:extLst>
              <a:ext uri="{FF2B5EF4-FFF2-40B4-BE49-F238E27FC236}">
                <a16:creationId xmlns:a16="http://schemas.microsoft.com/office/drawing/2014/main" id="{0613573E-31EB-C44D-8E0D-1249FCE53146}"/>
              </a:ext>
            </a:extLst>
          </p:cNvPr>
          <p:cNvSpPr txBox="1"/>
          <p:nvPr/>
        </p:nvSpPr>
        <p:spPr>
          <a:xfrm>
            <a:off x="2610762" y="4511314"/>
            <a:ext cx="664477" cy="338554"/>
          </a:xfrm>
          <a:prstGeom prst="rect">
            <a:avLst/>
          </a:prstGeom>
          <a:noFill/>
        </p:spPr>
        <p:txBody>
          <a:bodyPr wrap="none" rtlCol="0">
            <a:spAutoFit/>
          </a:bodyPr>
          <a:lstStyle/>
          <a:p>
            <a:r>
              <a:rPr lang="en-US" sz="1600" dirty="0">
                <a:solidFill>
                  <a:srgbClr val="FF0000"/>
                </a:solidFill>
              </a:rPr>
              <a:t>reject</a:t>
            </a:r>
          </a:p>
        </p:txBody>
      </p:sp>
      <p:cxnSp>
        <p:nvCxnSpPr>
          <p:cNvPr id="126" name="Straight Arrow Connector 125">
            <a:extLst>
              <a:ext uri="{FF2B5EF4-FFF2-40B4-BE49-F238E27FC236}">
                <a16:creationId xmlns:a16="http://schemas.microsoft.com/office/drawing/2014/main" id="{C9CF27DD-4C70-DC4F-A152-0CC81CEC5A73}"/>
              </a:ext>
            </a:extLst>
          </p:cNvPr>
          <p:cNvCxnSpPr>
            <a:cxnSpLocks/>
          </p:cNvCxnSpPr>
          <p:nvPr/>
        </p:nvCxnSpPr>
        <p:spPr bwMode="auto">
          <a:xfrm flipV="1">
            <a:off x="3473819" y="4185622"/>
            <a:ext cx="1513795" cy="715863"/>
          </a:xfrm>
          <a:prstGeom prst="straightConnector1">
            <a:avLst/>
          </a:prstGeom>
          <a:solidFill>
            <a:schemeClr val="accent1"/>
          </a:solidFill>
          <a:ln w="12700" cap="flat" cmpd="sng" algn="ctr">
            <a:solidFill>
              <a:srgbClr val="29A62A"/>
            </a:solidFill>
            <a:prstDash val="solid"/>
            <a:round/>
            <a:headEnd type="none" w="med" len="med"/>
            <a:tailEnd type="stealth" w="lg" len="lg"/>
          </a:ln>
          <a:effectLst/>
        </p:spPr>
      </p:cxnSp>
      <p:sp>
        <p:nvSpPr>
          <p:cNvPr id="127" name="TextBox 126">
            <a:extLst>
              <a:ext uri="{FF2B5EF4-FFF2-40B4-BE49-F238E27FC236}">
                <a16:creationId xmlns:a16="http://schemas.microsoft.com/office/drawing/2014/main" id="{41111489-7E12-C342-AEDA-C7A358CF5FC2}"/>
              </a:ext>
            </a:extLst>
          </p:cNvPr>
          <p:cNvSpPr txBox="1"/>
          <p:nvPr/>
        </p:nvSpPr>
        <p:spPr>
          <a:xfrm>
            <a:off x="4059917" y="4511314"/>
            <a:ext cx="631070" cy="338554"/>
          </a:xfrm>
          <a:prstGeom prst="rect">
            <a:avLst/>
          </a:prstGeom>
          <a:noFill/>
        </p:spPr>
        <p:txBody>
          <a:bodyPr wrap="none" rtlCol="0">
            <a:spAutoFit/>
          </a:bodyPr>
          <a:lstStyle/>
          <a:p>
            <a:r>
              <a:rPr lang="en-US" sz="1600" dirty="0">
                <a:solidFill>
                  <a:srgbClr val="29A62A"/>
                </a:solidFill>
              </a:rPr>
              <a:t>allow</a:t>
            </a:r>
          </a:p>
        </p:txBody>
      </p:sp>
      <p:sp>
        <p:nvSpPr>
          <p:cNvPr id="128" name="Rounded Rectangle 127">
            <a:extLst>
              <a:ext uri="{FF2B5EF4-FFF2-40B4-BE49-F238E27FC236}">
                <a16:creationId xmlns:a16="http://schemas.microsoft.com/office/drawing/2014/main" id="{7A356C98-9D50-B241-A5F2-9B4CAC19B52C}"/>
              </a:ext>
            </a:extLst>
          </p:cNvPr>
          <p:cNvSpPr/>
          <p:nvPr/>
        </p:nvSpPr>
        <p:spPr bwMode="auto">
          <a:xfrm>
            <a:off x="4987614" y="3816587"/>
            <a:ext cx="838200" cy="45720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dirty="0">
                <a:latin typeface="Times New Roman" charset="0"/>
              </a:rPr>
              <a:t>Patent</a:t>
            </a:r>
          </a:p>
        </p:txBody>
      </p:sp>
      <p:sp>
        <p:nvSpPr>
          <p:cNvPr id="129" name="Rounded Rectangle 128">
            <a:extLst>
              <a:ext uri="{FF2B5EF4-FFF2-40B4-BE49-F238E27FC236}">
                <a16:creationId xmlns:a16="http://schemas.microsoft.com/office/drawing/2014/main" id="{08D41F9F-EF74-AA44-A623-AEC55123F2B4}"/>
              </a:ext>
            </a:extLst>
          </p:cNvPr>
          <p:cNvSpPr/>
          <p:nvPr/>
        </p:nvSpPr>
        <p:spPr bwMode="auto">
          <a:xfrm>
            <a:off x="2925090" y="3818613"/>
            <a:ext cx="838200" cy="457200"/>
          </a:xfrm>
          <a:prstGeom prst="round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a:latin typeface="Times New Roman" charset="0"/>
              </a:rPr>
              <a:t>PTAB</a:t>
            </a:r>
            <a:endParaRPr lang="en-US" dirty="0">
              <a:latin typeface="Times New Roman" charset="0"/>
            </a:endParaRPr>
          </a:p>
        </p:txBody>
      </p:sp>
      <p:cxnSp>
        <p:nvCxnSpPr>
          <p:cNvPr id="130" name="Straight Arrow Connector 129">
            <a:extLst>
              <a:ext uri="{FF2B5EF4-FFF2-40B4-BE49-F238E27FC236}">
                <a16:creationId xmlns:a16="http://schemas.microsoft.com/office/drawing/2014/main" id="{2E21B3BA-96D0-3840-8B3D-53D0CD4811B5}"/>
              </a:ext>
            </a:extLst>
          </p:cNvPr>
          <p:cNvCxnSpPr>
            <a:cxnSpLocks/>
            <a:stCxn id="129" idx="3"/>
            <a:endCxn id="128" idx="1"/>
          </p:cNvCxnSpPr>
          <p:nvPr/>
        </p:nvCxnSpPr>
        <p:spPr bwMode="auto">
          <a:xfrm flipV="1">
            <a:off x="3763290" y="4045187"/>
            <a:ext cx="1224324" cy="2026"/>
          </a:xfrm>
          <a:prstGeom prst="straightConnector1">
            <a:avLst/>
          </a:prstGeom>
          <a:solidFill>
            <a:schemeClr val="accent1"/>
          </a:solidFill>
          <a:ln w="12700" cap="flat" cmpd="sng" algn="ctr">
            <a:solidFill>
              <a:srgbClr val="29A62A"/>
            </a:solidFill>
            <a:prstDash val="solid"/>
            <a:round/>
            <a:headEnd type="none" w="med" len="med"/>
            <a:tailEnd type="stealth" w="lg" len="lg"/>
          </a:ln>
          <a:effectLst/>
        </p:spPr>
      </p:cxnSp>
      <p:cxnSp>
        <p:nvCxnSpPr>
          <p:cNvPr id="131" name="Straight Arrow Connector 130">
            <a:extLst>
              <a:ext uri="{FF2B5EF4-FFF2-40B4-BE49-F238E27FC236}">
                <a16:creationId xmlns:a16="http://schemas.microsoft.com/office/drawing/2014/main" id="{50B90E3C-BFE1-944C-8176-CFC5194559E9}"/>
              </a:ext>
            </a:extLst>
          </p:cNvPr>
          <p:cNvCxnSpPr>
            <a:cxnSpLocks/>
          </p:cNvCxnSpPr>
          <p:nvPr/>
        </p:nvCxnSpPr>
        <p:spPr bwMode="auto">
          <a:xfrm flipV="1">
            <a:off x="5825814" y="3286893"/>
            <a:ext cx="3150891" cy="758294"/>
          </a:xfrm>
          <a:prstGeom prst="straightConnector1">
            <a:avLst/>
          </a:prstGeom>
          <a:solidFill>
            <a:schemeClr val="accent1"/>
          </a:solidFill>
          <a:ln w="12700" cap="flat" cmpd="sng" algn="ctr">
            <a:solidFill>
              <a:schemeClr val="tx1"/>
            </a:solidFill>
            <a:prstDash val="solid"/>
            <a:round/>
            <a:headEnd type="none" w="med" len="med"/>
            <a:tailEnd type="stealth" w="lg" len="lg"/>
          </a:ln>
          <a:effectLst/>
        </p:spPr>
      </p:cxnSp>
      <p:cxnSp>
        <p:nvCxnSpPr>
          <p:cNvPr id="132" name="Straight Arrow Connector 131">
            <a:extLst>
              <a:ext uri="{FF2B5EF4-FFF2-40B4-BE49-F238E27FC236}">
                <a16:creationId xmlns:a16="http://schemas.microsoft.com/office/drawing/2014/main" id="{ACCCB032-4DEB-8847-9F05-3614E41EF1EE}"/>
              </a:ext>
            </a:extLst>
          </p:cNvPr>
          <p:cNvCxnSpPr>
            <a:cxnSpLocks/>
          </p:cNvCxnSpPr>
          <p:nvPr/>
        </p:nvCxnSpPr>
        <p:spPr bwMode="auto">
          <a:xfrm flipV="1">
            <a:off x="5671239" y="2862938"/>
            <a:ext cx="1337493" cy="959826"/>
          </a:xfrm>
          <a:prstGeom prst="straightConnector1">
            <a:avLst/>
          </a:prstGeom>
          <a:solidFill>
            <a:schemeClr val="accent1"/>
          </a:solidFill>
          <a:ln w="12700" cap="flat" cmpd="sng" algn="ctr">
            <a:solidFill>
              <a:schemeClr val="tx1"/>
            </a:solidFill>
            <a:prstDash val="solid"/>
            <a:round/>
            <a:headEnd type="none" w="med" len="med"/>
            <a:tailEnd type="stealth" w="lg" len="lg"/>
          </a:ln>
          <a:effectLst/>
        </p:spPr>
      </p:cxnSp>
      <p:cxnSp>
        <p:nvCxnSpPr>
          <p:cNvPr id="139" name="Straight Arrow Connector 138">
            <a:extLst>
              <a:ext uri="{FF2B5EF4-FFF2-40B4-BE49-F238E27FC236}">
                <a16:creationId xmlns:a16="http://schemas.microsoft.com/office/drawing/2014/main" id="{2E240623-C646-BA44-892C-FD638FF863D3}"/>
              </a:ext>
            </a:extLst>
          </p:cNvPr>
          <p:cNvCxnSpPr>
            <a:cxnSpLocks/>
          </p:cNvCxnSpPr>
          <p:nvPr/>
        </p:nvCxnSpPr>
        <p:spPr bwMode="auto">
          <a:xfrm>
            <a:off x="3000266" y="1420659"/>
            <a:ext cx="343924" cy="2397954"/>
          </a:xfrm>
          <a:prstGeom prst="straightConnector1">
            <a:avLst/>
          </a:prstGeom>
          <a:solidFill>
            <a:schemeClr val="accent1"/>
          </a:solidFill>
          <a:ln w="12700" cap="flat" cmpd="sng" algn="ctr">
            <a:solidFill>
              <a:schemeClr val="tx1"/>
            </a:solidFill>
            <a:prstDash val="solid"/>
            <a:round/>
            <a:headEnd type="none" w="med" len="med"/>
            <a:tailEnd type="stealth" w="lg" len="lg"/>
          </a:ln>
          <a:effectLst/>
        </p:spPr>
      </p:cxnSp>
      <p:cxnSp>
        <p:nvCxnSpPr>
          <p:cNvPr id="140" name="Straight Arrow Connector 139">
            <a:extLst>
              <a:ext uri="{FF2B5EF4-FFF2-40B4-BE49-F238E27FC236}">
                <a16:creationId xmlns:a16="http://schemas.microsoft.com/office/drawing/2014/main" id="{A071A4FE-72DE-F446-B5CD-C9D279DC658C}"/>
              </a:ext>
            </a:extLst>
          </p:cNvPr>
          <p:cNvCxnSpPr>
            <a:cxnSpLocks/>
          </p:cNvCxnSpPr>
          <p:nvPr/>
        </p:nvCxnSpPr>
        <p:spPr bwMode="auto">
          <a:xfrm flipV="1">
            <a:off x="1462850" y="5199226"/>
            <a:ext cx="1210727" cy="922946"/>
          </a:xfrm>
          <a:prstGeom prst="straightConnector1">
            <a:avLst/>
          </a:prstGeom>
          <a:solidFill>
            <a:schemeClr val="accent1"/>
          </a:solidFill>
          <a:ln w="12700" cap="flat" cmpd="sng" algn="ctr">
            <a:solidFill>
              <a:schemeClr val="tx1"/>
            </a:solidFill>
            <a:prstDash val="solid"/>
            <a:round/>
            <a:headEnd type="none" w="med" len="med"/>
            <a:tailEnd type="stealth" w="lg" len="lg"/>
          </a:ln>
          <a:effectLst/>
        </p:spPr>
      </p:cxnSp>
      <p:cxnSp>
        <p:nvCxnSpPr>
          <p:cNvPr id="141" name="Straight Arrow Connector 140">
            <a:extLst>
              <a:ext uri="{FF2B5EF4-FFF2-40B4-BE49-F238E27FC236}">
                <a16:creationId xmlns:a16="http://schemas.microsoft.com/office/drawing/2014/main" id="{68A4005B-272F-DD44-AB2D-643D5310B37C}"/>
              </a:ext>
            </a:extLst>
          </p:cNvPr>
          <p:cNvCxnSpPr>
            <a:cxnSpLocks/>
          </p:cNvCxnSpPr>
          <p:nvPr/>
        </p:nvCxnSpPr>
        <p:spPr bwMode="auto">
          <a:xfrm flipH="1">
            <a:off x="1907540" y="5374760"/>
            <a:ext cx="921089" cy="681123"/>
          </a:xfrm>
          <a:prstGeom prst="straightConnector1">
            <a:avLst/>
          </a:prstGeom>
          <a:solidFill>
            <a:schemeClr val="accent1"/>
          </a:solidFill>
          <a:ln w="12700" cap="flat" cmpd="sng" algn="ctr">
            <a:solidFill>
              <a:srgbClr val="FF0000"/>
            </a:solidFill>
            <a:prstDash val="solid"/>
            <a:round/>
            <a:headEnd type="none" w="med" len="med"/>
            <a:tailEnd type="stealth" w="lg" len="lg"/>
          </a:ln>
          <a:effectLst/>
        </p:spPr>
      </p:cxnSp>
      <p:cxnSp>
        <p:nvCxnSpPr>
          <p:cNvPr id="142" name="Straight Arrow Connector 141">
            <a:extLst>
              <a:ext uri="{FF2B5EF4-FFF2-40B4-BE49-F238E27FC236}">
                <a16:creationId xmlns:a16="http://schemas.microsoft.com/office/drawing/2014/main" id="{E26F2D5B-C4F5-CC4E-9DED-C20012B3B3FE}"/>
              </a:ext>
            </a:extLst>
          </p:cNvPr>
          <p:cNvCxnSpPr/>
          <p:nvPr/>
        </p:nvCxnSpPr>
        <p:spPr bwMode="auto">
          <a:xfrm flipV="1">
            <a:off x="1979485" y="5435743"/>
            <a:ext cx="929030" cy="685800"/>
          </a:xfrm>
          <a:prstGeom prst="straightConnector1">
            <a:avLst/>
          </a:prstGeom>
          <a:solidFill>
            <a:schemeClr val="accent1"/>
          </a:solidFill>
          <a:ln w="12700" cap="flat" cmpd="sng" algn="ctr">
            <a:solidFill>
              <a:schemeClr val="tx1"/>
            </a:solidFill>
            <a:prstDash val="solid"/>
            <a:round/>
            <a:headEnd type="none" w="med" len="med"/>
            <a:tailEnd type="stealth" w="lg" len="lg"/>
          </a:ln>
          <a:effectLst/>
        </p:spPr>
      </p:cxnSp>
      <p:sp>
        <p:nvSpPr>
          <p:cNvPr id="144" name="TextBox 143">
            <a:extLst>
              <a:ext uri="{FF2B5EF4-FFF2-40B4-BE49-F238E27FC236}">
                <a16:creationId xmlns:a16="http://schemas.microsoft.com/office/drawing/2014/main" id="{B85C2B9A-BF2D-8748-86EE-20E4D1147750}"/>
              </a:ext>
            </a:extLst>
          </p:cNvPr>
          <p:cNvSpPr txBox="1"/>
          <p:nvPr/>
        </p:nvSpPr>
        <p:spPr>
          <a:xfrm>
            <a:off x="4069054" y="3767792"/>
            <a:ext cx="631070" cy="338554"/>
          </a:xfrm>
          <a:prstGeom prst="rect">
            <a:avLst/>
          </a:prstGeom>
          <a:noFill/>
        </p:spPr>
        <p:txBody>
          <a:bodyPr wrap="none" rtlCol="0">
            <a:spAutoFit/>
          </a:bodyPr>
          <a:lstStyle/>
          <a:p>
            <a:r>
              <a:rPr lang="en-US" sz="1600" dirty="0">
                <a:solidFill>
                  <a:srgbClr val="29A62A"/>
                </a:solidFill>
              </a:rPr>
              <a:t>allow</a:t>
            </a:r>
          </a:p>
        </p:txBody>
      </p:sp>
      <p:sp>
        <p:nvSpPr>
          <p:cNvPr id="96" name="Title 95">
            <a:extLst>
              <a:ext uri="{FF2B5EF4-FFF2-40B4-BE49-F238E27FC236}">
                <a16:creationId xmlns:a16="http://schemas.microsoft.com/office/drawing/2014/main" id="{F5804D07-A68C-BA48-9EF0-F4E3880C58A8}"/>
              </a:ext>
            </a:extLst>
          </p:cNvPr>
          <p:cNvSpPr>
            <a:spLocks noGrp="1"/>
          </p:cNvSpPr>
          <p:nvPr>
            <p:ph type="title"/>
          </p:nvPr>
        </p:nvSpPr>
        <p:spPr>
          <a:xfrm>
            <a:off x="4527355" y="35713"/>
            <a:ext cx="3375176" cy="689783"/>
          </a:xfrm>
        </p:spPr>
        <p:txBody>
          <a:bodyPr>
            <a:normAutofit/>
          </a:bodyPr>
          <a:lstStyle/>
          <a:p>
            <a:r>
              <a:rPr lang="en-US" sz="3200" dirty="0"/>
              <a:t>Patent Fights</a:t>
            </a:r>
          </a:p>
        </p:txBody>
      </p:sp>
    </p:spTree>
    <p:extLst>
      <p:ext uri="{BB962C8B-B14F-4D97-AF65-F5344CB8AC3E}">
        <p14:creationId xmlns:p14="http://schemas.microsoft.com/office/powerpoint/2010/main" val="28349147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4AA1AC-97BF-4C4E-A136-2DCCD4673FD1}"/>
              </a:ext>
            </a:extLst>
          </p:cNvPr>
          <p:cNvPicPr>
            <a:picLocks noChangeAspect="1"/>
          </p:cNvPicPr>
          <p:nvPr/>
        </p:nvPicPr>
        <p:blipFill>
          <a:blip r:embed="rId2"/>
          <a:stretch>
            <a:fillRect/>
          </a:stretch>
        </p:blipFill>
        <p:spPr>
          <a:xfrm>
            <a:off x="781200" y="1132114"/>
            <a:ext cx="10629600" cy="4278086"/>
          </a:xfrm>
          <a:prstGeom prst="rect">
            <a:avLst/>
          </a:prstGeom>
        </p:spPr>
      </p:pic>
      <p:sp>
        <p:nvSpPr>
          <p:cNvPr id="5" name="TextBox 4">
            <a:extLst>
              <a:ext uri="{FF2B5EF4-FFF2-40B4-BE49-F238E27FC236}">
                <a16:creationId xmlns:a16="http://schemas.microsoft.com/office/drawing/2014/main" id="{D5822C3F-E4F7-4048-8779-D80F52782288}"/>
              </a:ext>
            </a:extLst>
          </p:cNvPr>
          <p:cNvSpPr txBox="1"/>
          <p:nvPr/>
        </p:nvSpPr>
        <p:spPr>
          <a:xfrm>
            <a:off x="3233058" y="5410200"/>
            <a:ext cx="3608937" cy="276999"/>
          </a:xfrm>
          <a:prstGeom prst="rect">
            <a:avLst/>
          </a:prstGeom>
          <a:noFill/>
        </p:spPr>
        <p:txBody>
          <a:bodyPr wrap="none" rtlCol="0">
            <a:spAutoFit/>
          </a:bodyPr>
          <a:lstStyle/>
          <a:p>
            <a:r>
              <a:rPr lang="en-US" sz="1200" dirty="0"/>
              <a:t>Source: https://</a:t>
            </a:r>
            <a:r>
              <a:rPr lang="en-US" sz="1200" dirty="0" err="1"/>
              <a:t>fishpostgrant.com</a:t>
            </a:r>
            <a:r>
              <a:rPr lang="en-US" sz="1200" dirty="0"/>
              <a:t>/inter-</a:t>
            </a:r>
            <a:r>
              <a:rPr lang="en-US" sz="1200" dirty="0" err="1"/>
              <a:t>partes</a:t>
            </a:r>
            <a:r>
              <a:rPr lang="en-US" sz="1200" dirty="0"/>
              <a:t>-review/</a:t>
            </a:r>
          </a:p>
        </p:txBody>
      </p:sp>
      <p:sp>
        <p:nvSpPr>
          <p:cNvPr id="6" name="TextBox 5">
            <a:extLst>
              <a:ext uri="{FF2B5EF4-FFF2-40B4-BE49-F238E27FC236}">
                <a16:creationId xmlns:a16="http://schemas.microsoft.com/office/drawing/2014/main" id="{71026C9F-23E1-3640-86AD-3CC2CF240CE6}"/>
              </a:ext>
            </a:extLst>
          </p:cNvPr>
          <p:cNvSpPr txBox="1"/>
          <p:nvPr/>
        </p:nvSpPr>
        <p:spPr>
          <a:xfrm>
            <a:off x="653143" y="6215743"/>
            <a:ext cx="10461454" cy="369332"/>
          </a:xfrm>
          <a:prstGeom prst="rect">
            <a:avLst/>
          </a:prstGeom>
          <a:noFill/>
        </p:spPr>
        <p:txBody>
          <a:bodyPr wrap="none" rtlCol="0">
            <a:spAutoFit/>
          </a:bodyPr>
          <a:lstStyle/>
          <a:p>
            <a:r>
              <a:rPr lang="en-US" dirty="0"/>
              <a:t>Detailed rules available at </a:t>
            </a:r>
            <a:r>
              <a:rPr lang="en-US" dirty="0">
                <a:hlinkClick r:id="rId3"/>
              </a:rPr>
              <a:t>https://www.uspto.gov/sites/default/files/aia_implementation/fr_specific_trial.pdf</a:t>
            </a:r>
            <a:r>
              <a:rPr lang="en-US" dirty="0"/>
              <a:t> </a:t>
            </a:r>
          </a:p>
        </p:txBody>
      </p:sp>
      <p:sp>
        <p:nvSpPr>
          <p:cNvPr id="7" name="Title 6">
            <a:extLst>
              <a:ext uri="{FF2B5EF4-FFF2-40B4-BE49-F238E27FC236}">
                <a16:creationId xmlns:a16="http://schemas.microsoft.com/office/drawing/2014/main" id="{8354246E-CE5B-1F45-A7FD-1F23E785F813}"/>
              </a:ext>
            </a:extLst>
          </p:cNvPr>
          <p:cNvSpPr>
            <a:spLocks noGrp="1"/>
          </p:cNvSpPr>
          <p:nvPr>
            <p:ph type="title"/>
          </p:nvPr>
        </p:nvSpPr>
        <p:spPr>
          <a:xfrm>
            <a:off x="838200" y="-43543"/>
            <a:ext cx="10515600" cy="1325563"/>
          </a:xfrm>
        </p:spPr>
        <p:txBody>
          <a:bodyPr>
            <a:normAutofit/>
          </a:bodyPr>
          <a:lstStyle/>
          <a:p>
            <a:pPr algn="ctr"/>
            <a:r>
              <a:rPr lang="en-US" sz="3600" i="1" dirty="0"/>
              <a:t>Inter </a:t>
            </a:r>
            <a:r>
              <a:rPr lang="en-US" sz="3600" i="1" dirty="0" err="1"/>
              <a:t>Partes</a:t>
            </a:r>
            <a:r>
              <a:rPr lang="en-US" sz="3600" i="1" dirty="0"/>
              <a:t> </a:t>
            </a:r>
            <a:r>
              <a:rPr lang="en-US" sz="3600" dirty="0"/>
              <a:t>Review Procedure</a:t>
            </a:r>
          </a:p>
        </p:txBody>
      </p:sp>
    </p:spTree>
    <p:extLst>
      <p:ext uri="{BB962C8B-B14F-4D97-AF65-F5344CB8AC3E}">
        <p14:creationId xmlns:p14="http://schemas.microsoft.com/office/powerpoint/2010/main" val="3329322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pplication, table&#10;&#10;Description automatically generated">
            <a:extLst>
              <a:ext uri="{FF2B5EF4-FFF2-40B4-BE49-F238E27FC236}">
                <a16:creationId xmlns:a16="http://schemas.microsoft.com/office/drawing/2014/main" id="{3AC95E31-8712-8442-B8AD-C0BDC91386FE}"/>
              </a:ext>
            </a:extLst>
          </p:cNvPr>
          <p:cNvPicPr>
            <a:picLocks noChangeAspect="1"/>
          </p:cNvPicPr>
          <p:nvPr/>
        </p:nvPicPr>
        <p:blipFill>
          <a:blip r:embed="rId2"/>
          <a:stretch>
            <a:fillRect/>
          </a:stretch>
        </p:blipFill>
        <p:spPr>
          <a:xfrm>
            <a:off x="821898" y="0"/>
            <a:ext cx="10548204" cy="6858000"/>
          </a:xfrm>
          <a:prstGeom prst="rect">
            <a:avLst/>
          </a:prstGeom>
        </p:spPr>
      </p:pic>
    </p:spTree>
    <p:extLst>
      <p:ext uri="{BB962C8B-B14F-4D97-AF65-F5344CB8AC3E}">
        <p14:creationId xmlns:p14="http://schemas.microsoft.com/office/powerpoint/2010/main" val="26328276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DD09E704-EDA8-3CA3-13B0-4621AB011259}"/>
              </a:ext>
            </a:extLst>
          </p:cNvPr>
          <p:cNvPicPr>
            <a:picLocks noChangeAspect="1"/>
          </p:cNvPicPr>
          <p:nvPr/>
        </p:nvPicPr>
        <p:blipFill>
          <a:blip r:embed="rId2"/>
          <a:stretch>
            <a:fillRect/>
          </a:stretch>
        </p:blipFill>
        <p:spPr>
          <a:xfrm>
            <a:off x="649507" y="121920"/>
            <a:ext cx="10786589" cy="6549554"/>
          </a:xfrm>
          <a:prstGeom prst="rect">
            <a:avLst/>
          </a:prstGeom>
        </p:spPr>
      </p:pic>
    </p:spTree>
    <p:extLst>
      <p:ext uri="{BB962C8B-B14F-4D97-AF65-F5344CB8AC3E}">
        <p14:creationId xmlns:p14="http://schemas.microsoft.com/office/powerpoint/2010/main" val="22753101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9073B859-1063-E348-51AC-1332D38C88E0}"/>
              </a:ext>
            </a:extLst>
          </p:cNvPr>
          <p:cNvPicPr>
            <a:picLocks noChangeAspect="1"/>
          </p:cNvPicPr>
          <p:nvPr/>
        </p:nvPicPr>
        <p:blipFill>
          <a:blip r:embed="rId2"/>
          <a:stretch>
            <a:fillRect/>
          </a:stretch>
        </p:blipFill>
        <p:spPr>
          <a:xfrm>
            <a:off x="678332" y="429489"/>
            <a:ext cx="10932529" cy="6248401"/>
          </a:xfrm>
          <a:prstGeom prst="rect">
            <a:avLst/>
          </a:prstGeom>
        </p:spPr>
      </p:pic>
    </p:spTree>
    <p:extLst>
      <p:ext uri="{BB962C8B-B14F-4D97-AF65-F5344CB8AC3E}">
        <p14:creationId xmlns:p14="http://schemas.microsoft.com/office/powerpoint/2010/main" val="15768783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339BA736-1F48-BBE8-EAF9-F224CD989892}"/>
              </a:ext>
            </a:extLst>
          </p:cNvPr>
          <p:cNvPicPr>
            <a:picLocks noChangeAspect="1"/>
          </p:cNvPicPr>
          <p:nvPr/>
        </p:nvPicPr>
        <p:blipFill>
          <a:blip r:embed="rId2"/>
          <a:stretch>
            <a:fillRect/>
          </a:stretch>
        </p:blipFill>
        <p:spPr>
          <a:xfrm>
            <a:off x="697197" y="332508"/>
            <a:ext cx="10815930" cy="6439951"/>
          </a:xfrm>
          <a:prstGeom prst="rect">
            <a:avLst/>
          </a:prstGeom>
        </p:spPr>
      </p:pic>
    </p:spTree>
    <p:extLst>
      <p:ext uri="{BB962C8B-B14F-4D97-AF65-F5344CB8AC3E}">
        <p14:creationId xmlns:p14="http://schemas.microsoft.com/office/powerpoint/2010/main" val="4481762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CF9B5A2F-E401-3525-BC91-1FBF6DB9079C}"/>
              </a:ext>
            </a:extLst>
          </p:cNvPr>
          <p:cNvPicPr>
            <a:picLocks noChangeAspect="1"/>
          </p:cNvPicPr>
          <p:nvPr/>
        </p:nvPicPr>
        <p:blipFill>
          <a:blip r:embed="rId2"/>
          <a:stretch>
            <a:fillRect/>
          </a:stretch>
        </p:blipFill>
        <p:spPr>
          <a:xfrm>
            <a:off x="696040" y="231648"/>
            <a:ext cx="10579556" cy="6449568"/>
          </a:xfrm>
          <a:prstGeom prst="rect">
            <a:avLst/>
          </a:prstGeom>
        </p:spPr>
      </p:pic>
    </p:spTree>
    <p:extLst>
      <p:ext uri="{BB962C8B-B14F-4D97-AF65-F5344CB8AC3E}">
        <p14:creationId xmlns:p14="http://schemas.microsoft.com/office/powerpoint/2010/main" val="11693290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78AB960-EEDB-6645-A264-AB29F94087C0}"/>
              </a:ext>
            </a:extLst>
          </p:cNvPr>
          <p:cNvPicPr>
            <a:picLocks noChangeAspect="1"/>
          </p:cNvPicPr>
          <p:nvPr/>
        </p:nvPicPr>
        <p:blipFill>
          <a:blip r:embed="rId2"/>
          <a:stretch>
            <a:fillRect/>
          </a:stretch>
        </p:blipFill>
        <p:spPr>
          <a:xfrm>
            <a:off x="2333203" y="0"/>
            <a:ext cx="7525593" cy="6858000"/>
          </a:xfrm>
          <a:prstGeom prst="rect">
            <a:avLst/>
          </a:prstGeom>
        </p:spPr>
      </p:pic>
      <p:sp>
        <p:nvSpPr>
          <p:cNvPr id="4" name="TextBox 3">
            <a:extLst>
              <a:ext uri="{FF2B5EF4-FFF2-40B4-BE49-F238E27FC236}">
                <a16:creationId xmlns:a16="http://schemas.microsoft.com/office/drawing/2014/main" id="{58696816-D313-E1E6-950D-1114F4ED530E}"/>
              </a:ext>
            </a:extLst>
          </p:cNvPr>
          <p:cNvSpPr txBox="1"/>
          <p:nvPr/>
        </p:nvSpPr>
        <p:spPr>
          <a:xfrm>
            <a:off x="8132064" y="6334780"/>
            <a:ext cx="4059936" cy="523220"/>
          </a:xfrm>
          <a:prstGeom prst="rect">
            <a:avLst/>
          </a:prstGeom>
          <a:noFill/>
        </p:spPr>
        <p:txBody>
          <a:bodyPr wrap="square" rtlCol="0">
            <a:spAutoFit/>
          </a:bodyPr>
          <a:lstStyle/>
          <a:p>
            <a:r>
              <a:rPr lang="en-US" sz="1400" dirty="0"/>
              <a:t>Source:  </a:t>
            </a:r>
            <a:r>
              <a:rPr lang="en-US" sz="1400" dirty="0" err="1"/>
              <a:t>Cremers</a:t>
            </a:r>
            <a:r>
              <a:rPr lang="en-US" sz="1400" dirty="0"/>
              <a:t> et al., “Patent Litigation in Europe,” </a:t>
            </a:r>
            <a:r>
              <a:rPr lang="en-US" sz="1400" dirty="0" err="1"/>
              <a:t>Eur</a:t>
            </a:r>
            <a:r>
              <a:rPr lang="en-US" sz="1400" dirty="0"/>
              <a:t> J L Econ (2017): 44: 1-44</a:t>
            </a:r>
          </a:p>
        </p:txBody>
      </p:sp>
    </p:spTree>
    <p:extLst>
      <p:ext uri="{BB962C8B-B14F-4D97-AF65-F5344CB8AC3E}">
        <p14:creationId xmlns:p14="http://schemas.microsoft.com/office/powerpoint/2010/main" val="9282948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1E760B0F-8BCF-1B37-27D5-8CFAF0B8042D}"/>
              </a:ext>
            </a:extLst>
          </p:cNvPr>
          <p:cNvPicPr>
            <a:picLocks noChangeAspect="1"/>
          </p:cNvPicPr>
          <p:nvPr/>
        </p:nvPicPr>
        <p:blipFill>
          <a:blip r:embed="rId2"/>
          <a:stretch>
            <a:fillRect/>
          </a:stretch>
        </p:blipFill>
        <p:spPr>
          <a:xfrm>
            <a:off x="1426463" y="1000811"/>
            <a:ext cx="9083041" cy="1663092"/>
          </a:xfrm>
          <a:prstGeom prst="rect">
            <a:avLst/>
          </a:prstGeom>
        </p:spPr>
      </p:pic>
      <p:sp>
        <p:nvSpPr>
          <p:cNvPr id="4" name="TextBox 3">
            <a:extLst>
              <a:ext uri="{FF2B5EF4-FFF2-40B4-BE49-F238E27FC236}">
                <a16:creationId xmlns:a16="http://schemas.microsoft.com/office/drawing/2014/main" id="{6DE0CB73-F4EE-B0F7-4FE8-1E92B4AE8CBA}"/>
              </a:ext>
            </a:extLst>
          </p:cNvPr>
          <p:cNvSpPr txBox="1"/>
          <p:nvPr/>
        </p:nvSpPr>
        <p:spPr>
          <a:xfrm>
            <a:off x="658368" y="6181344"/>
            <a:ext cx="11119103"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Source:  </a:t>
            </a:r>
            <a:r>
              <a:rPr lang="en-US" sz="1400" dirty="0">
                <a:effectLst/>
                <a:latin typeface="Times New Roman" panose="02020603050405020304" pitchFamily="18" charset="0"/>
                <a:cs typeface="Times New Roman" panose="02020603050405020304" pitchFamily="18" charset="0"/>
              </a:rPr>
              <a:t>Prof. Dr. Tilman </a:t>
            </a:r>
            <a:r>
              <a:rPr lang="en-US" sz="1400" dirty="0" err="1">
                <a:effectLst/>
                <a:latin typeface="Times New Roman" panose="02020603050405020304" pitchFamily="18" charset="0"/>
                <a:cs typeface="Times New Roman" panose="02020603050405020304" pitchFamily="18" charset="0"/>
              </a:rPr>
              <a:t>Müller-Stoy</a:t>
            </a:r>
            <a:r>
              <a:rPr lang="en-US" sz="1400" dirty="0">
                <a:effectLst/>
                <a:latin typeface="Times New Roman" panose="02020603050405020304" pitchFamily="18" charset="0"/>
                <a:cs typeface="Times New Roman" panose="02020603050405020304" pitchFamily="18" charset="0"/>
              </a:rPr>
              <a:t>, Dr. Anna </a:t>
            </a:r>
            <a:r>
              <a:rPr lang="en-US" sz="1400" dirty="0" err="1">
                <a:effectLst/>
                <a:latin typeface="Times New Roman" panose="02020603050405020304" pitchFamily="18" charset="0"/>
                <a:cs typeface="Times New Roman" panose="02020603050405020304" pitchFamily="18" charset="0"/>
              </a:rPr>
              <a:t>Giedke</a:t>
            </a:r>
            <a:r>
              <a:rPr lang="en-US" sz="1400" dirty="0">
                <a:effectLst/>
                <a:latin typeface="Times New Roman" panose="02020603050405020304" pitchFamily="18" charset="0"/>
                <a:cs typeface="Times New Roman" panose="02020603050405020304" pitchFamily="18" charset="0"/>
              </a:rPr>
              <a:t>, Julian </a:t>
            </a:r>
            <a:r>
              <a:rPr lang="en-US" sz="1400" dirty="0" err="1">
                <a:effectLst/>
                <a:latin typeface="Times New Roman" panose="02020603050405020304" pitchFamily="18" charset="0"/>
                <a:cs typeface="Times New Roman" panose="02020603050405020304" pitchFamily="18" charset="0"/>
              </a:rPr>
              <a:t>Große-Ophoff</a:t>
            </a:r>
            <a:r>
              <a:rPr lang="en-US" sz="1400" dirty="0">
                <a:effectLst/>
                <a:latin typeface="Times New Roman" panose="02020603050405020304" pitchFamily="18" charset="0"/>
                <a:cs typeface="Times New Roman" panose="02020603050405020304" pitchFamily="18" charset="0"/>
              </a:rPr>
              <a:t>, “Current revocation rates in German patent nullity proceedings” (2022), https://</a:t>
            </a:r>
            <a:r>
              <a:rPr lang="en-US" sz="1400" dirty="0" err="1">
                <a:effectLst/>
                <a:latin typeface="Times New Roman" panose="02020603050405020304" pitchFamily="18" charset="0"/>
                <a:cs typeface="Times New Roman" panose="02020603050405020304" pitchFamily="18" charset="0"/>
              </a:rPr>
              <a:t>www.bardehle.com</a:t>
            </a:r>
            <a:r>
              <a:rPr lang="en-US" sz="1400" dirty="0">
                <a:effectLst/>
                <a:latin typeface="Times New Roman" panose="02020603050405020304" pitchFamily="18" charset="0"/>
                <a:cs typeface="Times New Roman" panose="02020603050405020304" pitchFamily="18" charset="0"/>
              </a:rPr>
              <a:t>/</a:t>
            </a:r>
            <a:r>
              <a:rPr lang="en-US" sz="1400" dirty="0" err="1">
                <a:effectLst/>
                <a:latin typeface="Times New Roman" panose="02020603050405020304" pitchFamily="18" charset="0"/>
                <a:cs typeface="Times New Roman" panose="02020603050405020304" pitchFamily="18" charset="0"/>
              </a:rPr>
              <a:t>en</a:t>
            </a:r>
            <a:r>
              <a:rPr lang="en-US" sz="1400" dirty="0">
                <a:effectLst/>
                <a:latin typeface="Times New Roman" panose="02020603050405020304" pitchFamily="18" charset="0"/>
                <a:cs typeface="Times New Roman" panose="02020603050405020304" pitchFamily="18" charset="0"/>
              </a:rPr>
              <a:t>/</a:t>
            </a:r>
            <a:r>
              <a:rPr lang="en-US" sz="1400" dirty="0" err="1">
                <a:effectLst/>
                <a:latin typeface="Times New Roman" panose="02020603050405020304" pitchFamily="18" charset="0"/>
                <a:cs typeface="Times New Roman" panose="02020603050405020304" pitchFamily="18" charset="0"/>
              </a:rPr>
              <a:t>ip</a:t>
            </a:r>
            <a:r>
              <a:rPr lang="en-US" sz="1400" dirty="0">
                <a:effectLst/>
                <a:latin typeface="Times New Roman" panose="02020603050405020304" pitchFamily="18" charset="0"/>
                <a:cs typeface="Times New Roman" panose="02020603050405020304" pitchFamily="18" charset="0"/>
              </a:rPr>
              <a:t>-news-knowledge/</a:t>
            </a:r>
            <a:r>
              <a:rPr lang="en-US" sz="1400" dirty="0" err="1">
                <a:effectLst/>
                <a:latin typeface="Times New Roman" panose="02020603050405020304" pitchFamily="18" charset="0"/>
                <a:cs typeface="Times New Roman" panose="02020603050405020304" pitchFamily="18" charset="0"/>
              </a:rPr>
              <a:t>ip</a:t>
            </a:r>
            <a:r>
              <a:rPr lang="en-US" sz="1400" dirty="0">
                <a:effectLst/>
                <a:latin typeface="Times New Roman" panose="02020603050405020304" pitchFamily="18" charset="0"/>
                <a:cs typeface="Times New Roman" panose="02020603050405020304" pitchFamily="18" charset="0"/>
              </a:rPr>
              <a:t>-news/news-detail/current-revocation-rates-in-</a:t>
            </a:r>
            <a:r>
              <a:rPr lang="en-US" sz="1400" dirty="0" err="1">
                <a:effectLst/>
                <a:latin typeface="Times New Roman" panose="02020603050405020304" pitchFamily="18" charset="0"/>
                <a:cs typeface="Times New Roman" panose="02020603050405020304" pitchFamily="18" charset="0"/>
              </a:rPr>
              <a:t>german</a:t>
            </a:r>
            <a:r>
              <a:rPr lang="en-US" sz="1400" dirty="0">
                <a:effectLst/>
                <a:latin typeface="Times New Roman" panose="02020603050405020304" pitchFamily="18" charset="0"/>
                <a:cs typeface="Times New Roman" panose="02020603050405020304" pitchFamily="18" charset="0"/>
              </a:rPr>
              <a:t>-patent-nullity-proceedings</a:t>
            </a:r>
          </a:p>
        </p:txBody>
      </p:sp>
      <p:sp>
        <p:nvSpPr>
          <p:cNvPr id="5" name="Title 4">
            <a:extLst>
              <a:ext uri="{FF2B5EF4-FFF2-40B4-BE49-F238E27FC236}">
                <a16:creationId xmlns:a16="http://schemas.microsoft.com/office/drawing/2014/main" id="{84227BE9-B3CE-32F7-6117-51A631439D9D}"/>
              </a:ext>
            </a:extLst>
          </p:cNvPr>
          <p:cNvSpPr>
            <a:spLocks noGrp="1"/>
          </p:cNvSpPr>
          <p:nvPr>
            <p:ph type="title"/>
          </p:nvPr>
        </p:nvSpPr>
        <p:spPr>
          <a:xfrm>
            <a:off x="658368" y="1"/>
            <a:ext cx="11324842" cy="1000810"/>
          </a:xfrm>
        </p:spPr>
        <p:txBody>
          <a:bodyPr>
            <a:normAutofit/>
          </a:bodyPr>
          <a:lstStyle/>
          <a:p>
            <a:r>
              <a:rPr lang="en-US" sz="3200" dirty="0"/>
              <a:t>Nullity Proceedings in the German Federal Patent Court, 2018-2020</a:t>
            </a:r>
          </a:p>
        </p:txBody>
      </p:sp>
      <p:pic>
        <p:nvPicPr>
          <p:cNvPr id="2" name="Picture 1" descr="Table&#10;&#10;Description automatically generated">
            <a:extLst>
              <a:ext uri="{FF2B5EF4-FFF2-40B4-BE49-F238E27FC236}">
                <a16:creationId xmlns:a16="http://schemas.microsoft.com/office/drawing/2014/main" id="{0E3DE826-7248-D02C-731C-25E76DFABC23}"/>
              </a:ext>
            </a:extLst>
          </p:cNvPr>
          <p:cNvPicPr>
            <a:picLocks noChangeAspect="1"/>
          </p:cNvPicPr>
          <p:nvPr/>
        </p:nvPicPr>
        <p:blipFill>
          <a:blip r:embed="rId3"/>
          <a:stretch>
            <a:fillRect/>
          </a:stretch>
        </p:blipFill>
        <p:spPr>
          <a:xfrm>
            <a:off x="2081783" y="2869241"/>
            <a:ext cx="7772400" cy="3106764"/>
          </a:xfrm>
          <a:prstGeom prst="rect">
            <a:avLst/>
          </a:prstGeom>
        </p:spPr>
      </p:pic>
    </p:spTree>
    <p:extLst>
      <p:ext uri="{BB962C8B-B14F-4D97-AF65-F5344CB8AC3E}">
        <p14:creationId xmlns:p14="http://schemas.microsoft.com/office/powerpoint/2010/main" val="21730944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E0CB73-F4EE-B0F7-4FE8-1E92B4AE8CBA}"/>
              </a:ext>
            </a:extLst>
          </p:cNvPr>
          <p:cNvSpPr txBox="1"/>
          <p:nvPr/>
        </p:nvSpPr>
        <p:spPr>
          <a:xfrm>
            <a:off x="658368" y="6181344"/>
            <a:ext cx="11119103"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Source:  </a:t>
            </a:r>
            <a:r>
              <a:rPr lang="en-US" sz="1400" dirty="0">
                <a:effectLst/>
                <a:latin typeface="Times New Roman" panose="02020603050405020304" pitchFamily="18" charset="0"/>
                <a:cs typeface="Times New Roman" panose="02020603050405020304" pitchFamily="18" charset="0"/>
              </a:rPr>
              <a:t>Prof. Dr. Tilman </a:t>
            </a:r>
            <a:r>
              <a:rPr lang="en-US" sz="1400" dirty="0" err="1">
                <a:effectLst/>
                <a:latin typeface="Times New Roman" panose="02020603050405020304" pitchFamily="18" charset="0"/>
                <a:cs typeface="Times New Roman" panose="02020603050405020304" pitchFamily="18" charset="0"/>
              </a:rPr>
              <a:t>Müller-Stoy</a:t>
            </a:r>
            <a:r>
              <a:rPr lang="en-US" sz="1400" dirty="0">
                <a:effectLst/>
                <a:latin typeface="Times New Roman" panose="02020603050405020304" pitchFamily="18" charset="0"/>
                <a:cs typeface="Times New Roman" panose="02020603050405020304" pitchFamily="18" charset="0"/>
              </a:rPr>
              <a:t>, Dr. Anna </a:t>
            </a:r>
            <a:r>
              <a:rPr lang="en-US" sz="1400" dirty="0" err="1">
                <a:effectLst/>
                <a:latin typeface="Times New Roman" panose="02020603050405020304" pitchFamily="18" charset="0"/>
                <a:cs typeface="Times New Roman" panose="02020603050405020304" pitchFamily="18" charset="0"/>
              </a:rPr>
              <a:t>Giedke</a:t>
            </a:r>
            <a:r>
              <a:rPr lang="en-US" sz="1400" dirty="0">
                <a:effectLst/>
                <a:latin typeface="Times New Roman" panose="02020603050405020304" pitchFamily="18" charset="0"/>
                <a:cs typeface="Times New Roman" panose="02020603050405020304" pitchFamily="18" charset="0"/>
              </a:rPr>
              <a:t>, Julian </a:t>
            </a:r>
            <a:r>
              <a:rPr lang="en-US" sz="1400" dirty="0" err="1">
                <a:effectLst/>
                <a:latin typeface="Times New Roman" panose="02020603050405020304" pitchFamily="18" charset="0"/>
                <a:cs typeface="Times New Roman" panose="02020603050405020304" pitchFamily="18" charset="0"/>
              </a:rPr>
              <a:t>Große-Ophoff</a:t>
            </a:r>
            <a:r>
              <a:rPr lang="en-US" sz="1400" dirty="0">
                <a:effectLst/>
                <a:latin typeface="Times New Roman" panose="02020603050405020304" pitchFamily="18" charset="0"/>
                <a:cs typeface="Times New Roman" panose="02020603050405020304" pitchFamily="18" charset="0"/>
              </a:rPr>
              <a:t>, “Current revocation rates in German patent nullity proceedings” (2022), https://</a:t>
            </a:r>
            <a:r>
              <a:rPr lang="en-US" sz="1400" dirty="0" err="1">
                <a:effectLst/>
                <a:latin typeface="Times New Roman" panose="02020603050405020304" pitchFamily="18" charset="0"/>
                <a:cs typeface="Times New Roman" panose="02020603050405020304" pitchFamily="18" charset="0"/>
              </a:rPr>
              <a:t>www.bardehle.com</a:t>
            </a:r>
            <a:r>
              <a:rPr lang="en-US" sz="1400" dirty="0">
                <a:effectLst/>
                <a:latin typeface="Times New Roman" panose="02020603050405020304" pitchFamily="18" charset="0"/>
                <a:cs typeface="Times New Roman" panose="02020603050405020304" pitchFamily="18" charset="0"/>
              </a:rPr>
              <a:t>/</a:t>
            </a:r>
            <a:r>
              <a:rPr lang="en-US" sz="1400" dirty="0" err="1">
                <a:effectLst/>
                <a:latin typeface="Times New Roman" panose="02020603050405020304" pitchFamily="18" charset="0"/>
                <a:cs typeface="Times New Roman" panose="02020603050405020304" pitchFamily="18" charset="0"/>
              </a:rPr>
              <a:t>en</a:t>
            </a:r>
            <a:r>
              <a:rPr lang="en-US" sz="1400" dirty="0">
                <a:effectLst/>
                <a:latin typeface="Times New Roman" panose="02020603050405020304" pitchFamily="18" charset="0"/>
                <a:cs typeface="Times New Roman" panose="02020603050405020304" pitchFamily="18" charset="0"/>
              </a:rPr>
              <a:t>/</a:t>
            </a:r>
            <a:r>
              <a:rPr lang="en-US" sz="1400" dirty="0" err="1">
                <a:effectLst/>
                <a:latin typeface="Times New Roman" panose="02020603050405020304" pitchFamily="18" charset="0"/>
                <a:cs typeface="Times New Roman" panose="02020603050405020304" pitchFamily="18" charset="0"/>
              </a:rPr>
              <a:t>ip</a:t>
            </a:r>
            <a:r>
              <a:rPr lang="en-US" sz="1400" dirty="0">
                <a:effectLst/>
                <a:latin typeface="Times New Roman" panose="02020603050405020304" pitchFamily="18" charset="0"/>
                <a:cs typeface="Times New Roman" panose="02020603050405020304" pitchFamily="18" charset="0"/>
              </a:rPr>
              <a:t>-news-knowledge/</a:t>
            </a:r>
            <a:r>
              <a:rPr lang="en-US" sz="1400" dirty="0" err="1">
                <a:effectLst/>
                <a:latin typeface="Times New Roman" panose="02020603050405020304" pitchFamily="18" charset="0"/>
                <a:cs typeface="Times New Roman" panose="02020603050405020304" pitchFamily="18" charset="0"/>
              </a:rPr>
              <a:t>ip</a:t>
            </a:r>
            <a:r>
              <a:rPr lang="en-US" sz="1400" dirty="0">
                <a:effectLst/>
                <a:latin typeface="Times New Roman" panose="02020603050405020304" pitchFamily="18" charset="0"/>
                <a:cs typeface="Times New Roman" panose="02020603050405020304" pitchFamily="18" charset="0"/>
              </a:rPr>
              <a:t>-news/news-detail/current-revocation-rates-in-</a:t>
            </a:r>
            <a:r>
              <a:rPr lang="en-US" sz="1400" dirty="0" err="1">
                <a:effectLst/>
                <a:latin typeface="Times New Roman" panose="02020603050405020304" pitchFamily="18" charset="0"/>
                <a:cs typeface="Times New Roman" panose="02020603050405020304" pitchFamily="18" charset="0"/>
              </a:rPr>
              <a:t>german</a:t>
            </a:r>
            <a:r>
              <a:rPr lang="en-US" sz="1400" dirty="0">
                <a:effectLst/>
                <a:latin typeface="Times New Roman" panose="02020603050405020304" pitchFamily="18" charset="0"/>
                <a:cs typeface="Times New Roman" panose="02020603050405020304" pitchFamily="18" charset="0"/>
              </a:rPr>
              <a:t>-patent-nullity-proceedings</a:t>
            </a:r>
          </a:p>
        </p:txBody>
      </p:sp>
      <p:sp>
        <p:nvSpPr>
          <p:cNvPr id="5" name="Title 4">
            <a:extLst>
              <a:ext uri="{FF2B5EF4-FFF2-40B4-BE49-F238E27FC236}">
                <a16:creationId xmlns:a16="http://schemas.microsoft.com/office/drawing/2014/main" id="{84227BE9-B3CE-32F7-6117-51A631439D9D}"/>
              </a:ext>
            </a:extLst>
          </p:cNvPr>
          <p:cNvSpPr>
            <a:spLocks noGrp="1"/>
          </p:cNvSpPr>
          <p:nvPr>
            <p:ph type="title"/>
          </p:nvPr>
        </p:nvSpPr>
        <p:spPr>
          <a:xfrm>
            <a:off x="658368" y="1"/>
            <a:ext cx="11324842" cy="1000810"/>
          </a:xfrm>
        </p:spPr>
        <p:txBody>
          <a:bodyPr>
            <a:normAutofit/>
          </a:bodyPr>
          <a:lstStyle/>
          <a:p>
            <a:r>
              <a:rPr lang="en-US" sz="3200" dirty="0"/>
              <a:t>Nullity Proceedings in the German Federal Patent Court, 2018-2020</a:t>
            </a:r>
          </a:p>
        </p:txBody>
      </p:sp>
      <p:pic>
        <p:nvPicPr>
          <p:cNvPr id="2" name="Picture 1" descr="Table&#10;&#10;Description automatically generated">
            <a:extLst>
              <a:ext uri="{FF2B5EF4-FFF2-40B4-BE49-F238E27FC236}">
                <a16:creationId xmlns:a16="http://schemas.microsoft.com/office/drawing/2014/main" id="{9AF9375F-DF32-EEB6-A9B9-3C433E95AF6F}"/>
              </a:ext>
            </a:extLst>
          </p:cNvPr>
          <p:cNvPicPr>
            <a:picLocks noChangeAspect="1"/>
          </p:cNvPicPr>
          <p:nvPr/>
        </p:nvPicPr>
        <p:blipFill>
          <a:blip r:embed="rId2"/>
          <a:stretch>
            <a:fillRect/>
          </a:stretch>
        </p:blipFill>
        <p:spPr>
          <a:xfrm>
            <a:off x="534922" y="1133856"/>
            <a:ext cx="11122156" cy="3998976"/>
          </a:xfrm>
          <a:prstGeom prst="rect">
            <a:avLst/>
          </a:prstGeom>
        </p:spPr>
      </p:pic>
    </p:spTree>
    <p:extLst>
      <p:ext uri="{BB962C8B-B14F-4D97-AF65-F5344CB8AC3E}">
        <p14:creationId xmlns:p14="http://schemas.microsoft.com/office/powerpoint/2010/main" val="29414530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E0CB73-F4EE-B0F7-4FE8-1E92B4AE8CBA}"/>
              </a:ext>
            </a:extLst>
          </p:cNvPr>
          <p:cNvSpPr txBox="1"/>
          <p:nvPr/>
        </p:nvSpPr>
        <p:spPr>
          <a:xfrm>
            <a:off x="658368" y="6181344"/>
            <a:ext cx="11119103"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Source:  </a:t>
            </a:r>
            <a:r>
              <a:rPr lang="en-US" sz="1400" dirty="0">
                <a:effectLst/>
                <a:latin typeface="Times New Roman" panose="02020603050405020304" pitchFamily="18" charset="0"/>
                <a:cs typeface="Times New Roman" panose="02020603050405020304" pitchFamily="18" charset="0"/>
              </a:rPr>
              <a:t>Prof. Dr. Tilman </a:t>
            </a:r>
            <a:r>
              <a:rPr lang="en-US" sz="1400" dirty="0" err="1">
                <a:effectLst/>
                <a:latin typeface="Times New Roman" panose="02020603050405020304" pitchFamily="18" charset="0"/>
                <a:cs typeface="Times New Roman" panose="02020603050405020304" pitchFamily="18" charset="0"/>
              </a:rPr>
              <a:t>Müller-Stoy</a:t>
            </a:r>
            <a:r>
              <a:rPr lang="en-US" sz="1400" dirty="0">
                <a:effectLst/>
                <a:latin typeface="Times New Roman" panose="02020603050405020304" pitchFamily="18" charset="0"/>
                <a:cs typeface="Times New Roman" panose="02020603050405020304" pitchFamily="18" charset="0"/>
              </a:rPr>
              <a:t>, Dr. Anna </a:t>
            </a:r>
            <a:r>
              <a:rPr lang="en-US" sz="1400" dirty="0" err="1">
                <a:effectLst/>
                <a:latin typeface="Times New Roman" panose="02020603050405020304" pitchFamily="18" charset="0"/>
                <a:cs typeface="Times New Roman" panose="02020603050405020304" pitchFamily="18" charset="0"/>
              </a:rPr>
              <a:t>Giedke</a:t>
            </a:r>
            <a:r>
              <a:rPr lang="en-US" sz="1400" dirty="0">
                <a:effectLst/>
                <a:latin typeface="Times New Roman" panose="02020603050405020304" pitchFamily="18" charset="0"/>
                <a:cs typeface="Times New Roman" panose="02020603050405020304" pitchFamily="18" charset="0"/>
              </a:rPr>
              <a:t>, Julian </a:t>
            </a:r>
            <a:r>
              <a:rPr lang="en-US" sz="1400" dirty="0" err="1">
                <a:effectLst/>
                <a:latin typeface="Times New Roman" panose="02020603050405020304" pitchFamily="18" charset="0"/>
                <a:cs typeface="Times New Roman" panose="02020603050405020304" pitchFamily="18" charset="0"/>
              </a:rPr>
              <a:t>Große-Ophoff</a:t>
            </a:r>
            <a:r>
              <a:rPr lang="en-US" sz="1400" dirty="0">
                <a:effectLst/>
                <a:latin typeface="Times New Roman" panose="02020603050405020304" pitchFamily="18" charset="0"/>
                <a:cs typeface="Times New Roman" panose="02020603050405020304" pitchFamily="18" charset="0"/>
              </a:rPr>
              <a:t>, “Current revocation rates in German patent nullity proceedings” (2022), https://</a:t>
            </a:r>
            <a:r>
              <a:rPr lang="en-US" sz="1400" dirty="0" err="1">
                <a:effectLst/>
                <a:latin typeface="Times New Roman" panose="02020603050405020304" pitchFamily="18" charset="0"/>
                <a:cs typeface="Times New Roman" panose="02020603050405020304" pitchFamily="18" charset="0"/>
              </a:rPr>
              <a:t>www.bardehle.com</a:t>
            </a:r>
            <a:r>
              <a:rPr lang="en-US" sz="1400" dirty="0">
                <a:effectLst/>
                <a:latin typeface="Times New Roman" panose="02020603050405020304" pitchFamily="18" charset="0"/>
                <a:cs typeface="Times New Roman" panose="02020603050405020304" pitchFamily="18" charset="0"/>
              </a:rPr>
              <a:t>/</a:t>
            </a:r>
            <a:r>
              <a:rPr lang="en-US" sz="1400" dirty="0" err="1">
                <a:effectLst/>
                <a:latin typeface="Times New Roman" panose="02020603050405020304" pitchFamily="18" charset="0"/>
                <a:cs typeface="Times New Roman" panose="02020603050405020304" pitchFamily="18" charset="0"/>
              </a:rPr>
              <a:t>en</a:t>
            </a:r>
            <a:r>
              <a:rPr lang="en-US" sz="1400" dirty="0">
                <a:effectLst/>
                <a:latin typeface="Times New Roman" panose="02020603050405020304" pitchFamily="18" charset="0"/>
                <a:cs typeface="Times New Roman" panose="02020603050405020304" pitchFamily="18" charset="0"/>
              </a:rPr>
              <a:t>/</a:t>
            </a:r>
            <a:r>
              <a:rPr lang="en-US" sz="1400" dirty="0" err="1">
                <a:effectLst/>
                <a:latin typeface="Times New Roman" panose="02020603050405020304" pitchFamily="18" charset="0"/>
                <a:cs typeface="Times New Roman" panose="02020603050405020304" pitchFamily="18" charset="0"/>
              </a:rPr>
              <a:t>ip</a:t>
            </a:r>
            <a:r>
              <a:rPr lang="en-US" sz="1400" dirty="0">
                <a:effectLst/>
                <a:latin typeface="Times New Roman" panose="02020603050405020304" pitchFamily="18" charset="0"/>
                <a:cs typeface="Times New Roman" panose="02020603050405020304" pitchFamily="18" charset="0"/>
              </a:rPr>
              <a:t>-news-knowledge/</a:t>
            </a:r>
            <a:r>
              <a:rPr lang="en-US" sz="1400" dirty="0" err="1">
                <a:effectLst/>
                <a:latin typeface="Times New Roman" panose="02020603050405020304" pitchFamily="18" charset="0"/>
                <a:cs typeface="Times New Roman" panose="02020603050405020304" pitchFamily="18" charset="0"/>
              </a:rPr>
              <a:t>ip</a:t>
            </a:r>
            <a:r>
              <a:rPr lang="en-US" sz="1400" dirty="0">
                <a:effectLst/>
                <a:latin typeface="Times New Roman" panose="02020603050405020304" pitchFamily="18" charset="0"/>
                <a:cs typeface="Times New Roman" panose="02020603050405020304" pitchFamily="18" charset="0"/>
              </a:rPr>
              <a:t>-news/news-detail/current-revocation-rates-in-</a:t>
            </a:r>
            <a:r>
              <a:rPr lang="en-US" sz="1400" dirty="0" err="1">
                <a:effectLst/>
                <a:latin typeface="Times New Roman" panose="02020603050405020304" pitchFamily="18" charset="0"/>
                <a:cs typeface="Times New Roman" panose="02020603050405020304" pitchFamily="18" charset="0"/>
              </a:rPr>
              <a:t>german</a:t>
            </a:r>
            <a:r>
              <a:rPr lang="en-US" sz="1400" dirty="0">
                <a:effectLst/>
                <a:latin typeface="Times New Roman" panose="02020603050405020304" pitchFamily="18" charset="0"/>
                <a:cs typeface="Times New Roman" panose="02020603050405020304" pitchFamily="18" charset="0"/>
              </a:rPr>
              <a:t>-patent-nullity-proceedings</a:t>
            </a:r>
          </a:p>
        </p:txBody>
      </p:sp>
      <p:sp>
        <p:nvSpPr>
          <p:cNvPr id="5" name="Title 4">
            <a:extLst>
              <a:ext uri="{FF2B5EF4-FFF2-40B4-BE49-F238E27FC236}">
                <a16:creationId xmlns:a16="http://schemas.microsoft.com/office/drawing/2014/main" id="{84227BE9-B3CE-32F7-6117-51A631439D9D}"/>
              </a:ext>
            </a:extLst>
          </p:cNvPr>
          <p:cNvSpPr>
            <a:spLocks noGrp="1"/>
          </p:cNvSpPr>
          <p:nvPr>
            <p:ph type="title"/>
          </p:nvPr>
        </p:nvSpPr>
        <p:spPr>
          <a:xfrm>
            <a:off x="2121408" y="414529"/>
            <a:ext cx="7949184" cy="1000810"/>
          </a:xfrm>
        </p:spPr>
        <p:txBody>
          <a:bodyPr>
            <a:normAutofit/>
          </a:bodyPr>
          <a:lstStyle/>
          <a:p>
            <a:r>
              <a:rPr lang="en-US" sz="3200" dirty="0"/>
              <a:t>Appeals of Nullity Rulings to the German Federal Court of Justice, 2018-2020</a:t>
            </a:r>
          </a:p>
        </p:txBody>
      </p:sp>
      <p:pic>
        <p:nvPicPr>
          <p:cNvPr id="2" name="Picture 1" descr="Graphical user interface, text, application&#10;&#10;Description automatically generated">
            <a:extLst>
              <a:ext uri="{FF2B5EF4-FFF2-40B4-BE49-F238E27FC236}">
                <a16:creationId xmlns:a16="http://schemas.microsoft.com/office/drawing/2014/main" id="{4485F1B6-4245-4C4C-8C99-A3CA6C81266D}"/>
              </a:ext>
            </a:extLst>
          </p:cNvPr>
          <p:cNvPicPr>
            <a:picLocks noChangeAspect="1"/>
          </p:cNvPicPr>
          <p:nvPr/>
        </p:nvPicPr>
        <p:blipFill>
          <a:blip r:embed="rId2"/>
          <a:stretch>
            <a:fillRect/>
          </a:stretch>
        </p:blipFill>
        <p:spPr>
          <a:xfrm>
            <a:off x="1867916" y="1572514"/>
            <a:ext cx="7949184" cy="1489072"/>
          </a:xfrm>
          <a:prstGeom prst="rect">
            <a:avLst/>
          </a:prstGeom>
        </p:spPr>
      </p:pic>
      <p:pic>
        <p:nvPicPr>
          <p:cNvPr id="3" name="Picture 2" descr="Table&#10;&#10;Description automatically generated">
            <a:extLst>
              <a:ext uri="{FF2B5EF4-FFF2-40B4-BE49-F238E27FC236}">
                <a16:creationId xmlns:a16="http://schemas.microsoft.com/office/drawing/2014/main" id="{73A702C3-FE45-BF8B-8154-BF9AD0B942C4}"/>
              </a:ext>
            </a:extLst>
          </p:cNvPr>
          <p:cNvPicPr>
            <a:picLocks noChangeAspect="1"/>
          </p:cNvPicPr>
          <p:nvPr/>
        </p:nvPicPr>
        <p:blipFill>
          <a:blip r:embed="rId3"/>
          <a:stretch>
            <a:fillRect/>
          </a:stretch>
        </p:blipFill>
        <p:spPr>
          <a:xfrm>
            <a:off x="4005071" y="3546596"/>
            <a:ext cx="7772400" cy="1776860"/>
          </a:xfrm>
          <a:prstGeom prst="rect">
            <a:avLst/>
          </a:prstGeom>
        </p:spPr>
      </p:pic>
      <p:sp>
        <p:nvSpPr>
          <p:cNvPr id="6" name="Rectangle 5">
            <a:extLst>
              <a:ext uri="{FF2B5EF4-FFF2-40B4-BE49-F238E27FC236}">
                <a16:creationId xmlns:a16="http://schemas.microsoft.com/office/drawing/2014/main" id="{9281DD3C-EF53-EE9D-6598-56CE616E6D39}"/>
              </a:ext>
            </a:extLst>
          </p:cNvPr>
          <p:cNvSpPr/>
          <p:nvPr/>
        </p:nvSpPr>
        <p:spPr>
          <a:xfrm>
            <a:off x="7242048" y="1583058"/>
            <a:ext cx="2514600" cy="9756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44A019-EEFA-AD5B-5E66-9A575FBAC1C6}"/>
              </a:ext>
            </a:extLst>
          </p:cNvPr>
          <p:cNvSpPr/>
          <p:nvPr/>
        </p:nvSpPr>
        <p:spPr>
          <a:xfrm>
            <a:off x="4005071" y="3559482"/>
            <a:ext cx="2090929" cy="12618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4E7B31A2-01DF-28B3-A969-6349A51B1DE9}"/>
              </a:ext>
            </a:extLst>
          </p:cNvPr>
          <p:cNvCxnSpPr/>
          <p:nvPr/>
        </p:nvCxnSpPr>
        <p:spPr>
          <a:xfrm flipH="1">
            <a:off x="6096000" y="2558672"/>
            <a:ext cx="1146048" cy="870328"/>
          </a:xfrm>
          <a:prstGeom prst="straightConnector1">
            <a:avLst/>
          </a:prstGeom>
          <a:ln>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8392197-277D-81BE-EED4-4A8880FD3F0B}"/>
              </a:ext>
            </a:extLst>
          </p:cNvPr>
          <p:cNvSpPr/>
          <p:nvPr/>
        </p:nvSpPr>
        <p:spPr>
          <a:xfrm>
            <a:off x="6096000" y="4788963"/>
            <a:ext cx="3840480" cy="485979"/>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86626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E0CB73-F4EE-B0F7-4FE8-1E92B4AE8CBA}"/>
              </a:ext>
            </a:extLst>
          </p:cNvPr>
          <p:cNvSpPr txBox="1"/>
          <p:nvPr/>
        </p:nvSpPr>
        <p:spPr>
          <a:xfrm>
            <a:off x="658368" y="6181344"/>
            <a:ext cx="11119103"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Source:  </a:t>
            </a:r>
            <a:r>
              <a:rPr lang="en-US" sz="1400" dirty="0">
                <a:effectLst/>
                <a:latin typeface="Times New Roman" panose="02020603050405020304" pitchFamily="18" charset="0"/>
                <a:cs typeface="Times New Roman" panose="02020603050405020304" pitchFamily="18" charset="0"/>
              </a:rPr>
              <a:t>Prof. Dr. Tilman </a:t>
            </a:r>
            <a:r>
              <a:rPr lang="en-US" sz="1400" dirty="0" err="1">
                <a:effectLst/>
                <a:latin typeface="Times New Roman" panose="02020603050405020304" pitchFamily="18" charset="0"/>
                <a:cs typeface="Times New Roman" panose="02020603050405020304" pitchFamily="18" charset="0"/>
              </a:rPr>
              <a:t>Müller-Stoy</a:t>
            </a:r>
            <a:r>
              <a:rPr lang="en-US" sz="1400" dirty="0">
                <a:effectLst/>
                <a:latin typeface="Times New Roman" panose="02020603050405020304" pitchFamily="18" charset="0"/>
                <a:cs typeface="Times New Roman" panose="02020603050405020304" pitchFamily="18" charset="0"/>
              </a:rPr>
              <a:t>, Dr. Anna </a:t>
            </a:r>
            <a:r>
              <a:rPr lang="en-US" sz="1400" dirty="0" err="1">
                <a:effectLst/>
                <a:latin typeface="Times New Roman" panose="02020603050405020304" pitchFamily="18" charset="0"/>
                <a:cs typeface="Times New Roman" panose="02020603050405020304" pitchFamily="18" charset="0"/>
              </a:rPr>
              <a:t>Giedke</a:t>
            </a:r>
            <a:r>
              <a:rPr lang="en-US" sz="1400" dirty="0">
                <a:effectLst/>
                <a:latin typeface="Times New Roman" panose="02020603050405020304" pitchFamily="18" charset="0"/>
                <a:cs typeface="Times New Roman" panose="02020603050405020304" pitchFamily="18" charset="0"/>
              </a:rPr>
              <a:t>, Julian </a:t>
            </a:r>
            <a:r>
              <a:rPr lang="en-US" sz="1400" dirty="0" err="1">
                <a:effectLst/>
                <a:latin typeface="Times New Roman" panose="02020603050405020304" pitchFamily="18" charset="0"/>
                <a:cs typeface="Times New Roman" panose="02020603050405020304" pitchFamily="18" charset="0"/>
              </a:rPr>
              <a:t>Große-Ophoff</a:t>
            </a:r>
            <a:r>
              <a:rPr lang="en-US" sz="1400" dirty="0">
                <a:effectLst/>
                <a:latin typeface="Times New Roman" panose="02020603050405020304" pitchFamily="18" charset="0"/>
                <a:cs typeface="Times New Roman" panose="02020603050405020304" pitchFamily="18" charset="0"/>
              </a:rPr>
              <a:t>, “Current revocation rates in German patent nullity proceedings” (2022), https://</a:t>
            </a:r>
            <a:r>
              <a:rPr lang="en-US" sz="1400" dirty="0" err="1">
                <a:effectLst/>
                <a:latin typeface="Times New Roman" panose="02020603050405020304" pitchFamily="18" charset="0"/>
                <a:cs typeface="Times New Roman" panose="02020603050405020304" pitchFamily="18" charset="0"/>
              </a:rPr>
              <a:t>www.bardehle.com</a:t>
            </a:r>
            <a:r>
              <a:rPr lang="en-US" sz="1400" dirty="0">
                <a:effectLst/>
                <a:latin typeface="Times New Roman" panose="02020603050405020304" pitchFamily="18" charset="0"/>
                <a:cs typeface="Times New Roman" panose="02020603050405020304" pitchFamily="18" charset="0"/>
              </a:rPr>
              <a:t>/</a:t>
            </a:r>
            <a:r>
              <a:rPr lang="en-US" sz="1400" dirty="0" err="1">
                <a:effectLst/>
                <a:latin typeface="Times New Roman" panose="02020603050405020304" pitchFamily="18" charset="0"/>
                <a:cs typeface="Times New Roman" panose="02020603050405020304" pitchFamily="18" charset="0"/>
              </a:rPr>
              <a:t>en</a:t>
            </a:r>
            <a:r>
              <a:rPr lang="en-US" sz="1400" dirty="0">
                <a:effectLst/>
                <a:latin typeface="Times New Roman" panose="02020603050405020304" pitchFamily="18" charset="0"/>
                <a:cs typeface="Times New Roman" panose="02020603050405020304" pitchFamily="18" charset="0"/>
              </a:rPr>
              <a:t>/</a:t>
            </a:r>
            <a:r>
              <a:rPr lang="en-US" sz="1400" dirty="0" err="1">
                <a:effectLst/>
                <a:latin typeface="Times New Roman" panose="02020603050405020304" pitchFamily="18" charset="0"/>
                <a:cs typeface="Times New Roman" panose="02020603050405020304" pitchFamily="18" charset="0"/>
              </a:rPr>
              <a:t>ip</a:t>
            </a:r>
            <a:r>
              <a:rPr lang="en-US" sz="1400" dirty="0">
                <a:effectLst/>
                <a:latin typeface="Times New Roman" panose="02020603050405020304" pitchFamily="18" charset="0"/>
                <a:cs typeface="Times New Roman" panose="02020603050405020304" pitchFamily="18" charset="0"/>
              </a:rPr>
              <a:t>-news-knowledge/</a:t>
            </a:r>
            <a:r>
              <a:rPr lang="en-US" sz="1400" dirty="0" err="1">
                <a:effectLst/>
                <a:latin typeface="Times New Roman" panose="02020603050405020304" pitchFamily="18" charset="0"/>
                <a:cs typeface="Times New Roman" panose="02020603050405020304" pitchFamily="18" charset="0"/>
              </a:rPr>
              <a:t>ip</a:t>
            </a:r>
            <a:r>
              <a:rPr lang="en-US" sz="1400" dirty="0">
                <a:effectLst/>
                <a:latin typeface="Times New Roman" panose="02020603050405020304" pitchFamily="18" charset="0"/>
                <a:cs typeface="Times New Roman" panose="02020603050405020304" pitchFamily="18" charset="0"/>
              </a:rPr>
              <a:t>-news/news-detail/current-revocation-rates-in-</a:t>
            </a:r>
            <a:r>
              <a:rPr lang="en-US" sz="1400" dirty="0" err="1">
                <a:effectLst/>
                <a:latin typeface="Times New Roman" panose="02020603050405020304" pitchFamily="18" charset="0"/>
                <a:cs typeface="Times New Roman" panose="02020603050405020304" pitchFamily="18" charset="0"/>
              </a:rPr>
              <a:t>german</a:t>
            </a:r>
            <a:r>
              <a:rPr lang="en-US" sz="1400" dirty="0">
                <a:effectLst/>
                <a:latin typeface="Times New Roman" panose="02020603050405020304" pitchFamily="18" charset="0"/>
                <a:cs typeface="Times New Roman" panose="02020603050405020304" pitchFamily="18" charset="0"/>
              </a:rPr>
              <a:t>-patent-nullity-proceedings</a:t>
            </a:r>
          </a:p>
        </p:txBody>
      </p:sp>
      <p:sp>
        <p:nvSpPr>
          <p:cNvPr id="5" name="Title 4">
            <a:extLst>
              <a:ext uri="{FF2B5EF4-FFF2-40B4-BE49-F238E27FC236}">
                <a16:creationId xmlns:a16="http://schemas.microsoft.com/office/drawing/2014/main" id="{84227BE9-B3CE-32F7-6117-51A631439D9D}"/>
              </a:ext>
            </a:extLst>
          </p:cNvPr>
          <p:cNvSpPr>
            <a:spLocks noGrp="1"/>
          </p:cNvSpPr>
          <p:nvPr>
            <p:ph type="title"/>
          </p:nvPr>
        </p:nvSpPr>
        <p:spPr>
          <a:xfrm>
            <a:off x="2121408" y="414529"/>
            <a:ext cx="7949184" cy="1000810"/>
          </a:xfrm>
        </p:spPr>
        <p:txBody>
          <a:bodyPr>
            <a:normAutofit/>
          </a:bodyPr>
          <a:lstStyle/>
          <a:p>
            <a:r>
              <a:rPr lang="en-US" sz="3200" dirty="0"/>
              <a:t>Appeals of Nullity Rulings to the German Federal Court of Justice, 2018-2020</a:t>
            </a:r>
          </a:p>
        </p:txBody>
      </p:sp>
      <p:pic>
        <p:nvPicPr>
          <p:cNvPr id="2" name="Picture 1" descr="Graphical user interface, text, application&#10;&#10;Description automatically generated">
            <a:extLst>
              <a:ext uri="{FF2B5EF4-FFF2-40B4-BE49-F238E27FC236}">
                <a16:creationId xmlns:a16="http://schemas.microsoft.com/office/drawing/2014/main" id="{4485F1B6-4245-4C4C-8C99-A3CA6C81266D}"/>
              </a:ext>
            </a:extLst>
          </p:cNvPr>
          <p:cNvPicPr>
            <a:picLocks noChangeAspect="1"/>
          </p:cNvPicPr>
          <p:nvPr/>
        </p:nvPicPr>
        <p:blipFill>
          <a:blip r:embed="rId2"/>
          <a:stretch>
            <a:fillRect/>
          </a:stretch>
        </p:blipFill>
        <p:spPr>
          <a:xfrm>
            <a:off x="1867916" y="1572514"/>
            <a:ext cx="7949184" cy="1489072"/>
          </a:xfrm>
          <a:prstGeom prst="rect">
            <a:avLst/>
          </a:prstGeom>
        </p:spPr>
      </p:pic>
      <p:pic>
        <p:nvPicPr>
          <p:cNvPr id="3" name="Picture 2" descr="Table&#10;&#10;Description automatically generated">
            <a:extLst>
              <a:ext uri="{FF2B5EF4-FFF2-40B4-BE49-F238E27FC236}">
                <a16:creationId xmlns:a16="http://schemas.microsoft.com/office/drawing/2014/main" id="{71D15B06-8036-CD50-C6FF-83111A5509BA}"/>
              </a:ext>
            </a:extLst>
          </p:cNvPr>
          <p:cNvPicPr>
            <a:picLocks noChangeAspect="1"/>
          </p:cNvPicPr>
          <p:nvPr/>
        </p:nvPicPr>
        <p:blipFill>
          <a:blip r:embed="rId3"/>
          <a:stretch>
            <a:fillRect/>
          </a:stretch>
        </p:blipFill>
        <p:spPr>
          <a:xfrm>
            <a:off x="508254" y="3380723"/>
            <a:ext cx="7772400" cy="2481483"/>
          </a:xfrm>
          <a:prstGeom prst="rect">
            <a:avLst/>
          </a:prstGeom>
        </p:spPr>
      </p:pic>
      <p:sp>
        <p:nvSpPr>
          <p:cNvPr id="6" name="Rectangle 5">
            <a:extLst>
              <a:ext uri="{FF2B5EF4-FFF2-40B4-BE49-F238E27FC236}">
                <a16:creationId xmlns:a16="http://schemas.microsoft.com/office/drawing/2014/main" id="{5754D45D-D225-5F19-3D66-514D3B00D66C}"/>
              </a:ext>
            </a:extLst>
          </p:cNvPr>
          <p:cNvSpPr/>
          <p:nvPr/>
        </p:nvSpPr>
        <p:spPr>
          <a:xfrm>
            <a:off x="4585208" y="1594098"/>
            <a:ext cx="2656840" cy="9756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3E0EEE3-DAEC-4F09-824C-39247635E603}"/>
              </a:ext>
            </a:extLst>
          </p:cNvPr>
          <p:cNvSpPr/>
          <p:nvPr/>
        </p:nvSpPr>
        <p:spPr>
          <a:xfrm>
            <a:off x="521463" y="3429000"/>
            <a:ext cx="1459738" cy="18564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0CA24162-481A-52D4-6EF6-DAFA4DAAAB57}"/>
              </a:ext>
            </a:extLst>
          </p:cNvPr>
          <p:cNvCxnSpPr>
            <a:cxnSpLocks/>
          </p:cNvCxnSpPr>
          <p:nvPr/>
        </p:nvCxnSpPr>
        <p:spPr>
          <a:xfrm flipH="1">
            <a:off x="2121408" y="2547158"/>
            <a:ext cx="2463800" cy="816019"/>
          </a:xfrm>
          <a:prstGeom prst="straightConnector1">
            <a:avLst/>
          </a:prstGeom>
          <a:ln>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FE97EEA-1C57-1306-CC43-90E9E9F986A1}"/>
              </a:ext>
            </a:extLst>
          </p:cNvPr>
          <p:cNvSpPr/>
          <p:nvPr/>
        </p:nvSpPr>
        <p:spPr>
          <a:xfrm>
            <a:off x="4585208" y="5292807"/>
            <a:ext cx="2439047" cy="485979"/>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895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p:cNvSpPr/>
          <p:nvPr/>
        </p:nvSpPr>
        <p:spPr bwMode="auto">
          <a:xfrm>
            <a:off x="6533266" y="2395780"/>
            <a:ext cx="1516516" cy="457200"/>
          </a:xfrm>
          <a:prstGeom prst="round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a:latin typeface="Times New Roman" charset="0"/>
              </a:rPr>
              <a:t>District Court</a:t>
            </a:r>
            <a:endParaRPr lang="en-US" dirty="0">
              <a:latin typeface="Times New Roman" charset="0"/>
            </a:endParaRPr>
          </a:p>
        </p:txBody>
      </p:sp>
      <p:cxnSp>
        <p:nvCxnSpPr>
          <p:cNvPr id="39" name="Straight Arrow Connector 38"/>
          <p:cNvCxnSpPr/>
          <p:nvPr/>
        </p:nvCxnSpPr>
        <p:spPr bwMode="auto">
          <a:xfrm flipV="1">
            <a:off x="7667875" y="1783544"/>
            <a:ext cx="785107" cy="594466"/>
          </a:xfrm>
          <a:prstGeom prst="straightConnector1">
            <a:avLst/>
          </a:prstGeom>
          <a:solidFill>
            <a:schemeClr val="accent1"/>
          </a:solidFill>
          <a:ln w="12700" cap="flat" cmpd="sng" algn="ctr">
            <a:solidFill>
              <a:srgbClr val="FF0000"/>
            </a:solidFill>
            <a:prstDash val="solid"/>
            <a:round/>
            <a:headEnd type="none" w="med" len="med"/>
            <a:tailEnd type="stealth" w="lg" len="lg"/>
          </a:ln>
          <a:effectLst/>
        </p:spPr>
      </p:cxnSp>
      <p:sp>
        <p:nvSpPr>
          <p:cNvPr id="41" name="Rounded Rectangle 40"/>
          <p:cNvSpPr/>
          <p:nvPr/>
        </p:nvSpPr>
        <p:spPr bwMode="auto">
          <a:xfrm>
            <a:off x="8070405" y="1309308"/>
            <a:ext cx="838200" cy="457200"/>
          </a:xfrm>
          <a:prstGeom prst="round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dirty="0">
                <a:latin typeface="Times New Roman" charset="0"/>
              </a:rPr>
              <a:t>CAFC</a:t>
            </a:r>
          </a:p>
        </p:txBody>
      </p:sp>
      <p:cxnSp>
        <p:nvCxnSpPr>
          <p:cNvPr id="44" name="Straight Arrow Connector 43"/>
          <p:cNvCxnSpPr/>
          <p:nvPr/>
        </p:nvCxnSpPr>
        <p:spPr bwMode="auto">
          <a:xfrm flipV="1">
            <a:off x="8929523" y="739050"/>
            <a:ext cx="937955" cy="681609"/>
          </a:xfrm>
          <a:prstGeom prst="straightConnector1">
            <a:avLst/>
          </a:prstGeom>
          <a:solidFill>
            <a:schemeClr val="accent1"/>
          </a:solidFill>
          <a:ln w="12700" cap="flat" cmpd="sng" algn="ctr">
            <a:solidFill>
              <a:srgbClr val="FF0000"/>
            </a:solidFill>
            <a:prstDash val="dash"/>
            <a:round/>
            <a:headEnd type="none" w="med" len="med"/>
            <a:tailEnd type="stealth" w="lg" len="lg"/>
          </a:ln>
          <a:effectLst/>
        </p:spPr>
      </p:cxnSp>
      <p:sp>
        <p:nvSpPr>
          <p:cNvPr id="86" name="TextBox 85"/>
          <p:cNvSpPr txBox="1"/>
          <p:nvPr/>
        </p:nvSpPr>
        <p:spPr>
          <a:xfrm>
            <a:off x="2347834" y="5662683"/>
            <a:ext cx="1099981" cy="338554"/>
          </a:xfrm>
          <a:prstGeom prst="rect">
            <a:avLst/>
          </a:prstGeom>
          <a:noFill/>
        </p:spPr>
        <p:txBody>
          <a:bodyPr wrap="none" rtlCol="0">
            <a:spAutoFit/>
          </a:bodyPr>
          <a:lstStyle/>
          <a:p>
            <a:r>
              <a:rPr lang="en-US" sz="1600" dirty="0"/>
              <a:t>application</a:t>
            </a:r>
          </a:p>
        </p:txBody>
      </p:sp>
      <p:sp>
        <p:nvSpPr>
          <p:cNvPr id="67" name="Rounded Rectangle 66">
            <a:extLst>
              <a:ext uri="{FF2B5EF4-FFF2-40B4-BE49-F238E27FC236}">
                <a16:creationId xmlns:a16="http://schemas.microsoft.com/office/drawing/2014/main" id="{EFB66C05-5843-2E4B-A38D-9C7240BDABB0}"/>
              </a:ext>
            </a:extLst>
          </p:cNvPr>
          <p:cNvSpPr/>
          <p:nvPr/>
        </p:nvSpPr>
        <p:spPr bwMode="auto">
          <a:xfrm>
            <a:off x="928539" y="6129489"/>
            <a:ext cx="1143000" cy="457200"/>
          </a:xfrm>
          <a:prstGeom prst="roundRect">
            <a:avLst/>
          </a:prstGeom>
          <a:solidFill>
            <a:schemeClr val="accent6">
              <a:lumMod val="20000"/>
              <a:lumOff val="8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dirty="0">
                <a:latin typeface="Times New Roman" charset="0"/>
              </a:rPr>
              <a:t>Inventor</a:t>
            </a:r>
          </a:p>
        </p:txBody>
      </p:sp>
      <p:sp>
        <p:nvSpPr>
          <p:cNvPr id="68" name="TextBox 67">
            <a:extLst>
              <a:ext uri="{FF2B5EF4-FFF2-40B4-BE49-F238E27FC236}">
                <a16:creationId xmlns:a16="http://schemas.microsoft.com/office/drawing/2014/main" id="{C9A6A772-79F3-1944-8C2C-F1312C2FDCDB}"/>
              </a:ext>
            </a:extLst>
          </p:cNvPr>
          <p:cNvSpPr txBox="1"/>
          <p:nvPr/>
        </p:nvSpPr>
        <p:spPr>
          <a:xfrm rot="19441879">
            <a:off x="1889791" y="5507220"/>
            <a:ext cx="664477" cy="338554"/>
          </a:xfrm>
          <a:prstGeom prst="rect">
            <a:avLst/>
          </a:prstGeom>
          <a:noFill/>
        </p:spPr>
        <p:txBody>
          <a:bodyPr wrap="none" rtlCol="0">
            <a:spAutoFit/>
          </a:bodyPr>
          <a:lstStyle/>
          <a:p>
            <a:r>
              <a:rPr lang="en-US" sz="1600" dirty="0">
                <a:solidFill>
                  <a:srgbClr val="FF0000"/>
                </a:solidFill>
              </a:rPr>
              <a:t>reject</a:t>
            </a:r>
          </a:p>
        </p:txBody>
      </p:sp>
      <p:sp>
        <p:nvSpPr>
          <p:cNvPr id="77" name="TextBox 76">
            <a:extLst>
              <a:ext uri="{FF2B5EF4-FFF2-40B4-BE49-F238E27FC236}">
                <a16:creationId xmlns:a16="http://schemas.microsoft.com/office/drawing/2014/main" id="{11F73DA7-442A-8C42-B37A-29D8462B5F6D}"/>
              </a:ext>
            </a:extLst>
          </p:cNvPr>
          <p:cNvSpPr txBox="1"/>
          <p:nvPr/>
        </p:nvSpPr>
        <p:spPr>
          <a:xfrm>
            <a:off x="830807" y="5435743"/>
            <a:ext cx="1102738" cy="584775"/>
          </a:xfrm>
          <a:prstGeom prst="rect">
            <a:avLst/>
          </a:prstGeom>
          <a:noFill/>
        </p:spPr>
        <p:txBody>
          <a:bodyPr wrap="none" rtlCol="0">
            <a:spAutoFit/>
          </a:bodyPr>
          <a:lstStyle/>
          <a:p>
            <a:r>
              <a:rPr lang="en-US" sz="1600" dirty="0"/>
              <a:t>amended</a:t>
            </a:r>
          </a:p>
          <a:p>
            <a:r>
              <a:rPr lang="en-US" sz="1600" dirty="0"/>
              <a:t>application</a:t>
            </a:r>
          </a:p>
        </p:txBody>
      </p:sp>
      <p:sp>
        <p:nvSpPr>
          <p:cNvPr id="83" name="Rounded Rectangle 82">
            <a:extLst>
              <a:ext uri="{FF2B5EF4-FFF2-40B4-BE49-F238E27FC236}">
                <a16:creationId xmlns:a16="http://schemas.microsoft.com/office/drawing/2014/main" id="{B9E65B87-96B3-D04F-9980-89B06BC37639}"/>
              </a:ext>
            </a:extLst>
          </p:cNvPr>
          <p:cNvSpPr/>
          <p:nvPr/>
        </p:nvSpPr>
        <p:spPr>
          <a:xfrm>
            <a:off x="2590347" y="3666040"/>
            <a:ext cx="3382633" cy="1830337"/>
          </a:xfrm>
          <a:prstGeom prst="roundRect">
            <a:avLst/>
          </a:prstGeom>
          <a:pattFill prst="ltUpDiag">
            <a:fgClr>
              <a:schemeClr val="accent1">
                <a:lumMod val="20000"/>
                <a:lumOff val="80000"/>
              </a:schemeClr>
            </a:fgClr>
            <a:bgClr>
              <a:schemeClr val="bg1"/>
            </a:bgClr>
          </a:patt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1E60B9CB-FA7B-864E-9A75-E8668880941D}"/>
              </a:ext>
            </a:extLst>
          </p:cNvPr>
          <p:cNvSpPr/>
          <p:nvPr/>
        </p:nvSpPr>
        <p:spPr>
          <a:xfrm>
            <a:off x="5307507" y="5127045"/>
            <a:ext cx="616515" cy="369332"/>
          </a:xfrm>
          <a:prstGeom prst="rect">
            <a:avLst/>
          </a:prstGeom>
        </p:spPr>
        <p:txBody>
          <a:bodyPr wrap="none">
            <a:spAutoFit/>
          </a:bodyPr>
          <a:lstStyle/>
          <a:p>
            <a:r>
              <a:rPr lang="en-US" dirty="0">
                <a:solidFill>
                  <a:srgbClr val="002060"/>
                </a:solidFill>
                <a:latin typeface="Times New Roman" charset="0"/>
              </a:rPr>
              <a:t>PTO</a:t>
            </a:r>
            <a:endParaRPr lang="en-US" dirty="0">
              <a:solidFill>
                <a:srgbClr val="002060"/>
              </a:solidFill>
            </a:endParaRPr>
          </a:p>
        </p:txBody>
      </p:sp>
      <p:sp>
        <p:nvSpPr>
          <p:cNvPr id="123" name="Rounded Rectangle 122">
            <a:extLst>
              <a:ext uri="{FF2B5EF4-FFF2-40B4-BE49-F238E27FC236}">
                <a16:creationId xmlns:a16="http://schemas.microsoft.com/office/drawing/2014/main" id="{332E6D8B-582E-3848-BF03-B9668EE33696}"/>
              </a:ext>
            </a:extLst>
          </p:cNvPr>
          <p:cNvSpPr/>
          <p:nvPr/>
        </p:nvSpPr>
        <p:spPr bwMode="auto">
          <a:xfrm>
            <a:off x="2756808" y="4917560"/>
            <a:ext cx="1143000" cy="457200"/>
          </a:xfrm>
          <a:prstGeom prst="round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dirty="0">
                <a:latin typeface="Times New Roman" charset="0"/>
              </a:rPr>
              <a:t>Examiner</a:t>
            </a:r>
          </a:p>
        </p:txBody>
      </p:sp>
      <p:cxnSp>
        <p:nvCxnSpPr>
          <p:cNvPr id="124" name="Straight Arrow Connector 123">
            <a:extLst>
              <a:ext uri="{FF2B5EF4-FFF2-40B4-BE49-F238E27FC236}">
                <a16:creationId xmlns:a16="http://schemas.microsoft.com/office/drawing/2014/main" id="{91101FBE-A197-A842-8DB5-40D1926E0401}"/>
              </a:ext>
            </a:extLst>
          </p:cNvPr>
          <p:cNvCxnSpPr>
            <a:cxnSpLocks/>
            <a:endCxn id="129" idx="2"/>
          </p:cNvCxnSpPr>
          <p:nvPr/>
        </p:nvCxnSpPr>
        <p:spPr bwMode="auto">
          <a:xfrm flipV="1">
            <a:off x="3229128" y="4275813"/>
            <a:ext cx="115062" cy="625672"/>
          </a:xfrm>
          <a:prstGeom prst="straightConnector1">
            <a:avLst/>
          </a:prstGeom>
          <a:solidFill>
            <a:schemeClr val="accent1"/>
          </a:solidFill>
          <a:ln w="12700" cap="flat" cmpd="sng" algn="ctr">
            <a:solidFill>
              <a:srgbClr val="FF0000"/>
            </a:solidFill>
            <a:prstDash val="solid"/>
            <a:round/>
            <a:headEnd type="none" w="med" len="med"/>
            <a:tailEnd type="stealth" w="lg" len="lg"/>
          </a:ln>
          <a:effectLst/>
        </p:spPr>
      </p:cxnSp>
      <p:sp>
        <p:nvSpPr>
          <p:cNvPr id="125" name="TextBox 124">
            <a:extLst>
              <a:ext uri="{FF2B5EF4-FFF2-40B4-BE49-F238E27FC236}">
                <a16:creationId xmlns:a16="http://schemas.microsoft.com/office/drawing/2014/main" id="{0613573E-31EB-C44D-8E0D-1249FCE53146}"/>
              </a:ext>
            </a:extLst>
          </p:cNvPr>
          <p:cNvSpPr txBox="1"/>
          <p:nvPr/>
        </p:nvSpPr>
        <p:spPr>
          <a:xfrm>
            <a:off x="2610762" y="4511314"/>
            <a:ext cx="664477" cy="338554"/>
          </a:xfrm>
          <a:prstGeom prst="rect">
            <a:avLst/>
          </a:prstGeom>
          <a:noFill/>
        </p:spPr>
        <p:txBody>
          <a:bodyPr wrap="none" rtlCol="0">
            <a:spAutoFit/>
          </a:bodyPr>
          <a:lstStyle/>
          <a:p>
            <a:r>
              <a:rPr lang="en-US" sz="1600" dirty="0">
                <a:solidFill>
                  <a:srgbClr val="FF0000"/>
                </a:solidFill>
              </a:rPr>
              <a:t>reject</a:t>
            </a:r>
          </a:p>
        </p:txBody>
      </p:sp>
      <p:sp>
        <p:nvSpPr>
          <p:cNvPr id="129" name="Rounded Rectangle 128">
            <a:extLst>
              <a:ext uri="{FF2B5EF4-FFF2-40B4-BE49-F238E27FC236}">
                <a16:creationId xmlns:a16="http://schemas.microsoft.com/office/drawing/2014/main" id="{08D41F9F-EF74-AA44-A623-AEC55123F2B4}"/>
              </a:ext>
            </a:extLst>
          </p:cNvPr>
          <p:cNvSpPr/>
          <p:nvPr/>
        </p:nvSpPr>
        <p:spPr bwMode="auto">
          <a:xfrm>
            <a:off x="2925090" y="3818613"/>
            <a:ext cx="838200" cy="457200"/>
          </a:xfrm>
          <a:prstGeom prst="round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a:latin typeface="Times New Roman" charset="0"/>
              </a:rPr>
              <a:t>PTAB</a:t>
            </a:r>
            <a:endParaRPr lang="en-US" dirty="0">
              <a:latin typeface="Times New Roman" charset="0"/>
            </a:endParaRPr>
          </a:p>
        </p:txBody>
      </p:sp>
      <p:cxnSp>
        <p:nvCxnSpPr>
          <p:cNvPr id="135" name="Straight Arrow Connector 134">
            <a:extLst>
              <a:ext uri="{FF2B5EF4-FFF2-40B4-BE49-F238E27FC236}">
                <a16:creationId xmlns:a16="http://schemas.microsoft.com/office/drawing/2014/main" id="{10A6E4FA-448F-D148-A395-35C675A5392F}"/>
              </a:ext>
            </a:extLst>
          </p:cNvPr>
          <p:cNvCxnSpPr>
            <a:cxnSpLocks/>
          </p:cNvCxnSpPr>
          <p:nvPr/>
        </p:nvCxnSpPr>
        <p:spPr bwMode="auto">
          <a:xfrm flipV="1">
            <a:off x="3721815" y="2742140"/>
            <a:ext cx="2811451" cy="1080624"/>
          </a:xfrm>
          <a:prstGeom prst="straightConnector1">
            <a:avLst/>
          </a:prstGeom>
          <a:solidFill>
            <a:schemeClr val="accent1"/>
          </a:solidFill>
          <a:ln w="12700" cap="flat" cmpd="sng" algn="ctr">
            <a:solidFill>
              <a:srgbClr val="FF0000"/>
            </a:solidFill>
            <a:prstDash val="solid"/>
            <a:round/>
            <a:headEnd type="none" w="med" len="med"/>
            <a:tailEnd type="stealth" w="lg" len="lg"/>
          </a:ln>
          <a:effectLst/>
        </p:spPr>
      </p:cxnSp>
      <p:cxnSp>
        <p:nvCxnSpPr>
          <p:cNvPr id="136" name="Straight Arrow Connector 135">
            <a:extLst>
              <a:ext uri="{FF2B5EF4-FFF2-40B4-BE49-F238E27FC236}">
                <a16:creationId xmlns:a16="http://schemas.microsoft.com/office/drawing/2014/main" id="{774B55F5-E034-5E4C-AE54-AE588C97E9D1}"/>
              </a:ext>
            </a:extLst>
          </p:cNvPr>
          <p:cNvCxnSpPr>
            <a:cxnSpLocks/>
          </p:cNvCxnSpPr>
          <p:nvPr/>
        </p:nvCxnSpPr>
        <p:spPr bwMode="auto">
          <a:xfrm flipV="1">
            <a:off x="3473819" y="1634379"/>
            <a:ext cx="4540497" cy="2188385"/>
          </a:xfrm>
          <a:prstGeom prst="straightConnector1">
            <a:avLst/>
          </a:prstGeom>
          <a:solidFill>
            <a:schemeClr val="accent1"/>
          </a:solidFill>
          <a:ln w="12700" cap="flat" cmpd="sng" algn="ctr">
            <a:solidFill>
              <a:srgbClr val="FF0000"/>
            </a:solidFill>
            <a:prstDash val="solid"/>
            <a:round/>
            <a:headEnd type="none" w="med" len="med"/>
            <a:tailEnd type="stealth" w="lg" len="lg"/>
          </a:ln>
          <a:effectLst/>
        </p:spPr>
      </p:cxnSp>
      <p:cxnSp>
        <p:nvCxnSpPr>
          <p:cNvPr id="140" name="Straight Arrow Connector 139">
            <a:extLst>
              <a:ext uri="{FF2B5EF4-FFF2-40B4-BE49-F238E27FC236}">
                <a16:creationId xmlns:a16="http://schemas.microsoft.com/office/drawing/2014/main" id="{A071A4FE-72DE-F446-B5CD-C9D279DC658C}"/>
              </a:ext>
            </a:extLst>
          </p:cNvPr>
          <p:cNvCxnSpPr>
            <a:cxnSpLocks/>
          </p:cNvCxnSpPr>
          <p:nvPr/>
        </p:nvCxnSpPr>
        <p:spPr bwMode="auto">
          <a:xfrm flipV="1">
            <a:off x="1462850" y="5199226"/>
            <a:ext cx="1210727" cy="922946"/>
          </a:xfrm>
          <a:prstGeom prst="straightConnector1">
            <a:avLst/>
          </a:prstGeom>
          <a:solidFill>
            <a:schemeClr val="accent1"/>
          </a:solidFill>
          <a:ln w="12700" cap="flat" cmpd="sng" algn="ctr">
            <a:solidFill>
              <a:schemeClr val="tx1"/>
            </a:solidFill>
            <a:prstDash val="solid"/>
            <a:round/>
            <a:headEnd type="none" w="med" len="med"/>
            <a:tailEnd type="stealth" w="lg" len="lg"/>
          </a:ln>
          <a:effectLst/>
        </p:spPr>
      </p:cxnSp>
      <p:cxnSp>
        <p:nvCxnSpPr>
          <p:cNvPr id="141" name="Straight Arrow Connector 140">
            <a:extLst>
              <a:ext uri="{FF2B5EF4-FFF2-40B4-BE49-F238E27FC236}">
                <a16:creationId xmlns:a16="http://schemas.microsoft.com/office/drawing/2014/main" id="{68A4005B-272F-DD44-AB2D-643D5310B37C}"/>
              </a:ext>
            </a:extLst>
          </p:cNvPr>
          <p:cNvCxnSpPr>
            <a:cxnSpLocks/>
          </p:cNvCxnSpPr>
          <p:nvPr/>
        </p:nvCxnSpPr>
        <p:spPr bwMode="auto">
          <a:xfrm flipH="1">
            <a:off x="1907540" y="5374760"/>
            <a:ext cx="921089" cy="681123"/>
          </a:xfrm>
          <a:prstGeom prst="straightConnector1">
            <a:avLst/>
          </a:prstGeom>
          <a:solidFill>
            <a:schemeClr val="accent1"/>
          </a:solidFill>
          <a:ln w="12700" cap="flat" cmpd="sng" algn="ctr">
            <a:solidFill>
              <a:srgbClr val="FF0000"/>
            </a:solidFill>
            <a:prstDash val="solid"/>
            <a:round/>
            <a:headEnd type="none" w="med" len="med"/>
            <a:tailEnd type="stealth" w="lg" len="lg"/>
          </a:ln>
          <a:effectLst/>
        </p:spPr>
      </p:cxnSp>
      <p:cxnSp>
        <p:nvCxnSpPr>
          <p:cNvPr id="142" name="Straight Arrow Connector 141">
            <a:extLst>
              <a:ext uri="{FF2B5EF4-FFF2-40B4-BE49-F238E27FC236}">
                <a16:creationId xmlns:a16="http://schemas.microsoft.com/office/drawing/2014/main" id="{E26F2D5B-C4F5-CC4E-9DED-C20012B3B3FE}"/>
              </a:ext>
            </a:extLst>
          </p:cNvPr>
          <p:cNvCxnSpPr/>
          <p:nvPr/>
        </p:nvCxnSpPr>
        <p:spPr bwMode="auto">
          <a:xfrm flipV="1">
            <a:off x="1979485" y="5435743"/>
            <a:ext cx="929030" cy="685800"/>
          </a:xfrm>
          <a:prstGeom prst="straightConnector1">
            <a:avLst/>
          </a:prstGeom>
          <a:solidFill>
            <a:schemeClr val="accent1"/>
          </a:solidFill>
          <a:ln w="12700" cap="flat" cmpd="sng" algn="ctr">
            <a:solidFill>
              <a:schemeClr val="tx1"/>
            </a:solidFill>
            <a:prstDash val="solid"/>
            <a:round/>
            <a:headEnd type="none" w="med" len="med"/>
            <a:tailEnd type="stealth" w="lg" len="lg"/>
          </a:ln>
          <a:effectLst/>
        </p:spPr>
      </p:cxnSp>
      <p:sp>
        <p:nvSpPr>
          <p:cNvPr id="96" name="Title 95">
            <a:extLst>
              <a:ext uri="{FF2B5EF4-FFF2-40B4-BE49-F238E27FC236}">
                <a16:creationId xmlns:a16="http://schemas.microsoft.com/office/drawing/2014/main" id="{F5804D07-A68C-BA48-9EF0-F4E3880C58A8}"/>
              </a:ext>
            </a:extLst>
          </p:cNvPr>
          <p:cNvSpPr>
            <a:spLocks noGrp="1"/>
          </p:cNvSpPr>
          <p:nvPr>
            <p:ph type="title"/>
          </p:nvPr>
        </p:nvSpPr>
        <p:spPr>
          <a:xfrm>
            <a:off x="4527355" y="35713"/>
            <a:ext cx="3375176" cy="689783"/>
          </a:xfrm>
        </p:spPr>
        <p:txBody>
          <a:bodyPr>
            <a:normAutofit/>
          </a:bodyPr>
          <a:lstStyle/>
          <a:p>
            <a:r>
              <a:rPr lang="en-US" sz="3200" dirty="0"/>
              <a:t>Patent Prosecution</a:t>
            </a:r>
          </a:p>
        </p:txBody>
      </p:sp>
      <p:sp>
        <p:nvSpPr>
          <p:cNvPr id="28" name="Rounded Rectangle 27">
            <a:extLst>
              <a:ext uri="{FF2B5EF4-FFF2-40B4-BE49-F238E27FC236}">
                <a16:creationId xmlns:a16="http://schemas.microsoft.com/office/drawing/2014/main" id="{4783AA3B-9EEA-2B4C-9727-BD272FA14FF0}"/>
              </a:ext>
            </a:extLst>
          </p:cNvPr>
          <p:cNvSpPr/>
          <p:nvPr/>
        </p:nvSpPr>
        <p:spPr bwMode="auto">
          <a:xfrm>
            <a:off x="9376815" y="306705"/>
            <a:ext cx="1210109" cy="457200"/>
          </a:xfrm>
          <a:prstGeom prst="round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a:latin typeface="Times New Roman" charset="0"/>
              </a:rPr>
              <a:t>SCOTUS</a:t>
            </a:r>
            <a:endParaRPr lang="en-US" dirty="0">
              <a:latin typeface="Times New Roman" charset="0"/>
            </a:endParaRPr>
          </a:p>
        </p:txBody>
      </p:sp>
    </p:spTree>
    <p:extLst>
      <p:ext uri="{BB962C8B-B14F-4D97-AF65-F5344CB8AC3E}">
        <p14:creationId xmlns:p14="http://schemas.microsoft.com/office/powerpoint/2010/main" val="1819430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extBox 85"/>
          <p:cNvSpPr txBox="1"/>
          <p:nvPr/>
        </p:nvSpPr>
        <p:spPr>
          <a:xfrm>
            <a:off x="2347834" y="5662683"/>
            <a:ext cx="1099981" cy="338554"/>
          </a:xfrm>
          <a:prstGeom prst="rect">
            <a:avLst/>
          </a:prstGeom>
          <a:noFill/>
        </p:spPr>
        <p:txBody>
          <a:bodyPr wrap="none" rtlCol="0">
            <a:spAutoFit/>
          </a:bodyPr>
          <a:lstStyle/>
          <a:p>
            <a:r>
              <a:rPr lang="en-US" sz="1600" dirty="0"/>
              <a:t>application</a:t>
            </a:r>
          </a:p>
        </p:txBody>
      </p:sp>
      <p:sp>
        <p:nvSpPr>
          <p:cNvPr id="68" name="TextBox 67">
            <a:extLst>
              <a:ext uri="{FF2B5EF4-FFF2-40B4-BE49-F238E27FC236}">
                <a16:creationId xmlns:a16="http://schemas.microsoft.com/office/drawing/2014/main" id="{C9A6A772-79F3-1944-8C2C-F1312C2FDCDB}"/>
              </a:ext>
            </a:extLst>
          </p:cNvPr>
          <p:cNvSpPr txBox="1"/>
          <p:nvPr/>
        </p:nvSpPr>
        <p:spPr>
          <a:xfrm rot="19441879">
            <a:off x="1889791" y="5507220"/>
            <a:ext cx="664477" cy="338554"/>
          </a:xfrm>
          <a:prstGeom prst="rect">
            <a:avLst/>
          </a:prstGeom>
          <a:noFill/>
        </p:spPr>
        <p:txBody>
          <a:bodyPr wrap="none" rtlCol="0">
            <a:spAutoFit/>
          </a:bodyPr>
          <a:lstStyle/>
          <a:p>
            <a:r>
              <a:rPr lang="en-US" sz="1600" dirty="0">
                <a:solidFill>
                  <a:srgbClr val="FF0000"/>
                </a:solidFill>
              </a:rPr>
              <a:t>reject</a:t>
            </a:r>
          </a:p>
        </p:txBody>
      </p:sp>
      <p:sp>
        <p:nvSpPr>
          <p:cNvPr id="77" name="TextBox 76">
            <a:extLst>
              <a:ext uri="{FF2B5EF4-FFF2-40B4-BE49-F238E27FC236}">
                <a16:creationId xmlns:a16="http://schemas.microsoft.com/office/drawing/2014/main" id="{11F73DA7-442A-8C42-B37A-29D8462B5F6D}"/>
              </a:ext>
            </a:extLst>
          </p:cNvPr>
          <p:cNvSpPr txBox="1"/>
          <p:nvPr/>
        </p:nvSpPr>
        <p:spPr>
          <a:xfrm>
            <a:off x="830807" y="5435743"/>
            <a:ext cx="1102738" cy="584775"/>
          </a:xfrm>
          <a:prstGeom prst="rect">
            <a:avLst/>
          </a:prstGeom>
          <a:noFill/>
        </p:spPr>
        <p:txBody>
          <a:bodyPr wrap="none" rtlCol="0">
            <a:spAutoFit/>
          </a:bodyPr>
          <a:lstStyle/>
          <a:p>
            <a:r>
              <a:rPr lang="en-US" sz="1600" dirty="0"/>
              <a:t>amended</a:t>
            </a:r>
          </a:p>
          <a:p>
            <a:r>
              <a:rPr lang="en-US" sz="1600" dirty="0"/>
              <a:t>application</a:t>
            </a:r>
          </a:p>
        </p:txBody>
      </p:sp>
      <p:sp>
        <p:nvSpPr>
          <p:cNvPr id="83" name="Rounded Rectangle 82">
            <a:extLst>
              <a:ext uri="{FF2B5EF4-FFF2-40B4-BE49-F238E27FC236}">
                <a16:creationId xmlns:a16="http://schemas.microsoft.com/office/drawing/2014/main" id="{B9E65B87-96B3-D04F-9980-89B06BC37639}"/>
              </a:ext>
            </a:extLst>
          </p:cNvPr>
          <p:cNvSpPr/>
          <p:nvPr/>
        </p:nvSpPr>
        <p:spPr>
          <a:xfrm>
            <a:off x="2590347" y="3666040"/>
            <a:ext cx="3382633" cy="1830337"/>
          </a:xfrm>
          <a:prstGeom prst="roundRect">
            <a:avLst/>
          </a:prstGeom>
          <a:pattFill prst="ltUpDiag">
            <a:fgClr>
              <a:schemeClr val="accent1">
                <a:lumMod val="20000"/>
                <a:lumOff val="80000"/>
              </a:schemeClr>
            </a:fgClr>
            <a:bgClr>
              <a:schemeClr val="bg1"/>
            </a:bgClr>
          </a:patt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1E60B9CB-FA7B-864E-9A75-E8668880941D}"/>
              </a:ext>
            </a:extLst>
          </p:cNvPr>
          <p:cNvSpPr/>
          <p:nvPr/>
        </p:nvSpPr>
        <p:spPr>
          <a:xfrm>
            <a:off x="5307507" y="5127045"/>
            <a:ext cx="616515" cy="369332"/>
          </a:xfrm>
          <a:prstGeom prst="rect">
            <a:avLst/>
          </a:prstGeom>
        </p:spPr>
        <p:txBody>
          <a:bodyPr wrap="none">
            <a:spAutoFit/>
          </a:bodyPr>
          <a:lstStyle/>
          <a:p>
            <a:r>
              <a:rPr lang="en-US" dirty="0">
                <a:solidFill>
                  <a:srgbClr val="002060"/>
                </a:solidFill>
                <a:latin typeface="Times New Roman" charset="0"/>
              </a:rPr>
              <a:t>PTO</a:t>
            </a:r>
            <a:endParaRPr lang="en-US" dirty="0">
              <a:solidFill>
                <a:srgbClr val="002060"/>
              </a:solidFill>
            </a:endParaRPr>
          </a:p>
        </p:txBody>
      </p:sp>
      <p:sp>
        <p:nvSpPr>
          <p:cNvPr id="128" name="Rounded Rectangle 127">
            <a:extLst>
              <a:ext uri="{FF2B5EF4-FFF2-40B4-BE49-F238E27FC236}">
                <a16:creationId xmlns:a16="http://schemas.microsoft.com/office/drawing/2014/main" id="{7A356C98-9D50-B241-A5F2-9B4CAC19B52C}"/>
              </a:ext>
            </a:extLst>
          </p:cNvPr>
          <p:cNvSpPr/>
          <p:nvPr/>
        </p:nvSpPr>
        <p:spPr bwMode="auto">
          <a:xfrm>
            <a:off x="4987614" y="3816587"/>
            <a:ext cx="838200" cy="45720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dirty="0">
                <a:latin typeface="Times New Roman" charset="0"/>
              </a:rPr>
              <a:t>Patent</a:t>
            </a:r>
          </a:p>
        </p:txBody>
      </p:sp>
      <p:cxnSp>
        <p:nvCxnSpPr>
          <p:cNvPr id="140" name="Straight Arrow Connector 139">
            <a:extLst>
              <a:ext uri="{FF2B5EF4-FFF2-40B4-BE49-F238E27FC236}">
                <a16:creationId xmlns:a16="http://schemas.microsoft.com/office/drawing/2014/main" id="{A071A4FE-72DE-F446-B5CD-C9D279DC658C}"/>
              </a:ext>
            </a:extLst>
          </p:cNvPr>
          <p:cNvCxnSpPr>
            <a:cxnSpLocks/>
          </p:cNvCxnSpPr>
          <p:nvPr/>
        </p:nvCxnSpPr>
        <p:spPr bwMode="auto">
          <a:xfrm flipV="1">
            <a:off x="1462850" y="5199226"/>
            <a:ext cx="1210727" cy="922946"/>
          </a:xfrm>
          <a:prstGeom prst="straightConnector1">
            <a:avLst/>
          </a:prstGeom>
          <a:solidFill>
            <a:schemeClr val="accent1"/>
          </a:solidFill>
          <a:ln w="12700" cap="flat" cmpd="sng" algn="ctr">
            <a:solidFill>
              <a:schemeClr val="tx1"/>
            </a:solidFill>
            <a:prstDash val="solid"/>
            <a:round/>
            <a:headEnd type="none" w="med" len="med"/>
            <a:tailEnd type="stealth" w="lg" len="lg"/>
          </a:ln>
          <a:effectLst/>
        </p:spPr>
      </p:cxnSp>
      <p:cxnSp>
        <p:nvCxnSpPr>
          <p:cNvPr id="141" name="Straight Arrow Connector 140">
            <a:extLst>
              <a:ext uri="{FF2B5EF4-FFF2-40B4-BE49-F238E27FC236}">
                <a16:creationId xmlns:a16="http://schemas.microsoft.com/office/drawing/2014/main" id="{68A4005B-272F-DD44-AB2D-643D5310B37C}"/>
              </a:ext>
            </a:extLst>
          </p:cNvPr>
          <p:cNvCxnSpPr>
            <a:cxnSpLocks/>
          </p:cNvCxnSpPr>
          <p:nvPr/>
        </p:nvCxnSpPr>
        <p:spPr bwMode="auto">
          <a:xfrm flipH="1">
            <a:off x="1907540" y="5374760"/>
            <a:ext cx="921089" cy="681123"/>
          </a:xfrm>
          <a:prstGeom prst="straightConnector1">
            <a:avLst/>
          </a:prstGeom>
          <a:solidFill>
            <a:schemeClr val="accent1"/>
          </a:solidFill>
          <a:ln w="12700" cap="flat" cmpd="sng" algn="ctr">
            <a:solidFill>
              <a:srgbClr val="FF0000"/>
            </a:solidFill>
            <a:prstDash val="solid"/>
            <a:round/>
            <a:headEnd type="none" w="med" len="med"/>
            <a:tailEnd type="stealth" w="lg" len="lg"/>
          </a:ln>
          <a:effectLst/>
        </p:spPr>
      </p:cxnSp>
      <p:cxnSp>
        <p:nvCxnSpPr>
          <p:cNvPr id="142" name="Straight Arrow Connector 141">
            <a:extLst>
              <a:ext uri="{FF2B5EF4-FFF2-40B4-BE49-F238E27FC236}">
                <a16:creationId xmlns:a16="http://schemas.microsoft.com/office/drawing/2014/main" id="{E26F2D5B-C4F5-CC4E-9DED-C20012B3B3FE}"/>
              </a:ext>
            </a:extLst>
          </p:cNvPr>
          <p:cNvCxnSpPr/>
          <p:nvPr/>
        </p:nvCxnSpPr>
        <p:spPr bwMode="auto">
          <a:xfrm flipV="1">
            <a:off x="1979485" y="5435743"/>
            <a:ext cx="929030" cy="685800"/>
          </a:xfrm>
          <a:prstGeom prst="straightConnector1">
            <a:avLst/>
          </a:prstGeom>
          <a:solidFill>
            <a:schemeClr val="accent1"/>
          </a:solidFill>
          <a:ln w="12700" cap="flat" cmpd="sng" algn="ctr">
            <a:solidFill>
              <a:schemeClr val="tx1"/>
            </a:solidFill>
            <a:prstDash val="solid"/>
            <a:round/>
            <a:headEnd type="none" w="med" len="med"/>
            <a:tailEnd type="stealth" w="lg" len="lg"/>
          </a:ln>
          <a:effectLst/>
        </p:spPr>
      </p:cxnSp>
      <p:sp>
        <p:nvSpPr>
          <p:cNvPr id="96" name="Title 95">
            <a:extLst>
              <a:ext uri="{FF2B5EF4-FFF2-40B4-BE49-F238E27FC236}">
                <a16:creationId xmlns:a16="http://schemas.microsoft.com/office/drawing/2014/main" id="{F5804D07-A68C-BA48-9EF0-F4E3880C58A8}"/>
              </a:ext>
            </a:extLst>
          </p:cNvPr>
          <p:cNvSpPr>
            <a:spLocks noGrp="1"/>
          </p:cNvSpPr>
          <p:nvPr>
            <p:ph type="title"/>
          </p:nvPr>
        </p:nvSpPr>
        <p:spPr>
          <a:xfrm>
            <a:off x="4527355" y="35713"/>
            <a:ext cx="3375176" cy="689783"/>
          </a:xfrm>
        </p:spPr>
        <p:txBody>
          <a:bodyPr>
            <a:normAutofit/>
          </a:bodyPr>
          <a:lstStyle/>
          <a:p>
            <a:r>
              <a:rPr lang="en-US" sz="3200" dirty="0"/>
              <a:t>Patent Prosecution</a:t>
            </a:r>
          </a:p>
        </p:txBody>
      </p:sp>
      <p:cxnSp>
        <p:nvCxnSpPr>
          <p:cNvPr id="14" name="Straight Arrow Connector 13">
            <a:extLst>
              <a:ext uri="{FF2B5EF4-FFF2-40B4-BE49-F238E27FC236}">
                <a16:creationId xmlns:a16="http://schemas.microsoft.com/office/drawing/2014/main" id="{88415EB1-B988-4D47-80CE-2F0D92BB7C59}"/>
              </a:ext>
            </a:extLst>
          </p:cNvPr>
          <p:cNvCxnSpPr>
            <a:cxnSpLocks/>
          </p:cNvCxnSpPr>
          <p:nvPr/>
        </p:nvCxnSpPr>
        <p:spPr bwMode="auto">
          <a:xfrm flipV="1">
            <a:off x="3473819" y="4185622"/>
            <a:ext cx="1513795" cy="715863"/>
          </a:xfrm>
          <a:prstGeom prst="straightConnector1">
            <a:avLst/>
          </a:prstGeom>
          <a:solidFill>
            <a:schemeClr val="accent1"/>
          </a:solidFill>
          <a:ln w="12700" cap="flat" cmpd="sng" algn="ctr">
            <a:solidFill>
              <a:srgbClr val="29A62A"/>
            </a:solidFill>
            <a:prstDash val="solid"/>
            <a:round/>
            <a:headEnd type="none" w="med" len="med"/>
            <a:tailEnd type="stealth" w="lg" len="lg"/>
          </a:ln>
          <a:effectLst/>
        </p:spPr>
      </p:cxnSp>
      <p:sp>
        <p:nvSpPr>
          <p:cNvPr id="15" name="TextBox 14">
            <a:extLst>
              <a:ext uri="{FF2B5EF4-FFF2-40B4-BE49-F238E27FC236}">
                <a16:creationId xmlns:a16="http://schemas.microsoft.com/office/drawing/2014/main" id="{AC6AFE6D-1550-DD4A-8D78-B5741A6EE52D}"/>
              </a:ext>
            </a:extLst>
          </p:cNvPr>
          <p:cNvSpPr txBox="1"/>
          <p:nvPr/>
        </p:nvSpPr>
        <p:spPr>
          <a:xfrm>
            <a:off x="4059917" y="4511314"/>
            <a:ext cx="631070" cy="338554"/>
          </a:xfrm>
          <a:prstGeom prst="rect">
            <a:avLst/>
          </a:prstGeom>
          <a:noFill/>
        </p:spPr>
        <p:txBody>
          <a:bodyPr wrap="none" rtlCol="0">
            <a:spAutoFit/>
          </a:bodyPr>
          <a:lstStyle/>
          <a:p>
            <a:r>
              <a:rPr lang="en-US" sz="1600" dirty="0">
                <a:solidFill>
                  <a:srgbClr val="29A62A"/>
                </a:solidFill>
              </a:rPr>
              <a:t>allow</a:t>
            </a:r>
          </a:p>
        </p:txBody>
      </p:sp>
      <p:sp>
        <p:nvSpPr>
          <p:cNvPr id="16" name="Rounded Rectangle 15">
            <a:extLst>
              <a:ext uri="{FF2B5EF4-FFF2-40B4-BE49-F238E27FC236}">
                <a16:creationId xmlns:a16="http://schemas.microsoft.com/office/drawing/2014/main" id="{62E45E05-1AA5-2F40-9C76-51DF27B817FF}"/>
              </a:ext>
            </a:extLst>
          </p:cNvPr>
          <p:cNvSpPr/>
          <p:nvPr/>
        </p:nvSpPr>
        <p:spPr bwMode="auto">
          <a:xfrm>
            <a:off x="928538" y="6129489"/>
            <a:ext cx="1205061" cy="457200"/>
          </a:xfrm>
          <a:prstGeom prst="roundRect">
            <a:avLst/>
          </a:prstGeom>
          <a:solidFill>
            <a:schemeClr val="accent6">
              <a:lumMod val="20000"/>
              <a:lumOff val="8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dirty="0">
                <a:latin typeface="Times New Roman" charset="0"/>
              </a:rPr>
              <a:t>Gatewood</a:t>
            </a:r>
          </a:p>
        </p:txBody>
      </p:sp>
      <p:sp>
        <p:nvSpPr>
          <p:cNvPr id="17" name="Rounded Rectangle 16">
            <a:extLst>
              <a:ext uri="{FF2B5EF4-FFF2-40B4-BE49-F238E27FC236}">
                <a16:creationId xmlns:a16="http://schemas.microsoft.com/office/drawing/2014/main" id="{1D15F3F7-8BD8-2F4E-8E09-CE8C489AD522}"/>
              </a:ext>
            </a:extLst>
          </p:cNvPr>
          <p:cNvSpPr/>
          <p:nvPr/>
        </p:nvSpPr>
        <p:spPr bwMode="auto">
          <a:xfrm>
            <a:off x="2756808" y="4917560"/>
            <a:ext cx="781049" cy="457200"/>
          </a:xfrm>
          <a:prstGeom prst="round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dirty="0" err="1">
                <a:latin typeface="Times New Roman" charset="0"/>
              </a:rPr>
              <a:t>Elpel</a:t>
            </a:r>
            <a:endParaRPr lang="en-US" dirty="0">
              <a:latin typeface="Times New Roman" charset="0"/>
            </a:endParaRPr>
          </a:p>
        </p:txBody>
      </p:sp>
    </p:spTree>
    <p:extLst>
      <p:ext uri="{BB962C8B-B14F-4D97-AF65-F5344CB8AC3E}">
        <p14:creationId xmlns:p14="http://schemas.microsoft.com/office/powerpoint/2010/main" val="2503163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493374-93D2-0B41-A84E-352B31428F7F}"/>
              </a:ext>
            </a:extLst>
          </p:cNvPr>
          <p:cNvPicPr>
            <a:picLocks noChangeAspect="1"/>
          </p:cNvPicPr>
          <p:nvPr/>
        </p:nvPicPr>
        <p:blipFill>
          <a:blip r:embed="rId2"/>
          <a:stretch>
            <a:fillRect/>
          </a:stretch>
        </p:blipFill>
        <p:spPr>
          <a:xfrm>
            <a:off x="914048" y="0"/>
            <a:ext cx="4681562" cy="6858000"/>
          </a:xfrm>
          <a:prstGeom prst="rect">
            <a:avLst/>
          </a:prstGeom>
        </p:spPr>
      </p:pic>
      <p:pic>
        <p:nvPicPr>
          <p:cNvPr id="8" name="Picture 7">
            <a:extLst>
              <a:ext uri="{FF2B5EF4-FFF2-40B4-BE49-F238E27FC236}">
                <a16:creationId xmlns:a16="http://schemas.microsoft.com/office/drawing/2014/main" id="{13F2AA52-6C8E-234A-B3B2-C8A5EA6C862D}"/>
              </a:ext>
            </a:extLst>
          </p:cNvPr>
          <p:cNvPicPr>
            <a:picLocks noChangeAspect="1"/>
          </p:cNvPicPr>
          <p:nvPr/>
        </p:nvPicPr>
        <p:blipFill>
          <a:blip r:embed="rId3"/>
          <a:stretch>
            <a:fillRect/>
          </a:stretch>
        </p:blipFill>
        <p:spPr>
          <a:xfrm>
            <a:off x="6675214" y="0"/>
            <a:ext cx="4676316" cy="6858000"/>
          </a:xfrm>
          <a:prstGeom prst="rect">
            <a:avLst/>
          </a:prstGeom>
        </p:spPr>
      </p:pic>
    </p:spTree>
    <p:extLst>
      <p:ext uri="{BB962C8B-B14F-4D97-AF65-F5344CB8AC3E}">
        <p14:creationId xmlns:p14="http://schemas.microsoft.com/office/powerpoint/2010/main" val="3731081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661754-0B97-7F44-97D8-BCDDEFD85962}"/>
              </a:ext>
            </a:extLst>
          </p:cNvPr>
          <p:cNvPicPr>
            <a:picLocks noChangeAspect="1"/>
          </p:cNvPicPr>
          <p:nvPr/>
        </p:nvPicPr>
        <p:blipFill>
          <a:blip r:embed="rId2"/>
          <a:stretch>
            <a:fillRect/>
          </a:stretch>
        </p:blipFill>
        <p:spPr>
          <a:xfrm>
            <a:off x="1053958" y="0"/>
            <a:ext cx="4554141" cy="6858000"/>
          </a:xfrm>
          <a:prstGeom prst="rect">
            <a:avLst/>
          </a:prstGeom>
        </p:spPr>
      </p:pic>
      <p:pic>
        <p:nvPicPr>
          <p:cNvPr id="5" name="Picture 4">
            <a:extLst>
              <a:ext uri="{FF2B5EF4-FFF2-40B4-BE49-F238E27FC236}">
                <a16:creationId xmlns:a16="http://schemas.microsoft.com/office/drawing/2014/main" id="{C7C43CC6-8E40-D841-A623-2E267D414E71}"/>
              </a:ext>
            </a:extLst>
          </p:cNvPr>
          <p:cNvPicPr>
            <a:picLocks noChangeAspect="1"/>
          </p:cNvPicPr>
          <p:nvPr/>
        </p:nvPicPr>
        <p:blipFill>
          <a:blip r:embed="rId3"/>
          <a:stretch>
            <a:fillRect/>
          </a:stretch>
        </p:blipFill>
        <p:spPr>
          <a:xfrm>
            <a:off x="6747658" y="0"/>
            <a:ext cx="4640283" cy="6858000"/>
          </a:xfrm>
          <a:prstGeom prst="rect">
            <a:avLst/>
          </a:prstGeom>
        </p:spPr>
      </p:pic>
    </p:spTree>
    <p:extLst>
      <p:ext uri="{BB962C8B-B14F-4D97-AF65-F5344CB8AC3E}">
        <p14:creationId xmlns:p14="http://schemas.microsoft.com/office/powerpoint/2010/main" val="35838220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27075</TotalTime>
  <Words>3393</Words>
  <Application>Microsoft Macintosh PowerPoint</Application>
  <PresentationFormat>Widescreen</PresentationFormat>
  <Paragraphs>354</Paragraphs>
  <Slides>58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Arial</vt:lpstr>
      <vt:lpstr>Calibri</vt:lpstr>
      <vt:lpstr>Calibri Light</vt:lpstr>
      <vt:lpstr>CG Times (WN)</vt:lpstr>
      <vt:lpstr>Garamond</vt:lpstr>
      <vt:lpstr>Times New Roman</vt:lpstr>
      <vt:lpstr>Wingdings</vt:lpstr>
      <vt:lpstr>Office Theme</vt:lpstr>
      <vt:lpstr>PowerPoint Presentation</vt:lpstr>
      <vt:lpstr>PowerPoint Presentation</vt:lpstr>
      <vt:lpstr>PowerPoint Presentation</vt:lpstr>
      <vt:lpstr>Patent Application</vt:lpstr>
      <vt:lpstr>PowerPoint Presentation</vt:lpstr>
      <vt:lpstr>Patent Prosecution</vt:lpstr>
      <vt:lpstr>Patent Prosecution</vt:lpstr>
      <vt:lpstr>PowerPoint Presentation</vt:lpstr>
      <vt:lpstr>PowerPoint Presentation</vt:lpstr>
      <vt:lpstr>Anatomy of a Patent</vt:lpstr>
      <vt:lpstr>Anatomy of a Patent</vt:lpstr>
      <vt:lpstr>Anatomy of a Patent</vt:lpstr>
      <vt:lpstr>Anatomy of a Patent</vt:lpstr>
      <vt:lpstr>Anatomy of a Patent</vt:lpstr>
      <vt:lpstr>Anatomy of a Patent</vt:lpstr>
      <vt:lpstr>Anatomy of a Patent</vt:lpstr>
      <vt:lpstr>Anatomy of a Patent</vt:lpstr>
      <vt:lpstr>Anatomy of a Patent</vt:lpstr>
      <vt:lpstr>Anatomy of a Patent</vt:lpstr>
      <vt:lpstr>Anatomy of a Patent</vt:lpstr>
      <vt:lpstr>Anatomy of a Patent</vt:lpstr>
      <vt:lpstr>Anatomy of a Patent</vt:lpstr>
      <vt:lpstr>Anatomy of a Patent</vt:lpstr>
      <vt:lpstr>Anatomy of a Patent</vt:lpstr>
      <vt:lpstr>Anatomy of a Patent</vt:lpstr>
      <vt:lpstr>PowerPoint Presentation</vt:lpstr>
      <vt:lpstr>PowerPoint Presentation</vt:lpstr>
      <vt:lpstr>PowerPoint Presentation</vt:lpstr>
      <vt:lpstr>PowerPoint Presentation</vt:lpstr>
      <vt:lpstr>PowerPoint Presentation</vt:lpstr>
      <vt:lpstr>PowerPoint Presentation</vt:lpstr>
      <vt:lpstr>PCT Contracting States (157 as of 2023/01/15)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Patent Fights</vt:lpstr>
      <vt:lpstr>Inter Partes Review Procedure</vt:lpstr>
      <vt:lpstr>PowerPoint Presentation</vt:lpstr>
      <vt:lpstr>PowerPoint Presentation</vt:lpstr>
      <vt:lpstr>PowerPoint Presentation</vt:lpstr>
      <vt:lpstr>PowerPoint Presentation</vt:lpstr>
      <vt:lpstr>PowerPoint Presentation</vt:lpstr>
      <vt:lpstr>Nullity Proceedings in the German Federal Patent Court, 2018-2020</vt:lpstr>
      <vt:lpstr>Nullity Proceedings in the German Federal Patent Court, 2018-2020</vt:lpstr>
      <vt:lpstr>Appeals of Nullity Rulings to the German Federal Court of Justice, 2018-2020</vt:lpstr>
      <vt:lpstr>Appeals of Nullity Rulings to the German Federal Court of Justice, 2018-2020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Disclosure Context</dc:title>
  <dc:creator>Fisher, William</dc:creator>
  <cp:lastModifiedBy>Terry Fisher</cp:lastModifiedBy>
  <cp:revision>152</cp:revision>
  <dcterms:created xsi:type="dcterms:W3CDTF">2017-10-01T16:49:19Z</dcterms:created>
  <dcterms:modified xsi:type="dcterms:W3CDTF">2023-02-01T19:11:04Z</dcterms:modified>
</cp:coreProperties>
</file>