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0"/>
  </p:notesMasterIdLst>
  <p:sldIdLst>
    <p:sldId id="706" r:id="rId2"/>
    <p:sldId id="296" r:id="rId3"/>
    <p:sldId id="372" r:id="rId4"/>
    <p:sldId id="743" r:id="rId5"/>
    <p:sldId id="347" r:id="rId6"/>
    <p:sldId id="335" r:id="rId7"/>
    <p:sldId id="336" r:id="rId8"/>
    <p:sldId id="337" r:id="rId9"/>
    <p:sldId id="338" r:id="rId10"/>
    <p:sldId id="746" r:id="rId11"/>
    <p:sldId id="711" r:id="rId12"/>
    <p:sldId id="712" r:id="rId13"/>
    <p:sldId id="342" r:id="rId14"/>
    <p:sldId id="382" r:id="rId15"/>
    <p:sldId id="392" r:id="rId16"/>
    <p:sldId id="355" r:id="rId17"/>
    <p:sldId id="354" r:id="rId18"/>
    <p:sldId id="353" r:id="rId19"/>
    <p:sldId id="356" r:id="rId20"/>
    <p:sldId id="384" r:id="rId21"/>
    <p:sldId id="361" r:id="rId22"/>
    <p:sldId id="390" r:id="rId23"/>
    <p:sldId id="677" r:id="rId24"/>
    <p:sldId id="736" r:id="rId25"/>
    <p:sldId id="631" r:id="rId26"/>
    <p:sldId id="710" r:id="rId27"/>
    <p:sldId id="707" r:id="rId28"/>
    <p:sldId id="747" r:id="rId29"/>
    <p:sldId id="748" r:id="rId30"/>
    <p:sldId id="716" r:id="rId31"/>
    <p:sldId id="364" r:id="rId32"/>
    <p:sldId id="365" r:id="rId33"/>
    <p:sldId id="367" r:id="rId34"/>
    <p:sldId id="749" r:id="rId35"/>
    <p:sldId id="750" r:id="rId36"/>
    <p:sldId id="751" r:id="rId37"/>
    <p:sldId id="742" r:id="rId38"/>
    <p:sldId id="704"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12" userDrawn="1">
          <p15:clr>
            <a:srgbClr val="A4A3A4"/>
          </p15:clr>
        </p15:guide>
        <p15:guide id="2" pos="61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085"/>
    <p:restoredTop sz="94678"/>
  </p:normalViewPr>
  <p:slideViewPr>
    <p:cSldViewPr snapToGrid="0" snapToObjects="1" showGuides="1">
      <p:cViewPr varScale="1">
        <p:scale>
          <a:sx n="113" d="100"/>
          <a:sy n="113" d="100"/>
        </p:scale>
        <p:origin x="584" y="176"/>
      </p:cViewPr>
      <p:guideLst>
        <p:guide orient="horz" pos="3312"/>
        <p:guide pos="612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8BD056-809A-314F-8465-22055EF351C0}" type="datetimeFigureOut">
              <a:rPr lang="en-US" smtClean="0"/>
              <a:t>2/1/23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503FE7-9A34-874D-8D02-CACCFC0213B8}" type="slidenum">
              <a:rPr lang="en-US" smtClean="0"/>
              <a:t>‹#›</a:t>
            </a:fld>
            <a:endParaRPr lang="en-US"/>
          </a:p>
        </p:txBody>
      </p:sp>
    </p:spTree>
    <p:extLst>
      <p:ext uri="{BB962C8B-B14F-4D97-AF65-F5344CB8AC3E}">
        <p14:creationId xmlns:p14="http://schemas.microsoft.com/office/powerpoint/2010/main" val="17930714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2"/>
          <p:cNvSpPr>
            <a:spLocks noGrp="1" noRot="1" noChangeAspect="1" noChangeArrowheads="1" noTextEdit="1"/>
          </p:cNvSpPr>
          <p:nvPr>
            <p:ph type="sldImg"/>
          </p:nvPr>
        </p:nvSpPr>
        <p:spPr>
          <a:xfrm>
            <a:off x="393700" y="692150"/>
            <a:ext cx="6070600" cy="3416300"/>
          </a:xfrm>
          <a:ln/>
        </p:spPr>
      </p:sp>
      <p:sp>
        <p:nvSpPr>
          <p:cNvPr id="419843" name="Rectangle 3"/>
          <p:cNvSpPr>
            <a:spLocks noGrp="1" noChangeArrowheads="1"/>
          </p:cNvSpPr>
          <p:nvPr>
            <p:ph type="body" idx="1"/>
          </p:nvPr>
        </p:nvSpPr>
        <p:spPr/>
        <p:txBody>
          <a:bodyPr/>
          <a:lstStyle/>
          <a:p>
            <a:endParaRPr lang="x-none" altLang="x-none"/>
          </a:p>
        </p:txBody>
      </p:sp>
    </p:spTree>
    <p:extLst>
      <p:ext uri="{BB962C8B-B14F-4D97-AF65-F5344CB8AC3E}">
        <p14:creationId xmlns:p14="http://schemas.microsoft.com/office/powerpoint/2010/main" val="5146653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2"/>
          <p:cNvSpPr>
            <a:spLocks noGrp="1" noRot="1" noChangeAspect="1" noChangeArrowheads="1" noTextEdit="1"/>
          </p:cNvSpPr>
          <p:nvPr>
            <p:ph type="sldImg"/>
          </p:nvPr>
        </p:nvSpPr>
        <p:spPr>
          <a:xfrm>
            <a:off x="393700" y="692150"/>
            <a:ext cx="6070600" cy="3416300"/>
          </a:xfrm>
          <a:ln/>
        </p:spPr>
      </p:sp>
      <p:sp>
        <p:nvSpPr>
          <p:cNvPr id="419843" name="Rectangle 3"/>
          <p:cNvSpPr>
            <a:spLocks noGrp="1" noChangeArrowheads="1"/>
          </p:cNvSpPr>
          <p:nvPr>
            <p:ph type="body" idx="1"/>
          </p:nvPr>
        </p:nvSpPr>
        <p:spPr/>
        <p:txBody>
          <a:bodyPr/>
          <a:lstStyle/>
          <a:p>
            <a:endParaRPr lang="x-none" altLang="x-none"/>
          </a:p>
        </p:txBody>
      </p:sp>
    </p:spTree>
    <p:extLst>
      <p:ext uri="{BB962C8B-B14F-4D97-AF65-F5344CB8AC3E}">
        <p14:creationId xmlns:p14="http://schemas.microsoft.com/office/powerpoint/2010/main" val="12182868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2"/>
          <p:cNvSpPr>
            <a:spLocks noGrp="1" noRot="1" noChangeAspect="1" noChangeArrowheads="1" noTextEdit="1"/>
          </p:cNvSpPr>
          <p:nvPr>
            <p:ph type="sldImg"/>
          </p:nvPr>
        </p:nvSpPr>
        <p:spPr>
          <a:xfrm>
            <a:off x="393700" y="692150"/>
            <a:ext cx="6070600" cy="3416300"/>
          </a:xfrm>
          <a:ln/>
        </p:spPr>
      </p:sp>
      <p:sp>
        <p:nvSpPr>
          <p:cNvPr id="419843" name="Rectangle 3"/>
          <p:cNvSpPr>
            <a:spLocks noGrp="1" noChangeArrowheads="1"/>
          </p:cNvSpPr>
          <p:nvPr>
            <p:ph type="body" idx="1"/>
          </p:nvPr>
        </p:nvSpPr>
        <p:spPr/>
        <p:txBody>
          <a:bodyPr/>
          <a:lstStyle/>
          <a:p>
            <a:endParaRPr lang="x-none" altLang="x-none"/>
          </a:p>
        </p:txBody>
      </p:sp>
    </p:spTree>
    <p:extLst>
      <p:ext uri="{BB962C8B-B14F-4D97-AF65-F5344CB8AC3E}">
        <p14:creationId xmlns:p14="http://schemas.microsoft.com/office/powerpoint/2010/main" val="12983084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2"/>
          <p:cNvSpPr>
            <a:spLocks noGrp="1" noRot="1" noChangeAspect="1" noChangeArrowheads="1" noTextEdit="1"/>
          </p:cNvSpPr>
          <p:nvPr>
            <p:ph type="sldImg"/>
          </p:nvPr>
        </p:nvSpPr>
        <p:spPr>
          <a:xfrm>
            <a:off x="393700" y="692150"/>
            <a:ext cx="6070600" cy="3416300"/>
          </a:xfrm>
          <a:ln/>
        </p:spPr>
      </p:sp>
      <p:sp>
        <p:nvSpPr>
          <p:cNvPr id="419843" name="Rectangle 3"/>
          <p:cNvSpPr>
            <a:spLocks noGrp="1" noChangeArrowheads="1"/>
          </p:cNvSpPr>
          <p:nvPr>
            <p:ph type="body" idx="1"/>
          </p:nvPr>
        </p:nvSpPr>
        <p:spPr/>
        <p:txBody>
          <a:bodyPr/>
          <a:lstStyle/>
          <a:p>
            <a:endParaRPr lang="x-none" altLang="x-none"/>
          </a:p>
        </p:txBody>
      </p:sp>
    </p:spTree>
    <p:extLst>
      <p:ext uri="{BB962C8B-B14F-4D97-AF65-F5344CB8AC3E}">
        <p14:creationId xmlns:p14="http://schemas.microsoft.com/office/powerpoint/2010/main" val="39907363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2"/>
          <p:cNvSpPr>
            <a:spLocks noGrp="1" noRot="1" noChangeAspect="1" noChangeArrowheads="1" noTextEdit="1"/>
          </p:cNvSpPr>
          <p:nvPr>
            <p:ph type="sldImg"/>
          </p:nvPr>
        </p:nvSpPr>
        <p:spPr>
          <a:xfrm>
            <a:off x="393700" y="692150"/>
            <a:ext cx="6070600" cy="3416300"/>
          </a:xfrm>
          <a:ln/>
        </p:spPr>
      </p:sp>
      <p:sp>
        <p:nvSpPr>
          <p:cNvPr id="419843" name="Rectangle 3"/>
          <p:cNvSpPr>
            <a:spLocks noGrp="1" noChangeArrowheads="1"/>
          </p:cNvSpPr>
          <p:nvPr>
            <p:ph type="body" idx="1"/>
          </p:nvPr>
        </p:nvSpPr>
        <p:spPr/>
        <p:txBody>
          <a:bodyPr/>
          <a:lstStyle/>
          <a:p>
            <a:endParaRPr lang="x-none" altLang="x-none"/>
          </a:p>
        </p:txBody>
      </p:sp>
    </p:spTree>
    <p:extLst>
      <p:ext uri="{BB962C8B-B14F-4D97-AF65-F5344CB8AC3E}">
        <p14:creationId xmlns:p14="http://schemas.microsoft.com/office/powerpoint/2010/main" val="1663287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2"/>
          <p:cNvSpPr>
            <a:spLocks noGrp="1" noRot="1" noChangeAspect="1" noChangeArrowheads="1" noTextEdit="1"/>
          </p:cNvSpPr>
          <p:nvPr>
            <p:ph type="sldImg"/>
          </p:nvPr>
        </p:nvSpPr>
        <p:spPr>
          <a:xfrm>
            <a:off x="393700" y="692150"/>
            <a:ext cx="6070600" cy="3416300"/>
          </a:xfrm>
          <a:ln/>
        </p:spPr>
      </p:sp>
      <p:sp>
        <p:nvSpPr>
          <p:cNvPr id="419843" name="Rectangle 3"/>
          <p:cNvSpPr>
            <a:spLocks noGrp="1" noChangeArrowheads="1"/>
          </p:cNvSpPr>
          <p:nvPr>
            <p:ph type="body" idx="1"/>
          </p:nvPr>
        </p:nvSpPr>
        <p:spPr/>
        <p:txBody>
          <a:bodyPr/>
          <a:lstStyle/>
          <a:p>
            <a:endParaRPr lang="x-none" altLang="x-none"/>
          </a:p>
        </p:txBody>
      </p:sp>
    </p:spTree>
    <p:extLst>
      <p:ext uri="{BB962C8B-B14F-4D97-AF65-F5344CB8AC3E}">
        <p14:creationId xmlns:p14="http://schemas.microsoft.com/office/powerpoint/2010/main" val="2083436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Rectangle 2"/>
          <p:cNvSpPr>
            <a:spLocks noGrp="1" noRot="1" noChangeAspect="1" noChangeArrowheads="1" noTextEdit="1"/>
          </p:cNvSpPr>
          <p:nvPr>
            <p:ph type="sldImg"/>
          </p:nvPr>
        </p:nvSpPr>
        <p:spPr>
          <a:xfrm>
            <a:off x="393700" y="692150"/>
            <a:ext cx="6070600" cy="3416300"/>
          </a:xfrm>
          <a:ln/>
        </p:spPr>
      </p:sp>
      <p:sp>
        <p:nvSpPr>
          <p:cNvPr id="457731" name="Rectangle 3"/>
          <p:cNvSpPr>
            <a:spLocks noGrp="1" noChangeArrowheads="1"/>
          </p:cNvSpPr>
          <p:nvPr>
            <p:ph type="body" idx="1"/>
          </p:nvPr>
        </p:nvSpPr>
        <p:spPr/>
        <p:txBody>
          <a:bodyPr/>
          <a:lstStyle/>
          <a:p>
            <a:endParaRPr lang="x-none" altLang="x-none"/>
          </a:p>
        </p:txBody>
      </p:sp>
    </p:spTree>
    <p:extLst>
      <p:ext uri="{BB962C8B-B14F-4D97-AF65-F5344CB8AC3E}">
        <p14:creationId xmlns:p14="http://schemas.microsoft.com/office/powerpoint/2010/main" val="175365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Rectangle 2"/>
          <p:cNvSpPr>
            <a:spLocks noGrp="1" noRot="1" noChangeAspect="1" noChangeArrowheads="1" noTextEdit="1"/>
          </p:cNvSpPr>
          <p:nvPr>
            <p:ph type="sldImg"/>
          </p:nvPr>
        </p:nvSpPr>
        <p:spPr>
          <a:xfrm>
            <a:off x="393700" y="692150"/>
            <a:ext cx="6070600" cy="3416300"/>
          </a:xfrm>
          <a:ln/>
        </p:spPr>
      </p:sp>
      <p:sp>
        <p:nvSpPr>
          <p:cNvPr id="457731" name="Rectangle 3"/>
          <p:cNvSpPr>
            <a:spLocks noGrp="1" noChangeArrowheads="1"/>
          </p:cNvSpPr>
          <p:nvPr>
            <p:ph type="body" idx="1"/>
          </p:nvPr>
        </p:nvSpPr>
        <p:spPr/>
        <p:txBody>
          <a:bodyPr/>
          <a:lstStyle/>
          <a:p>
            <a:endParaRPr lang="x-none" altLang="x-none"/>
          </a:p>
        </p:txBody>
      </p:sp>
    </p:spTree>
    <p:extLst>
      <p:ext uri="{BB962C8B-B14F-4D97-AF65-F5344CB8AC3E}">
        <p14:creationId xmlns:p14="http://schemas.microsoft.com/office/powerpoint/2010/main" val="24190489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Rectangle 2"/>
          <p:cNvSpPr>
            <a:spLocks noGrp="1" noRot="1" noChangeAspect="1" noChangeArrowheads="1" noTextEdit="1"/>
          </p:cNvSpPr>
          <p:nvPr>
            <p:ph type="sldImg"/>
          </p:nvPr>
        </p:nvSpPr>
        <p:spPr>
          <a:xfrm>
            <a:off x="393700" y="692150"/>
            <a:ext cx="6070600" cy="3416300"/>
          </a:xfrm>
          <a:ln/>
        </p:spPr>
      </p:sp>
      <p:sp>
        <p:nvSpPr>
          <p:cNvPr id="457731" name="Rectangle 3"/>
          <p:cNvSpPr>
            <a:spLocks noGrp="1" noChangeArrowheads="1"/>
          </p:cNvSpPr>
          <p:nvPr>
            <p:ph type="body" idx="1"/>
          </p:nvPr>
        </p:nvSpPr>
        <p:spPr/>
        <p:txBody>
          <a:bodyPr/>
          <a:lstStyle/>
          <a:p>
            <a:endParaRPr lang="x-none" altLang="x-none"/>
          </a:p>
        </p:txBody>
      </p:sp>
    </p:spTree>
    <p:extLst>
      <p:ext uri="{BB962C8B-B14F-4D97-AF65-F5344CB8AC3E}">
        <p14:creationId xmlns:p14="http://schemas.microsoft.com/office/powerpoint/2010/main" val="26349417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9B92901-CE64-0D44-B341-04ED63867A3D}" type="datetimeFigureOut">
              <a:rPr lang="en-US" smtClean="0"/>
              <a:t>2/1/23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48E0CE-73ED-3B43-B051-F8709D3FF1CB}" type="slidenum">
              <a:rPr lang="en-US" smtClean="0"/>
              <a:t>‹#›</a:t>
            </a:fld>
            <a:endParaRPr lang="en-US"/>
          </a:p>
        </p:txBody>
      </p:sp>
    </p:spTree>
    <p:extLst>
      <p:ext uri="{BB962C8B-B14F-4D97-AF65-F5344CB8AC3E}">
        <p14:creationId xmlns:p14="http://schemas.microsoft.com/office/powerpoint/2010/main" val="1238218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B92901-CE64-0D44-B341-04ED63867A3D}" type="datetimeFigureOut">
              <a:rPr lang="en-US" smtClean="0"/>
              <a:t>2/1/23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48E0CE-73ED-3B43-B051-F8709D3FF1CB}" type="slidenum">
              <a:rPr lang="en-US" smtClean="0"/>
              <a:t>‹#›</a:t>
            </a:fld>
            <a:endParaRPr lang="en-US"/>
          </a:p>
        </p:txBody>
      </p:sp>
    </p:spTree>
    <p:extLst>
      <p:ext uri="{BB962C8B-B14F-4D97-AF65-F5344CB8AC3E}">
        <p14:creationId xmlns:p14="http://schemas.microsoft.com/office/powerpoint/2010/main" val="5097661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B92901-CE64-0D44-B341-04ED63867A3D}" type="datetimeFigureOut">
              <a:rPr lang="en-US" smtClean="0"/>
              <a:t>2/1/23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48E0CE-73ED-3B43-B051-F8709D3FF1CB}" type="slidenum">
              <a:rPr lang="en-US" smtClean="0"/>
              <a:t>‹#›</a:t>
            </a:fld>
            <a:endParaRPr lang="en-US"/>
          </a:p>
        </p:txBody>
      </p:sp>
    </p:spTree>
    <p:extLst>
      <p:ext uri="{BB962C8B-B14F-4D97-AF65-F5344CB8AC3E}">
        <p14:creationId xmlns:p14="http://schemas.microsoft.com/office/powerpoint/2010/main" val="13280706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endParaRPr lang="en-US" noProof="0"/>
          </a:p>
        </p:txBody>
      </p:sp>
      <p:sp>
        <p:nvSpPr>
          <p:cNvPr id="4" name="Rectangle 4">
            <a:extLst>
              <a:ext uri="{FF2B5EF4-FFF2-40B4-BE49-F238E27FC236}">
                <a16:creationId xmlns:a16="http://schemas.microsoft.com/office/drawing/2014/main" id="{55EB4DDC-21C4-BF47-A7F5-068AEA1353B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95C3D29-878C-864A-90A0-3C8BE43D573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DF43F89-D97D-C344-9FBE-5B61F50F6FA5}"/>
              </a:ext>
            </a:extLst>
          </p:cNvPr>
          <p:cNvSpPr>
            <a:spLocks noGrp="1" noChangeArrowheads="1"/>
          </p:cNvSpPr>
          <p:nvPr>
            <p:ph type="sldNum" sz="quarter" idx="12"/>
          </p:nvPr>
        </p:nvSpPr>
        <p:spPr>
          <a:ln/>
        </p:spPr>
        <p:txBody>
          <a:bodyPr/>
          <a:lstStyle>
            <a:lvl1pPr>
              <a:defRPr/>
            </a:lvl1pPr>
          </a:lstStyle>
          <a:p>
            <a:fld id="{B800965D-F6BB-F148-8E00-AD14115A09DF}" type="slidenum">
              <a:rPr lang="en-US" altLang="en-US"/>
              <a:pPr/>
              <a:t>‹#›</a:t>
            </a:fld>
            <a:endParaRPr lang="en-US" altLang="en-US"/>
          </a:p>
        </p:txBody>
      </p:sp>
    </p:spTree>
    <p:extLst>
      <p:ext uri="{BB962C8B-B14F-4D97-AF65-F5344CB8AC3E}">
        <p14:creationId xmlns:p14="http://schemas.microsoft.com/office/powerpoint/2010/main" val="11908492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B92901-CE64-0D44-B341-04ED63867A3D}" type="datetimeFigureOut">
              <a:rPr lang="en-US" smtClean="0"/>
              <a:t>2/1/23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48E0CE-73ED-3B43-B051-F8709D3FF1CB}" type="slidenum">
              <a:rPr lang="en-US" smtClean="0"/>
              <a:t>‹#›</a:t>
            </a:fld>
            <a:endParaRPr lang="en-US"/>
          </a:p>
        </p:txBody>
      </p:sp>
    </p:spTree>
    <p:extLst>
      <p:ext uri="{BB962C8B-B14F-4D97-AF65-F5344CB8AC3E}">
        <p14:creationId xmlns:p14="http://schemas.microsoft.com/office/powerpoint/2010/main" val="1629353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B92901-CE64-0D44-B341-04ED63867A3D}" type="datetimeFigureOut">
              <a:rPr lang="en-US" smtClean="0"/>
              <a:t>2/1/23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48E0CE-73ED-3B43-B051-F8709D3FF1CB}" type="slidenum">
              <a:rPr lang="en-US" smtClean="0"/>
              <a:t>‹#›</a:t>
            </a:fld>
            <a:endParaRPr lang="en-US"/>
          </a:p>
        </p:txBody>
      </p:sp>
    </p:spTree>
    <p:extLst>
      <p:ext uri="{BB962C8B-B14F-4D97-AF65-F5344CB8AC3E}">
        <p14:creationId xmlns:p14="http://schemas.microsoft.com/office/powerpoint/2010/main" val="4123069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9B92901-CE64-0D44-B341-04ED63867A3D}" type="datetimeFigureOut">
              <a:rPr lang="en-US" smtClean="0"/>
              <a:t>2/1/23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48E0CE-73ED-3B43-B051-F8709D3FF1CB}" type="slidenum">
              <a:rPr lang="en-US" smtClean="0"/>
              <a:t>‹#›</a:t>
            </a:fld>
            <a:endParaRPr lang="en-US"/>
          </a:p>
        </p:txBody>
      </p:sp>
    </p:spTree>
    <p:extLst>
      <p:ext uri="{BB962C8B-B14F-4D97-AF65-F5344CB8AC3E}">
        <p14:creationId xmlns:p14="http://schemas.microsoft.com/office/powerpoint/2010/main" val="18603104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B92901-CE64-0D44-B341-04ED63867A3D}" type="datetimeFigureOut">
              <a:rPr lang="en-US" smtClean="0"/>
              <a:t>2/1/23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F48E0CE-73ED-3B43-B051-F8709D3FF1CB}" type="slidenum">
              <a:rPr lang="en-US" smtClean="0"/>
              <a:t>‹#›</a:t>
            </a:fld>
            <a:endParaRPr lang="en-US"/>
          </a:p>
        </p:txBody>
      </p:sp>
    </p:spTree>
    <p:extLst>
      <p:ext uri="{BB962C8B-B14F-4D97-AF65-F5344CB8AC3E}">
        <p14:creationId xmlns:p14="http://schemas.microsoft.com/office/powerpoint/2010/main" val="10238374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B92901-CE64-0D44-B341-04ED63867A3D}" type="datetimeFigureOut">
              <a:rPr lang="en-US" smtClean="0"/>
              <a:t>2/1/23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48E0CE-73ED-3B43-B051-F8709D3FF1CB}" type="slidenum">
              <a:rPr lang="en-US" smtClean="0"/>
              <a:t>‹#›</a:t>
            </a:fld>
            <a:endParaRPr lang="en-US"/>
          </a:p>
        </p:txBody>
      </p:sp>
    </p:spTree>
    <p:extLst>
      <p:ext uri="{BB962C8B-B14F-4D97-AF65-F5344CB8AC3E}">
        <p14:creationId xmlns:p14="http://schemas.microsoft.com/office/powerpoint/2010/main" val="19977818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B92901-CE64-0D44-B341-04ED63867A3D}" type="datetimeFigureOut">
              <a:rPr lang="en-US" smtClean="0"/>
              <a:t>2/1/23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F48E0CE-73ED-3B43-B051-F8709D3FF1CB}" type="slidenum">
              <a:rPr lang="en-US" smtClean="0"/>
              <a:t>‹#›</a:t>
            </a:fld>
            <a:endParaRPr lang="en-US"/>
          </a:p>
        </p:txBody>
      </p:sp>
    </p:spTree>
    <p:extLst>
      <p:ext uri="{BB962C8B-B14F-4D97-AF65-F5344CB8AC3E}">
        <p14:creationId xmlns:p14="http://schemas.microsoft.com/office/powerpoint/2010/main" val="8134716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9B92901-CE64-0D44-B341-04ED63867A3D}" type="datetimeFigureOut">
              <a:rPr lang="en-US" smtClean="0"/>
              <a:t>2/1/23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48E0CE-73ED-3B43-B051-F8709D3FF1CB}" type="slidenum">
              <a:rPr lang="en-US" smtClean="0"/>
              <a:t>‹#›</a:t>
            </a:fld>
            <a:endParaRPr lang="en-US"/>
          </a:p>
        </p:txBody>
      </p:sp>
    </p:spTree>
    <p:extLst>
      <p:ext uri="{BB962C8B-B14F-4D97-AF65-F5344CB8AC3E}">
        <p14:creationId xmlns:p14="http://schemas.microsoft.com/office/powerpoint/2010/main" val="11365028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9B92901-CE64-0D44-B341-04ED63867A3D}" type="datetimeFigureOut">
              <a:rPr lang="en-US" smtClean="0"/>
              <a:t>2/1/23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48E0CE-73ED-3B43-B051-F8709D3FF1CB}" type="slidenum">
              <a:rPr lang="en-US" smtClean="0"/>
              <a:t>‹#›</a:t>
            </a:fld>
            <a:endParaRPr lang="en-US"/>
          </a:p>
        </p:txBody>
      </p:sp>
    </p:spTree>
    <p:extLst>
      <p:ext uri="{BB962C8B-B14F-4D97-AF65-F5344CB8AC3E}">
        <p14:creationId xmlns:p14="http://schemas.microsoft.com/office/powerpoint/2010/main" val="14844990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B92901-CE64-0D44-B341-04ED63867A3D}" type="datetimeFigureOut">
              <a:rPr lang="en-US" smtClean="0"/>
              <a:t>2/1/23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48E0CE-73ED-3B43-B051-F8709D3FF1CB}" type="slidenum">
              <a:rPr lang="en-US" smtClean="0"/>
              <a:t>‹#›</a:t>
            </a:fld>
            <a:endParaRPr lang="en-US"/>
          </a:p>
        </p:txBody>
      </p:sp>
      <p:pic>
        <p:nvPicPr>
          <p:cNvPr id="7" name="Picture 6">
            <a:extLst>
              <a:ext uri="{FF2B5EF4-FFF2-40B4-BE49-F238E27FC236}">
                <a16:creationId xmlns:a16="http://schemas.microsoft.com/office/drawing/2014/main" id="{D5166E54-4A1D-AA43-B033-A337FB1FC369}"/>
              </a:ext>
            </a:extLst>
          </p:cNvPr>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
            <a:ext cx="690019" cy="570042"/>
          </a:xfrm>
          <a:prstGeom prst="rect">
            <a:avLst/>
          </a:prstGeom>
          <a:noFill/>
          <a:ln>
            <a:noFill/>
          </a:ln>
          <a:extLst>
            <a:ext uri="{FAA26D3D-D897-4be2-8F04-BA451C77F1D7}">
              <ma14:placeholderFlag xmlns:ma14="http://schemas.microsoft.com/office/mac/drawingml/2011/main" xmlns=""/>
            </a:ext>
          </a:extLst>
        </p:spPr>
      </p:pic>
    </p:spTree>
    <p:extLst>
      <p:ext uri="{BB962C8B-B14F-4D97-AF65-F5344CB8AC3E}">
        <p14:creationId xmlns:p14="http://schemas.microsoft.com/office/powerpoint/2010/main" val="19246546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tiff"/><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s://ipxcourses.org/lectures-2/"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11.tif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2923307" y="0"/>
            <a:ext cx="5997029" cy="68580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lumMod val="65000"/>
                </a:schemeClr>
              </a:solidFill>
            </a:endParaRPr>
          </a:p>
        </p:txBody>
      </p:sp>
      <p:sp>
        <p:nvSpPr>
          <p:cNvPr id="15" name="Rectangle 14"/>
          <p:cNvSpPr/>
          <p:nvPr/>
        </p:nvSpPr>
        <p:spPr>
          <a:xfrm>
            <a:off x="2347311" y="1844257"/>
            <a:ext cx="7497379" cy="2295693"/>
          </a:xfrm>
          <a:prstGeom prst="rect">
            <a:avLst/>
          </a:prstGeom>
        </p:spPr>
        <p:txBody>
          <a:bodyPr wrap="square">
            <a:spAutoFit/>
          </a:bodyPr>
          <a:lstStyle/>
          <a:p>
            <a:pPr algn="ctr"/>
            <a:r>
              <a:rPr lang="en-US" sz="4000" dirty="0">
                <a:latin typeface="Garamond"/>
                <a:cs typeface="Garamond"/>
              </a:rPr>
              <a:t>Patentable Subject Matter</a:t>
            </a:r>
          </a:p>
          <a:p>
            <a:pPr algn="ctr"/>
            <a:endParaRPr lang="en-US" dirty="0">
              <a:latin typeface="Garamond"/>
              <a:cs typeface="Garamond"/>
            </a:endParaRPr>
          </a:p>
          <a:p>
            <a:pPr algn="ctr"/>
            <a:endParaRPr lang="en-US" dirty="0">
              <a:latin typeface="Garamond"/>
              <a:cs typeface="Garamond"/>
            </a:endParaRPr>
          </a:p>
          <a:p>
            <a:pPr algn="ctr">
              <a:lnSpc>
                <a:spcPct val="150000"/>
              </a:lnSpc>
              <a:spcBef>
                <a:spcPts val="600"/>
              </a:spcBef>
            </a:pPr>
            <a:r>
              <a:rPr lang="en-US" sz="2000" dirty="0">
                <a:latin typeface="Garamond"/>
                <a:cs typeface="Garamond"/>
              </a:rPr>
              <a:t>William Fisher</a:t>
            </a:r>
          </a:p>
          <a:p>
            <a:pPr algn="ctr">
              <a:lnSpc>
                <a:spcPct val="150000"/>
              </a:lnSpc>
              <a:spcBef>
                <a:spcPts val="600"/>
              </a:spcBef>
            </a:pPr>
            <a:r>
              <a:rPr lang="en-US" sz="2000" dirty="0">
                <a:latin typeface="Garamond"/>
                <a:cs typeface="Garamond"/>
              </a:rPr>
              <a:t>September 2021</a:t>
            </a:r>
          </a:p>
        </p:txBody>
      </p:sp>
      <p:sp>
        <p:nvSpPr>
          <p:cNvPr id="2" name="TextBox 1"/>
          <p:cNvSpPr txBox="1"/>
          <p:nvPr/>
        </p:nvSpPr>
        <p:spPr>
          <a:xfrm>
            <a:off x="1732643" y="244929"/>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5235400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Oval 2"/>
          <p:cNvSpPr>
            <a:spLocks noChangeArrowheads="1"/>
          </p:cNvSpPr>
          <p:nvPr/>
        </p:nvSpPr>
        <p:spPr bwMode="auto">
          <a:xfrm rot="1945052">
            <a:off x="6629400" y="457200"/>
            <a:ext cx="990600" cy="2209800"/>
          </a:xfrm>
          <a:prstGeom prst="ellipse">
            <a:avLst/>
          </a:prstGeom>
          <a:solidFill>
            <a:srgbClr val="FF0000"/>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64547" name="Oval 3"/>
          <p:cNvSpPr>
            <a:spLocks noChangeArrowheads="1"/>
          </p:cNvSpPr>
          <p:nvPr/>
        </p:nvSpPr>
        <p:spPr bwMode="auto">
          <a:xfrm rot="-2691270">
            <a:off x="3581400" y="609600"/>
            <a:ext cx="2209800" cy="3733800"/>
          </a:xfrm>
          <a:prstGeom prst="ellipse">
            <a:avLst/>
          </a:prstGeom>
          <a:solidFill>
            <a:srgbClr val="FF0000"/>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64548" name="Oval 4"/>
          <p:cNvSpPr>
            <a:spLocks noChangeArrowheads="1"/>
          </p:cNvSpPr>
          <p:nvPr/>
        </p:nvSpPr>
        <p:spPr bwMode="auto">
          <a:xfrm>
            <a:off x="5257800" y="228600"/>
            <a:ext cx="1752600" cy="4114800"/>
          </a:xfrm>
          <a:prstGeom prst="ellipse">
            <a:avLst/>
          </a:prstGeom>
          <a:solidFill>
            <a:srgbClr val="FF0000"/>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64549" name="Oval 5"/>
          <p:cNvSpPr>
            <a:spLocks noChangeArrowheads="1"/>
          </p:cNvSpPr>
          <p:nvPr/>
        </p:nvSpPr>
        <p:spPr bwMode="auto">
          <a:xfrm rot="738032">
            <a:off x="1524000" y="2514600"/>
            <a:ext cx="4267200" cy="1295400"/>
          </a:xfrm>
          <a:prstGeom prst="ellipse">
            <a:avLst/>
          </a:prstGeom>
          <a:solidFill>
            <a:srgbClr val="FF0000"/>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64550" name="Oval 6"/>
          <p:cNvSpPr>
            <a:spLocks noChangeArrowheads="1"/>
          </p:cNvSpPr>
          <p:nvPr/>
        </p:nvSpPr>
        <p:spPr bwMode="auto">
          <a:xfrm rot="3637115">
            <a:off x="6722269" y="4072731"/>
            <a:ext cx="1758950" cy="2078038"/>
          </a:xfrm>
          <a:prstGeom prst="ellipse">
            <a:avLst/>
          </a:prstGeom>
          <a:solidFill>
            <a:srgbClr val="FF0000"/>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64551" name="Oval 7"/>
          <p:cNvSpPr>
            <a:spLocks noChangeArrowheads="1"/>
          </p:cNvSpPr>
          <p:nvPr/>
        </p:nvSpPr>
        <p:spPr bwMode="auto">
          <a:xfrm>
            <a:off x="7772400" y="2133600"/>
            <a:ext cx="2286000" cy="1676400"/>
          </a:xfrm>
          <a:prstGeom prst="ellipse">
            <a:avLst/>
          </a:prstGeom>
          <a:solidFill>
            <a:srgbClr val="FF0000"/>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x-none" altLang="x-none"/>
          </a:p>
        </p:txBody>
      </p:sp>
      <p:sp>
        <p:nvSpPr>
          <p:cNvPr id="364552" name="Oval 8"/>
          <p:cNvSpPr>
            <a:spLocks noChangeArrowheads="1"/>
          </p:cNvSpPr>
          <p:nvPr/>
        </p:nvSpPr>
        <p:spPr bwMode="auto">
          <a:xfrm rot="1565434">
            <a:off x="7950200" y="3771901"/>
            <a:ext cx="1824038" cy="892175"/>
          </a:xfrm>
          <a:prstGeom prst="ellipse">
            <a:avLst/>
          </a:prstGeom>
          <a:solidFill>
            <a:srgbClr val="FF0000"/>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64553" name="Oval 9"/>
          <p:cNvSpPr>
            <a:spLocks noChangeArrowheads="1"/>
          </p:cNvSpPr>
          <p:nvPr/>
        </p:nvSpPr>
        <p:spPr bwMode="auto">
          <a:xfrm rot="3637115">
            <a:off x="6588920" y="4709320"/>
            <a:ext cx="1138237" cy="1063625"/>
          </a:xfrm>
          <a:prstGeom prst="ellipse">
            <a:avLst/>
          </a:prstGeom>
          <a:solidFill>
            <a:srgbClr val="FF0000"/>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64554" name="Oval 10"/>
          <p:cNvSpPr>
            <a:spLocks noChangeArrowheads="1"/>
          </p:cNvSpPr>
          <p:nvPr/>
        </p:nvSpPr>
        <p:spPr bwMode="auto">
          <a:xfrm rot="3637115">
            <a:off x="7430294" y="4304507"/>
            <a:ext cx="1138238" cy="1063625"/>
          </a:xfrm>
          <a:prstGeom prst="ellipse">
            <a:avLst/>
          </a:prstGeom>
          <a:solidFill>
            <a:srgbClr val="FF0000"/>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64555" name="Oval 11"/>
          <p:cNvSpPr>
            <a:spLocks noChangeArrowheads="1"/>
          </p:cNvSpPr>
          <p:nvPr/>
        </p:nvSpPr>
        <p:spPr bwMode="auto">
          <a:xfrm rot="-2172567">
            <a:off x="2133600" y="4495801"/>
            <a:ext cx="4038600" cy="1654175"/>
          </a:xfrm>
          <a:prstGeom prst="ellipse">
            <a:avLst/>
          </a:prstGeom>
          <a:solidFill>
            <a:srgbClr val="FF0000"/>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64556" name="Oval 12"/>
          <p:cNvSpPr>
            <a:spLocks noChangeArrowheads="1"/>
          </p:cNvSpPr>
          <p:nvPr/>
        </p:nvSpPr>
        <p:spPr bwMode="auto">
          <a:xfrm rot="-5738093">
            <a:off x="7611270" y="2370932"/>
            <a:ext cx="1616075" cy="1293813"/>
          </a:xfrm>
          <a:prstGeom prst="ellipse">
            <a:avLst/>
          </a:prstGeom>
          <a:solidFill>
            <a:srgbClr val="FF0000"/>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64557" name="Text Box 13"/>
          <p:cNvSpPr txBox="1">
            <a:spLocks noChangeArrowheads="1"/>
          </p:cNvSpPr>
          <p:nvPr/>
        </p:nvSpPr>
        <p:spPr bwMode="auto">
          <a:xfrm>
            <a:off x="2438400" y="2819400"/>
            <a:ext cx="102547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a:t>Software</a:t>
            </a:r>
          </a:p>
        </p:txBody>
      </p:sp>
      <p:sp>
        <p:nvSpPr>
          <p:cNvPr id="364558" name="Text Box 14"/>
          <p:cNvSpPr txBox="1">
            <a:spLocks noChangeArrowheads="1"/>
          </p:cNvSpPr>
          <p:nvPr/>
        </p:nvSpPr>
        <p:spPr bwMode="auto">
          <a:xfrm rot="-2286454">
            <a:off x="3672250" y="4888598"/>
            <a:ext cx="88351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a:t>Design</a:t>
            </a:r>
          </a:p>
          <a:p>
            <a:r>
              <a:rPr lang="en-US" altLang="x-none"/>
              <a:t>Patents</a:t>
            </a:r>
          </a:p>
        </p:txBody>
      </p:sp>
      <p:sp>
        <p:nvSpPr>
          <p:cNvPr id="364559" name="Text Box 15"/>
          <p:cNvSpPr txBox="1">
            <a:spLocks noChangeArrowheads="1"/>
          </p:cNvSpPr>
          <p:nvPr/>
        </p:nvSpPr>
        <p:spPr bwMode="auto">
          <a:xfrm>
            <a:off x="3352800" y="1219201"/>
            <a:ext cx="104387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a:t>Business </a:t>
            </a:r>
          </a:p>
          <a:p>
            <a:r>
              <a:rPr lang="en-US" altLang="x-none"/>
              <a:t>Methods</a:t>
            </a:r>
          </a:p>
        </p:txBody>
      </p:sp>
      <p:sp>
        <p:nvSpPr>
          <p:cNvPr id="364560" name="Text Box 16"/>
          <p:cNvSpPr txBox="1">
            <a:spLocks noChangeArrowheads="1"/>
          </p:cNvSpPr>
          <p:nvPr/>
        </p:nvSpPr>
        <p:spPr bwMode="auto">
          <a:xfrm>
            <a:off x="5562600" y="533400"/>
            <a:ext cx="136024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sz="2000" dirty="0"/>
              <a:t>Medical</a:t>
            </a:r>
          </a:p>
          <a:p>
            <a:r>
              <a:rPr lang="en-US" altLang="x-none" sz="2000" dirty="0"/>
              <a:t>Procedures</a:t>
            </a:r>
          </a:p>
        </p:txBody>
      </p:sp>
      <p:sp>
        <p:nvSpPr>
          <p:cNvPr id="364561" name="Text Box 17"/>
          <p:cNvSpPr txBox="1">
            <a:spLocks noChangeArrowheads="1"/>
          </p:cNvSpPr>
          <p:nvPr/>
        </p:nvSpPr>
        <p:spPr bwMode="auto">
          <a:xfrm rot="-3559031">
            <a:off x="7026309" y="881341"/>
            <a:ext cx="7809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a:t>Sports</a:t>
            </a:r>
          </a:p>
        </p:txBody>
      </p:sp>
      <p:sp>
        <p:nvSpPr>
          <p:cNvPr id="364562" name="Oval 18"/>
          <p:cNvSpPr>
            <a:spLocks noChangeArrowheads="1"/>
          </p:cNvSpPr>
          <p:nvPr/>
        </p:nvSpPr>
        <p:spPr bwMode="auto">
          <a:xfrm rot="-4248861">
            <a:off x="4991100" y="5448300"/>
            <a:ext cx="1524000" cy="838200"/>
          </a:xfrm>
          <a:prstGeom prst="ellipse">
            <a:avLst/>
          </a:prstGeom>
          <a:solidFill>
            <a:srgbClr val="FFFFFF"/>
          </a:solidFill>
          <a:ln w="12700">
            <a:solidFill>
              <a:srgbClr val="FFFFFF"/>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64572" name="Text Box 28"/>
          <p:cNvSpPr txBox="1">
            <a:spLocks noChangeArrowheads="1"/>
          </p:cNvSpPr>
          <p:nvPr/>
        </p:nvSpPr>
        <p:spPr bwMode="auto">
          <a:xfrm rot="-1527459">
            <a:off x="7555303" y="5454134"/>
            <a:ext cx="7532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a:t>Plants</a:t>
            </a:r>
          </a:p>
        </p:txBody>
      </p:sp>
      <p:sp>
        <p:nvSpPr>
          <p:cNvPr id="364573" name="Text Box 29"/>
          <p:cNvSpPr txBox="1">
            <a:spLocks noChangeArrowheads="1"/>
          </p:cNvSpPr>
          <p:nvPr/>
        </p:nvSpPr>
        <p:spPr bwMode="auto">
          <a:xfrm rot="-2245431">
            <a:off x="7767485" y="4846122"/>
            <a:ext cx="66864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a:t>PVPA</a:t>
            </a:r>
          </a:p>
        </p:txBody>
      </p:sp>
      <p:sp>
        <p:nvSpPr>
          <p:cNvPr id="364574" name="Text Box 30"/>
          <p:cNvSpPr txBox="1">
            <a:spLocks noChangeArrowheads="1"/>
          </p:cNvSpPr>
          <p:nvPr/>
        </p:nvSpPr>
        <p:spPr bwMode="auto">
          <a:xfrm rot="-1552278">
            <a:off x="7036627" y="5301734"/>
            <a:ext cx="53809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a:t>PPA</a:t>
            </a:r>
          </a:p>
        </p:txBody>
      </p:sp>
      <p:sp>
        <p:nvSpPr>
          <p:cNvPr id="364575" name="Text Box 31"/>
          <p:cNvSpPr txBox="1">
            <a:spLocks noChangeArrowheads="1"/>
          </p:cNvSpPr>
          <p:nvPr/>
        </p:nvSpPr>
        <p:spPr bwMode="auto">
          <a:xfrm rot="1583227">
            <a:off x="8601976" y="4082534"/>
            <a:ext cx="93006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a:t>Animals</a:t>
            </a:r>
          </a:p>
        </p:txBody>
      </p:sp>
      <p:sp>
        <p:nvSpPr>
          <p:cNvPr id="364576" name="Text Box 32"/>
          <p:cNvSpPr txBox="1">
            <a:spLocks noChangeArrowheads="1"/>
          </p:cNvSpPr>
          <p:nvPr/>
        </p:nvSpPr>
        <p:spPr bwMode="auto">
          <a:xfrm rot="5136077">
            <a:off x="8306595" y="2815432"/>
            <a:ext cx="10017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sz="2000"/>
              <a:t>Purified</a:t>
            </a:r>
          </a:p>
        </p:txBody>
      </p:sp>
      <p:sp>
        <p:nvSpPr>
          <p:cNvPr id="364577" name="Text Box 33"/>
          <p:cNvSpPr txBox="1">
            <a:spLocks noChangeArrowheads="1"/>
          </p:cNvSpPr>
          <p:nvPr/>
        </p:nvSpPr>
        <p:spPr bwMode="auto">
          <a:xfrm>
            <a:off x="9067801" y="2667000"/>
            <a:ext cx="77296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a:t>Genes</a:t>
            </a:r>
          </a:p>
        </p:txBody>
      </p:sp>
      <p:sp>
        <p:nvSpPr>
          <p:cNvPr id="364578" name="Text Box 34"/>
          <p:cNvSpPr txBox="1">
            <a:spLocks noChangeArrowheads="1"/>
          </p:cNvSpPr>
          <p:nvPr/>
        </p:nvSpPr>
        <p:spPr bwMode="auto">
          <a:xfrm>
            <a:off x="1660526" y="1641475"/>
            <a:ext cx="108876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dirty="0"/>
              <a:t>Principles</a:t>
            </a:r>
          </a:p>
        </p:txBody>
      </p:sp>
      <p:sp>
        <p:nvSpPr>
          <p:cNvPr id="364579" name="Text Box 35"/>
          <p:cNvSpPr txBox="1">
            <a:spLocks noChangeArrowheads="1"/>
          </p:cNvSpPr>
          <p:nvPr/>
        </p:nvSpPr>
        <p:spPr bwMode="auto">
          <a:xfrm>
            <a:off x="3124200" y="228600"/>
            <a:ext cx="159178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a:t>Laws of Nature</a:t>
            </a:r>
          </a:p>
        </p:txBody>
      </p:sp>
      <p:sp>
        <p:nvSpPr>
          <p:cNvPr id="364580" name="Text Box 36"/>
          <p:cNvSpPr txBox="1">
            <a:spLocks noChangeArrowheads="1"/>
          </p:cNvSpPr>
          <p:nvPr/>
        </p:nvSpPr>
        <p:spPr bwMode="auto">
          <a:xfrm>
            <a:off x="8839201" y="5029200"/>
            <a:ext cx="195675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a:t>Products of Nature</a:t>
            </a:r>
            <a:endParaRPr lang="en-US" altLang="x-none" dirty="0"/>
          </a:p>
        </p:txBody>
      </p:sp>
      <p:sp>
        <p:nvSpPr>
          <p:cNvPr id="38" name="Oval 3"/>
          <p:cNvSpPr>
            <a:spLocks noChangeArrowheads="1"/>
          </p:cNvSpPr>
          <p:nvPr/>
        </p:nvSpPr>
        <p:spPr bwMode="auto">
          <a:xfrm rot="19665429">
            <a:off x="4928519" y="560782"/>
            <a:ext cx="716239" cy="1830724"/>
          </a:xfrm>
          <a:prstGeom prst="ellipse">
            <a:avLst/>
          </a:prstGeom>
          <a:solidFill>
            <a:srgbClr val="FF0000"/>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p>
        </p:txBody>
      </p:sp>
      <p:sp>
        <p:nvSpPr>
          <p:cNvPr id="39" name="Oval 19"/>
          <p:cNvSpPr>
            <a:spLocks noChangeArrowheads="1"/>
          </p:cNvSpPr>
          <p:nvPr/>
        </p:nvSpPr>
        <p:spPr bwMode="auto">
          <a:xfrm>
            <a:off x="4038600" y="1295400"/>
            <a:ext cx="4572000" cy="4191000"/>
          </a:xfrm>
          <a:prstGeom prst="ellipse">
            <a:avLst/>
          </a:prstGeom>
          <a:solidFill>
            <a:srgbClr val="FF0000"/>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0" name="Text Box 20"/>
          <p:cNvSpPr txBox="1">
            <a:spLocks noChangeArrowheads="1"/>
          </p:cNvSpPr>
          <p:nvPr/>
        </p:nvSpPr>
        <p:spPr bwMode="auto">
          <a:xfrm>
            <a:off x="5029200" y="2209800"/>
            <a:ext cx="109946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a:t>Processes</a:t>
            </a:r>
          </a:p>
        </p:txBody>
      </p:sp>
      <p:sp>
        <p:nvSpPr>
          <p:cNvPr id="41" name="Text Box 21"/>
          <p:cNvSpPr txBox="1">
            <a:spLocks noChangeArrowheads="1"/>
          </p:cNvSpPr>
          <p:nvPr/>
        </p:nvSpPr>
        <p:spPr bwMode="auto">
          <a:xfrm>
            <a:off x="4724400" y="3810000"/>
            <a:ext cx="109196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a:t>Machines</a:t>
            </a:r>
          </a:p>
        </p:txBody>
      </p:sp>
      <p:sp>
        <p:nvSpPr>
          <p:cNvPr id="42" name="Line 22"/>
          <p:cNvSpPr>
            <a:spLocks noChangeShapeType="1"/>
          </p:cNvSpPr>
          <p:nvPr/>
        </p:nvSpPr>
        <p:spPr bwMode="auto">
          <a:xfrm flipV="1">
            <a:off x="6400800" y="1676400"/>
            <a:ext cx="1219200" cy="16764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3" name="Line 23"/>
          <p:cNvSpPr>
            <a:spLocks noChangeShapeType="1"/>
          </p:cNvSpPr>
          <p:nvPr/>
        </p:nvSpPr>
        <p:spPr bwMode="auto">
          <a:xfrm flipH="1">
            <a:off x="4038600" y="3352800"/>
            <a:ext cx="23622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4" name="Line 24"/>
          <p:cNvSpPr>
            <a:spLocks noChangeShapeType="1"/>
          </p:cNvSpPr>
          <p:nvPr/>
        </p:nvSpPr>
        <p:spPr bwMode="auto">
          <a:xfrm>
            <a:off x="6400800" y="3352800"/>
            <a:ext cx="0" cy="2133600"/>
          </a:xfrm>
          <a:prstGeom prst="line">
            <a:avLst/>
          </a:prstGeom>
          <a:noFill/>
          <a:ln w="127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5" name="Line 25"/>
          <p:cNvSpPr>
            <a:spLocks noChangeShapeType="1"/>
          </p:cNvSpPr>
          <p:nvPr/>
        </p:nvSpPr>
        <p:spPr bwMode="auto">
          <a:xfrm flipV="1">
            <a:off x="6400800" y="2209800"/>
            <a:ext cx="1828800" cy="1143000"/>
          </a:xfrm>
          <a:prstGeom prst="line">
            <a:avLst/>
          </a:prstGeom>
          <a:noFill/>
          <a:ln w="127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6" name="Text Box 26"/>
          <p:cNvSpPr txBox="1">
            <a:spLocks noChangeArrowheads="1"/>
          </p:cNvSpPr>
          <p:nvPr/>
        </p:nvSpPr>
        <p:spPr bwMode="auto">
          <a:xfrm rot="-24678578">
            <a:off x="6663182" y="3468579"/>
            <a:ext cx="151676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a:t>Compositions </a:t>
            </a:r>
          </a:p>
          <a:p>
            <a:r>
              <a:rPr lang="en-US" altLang="x-none"/>
              <a:t>of Matter</a:t>
            </a:r>
          </a:p>
        </p:txBody>
      </p:sp>
      <p:sp>
        <p:nvSpPr>
          <p:cNvPr id="47" name="Text Box 27"/>
          <p:cNvSpPr txBox="1">
            <a:spLocks noChangeArrowheads="1"/>
          </p:cNvSpPr>
          <p:nvPr/>
        </p:nvSpPr>
        <p:spPr bwMode="auto">
          <a:xfrm rot="-2700000">
            <a:off x="6676665" y="2208183"/>
            <a:ext cx="153901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sz="2000"/>
              <a:t>Manufacture</a:t>
            </a:r>
          </a:p>
        </p:txBody>
      </p:sp>
      <p:sp>
        <p:nvSpPr>
          <p:cNvPr id="2" name="TextBox 1"/>
          <p:cNvSpPr txBox="1"/>
          <p:nvPr/>
        </p:nvSpPr>
        <p:spPr>
          <a:xfrm rot="3781136">
            <a:off x="4655620" y="927036"/>
            <a:ext cx="893834" cy="523220"/>
          </a:xfrm>
          <a:prstGeom prst="rect">
            <a:avLst/>
          </a:prstGeom>
          <a:noFill/>
        </p:spPr>
        <p:txBody>
          <a:bodyPr wrap="none" rtlCol="0">
            <a:spAutoFit/>
          </a:bodyPr>
          <a:lstStyle/>
          <a:p>
            <a:r>
              <a:rPr lang="en-US" sz="1400" dirty="0"/>
              <a:t>Tax</a:t>
            </a:r>
          </a:p>
          <a:p>
            <a:r>
              <a:rPr lang="en-US" sz="1400" dirty="0"/>
              <a:t>strategies</a:t>
            </a:r>
          </a:p>
        </p:txBody>
      </p:sp>
    </p:spTree>
    <p:extLst>
      <p:ext uri="{BB962C8B-B14F-4D97-AF65-F5344CB8AC3E}">
        <p14:creationId xmlns:p14="http://schemas.microsoft.com/office/powerpoint/2010/main" val="42920965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F081F38-7F62-714A-A482-145EA7D35591}"/>
              </a:ext>
            </a:extLst>
          </p:cNvPr>
          <p:cNvSpPr txBox="1"/>
          <p:nvPr/>
        </p:nvSpPr>
        <p:spPr>
          <a:xfrm>
            <a:off x="1444403" y="6383327"/>
            <a:ext cx="9124934" cy="276999"/>
          </a:xfrm>
          <a:prstGeom prst="rect">
            <a:avLst/>
          </a:prstGeom>
          <a:noFill/>
        </p:spPr>
        <p:txBody>
          <a:bodyPr wrap="none" rtlCol="0">
            <a:spAutoFit/>
          </a:bodyPr>
          <a:lstStyle/>
          <a:p>
            <a:r>
              <a:rPr lang="en-US" sz="1200" dirty="0"/>
              <a:t>Source:  </a:t>
            </a:r>
            <a:r>
              <a:rPr lang="en-US" sz="1200" dirty="0" err="1"/>
              <a:t>Zorina</a:t>
            </a:r>
            <a:r>
              <a:rPr lang="en-US" sz="1200" dirty="0"/>
              <a:t> Kahn, “Property Rights and Patent Litigation in Early Nineteenth Century America,” Journal of Economic History 55 (1995), 58-97</a:t>
            </a:r>
          </a:p>
        </p:txBody>
      </p:sp>
      <p:pic>
        <p:nvPicPr>
          <p:cNvPr id="6" name="Picture 5">
            <a:extLst>
              <a:ext uri="{FF2B5EF4-FFF2-40B4-BE49-F238E27FC236}">
                <a16:creationId xmlns:a16="http://schemas.microsoft.com/office/drawing/2014/main" id="{5AD7A310-454A-0149-9732-5A77F521F809}"/>
              </a:ext>
            </a:extLst>
          </p:cNvPr>
          <p:cNvPicPr>
            <a:picLocks noChangeAspect="1"/>
          </p:cNvPicPr>
          <p:nvPr/>
        </p:nvPicPr>
        <p:blipFill>
          <a:blip r:embed="rId2"/>
          <a:stretch>
            <a:fillRect/>
          </a:stretch>
        </p:blipFill>
        <p:spPr>
          <a:xfrm>
            <a:off x="2100723" y="1811327"/>
            <a:ext cx="7666901" cy="3104301"/>
          </a:xfrm>
          <a:prstGeom prst="rect">
            <a:avLst/>
          </a:prstGeom>
        </p:spPr>
      </p:pic>
    </p:spTree>
    <p:extLst>
      <p:ext uri="{BB962C8B-B14F-4D97-AF65-F5344CB8AC3E}">
        <p14:creationId xmlns:p14="http://schemas.microsoft.com/office/powerpoint/2010/main" val="14716060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E9D52D-700B-6D44-825C-E11D2B6C6068}"/>
              </a:ext>
            </a:extLst>
          </p:cNvPr>
          <p:cNvPicPr>
            <a:picLocks noChangeAspect="1"/>
          </p:cNvPicPr>
          <p:nvPr/>
        </p:nvPicPr>
        <p:blipFill>
          <a:blip r:embed="rId2"/>
          <a:stretch>
            <a:fillRect/>
          </a:stretch>
        </p:blipFill>
        <p:spPr>
          <a:xfrm>
            <a:off x="3276600" y="590550"/>
            <a:ext cx="5638800" cy="5676900"/>
          </a:xfrm>
          <a:prstGeom prst="rect">
            <a:avLst/>
          </a:prstGeom>
        </p:spPr>
      </p:pic>
      <p:sp>
        <p:nvSpPr>
          <p:cNvPr id="6" name="TextBox 5">
            <a:extLst>
              <a:ext uri="{FF2B5EF4-FFF2-40B4-BE49-F238E27FC236}">
                <a16:creationId xmlns:a16="http://schemas.microsoft.com/office/drawing/2014/main" id="{6A583FC8-B2BD-8844-9266-7C16BE5AFB00}"/>
              </a:ext>
            </a:extLst>
          </p:cNvPr>
          <p:cNvSpPr txBox="1"/>
          <p:nvPr/>
        </p:nvSpPr>
        <p:spPr>
          <a:xfrm>
            <a:off x="1444403" y="6383327"/>
            <a:ext cx="9124934" cy="276999"/>
          </a:xfrm>
          <a:prstGeom prst="rect">
            <a:avLst/>
          </a:prstGeom>
          <a:noFill/>
        </p:spPr>
        <p:txBody>
          <a:bodyPr wrap="none" rtlCol="0">
            <a:spAutoFit/>
          </a:bodyPr>
          <a:lstStyle/>
          <a:p>
            <a:r>
              <a:rPr lang="en-US" sz="1200" dirty="0"/>
              <a:t>Source:  </a:t>
            </a:r>
            <a:r>
              <a:rPr lang="en-US" sz="1200" dirty="0" err="1"/>
              <a:t>Zorina</a:t>
            </a:r>
            <a:r>
              <a:rPr lang="en-US" sz="1200" dirty="0"/>
              <a:t> Kahn, “Property Rights and Patent Litigation in Early Nineteenth Century America,” Journal of Economic History 55 (1995), 58-97</a:t>
            </a:r>
          </a:p>
        </p:txBody>
      </p:sp>
    </p:spTree>
    <p:extLst>
      <p:ext uri="{BB962C8B-B14F-4D97-AF65-F5344CB8AC3E}">
        <p14:creationId xmlns:p14="http://schemas.microsoft.com/office/powerpoint/2010/main" val="8241850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1E4F65-9DF3-4D4A-9395-A8C17FAA4729}"/>
              </a:ext>
            </a:extLst>
          </p:cNvPr>
          <p:cNvPicPr>
            <a:picLocks noChangeAspect="1"/>
          </p:cNvPicPr>
          <p:nvPr/>
        </p:nvPicPr>
        <p:blipFill>
          <a:blip r:embed="rId2"/>
          <a:stretch>
            <a:fillRect/>
          </a:stretch>
        </p:blipFill>
        <p:spPr>
          <a:xfrm>
            <a:off x="898381" y="506775"/>
            <a:ext cx="10807664" cy="5629619"/>
          </a:xfrm>
          <a:prstGeom prst="rect">
            <a:avLst/>
          </a:prstGeom>
        </p:spPr>
      </p:pic>
      <p:sp>
        <p:nvSpPr>
          <p:cNvPr id="6" name="TextBox 5">
            <a:extLst>
              <a:ext uri="{FF2B5EF4-FFF2-40B4-BE49-F238E27FC236}">
                <a16:creationId xmlns:a16="http://schemas.microsoft.com/office/drawing/2014/main" id="{B2F2B4A0-E360-D94C-9AEB-36B18B752D1B}"/>
              </a:ext>
            </a:extLst>
          </p:cNvPr>
          <p:cNvSpPr txBox="1"/>
          <p:nvPr/>
        </p:nvSpPr>
        <p:spPr>
          <a:xfrm>
            <a:off x="1536700" y="6444868"/>
            <a:ext cx="9325438" cy="276999"/>
          </a:xfrm>
          <a:prstGeom prst="rect">
            <a:avLst/>
          </a:prstGeom>
          <a:noFill/>
        </p:spPr>
        <p:txBody>
          <a:bodyPr wrap="none" rtlCol="0">
            <a:spAutoFit/>
          </a:bodyPr>
          <a:lstStyle/>
          <a:p>
            <a:r>
              <a:rPr lang="en-US" sz="1200" dirty="0"/>
              <a:t>Source: https://</a:t>
            </a:r>
            <a:r>
              <a:rPr lang="en-US" sz="1200" dirty="0" err="1"/>
              <a:t>www.uspto.gov</a:t>
            </a:r>
            <a:r>
              <a:rPr lang="en-US" sz="1200" dirty="0"/>
              <a:t>/patents-getting-started/patent-basics/types-patent-applications/general-information-about-35-usc-161#heading-4</a:t>
            </a:r>
          </a:p>
        </p:txBody>
      </p:sp>
    </p:spTree>
    <p:extLst>
      <p:ext uri="{BB962C8B-B14F-4D97-AF65-F5344CB8AC3E}">
        <p14:creationId xmlns:p14="http://schemas.microsoft.com/office/powerpoint/2010/main" val="27907794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9C578C-5AE0-FE4F-8161-D7ABF8C46E77}"/>
              </a:ext>
            </a:extLst>
          </p:cNvPr>
          <p:cNvPicPr>
            <a:picLocks noChangeAspect="1"/>
          </p:cNvPicPr>
          <p:nvPr/>
        </p:nvPicPr>
        <p:blipFill>
          <a:blip r:embed="rId2"/>
          <a:stretch>
            <a:fillRect/>
          </a:stretch>
        </p:blipFill>
        <p:spPr>
          <a:xfrm>
            <a:off x="641216" y="0"/>
            <a:ext cx="7293532" cy="6858000"/>
          </a:xfrm>
          <a:prstGeom prst="rect">
            <a:avLst/>
          </a:prstGeom>
        </p:spPr>
      </p:pic>
      <p:sp>
        <p:nvSpPr>
          <p:cNvPr id="4" name="TextBox 3">
            <a:extLst>
              <a:ext uri="{FF2B5EF4-FFF2-40B4-BE49-F238E27FC236}">
                <a16:creationId xmlns:a16="http://schemas.microsoft.com/office/drawing/2014/main" id="{0FE09F24-6223-C74B-BD8B-79232B06F15D}"/>
              </a:ext>
            </a:extLst>
          </p:cNvPr>
          <p:cNvSpPr txBox="1"/>
          <p:nvPr/>
        </p:nvSpPr>
        <p:spPr>
          <a:xfrm>
            <a:off x="641216" y="1802401"/>
            <a:ext cx="369332" cy="3253198"/>
          </a:xfrm>
          <a:prstGeom prst="rect">
            <a:avLst/>
          </a:prstGeom>
          <a:noFill/>
        </p:spPr>
        <p:txBody>
          <a:bodyPr vert="vert270" wrap="none" rtlCol="0">
            <a:spAutoFit/>
          </a:bodyPr>
          <a:lstStyle/>
          <a:p>
            <a:r>
              <a:rPr lang="en-US" sz="1200" dirty="0"/>
              <a:t>Source: http://</a:t>
            </a:r>
            <a:r>
              <a:rPr lang="en-US" sz="1200" dirty="0" err="1"/>
              <a:t>www.nber.org</a:t>
            </a:r>
            <a:r>
              <a:rPr lang="en-US" sz="1200" dirty="0"/>
              <a:t>/chapters/c12362.pdf</a:t>
            </a:r>
          </a:p>
        </p:txBody>
      </p:sp>
      <p:pic>
        <p:nvPicPr>
          <p:cNvPr id="5" name="Picture 4">
            <a:extLst>
              <a:ext uri="{FF2B5EF4-FFF2-40B4-BE49-F238E27FC236}">
                <a16:creationId xmlns:a16="http://schemas.microsoft.com/office/drawing/2014/main" id="{7D860112-0378-1543-A10C-074A6E5F66BD}"/>
              </a:ext>
            </a:extLst>
          </p:cNvPr>
          <p:cNvPicPr>
            <a:picLocks noChangeAspect="1"/>
          </p:cNvPicPr>
          <p:nvPr/>
        </p:nvPicPr>
        <p:blipFill>
          <a:blip r:embed="rId3"/>
          <a:stretch>
            <a:fillRect/>
          </a:stretch>
        </p:blipFill>
        <p:spPr>
          <a:xfrm>
            <a:off x="7860583" y="135080"/>
            <a:ext cx="4172782" cy="3023755"/>
          </a:xfrm>
          <a:prstGeom prst="rect">
            <a:avLst/>
          </a:prstGeom>
        </p:spPr>
      </p:pic>
      <p:sp>
        <p:nvSpPr>
          <p:cNvPr id="6" name="TextBox 5">
            <a:extLst>
              <a:ext uri="{FF2B5EF4-FFF2-40B4-BE49-F238E27FC236}">
                <a16:creationId xmlns:a16="http://schemas.microsoft.com/office/drawing/2014/main" id="{5971A464-69D7-F04B-BE0E-3B3982C00838}"/>
              </a:ext>
            </a:extLst>
          </p:cNvPr>
          <p:cNvSpPr txBox="1"/>
          <p:nvPr/>
        </p:nvSpPr>
        <p:spPr>
          <a:xfrm>
            <a:off x="7860583" y="3198167"/>
            <a:ext cx="4137223" cy="461665"/>
          </a:xfrm>
          <a:prstGeom prst="rect">
            <a:avLst/>
          </a:prstGeom>
          <a:noFill/>
        </p:spPr>
        <p:txBody>
          <a:bodyPr vert="horz" wrap="none" rtlCol="0">
            <a:spAutoFit/>
          </a:bodyPr>
          <a:lstStyle/>
          <a:p>
            <a:r>
              <a:rPr lang="en-US" sz="1200" dirty="0"/>
              <a:t>Source: https://</a:t>
            </a:r>
            <a:r>
              <a:rPr lang="en-US" sz="1200" dirty="0" err="1"/>
              <a:t>www.newswire.com</a:t>
            </a:r>
            <a:r>
              <a:rPr lang="en-US" sz="1200" dirty="0"/>
              <a:t>/news/weeks-roses-</a:t>
            </a:r>
          </a:p>
          <a:p>
            <a:r>
              <a:rPr lang="en-US" sz="1200" dirty="0"/>
              <a:t>introduces-seven-new-rose-varieties-for-spring-2017-18800198</a:t>
            </a:r>
          </a:p>
        </p:txBody>
      </p:sp>
      <p:cxnSp>
        <p:nvCxnSpPr>
          <p:cNvPr id="7" name="Straight Arrow Connector 6">
            <a:extLst>
              <a:ext uri="{FF2B5EF4-FFF2-40B4-BE49-F238E27FC236}">
                <a16:creationId xmlns:a16="http://schemas.microsoft.com/office/drawing/2014/main" id="{3301BE28-460E-964F-86F7-736FAAEC7417}"/>
              </a:ext>
            </a:extLst>
          </p:cNvPr>
          <p:cNvCxnSpPr/>
          <p:nvPr/>
        </p:nvCxnSpPr>
        <p:spPr>
          <a:xfrm flipH="1">
            <a:off x="6161809" y="2982191"/>
            <a:ext cx="1620982" cy="7897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51089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B5749-E2F7-504E-BD12-065C997ACADE}"/>
              </a:ext>
            </a:extLst>
          </p:cNvPr>
          <p:cNvSpPr>
            <a:spLocks noGrp="1"/>
          </p:cNvSpPr>
          <p:nvPr>
            <p:ph type="title"/>
          </p:nvPr>
        </p:nvSpPr>
        <p:spPr>
          <a:xfrm>
            <a:off x="838200" y="0"/>
            <a:ext cx="10515600" cy="1325563"/>
          </a:xfrm>
        </p:spPr>
        <p:txBody>
          <a:bodyPr>
            <a:normAutofit/>
          </a:bodyPr>
          <a:lstStyle/>
          <a:p>
            <a:r>
              <a:rPr lang="en-US" sz="3600" dirty="0"/>
              <a:t>Patent No. 5,080,111</a:t>
            </a:r>
          </a:p>
        </p:txBody>
      </p:sp>
      <p:sp>
        <p:nvSpPr>
          <p:cNvPr id="3" name="Content Placeholder 2">
            <a:extLst>
              <a:ext uri="{FF2B5EF4-FFF2-40B4-BE49-F238E27FC236}">
                <a16:creationId xmlns:a16="http://schemas.microsoft.com/office/drawing/2014/main" id="{FD3DA977-382B-8544-968B-E1B0B7908BD4}"/>
              </a:ext>
            </a:extLst>
          </p:cNvPr>
          <p:cNvSpPr>
            <a:spLocks noGrp="1"/>
          </p:cNvSpPr>
          <p:nvPr>
            <p:ph sz="half" idx="1"/>
          </p:nvPr>
        </p:nvSpPr>
        <p:spPr>
          <a:xfrm>
            <a:off x="446889" y="1165548"/>
            <a:ext cx="6256253" cy="5161510"/>
          </a:xfrm>
        </p:spPr>
        <p:txBody>
          <a:bodyPr>
            <a:normAutofit lnSpcReduction="10000"/>
          </a:bodyPr>
          <a:lstStyle/>
          <a:p>
            <a:pPr marL="0" indent="0">
              <a:buNone/>
            </a:pPr>
            <a:r>
              <a:rPr lang="en-US" sz="1800" dirty="0"/>
              <a:t>Abstract:</a:t>
            </a:r>
          </a:p>
          <a:p>
            <a:r>
              <a:rPr lang="en-US" sz="1800" dirty="0"/>
              <a:t>A substantially self-sealing </a:t>
            </a:r>
            <a:r>
              <a:rPr lang="en-US" sz="1800" dirty="0" err="1"/>
              <a:t>episcleral</a:t>
            </a:r>
            <a:r>
              <a:rPr lang="en-US" sz="1800" dirty="0"/>
              <a:t> incision having an approximate central point 1.5 to 3.0 millimeters posterior to the limbus. Portions of the incision extending from the approximate central point extend laterally away from the curvature of the limbus. The configuration of the self-sealing incision allows the incision to seal as the eye is inflated following surgery and therefore requires no sutures for sealing. Accordingly, the probability of astigmatism is eliminated or greatly reduced and the reliance on sutures is eliminated.</a:t>
            </a:r>
          </a:p>
          <a:p>
            <a:pPr marL="0" indent="0">
              <a:buNone/>
            </a:pPr>
            <a:r>
              <a:rPr lang="en-US" sz="1800" dirty="0"/>
              <a:t>BRIEF DESCRIPTION OF THE DRAWINGS </a:t>
            </a:r>
          </a:p>
          <a:p>
            <a:r>
              <a:rPr lang="en-US" sz="1800" dirty="0"/>
              <a:t>FIG. 1 is a schematic representation of a top view of a human eye;</a:t>
            </a:r>
          </a:p>
          <a:p>
            <a:r>
              <a:rPr lang="en-US" sz="1800" dirty="0"/>
              <a:t>FIG. 2 is a schematic representation of the interior of a human eye; and</a:t>
            </a:r>
          </a:p>
          <a:p>
            <a:r>
              <a:rPr lang="en-US" sz="1800" dirty="0"/>
              <a:t>FIGS. 3-4 are highly enlarged representations of the configurations of incisions in accordance with the present invention.</a:t>
            </a:r>
          </a:p>
          <a:p>
            <a:endParaRPr lang="en-US" sz="1800" dirty="0"/>
          </a:p>
        </p:txBody>
      </p:sp>
      <p:pic>
        <p:nvPicPr>
          <p:cNvPr id="5" name="Picture 4">
            <a:extLst>
              <a:ext uri="{FF2B5EF4-FFF2-40B4-BE49-F238E27FC236}">
                <a16:creationId xmlns:a16="http://schemas.microsoft.com/office/drawing/2014/main" id="{FA987C15-59D4-7347-822C-B91D1AB0B197}"/>
              </a:ext>
            </a:extLst>
          </p:cNvPr>
          <p:cNvPicPr>
            <a:picLocks noChangeAspect="1"/>
          </p:cNvPicPr>
          <p:nvPr/>
        </p:nvPicPr>
        <p:blipFill>
          <a:blip r:embed="rId2"/>
          <a:stretch>
            <a:fillRect/>
          </a:stretch>
        </p:blipFill>
        <p:spPr>
          <a:xfrm>
            <a:off x="7109242" y="156727"/>
            <a:ext cx="4541984" cy="6672016"/>
          </a:xfrm>
          <a:prstGeom prst="rect">
            <a:avLst/>
          </a:prstGeom>
        </p:spPr>
      </p:pic>
      <p:pic>
        <p:nvPicPr>
          <p:cNvPr id="4" name="Picture 3">
            <a:extLst>
              <a:ext uri="{FF2B5EF4-FFF2-40B4-BE49-F238E27FC236}">
                <a16:creationId xmlns:a16="http://schemas.microsoft.com/office/drawing/2014/main" id="{91AA012F-BB96-7145-991A-F6E8CBC5E131}"/>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5534841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C3FFD-81DC-9C4B-980B-7D618515B5C8}"/>
              </a:ext>
            </a:extLst>
          </p:cNvPr>
          <p:cNvSpPr>
            <a:spLocks noGrp="1"/>
          </p:cNvSpPr>
          <p:nvPr>
            <p:ph type="title"/>
          </p:nvPr>
        </p:nvSpPr>
        <p:spPr/>
        <p:txBody>
          <a:bodyPr>
            <a:normAutofit/>
          </a:bodyPr>
          <a:lstStyle/>
          <a:p>
            <a:r>
              <a:rPr lang="en-US" sz="3600" dirty="0"/>
              <a:t>Patent No. 5,960,411 (Sept. 28, 1999)</a:t>
            </a:r>
          </a:p>
        </p:txBody>
      </p:sp>
      <p:sp>
        <p:nvSpPr>
          <p:cNvPr id="3" name="Content Placeholder 2">
            <a:extLst>
              <a:ext uri="{FF2B5EF4-FFF2-40B4-BE49-F238E27FC236}">
                <a16:creationId xmlns:a16="http://schemas.microsoft.com/office/drawing/2014/main" id="{47879ECB-8CF9-944C-ABC4-4DD0790F0562}"/>
              </a:ext>
            </a:extLst>
          </p:cNvPr>
          <p:cNvSpPr>
            <a:spLocks noGrp="1"/>
          </p:cNvSpPr>
          <p:nvPr>
            <p:ph idx="1"/>
          </p:nvPr>
        </p:nvSpPr>
        <p:spPr>
          <a:xfrm>
            <a:off x="838200" y="1825625"/>
            <a:ext cx="10515600" cy="4693162"/>
          </a:xfrm>
        </p:spPr>
        <p:txBody>
          <a:bodyPr>
            <a:normAutofit fontScale="85000" lnSpcReduction="20000"/>
          </a:bodyPr>
          <a:lstStyle/>
          <a:p>
            <a:pPr marL="0" indent="0">
              <a:buNone/>
            </a:pPr>
            <a:r>
              <a:rPr lang="en-US" dirty="0"/>
              <a:t>Abstract:</a:t>
            </a:r>
          </a:p>
          <a:p>
            <a:r>
              <a:rPr lang="en-US" dirty="0"/>
              <a:t>A method and system for placing an order to purchase an item via the Internet. The order is placed by a purchaser at a client system and received by a server system. The server system receives purchaser information including identification of the purchaser, payment information, and shipment information from the client system. The server system then assigns a client identifier to the client system and associates the assigned client identifier with the received purchaser information. The server system sends to the client system the assigned client identifier and an HTML document identifying the item and including an order button. The client system receives and stores the assigned client identifier and receives and displays the HTML document. In response to the selection of the order button, the client system sends to the server system a request to purchase the identified item. The server system receives the request and combines the purchaser information associated with the client identifier of the client system to generate an order to purchase the item in accordance with the billing and shipment information whereby the purchaser effects the ordering of the product by selection of the order button.</a:t>
            </a:r>
          </a:p>
        </p:txBody>
      </p:sp>
    </p:spTree>
    <p:extLst>
      <p:ext uri="{BB962C8B-B14F-4D97-AF65-F5344CB8AC3E}">
        <p14:creationId xmlns:p14="http://schemas.microsoft.com/office/powerpoint/2010/main" val="8444663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C3FFD-81DC-9C4B-980B-7D618515B5C8}"/>
              </a:ext>
            </a:extLst>
          </p:cNvPr>
          <p:cNvSpPr>
            <a:spLocks noGrp="1"/>
          </p:cNvSpPr>
          <p:nvPr>
            <p:ph type="title"/>
          </p:nvPr>
        </p:nvSpPr>
        <p:spPr>
          <a:xfrm>
            <a:off x="838200" y="187037"/>
            <a:ext cx="10515600" cy="1325563"/>
          </a:xfrm>
        </p:spPr>
        <p:txBody>
          <a:bodyPr>
            <a:normAutofit/>
          </a:bodyPr>
          <a:lstStyle/>
          <a:p>
            <a:r>
              <a:rPr lang="en-US" sz="3600" dirty="0"/>
              <a:t>Patent No. 5,800,268</a:t>
            </a:r>
            <a:br>
              <a:rPr lang="en-US" sz="3600" dirty="0"/>
            </a:br>
            <a:r>
              <a:rPr lang="en-US" sz="2800" dirty="0"/>
              <a:t>(Sept. 1, 1998)</a:t>
            </a:r>
          </a:p>
        </p:txBody>
      </p:sp>
      <p:sp>
        <p:nvSpPr>
          <p:cNvPr id="3" name="Content Placeholder 2">
            <a:extLst>
              <a:ext uri="{FF2B5EF4-FFF2-40B4-BE49-F238E27FC236}">
                <a16:creationId xmlns:a16="http://schemas.microsoft.com/office/drawing/2014/main" id="{47879ECB-8CF9-944C-ABC4-4DD0790F0562}"/>
              </a:ext>
            </a:extLst>
          </p:cNvPr>
          <p:cNvSpPr>
            <a:spLocks noGrp="1"/>
          </p:cNvSpPr>
          <p:nvPr>
            <p:ph idx="1"/>
          </p:nvPr>
        </p:nvSpPr>
        <p:spPr>
          <a:xfrm>
            <a:off x="838200" y="1825625"/>
            <a:ext cx="5584723" cy="4730033"/>
          </a:xfrm>
        </p:spPr>
        <p:txBody>
          <a:bodyPr>
            <a:normAutofit fontScale="77500" lnSpcReduction="20000"/>
          </a:bodyPr>
          <a:lstStyle/>
          <a:p>
            <a:pPr marL="0" indent="0">
              <a:buNone/>
            </a:pPr>
            <a:r>
              <a:rPr lang="en-US" dirty="0"/>
              <a:t>Abstract:</a:t>
            </a:r>
          </a:p>
          <a:p>
            <a:r>
              <a:rPr lang="en-US" dirty="0"/>
              <a:t>A method by which a player may participate in a live casino game from a location remote from the casino is disclosed. A player establishes an information link with a casino from an interface station including a video monitor and keypad. In response to the player's entry of financial account information, the casino establishes an information line with the player's financial institution. The casino assigns the player to a gaming table at which a "live" game is occurring, transmitting all images of game play and instructions to the player. The player transmits bet and game play information to the casino. Because of the open line between the casino and player's financial institution, bets are checked, winnings paid, and losses debited, instantaneously.</a:t>
            </a:r>
          </a:p>
        </p:txBody>
      </p:sp>
      <p:pic>
        <p:nvPicPr>
          <p:cNvPr id="4" name="Picture 3">
            <a:extLst>
              <a:ext uri="{FF2B5EF4-FFF2-40B4-BE49-F238E27FC236}">
                <a16:creationId xmlns:a16="http://schemas.microsoft.com/office/drawing/2014/main" id="{55A927B0-38C0-854C-BDB0-35C3550BB03F}"/>
              </a:ext>
            </a:extLst>
          </p:cNvPr>
          <p:cNvPicPr>
            <a:picLocks noChangeAspect="1"/>
          </p:cNvPicPr>
          <p:nvPr/>
        </p:nvPicPr>
        <p:blipFill>
          <a:blip r:embed="rId2"/>
          <a:stretch>
            <a:fillRect/>
          </a:stretch>
        </p:blipFill>
        <p:spPr>
          <a:xfrm>
            <a:off x="7419304" y="0"/>
            <a:ext cx="4668592" cy="6858000"/>
          </a:xfrm>
          <a:prstGeom prst="rect">
            <a:avLst/>
          </a:prstGeom>
        </p:spPr>
      </p:pic>
    </p:spTree>
    <p:extLst>
      <p:ext uri="{BB962C8B-B14F-4D97-AF65-F5344CB8AC3E}">
        <p14:creationId xmlns:p14="http://schemas.microsoft.com/office/powerpoint/2010/main" val="3976819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C3FFD-81DC-9C4B-980B-7D618515B5C8}"/>
              </a:ext>
            </a:extLst>
          </p:cNvPr>
          <p:cNvSpPr>
            <a:spLocks noGrp="1"/>
          </p:cNvSpPr>
          <p:nvPr>
            <p:ph type="title"/>
          </p:nvPr>
        </p:nvSpPr>
        <p:spPr/>
        <p:txBody>
          <a:bodyPr>
            <a:normAutofit/>
          </a:bodyPr>
          <a:lstStyle/>
          <a:p>
            <a:r>
              <a:rPr lang="en-US" sz="3600" dirty="0"/>
              <a:t>Patent No. 5,191,573 (March 2, 1993)</a:t>
            </a:r>
          </a:p>
        </p:txBody>
      </p:sp>
      <p:sp>
        <p:nvSpPr>
          <p:cNvPr id="3" name="Content Placeholder 2">
            <a:extLst>
              <a:ext uri="{FF2B5EF4-FFF2-40B4-BE49-F238E27FC236}">
                <a16:creationId xmlns:a16="http://schemas.microsoft.com/office/drawing/2014/main" id="{47879ECB-8CF9-944C-ABC4-4DD0790F0562}"/>
              </a:ext>
            </a:extLst>
          </p:cNvPr>
          <p:cNvSpPr>
            <a:spLocks noGrp="1"/>
          </p:cNvSpPr>
          <p:nvPr>
            <p:ph idx="1"/>
          </p:nvPr>
        </p:nvSpPr>
        <p:spPr/>
        <p:txBody>
          <a:bodyPr>
            <a:normAutofit fontScale="92500" lnSpcReduction="20000"/>
          </a:bodyPr>
          <a:lstStyle/>
          <a:p>
            <a:pPr marL="0" indent="0">
              <a:buNone/>
            </a:pPr>
            <a:r>
              <a:rPr lang="en-US" dirty="0"/>
              <a:t>Abstract:</a:t>
            </a:r>
          </a:p>
          <a:p>
            <a:r>
              <a:rPr lang="en-US" dirty="0"/>
              <a:t>The present invention is a method for transmitting a desired digital video or audio signal stored on a first memory of a first party to a second memory of a second party. The method comprises the steps of transferring money via a telecommunications line to the first party from the second party. Additionally, the method comprises the step of then connecting electronically via a telecommunications line the first memory with the second memory such that the desired signal can pass therebetween. Next, there is the step of transmitting the desired digital signal from the first memory with a transmitter in control and in possession of the first party to a receiver having the second memory at a location determined by the second party. The receiver is in possession and in control of the second party. There is also the step of then storing the digital signal in the second memory.</a:t>
            </a:r>
          </a:p>
          <a:p>
            <a:endParaRPr lang="en-US" dirty="0"/>
          </a:p>
        </p:txBody>
      </p:sp>
    </p:spTree>
    <p:extLst>
      <p:ext uri="{BB962C8B-B14F-4D97-AF65-F5344CB8AC3E}">
        <p14:creationId xmlns:p14="http://schemas.microsoft.com/office/powerpoint/2010/main" val="10587384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C3FFD-81DC-9C4B-980B-7D618515B5C8}"/>
              </a:ext>
            </a:extLst>
          </p:cNvPr>
          <p:cNvSpPr>
            <a:spLocks noGrp="1"/>
          </p:cNvSpPr>
          <p:nvPr>
            <p:ph type="title"/>
          </p:nvPr>
        </p:nvSpPr>
        <p:spPr/>
        <p:txBody>
          <a:bodyPr>
            <a:normAutofit/>
          </a:bodyPr>
          <a:lstStyle/>
          <a:p>
            <a:r>
              <a:rPr lang="en-US" sz="3600" dirty="0"/>
              <a:t>Patent No. 5,848,396 (Dec. 8, 1998)</a:t>
            </a:r>
          </a:p>
        </p:txBody>
      </p:sp>
      <p:sp>
        <p:nvSpPr>
          <p:cNvPr id="3" name="Content Placeholder 2">
            <a:extLst>
              <a:ext uri="{FF2B5EF4-FFF2-40B4-BE49-F238E27FC236}">
                <a16:creationId xmlns:a16="http://schemas.microsoft.com/office/drawing/2014/main" id="{47879ECB-8CF9-944C-ABC4-4DD0790F0562}"/>
              </a:ext>
            </a:extLst>
          </p:cNvPr>
          <p:cNvSpPr>
            <a:spLocks noGrp="1"/>
          </p:cNvSpPr>
          <p:nvPr>
            <p:ph idx="1"/>
          </p:nvPr>
        </p:nvSpPr>
        <p:spPr/>
        <p:txBody>
          <a:bodyPr>
            <a:normAutofit fontScale="92500" lnSpcReduction="10000"/>
          </a:bodyPr>
          <a:lstStyle/>
          <a:p>
            <a:pPr marL="0" indent="0">
              <a:buNone/>
            </a:pPr>
            <a:r>
              <a:rPr lang="en-US" dirty="0"/>
              <a:t>Abstract:</a:t>
            </a:r>
          </a:p>
          <a:p>
            <a:r>
              <a:rPr lang="en-US" dirty="0"/>
              <a:t>Computer network method and apparatus provides targeting of appropriate audience based on psychographic or behavioral profiles of end users. The psychographic profile is formed by recording computer activity and viewing habits of the end user. Content of categories of interest and display format in each category are revealed by the psychographic profile, based on user viewing of agate information. Using the profile (with or without additional user demographics), advertisements are displayed to appropriately selected users. Based on regression analysis of recorded responses of a first set of users viewing the advertisements, the target user profile is refined. Viewing by and regression analysis of recorded responses of subsequent sets of users continually auto-targets and customizes ads for the optimal end user audience.</a:t>
            </a:r>
          </a:p>
        </p:txBody>
      </p:sp>
    </p:spTree>
    <p:extLst>
      <p:ext uri="{BB962C8B-B14F-4D97-AF65-F5344CB8AC3E}">
        <p14:creationId xmlns:p14="http://schemas.microsoft.com/office/powerpoint/2010/main" val="8214669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0ED6463-D7E0-0142-9782-BF04CB86A009}"/>
              </a:ext>
            </a:extLst>
          </p:cNvPr>
          <p:cNvSpPr>
            <a:spLocks noGrp="1"/>
          </p:cNvSpPr>
          <p:nvPr>
            <p:ph idx="1"/>
          </p:nvPr>
        </p:nvSpPr>
        <p:spPr/>
        <p:txBody>
          <a:bodyPr>
            <a:normAutofit/>
          </a:bodyPr>
          <a:lstStyle/>
          <a:p>
            <a:pPr marL="0" indent="0">
              <a:buNone/>
            </a:pPr>
            <a:r>
              <a:rPr lang="en-US" sz="1800" dirty="0"/>
              <a:t>The following images appear in the background of the lecture on “Patentable Subject Matter” in the </a:t>
            </a:r>
            <a:r>
              <a:rPr lang="en-US" sz="1800" dirty="0" err="1"/>
              <a:t>PatentX</a:t>
            </a:r>
            <a:r>
              <a:rPr lang="en-US" sz="1800" dirty="0"/>
              <a:t> lecture series. A recording of the lecture itself is available at </a:t>
            </a:r>
            <a:r>
              <a:rPr lang="en-US" sz="1800" dirty="0">
                <a:hlinkClick r:id="rId2"/>
              </a:rPr>
              <a:t>https://ipxcourses.org/lectures-2/</a:t>
            </a:r>
            <a:r>
              <a:rPr lang="en-US" sz="1800" dirty="0"/>
              <a:t>.  Removed from their original context, the images will not make much sense. The function of this collection of images is to enable persons who have already watched the lecture to review the material it contains. </a:t>
            </a:r>
          </a:p>
          <a:p>
            <a:pPr marL="0" indent="0">
              <a:buNone/>
            </a:pPr>
            <a:endParaRPr lang="en-US" sz="1800" dirty="0"/>
          </a:p>
          <a:p>
            <a:pPr marL="0" indent="0">
              <a:buNone/>
            </a:pPr>
            <a:r>
              <a:rPr lang="en-US" sz="1800" dirty="0"/>
              <a:t>The terms on which these materials may be used or modified are available at http://</a:t>
            </a:r>
            <a:r>
              <a:rPr lang="en-US" sz="1800" dirty="0" err="1"/>
              <a:t>ipxcourses.org</a:t>
            </a:r>
            <a:r>
              <a:rPr lang="en-US" sz="1800" dirty="0"/>
              <a:t>. </a:t>
            </a:r>
          </a:p>
          <a:p>
            <a:endParaRPr lang="en-US" sz="1800" dirty="0"/>
          </a:p>
        </p:txBody>
      </p:sp>
    </p:spTree>
    <p:extLst>
      <p:ext uri="{BB962C8B-B14F-4D97-AF65-F5344CB8AC3E}">
        <p14:creationId xmlns:p14="http://schemas.microsoft.com/office/powerpoint/2010/main" val="4845038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99371-7A35-B941-B906-52B2053D2347}"/>
              </a:ext>
            </a:extLst>
          </p:cNvPr>
          <p:cNvSpPr>
            <a:spLocks noGrp="1"/>
          </p:cNvSpPr>
          <p:nvPr>
            <p:ph type="title"/>
          </p:nvPr>
        </p:nvSpPr>
        <p:spPr>
          <a:xfrm>
            <a:off x="838200" y="441215"/>
            <a:ext cx="10515600" cy="689384"/>
          </a:xfrm>
        </p:spPr>
        <p:txBody>
          <a:bodyPr>
            <a:normAutofit/>
          </a:bodyPr>
          <a:lstStyle/>
          <a:p>
            <a:r>
              <a:rPr lang="en-US" sz="3600" dirty="0"/>
              <a:t>The Increased Receptivity to Software Patents</a:t>
            </a:r>
          </a:p>
        </p:txBody>
      </p:sp>
      <p:sp>
        <p:nvSpPr>
          <p:cNvPr id="4" name="Rounded Rectangle 3">
            <a:extLst>
              <a:ext uri="{FF2B5EF4-FFF2-40B4-BE49-F238E27FC236}">
                <a16:creationId xmlns:a16="http://schemas.microsoft.com/office/drawing/2014/main" id="{5CC95657-FFFB-8543-A0E2-31172733AF5B}"/>
              </a:ext>
            </a:extLst>
          </p:cNvPr>
          <p:cNvSpPr/>
          <p:nvPr/>
        </p:nvSpPr>
        <p:spPr>
          <a:xfrm>
            <a:off x="335930" y="2742240"/>
            <a:ext cx="636493" cy="555812"/>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Prater </a:t>
            </a:r>
          </a:p>
          <a:p>
            <a:pPr algn="ctr"/>
            <a:r>
              <a:rPr lang="en-US" sz="1200" dirty="0">
                <a:solidFill>
                  <a:schemeClr val="tx1"/>
                </a:solidFill>
              </a:rPr>
              <a:t>(CCPA 1969)</a:t>
            </a:r>
          </a:p>
        </p:txBody>
      </p:sp>
      <p:sp>
        <p:nvSpPr>
          <p:cNvPr id="5" name="Rounded Rectangle 4">
            <a:extLst>
              <a:ext uri="{FF2B5EF4-FFF2-40B4-BE49-F238E27FC236}">
                <a16:creationId xmlns:a16="http://schemas.microsoft.com/office/drawing/2014/main" id="{D0F72B61-954A-E94D-81F3-84C4B3500A87}"/>
              </a:ext>
            </a:extLst>
          </p:cNvPr>
          <p:cNvSpPr/>
          <p:nvPr/>
        </p:nvSpPr>
        <p:spPr>
          <a:xfrm>
            <a:off x="2170841" y="2742240"/>
            <a:ext cx="860610" cy="555812"/>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Musgrave </a:t>
            </a:r>
          </a:p>
          <a:p>
            <a:pPr algn="ctr"/>
            <a:r>
              <a:rPr lang="en-US" sz="1200" dirty="0">
                <a:solidFill>
                  <a:schemeClr val="tx1"/>
                </a:solidFill>
              </a:rPr>
              <a:t>(CCPA 1970)</a:t>
            </a:r>
          </a:p>
        </p:txBody>
      </p:sp>
      <p:sp>
        <p:nvSpPr>
          <p:cNvPr id="6" name="Rounded Rectangle 5">
            <a:extLst>
              <a:ext uri="{FF2B5EF4-FFF2-40B4-BE49-F238E27FC236}">
                <a16:creationId xmlns:a16="http://schemas.microsoft.com/office/drawing/2014/main" id="{0B854144-AFC5-2049-90FC-56C5829072EC}"/>
              </a:ext>
            </a:extLst>
          </p:cNvPr>
          <p:cNvSpPr/>
          <p:nvPr/>
        </p:nvSpPr>
        <p:spPr>
          <a:xfrm>
            <a:off x="1163738" y="2742240"/>
            <a:ext cx="815787" cy="555812"/>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tx1"/>
                </a:solidFill>
              </a:rPr>
              <a:t>Bernhart</a:t>
            </a:r>
            <a:endParaRPr lang="en-US" sz="1200" dirty="0">
              <a:solidFill>
                <a:schemeClr val="tx1"/>
              </a:solidFill>
            </a:endParaRPr>
          </a:p>
          <a:p>
            <a:pPr algn="ctr"/>
            <a:r>
              <a:rPr lang="en-US" sz="1200" dirty="0">
                <a:solidFill>
                  <a:schemeClr val="tx1"/>
                </a:solidFill>
              </a:rPr>
              <a:t>(CCPA 1969)</a:t>
            </a:r>
          </a:p>
        </p:txBody>
      </p:sp>
      <p:sp>
        <p:nvSpPr>
          <p:cNvPr id="7" name="Rounded Rectangle 6">
            <a:extLst>
              <a:ext uri="{FF2B5EF4-FFF2-40B4-BE49-F238E27FC236}">
                <a16:creationId xmlns:a16="http://schemas.microsoft.com/office/drawing/2014/main" id="{EC9B702B-78BA-5249-9E89-7002A0641346}"/>
              </a:ext>
            </a:extLst>
          </p:cNvPr>
          <p:cNvSpPr/>
          <p:nvPr/>
        </p:nvSpPr>
        <p:spPr>
          <a:xfrm>
            <a:off x="2850779" y="1770094"/>
            <a:ext cx="860610" cy="555812"/>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tx1"/>
                </a:solidFill>
              </a:rPr>
              <a:t>Gottshalk</a:t>
            </a:r>
            <a:r>
              <a:rPr lang="en-US" sz="1200" dirty="0">
                <a:solidFill>
                  <a:schemeClr val="tx1"/>
                </a:solidFill>
              </a:rPr>
              <a:t> </a:t>
            </a:r>
          </a:p>
          <a:p>
            <a:pPr algn="ctr"/>
            <a:r>
              <a:rPr lang="en-US" sz="1200" dirty="0">
                <a:solidFill>
                  <a:schemeClr val="tx1"/>
                </a:solidFill>
              </a:rPr>
              <a:t>(SCOTUS 1972)</a:t>
            </a:r>
          </a:p>
        </p:txBody>
      </p:sp>
      <p:sp>
        <p:nvSpPr>
          <p:cNvPr id="8" name="Rounded Rectangle 7">
            <a:extLst>
              <a:ext uri="{FF2B5EF4-FFF2-40B4-BE49-F238E27FC236}">
                <a16:creationId xmlns:a16="http://schemas.microsoft.com/office/drawing/2014/main" id="{3A3D1148-3FE4-4C4F-A921-B98716B1E608}"/>
              </a:ext>
            </a:extLst>
          </p:cNvPr>
          <p:cNvSpPr/>
          <p:nvPr/>
        </p:nvSpPr>
        <p:spPr>
          <a:xfrm>
            <a:off x="3827932" y="1770094"/>
            <a:ext cx="860610" cy="555812"/>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tx1"/>
                </a:solidFill>
              </a:rPr>
              <a:t>Flook</a:t>
            </a:r>
            <a:r>
              <a:rPr lang="en-US" sz="1200" dirty="0">
                <a:solidFill>
                  <a:schemeClr val="tx1"/>
                </a:solidFill>
              </a:rPr>
              <a:t> </a:t>
            </a:r>
          </a:p>
          <a:p>
            <a:pPr algn="ctr"/>
            <a:r>
              <a:rPr lang="en-US" sz="1200" dirty="0">
                <a:solidFill>
                  <a:schemeClr val="tx1"/>
                </a:solidFill>
              </a:rPr>
              <a:t>(SCOTUS 1978)</a:t>
            </a:r>
          </a:p>
        </p:txBody>
      </p:sp>
      <p:sp>
        <p:nvSpPr>
          <p:cNvPr id="9" name="Rounded Rectangle 8">
            <a:extLst>
              <a:ext uri="{FF2B5EF4-FFF2-40B4-BE49-F238E27FC236}">
                <a16:creationId xmlns:a16="http://schemas.microsoft.com/office/drawing/2014/main" id="{46FE666C-D65F-A341-B0CD-66FA17D13F7F}"/>
              </a:ext>
            </a:extLst>
          </p:cNvPr>
          <p:cNvSpPr/>
          <p:nvPr/>
        </p:nvSpPr>
        <p:spPr>
          <a:xfrm>
            <a:off x="4618204" y="2742240"/>
            <a:ext cx="860610" cy="555812"/>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Freeman </a:t>
            </a:r>
          </a:p>
          <a:p>
            <a:pPr algn="ctr"/>
            <a:r>
              <a:rPr lang="en-US" sz="1200" dirty="0">
                <a:solidFill>
                  <a:schemeClr val="tx1"/>
                </a:solidFill>
              </a:rPr>
              <a:t>(CCPA 1977)</a:t>
            </a:r>
          </a:p>
        </p:txBody>
      </p:sp>
      <p:sp>
        <p:nvSpPr>
          <p:cNvPr id="10" name="Rounded Rectangle 9">
            <a:extLst>
              <a:ext uri="{FF2B5EF4-FFF2-40B4-BE49-F238E27FC236}">
                <a16:creationId xmlns:a16="http://schemas.microsoft.com/office/drawing/2014/main" id="{149D7D1E-0499-7544-A87F-AF3A31BFDB30}"/>
              </a:ext>
            </a:extLst>
          </p:cNvPr>
          <p:cNvSpPr/>
          <p:nvPr/>
        </p:nvSpPr>
        <p:spPr>
          <a:xfrm>
            <a:off x="5595357" y="2742240"/>
            <a:ext cx="860610" cy="555812"/>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Walter </a:t>
            </a:r>
          </a:p>
          <a:p>
            <a:pPr algn="ctr"/>
            <a:r>
              <a:rPr lang="en-US" sz="1200" dirty="0">
                <a:solidFill>
                  <a:schemeClr val="tx1"/>
                </a:solidFill>
              </a:rPr>
              <a:t>(CCPA 1980)</a:t>
            </a:r>
          </a:p>
        </p:txBody>
      </p:sp>
      <p:sp>
        <p:nvSpPr>
          <p:cNvPr id="11" name="Rounded Rectangle 10">
            <a:extLst>
              <a:ext uri="{FF2B5EF4-FFF2-40B4-BE49-F238E27FC236}">
                <a16:creationId xmlns:a16="http://schemas.microsoft.com/office/drawing/2014/main" id="{6D9BA7B6-A21F-4E42-9E67-B23EA01E0428}"/>
              </a:ext>
            </a:extLst>
          </p:cNvPr>
          <p:cNvSpPr/>
          <p:nvPr/>
        </p:nvSpPr>
        <p:spPr>
          <a:xfrm>
            <a:off x="9620510" y="2742240"/>
            <a:ext cx="860610" cy="555812"/>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tx1"/>
                </a:solidFill>
              </a:rPr>
              <a:t>Allappat</a:t>
            </a:r>
            <a:r>
              <a:rPr lang="en-US" sz="1200" dirty="0">
                <a:solidFill>
                  <a:schemeClr val="tx1"/>
                </a:solidFill>
              </a:rPr>
              <a:t> (CAFC 1994)</a:t>
            </a:r>
          </a:p>
        </p:txBody>
      </p:sp>
      <p:sp>
        <p:nvSpPr>
          <p:cNvPr id="12" name="Rounded Rectangle 11">
            <a:extLst>
              <a:ext uri="{FF2B5EF4-FFF2-40B4-BE49-F238E27FC236}">
                <a16:creationId xmlns:a16="http://schemas.microsoft.com/office/drawing/2014/main" id="{EA1B59E9-9308-4A4F-AF19-E054474C2DFB}"/>
              </a:ext>
            </a:extLst>
          </p:cNvPr>
          <p:cNvSpPr/>
          <p:nvPr/>
        </p:nvSpPr>
        <p:spPr>
          <a:xfrm>
            <a:off x="6096000" y="1770094"/>
            <a:ext cx="860610" cy="555812"/>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tx1"/>
                </a:solidFill>
              </a:rPr>
              <a:t>Diehr</a:t>
            </a:r>
            <a:r>
              <a:rPr lang="en-US" sz="1200" dirty="0">
                <a:solidFill>
                  <a:schemeClr val="tx1"/>
                </a:solidFill>
              </a:rPr>
              <a:t> </a:t>
            </a:r>
          </a:p>
          <a:p>
            <a:pPr algn="ctr"/>
            <a:r>
              <a:rPr lang="en-US" sz="1200" dirty="0">
                <a:solidFill>
                  <a:schemeClr val="tx1"/>
                </a:solidFill>
              </a:rPr>
              <a:t>(SCOTUS 1981)</a:t>
            </a:r>
          </a:p>
        </p:txBody>
      </p:sp>
      <p:sp>
        <p:nvSpPr>
          <p:cNvPr id="13" name="Rounded Rectangle 12">
            <a:extLst>
              <a:ext uri="{FF2B5EF4-FFF2-40B4-BE49-F238E27FC236}">
                <a16:creationId xmlns:a16="http://schemas.microsoft.com/office/drawing/2014/main" id="{C928B8A1-6429-174B-9007-F5138126F3CE}"/>
              </a:ext>
            </a:extLst>
          </p:cNvPr>
          <p:cNvSpPr/>
          <p:nvPr/>
        </p:nvSpPr>
        <p:spPr>
          <a:xfrm>
            <a:off x="6572510" y="2742240"/>
            <a:ext cx="860610" cy="555812"/>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Abele </a:t>
            </a:r>
          </a:p>
          <a:p>
            <a:pPr algn="ctr"/>
            <a:r>
              <a:rPr lang="en-US" sz="1200" dirty="0">
                <a:solidFill>
                  <a:schemeClr val="tx1"/>
                </a:solidFill>
              </a:rPr>
              <a:t>(CCPA 1982)</a:t>
            </a:r>
          </a:p>
        </p:txBody>
      </p:sp>
      <p:sp>
        <p:nvSpPr>
          <p:cNvPr id="14" name="Rounded Rectangle 13">
            <a:extLst>
              <a:ext uri="{FF2B5EF4-FFF2-40B4-BE49-F238E27FC236}">
                <a16:creationId xmlns:a16="http://schemas.microsoft.com/office/drawing/2014/main" id="{3FB8FB83-590C-5C49-BC22-4020E54216A4}"/>
              </a:ext>
            </a:extLst>
          </p:cNvPr>
          <p:cNvSpPr/>
          <p:nvPr/>
        </p:nvSpPr>
        <p:spPr>
          <a:xfrm>
            <a:off x="8526815" y="2748474"/>
            <a:ext cx="977153" cy="555812"/>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Arrhythmia (CAFC 1992)</a:t>
            </a:r>
          </a:p>
        </p:txBody>
      </p:sp>
      <p:sp>
        <p:nvSpPr>
          <p:cNvPr id="15" name="Rounded Rectangle 14">
            <a:extLst>
              <a:ext uri="{FF2B5EF4-FFF2-40B4-BE49-F238E27FC236}">
                <a16:creationId xmlns:a16="http://schemas.microsoft.com/office/drawing/2014/main" id="{C57C8E76-4CFC-544E-BA23-2606A1147E9F}"/>
              </a:ext>
            </a:extLst>
          </p:cNvPr>
          <p:cNvSpPr/>
          <p:nvPr/>
        </p:nvSpPr>
        <p:spPr>
          <a:xfrm>
            <a:off x="7549663" y="2742240"/>
            <a:ext cx="860610" cy="555812"/>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tx1"/>
                </a:solidFill>
              </a:rPr>
              <a:t>Iwahashi</a:t>
            </a:r>
            <a:r>
              <a:rPr lang="en-US" sz="1200" dirty="0">
                <a:solidFill>
                  <a:schemeClr val="tx1"/>
                </a:solidFill>
              </a:rPr>
              <a:t> (CAFC 1989)</a:t>
            </a:r>
          </a:p>
        </p:txBody>
      </p:sp>
      <p:sp>
        <p:nvSpPr>
          <p:cNvPr id="16" name="Rounded Rectangle 15">
            <a:extLst>
              <a:ext uri="{FF2B5EF4-FFF2-40B4-BE49-F238E27FC236}">
                <a16:creationId xmlns:a16="http://schemas.microsoft.com/office/drawing/2014/main" id="{72D2E7F7-39EF-5E4F-A74B-7B1800C396CB}"/>
              </a:ext>
            </a:extLst>
          </p:cNvPr>
          <p:cNvSpPr/>
          <p:nvPr/>
        </p:nvSpPr>
        <p:spPr>
          <a:xfrm>
            <a:off x="10635354" y="3450787"/>
            <a:ext cx="911343" cy="555812"/>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PTO</a:t>
            </a:r>
          </a:p>
          <a:p>
            <a:pPr algn="ctr"/>
            <a:r>
              <a:rPr lang="en-US" sz="1200" dirty="0">
                <a:solidFill>
                  <a:schemeClr val="tx1"/>
                </a:solidFill>
              </a:rPr>
              <a:t>Guidelines (1996)</a:t>
            </a:r>
          </a:p>
        </p:txBody>
      </p:sp>
      <p:cxnSp>
        <p:nvCxnSpPr>
          <p:cNvPr id="17" name="Straight Arrow Connector 16">
            <a:extLst>
              <a:ext uri="{FF2B5EF4-FFF2-40B4-BE49-F238E27FC236}">
                <a16:creationId xmlns:a16="http://schemas.microsoft.com/office/drawing/2014/main" id="{B43F8945-3B1C-CD45-8F7B-ED0C74F61C99}"/>
              </a:ext>
            </a:extLst>
          </p:cNvPr>
          <p:cNvCxnSpPr/>
          <p:nvPr/>
        </p:nvCxnSpPr>
        <p:spPr>
          <a:xfrm>
            <a:off x="155917" y="2550029"/>
            <a:ext cx="1163398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31379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12174-4E79-4145-96EB-3AB9BF64D269}"/>
              </a:ext>
            </a:extLst>
          </p:cNvPr>
          <p:cNvSpPr>
            <a:spLocks noGrp="1"/>
          </p:cNvSpPr>
          <p:nvPr>
            <p:ph type="title"/>
          </p:nvPr>
        </p:nvSpPr>
        <p:spPr>
          <a:xfrm>
            <a:off x="712838" y="107030"/>
            <a:ext cx="11085871" cy="917984"/>
          </a:xfrm>
        </p:spPr>
        <p:txBody>
          <a:bodyPr>
            <a:normAutofit/>
          </a:bodyPr>
          <a:lstStyle/>
          <a:p>
            <a:r>
              <a:rPr lang="en-US" sz="3600" dirty="0"/>
              <a:t>Estimates of Software Patents Issued in the United States</a:t>
            </a:r>
          </a:p>
        </p:txBody>
      </p:sp>
      <p:pic>
        <p:nvPicPr>
          <p:cNvPr id="4" name="Picture 3">
            <a:extLst>
              <a:ext uri="{FF2B5EF4-FFF2-40B4-BE49-F238E27FC236}">
                <a16:creationId xmlns:a16="http://schemas.microsoft.com/office/drawing/2014/main" id="{2511A171-8742-7046-A2B6-06A4AEC1FEDE}"/>
              </a:ext>
            </a:extLst>
          </p:cNvPr>
          <p:cNvPicPr>
            <a:picLocks noChangeAspect="1"/>
          </p:cNvPicPr>
          <p:nvPr/>
        </p:nvPicPr>
        <p:blipFill>
          <a:blip r:embed="rId2"/>
          <a:stretch>
            <a:fillRect/>
          </a:stretch>
        </p:blipFill>
        <p:spPr>
          <a:xfrm>
            <a:off x="1174376" y="900456"/>
            <a:ext cx="10032897" cy="5957544"/>
          </a:xfrm>
          <a:prstGeom prst="rect">
            <a:avLst/>
          </a:prstGeom>
        </p:spPr>
      </p:pic>
    </p:spTree>
    <p:extLst>
      <p:ext uri="{BB962C8B-B14F-4D97-AF65-F5344CB8AC3E}">
        <p14:creationId xmlns:p14="http://schemas.microsoft.com/office/powerpoint/2010/main" val="10245645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A7617E8-C84B-0443-A3DB-E26787599B88}"/>
              </a:ext>
            </a:extLst>
          </p:cNvPr>
          <p:cNvPicPr>
            <a:picLocks noChangeAspect="1"/>
          </p:cNvPicPr>
          <p:nvPr/>
        </p:nvPicPr>
        <p:blipFill>
          <a:blip r:embed="rId2"/>
          <a:stretch>
            <a:fillRect/>
          </a:stretch>
        </p:blipFill>
        <p:spPr>
          <a:xfrm>
            <a:off x="5568073" y="1502557"/>
            <a:ext cx="2515477" cy="4155293"/>
          </a:xfrm>
          <a:prstGeom prst="rect">
            <a:avLst/>
          </a:prstGeom>
        </p:spPr>
      </p:pic>
      <p:pic>
        <p:nvPicPr>
          <p:cNvPr id="6" name="Picture 5">
            <a:extLst>
              <a:ext uri="{FF2B5EF4-FFF2-40B4-BE49-F238E27FC236}">
                <a16:creationId xmlns:a16="http://schemas.microsoft.com/office/drawing/2014/main" id="{C5EB0851-CCB7-824A-AC63-D154C4897951}"/>
              </a:ext>
            </a:extLst>
          </p:cNvPr>
          <p:cNvPicPr>
            <a:picLocks noChangeAspect="1"/>
          </p:cNvPicPr>
          <p:nvPr/>
        </p:nvPicPr>
        <p:blipFill>
          <a:blip r:embed="rId3"/>
          <a:stretch>
            <a:fillRect/>
          </a:stretch>
        </p:blipFill>
        <p:spPr>
          <a:xfrm>
            <a:off x="805255" y="0"/>
            <a:ext cx="4668592" cy="6858000"/>
          </a:xfrm>
          <a:prstGeom prst="rect">
            <a:avLst/>
          </a:prstGeom>
        </p:spPr>
      </p:pic>
    </p:spTree>
    <p:extLst>
      <p:ext uri="{BB962C8B-B14F-4D97-AF65-F5344CB8AC3E}">
        <p14:creationId xmlns:p14="http://schemas.microsoft.com/office/powerpoint/2010/main" val="30452277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Oval 2">
            <a:extLst>
              <a:ext uri="{FF2B5EF4-FFF2-40B4-BE49-F238E27FC236}">
                <a16:creationId xmlns:a16="http://schemas.microsoft.com/office/drawing/2014/main" id="{E457712C-23EA-DC4D-8D71-0508525590C7}"/>
              </a:ext>
            </a:extLst>
          </p:cNvPr>
          <p:cNvSpPr>
            <a:spLocks noChangeArrowheads="1"/>
          </p:cNvSpPr>
          <p:nvPr/>
        </p:nvSpPr>
        <p:spPr bwMode="auto">
          <a:xfrm rot="2358373">
            <a:off x="8064500" y="2427289"/>
            <a:ext cx="1671638" cy="1184275"/>
          </a:xfrm>
          <a:prstGeom prst="ellipse">
            <a:avLst/>
          </a:prstGeom>
          <a:solidFill>
            <a:srgbClr val="FF0000"/>
          </a:solidFill>
          <a:ln w="12700">
            <a:solidFill>
              <a:schemeClr val="tx1"/>
            </a:solidFill>
            <a:round/>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79202" name="Oval 3">
            <a:extLst>
              <a:ext uri="{FF2B5EF4-FFF2-40B4-BE49-F238E27FC236}">
                <a16:creationId xmlns:a16="http://schemas.microsoft.com/office/drawing/2014/main" id="{CE3E4DD5-CF8F-C14F-BD8B-42B40BD7A39C}"/>
              </a:ext>
            </a:extLst>
          </p:cNvPr>
          <p:cNvSpPr>
            <a:spLocks noChangeArrowheads="1"/>
          </p:cNvSpPr>
          <p:nvPr/>
        </p:nvSpPr>
        <p:spPr bwMode="auto">
          <a:xfrm rot="2358373">
            <a:off x="8443914" y="23813"/>
            <a:ext cx="617537" cy="1281112"/>
          </a:xfrm>
          <a:prstGeom prst="ellipse">
            <a:avLst/>
          </a:prstGeom>
          <a:solidFill>
            <a:srgbClr val="FF0000"/>
          </a:solidFill>
          <a:ln w="12700">
            <a:solidFill>
              <a:schemeClr val="tx1"/>
            </a:solidFill>
            <a:round/>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79203" name="Oval 4">
            <a:extLst>
              <a:ext uri="{FF2B5EF4-FFF2-40B4-BE49-F238E27FC236}">
                <a16:creationId xmlns:a16="http://schemas.microsoft.com/office/drawing/2014/main" id="{BAE67EC8-95D7-DA49-AC89-7FB9F3FF5840}"/>
              </a:ext>
            </a:extLst>
          </p:cNvPr>
          <p:cNvSpPr>
            <a:spLocks noChangeArrowheads="1"/>
          </p:cNvSpPr>
          <p:nvPr/>
        </p:nvSpPr>
        <p:spPr bwMode="auto">
          <a:xfrm rot="18570559">
            <a:off x="6726238" y="115888"/>
            <a:ext cx="1017588" cy="2233613"/>
          </a:xfrm>
          <a:prstGeom prst="ellipse">
            <a:avLst/>
          </a:prstGeom>
          <a:solidFill>
            <a:srgbClr val="FF0000"/>
          </a:solidFill>
          <a:ln w="12700">
            <a:solidFill>
              <a:schemeClr val="tx1"/>
            </a:solidFill>
            <a:round/>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79204" name="Oval 5">
            <a:extLst>
              <a:ext uri="{FF2B5EF4-FFF2-40B4-BE49-F238E27FC236}">
                <a16:creationId xmlns:a16="http://schemas.microsoft.com/office/drawing/2014/main" id="{B648EC18-C297-244B-9051-B8CCE031C8CA}"/>
              </a:ext>
            </a:extLst>
          </p:cNvPr>
          <p:cNvSpPr>
            <a:spLocks noChangeArrowheads="1"/>
          </p:cNvSpPr>
          <p:nvPr/>
        </p:nvSpPr>
        <p:spPr bwMode="auto">
          <a:xfrm rot="21490318">
            <a:off x="7543800" y="1588"/>
            <a:ext cx="914400" cy="2233612"/>
          </a:xfrm>
          <a:prstGeom prst="ellipse">
            <a:avLst/>
          </a:prstGeom>
          <a:solidFill>
            <a:srgbClr val="FF0000"/>
          </a:solidFill>
          <a:ln w="12700">
            <a:solidFill>
              <a:schemeClr val="tx1"/>
            </a:solidFill>
            <a:round/>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79205" name="Oval 6">
            <a:extLst>
              <a:ext uri="{FF2B5EF4-FFF2-40B4-BE49-F238E27FC236}">
                <a16:creationId xmlns:a16="http://schemas.microsoft.com/office/drawing/2014/main" id="{15170A67-042C-7D4B-BC48-DC0EA35E3225}"/>
              </a:ext>
            </a:extLst>
          </p:cNvPr>
          <p:cNvSpPr>
            <a:spLocks noChangeArrowheads="1"/>
          </p:cNvSpPr>
          <p:nvPr/>
        </p:nvSpPr>
        <p:spPr bwMode="auto">
          <a:xfrm rot="5213530">
            <a:off x="9157495" y="918370"/>
            <a:ext cx="982663" cy="1577975"/>
          </a:xfrm>
          <a:prstGeom prst="ellipse">
            <a:avLst/>
          </a:prstGeom>
          <a:solidFill>
            <a:srgbClr val="FF0000"/>
          </a:solidFill>
          <a:ln w="12700">
            <a:solidFill>
              <a:schemeClr val="tx1"/>
            </a:solidFill>
            <a:round/>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79206" name="Oval 7">
            <a:extLst>
              <a:ext uri="{FF2B5EF4-FFF2-40B4-BE49-F238E27FC236}">
                <a16:creationId xmlns:a16="http://schemas.microsoft.com/office/drawing/2014/main" id="{3BC660BF-EB6E-A449-8C80-34543609EDB6}"/>
              </a:ext>
            </a:extLst>
          </p:cNvPr>
          <p:cNvSpPr>
            <a:spLocks noChangeArrowheads="1"/>
          </p:cNvSpPr>
          <p:nvPr/>
        </p:nvSpPr>
        <p:spPr bwMode="auto">
          <a:xfrm rot="7693038">
            <a:off x="4512470" y="1904208"/>
            <a:ext cx="479425" cy="1754187"/>
          </a:xfrm>
          <a:prstGeom prst="ellipse">
            <a:avLst/>
          </a:prstGeom>
          <a:solidFill>
            <a:srgbClr val="66FF33"/>
          </a:solidFill>
          <a:ln w="12700">
            <a:solidFill>
              <a:schemeClr val="tx1"/>
            </a:solidFill>
            <a:round/>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79207" name="Oval 8">
            <a:extLst>
              <a:ext uri="{FF2B5EF4-FFF2-40B4-BE49-F238E27FC236}">
                <a16:creationId xmlns:a16="http://schemas.microsoft.com/office/drawing/2014/main" id="{9802915D-3F62-314F-9255-5E7C631BB721}"/>
              </a:ext>
            </a:extLst>
          </p:cNvPr>
          <p:cNvSpPr>
            <a:spLocks noChangeArrowheads="1"/>
          </p:cNvSpPr>
          <p:nvPr/>
        </p:nvSpPr>
        <p:spPr bwMode="auto">
          <a:xfrm rot="5398634">
            <a:off x="5345907" y="3109120"/>
            <a:ext cx="1947863" cy="1825625"/>
          </a:xfrm>
          <a:prstGeom prst="ellipse">
            <a:avLst/>
          </a:prstGeom>
          <a:solidFill>
            <a:srgbClr val="99CCFF"/>
          </a:solidFill>
          <a:ln w="12700">
            <a:solidFill>
              <a:schemeClr val="tx1"/>
            </a:solidFill>
            <a:round/>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79208" name="Oval 9">
            <a:extLst>
              <a:ext uri="{FF2B5EF4-FFF2-40B4-BE49-F238E27FC236}">
                <a16:creationId xmlns:a16="http://schemas.microsoft.com/office/drawing/2014/main" id="{BB677B2E-E77F-954A-8D1A-B5851B393BD4}"/>
              </a:ext>
            </a:extLst>
          </p:cNvPr>
          <p:cNvSpPr>
            <a:spLocks noChangeArrowheads="1"/>
          </p:cNvSpPr>
          <p:nvPr/>
        </p:nvSpPr>
        <p:spPr bwMode="auto">
          <a:xfrm rot="5398634">
            <a:off x="8112126" y="4376738"/>
            <a:ext cx="609600" cy="1603375"/>
          </a:xfrm>
          <a:prstGeom prst="ellipse">
            <a:avLst/>
          </a:prstGeom>
          <a:solidFill>
            <a:srgbClr val="99CCFF"/>
          </a:solidFill>
          <a:ln w="12700">
            <a:solidFill>
              <a:schemeClr val="tx1"/>
            </a:solidFill>
            <a:round/>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79209" name="Oval 10">
            <a:extLst>
              <a:ext uri="{FF2B5EF4-FFF2-40B4-BE49-F238E27FC236}">
                <a16:creationId xmlns:a16="http://schemas.microsoft.com/office/drawing/2014/main" id="{015EA26F-9710-4142-B632-5D896E9C2AFD}"/>
              </a:ext>
            </a:extLst>
          </p:cNvPr>
          <p:cNvSpPr>
            <a:spLocks noChangeArrowheads="1"/>
          </p:cNvSpPr>
          <p:nvPr/>
        </p:nvSpPr>
        <p:spPr bwMode="auto">
          <a:xfrm rot="6117983">
            <a:off x="7544594" y="5561806"/>
            <a:ext cx="762000" cy="1373188"/>
          </a:xfrm>
          <a:prstGeom prst="ellipse">
            <a:avLst/>
          </a:prstGeom>
          <a:solidFill>
            <a:srgbClr val="99CCFF"/>
          </a:solidFill>
          <a:ln w="12700">
            <a:solidFill>
              <a:schemeClr val="tx1"/>
            </a:solidFill>
            <a:round/>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79210" name="Oval 11">
            <a:extLst>
              <a:ext uri="{FF2B5EF4-FFF2-40B4-BE49-F238E27FC236}">
                <a16:creationId xmlns:a16="http://schemas.microsoft.com/office/drawing/2014/main" id="{55AE868B-E7E9-704D-AAF5-09345B64497A}"/>
              </a:ext>
            </a:extLst>
          </p:cNvPr>
          <p:cNvSpPr>
            <a:spLocks noChangeArrowheads="1"/>
          </p:cNvSpPr>
          <p:nvPr/>
        </p:nvSpPr>
        <p:spPr bwMode="auto">
          <a:xfrm rot="5941690">
            <a:off x="6362700" y="342900"/>
            <a:ext cx="762000" cy="2971800"/>
          </a:xfrm>
          <a:prstGeom prst="ellipse">
            <a:avLst/>
          </a:prstGeom>
          <a:solidFill>
            <a:srgbClr val="FF0000"/>
          </a:solidFill>
          <a:ln w="12700">
            <a:solidFill>
              <a:schemeClr val="tx1"/>
            </a:solidFill>
            <a:round/>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79211" name="Oval 12">
            <a:extLst>
              <a:ext uri="{FF2B5EF4-FFF2-40B4-BE49-F238E27FC236}">
                <a16:creationId xmlns:a16="http://schemas.microsoft.com/office/drawing/2014/main" id="{E625416C-FD41-7145-BB8A-FADAA690419E}"/>
              </a:ext>
            </a:extLst>
          </p:cNvPr>
          <p:cNvSpPr>
            <a:spLocks noChangeArrowheads="1"/>
          </p:cNvSpPr>
          <p:nvPr/>
        </p:nvSpPr>
        <p:spPr bwMode="auto">
          <a:xfrm>
            <a:off x="4953000" y="3962400"/>
            <a:ext cx="2971800" cy="1295400"/>
          </a:xfrm>
          <a:prstGeom prst="ellipse">
            <a:avLst/>
          </a:prstGeom>
          <a:solidFill>
            <a:srgbClr val="99CCFF"/>
          </a:solidFill>
          <a:ln w="12700">
            <a:solidFill>
              <a:schemeClr val="tx1"/>
            </a:solidFill>
            <a:round/>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79212" name="Oval 13">
            <a:extLst>
              <a:ext uri="{FF2B5EF4-FFF2-40B4-BE49-F238E27FC236}">
                <a16:creationId xmlns:a16="http://schemas.microsoft.com/office/drawing/2014/main" id="{889BE948-2586-D245-A023-DE9A6D5EB615}"/>
              </a:ext>
            </a:extLst>
          </p:cNvPr>
          <p:cNvSpPr>
            <a:spLocks noChangeArrowheads="1"/>
          </p:cNvSpPr>
          <p:nvPr/>
        </p:nvSpPr>
        <p:spPr bwMode="auto">
          <a:xfrm rot="5398634">
            <a:off x="7846219" y="4872831"/>
            <a:ext cx="762000" cy="1677988"/>
          </a:xfrm>
          <a:prstGeom prst="ellipse">
            <a:avLst/>
          </a:prstGeom>
          <a:solidFill>
            <a:srgbClr val="99CCFF"/>
          </a:solidFill>
          <a:ln w="12700">
            <a:solidFill>
              <a:schemeClr val="tx1"/>
            </a:solidFill>
            <a:round/>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79213" name="Oval 14">
            <a:extLst>
              <a:ext uri="{FF2B5EF4-FFF2-40B4-BE49-F238E27FC236}">
                <a16:creationId xmlns:a16="http://schemas.microsoft.com/office/drawing/2014/main" id="{5BDC0133-09E3-6E42-86B2-1AF029F41B94}"/>
              </a:ext>
            </a:extLst>
          </p:cNvPr>
          <p:cNvSpPr>
            <a:spLocks noChangeArrowheads="1"/>
          </p:cNvSpPr>
          <p:nvPr/>
        </p:nvSpPr>
        <p:spPr bwMode="auto">
          <a:xfrm rot="6945015">
            <a:off x="9413876" y="1655764"/>
            <a:ext cx="544513" cy="1627187"/>
          </a:xfrm>
          <a:prstGeom prst="ellipse">
            <a:avLst/>
          </a:prstGeom>
          <a:solidFill>
            <a:srgbClr val="FF0000"/>
          </a:solidFill>
          <a:ln w="12700">
            <a:solidFill>
              <a:schemeClr val="tx1"/>
            </a:solidFill>
            <a:round/>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79214" name="Oval 15">
            <a:extLst>
              <a:ext uri="{FF2B5EF4-FFF2-40B4-BE49-F238E27FC236}">
                <a16:creationId xmlns:a16="http://schemas.microsoft.com/office/drawing/2014/main" id="{31448EDF-9843-3C46-B212-1F5BA0C5B649}"/>
              </a:ext>
            </a:extLst>
          </p:cNvPr>
          <p:cNvSpPr>
            <a:spLocks noChangeArrowheads="1"/>
          </p:cNvSpPr>
          <p:nvPr/>
        </p:nvSpPr>
        <p:spPr bwMode="auto">
          <a:xfrm>
            <a:off x="3352800" y="1295400"/>
            <a:ext cx="3429000" cy="685800"/>
          </a:xfrm>
          <a:prstGeom prst="ellipse">
            <a:avLst/>
          </a:prstGeom>
          <a:solidFill>
            <a:srgbClr val="66FF33"/>
          </a:solidFill>
          <a:ln w="12700">
            <a:solidFill>
              <a:schemeClr val="tx1"/>
            </a:solidFill>
            <a:round/>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79215" name="Oval 16">
            <a:extLst>
              <a:ext uri="{FF2B5EF4-FFF2-40B4-BE49-F238E27FC236}">
                <a16:creationId xmlns:a16="http://schemas.microsoft.com/office/drawing/2014/main" id="{047BA7DC-8618-D24B-94FB-780576A513A6}"/>
              </a:ext>
            </a:extLst>
          </p:cNvPr>
          <p:cNvSpPr>
            <a:spLocks noChangeArrowheads="1"/>
          </p:cNvSpPr>
          <p:nvPr/>
        </p:nvSpPr>
        <p:spPr bwMode="auto">
          <a:xfrm rot="2006674">
            <a:off x="1981200" y="1981200"/>
            <a:ext cx="623888" cy="2205038"/>
          </a:xfrm>
          <a:prstGeom prst="ellipse">
            <a:avLst/>
          </a:prstGeom>
          <a:solidFill>
            <a:srgbClr val="66FF33"/>
          </a:solidFill>
          <a:ln w="12700">
            <a:solidFill>
              <a:schemeClr val="tx1"/>
            </a:solidFill>
            <a:round/>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79216" name="Oval 17">
            <a:extLst>
              <a:ext uri="{FF2B5EF4-FFF2-40B4-BE49-F238E27FC236}">
                <a16:creationId xmlns:a16="http://schemas.microsoft.com/office/drawing/2014/main" id="{E1E71EE8-26AC-9A48-9A3C-57A17C47C8F4}"/>
              </a:ext>
            </a:extLst>
          </p:cNvPr>
          <p:cNvSpPr>
            <a:spLocks noChangeArrowheads="1"/>
          </p:cNvSpPr>
          <p:nvPr/>
        </p:nvSpPr>
        <p:spPr bwMode="auto">
          <a:xfrm rot="6331589">
            <a:off x="2198688" y="55563"/>
            <a:ext cx="854075" cy="2228850"/>
          </a:xfrm>
          <a:prstGeom prst="ellipse">
            <a:avLst/>
          </a:prstGeom>
          <a:solidFill>
            <a:srgbClr val="66FF33"/>
          </a:solidFill>
          <a:ln w="12700">
            <a:solidFill>
              <a:schemeClr val="tx1"/>
            </a:solidFill>
            <a:round/>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79217" name="Oval 18">
            <a:extLst>
              <a:ext uri="{FF2B5EF4-FFF2-40B4-BE49-F238E27FC236}">
                <a16:creationId xmlns:a16="http://schemas.microsoft.com/office/drawing/2014/main" id="{87F32015-1F5A-7040-9335-5EB2E66D5CD0}"/>
              </a:ext>
            </a:extLst>
          </p:cNvPr>
          <p:cNvSpPr>
            <a:spLocks noChangeArrowheads="1"/>
          </p:cNvSpPr>
          <p:nvPr/>
        </p:nvSpPr>
        <p:spPr bwMode="auto">
          <a:xfrm rot="7266862">
            <a:off x="8499475" y="1987550"/>
            <a:ext cx="757238" cy="1373188"/>
          </a:xfrm>
          <a:prstGeom prst="ellipse">
            <a:avLst/>
          </a:prstGeom>
          <a:solidFill>
            <a:srgbClr val="FF0000"/>
          </a:solidFill>
          <a:ln w="12700">
            <a:solidFill>
              <a:schemeClr val="tx1"/>
            </a:solidFill>
            <a:round/>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79218" name="Oval 19">
            <a:extLst>
              <a:ext uri="{FF2B5EF4-FFF2-40B4-BE49-F238E27FC236}">
                <a16:creationId xmlns:a16="http://schemas.microsoft.com/office/drawing/2014/main" id="{75C39E33-8C6D-A146-AA3E-2330B964000A}"/>
              </a:ext>
            </a:extLst>
          </p:cNvPr>
          <p:cNvSpPr>
            <a:spLocks noChangeArrowheads="1"/>
          </p:cNvSpPr>
          <p:nvPr/>
        </p:nvSpPr>
        <p:spPr bwMode="auto">
          <a:xfrm rot="5398634">
            <a:off x="7503319" y="3769519"/>
            <a:ext cx="609600" cy="1906588"/>
          </a:xfrm>
          <a:prstGeom prst="ellipse">
            <a:avLst/>
          </a:prstGeom>
          <a:solidFill>
            <a:srgbClr val="99CCFF"/>
          </a:solidFill>
          <a:ln w="12700">
            <a:solidFill>
              <a:schemeClr val="tx1"/>
            </a:solidFill>
            <a:round/>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79219" name="Oval 20">
            <a:extLst>
              <a:ext uri="{FF2B5EF4-FFF2-40B4-BE49-F238E27FC236}">
                <a16:creationId xmlns:a16="http://schemas.microsoft.com/office/drawing/2014/main" id="{F966251C-290E-8540-B61A-B92ED1EBDAAF}"/>
              </a:ext>
            </a:extLst>
          </p:cNvPr>
          <p:cNvSpPr>
            <a:spLocks noChangeArrowheads="1"/>
          </p:cNvSpPr>
          <p:nvPr/>
        </p:nvSpPr>
        <p:spPr bwMode="auto">
          <a:xfrm rot="7598248">
            <a:off x="4783138" y="582613"/>
            <a:ext cx="806450" cy="3651250"/>
          </a:xfrm>
          <a:prstGeom prst="ellipse">
            <a:avLst/>
          </a:prstGeom>
          <a:solidFill>
            <a:srgbClr val="66FF33"/>
          </a:solidFill>
          <a:ln w="12700">
            <a:solidFill>
              <a:schemeClr val="tx1"/>
            </a:solidFill>
            <a:round/>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79220" name="Oval 21">
            <a:extLst>
              <a:ext uri="{FF2B5EF4-FFF2-40B4-BE49-F238E27FC236}">
                <a16:creationId xmlns:a16="http://schemas.microsoft.com/office/drawing/2014/main" id="{CB0D0256-E003-C84A-89A9-E712526AE9A2}"/>
              </a:ext>
            </a:extLst>
          </p:cNvPr>
          <p:cNvSpPr>
            <a:spLocks noChangeArrowheads="1"/>
          </p:cNvSpPr>
          <p:nvPr/>
        </p:nvSpPr>
        <p:spPr bwMode="auto">
          <a:xfrm rot="8309744">
            <a:off x="8083551" y="2125663"/>
            <a:ext cx="688975" cy="1600200"/>
          </a:xfrm>
          <a:prstGeom prst="ellipse">
            <a:avLst/>
          </a:prstGeom>
          <a:solidFill>
            <a:srgbClr val="FF0000"/>
          </a:solidFill>
          <a:ln w="12700">
            <a:solidFill>
              <a:schemeClr val="tx1"/>
            </a:solidFill>
            <a:round/>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79221" name="Oval 22">
            <a:extLst>
              <a:ext uri="{FF2B5EF4-FFF2-40B4-BE49-F238E27FC236}">
                <a16:creationId xmlns:a16="http://schemas.microsoft.com/office/drawing/2014/main" id="{15ADEB32-4AAA-8A4D-8FB3-671D78A372CF}"/>
              </a:ext>
            </a:extLst>
          </p:cNvPr>
          <p:cNvSpPr>
            <a:spLocks noChangeArrowheads="1"/>
          </p:cNvSpPr>
          <p:nvPr/>
        </p:nvSpPr>
        <p:spPr bwMode="auto">
          <a:xfrm>
            <a:off x="3200400" y="4648200"/>
            <a:ext cx="3429000" cy="1295400"/>
          </a:xfrm>
          <a:prstGeom prst="ellipse">
            <a:avLst/>
          </a:prstGeom>
          <a:solidFill>
            <a:srgbClr val="99CCFF"/>
          </a:solidFill>
          <a:ln w="12700">
            <a:solidFill>
              <a:schemeClr val="tx1"/>
            </a:solidFill>
            <a:round/>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79222" name="Oval 23">
            <a:extLst>
              <a:ext uri="{FF2B5EF4-FFF2-40B4-BE49-F238E27FC236}">
                <a16:creationId xmlns:a16="http://schemas.microsoft.com/office/drawing/2014/main" id="{1C9FF23B-F10D-E740-8CEE-8908F362B542}"/>
              </a:ext>
            </a:extLst>
          </p:cNvPr>
          <p:cNvSpPr>
            <a:spLocks noChangeArrowheads="1"/>
          </p:cNvSpPr>
          <p:nvPr/>
        </p:nvSpPr>
        <p:spPr bwMode="auto">
          <a:xfrm rot="8309744">
            <a:off x="4806950" y="2449514"/>
            <a:ext cx="890588" cy="3722687"/>
          </a:xfrm>
          <a:prstGeom prst="ellipse">
            <a:avLst/>
          </a:prstGeom>
          <a:solidFill>
            <a:srgbClr val="99CCFF"/>
          </a:solidFill>
          <a:ln w="12700">
            <a:solidFill>
              <a:schemeClr val="tx1"/>
            </a:solidFill>
            <a:round/>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79223" name="Oval 24">
            <a:extLst>
              <a:ext uri="{FF2B5EF4-FFF2-40B4-BE49-F238E27FC236}">
                <a16:creationId xmlns:a16="http://schemas.microsoft.com/office/drawing/2014/main" id="{CFC8A18B-D04A-7249-B033-FD18A9E1FB36}"/>
              </a:ext>
            </a:extLst>
          </p:cNvPr>
          <p:cNvSpPr>
            <a:spLocks noChangeArrowheads="1"/>
          </p:cNvSpPr>
          <p:nvPr/>
        </p:nvSpPr>
        <p:spPr bwMode="auto">
          <a:xfrm rot="8956586">
            <a:off x="3602038" y="603250"/>
            <a:ext cx="806450" cy="3733800"/>
          </a:xfrm>
          <a:prstGeom prst="ellipse">
            <a:avLst/>
          </a:prstGeom>
          <a:solidFill>
            <a:srgbClr val="66FF33"/>
          </a:solidFill>
          <a:ln w="12700">
            <a:solidFill>
              <a:schemeClr val="tx1"/>
            </a:solidFill>
            <a:round/>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79224" name="Oval 25">
            <a:extLst>
              <a:ext uri="{FF2B5EF4-FFF2-40B4-BE49-F238E27FC236}">
                <a16:creationId xmlns:a16="http://schemas.microsoft.com/office/drawing/2014/main" id="{17AAB36C-D48C-8E48-9660-905854515EC7}"/>
              </a:ext>
            </a:extLst>
          </p:cNvPr>
          <p:cNvSpPr>
            <a:spLocks noChangeArrowheads="1"/>
          </p:cNvSpPr>
          <p:nvPr/>
        </p:nvSpPr>
        <p:spPr bwMode="auto">
          <a:xfrm>
            <a:off x="5638800" y="4495800"/>
            <a:ext cx="2590800" cy="1905000"/>
          </a:xfrm>
          <a:prstGeom prst="ellipse">
            <a:avLst/>
          </a:prstGeom>
          <a:solidFill>
            <a:srgbClr val="99CCFF"/>
          </a:solidFill>
          <a:ln w="12700">
            <a:solidFill>
              <a:schemeClr val="tx1"/>
            </a:solidFill>
            <a:round/>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79225" name="Oval 26">
            <a:extLst>
              <a:ext uri="{FF2B5EF4-FFF2-40B4-BE49-F238E27FC236}">
                <a16:creationId xmlns:a16="http://schemas.microsoft.com/office/drawing/2014/main" id="{A57CDE4F-C565-A74E-969F-7F066CF5F47F}"/>
              </a:ext>
            </a:extLst>
          </p:cNvPr>
          <p:cNvSpPr>
            <a:spLocks noChangeArrowheads="1"/>
          </p:cNvSpPr>
          <p:nvPr/>
        </p:nvSpPr>
        <p:spPr bwMode="auto">
          <a:xfrm rot="5398634">
            <a:off x="8380413" y="833438"/>
            <a:ext cx="1293812" cy="1757362"/>
          </a:xfrm>
          <a:prstGeom prst="ellipse">
            <a:avLst/>
          </a:prstGeom>
          <a:solidFill>
            <a:srgbClr val="FF0000"/>
          </a:solidFill>
          <a:ln w="12700">
            <a:solidFill>
              <a:schemeClr val="tx1"/>
            </a:solidFill>
            <a:round/>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79226" name="Oval 27">
            <a:extLst>
              <a:ext uri="{FF2B5EF4-FFF2-40B4-BE49-F238E27FC236}">
                <a16:creationId xmlns:a16="http://schemas.microsoft.com/office/drawing/2014/main" id="{FBA3B67E-206C-8F41-8CC8-33F003D005C5}"/>
              </a:ext>
            </a:extLst>
          </p:cNvPr>
          <p:cNvSpPr>
            <a:spLocks noChangeArrowheads="1"/>
          </p:cNvSpPr>
          <p:nvPr/>
        </p:nvSpPr>
        <p:spPr bwMode="auto">
          <a:xfrm>
            <a:off x="4114800" y="4495800"/>
            <a:ext cx="2514600" cy="1524000"/>
          </a:xfrm>
          <a:prstGeom prst="ellipse">
            <a:avLst/>
          </a:prstGeom>
          <a:solidFill>
            <a:srgbClr val="99CCFF"/>
          </a:solidFill>
          <a:ln w="12700">
            <a:solidFill>
              <a:schemeClr val="tx1"/>
            </a:solidFill>
            <a:round/>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79227" name="Oval 28">
            <a:extLst>
              <a:ext uri="{FF2B5EF4-FFF2-40B4-BE49-F238E27FC236}">
                <a16:creationId xmlns:a16="http://schemas.microsoft.com/office/drawing/2014/main" id="{0C2F8E76-32C9-9D4B-AE99-46C407C48382}"/>
              </a:ext>
            </a:extLst>
          </p:cNvPr>
          <p:cNvSpPr>
            <a:spLocks noChangeArrowheads="1"/>
          </p:cNvSpPr>
          <p:nvPr/>
        </p:nvSpPr>
        <p:spPr bwMode="auto">
          <a:xfrm rot="11500183">
            <a:off x="2946400" y="454025"/>
            <a:ext cx="611188" cy="3505200"/>
          </a:xfrm>
          <a:prstGeom prst="ellipse">
            <a:avLst/>
          </a:prstGeom>
          <a:solidFill>
            <a:srgbClr val="66FF33"/>
          </a:solidFill>
          <a:ln w="12700">
            <a:solidFill>
              <a:schemeClr val="tx1"/>
            </a:solidFill>
            <a:round/>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79228" name="Oval 29">
            <a:extLst>
              <a:ext uri="{FF2B5EF4-FFF2-40B4-BE49-F238E27FC236}">
                <a16:creationId xmlns:a16="http://schemas.microsoft.com/office/drawing/2014/main" id="{A610F30D-B0F4-0C44-8451-DC2F951995B8}"/>
              </a:ext>
            </a:extLst>
          </p:cNvPr>
          <p:cNvSpPr>
            <a:spLocks noChangeArrowheads="1"/>
          </p:cNvSpPr>
          <p:nvPr/>
        </p:nvSpPr>
        <p:spPr bwMode="auto">
          <a:xfrm>
            <a:off x="1600200" y="1371600"/>
            <a:ext cx="3124200" cy="914400"/>
          </a:xfrm>
          <a:prstGeom prst="ellipse">
            <a:avLst/>
          </a:prstGeom>
          <a:solidFill>
            <a:srgbClr val="66FF33"/>
          </a:solidFill>
          <a:ln w="12700">
            <a:solidFill>
              <a:schemeClr val="tx1"/>
            </a:solidFill>
            <a:round/>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79229" name="Oval 30">
            <a:extLst>
              <a:ext uri="{FF2B5EF4-FFF2-40B4-BE49-F238E27FC236}">
                <a16:creationId xmlns:a16="http://schemas.microsoft.com/office/drawing/2014/main" id="{3C2C8020-6C6F-4842-AD21-FF97F4441DCE}"/>
              </a:ext>
            </a:extLst>
          </p:cNvPr>
          <p:cNvSpPr>
            <a:spLocks noChangeArrowheads="1"/>
          </p:cNvSpPr>
          <p:nvPr/>
        </p:nvSpPr>
        <p:spPr bwMode="auto">
          <a:xfrm rot="10723603">
            <a:off x="3275014" y="444501"/>
            <a:ext cx="534987" cy="3203575"/>
          </a:xfrm>
          <a:prstGeom prst="ellipse">
            <a:avLst/>
          </a:prstGeom>
          <a:solidFill>
            <a:srgbClr val="66FF33"/>
          </a:solidFill>
          <a:ln w="12700">
            <a:solidFill>
              <a:schemeClr val="tx1"/>
            </a:solidFill>
            <a:round/>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79230" name="Oval 31">
            <a:extLst>
              <a:ext uri="{FF2B5EF4-FFF2-40B4-BE49-F238E27FC236}">
                <a16:creationId xmlns:a16="http://schemas.microsoft.com/office/drawing/2014/main" id="{5DE31AD3-6AE5-8B45-A8D4-C2AD93D1C680}"/>
              </a:ext>
            </a:extLst>
          </p:cNvPr>
          <p:cNvSpPr>
            <a:spLocks noChangeArrowheads="1"/>
          </p:cNvSpPr>
          <p:nvPr/>
        </p:nvSpPr>
        <p:spPr bwMode="auto">
          <a:xfrm>
            <a:off x="4800600" y="4495800"/>
            <a:ext cx="2743200" cy="1676400"/>
          </a:xfrm>
          <a:prstGeom prst="ellipse">
            <a:avLst/>
          </a:prstGeom>
          <a:solidFill>
            <a:srgbClr val="99CCFF"/>
          </a:solidFill>
          <a:ln w="12700">
            <a:solidFill>
              <a:schemeClr val="tx1"/>
            </a:solidFill>
            <a:round/>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79231" name="Oval 32">
            <a:extLst>
              <a:ext uri="{FF2B5EF4-FFF2-40B4-BE49-F238E27FC236}">
                <a16:creationId xmlns:a16="http://schemas.microsoft.com/office/drawing/2014/main" id="{8E9104C9-E297-0040-AF4E-A9F9B610A305}"/>
              </a:ext>
            </a:extLst>
          </p:cNvPr>
          <p:cNvSpPr>
            <a:spLocks noChangeArrowheads="1"/>
          </p:cNvSpPr>
          <p:nvPr/>
        </p:nvSpPr>
        <p:spPr bwMode="auto">
          <a:xfrm>
            <a:off x="5638800" y="4495800"/>
            <a:ext cx="1981200" cy="1905000"/>
          </a:xfrm>
          <a:prstGeom prst="ellipse">
            <a:avLst/>
          </a:prstGeom>
          <a:solidFill>
            <a:srgbClr val="99CCFF"/>
          </a:solidFill>
          <a:ln w="12700">
            <a:solidFill>
              <a:schemeClr val="tx1"/>
            </a:solidFill>
            <a:round/>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79232" name="Oval 33">
            <a:extLst>
              <a:ext uri="{FF2B5EF4-FFF2-40B4-BE49-F238E27FC236}">
                <a16:creationId xmlns:a16="http://schemas.microsoft.com/office/drawing/2014/main" id="{B6209A5F-4EDF-7F45-832E-20415FA32851}"/>
              </a:ext>
            </a:extLst>
          </p:cNvPr>
          <p:cNvSpPr>
            <a:spLocks noChangeArrowheads="1"/>
          </p:cNvSpPr>
          <p:nvPr/>
        </p:nvSpPr>
        <p:spPr bwMode="auto">
          <a:xfrm rot="7206902">
            <a:off x="3828257" y="1186657"/>
            <a:ext cx="1063625" cy="1503362"/>
          </a:xfrm>
          <a:prstGeom prst="ellipse">
            <a:avLst/>
          </a:prstGeom>
          <a:solidFill>
            <a:srgbClr val="66FF33"/>
          </a:solidFill>
          <a:ln w="12700">
            <a:solidFill>
              <a:schemeClr val="tx1"/>
            </a:solidFill>
            <a:round/>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79233" name="Oval 34">
            <a:extLst>
              <a:ext uri="{FF2B5EF4-FFF2-40B4-BE49-F238E27FC236}">
                <a16:creationId xmlns:a16="http://schemas.microsoft.com/office/drawing/2014/main" id="{DA13E80A-458A-6C4A-BD4C-8BE0F9931CA8}"/>
              </a:ext>
            </a:extLst>
          </p:cNvPr>
          <p:cNvSpPr>
            <a:spLocks noChangeArrowheads="1"/>
          </p:cNvSpPr>
          <p:nvPr/>
        </p:nvSpPr>
        <p:spPr bwMode="auto">
          <a:xfrm rot="12723569">
            <a:off x="3997326" y="-6350"/>
            <a:ext cx="568325" cy="2514600"/>
          </a:xfrm>
          <a:prstGeom prst="ellipse">
            <a:avLst/>
          </a:prstGeom>
          <a:solidFill>
            <a:srgbClr val="66FF33"/>
          </a:solidFill>
          <a:ln w="12700">
            <a:solidFill>
              <a:schemeClr val="tx1"/>
            </a:solidFill>
            <a:round/>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79234" name="Oval 35">
            <a:extLst>
              <a:ext uri="{FF2B5EF4-FFF2-40B4-BE49-F238E27FC236}">
                <a16:creationId xmlns:a16="http://schemas.microsoft.com/office/drawing/2014/main" id="{97EC4F20-EE38-3744-BDE6-BC536D3BEE7F}"/>
              </a:ext>
            </a:extLst>
          </p:cNvPr>
          <p:cNvSpPr>
            <a:spLocks noChangeArrowheads="1"/>
          </p:cNvSpPr>
          <p:nvPr/>
        </p:nvSpPr>
        <p:spPr bwMode="auto">
          <a:xfrm>
            <a:off x="5334000" y="5029200"/>
            <a:ext cx="1981200" cy="1676400"/>
          </a:xfrm>
          <a:prstGeom prst="ellipse">
            <a:avLst/>
          </a:prstGeom>
          <a:solidFill>
            <a:srgbClr val="99CCFF"/>
          </a:solidFill>
          <a:ln w="12700">
            <a:solidFill>
              <a:schemeClr val="tx1"/>
            </a:solidFill>
            <a:round/>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79235" name="Oval 36">
            <a:extLst>
              <a:ext uri="{FF2B5EF4-FFF2-40B4-BE49-F238E27FC236}">
                <a16:creationId xmlns:a16="http://schemas.microsoft.com/office/drawing/2014/main" id="{0FA6DF13-5A35-6F47-AD0F-CE6C7928D59E}"/>
              </a:ext>
            </a:extLst>
          </p:cNvPr>
          <p:cNvSpPr>
            <a:spLocks noChangeArrowheads="1"/>
          </p:cNvSpPr>
          <p:nvPr/>
        </p:nvSpPr>
        <p:spPr bwMode="auto">
          <a:xfrm rot="11650535">
            <a:off x="3644900" y="1588"/>
            <a:ext cx="528638" cy="2366962"/>
          </a:xfrm>
          <a:prstGeom prst="ellipse">
            <a:avLst/>
          </a:prstGeom>
          <a:solidFill>
            <a:srgbClr val="66FF33"/>
          </a:solidFill>
          <a:ln w="12700">
            <a:solidFill>
              <a:schemeClr val="tx1"/>
            </a:solidFill>
            <a:round/>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79236" name="Oval 37">
            <a:extLst>
              <a:ext uri="{FF2B5EF4-FFF2-40B4-BE49-F238E27FC236}">
                <a16:creationId xmlns:a16="http://schemas.microsoft.com/office/drawing/2014/main" id="{8E196DB6-F7C6-104D-932B-2BBF839FD220}"/>
              </a:ext>
            </a:extLst>
          </p:cNvPr>
          <p:cNvSpPr>
            <a:spLocks noChangeArrowheads="1"/>
          </p:cNvSpPr>
          <p:nvPr/>
        </p:nvSpPr>
        <p:spPr bwMode="auto">
          <a:xfrm rot="12948824">
            <a:off x="2560639" y="795338"/>
            <a:ext cx="1246187" cy="2239962"/>
          </a:xfrm>
          <a:prstGeom prst="ellipse">
            <a:avLst/>
          </a:prstGeom>
          <a:solidFill>
            <a:srgbClr val="66FF33"/>
          </a:solidFill>
          <a:ln w="12700">
            <a:solidFill>
              <a:schemeClr val="tx1"/>
            </a:solidFill>
            <a:round/>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79237" name="Oval 38">
            <a:extLst>
              <a:ext uri="{FF2B5EF4-FFF2-40B4-BE49-F238E27FC236}">
                <a16:creationId xmlns:a16="http://schemas.microsoft.com/office/drawing/2014/main" id="{013F5BF9-74B4-6C46-998C-4CEE81EE04E5}"/>
              </a:ext>
            </a:extLst>
          </p:cNvPr>
          <p:cNvSpPr>
            <a:spLocks noChangeArrowheads="1"/>
          </p:cNvSpPr>
          <p:nvPr/>
        </p:nvSpPr>
        <p:spPr bwMode="auto">
          <a:xfrm>
            <a:off x="5410200" y="4800600"/>
            <a:ext cx="1676400" cy="1295400"/>
          </a:xfrm>
          <a:prstGeom prst="ellipse">
            <a:avLst/>
          </a:prstGeom>
          <a:solidFill>
            <a:srgbClr val="99CCFF"/>
          </a:solidFill>
          <a:ln w="12700">
            <a:solidFill>
              <a:schemeClr val="tx1"/>
            </a:solidFill>
            <a:round/>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en-US" altLang="en-US" sz="2000"/>
              <a:t>Names of</a:t>
            </a:r>
          </a:p>
          <a:p>
            <a:pPr algn="ctr"/>
            <a:r>
              <a:rPr lang="en-US" altLang="en-US" sz="2000"/>
              <a:t>manufacturers</a:t>
            </a:r>
          </a:p>
        </p:txBody>
      </p:sp>
      <p:sp>
        <p:nvSpPr>
          <p:cNvPr id="179238" name="Oval 39">
            <a:extLst>
              <a:ext uri="{FF2B5EF4-FFF2-40B4-BE49-F238E27FC236}">
                <a16:creationId xmlns:a16="http://schemas.microsoft.com/office/drawing/2014/main" id="{5B37F1F3-EE34-9943-BC75-3CC8E939CE77}"/>
              </a:ext>
            </a:extLst>
          </p:cNvPr>
          <p:cNvSpPr>
            <a:spLocks noChangeArrowheads="1"/>
          </p:cNvSpPr>
          <p:nvPr/>
        </p:nvSpPr>
        <p:spPr bwMode="auto">
          <a:xfrm rot="13945456">
            <a:off x="6965951" y="1146176"/>
            <a:ext cx="1074737" cy="2951162"/>
          </a:xfrm>
          <a:prstGeom prst="ellipse">
            <a:avLst/>
          </a:prstGeom>
          <a:solidFill>
            <a:srgbClr val="FF0000"/>
          </a:solidFill>
          <a:ln w="12700">
            <a:solidFill>
              <a:schemeClr val="tx1"/>
            </a:solidFill>
            <a:round/>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79239" name="Oval 40">
            <a:extLst>
              <a:ext uri="{FF2B5EF4-FFF2-40B4-BE49-F238E27FC236}">
                <a16:creationId xmlns:a16="http://schemas.microsoft.com/office/drawing/2014/main" id="{85C8B3A9-7BFD-6D42-BED3-081543F27BA8}"/>
              </a:ext>
            </a:extLst>
          </p:cNvPr>
          <p:cNvSpPr>
            <a:spLocks noChangeArrowheads="1"/>
          </p:cNvSpPr>
          <p:nvPr/>
        </p:nvSpPr>
        <p:spPr bwMode="auto">
          <a:xfrm rot="8736628">
            <a:off x="2816225" y="0"/>
            <a:ext cx="788988" cy="2228850"/>
          </a:xfrm>
          <a:prstGeom prst="ellipse">
            <a:avLst/>
          </a:prstGeom>
          <a:solidFill>
            <a:srgbClr val="66FF33"/>
          </a:solidFill>
          <a:ln w="12700">
            <a:solidFill>
              <a:schemeClr val="tx1"/>
            </a:solidFill>
            <a:round/>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79240" name="Oval 41">
            <a:extLst>
              <a:ext uri="{FF2B5EF4-FFF2-40B4-BE49-F238E27FC236}">
                <a16:creationId xmlns:a16="http://schemas.microsoft.com/office/drawing/2014/main" id="{0B390CDF-08EB-4349-823D-4DF324C94638}"/>
              </a:ext>
            </a:extLst>
          </p:cNvPr>
          <p:cNvSpPr>
            <a:spLocks noChangeArrowheads="1"/>
          </p:cNvSpPr>
          <p:nvPr/>
        </p:nvSpPr>
        <p:spPr bwMode="auto">
          <a:xfrm rot="11236808">
            <a:off x="3276600" y="1"/>
            <a:ext cx="457200" cy="2187575"/>
          </a:xfrm>
          <a:prstGeom prst="ellipse">
            <a:avLst/>
          </a:prstGeom>
          <a:solidFill>
            <a:srgbClr val="66FF33"/>
          </a:solidFill>
          <a:ln w="12700">
            <a:solidFill>
              <a:schemeClr val="tx1"/>
            </a:solidFill>
            <a:round/>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79241" name="Oval 42">
            <a:extLst>
              <a:ext uri="{FF2B5EF4-FFF2-40B4-BE49-F238E27FC236}">
                <a16:creationId xmlns:a16="http://schemas.microsoft.com/office/drawing/2014/main" id="{CA785DC0-1499-4F42-9C56-2B770B3DBCDA}"/>
              </a:ext>
            </a:extLst>
          </p:cNvPr>
          <p:cNvSpPr>
            <a:spLocks noChangeArrowheads="1"/>
          </p:cNvSpPr>
          <p:nvPr/>
        </p:nvSpPr>
        <p:spPr bwMode="auto">
          <a:xfrm>
            <a:off x="6781800" y="762000"/>
            <a:ext cx="2667000" cy="2438400"/>
          </a:xfrm>
          <a:prstGeom prst="ellipse">
            <a:avLst/>
          </a:prstGeom>
          <a:solidFill>
            <a:srgbClr val="FF0000"/>
          </a:solidFill>
          <a:ln w="12700">
            <a:solidFill>
              <a:schemeClr val="tx1"/>
            </a:solidFill>
            <a:round/>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79242" name="Line 43">
            <a:extLst>
              <a:ext uri="{FF2B5EF4-FFF2-40B4-BE49-F238E27FC236}">
                <a16:creationId xmlns:a16="http://schemas.microsoft.com/office/drawing/2014/main" id="{2B8882FA-D387-474C-A726-338C24563A3A}"/>
              </a:ext>
            </a:extLst>
          </p:cNvPr>
          <p:cNvSpPr>
            <a:spLocks noChangeShapeType="1"/>
          </p:cNvSpPr>
          <p:nvPr/>
        </p:nvSpPr>
        <p:spPr bwMode="auto">
          <a:xfrm flipV="1">
            <a:off x="8153400" y="990600"/>
            <a:ext cx="762000" cy="990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9243" name="Line 44">
            <a:extLst>
              <a:ext uri="{FF2B5EF4-FFF2-40B4-BE49-F238E27FC236}">
                <a16:creationId xmlns:a16="http://schemas.microsoft.com/office/drawing/2014/main" id="{E62F5E8A-C30C-074C-9994-96AF52521DC5}"/>
              </a:ext>
            </a:extLst>
          </p:cNvPr>
          <p:cNvSpPr>
            <a:spLocks noChangeShapeType="1"/>
          </p:cNvSpPr>
          <p:nvPr/>
        </p:nvSpPr>
        <p:spPr bwMode="auto">
          <a:xfrm flipH="1">
            <a:off x="6781800" y="1981200"/>
            <a:ext cx="13716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9244" name="Line 45">
            <a:extLst>
              <a:ext uri="{FF2B5EF4-FFF2-40B4-BE49-F238E27FC236}">
                <a16:creationId xmlns:a16="http://schemas.microsoft.com/office/drawing/2014/main" id="{C9816190-B6A0-E54D-90F0-DB89810448F8}"/>
              </a:ext>
            </a:extLst>
          </p:cNvPr>
          <p:cNvSpPr>
            <a:spLocks noChangeShapeType="1"/>
          </p:cNvSpPr>
          <p:nvPr/>
        </p:nvSpPr>
        <p:spPr bwMode="auto">
          <a:xfrm>
            <a:off x="8153400" y="1981200"/>
            <a:ext cx="0" cy="1219200"/>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79245" name="Line 46">
            <a:extLst>
              <a:ext uri="{FF2B5EF4-FFF2-40B4-BE49-F238E27FC236}">
                <a16:creationId xmlns:a16="http://schemas.microsoft.com/office/drawing/2014/main" id="{09FC125C-59DA-2842-84B2-671D86E68A76}"/>
              </a:ext>
            </a:extLst>
          </p:cNvPr>
          <p:cNvSpPr>
            <a:spLocks noChangeShapeType="1"/>
          </p:cNvSpPr>
          <p:nvPr/>
        </p:nvSpPr>
        <p:spPr bwMode="auto">
          <a:xfrm flipV="1">
            <a:off x="8153400" y="1219200"/>
            <a:ext cx="990600" cy="762000"/>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79246" name="Oval 47">
            <a:extLst>
              <a:ext uri="{FF2B5EF4-FFF2-40B4-BE49-F238E27FC236}">
                <a16:creationId xmlns:a16="http://schemas.microsoft.com/office/drawing/2014/main" id="{639E6BF9-66B6-D949-BB1C-ACEFC8C6283E}"/>
              </a:ext>
            </a:extLst>
          </p:cNvPr>
          <p:cNvSpPr>
            <a:spLocks noChangeArrowheads="1"/>
          </p:cNvSpPr>
          <p:nvPr/>
        </p:nvSpPr>
        <p:spPr bwMode="auto">
          <a:xfrm>
            <a:off x="2514600" y="914400"/>
            <a:ext cx="2057400" cy="1447800"/>
          </a:xfrm>
          <a:prstGeom prst="ellipse">
            <a:avLst/>
          </a:prstGeom>
          <a:solidFill>
            <a:srgbClr val="66FF33"/>
          </a:solidFill>
          <a:ln w="12700">
            <a:solidFill>
              <a:schemeClr val="tx1"/>
            </a:solidFill>
            <a:round/>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en-US" altLang="en-US"/>
              <a:t>Books, maps, </a:t>
            </a:r>
          </a:p>
          <a:p>
            <a:pPr algn="ctr"/>
            <a:r>
              <a:rPr lang="en-US" altLang="en-US"/>
              <a:t>charts</a:t>
            </a:r>
          </a:p>
        </p:txBody>
      </p:sp>
      <p:sp>
        <p:nvSpPr>
          <p:cNvPr id="179247" name="Freeform 48" descr="Solid diamond">
            <a:extLst>
              <a:ext uri="{FF2B5EF4-FFF2-40B4-BE49-F238E27FC236}">
                <a16:creationId xmlns:a16="http://schemas.microsoft.com/office/drawing/2014/main" id="{4E46B973-BD4B-404E-B6FF-7550830C8C5F}"/>
              </a:ext>
            </a:extLst>
          </p:cNvPr>
          <p:cNvSpPr>
            <a:spLocks/>
          </p:cNvSpPr>
          <p:nvPr/>
        </p:nvSpPr>
        <p:spPr bwMode="auto">
          <a:xfrm>
            <a:off x="5232400" y="1358900"/>
            <a:ext cx="1562100" cy="622300"/>
          </a:xfrm>
          <a:custGeom>
            <a:avLst/>
            <a:gdLst>
              <a:gd name="T0" fmla="*/ 482600 w 984"/>
              <a:gd name="T1" fmla="*/ 622300 h 392"/>
              <a:gd name="T2" fmla="*/ 177800 w 984"/>
              <a:gd name="T3" fmla="*/ 469900 h 392"/>
              <a:gd name="T4" fmla="*/ 25400 w 984"/>
              <a:gd name="T5" fmla="*/ 317500 h 392"/>
              <a:gd name="T6" fmla="*/ 25400 w 984"/>
              <a:gd name="T7" fmla="*/ 165100 h 392"/>
              <a:gd name="T8" fmla="*/ 177800 w 984"/>
              <a:gd name="T9" fmla="*/ 88900 h 392"/>
              <a:gd name="T10" fmla="*/ 558800 w 984"/>
              <a:gd name="T11" fmla="*/ 12700 h 392"/>
              <a:gd name="T12" fmla="*/ 863600 w 984"/>
              <a:gd name="T13" fmla="*/ 12700 h 392"/>
              <a:gd name="T14" fmla="*/ 939800 w 984"/>
              <a:gd name="T15" fmla="*/ 12700 h 392"/>
              <a:gd name="T16" fmla="*/ 1244600 w 984"/>
              <a:gd name="T17" fmla="*/ 88900 h 392"/>
              <a:gd name="T18" fmla="*/ 1473200 w 984"/>
              <a:gd name="T19" fmla="*/ 165100 h 392"/>
              <a:gd name="T20" fmla="*/ 1549400 w 984"/>
              <a:gd name="T21" fmla="*/ 241300 h 392"/>
              <a:gd name="T22" fmla="*/ 1549400 w 984"/>
              <a:gd name="T23" fmla="*/ 317500 h 392"/>
              <a:gd name="T24" fmla="*/ 1473200 w 984"/>
              <a:gd name="T25" fmla="*/ 393700 h 392"/>
              <a:gd name="T26" fmla="*/ 1244600 w 984"/>
              <a:gd name="T27" fmla="*/ 469900 h 392"/>
              <a:gd name="T28" fmla="*/ 482600 w 984"/>
              <a:gd name="T29" fmla="*/ 622300 h 39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84"/>
              <a:gd name="T46" fmla="*/ 0 h 392"/>
              <a:gd name="T47" fmla="*/ 984 w 984"/>
              <a:gd name="T48" fmla="*/ 392 h 39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84" h="392">
                <a:moveTo>
                  <a:pt x="304" y="392"/>
                </a:moveTo>
                <a:cubicBezTo>
                  <a:pt x="192" y="392"/>
                  <a:pt x="160" y="328"/>
                  <a:pt x="112" y="296"/>
                </a:cubicBezTo>
                <a:cubicBezTo>
                  <a:pt x="64" y="264"/>
                  <a:pt x="32" y="232"/>
                  <a:pt x="16" y="200"/>
                </a:cubicBezTo>
                <a:cubicBezTo>
                  <a:pt x="0" y="168"/>
                  <a:pt x="0" y="128"/>
                  <a:pt x="16" y="104"/>
                </a:cubicBezTo>
                <a:cubicBezTo>
                  <a:pt x="32" y="80"/>
                  <a:pt x="56" y="72"/>
                  <a:pt x="112" y="56"/>
                </a:cubicBezTo>
                <a:cubicBezTo>
                  <a:pt x="168" y="40"/>
                  <a:pt x="280" y="16"/>
                  <a:pt x="352" y="8"/>
                </a:cubicBezTo>
                <a:cubicBezTo>
                  <a:pt x="424" y="0"/>
                  <a:pt x="504" y="8"/>
                  <a:pt x="544" y="8"/>
                </a:cubicBezTo>
                <a:cubicBezTo>
                  <a:pt x="584" y="8"/>
                  <a:pt x="552" y="0"/>
                  <a:pt x="592" y="8"/>
                </a:cubicBezTo>
                <a:cubicBezTo>
                  <a:pt x="632" y="16"/>
                  <a:pt x="728" y="40"/>
                  <a:pt x="784" y="56"/>
                </a:cubicBezTo>
                <a:cubicBezTo>
                  <a:pt x="840" y="72"/>
                  <a:pt x="896" y="88"/>
                  <a:pt x="928" y="104"/>
                </a:cubicBezTo>
                <a:cubicBezTo>
                  <a:pt x="960" y="120"/>
                  <a:pt x="968" y="136"/>
                  <a:pt x="976" y="152"/>
                </a:cubicBezTo>
                <a:cubicBezTo>
                  <a:pt x="984" y="168"/>
                  <a:pt x="984" y="184"/>
                  <a:pt x="976" y="200"/>
                </a:cubicBezTo>
                <a:cubicBezTo>
                  <a:pt x="968" y="216"/>
                  <a:pt x="960" y="232"/>
                  <a:pt x="928" y="248"/>
                </a:cubicBezTo>
                <a:cubicBezTo>
                  <a:pt x="896" y="264"/>
                  <a:pt x="888" y="272"/>
                  <a:pt x="784" y="296"/>
                </a:cubicBezTo>
                <a:cubicBezTo>
                  <a:pt x="680" y="320"/>
                  <a:pt x="416" y="392"/>
                  <a:pt x="304" y="392"/>
                </a:cubicBezTo>
                <a:close/>
              </a:path>
            </a:pathLst>
          </a:custGeom>
          <a:blipFill dpi="0" rotWithShape="0">
            <a:blip r:embed="rId2"/>
            <a:srcRect/>
            <a:tile tx="0" ty="0" sx="100000" sy="100000" flip="none" algn="tl"/>
          </a:blipFill>
          <a:ln>
            <a:noFill/>
          </a:ln>
          <a:extLst>
            <a:ext uri="{91240B29-F687-4F45-9708-019B960494DF}">
              <a14:hiddenLine xmlns:a14="http://schemas.microsoft.com/office/drawing/2010/main" w="12700">
                <a:solidFill>
                  <a:srgbClr val="000000"/>
                </a:solidFill>
                <a:round/>
                <a:headEnd/>
                <a:tailEnd/>
              </a14:hiddenLine>
            </a:ext>
          </a:extLst>
        </p:spPr>
        <p:txBody>
          <a:bodyPr/>
          <a:lstStyle/>
          <a:p>
            <a:endParaRPr lang="en-US"/>
          </a:p>
        </p:txBody>
      </p:sp>
      <p:sp>
        <p:nvSpPr>
          <p:cNvPr id="179248" name="Freeform 49" descr="Solid diamond">
            <a:extLst>
              <a:ext uri="{FF2B5EF4-FFF2-40B4-BE49-F238E27FC236}">
                <a16:creationId xmlns:a16="http://schemas.microsoft.com/office/drawing/2014/main" id="{A6ED61D3-3591-4040-845D-ECA9B8375236}"/>
              </a:ext>
            </a:extLst>
          </p:cNvPr>
          <p:cNvSpPr>
            <a:spLocks/>
          </p:cNvSpPr>
          <p:nvPr/>
        </p:nvSpPr>
        <p:spPr bwMode="auto">
          <a:xfrm>
            <a:off x="5715000" y="3048000"/>
            <a:ext cx="685800" cy="457200"/>
          </a:xfrm>
          <a:custGeom>
            <a:avLst/>
            <a:gdLst>
              <a:gd name="T0" fmla="*/ 0 w 432"/>
              <a:gd name="T1" fmla="*/ 228600 h 288"/>
              <a:gd name="T2" fmla="*/ 228600 w 432"/>
              <a:gd name="T3" fmla="*/ 76200 h 288"/>
              <a:gd name="T4" fmla="*/ 457200 w 432"/>
              <a:gd name="T5" fmla="*/ 0 h 288"/>
              <a:gd name="T6" fmla="*/ 609600 w 432"/>
              <a:gd name="T7" fmla="*/ 0 h 288"/>
              <a:gd name="T8" fmla="*/ 685800 w 432"/>
              <a:gd name="T9" fmla="*/ 0 h 288"/>
              <a:gd name="T10" fmla="*/ 609600 w 432"/>
              <a:gd name="T11" fmla="*/ 152400 h 288"/>
              <a:gd name="T12" fmla="*/ 609600 w 432"/>
              <a:gd name="T13" fmla="*/ 457200 h 288"/>
              <a:gd name="T14" fmla="*/ 381000 w 432"/>
              <a:gd name="T15" fmla="*/ 381000 h 288"/>
              <a:gd name="T16" fmla="*/ 228600 w 432"/>
              <a:gd name="T17" fmla="*/ 304800 h 288"/>
              <a:gd name="T18" fmla="*/ 76200 w 432"/>
              <a:gd name="T19" fmla="*/ 228600 h 2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32"/>
              <a:gd name="T31" fmla="*/ 0 h 288"/>
              <a:gd name="T32" fmla="*/ 432 w 432"/>
              <a:gd name="T33" fmla="*/ 288 h 28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32" h="288">
                <a:moveTo>
                  <a:pt x="0" y="144"/>
                </a:moveTo>
                <a:lnTo>
                  <a:pt x="144" y="48"/>
                </a:lnTo>
                <a:lnTo>
                  <a:pt x="288" y="0"/>
                </a:lnTo>
                <a:lnTo>
                  <a:pt x="384" y="0"/>
                </a:lnTo>
                <a:lnTo>
                  <a:pt x="432" y="0"/>
                </a:lnTo>
                <a:lnTo>
                  <a:pt x="384" y="96"/>
                </a:lnTo>
                <a:lnTo>
                  <a:pt x="384" y="288"/>
                </a:lnTo>
                <a:lnTo>
                  <a:pt x="240" y="240"/>
                </a:lnTo>
                <a:lnTo>
                  <a:pt x="144" y="192"/>
                </a:lnTo>
                <a:lnTo>
                  <a:pt x="48" y="144"/>
                </a:lnTo>
              </a:path>
            </a:pathLst>
          </a:custGeom>
          <a:blipFill dpi="0" rotWithShape="0">
            <a:blip r:embed="rId3"/>
            <a:srcRect/>
            <a:tile tx="0" ty="0" sx="100000" sy="100000" flip="none" algn="tl"/>
          </a:blipFill>
          <a:ln>
            <a:noFill/>
          </a:ln>
          <a:extLst>
            <a:ext uri="{91240B29-F687-4F45-9708-019B960494DF}">
              <a14:hiddenLine xmlns:a14="http://schemas.microsoft.com/office/drawing/2010/main" w="12700">
                <a:solidFill>
                  <a:srgbClr val="000000"/>
                </a:solidFill>
                <a:round/>
                <a:headEnd/>
                <a:tailEnd/>
              </a14:hiddenLine>
            </a:ext>
          </a:extLst>
        </p:spPr>
        <p:txBody>
          <a:bodyPr/>
          <a:lstStyle/>
          <a:p>
            <a:endParaRPr lang="en-US"/>
          </a:p>
        </p:txBody>
      </p:sp>
      <p:sp>
        <p:nvSpPr>
          <p:cNvPr id="179249" name="Freeform 50" descr="Dark horizontal">
            <a:extLst>
              <a:ext uri="{FF2B5EF4-FFF2-40B4-BE49-F238E27FC236}">
                <a16:creationId xmlns:a16="http://schemas.microsoft.com/office/drawing/2014/main" id="{BAE237B4-533A-E645-A3B9-477A140AA8F5}"/>
              </a:ext>
            </a:extLst>
          </p:cNvPr>
          <p:cNvSpPr>
            <a:spLocks/>
          </p:cNvSpPr>
          <p:nvPr/>
        </p:nvSpPr>
        <p:spPr bwMode="auto">
          <a:xfrm>
            <a:off x="6324600" y="3048000"/>
            <a:ext cx="304800" cy="457200"/>
          </a:xfrm>
          <a:custGeom>
            <a:avLst/>
            <a:gdLst>
              <a:gd name="T0" fmla="*/ 76200 w 192"/>
              <a:gd name="T1" fmla="*/ 0 h 288"/>
              <a:gd name="T2" fmla="*/ 152400 w 192"/>
              <a:gd name="T3" fmla="*/ 0 h 288"/>
              <a:gd name="T4" fmla="*/ 228600 w 192"/>
              <a:gd name="T5" fmla="*/ 76200 h 288"/>
              <a:gd name="T6" fmla="*/ 304800 w 192"/>
              <a:gd name="T7" fmla="*/ 228600 h 288"/>
              <a:gd name="T8" fmla="*/ 304800 w 192"/>
              <a:gd name="T9" fmla="*/ 457200 h 288"/>
              <a:gd name="T10" fmla="*/ 152400 w 192"/>
              <a:gd name="T11" fmla="*/ 457200 h 288"/>
              <a:gd name="T12" fmla="*/ 0 w 192"/>
              <a:gd name="T13" fmla="*/ 457200 h 288"/>
              <a:gd name="T14" fmla="*/ 0 w 192"/>
              <a:gd name="T15" fmla="*/ 152400 h 288"/>
              <a:gd name="T16" fmla="*/ 76200 w 192"/>
              <a:gd name="T17" fmla="*/ 0 h 2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2"/>
              <a:gd name="T28" fmla="*/ 0 h 288"/>
              <a:gd name="T29" fmla="*/ 192 w 192"/>
              <a:gd name="T30" fmla="*/ 288 h 28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2" h="288">
                <a:moveTo>
                  <a:pt x="48" y="0"/>
                </a:moveTo>
                <a:lnTo>
                  <a:pt x="96" y="0"/>
                </a:lnTo>
                <a:lnTo>
                  <a:pt x="144" y="48"/>
                </a:lnTo>
                <a:lnTo>
                  <a:pt x="192" y="144"/>
                </a:lnTo>
                <a:lnTo>
                  <a:pt x="192" y="288"/>
                </a:lnTo>
                <a:lnTo>
                  <a:pt x="96" y="288"/>
                </a:lnTo>
                <a:lnTo>
                  <a:pt x="0" y="288"/>
                </a:lnTo>
                <a:lnTo>
                  <a:pt x="0" y="96"/>
                </a:lnTo>
                <a:lnTo>
                  <a:pt x="48" y="0"/>
                </a:lnTo>
                <a:close/>
              </a:path>
            </a:pathLst>
          </a:custGeom>
          <a:blipFill dpi="0" rotWithShape="0">
            <a:blip r:embed="rId4"/>
            <a:srcRect/>
            <a:tile tx="0" ty="0" sx="100000" sy="100000" flip="none" algn="tl"/>
          </a:blipFill>
          <a:ln>
            <a:noFill/>
          </a:ln>
          <a:extLst>
            <a:ext uri="{91240B29-F687-4F45-9708-019B960494DF}">
              <a14:hiddenLine xmlns:a14="http://schemas.microsoft.com/office/drawing/2010/main" w="12700">
                <a:solidFill>
                  <a:srgbClr val="000000"/>
                </a:solidFill>
                <a:round/>
                <a:headEnd/>
                <a:tailEnd/>
              </a14:hiddenLine>
            </a:ext>
          </a:extLst>
        </p:spPr>
        <p:txBody>
          <a:bodyPr/>
          <a:lstStyle/>
          <a:p>
            <a:endParaRPr lang="en-US"/>
          </a:p>
        </p:txBody>
      </p:sp>
      <p:sp>
        <p:nvSpPr>
          <p:cNvPr id="179250" name="Freeform 51" descr="Solid diamond">
            <a:extLst>
              <a:ext uri="{FF2B5EF4-FFF2-40B4-BE49-F238E27FC236}">
                <a16:creationId xmlns:a16="http://schemas.microsoft.com/office/drawing/2014/main" id="{18C4B6EF-81FA-7445-A68D-2BB85ED28D0C}"/>
              </a:ext>
            </a:extLst>
          </p:cNvPr>
          <p:cNvSpPr>
            <a:spLocks/>
          </p:cNvSpPr>
          <p:nvPr/>
        </p:nvSpPr>
        <p:spPr bwMode="auto">
          <a:xfrm>
            <a:off x="6324600" y="3048000"/>
            <a:ext cx="762000" cy="609600"/>
          </a:xfrm>
          <a:custGeom>
            <a:avLst/>
            <a:gdLst>
              <a:gd name="T0" fmla="*/ 152400 w 480"/>
              <a:gd name="T1" fmla="*/ 0 h 384"/>
              <a:gd name="T2" fmla="*/ 381000 w 480"/>
              <a:gd name="T3" fmla="*/ 76200 h 384"/>
              <a:gd name="T4" fmla="*/ 609600 w 480"/>
              <a:gd name="T5" fmla="*/ 228600 h 384"/>
              <a:gd name="T6" fmla="*/ 762000 w 480"/>
              <a:gd name="T7" fmla="*/ 457200 h 384"/>
              <a:gd name="T8" fmla="*/ 533400 w 480"/>
              <a:gd name="T9" fmla="*/ 533400 h 384"/>
              <a:gd name="T10" fmla="*/ 304800 w 480"/>
              <a:gd name="T11" fmla="*/ 609600 h 384"/>
              <a:gd name="T12" fmla="*/ 228600 w 480"/>
              <a:gd name="T13" fmla="*/ 609600 h 384"/>
              <a:gd name="T14" fmla="*/ 76200 w 480"/>
              <a:gd name="T15" fmla="*/ 533400 h 384"/>
              <a:gd name="T16" fmla="*/ 0 w 480"/>
              <a:gd name="T17" fmla="*/ 457200 h 384"/>
              <a:gd name="T18" fmla="*/ 304800 w 480"/>
              <a:gd name="T19" fmla="*/ 457200 h 384"/>
              <a:gd name="T20" fmla="*/ 304800 w 480"/>
              <a:gd name="T21" fmla="*/ 228600 h 384"/>
              <a:gd name="T22" fmla="*/ 228600 w 480"/>
              <a:gd name="T23" fmla="*/ 76200 h 384"/>
              <a:gd name="T24" fmla="*/ 152400 w 480"/>
              <a:gd name="T25" fmla="*/ 0 h 3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80"/>
              <a:gd name="T40" fmla="*/ 0 h 384"/>
              <a:gd name="T41" fmla="*/ 480 w 480"/>
              <a:gd name="T42" fmla="*/ 384 h 38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80" h="384">
                <a:moveTo>
                  <a:pt x="96" y="0"/>
                </a:moveTo>
                <a:lnTo>
                  <a:pt x="240" y="48"/>
                </a:lnTo>
                <a:lnTo>
                  <a:pt x="384" y="144"/>
                </a:lnTo>
                <a:lnTo>
                  <a:pt x="480" y="288"/>
                </a:lnTo>
                <a:lnTo>
                  <a:pt x="336" y="336"/>
                </a:lnTo>
                <a:lnTo>
                  <a:pt x="192" y="384"/>
                </a:lnTo>
                <a:lnTo>
                  <a:pt x="144" y="384"/>
                </a:lnTo>
                <a:lnTo>
                  <a:pt x="48" y="336"/>
                </a:lnTo>
                <a:lnTo>
                  <a:pt x="0" y="288"/>
                </a:lnTo>
                <a:lnTo>
                  <a:pt x="192" y="288"/>
                </a:lnTo>
                <a:lnTo>
                  <a:pt x="192" y="144"/>
                </a:lnTo>
                <a:lnTo>
                  <a:pt x="144" y="48"/>
                </a:lnTo>
                <a:lnTo>
                  <a:pt x="96" y="0"/>
                </a:lnTo>
                <a:close/>
              </a:path>
            </a:pathLst>
          </a:custGeom>
          <a:blipFill dpi="0" rotWithShape="0">
            <a:blip r:embed="rId5"/>
            <a:srcRect/>
            <a:tile tx="0" ty="0" sx="100000" sy="100000" flip="none" algn="tl"/>
          </a:blipFill>
          <a:ln>
            <a:noFill/>
          </a:ln>
          <a:extLst>
            <a:ext uri="{91240B29-F687-4F45-9708-019B960494DF}">
              <a14:hiddenLine xmlns:a14="http://schemas.microsoft.com/office/drawing/2010/main" w="12700">
                <a:solidFill>
                  <a:srgbClr val="000000"/>
                </a:solidFill>
                <a:round/>
                <a:headEnd/>
                <a:tailEnd/>
              </a14:hiddenLine>
            </a:ext>
          </a:extLst>
        </p:spPr>
        <p:txBody>
          <a:bodyPr/>
          <a:lstStyle/>
          <a:p>
            <a:endParaRPr lang="en-US"/>
          </a:p>
        </p:txBody>
      </p:sp>
      <p:sp>
        <p:nvSpPr>
          <p:cNvPr id="179251" name="Line 52">
            <a:extLst>
              <a:ext uri="{FF2B5EF4-FFF2-40B4-BE49-F238E27FC236}">
                <a16:creationId xmlns:a16="http://schemas.microsoft.com/office/drawing/2014/main" id="{952D473E-FDD3-E145-B346-72BF63067BCD}"/>
              </a:ext>
            </a:extLst>
          </p:cNvPr>
          <p:cNvSpPr>
            <a:spLocks noChangeShapeType="1"/>
          </p:cNvSpPr>
          <p:nvPr/>
        </p:nvSpPr>
        <p:spPr bwMode="auto">
          <a:xfrm>
            <a:off x="6324600" y="3276600"/>
            <a:ext cx="304800" cy="0"/>
          </a:xfrm>
          <a:prstGeom prst="line">
            <a:avLst/>
          </a:prstGeom>
          <a:noFill/>
          <a:ln w="3175">
            <a:solidFill>
              <a:srgbClr val="66FF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9252" name="Line 53">
            <a:extLst>
              <a:ext uri="{FF2B5EF4-FFF2-40B4-BE49-F238E27FC236}">
                <a16:creationId xmlns:a16="http://schemas.microsoft.com/office/drawing/2014/main" id="{9C2F5E7B-D90E-0C4D-A0BE-38ACC5A7962F}"/>
              </a:ext>
            </a:extLst>
          </p:cNvPr>
          <p:cNvSpPr>
            <a:spLocks noChangeShapeType="1"/>
          </p:cNvSpPr>
          <p:nvPr/>
        </p:nvSpPr>
        <p:spPr bwMode="auto">
          <a:xfrm>
            <a:off x="6400800" y="3124200"/>
            <a:ext cx="152400" cy="0"/>
          </a:xfrm>
          <a:prstGeom prst="line">
            <a:avLst/>
          </a:prstGeom>
          <a:noFill/>
          <a:ln w="3175">
            <a:solidFill>
              <a:srgbClr val="66FF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9253" name="Line 54">
            <a:extLst>
              <a:ext uri="{FF2B5EF4-FFF2-40B4-BE49-F238E27FC236}">
                <a16:creationId xmlns:a16="http://schemas.microsoft.com/office/drawing/2014/main" id="{A34FDAF2-9D1D-574D-BCAE-5912E56D75A6}"/>
              </a:ext>
            </a:extLst>
          </p:cNvPr>
          <p:cNvSpPr>
            <a:spLocks noChangeShapeType="1"/>
          </p:cNvSpPr>
          <p:nvPr/>
        </p:nvSpPr>
        <p:spPr bwMode="auto">
          <a:xfrm>
            <a:off x="6324600" y="3200400"/>
            <a:ext cx="228600" cy="0"/>
          </a:xfrm>
          <a:prstGeom prst="line">
            <a:avLst/>
          </a:prstGeom>
          <a:noFill/>
          <a:ln w="3175">
            <a:solidFill>
              <a:srgbClr val="66FF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9254" name="Line 55">
            <a:extLst>
              <a:ext uri="{FF2B5EF4-FFF2-40B4-BE49-F238E27FC236}">
                <a16:creationId xmlns:a16="http://schemas.microsoft.com/office/drawing/2014/main" id="{ACEAC34B-4DA2-BC4C-A8F4-705A1636B12B}"/>
              </a:ext>
            </a:extLst>
          </p:cNvPr>
          <p:cNvSpPr>
            <a:spLocks noChangeShapeType="1"/>
          </p:cNvSpPr>
          <p:nvPr/>
        </p:nvSpPr>
        <p:spPr bwMode="auto">
          <a:xfrm>
            <a:off x="6324600" y="3505200"/>
            <a:ext cx="304800" cy="0"/>
          </a:xfrm>
          <a:prstGeom prst="line">
            <a:avLst/>
          </a:prstGeom>
          <a:noFill/>
          <a:ln w="3175">
            <a:solidFill>
              <a:srgbClr val="66FF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9255" name="Line 56">
            <a:extLst>
              <a:ext uri="{FF2B5EF4-FFF2-40B4-BE49-F238E27FC236}">
                <a16:creationId xmlns:a16="http://schemas.microsoft.com/office/drawing/2014/main" id="{F07914D4-6869-8D4F-BACE-3EF1362C9535}"/>
              </a:ext>
            </a:extLst>
          </p:cNvPr>
          <p:cNvSpPr>
            <a:spLocks noChangeShapeType="1"/>
          </p:cNvSpPr>
          <p:nvPr/>
        </p:nvSpPr>
        <p:spPr bwMode="auto">
          <a:xfrm>
            <a:off x="6324600" y="3352800"/>
            <a:ext cx="304800" cy="0"/>
          </a:xfrm>
          <a:prstGeom prst="line">
            <a:avLst/>
          </a:prstGeom>
          <a:noFill/>
          <a:ln w="3175">
            <a:solidFill>
              <a:srgbClr val="66FF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9256" name="Freeform 57" descr="Solid diamond">
            <a:extLst>
              <a:ext uri="{FF2B5EF4-FFF2-40B4-BE49-F238E27FC236}">
                <a16:creationId xmlns:a16="http://schemas.microsoft.com/office/drawing/2014/main" id="{0DA518E2-55DE-0E4E-AD16-D861AE0BA110}"/>
              </a:ext>
            </a:extLst>
          </p:cNvPr>
          <p:cNvSpPr>
            <a:spLocks/>
          </p:cNvSpPr>
          <p:nvPr/>
        </p:nvSpPr>
        <p:spPr bwMode="auto">
          <a:xfrm>
            <a:off x="6400800" y="2971800"/>
            <a:ext cx="76200" cy="76200"/>
          </a:xfrm>
          <a:custGeom>
            <a:avLst/>
            <a:gdLst>
              <a:gd name="T0" fmla="*/ 0 w 48"/>
              <a:gd name="T1" fmla="*/ 76200 h 48"/>
              <a:gd name="T2" fmla="*/ 76200 w 48"/>
              <a:gd name="T3" fmla="*/ 76200 h 48"/>
              <a:gd name="T4" fmla="*/ 0 w 48"/>
              <a:gd name="T5" fmla="*/ 0 h 48"/>
              <a:gd name="T6" fmla="*/ 0 w 48"/>
              <a:gd name="T7" fmla="*/ 76200 h 48"/>
              <a:gd name="T8" fmla="*/ 0 60000 65536"/>
              <a:gd name="T9" fmla="*/ 0 60000 65536"/>
              <a:gd name="T10" fmla="*/ 0 60000 65536"/>
              <a:gd name="T11" fmla="*/ 0 60000 65536"/>
              <a:gd name="T12" fmla="*/ 0 w 48"/>
              <a:gd name="T13" fmla="*/ 0 h 48"/>
              <a:gd name="T14" fmla="*/ 48 w 48"/>
              <a:gd name="T15" fmla="*/ 48 h 48"/>
            </a:gdLst>
            <a:ahLst/>
            <a:cxnLst>
              <a:cxn ang="T8">
                <a:pos x="T0" y="T1"/>
              </a:cxn>
              <a:cxn ang="T9">
                <a:pos x="T2" y="T3"/>
              </a:cxn>
              <a:cxn ang="T10">
                <a:pos x="T4" y="T5"/>
              </a:cxn>
              <a:cxn ang="T11">
                <a:pos x="T6" y="T7"/>
              </a:cxn>
            </a:cxnLst>
            <a:rect l="T12" t="T13" r="T14" b="T15"/>
            <a:pathLst>
              <a:path w="48" h="48">
                <a:moveTo>
                  <a:pt x="0" y="48"/>
                </a:moveTo>
                <a:lnTo>
                  <a:pt x="48" y="48"/>
                </a:lnTo>
                <a:lnTo>
                  <a:pt x="0" y="0"/>
                </a:lnTo>
                <a:lnTo>
                  <a:pt x="0" y="48"/>
                </a:lnTo>
                <a:close/>
              </a:path>
            </a:pathLst>
          </a:custGeom>
          <a:blipFill dpi="0" rotWithShape="0">
            <a:blip r:embed="rId2"/>
            <a:srcRect/>
            <a:tile tx="0" ty="0" sx="100000" sy="100000" flip="none" algn="tl"/>
          </a:blipFill>
          <a:ln>
            <a:noFill/>
          </a:ln>
          <a:extLst>
            <a:ext uri="{91240B29-F687-4F45-9708-019B960494DF}">
              <a14:hiddenLine xmlns:a14="http://schemas.microsoft.com/office/drawing/2010/main" w="12700">
                <a:solidFill>
                  <a:srgbClr val="000000"/>
                </a:solidFill>
                <a:round/>
                <a:headEnd/>
                <a:tailEnd/>
              </a14:hiddenLine>
            </a:ext>
          </a:extLst>
        </p:spPr>
        <p:txBody>
          <a:bodyPr/>
          <a:lstStyle/>
          <a:p>
            <a:endParaRPr lang="en-US"/>
          </a:p>
        </p:txBody>
      </p:sp>
      <p:sp>
        <p:nvSpPr>
          <p:cNvPr id="179257" name="Freeform 58" descr="Solid diamond">
            <a:extLst>
              <a:ext uri="{FF2B5EF4-FFF2-40B4-BE49-F238E27FC236}">
                <a16:creationId xmlns:a16="http://schemas.microsoft.com/office/drawing/2014/main" id="{FA9DBE5E-0DE2-7D41-8943-7A5B09E4BAF8}"/>
              </a:ext>
            </a:extLst>
          </p:cNvPr>
          <p:cNvSpPr>
            <a:spLocks/>
          </p:cNvSpPr>
          <p:nvPr/>
        </p:nvSpPr>
        <p:spPr bwMode="auto">
          <a:xfrm>
            <a:off x="3962400" y="2895600"/>
            <a:ext cx="1066800" cy="1143000"/>
          </a:xfrm>
          <a:custGeom>
            <a:avLst/>
            <a:gdLst>
              <a:gd name="T0" fmla="*/ 0 w 672"/>
              <a:gd name="T1" fmla="*/ 304800 h 720"/>
              <a:gd name="T2" fmla="*/ 0 w 672"/>
              <a:gd name="T3" fmla="*/ 76200 h 720"/>
              <a:gd name="T4" fmla="*/ 76200 w 672"/>
              <a:gd name="T5" fmla="*/ 0 h 720"/>
              <a:gd name="T6" fmla="*/ 228600 w 672"/>
              <a:gd name="T7" fmla="*/ 0 h 720"/>
              <a:gd name="T8" fmla="*/ 457200 w 672"/>
              <a:gd name="T9" fmla="*/ 76200 h 720"/>
              <a:gd name="T10" fmla="*/ 762000 w 672"/>
              <a:gd name="T11" fmla="*/ 304800 h 720"/>
              <a:gd name="T12" fmla="*/ 838200 w 672"/>
              <a:gd name="T13" fmla="*/ 381000 h 720"/>
              <a:gd name="T14" fmla="*/ 914400 w 672"/>
              <a:gd name="T15" fmla="*/ 457200 h 720"/>
              <a:gd name="T16" fmla="*/ 990600 w 672"/>
              <a:gd name="T17" fmla="*/ 685800 h 720"/>
              <a:gd name="T18" fmla="*/ 1066800 w 672"/>
              <a:gd name="T19" fmla="*/ 1066800 h 720"/>
              <a:gd name="T20" fmla="*/ 990600 w 672"/>
              <a:gd name="T21" fmla="*/ 1143000 h 720"/>
              <a:gd name="T22" fmla="*/ 838200 w 672"/>
              <a:gd name="T23" fmla="*/ 1143000 h 720"/>
              <a:gd name="T24" fmla="*/ 609600 w 672"/>
              <a:gd name="T25" fmla="*/ 990600 h 720"/>
              <a:gd name="T26" fmla="*/ 152400 w 672"/>
              <a:gd name="T27" fmla="*/ 457200 h 720"/>
              <a:gd name="T28" fmla="*/ 0 w 672"/>
              <a:gd name="T29" fmla="*/ 228600 h 7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72"/>
              <a:gd name="T46" fmla="*/ 0 h 720"/>
              <a:gd name="T47" fmla="*/ 672 w 672"/>
              <a:gd name="T48" fmla="*/ 720 h 72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72" h="720">
                <a:moveTo>
                  <a:pt x="0" y="192"/>
                </a:moveTo>
                <a:lnTo>
                  <a:pt x="0" y="48"/>
                </a:lnTo>
                <a:lnTo>
                  <a:pt x="48" y="0"/>
                </a:lnTo>
                <a:lnTo>
                  <a:pt x="144" y="0"/>
                </a:lnTo>
                <a:lnTo>
                  <a:pt x="288" y="48"/>
                </a:lnTo>
                <a:lnTo>
                  <a:pt x="480" y="192"/>
                </a:lnTo>
                <a:lnTo>
                  <a:pt x="528" y="240"/>
                </a:lnTo>
                <a:lnTo>
                  <a:pt x="576" y="288"/>
                </a:lnTo>
                <a:lnTo>
                  <a:pt x="624" y="432"/>
                </a:lnTo>
                <a:lnTo>
                  <a:pt x="672" y="672"/>
                </a:lnTo>
                <a:lnTo>
                  <a:pt x="624" y="720"/>
                </a:lnTo>
                <a:lnTo>
                  <a:pt x="528" y="720"/>
                </a:lnTo>
                <a:lnTo>
                  <a:pt x="384" y="624"/>
                </a:lnTo>
                <a:lnTo>
                  <a:pt x="96" y="288"/>
                </a:lnTo>
                <a:lnTo>
                  <a:pt x="0" y="144"/>
                </a:lnTo>
              </a:path>
            </a:pathLst>
          </a:custGeom>
          <a:blipFill dpi="0" rotWithShape="0">
            <a:blip r:embed="rId3"/>
            <a:srcRect/>
            <a:tile tx="0" ty="0" sx="100000" sy="100000" flip="none" algn="tl"/>
          </a:blipFill>
          <a:ln>
            <a:noFill/>
          </a:ln>
          <a:extLst>
            <a:ext uri="{91240B29-F687-4F45-9708-019B960494DF}">
              <a14:hiddenLine xmlns:a14="http://schemas.microsoft.com/office/drawing/2010/main" w="12700">
                <a:solidFill>
                  <a:srgbClr val="000000"/>
                </a:solidFill>
                <a:round/>
                <a:headEnd/>
                <a:tailEnd/>
              </a14:hiddenLine>
            </a:ext>
          </a:extLst>
        </p:spPr>
        <p:txBody>
          <a:bodyPr/>
          <a:lstStyle/>
          <a:p>
            <a:endParaRPr lang="en-US"/>
          </a:p>
        </p:txBody>
      </p:sp>
      <p:sp>
        <p:nvSpPr>
          <p:cNvPr id="179258" name="Text Box 59">
            <a:extLst>
              <a:ext uri="{FF2B5EF4-FFF2-40B4-BE49-F238E27FC236}">
                <a16:creationId xmlns:a16="http://schemas.microsoft.com/office/drawing/2014/main" id="{DD033126-D728-1F4C-BA2E-39B5357FF0C9}"/>
              </a:ext>
            </a:extLst>
          </p:cNvPr>
          <p:cNvSpPr txBox="1">
            <a:spLocks noChangeArrowheads="1"/>
          </p:cNvSpPr>
          <p:nvPr/>
        </p:nvSpPr>
        <p:spPr bwMode="auto">
          <a:xfrm>
            <a:off x="2514601" y="381001"/>
            <a:ext cx="8175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2000"/>
              <a:t>Music</a:t>
            </a:r>
          </a:p>
        </p:txBody>
      </p:sp>
      <p:sp>
        <p:nvSpPr>
          <p:cNvPr id="179259" name="Text Box 60">
            <a:extLst>
              <a:ext uri="{FF2B5EF4-FFF2-40B4-BE49-F238E27FC236}">
                <a16:creationId xmlns:a16="http://schemas.microsoft.com/office/drawing/2014/main" id="{3862C064-8475-1F4F-9ABB-FE036F81068F}"/>
              </a:ext>
            </a:extLst>
          </p:cNvPr>
          <p:cNvSpPr txBox="1">
            <a:spLocks noChangeArrowheads="1"/>
          </p:cNvSpPr>
          <p:nvPr/>
        </p:nvSpPr>
        <p:spPr bwMode="auto">
          <a:xfrm rot="16836916">
            <a:off x="3148013" y="280988"/>
            <a:ext cx="7747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2000"/>
              <a:t>Prints</a:t>
            </a:r>
          </a:p>
        </p:txBody>
      </p:sp>
      <p:sp>
        <p:nvSpPr>
          <p:cNvPr id="179260" name="Text Box 61">
            <a:extLst>
              <a:ext uri="{FF2B5EF4-FFF2-40B4-BE49-F238E27FC236}">
                <a16:creationId xmlns:a16="http://schemas.microsoft.com/office/drawing/2014/main" id="{B910E513-AFE8-8546-A1A4-C115D2422665}"/>
              </a:ext>
            </a:extLst>
          </p:cNvPr>
          <p:cNvSpPr txBox="1">
            <a:spLocks noChangeArrowheads="1"/>
          </p:cNvSpPr>
          <p:nvPr/>
        </p:nvSpPr>
        <p:spPr bwMode="auto">
          <a:xfrm rot="16939973">
            <a:off x="3647282" y="391320"/>
            <a:ext cx="8747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2000"/>
              <a:t>Photos</a:t>
            </a:r>
          </a:p>
        </p:txBody>
      </p:sp>
      <p:sp>
        <p:nvSpPr>
          <p:cNvPr id="179261" name="Text Box 62">
            <a:extLst>
              <a:ext uri="{FF2B5EF4-FFF2-40B4-BE49-F238E27FC236}">
                <a16:creationId xmlns:a16="http://schemas.microsoft.com/office/drawing/2014/main" id="{36A380F6-BEC7-CB4C-AD19-48DE4D4A923A}"/>
              </a:ext>
            </a:extLst>
          </p:cNvPr>
          <p:cNvSpPr txBox="1">
            <a:spLocks noChangeArrowheads="1"/>
          </p:cNvSpPr>
          <p:nvPr/>
        </p:nvSpPr>
        <p:spPr bwMode="auto">
          <a:xfrm rot="18049660">
            <a:off x="4054476" y="517526"/>
            <a:ext cx="11271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2000"/>
              <a:t>Paintings</a:t>
            </a:r>
          </a:p>
        </p:txBody>
      </p:sp>
      <p:sp>
        <p:nvSpPr>
          <p:cNvPr id="179262" name="Text Box 63">
            <a:extLst>
              <a:ext uri="{FF2B5EF4-FFF2-40B4-BE49-F238E27FC236}">
                <a16:creationId xmlns:a16="http://schemas.microsoft.com/office/drawing/2014/main" id="{D6D3CB6B-3434-6045-9EA1-CA5DA2C0187C}"/>
              </a:ext>
            </a:extLst>
          </p:cNvPr>
          <p:cNvSpPr txBox="1">
            <a:spLocks noChangeArrowheads="1"/>
          </p:cNvSpPr>
          <p:nvPr/>
        </p:nvSpPr>
        <p:spPr bwMode="auto">
          <a:xfrm>
            <a:off x="1676400" y="730251"/>
            <a:ext cx="1159292"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nSpc>
                <a:spcPct val="80000"/>
              </a:lnSpc>
            </a:pPr>
            <a:r>
              <a:rPr lang="en-US" altLang="en-US" sz="1800"/>
              <a:t>Sound </a:t>
            </a:r>
          </a:p>
          <a:p>
            <a:pPr>
              <a:lnSpc>
                <a:spcPct val="80000"/>
              </a:lnSpc>
            </a:pPr>
            <a:r>
              <a:rPr lang="en-US" altLang="en-US" sz="1800"/>
              <a:t>recordings</a:t>
            </a:r>
          </a:p>
        </p:txBody>
      </p:sp>
      <p:sp>
        <p:nvSpPr>
          <p:cNvPr id="179263" name="Text Box 64">
            <a:extLst>
              <a:ext uri="{FF2B5EF4-FFF2-40B4-BE49-F238E27FC236}">
                <a16:creationId xmlns:a16="http://schemas.microsoft.com/office/drawing/2014/main" id="{50B36A95-50AC-2445-8F01-536AD020910F}"/>
              </a:ext>
            </a:extLst>
          </p:cNvPr>
          <p:cNvSpPr txBox="1">
            <a:spLocks noChangeArrowheads="1"/>
          </p:cNvSpPr>
          <p:nvPr/>
        </p:nvSpPr>
        <p:spPr bwMode="auto">
          <a:xfrm>
            <a:off x="1600201" y="1600201"/>
            <a:ext cx="9445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2000"/>
              <a:t>Movies</a:t>
            </a:r>
          </a:p>
        </p:txBody>
      </p:sp>
      <p:sp>
        <p:nvSpPr>
          <p:cNvPr id="179264" name="Text Box 65">
            <a:extLst>
              <a:ext uri="{FF2B5EF4-FFF2-40B4-BE49-F238E27FC236}">
                <a16:creationId xmlns:a16="http://schemas.microsoft.com/office/drawing/2014/main" id="{4F82E8C4-66C2-A746-882D-9A5DC21E12FA}"/>
              </a:ext>
            </a:extLst>
          </p:cNvPr>
          <p:cNvSpPr txBox="1">
            <a:spLocks noChangeArrowheads="1"/>
          </p:cNvSpPr>
          <p:nvPr/>
        </p:nvSpPr>
        <p:spPr bwMode="auto">
          <a:xfrm>
            <a:off x="2286001" y="2286001"/>
            <a:ext cx="11271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nSpc>
                <a:spcPct val="80000"/>
              </a:lnSpc>
            </a:pPr>
            <a:r>
              <a:rPr lang="en-US" altLang="en-US" sz="2000"/>
              <a:t>Dramatic</a:t>
            </a:r>
          </a:p>
          <a:p>
            <a:pPr>
              <a:lnSpc>
                <a:spcPct val="80000"/>
              </a:lnSpc>
            </a:pPr>
            <a:r>
              <a:rPr lang="en-US" altLang="en-US" sz="2000"/>
              <a:t>  works</a:t>
            </a:r>
          </a:p>
        </p:txBody>
      </p:sp>
      <p:sp>
        <p:nvSpPr>
          <p:cNvPr id="179265" name="Text Box 66">
            <a:extLst>
              <a:ext uri="{FF2B5EF4-FFF2-40B4-BE49-F238E27FC236}">
                <a16:creationId xmlns:a16="http://schemas.microsoft.com/office/drawing/2014/main" id="{095F581F-2A68-7648-ADB7-C3FF56AB089A}"/>
              </a:ext>
            </a:extLst>
          </p:cNvPr>
          <p:cNvSpPr txBox="1">
            <a:spLocks noChangeArrowheads="1"/>
          </p:cNvSpPr>
          <p:nvPr/>
        </p:nvSpPr>
        <p:spPr bwMode="auto">
          <a:xfrm rot="18161618">
            <a:off x="1342232" y="3153569"/>
            <a:ext cx="1492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1800"/>
              <a:t>Choreography</a:t>
            </a:r>
          </a:p>
        </p:txBody>
      </p:sp>
      <p:sp>
        <p:nvSpPr>
          <p:cNvPr id="179266" name="Text Box 67">
            <a:extLst>
              <a:ext uri="{FF2B5EF4-FFF2-40B4-BE49-F238E27FC236}">
                <a16:creationId xmlns:a16="http://schemas.microsoft.com/office/drawing/2014/main" id="{5799E590-5EB9-DC41-9374-2E36F3089788}"/>
              </a:ext>
            </a:extLst>
          </p:cNvPr>
          <p:cNvSpPr txBox="1">
            <a:spLocks noChangeArrowheads="1"/>
          </p:cNvSpPr>
          <p:nvPr/>
        </p:nvSpPr>
        <p:spPr bwMode="auto">
          <a:xfrm rot="17081840">
            <a:off x="2489201" y="3149601"/>
            <a:ext cx="10572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2000"/>
              <a:t>Lectures</a:t>
            </a:r>
          </a:p>
        </p:txBody>
      </p:sp>
      <p:sp>
        <p:nvSpPr>
          <p:cNvPr id="179267" name="Text Box 68">
            <a:extLst>
              <a:ext uri="{FF2B5EF4-FFF2-40B4-BE49-F238E27FC236}">
                <a16:creationId xmlns:a16="http://schemas.microsoft.com/office/drawing/2014/main" id="{25B722EA-EB53-2D4B-AC64-32A539DB0915}"/>
              </a:ext>
            </a:extLst>
          </p:cNvPr>
          <p:cNvSpPr txBox="1">
            <a:spLocks noChangeArrowheads="1"/>
          </p:cNvSpPr>
          <p:nvPr/>
        </p:nvSpPr>
        <p:spPr bwMode="auto">
          <a:xfrm>
            <a:off x="3276601" y="2667001"/>
            <a:ext cx="593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2000"/>
              <a:t>Ads</a:t>
            </a:r>
          </a:p>
        </p:txBody>
      </p:sp>
      <p:sp>
        <p:nvSpPr>
          <p:cNvPr id="179268" name="Text Box 69">
            <a:extLst>
              <a:ext uri="{FF2B5EF4-FFF2-40B4-BE49-F238E27FC236}">
                <a16:creationId xmlns:a16="http://schemas.microsoft.com/office/drawing/2014/main" id="{A892C984-A67B-7C40-9F25-2B0CB160863C}"/>
              </a:ext>
            </a:extLst>
          </p:cNvPr>
          <p:cNvSpPr txBox="1">
            <a:spLocks noChangeArrowheads="1"/>
          </p:cNvSpPr>
          <p:nvPr/>
        </p:nvSpPr>
        <p:spPr bwMode="auto">
          <a:xfrm rot="3240322">
            <a:off x="3983832" y="3331370"/>
            <a:ext cx="12684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2000"/>
              <a:t>Characters</a:t>
            </a:r>
          </a:p>
        </p:txBody>
      </p:sp>
      <p:sp>
        <p:nvSpPr>
          <p:cNvPr id="179269" name="Text Box 70">
            <a:extLst>
              <a:ext uri="{FF2B5EF4-FFF2-40B4-BE49-F238E27FC236}">
                <a16:creationId xmlns:a16="http://schemas.microsoft.com/office/drawing/2014/main" id="{42C96880-5C2D-CC4F-964F-167C46FC8229}"/>
              </a:ext>
            </a:extLst>
          </p:cNvPr>
          <p:cNvSpPr txBox="1">
            <a:spLocks noChangeArrowheads="1"/>
          </p:cNvSpPr>
          <p:nvPr/>
        </p:nvSpPr>
        <p:spPr bwMode="auto">
          <a:xfrm rot="2592003">
            <a:off x="4589463" y="2733676"/>
            <a:ext cx="7556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2000"/>
              <a:t>Arch.</a:t>
            </a:r>
          </a:p>
        </p:txBody>
      </p:sp>
      <p:sp>
        <p:nvSpPr>
          <p:cNvPr id="179270" name="Text Box 71">
            <a:extLst>
              <a:ext uri="{FF2B5EF4-FFF2-40B4-BE49-F238E27FC236}">
                <a16:creationId xmlns:a16="http://schemas.microsoft.com/office/drawing/2014/main" id="{B7C51326-810E-6C42-8D35-BCCB25190A33}"/>
              </a:ext>
            </a:extLst>
          </p:cNvPr>
          <p:cNvSpPr txBox="1">
            <a:spLocks noChangeArrowheads="1"/>
          </p:cNvSpPr>
          <p:nvPr/>
        </p:nvSpPr>
        <p:spPr bwMode="auto">
          <a:xfrm rot="18688319">
            <a:off x="3996532" y="1870869"/>
            <a:ext cx="1060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1800"/>
              <a:t>Sculpture</a:t>
            </a:r>
          </a:p>
        </p:txBody>
      </p:sp>
      <p:sp>
        <p:nvSpPr>
          <p:cNvPr id="179271" name="Text Box 72">
            <a:extLst>
              <a:ext uri="{FF2B5EF4-FFF2-40B4-BE49-F238E27FC236}">
                <a16:creationId xmlns:a16="http://schemas.microsoft.com/office/drawing/2014/main" id="{86FA64F9-951D-3A42-BF8C-6F608C24E802}"/>
              </a:ext>
            </a:extLst>
          </p:cNvPr>
          <p:cNvSpPr txBox="1">
            <a:spLocks noChangeArrowheads="1"/>
          </p:cNvSpPr>
          <p:nvPr/>
        </p:nvSpPr>
        <p:spPr bwMode="auto">
          <a:xfrm rot="2289967">
            <a:off x="4876801" y="2590801"/>
            <a:ext cx="16414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2000"/>
              <a:t>Useful objects</a:t>
            </a:r>
          </a:p>
        </p:txBody>
      </p:sp>
      <p:sp>
        <p:nvSpPr>
          <p:cNvPr id="179272" name="Text Box 73">
            <a:extLst>
              <a:ext uri="{FF2B5EF4-FFF2-40B4-BE49-F238E27FC236}">
                <a16:creationId xmlns:a16="http://schemas.microsoft.com/office/drawing/2014/main" id="{C046B047-912D-D841-AAA5-AF8DB3CFD885}"/>
              </a:ext>
            </a:extLst>
          </p:cNvPr>
          <p:cNvSpPr txBox="1">
            <a:spLocks noChangeArrowheads="1"/>
          </p:cNvSpPr>
          <p:nvPr/>
        </p:nvSpPr>
        <p:spPr bwMode="auto">
          <a:xfrm>
            <a:off x="5334000" y="1447800"/>
            <a:ext cx="12842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a:t>Software</a:t>
            </a:r>
          </a:p>
        </p:txBody>
      </p:sp>
      <p:sp>
        <p:nvSpPr>
          <p:cNvPr id="179273" name="Text Box 74">
            <a:extLst>
              <a:ext uri="{FF2B5EF4-FFF2-40B4-BE49-F238E27FC236}">
                <a16:creationId xmlns:a16="http://schemas.microsoft.com/office/drawing/2014/main" id="{CA973510-E65C-1A40-A047-2558C24118F1}"/>
              </a:ext>
            </a:extLst>
          </p:cNvPr>
          <p:cNvSpPr txBox="1">
            <a:spLocks noChangeArrowheads="1"/>
          </p:cNvSpPr>
          <p:nvPr/>
        </p:nvSpPr>
        <p:spPr bwMode="auto">
          <a:xfrm>
            <a:off x="7086601" y="1219200"/>
            <a:ext cx="1370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a:t>Processes</a:t>
            </a:r>
          </a:p>
        </p:txBody>
      </p:sp>
      <p:sp>
        <p:nvSpPr>
          <p:cNvPr id="179274" name="Text Box 75">
            <a:extLst>
              <a:ext uri="{FF2B5EF4-FFF2-40B4-BE49-F238E27FC236}">
                <a16:creationId xmlns:a16="http://schemas.microsoft.com/office/drawing/2014/main" id="{AC2B8040-E96F-774A-B6B6-6F986032649B}"/>
              </a:ext>
            </a:extLst>
          </p:cNvPr>
          <p:cNvSpPr txBox="1">
            <a:spLocks noChangeArrowheads="1"/>
          </p:cNvSpPr>
          <p:nvPr/>
        </p:nvSpPr>
        <p:spPr bwMode="auto">
          <a:xfrm rot="19959743">
            <a:off x="7620000" y="2133600"/>
            <a:ext cx="1250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a:t>Products</a:t>
            </a:r>
          </a:p>
        </p:txBody>
      </p:sp>
      <p:sp>
        <p:nvSpPr>
          <p:cNvPr id="179275" name="Text Box 76">
            <a:extLst>
              <a:ext uri="{FF2B5EF4-FFF2-40B4-BE49-F238E27FC236}">
                <a16:creationId xmlns:a16="http://schemas.microsoft.com/office/drawing/2014/main" id="{A95FA98A-0CC1-DA41-B9CA-9591CB9DDECA}"/>
              </a:ext>
            </a:extLst>
          </p:cNvPr>
          <p:cNvSpPr txBox="1">
            <a:spLocks noChangeArrowheads="1"/>
          </p:cNvSpPr>
          <p:nvPr/>
        </p:nvSpPr>
        <p:spPr bwMode="auto">
          <a:xfrm>
            <a:off x="6324600" y="533401"/>
            <a:ext cx="1149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nSpc>
                <a:spcPct val="80000"/>
              </a:lnSpc>
            </a:pPr>
            <a:r>
              <a:rPr lang="en-US" altLang="en-US" sz="2000"/>
              <a:t>Business </a:t>
            </a:r>
          </a:p>
          <a:p>
            <a:pPr>
              <a:lnSpc>
                <a:spcPct val="80000"/>
              </a:lnSpc>
            </a:pPr>
            <a:r>
              <a:rPr lang="en-US" altLang="en-US" sz="2000"/>
              <a:t>Methods</a:t>
            </a:r>
          </a:p>
        </p:txBody>
      </p:sp>
      <p:sp>
        <p:nvSpPr>
          <p:cNvPr id="179276" name="Text Box 77">
            <a:extLst>
              <a:ext uri="{FF2B5EF4-FFF2-40B4-BE49-F238E27FC236}">
                <a16:creationId xmlns:a16="http://schemas.microsoft.com/office/drawing/2014/main" id="{664B167C-BA0C-EC4A-AB29-221AA5EAE105}"/>
              </a:ext>
            </a:extLst>
          </p:cNvPr>
          <p:cNvSpPr txBox="1">
            <a:spLocks noChangeArrowheads="1"/>
          </p:cNvSpPr>
          <p:nvPr/>
        </p:nvSpPr>
        <p:spPr bwMode="auto">
          <a:xfrm>
            <a:off x="7543800" y="404813"/>
            <a:ext cx="908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1800"/>
              <a:t>Surgery</a:t>
            </a:r>
          </a:p>
        </p:txBody>
      </p:sp>
      <p:sp>
        <p:nvSpPr>
          <p:cNvPr id="179277" name="Text Box 78">
            <a:extLst>
              <a:ext uri="{FF2B5EF4-FFF2-40B4-BE49-F238E27FC236}">
                <a16:creationId xmlns:a16="http://schemas.microsoft.com/office/drawing/2014/main" id="{E151F13C-D73E-2343-B72C-DAE1E3B888C4}"/>
              </a:ext>
            </a:extLst>
          </p:cNvPr>
          <p:cNvSpPr txBox="1">
            <a:spLocks noChangeArrowheads="1"/>
          </p:cNvSpPr>
          <p:nvPr/>
        </p:nvSpPr>
        <p:spPr bwMode="auto">
          <a:xfrm rot="18040969">
            <a:off x="8393113" y="369888"/>
            <a:ext cx="8318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2000"/>
              <a:t>Sports</a:t>
            </a:r>
          </a:p>
        </p:txBody>
      </p:sp>
      <p:sp>
        <p:nvSpPr>
          <p:cNvPr id="179278" name="Text Box 79">
            <a:extLst>
              <a:ext uri="{FF2B5EF4-FFF2-40B4-BE49-F238E27FC236}">
                <a16:creationId xmlns:a16="http://schemas.microsoft.com/office/drawing/2014/main" id="{0E985D38-88F8-6E49-8B27-D22B4C41236D}"/>
              </a:ext>
            </a:extLst>
          </p:cNvPr>
          <p:cNvSpPr txBox="1">
            <a:spLocks noChangeArrowheads="1"/>
          </p:cNvSpPr>
          <p:nvPr/>
        </p:nvSpPr>
        <p:spPr bwMode="auto">
          <a:xfrm rot="4528237">
            <a:off x="9095582" y="1420019"/>
            <a:ext cx="920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1800"/>
              <a:t>Purified</a:t>
            </a:r>
          </a:p>
        </p:txBody>
      </p:sp>
      <p:sp>
        <p:nvSpPr>
          <p:cNvPr id="179279" name="Text Box 80">
            <a:extLst>
              <a:ext uri="{FF2B5EF4-FFF2-40B4-BE49-F238E27FC236}">
                <a16:creationId xmlns:a16="http://schemas.microsoft.com/office/drawing/2014/main" id="{27C336F9-369E-5046-BAB3-E9E22FD19732}"/>
              </a:ext>
            </a:extLst>
          </p:cNvPr>
          <p:cNvSpPr txBox="1">
            <a:spLocks noChangeArrowheads="1"/>
          </p:cNvSpPr>
          <p:nvPr/>
        </p:nvSpPr>
        <p:spPr bwMode="auto">
          <a:xfrm rot="4711585">
            <a:off x="9694863" y="1506538"/>
            <a:ext cx="819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2000"/>
              <a:t>Genes</a:t>
            </a:r>
          </a:p>
        </p:txBody>
      </p:sp>
      <p:sp>
        <p:nvSpPr>
          <p:cNvPr id="179280" name="Text Box 81">
            <a:extLst>
              <a:ext uri="{FF2B5EF4-FFF2-40B4-BE49-F238E27FC236}">
                <a16:creationId xmlns:a16="http://schemas.microsoft.com/office/drawing/2014/main" id="{B19A36BE-9AFC-BF44-8E89-7954C7B1A28E}"/>
              </a:ext>
            </a:extLst>
          </p:cNvPr>
          <p:cNvSpPr txBox="1">
            <a:spLocks noChangeArrowheads="1"/>
          </p:cNvSpPr>
          <p:nvPr/>
        </p:nvSpPr>
        <p:spPr bwMode="auto">
          <a:xfrm rot="1583227">
            <a:off x="9372600" y="2362201"/>
            <a:ext cx="10429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2000"/>
              <a:t>Animals</a:t>
            </a:r>
          </a:p>
        </p:txBody>
      </p:sp>
      <p:sp>
        <p:nvSpPr>
          <p:cNvPr id="179281" name="Text Box 82">
            <a:extLst>
              <a:ext uri="{FF2B5EF4-FFF2-40B4-BE49-F238E27FC236}">
                <a16:creationId xmlns:a16="http://schemas.microsoft.com/office/drawing/2014/main" id="{2391FDBA-2264-8345-977F-DA4335AF547D}"/>
              </a:ext>
            </a:extLst>
          </p:cNvPr>
          <p:cNvSpPr txBox="1">
            <a:spLocks noChangeArrowheads="1"/>
          </p:cNvSpPr>
          <p:nvPr/>
        </p:nvSpPr>
        <p:spPr bwMode="auto">
          <a:xfrm rot="19354569">
            <a:off x="8839201" y="2743200"/>
            <a:ext cx="7016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1600"/>
              <a:t>PVPA</a:t>
            </a:r>
          </a:p>
        </p:txBody>
      </p:sp>
      <p:sp>
        <p:nvSpPr>
          <p:cNvPr id="179282" name="Text Box 83">
            <a:extLst>
              <a:ext uri="{FF2B5EF4-FFF2-40B4-BE49-F238E27FC236}">
                <a16:creationId xmlns:a16="http://schemas.microsoft.com/office/drawing/2014/main" id="{20E3DB3B-CF19-F34D-80DF-6805EA445D52}"/>
              </a:ext>
            </a:extLst>
          </p:cNvPr>
          <p:cNvSpPr txBox="1">
            <a:spLocks noChangeArrowheads="1"/>
          </p:cNvSpPr>
          <p:nvPr/>
        </p:nvSpPr>
        <p:spPr bwMode="auto">
          <a:xfrm rot="20047722">
            <a:off x="8382000" y="3048001"/>
            <a:ext cx="603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1800"/>
              <a:t>PPA</a:t>
            </a:r>
          </a:p>
        </p:txBody>
      </p:sp>
      <p:sp>
        <p:nvSpPr>
          <p:cNvPr id="179283" name="Text Box 84">
            <a:extLst>
              <a:ext uri="{FF2B5EF4-FFF2-40B4-BE49-F238E27FC236}">
                <a16:creationId xmlns:a16="http://schemas.microsoft.com/office/drawing/2014/main" id="{3B5BAAE5-3171-444D-9DDF-4841E559627E}"/>
              </a:ext>
            </a:extLst>
          </p:cNvPr>
          <p:cNvSpPr txBox="1">
            <a:spLocks noChangeArrowheads="1"/>
          </p:cNvSpPr>
          <p:nvPr/>
        </p:nvSpPr>
        <p:spPr bwMode="auto">
          <a:xfrm rot="18708646">
            <a:off x="8839201" y="3200401"/>
            <a:ext cx="8032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2000"/>
              <a:t>Plants</a:t>
            </a:r>
          </a:p>
        </p:txBody>
      </p:sp>
      <p:sp>
        <p:nvSpPr>
          <p:cNvPr id="179284" name="Text Box 85">
            <a:extLst>
              <a:ext uri="{FF2B5EF4-FFF2-40B4-BE49-F238E27FC236}">
                <a16:creationId xmlns:a16="http://schemas.microsoft.com/office/drawing/2014/main" id="{F26C86ED-28EB-4A46-8337-BE5CB52E0369}"/>
              </a:ext>
            </a:extLst>
          </p:cNvPr>
          <p:cNvSpPr txBox="1">
            <a:spLocks noChangeArrowheads="1"/>
          </p:cNvSpPr>
          <p:nvPr/>
        </p:nvSpPr>
        <p:spPr bwMode="auto">
          <a:xfrm rot="19313546">
            <a:off x="6400800" y="2819401"/>
            <a:ext cx="9159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2000"/>
              <a:t>Design</a:t>
            </a:r>
          </a:p>
          <a:p>
            <a:r>
              <a:rPr lang="en-US" altLang="en-US" sz="2000"/>
              <a:t>Patents</a:t>
            </a:r>
          </a:p>
        </p:txBody>
      </p:sp>
      <p:sp>
        <p:nvSpPr>
          <p:cNvPr id="179285" name="Text Box 86">
            <a:extLst>
              <a:ext uri="{FF2B5EF4-FFF2-40B4-BE49-F238E27FC236}">
                <a16:creationId xmlns:a16="http://schemas.microsoft.com/office/drawing/2014/main" id="{E3677794-5016-BB4B-8F2D-371BC9789459}"/>
              </a:ext>
            </a:extLst>
          </p:cNvPr>
          <p:cNvSpPr txBox="1">
            <a:spLocks noChangeArrowheads="1"/>
          </p:cNvSpPr>
          <p:nvPr/>
        </p:nvSpPr>
        <p:spPr bwMode="auto">
          <a:xfrm>
            <a:off x="5486401" y="6096001"/>
            <a:ext cx="16557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2000"/>
              <a:t>Service Marks</a:t>
            </a:r>
          </a:p>
        </p:txBody>
      </p:sp>
      <p:sp>
        <p:nvSpPr>
          <p:cNvPr id="179286" name="Text Box 87">
            <a:extLst>
              <a:ext uri="{FF2B5EF4-FFF2-40B4-BE49-F238E27FC236}">
                <a16:creationId xmlns:a16="http://schemas.microsoft.com/office/drawing/2014/main" id="{55AD81FC-30EB-E640-A43F-D4A4949B4F01}"/>
              </a:ext>
            </a:extLst>
          </p:cNvPr>
          <p:cNvSpPr txBox="1">
            <a:spLocks noChangeArrowheads="1"/>
          </p:cNvSpPr>
          <p:nvPr/>
        </p:nvSpPr>
        <p:spPr bwMode="auto">
          <a:xfrm rot="2457457">
            <a:off x="6553200" y="4800601"/>
            <a:ext cx="1035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1800"/>
              <a:t>Arbitrary</a:t>
            </a:r>
          </a:p>
        </p:txBody>
      </p:sp>
      <p:sp>
        <p:nvSpPr>
          <p:cNvPr id="179287" name="Text Box 88">
            <a:extLst>
              <a:ext uri="{FF2B5EF4-FFF2-40B4-BE49-F238E27FC236}">
                <a16:creationId xmlns:a16="http://schemas.microsoft.com/office/drawing/2014/main" id="{2A2CA57D-AEE1-FD44-A11B-5DA909AE52DB}"/>
              </a:ext>
            </a:extLst>
          </p:cNvPr>
          <p:cNvSpPr txBox="1">
            <a:spLocks noChangeArrowheads="1"/>
          </p:cNvSpPr>
          <p:nvPr/>
        </p:nvSpPr>
        <p:spPr bwMode="auto">
          <a:xfrm rot="5400000">
            <a:off x="7282657" y="5214145"/>
            <a:ext cx="10715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2000"/>
              <a:t>Symbols</a:t>
            </a:r>
          </a:p>
        </p:txBody>
      </p:sp>
      <p:sp>
        <p:nvSpPr>
          <p:cNvPr id="179288" name="Text Box 89">
            <a:extLst>
              <a:ext uri="{FF2B5EF4-FFF2-40B4-BE49-F238E27FC236}">
                <a16:creationId xmlns:a16="http://schemas.microsoft.com/office/drawing/2014/main" id="{83EC3550-7D1D-8E4A-8F7D-0EDCC172DBA2}"/>
              </a:ext>
            </a:extLst>
          </p:cNvPr>
          <p:cNvSpPr txBox="1">
            <a:spLocks noChangeArrowheads="1"/>
          </p:cNvSpPr>
          <p:nvPr/>
        </p:nvSpPr>
        <p:spPr bwMode="auto">
          <a:xfrm>
            <a:off x="7848601" y="4495801"/>
            <a:ext cx="8604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2000"/>
              <a:t>Labels</a:t>
            </a:r>
          </a:p>
        </p:txBody>
      </p:sp>
      <p:sp>
        <p:nvSpPr>
          <p:cNvPr id="179289" name="Text Box 90">
            <a:extLst>
              <a:ext uri="{FF2B5EF4-FFF2-40B4-BE49-F238E27FC236}">
                <a16:creationId xmlns:a16="http://schemas.microsoft.com/office/drawing/2014/main" id="{C1647029-4345-A244-9589-8D6A0966F745}"/>
              </a:ext>
            </a:extLst>
          </p:cNvPr>
          <p:cNvSpPr txBox="1">
            <a:spLocks noChangeArrowheads="1"/>
          </p:cNvSpPr>
          <p:nvPr/>
        </p:nvSpPr>
        <p:spPr bwMode="auto">
          <a:xfrm>
            <a:off x="8229601" y="4953001"/>
            <a:ext cx="8731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2000"/>
              <a:t>Smells</a:t>
            </a:r>
          </a:p>
        </p:txBody>
      </p:sp>
      <p:sp>
        <p:nvSpPr>
          <p:cNvPr id="179290" name="Text Box 91">
            <a:extLst>
              <a:ext uri="{FF2B5EF4-FFF2-40B4-BE49-F238E27FC236}">
                <a16:creationId xmlns:a16="http://schemas.microsoft.com/office/drawing/2014/main" id="{B50330ED-FAA0-524B-9646-BBEEC676377A}"/>
              </a:ext>
            </a:extLst>
          </p:cNvPr>
          <p:cNvSpPr txBox="1">
            <a:spLocks noChangeArrowheads="1"/>
          </p:cNvSpPr>
          <p:nvPr/>
        </p:nvSpPr>
        <p:spPr bwMode="auto">
          <a:xfrm>
            <a:off x="8153401" y="5486401"/>
            <a:ext cx="9318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2000"/>
              <a:t>Sounds</a:t>
            </a:r>
          </a:p>
        </p:txBody>
      </p:sp>
      <p:sp>
        <p:nvSpPr>
          <p:cNvPr id="179291" name="Text Box 92">
            <a:extLst>
              <a:ext uri="{FF2B5EF4-FFF2-40B4-BE49-F238E27FC236}">
                <a16:creationId xmlns:a16="http://schemas.microsoft.com/office/drawing/2014/main" id="{59F8D52D-95D1-534A-BD92-5A07758A932B}"/>
              </a:ext>
            </a:extLst>
          </p:cNvPr>
          <p:cNvSpPr txBox="1">
            <a:spLocks noChangeArrowheads="1"/>
          </p:cNvSpPr>
          <p:nvPr/>
        </p:nvSpPr>
        <p:spPr bwMode="auto">
          <a:xfrm>
            <a:off x="7696201" y="6172201"/>
            <a:ext cx="8604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2000"/>
              <a:t>Colors</a:t>
            </a:r>
          </a:p>
        </p:txBody>
      </p:sp>
      <p:sp>
        <p:nvSpPr>
          <p:cNvPr id="179292" name="Text Box 93">
            <a:extLst>
              <a:ext uri="{FF2B5EF4-FFF2-40B4-BE49-F238E27FC236}">
                <a16:creationId xmlns:a16="http://schemas.microsoft.com/office/drawing/2014/main" id="{846F5F28-5119-A244-9D19-E3E59A47C6D3}"/>
              </a:ext>
            </a:extLst>
          </p:cNvPr>
          <p:cNvSpPr txBox="1">
            <a:spLocks noChangeArrowheads="1"/>
          </p:cNvSpPr>
          <p:nvPr/>
        </p:nvSpPr>
        <p:spPr bwMode="auto">
          <a:xfrm>
            <a:off x="6019801" y="4038601"/>
            <a:ext cx="12414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2000"/>
              <a:t>Packaging</a:t>
            </a:r>
          </a:p>
        </p:txBody>
      </p:sp>
      <p:sp>
        <p:nvSpPr>
          <p:cNvPr id="179293" name="Text Box 94">
            <a:extLst>
              <a:ext uri="{FF2B5EF4-FFF2-40B4-BE49-F238E27FC236}">
                <a16:creationId xmlns:a16="http://schemas.microsoft.com/office/drawing/2014/main" id="{8A53D965-DC6E-F64D-9C06-86586F55980E}"/>
              </a:ext>
            </a:extLst>
          </p:cNvPr>
          <p:cNvSpPr txBox="1">
            <a:spLocks noChangeArrowheads="1"/>
          </p:cNvSpPr>
          <p:nvPr/>
        </p:nvSpPr>
        <p:spPr bwMode="auto">
          <a:xfrm>
            <a:off x="5486400" y="3581401"/>
            <a:ext cx="16065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2000"/>
              <a:t>Configuration</a:t>
            </a:r>
          </a:p>
        </p:txBody>
      </p:sp>
      <p:sp>
        <p:nvSpPr>
          <p:cNvPr id="179294" name="Text Box 95">
            <a:extLst>
              <a:ext uri="{FF2B5EF4-FFF2-40B4-BE49-F238E27FC236}">
                <a16:creationId xmlns:a16="http://schemas.microsoft.com/office/drawing/2014/main" id="{0ED27589-2E0F-CA43-8639-63CFFB491D05}"/>
              </a:ext>
            </a:extLst>
          </p:cNvPr>
          <p:cNvSpPr txBox="1">
            <a:spLocks noChangeArrowheads="1"/>
          </p:cNvSpPr>
          <p:nvPr/>
        </p:nvSpPr>
        <p:spPr bwMode="auto">
          <a:xfrm rot="18268667">
            <a:off x="4633914" y="4927601"/>
            <a:ext cx="13684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2000"/>
              <a:t>Geographic</a:t>
            </a:r>
          </a:p>
        </p:txBody>
      </p:sp>
      <p:sp>
        <p:nvSpPr>
          <p:cNvPr id="179295" name="Text Box 96">
            <a:extLst>
              <a:ext uri="{FF2B5EF4-FFF2-40B4-BE49-F238E27FC236}">
                <a16:creationId xmlns:a16="http://schemas.microsoft.com/office/drawing/2014/main" id="{02DFB673-C293-3740-9FF8-41A800D87690}"/>
              </a:ext>
            </a:extLst>
          </p:cNvPr>
          <p:cNvSpPr txBox="1">
            <a:spLocks noChangeArrowheads="1"/>
          </p:cNvSpPr>
          <p:nvPr/>
        </p:nvSpPr>
        <p:spPr bwMode="auto">
          <a:xfrm rot="18220557">
            <a:off x="3941763" y="4897438"/>
            <a:ext cx="13525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2000"/>
              <a:t>Descriptive</a:t>
            </a:r>
          </a:p>
        </p:txBody>
      </p:sp>
      <p:sp>
        <p:nvSpPr>
          <p:cNvPr id="179296" name="Text Box 97">
            <a:extLst>
              <a:ext uri="{FF2B5EF4-FFF2-40B4-BE49-F238E27FC236}">
                <a16:creationId xmlns:a16="http://schemas.microsoft.com/office/drawing/2014/main" id="{D0FE130B-B341-8149-B0FC-F488A52C621B}"/>
              </a:ext>
            </a:extLst>
          </p:cNvPr>
          <p:cNvSpPr txBox="1">
            <a:spLocks noChangeArrowheads="1"/>
          </p:cNvSpPr>
          <p:nvPr/>
        </p:nvSpPr>
        <p:spPr bwMode="auto">
          <a:xfrm rot="16200000">
            <a:off x="3438526" y="5095876"/>
            <a:ext cx="9874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2000"/>
              <a:t>Slogans</a:t>
            </a:r>
          </a:p>
        </p:txBody>
      </p:sp>
    </p:spTree>
    <p:extLst>
      <p:ext uri="{BB962C8B-B14F-4D97-AF65-F5344CB8AC3E}">
        <p14:creationId xmlns:p14="http://schemas.microsoft.com/office/powerpoint/2010/main" val="858085749"/>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0BC6C-A678-9941-9BA6-928EF936DE05}"/>
              </a:ext>
            </a:extLst>
          </p:cNvPr>
          <p:cNvSpPr>
            <a:spLocks noGrp="1"/>
          </p:cNvSpPr>
          <p:nvPr>
            <p:ph type="title"/>
          </p:nvPr>
        </p:nvSpPr>
        <p:spPr>
          <a:xfrm>
            <a:off x="762000" y="0"/>
            <a:ext cx="10515600" cy="728025"/>
          </a:xfrm>
        </p:spPr>
        <p:txBody>
          <a:bodyPr>
            <a:normAutofit/>
          </a:bodyPr>
          <a:lstStyle/>
          <a:p>
            <a:pPr algn="ctr"/>
            <a:r>
              <a:rPr lang="en-US" sz="3600" dirty="0"/>
              <a:t>Potential Explanations for Historical Trends</a:t>
            </a:r>
          </a:p>
        </p:txBody>
      </p:sp>
      <p:sp>
        <p:nvSpPr>
          <p:cNvPr id="3" name="Content Placeholder 2">
            <a:extLst>
              <a:ext uri="{FF2B5EF4-FFF2-40B4-BE49-F238E27FC236}">
                <a16:creationId xmlns:a16="http://schemas.microsoft.com/office/drawing/2014/main" id="{BADAD825-7C75-B24E-8271-DB41DE960D12}"/>
              </a:ext>
            </a:extLst>
          </p:cNvPr>
          <p:cNvSpPr>
            <a:spLocks noGrp="1"/>
          </p:cNvSpPr>
          <p:nvPr>
            <p:ph sz="half" idx="1"/>
          </p:nvPr>
        </p:nvSpPr>
        <p:spPr>
          <a:xfrm>
            <a:off x="558638" y="920223"/>
            <a:ext cx="5181600" cy="5736841"/>
          </a:xfrm>
        </p:spPr>
        <p:txBody>
          <a:bodyPr>
            <a:normAutofit/>
          </a:bodyPr>
          <a:lstStyle/>
          <a:p>
            <a:pPr marL="0" indent="0">
              <a:buNone/>
            </a:pPr>
            <a:r>
              <a:rPr lang="en-US" dirty="0">
                <a:solidFill>
                  <a:srgbClr val="0070C0"/>
                </a:solidFill>
              </a:rPr>
              <a:t>Expansion (1800-2000)</a:t>
            </a:r>
          </a:p>
          <a:p>
            <a:pPr marL="514350" indent="-514350">
              <a:buFont typeface="+mj-lt"/>
              <a:buAutoNum type="arabicParenR"/>
            </a:pPr>
            <a:r>
              <a:rPr lang="en-US" dirty="0">
                <a:solidFill>
                  <a:srgbClr val="0070C0"/>
                </a:solidFill>
              </a:rPr>
              <a:t>Changing Basis of the Economy</a:t>
            </a:r>
          </a:p>
          <a:p>
            <a:pPr lvl="1">
              <a:buFont typeface="Arial" panose="020B0604020202020204" pitchFamily="34" charset="0"/>
              <a:buChar char="•"/>
            </a:pPr>
            <a:r>
              <a:rPr lang="en-US" dirty="0">
                <a:solidFill>
                  <a:srgbClr val="0070C0"/>
                </a:solidFill>
              </a:rPr>
              <a:t>Agriculture to industry to information processing</a:t>
            </a:r>
          </a:p>
          <a:p>
            <a:pPr marL="514350" indent="-514350">
              <a:buFont typeface="+mj-lt"/>
              <a:buAutoNum type="arabicParenR"/>
            </a:pPr>
            <a:r>
              <a:rPr lang="en-US" dirty="0">
                <a:solidFill>
                  <a:srgbClr val="0070C0"/>
                </a:solidFill>
              </a:rPr>
              <a:t>Political Economy</a:t>
            </a:r>
          </a:p>
          <a:p>
            <a:pPr marL="514350" indent="-514350">
              <a:buFont typeface="+mj-lt"/>
              <a:buAutoNum type="arabicParenR"/>
            </a:pPr>
            <a:r>
              <a:rPr lang="en-US" dirty="0">
                <a:solidFill>
                  <a:srgbClr val="0070C0"/>
                </a:solidFill>
              </a:rPr>
              <a:t>Ideology</a:t>
            </a:r>
          </a:p>
          <a:p>
            <a:pPr lvl="1">
              <a:buFont typeface="Arial" panose="020B0604020202020204" pitchFamily="34" charset="0"/>
              <a:buChar char="•"/>
            </a:pPr>
            <a:r>
              <a:rPr lang="en-US" dirty="0">
                <a:solidFill>
                  <a:srgbClr val="0070C0"/>
                </a:solidFill>
              </a:rPr>
              <a:t>Labor Theory</a:t>
            </a:r>
          </a:p>
          <a:p>
            <a:pPr lvl="1">
              <a:buFont typeface="Arial" panose="020B0604020202020204" pitchFamily="34" charset="0"/>
              <a:buChar char="•"/>
            </a:pPr>
            <a:r>
              <a:rPr lang="en-US" dirty="0">
                <a:solidFill>
                  <a:srgbClr val="0070C0"/>
                </a:solidFill>
              </a:rPr>
              <a:t>Classical Liberalism</a:t>
            </a:r>
          </a:p>
          <a:p>
            <a:pPr lvl="1">
              <a:buFont typeface="Arial" panose="020B0604020202020204" pitchFamily="34" charset="0"/>
              <a:buChar char="•"/>
            </a:pPr>
            <a:r>
              <a:rPr lang="en-US" dirty="0">
                <a:solidFill>
                  <a:srgbClr val="0070C0"/>
                </a:solidFill>
              </a:rPr>
              <a:t>Romantic conception of inventors</a:t>
            </a:r>
          </a:p>
          <a:p>
            <a:pPr lvl="1">
              <a:buFont typeface="Arial" panose="020B0604020202020204" pitchFamily="34" charset="0"/>
              <a:buChar char="•"/>
            </a:pPr>
            <a:r>
              <a:rPr lang="en-US" dirty="0">
                <a:solidFill>
                  <a:srgbClr val="0070C0"/>
                </a:solidFill>
              </a:rPr>
              <a:t>Frontier Ethic</a:t>
            </a:r>
          </a:p>
          <a:p>
            <a:pPr lvl="1">
              <a:buFont typeface="Arial" panose="020B0604020202020204" pitchFamily="34" charset="0"/>
              <a:buChar char="•"/>
            </a:pPr>
            <a:r>
              <a:rPr lang="en-US" dirty="0">
                <a:solidFill>
                  <a:srgbClr val="0070C0"/>
                </a:solidFill>
              </a:rPr>
              <a:t>Pastoral Ideal</a:t>
            </a:r>
          </a:p>
          <a:p>
            <a:pPr lvl="1">
              <a:buFont typeface="Arial" panose="020B0604020202020204" pitchFamily="34" charset="0"/>
              <a:buChar char="•"/>
            </a:pPr>
            <a:r>
              <a:rPr lang="en-US" dirty="0">
                <a:solidFill>
                  <a:srgbClr val="0070C0"/>
                </a:solidFill>
              </a:rPr>
              <a:t>Celebration of Social Mobility</a:t>
            </a:r>
          </a:p>
          <a:p>
            <a:pPr marL="514350" indent="-514350">
              <a:buFont typeface="+mj-lt"/>
              <a:buAutoNum type="arabicParenR"/>
            </a:pPr>
            <a:r>
              <a:rPr lang="en-US" dirty="0">
                <a:solidFill>
                  <a:srgbClr val="0070C0"/>
                </a:solidFill>
              </a:rPr>
              <a:t>”</a:t>
            </a:r>
            <a:r>
              <a:rPr lang="en-US" dirty="0" err="1">
                <a:solidFill>
                  <a:srgbClr val="0070C0"/>
                </a:solidFill>
              </a:rPr>
              <a:t>Propertization</a:t>
            </a:r>
            <a:r>
              <a:rPr lang="en-US" dirty="0">
                <a:solidFill>
                  <a:srgbClr val="0070C0"/>
                </a:solidFill>
              </a:rPr>
              <a:t>”</a:t>
            </a:r>
          </a:p>
        </p:txBody>
      </p:sp>
      <p:sp>
        <p:nvSpPr>
          <p:cNvPr id="5" name="Content Placeholder 3">
            <a:extLst>
              <a:ext uri="{FF2B5EF4-FFF2-40B4-BE49-F238E27FC236}">
                <a16:creationId xmlns:a16="http://schemas.microsoft.com/office/drawing/2014/main" id="{711DB5C4-C3F9-6549-9159-1766AFAE366C}"/>
              </a:ext>
            </a:extLst>
          </p:cNvPr>
          <p:cNvSpPr>
            <a:spLocks noGrp="1"/>
          </p:cNvSpPr>
          <p:nvPr>
            <p:ph sz="half" idx="2"/>
          </p:nvPr>
        </p:nvSpPr>
        <p:spPr>
          <a:xfrm>
            <a:off x="6521652" y="931871"/>
            <a:ext cx="5181600" cy="4351338"/>
          </a:xfrm>
        </p:spPr>
        <p:txBody>
          <a:bodyPr>
            <a:normAutofit/>
          </a:bodyPr>
          <a:lstStyle/>
          <a:p>
            <a:pPr marL="0" indent="0">
              <a:buNone/>
            </a:pPr>
            <a:r>
              <a:rPr lang="en-US" dirty="0">
                <a:solidFill>
                  <a:schemeClr val="accent6">
                    <a:lumMod val="75000"/>
                  </a:schemeClr>
                </a:solidFill>
              </a:rPr>
              <a:t>Contraction (2000-2021)</a:t>
            </a:r>
          </a:p>
          <a:p>
            <a:r>
              <a:rPr lang="en-US" dirty="0">
                <a:solidFill>
                  <a:schemeClr val="accent6">
                    <a:lumMod val="75000"/>
                  </a:schemeClr>
                </a:solidFill>
              </a:rPr>
              <a:t>Political Economy</a:t>
            </a:r>
          </a:p>
          <a:p>
            <a:r>
              <a:rPr lang="en-US" dirty="0">
                <a:solidFill>
                  <a:schemeClr val="accent6">
                    <a:lumMod val="75000"/>
                  </a:schemeClr>
                </a:solidFill>
              </a:rPr>
              <a:t>Ideology</a:t>
            </a:r>
          </a:p>
          <a:p>
            <a:pPr lvl="1"/>
            <a:r>
              <a:rPr lang="en-US" dirty="0">
                <a:solidFill>
                  <a:schemeClr val="accent6">
                    <a:lumMod val="75000"/>
                  </a:schemeClr>
                </a:solidFill>
              </a:rPr>
              <a:t>Nationalism/Mercantilism</a:t>
            </a:r>
          </a:p>
          <a:p>
            <a:pPr lvl="1"/>
            <a:r>
              <a:rPr lang="en-US" dirty="0">
                <a:solidFill>
                  <a:schemeClr val="accent6">
                    <a:lumMod val="75000"/>
                  </a:schemeClr>
                </a:solidFill>
              </a:rPr>
              <a:t>Intensified concern with public health</a:t>
            </a:r>
          </a:p>
          <a:p>
            <a:pPr lvl="1"/>
            <a:r>
              <a:rPr lang="en-US" dirty="0">
                <a:solidFill>
                  <a:schemeClr val="accent6">
                    <a:lumMod val="75000"/>
                  </a:schemeClr>
                </a:solidFill>
              </a:rPr>
              <a:t>Reservations concerning hubris and Pandora’s box</a:t>
            </a:r>
          </a:p>
          <a:p>
            <a:pPr lvl="1"/>
            <a:r>
              <a:rPr lang="en-US" dirty="0">
                <a:solidFill>
                  <a:schemeClr val="accent6">
                    <a:lumMod val="75000"/>
                  </a:schemeClr>
                </a:solidFill>
              </a:rPr>
              <a:t>Environmentalism</a:t>
            </a:r>
          </a:p>
        </p:txBody>
      </p:sp>
    </p:spTree>
    <p:extLst>
      <p:ext uri="{BB962C8B-B14F-4D97-AF65-F5344CB8AC3E}">
        <p14:creationId xmlns:p14="http://schemas.microsoft.com/office/powerpoint/2010/main" val="39142145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2923307" y="0"/>
            <a:ext cx="5997029" cy="68580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lumMod val="65000"/>
                </a:schemeClr>
              </a:solidFill>
            </a:endParaRPr>
          </a:p>
        </p:txBody>
      </p:sp>
      <p:sp>
        <p:nvSpPr>
          <p:cNvPr id="15" name="Rectangle 14"/>
          <p:cNvSpPr/>
          <p:nvPr/>
        </p:nvSpPr>
        <p:spPr>
          <a:xfrm>
            <a:off x="2347310" y="2140683"/>
            <a:ext cx="7497379" cy="646331"/>
          </a:xfrm>
          <a:prstGeom prst="rect">
            <a:avLst/>
          </a:prstGeom>
        </p:spPr>
        <p:txBody>
          <a:bodyPr wrap="square">
            <a:spAutoFit/>
          </a:bodyPr>
          <a:lstStyle/>
          <a:p>
            <a:pPr algn="ctr"/>
            <a:r>
              <a:rPr lang="en-US" sz="3600" dirty="0">
                <a:latin typeface="Garamond"/>
                <a:cs typeface="Garamond"/>
              </a:rPr>
              <a:t>Section B:  Harmonization</a:t>
            </a:r>
          </a:p>
        </p:txBody>
      </p:sp>
      <p:sp>
        <p:nvSpPr>
          <p:cNvPr id="2" name="TextBox 1"/>
          <p:cNvSpPr txBox="1"/>
          <p:nvPr/>
        </p:nvSpPr>
        <p:spPr>
          <a:xfrm>
            <a:off x="1732643" y="244929"/>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551910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6FC0E06-88EF-B525-BA82-D489C54F7A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8013"/>
            <a:ext cx="12192000" cy="564038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A3EA606-B776-E504-0D2E-C8CBD10A42E8}"/>
              </a:ext>
            </a:extLst>
          </p:cNvPr>
          <p:cNvSpPr txBox="1"/>
          <p:nvPr/>
        </p:nvSpPr>
        <p:spPr>
          <a:xfrm>
            <a:off x="3233549" y="6248400"/>
            <a:ext cx="5724901" cy="369332"/>
          </a:xfrm>
          <a:prstGeom prst="rect">
            <a:avLst/>
          </a:prstGeom>
          <a:noFill/>
        </p:spPr>
        <p:txBody>
          <a:bodyPr wrap="none" rtlCol="0">
            <a:spAutoFit/>
          </a:bodyPr>
          <a:lstStyle/>
          <a:p>
            <a:r>
              <a:rPr lang="en-US" dirty="0"/>
              <a:t>Paris Convention Member States (as of December 15, 2022)</a:t>
            </a:r>
          </a:p>
        </p:txBody>
      </p:sp>
    </p:spTree>
    <p:extLst>
      <p:ext uri="{BB962C8B-B14F-4D97-AF65-F5344CB8AC3E}">
        <p14:creationId xmlns:p14="http://schemas.microsoft.com/office/powerpoint/2010/main" val="1693222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487B36DB-68E4-4B42-9393-A6DF39C15B67}"/>
              </a:ext>
            </a:extLst>
          </p:cNvPr>
          <p:cNvSpPr>
            <a:spLocks noGrp="1" noChangeArrowheads="1"/>
          </p:cNvSpPr>
          <p:nvPr>
            <p:ph type="title"/>
          </p:nvPr>
        </p:nvSpPr>
        <p:spPr>
          <a:xfrm>
            <a:off x="875654" y="76200"/>
            <a:ext cx="10352867" cy="901485"/>
          </a:xfrm>
        </p:spPr>
        <p:txBody>
          <a:bodyPr>
            <a:normAutofit/>
          </a:bodyPr>
          <a:lstStyle/>
          <a:p>
            <a:pPr algn="ctr" eaLnBrk="1" hangingPunct="1"/>
            <a:r>
              <a:rPr lang="en-US" altLang="en-US" sz="2400" dirty="0">
                <a:ea typeface="ＭＳ Ｐゴシック" panose="020B0600070205080204" pitchFamily="34" charset="-128"/>
              </a:rPr>
              <a:t>“Gaps” in Patent Protection in the 92 Member Countries of the Paris Union (1988)</a:t>
            </a:r>
          </a:p>
        </p:txBody>
      </p:sp>
      <p:graphicFrame>
        <p:nvGraphicFramePr>
          <p:cNvPr id="3075" name="Group 3">
            <a:extLst>
              <a:ext uri="{FF2B5EF4-FFF2-40B4-BE49-F238E27FC236}">
                <a16:creationId xmlns:a16="http://schemas.microsoft.com/office/drawing/2014/main" id="{65E98E59-7D80-D248-916E-F289FD208B6D}"/>
              </a:ext>
            </a:extLst>
          </p:cNvPr>
          <p:cNvGraphicFramePr>
            <a:graphicFrameLocks noGrp="1"/>
          </p:cNvGraphicFramePr>
          <p:nvPr>
            <p:ph type="tbl" idx="1"/>
          </p:nvPr>
        </p:nvGraphicFramePr>
        <p:xfrm>
          <a:off x="1885156" y="838200"/>
          <a:ext cx="8421688" cy="5486400"/>
        </p:xfrm>
        <a:graphic>
          <a:graphicData uri="http://schemas.openxmlformats.org/drawingml/2006/table">
            <a:tbl>
              <a:tblPr/>
              <a:tblGrid>
                <a:gridCol w="6553200">
                  <a:extLst>
                    <a:ext uri="{9D8B030D-6E8A-4147-A177-3AD203B41FA5}">
                      <a16:colId xmlns:a16="http://schemas.microsoft.com/office/drawing/2014/main" val="20000"/>
                    </a:ext>
                  </a:extLst>
                </a:gridCol>
                <a:gridCol w="1868488">
                  <a:extLst>
                    <a:ext uri="{9D8B030D-6E8A-4147-A177-3AD203B41FA5}">
                      <a16:colId xmlns:a16="http://schemas.microsoft.com/office/drawing/2014/main" val="20001"/>
                    </a:ext>
                  </a:extLst>
                </a:gridCol>
              </a:tblGrid>
              <a:tr h="4572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31" charset="0"/>
                      </a:endParaRP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31" charset="0"/>
                        </a:rPr>
                        <a:t>Countries</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429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31" charset="0"/>
                        </a:rPr>
                        <a:t>Pharmaceutical products</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31" charset="0"/>
                        </a:rPr>
                        <a:t>49</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429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31" charset="0"/>
                        </a:rPr>
                        <a:t>Pharmaceutical processes</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31" charset="0"/>
                        </a:rPr>
                        <a:t>10</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429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31" charset="0"/>
                        </a:rPr>
                        <a:t>Surgical and diagnostic methods</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31" charset="0"/>
                        </a:rPr>
                        <a:t>44</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429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31" charset="0"/>
                        </a:rPr>
                        <a:t>Animals</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31" charset="0"/>
                        </a:rPr>
                        <a:t>45</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429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31" charset="0"/>
                        </a:rPr>
                        <a:t>Plants</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31" charset="0"/>
                        </a:rPr>
                        <a:t>44</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429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31" charset="0"/>
                        </a:rPr>
                        <a:t>Processes for production of plants &amp; animals</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31" charset="0"/>
                        </a:rPr>
                        <a:t>42</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429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31" charset="0"/>
                        </a:rPr>
                        <a:t>Microorganisms</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31" charset="0"/>
                        </a:rPr>
                        <a:t>9</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429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31" charset="0"/>
                        </a:rPr>
                        <a:t>Food products</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31" charset="0"/>
                        </a:rPr>
                        <a:t>35</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429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31" charset="0"/>
                        </a:rPr>
                        <a:t>Processes for production of food</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31" charset="0"/>
                        </a:rPr>
                        <a:t>9</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429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31" charset="0"/>
                        </a:rPr>
                        <a:t>Software</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31" charset="0"/>
                        </a:rPr>
                        <a:t>32</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3429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itchFamily="31" charset="0"/>
                        </a:rPr>
                        <a:t>Chemical products</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itchFamily="31" charset="0"/>
                        </a:rPr>
                        <a:t>22</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11"/>
                  </a:ext>
                </a:extLst>
              </a:tr>
            </a:tbl>
          </a:graphicData>
        </a:graphic>
      </p:graphicFrame>
      <p:sp>
        <p:nvSpPr>
          <p:cNvPr id="2" name="TextBox 1">
            <a:extLst>
              <a:ext uri="{FF2B5EF4-FFF2-40B4-BE49-F238E27FC236}">
                <a16:creationId xmlns:a16="http://schemas.microsoft.com/office/drawing/2014/main" id="{317025C2-B00A-E54B-9642-270919160CF3}"/>
              </a:ext>
            </a:extLst>
          </p:cNvPr>
          <p:cNvSpPr txBox="1"/>
          <p:nvPr/>
        </p:nvSpPr>
        <p:spPr>
          <a:xfrm>
            <a:off x="618817" y="6504801"/>
            <a:ext cx="10472803" cy="276999"/>
          </a:xfrm>
          <a:prstGeom prst="rect">
            <a:avLst/>
          </a:prstGeom>
          <a:noFill/>
        </p:spPr>
        <p:txBody>
          <a:bodyPr wrap="none" rtlCol="0">
            <a:spAutoFit/>
          </a:bodyPr>
          <a:lstStyle/>
          <a:p>
            <a:r>
              <a:rPr lang="en-US" sz="1200" dirty="0"/>
              <a:t>Source: Joseph Straus, </a:t>
            </a:r>
            <a:r>
              <a:rPr lang="en-US" sz="1200" i="1" dirty="0"/>
              <a:t>The Implications of the TRIPS Agreement in the Field of Patent Law</a:t>
            </a:r>
            <a:r>
              <a:rPr lang="en-US" sz="1200" dirty="0"/>
              <a:t>, </a:t>
            </a:r>
            <a:r>
              <a:rPr lang="en-US" sz="1200" i="1" dirty="0"/>
              <a:t>in </a:t>
            </a:r>
            <a:r>
              <a:rPr lang="en-US" sz="1200" cap="small" dirty="0"/>
              <a:t>From GATT to TRIPS</a:t>
            </a:r>
            <a:r>
              <a:rPr lang="en-US" sz="1200" dirty="0"/>
              <a:t> (Friedrich-Karl </a:t>
            </a:r>
            <a:r>
              <a:rPr lang="en-US" sz="1200" dirty="0" err="1"/>
              <a:t>Beier</a:t>
            </a:r>
            <a:r>
              <a:rPr lang="en-US" sz="1200" dirty="0"/>
              <a:t> &amp; Gerhard </a:t>
            </a:r>
            <a:r>
              <a:rPr lang="en-US" sz="1200" dirty="0" err="1"/>
              <a:t>Shricker</a:t>
            </a:r>
            <a:r>
              <a:rPr lang="en-US" sz="1200" dirty="0"/>
              <a:t> eds., 1996) </a:t>
            </a:r>
          </a:p>
        </p:txBody>
      </p:sp>
    </p:spTree>
    <p:extLst>
      <p:ext uri="{BB962C8B-B14F-4D97-AF65-F5344CB8AC3E}">
        <p14:creationId xmlns:p14="http://schemas.microsoft.com/office/powerpoint/2010/main" val="36191184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1A4D5A45-00EB-6650-8906-B6E0D56186CC}"/>
              </a:ext>
            </a:extLst>
          </p:cNvPr>
          <p:cNvPicPr>
            <a:picLocks noChangeAspect="1"/>
          </p:cNvPicPr>
          <p:nvPr/>
        </p:nvPicPr>
        <p:blipFill>
          <a:blip r:embed="rId2"/>
          <a:stretch>
            <a:fillRect/>
          </a:stretch>
        </p:blipFill>
        <p:spPr>
          <a:xfrm>
            <a:off x="1497031" y="0"/>
            <a:ext cx="9197935" cy="6858000"/>
          </a:xfrm>
          <a:prstGeom prst="rect">
            <a:avLst/>
          </a:prstGeom>
        </p:spPr>
      </p:pic>
      <p:sp>
        <p:nvSpPr>
          <p:cNvPr id="6" name="TextBox 5">
            <a:extLst>
              <a:ext uri="{FF2B5EF4-FFF2-40B4-BE49-F238E27FC236}">
                <a16:creationId xmlns:a16="http://schemas.microsoft.com/office/drawing/2014/main" id="{6ECE954D-0E27-CE29-3F5F-758F903B339C}"/>
              </a:ext>
            </a:extLst>
          </p:cNvPr>
          <p:cNvSpPr txBox="1"/>
          <p:nvPr/>
        </p:nvSpPr>
        <p:spPr>
          <a:xfrm>
            <a:off x="403834" y="1285546"/>
            <a:ext cx="400110" cy="4759765"/>
          </a:xfrm>
          <a:prstGeom prst="rect">
            <a:avLst/>
          </a:prstGeom>
          <a:noFill/>
        </p:spPr>
        <p:txBody>
          <a:bodyPr vert="vert270" wrap="none" rtlCol="0">
            <a:spAutoFit/>
          </a:bodyPr>
          <a:lstStyle/>
          <a:p>
            <a:r>
              <a:rPr lang="en-US" sz="1400" dirty="0"/>
              <a:t>Source:  https://</a:t>
            </a:r>
            <a:r>
              <a:rPr lang="en-US" sz="1400" dirty="0" err="1"/>
              <a:t>unctad.org</a:t>
            </a:r>
            <a:r>
              <a:rPr lang="en-US" sz="1400" dirty="0"/>
              <a:t>/topic/least-developed-countries/list</a:t>
            </a:r>
          </a:p>
        </p:txBody>
      </p:sp>
    </p:spTree>
    <p:extLst>
      <p:ext uri="{BB962C8B-B14F-4D97-AF65-F5344CB8AC3E}">
        <p14:creationId xmlns:p14="http://schemas.microsoft.com/office/powerpoint/2010/main" val="26774402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2923307" y="0"/>
            <a:ext cx="5997029" cy="68580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lumMod val="65000"/>
                </a:schemeClr>
              </a:solidFill>
            </a:endParaRPr>
          </a:p>
        </p:txBody>
      </p:sp>
      <p:sp>
        <p:nvSpPr>
          <p:cNvPr id="15" name="Rectangle 14"/>
          <p:cNvSpPr/>
          <p:nvPr/>
        </p:nvSpPr>
        <p:spPr>
          <a:xfrm>
            <a:off x="2347310" y="2140683"/>
            <a:ext cx="7497379" cy="646331"/>
          </a:xfrm>
          <a:prstGeom prst="rect">
            <a:avLst/>
          </a:prstGeom>
        </p:spPr>
        <p:txBody>
          <a:bodyPr wrap="square">
            <a:spAutoFit/>
          </a:bodyPr>
          <a:lstStyle/>
          <a:p>
            <a:pPr algn="ctr"/>
            <a:r>
              <a:rPr lang="en-US" sz="3600" dirty="0">
                <a:latin typeface="Garamond"/>
                <a:cs typeface="Garamond"/>
              </a:rPr>
              <a:t>Section C:  Contraction</a:t>
            </a:r>
          </a:p>
        </p:txBody>
      </p:sp>
      <p:sp>
        <p:nvSpPr>
          <p:cNvPr id="2" name="TextBox 1"/>
          <p:cNvSpPr txBox="1"/>
          <p:nvPr/>
        </p:nvSpPr>
        <p:spPr>
          <a:xfrm>
            <a:off x="1732643" y="244929"/>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472433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6D319CBA-78F9-E04D-826F-EB7273C1C802}"/>
              </a:ext>
            </a:extLst>
          </p:cNvPr>
          <p:cNvCxnSpPr/>
          <p:nvPr/>
        </p:nvCxnSpPr>
        <p:spPr>
          <a:xfrm>
            <a:off x="520995" y="5257800"/>
            <a:ext cx="11111024" cy="0"/>
          </a:xfrm>
          <a:prstGeom prst="line">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800B26E7-449E-E64A-872C-C21B32057C72}"/>
              </a:ext>
            </a:extLst>
          </p:cNvPr>
          <p:cNvCxnSpPr/>
          <p:nvPr/>
        </p:nvCxnSpPr>
        <p:spPr>
          <a:xfrm>
            <a:off x="6096000" y="5257800"/>
            <a:ext cx="0" cy="24288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4683A27-001D-BA49-9B82-06D66044FF76}"/>
              </a:ext>
            </a:extLst>
          </p:cNvPr>
          <p:cNvCxnSpPr/>
          <p:nvPr/>
        </p:nvCxnSpPr>
        <p:spPr>
          <a:xfrm>
            <a:off x="7010400" y="5263115"/>
            <a:ext cx="0" cy="24288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01C2CAF-C7CC-A94C-9BD5-0F46345F25EE}"/>
              </a:ext>
            </a:extLst>
          </p:cNvPr>
          <p:cNvCxnSpPr/>
          <p:nvPr/>
        </p:nvCxnSpPr>
        <p:spPr>
          <a:xfrm>
            <a:off x="8853377" y="5247995"/>
            <a:ext cx="0" cy="24288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D50DF8E-071F-454E-9B54-501CF2DE46BF}"/>
              </a:ext>
            </a:extLst>
          </p:cNvPr>
          <p:cNvCxnSpPr/>
          <p:nvPr/>
        </p:nvCxnSpPr>
        <p:spPr>
          <a:xfrm>
            <a:off x="5181600" y="5284585"/>
            <a:ext cx="0" cy="24288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0FD9CA0-761B-9048-B9DE-E662F332C998}"/>
              </a:ext>
            </a:extLst>
          </p:cNvPr>
          <p:cNvCxnSpPr/>
          <p:nvPr/>
        </p:nvCxnSpPr>
        <p:spPr>
          <a:xfrm>
            <a:off x="3342167" y="5286151"/>
            <a:ext cx="0" cy="24288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17FDB13-2D35-5648-A156-2CFA33CE16B2}"/>
              </a:ext>
            </a:extLst>
          </p:cNvPr>
          <p:cNvCxnSpPr/>
          <p:nvPr/>
        </p:nvCxnSpPr>
        <p:spPr>
          <a:xfrm>
            <a:off x="1565644" y="5288866"/>
            <a:ext cx="0" cy="24288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E023688-66BD-A54E-AE9D-C03368347D3E}"/>
              </a:ext>
            </a:extLst>
          </p:cNvPr>
          <p:cNvCxnSpPr/>
          <p:nvPr/>
        </p:nvCxnSpPr>
        <p:spPr>
          <a:xfrm>
            <a:off x="609600" y="5247996"/>
            <a:ext cx="0" cy="24288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DD2CDC5-4AF6-EC4A-9F7C-4270D2F24BAA}"/>
              </a:ext>
            </a:extLst>
          </p:cNvPr>
          <p:cNvCxnSpPr/>
          <p:nvPr/>
        </p:nvCxnSpPr>
        <p:spPr>
          <a:xfrm>
            <a:off x="609600" y="5263115"/>
            <a:ext cx="0" cy="24288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0B7F3BE-7A4B-4F43-9744-81788079F923}"/>
              </a:ext>
            </a:extLst>
          </p:cNvPr>
          <p:cNvCxnSpPr/>
          <p:nvPr/>
        </p:nvCxnSpPr>
        <p:spPr>
          <a:xfrm>
            <a:off x="10682177" y="5247997"/>
            <a:ext cx="0" cy="24288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0DC1970-D7EB-F245-84C7-61761A781C24}"/>
              </a:ext>
            </a:extLst>
          </p:cNvPr>
          <p:cNvCxnSpPr/>
          <p:nvPr/>
        </p:nvCxnSpPr>
        <p:spPr>
          <a:xfrm>
            <a:off x="7924800" y="5257800"/>
            <a:ext cx="0" cy="24288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5869222-CACA-784B-87E7-6F3D9A4A5ED8}"/>
              </a:ext>
            </a:extLst>
          </p:cNvPr>
          <p:cNvCxnSpPr/>
          <p:nvPr/>
        </p:nvCxnSpPr>
        <p:spPr>
          <a:xfrm>
            <a:off x="4277833" y="5247998"/>
            <a:ext cx="0" cy="24288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29766DC-B98B-8048-9FC8-40DAB9E13F54}"/>
              </a:ext>
            </a:extLst>
          </p:cNvPr>
          <p:cNvCxnSpPr/>
          <p:nvPr/>
        </p:nvCxnSpPr>
        <p:spPr>
          <a:xfrm>
            <a:off x="2441944" y="5288756"/>
            <a:ext cx="0" cy="24288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92D7E8F-BA64-5F43-B368-2AF369DBDB82}"/>
              </a:ext>
            </a:extLst>
          </p:cNvPr>
          <p:cNvCxnSpPr/>
          <p:nvPr/>
        </p:nvCxnSpPr>
        <p:spPr>
          <a:xfrm>
            <a:off x="9753600" y="5257800"/>
            <a:ext cx="0" cy="24288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0AE43044-BE79-E64B-9EBA-3D2B379A1E04}"/>
              </a:ext>
            </a:extLst>
          </p:cNvPr>
          <p:cNvSpPr txBox="1"/>
          <p:nvPr/>
        </p:nvSpPr>
        <p:spPr>
          <a:xfrm>
            <a:off x="10406343" y="5467111"/>
            <a:ext cx="652743" cy="369332"/>
          </a:xfrm>
          <a:prstGeom prst="rect">
            <a:avLst/>
          </a:prstGeom>
          <a:noFill/>
        </p:spPr>
        <p:txBody>
          <a:bodyPr wrap="none" rtlCol="0">
            <a:spAutoFit/>
          </a:bodyPr>
          <a:lstStyle/>
          <a:p>
            <a:r>
              <a:rPr lang="en-US" dirty="0"/>
              <a:t>2025</a:t>
            </a:r>
          </a:p>
        </p:txBody>
      </p:sp>
      <p:sp>
        <p:nvSpPr>
          <p:cNvPr id="26" name="TextBox 25">
            <a:extLst>
              <a:ext uri="{FF2B5EF4-FFF2-40B4-BE49-F238E27FC236}">
                <a16:creationId xmlns:a16="http://schemas.microsoft.com/office/drawing/2014/main" id="{54887C1A-22A5-1F4E-9089-D916B9EED1B8}"/>
              </a:ext>
            </a:extLst>
          </p:cNvPr>
          <p:cNvSpPr txBox="1"/>
          <p:nvPr/>
        </p:nvSpPr>
        <p:spPr>
          <a:xfrm>
            <a:off x="7619999" y="5498068"/>
            <a:ext cx="652743" cy="369332"/>
          </a:xfrm>
          <a:prstGeom prst="rect">
            <a:avLst/>
          </a:prstGeom>
          <a:noFill/>
        </p:spPr>
        <p:txBody>
          <a:bodyPr wrap="none" rtlCol="0">
            <a:spAutoFit/>
          </a:bodyPr>
          <a:lstStyle/>
          <a:p>
            <a:r>
              <a:rPr lang="en-US" dirty="0"/>
              <a:t>1950</a:t>
            </a:r>
          </a:p>
        </p:txBody>
      </p:sp>
      <p:sp>
        <p:nvSpPr>
          <p:cNvPr id="27" name="TextBox 26">
            <a:extLst>
              <a:ext uri="{FF2B5EF4-FFF2-40B4-BE49-F238E27FC236}">
                <a16:creationId xmlns:a16="http://schemas.microsoft.com/office/drawing/2014/main" id="{F0ED6790-DFA6-A541-A377-4E6321A23897}"/>
              </a:ext>
            </a:extLst>
          </p:cNvPr>
          <p:cNvSpPr txBox="1"/>
          <p:nvPr/>
        </p:nvSpPr>
        <p:spPr>
          <a:xfrm>
            <a:off x="3966492" y="5490883"/>
            <a:ext cx="652743" cy="369332"/>
          </a:xfrm>
          <a:prstGeom prst="rect">
            <a:avLst/>
          </a:prstGeom>
          <a:noFill/>
        </p:spPr>
        <p:txBody>
          <a:bodyPr wrap="none" rtlCol="0">
            <a:spAutoFit/>
          </a:bodyPr>
          <a:lstStyle/>
          <a:p>
            <a:r>
              <a:rPr lang="en-US" dirty="0"/>
              <a:t>1850</a:t>
            </a:r>
          </a:p>
        </p:txBody>
      </p:sp>
      <p:sp>
        <p:nvSpPr>
          <p:cNvPr id="28" name="TextBox 27">
            <a:extLst>
              <a:ext uri="{FF2B5EF4-FFF2-40B4-BE49-F238E27FC236}">
                <a16:creationId xmlns:a16="http://schemas.microsoft.com/office/drawing/2014/main" id="{5FB2DD5C-71E4-5B4E-A6E5-C195FA583AD3}"/>
              </a:ext>
            </a:extLst>
          </p:cNvPr>
          <p:cNvSpPr txBox="1"/>
          <p:nvPr/>
        </p:nvSpPr>
        <p:spPr>
          <a:xfrm>
            <a:off x="268319" y="5490884"/>
            <a:ext cx="652743" cy="369332"/>
          </a:xfrm>
          <a:prstGeom prst="rect">
            <a:avLst/>
          </a:prstGeom>
          <a:noFill/>
        </p:spPr>
        <p:txBody>
          <a:bodyPr wrap="none" rtlCol="0">
            <a:spAutoFit/>
          </a:bodyPr>
          <a:lstStyle/>
          <a:p>
            <a:r>
              <a:rPr lang="en-US" dirty="0"/>
              <a:t>1750</a:t>
            </a:r>
          </a:p>
        </p:txBody>
      </p:sp>
      <p:sp>
        <p:nvSpPr>
          <p:cNvPr id="29" name="TextBox 28">
            <a:extLst>
              <a:ext uri="{FF2B5EF4-FFF2-40B4-BE49-F238E27FC236}">
                <a16:creationId xmlns:a16="http://schemas.microsoft.com/office/drawing/2014/main" id="{4DFCF62D-613D-E54B-9186-B23474EA9A4A}"/>
              </a:ext>
            </a:extLst>
          </p:cNvPr>
          <p:cNvSpPr txBox="1"/>
          <p:nvPr/>
        </p:nvSpPr>
        <p:spPr>
          <a:xfrm>
            <a:off x="9416902" y="5490884"/>
            <a:ext cx="652743" cy="369332"/>
          </a:xfrm>
          <a:prstGeom prst="rect">
            <a:avLst/>
          </a:prstGeom>
          <a:noFill/>
        </p:spPr>
        <p:txBody>
          <a:bodyPr wrap="none" rtlCol="0">
            <a:spAutoFit/>
          </a:bodyPr>
          <a:lstStyle/>
          <a:p>
            <a:r>
              <a:rPr lang="en-US" dirty="0"/>
              <a:t>2000</a:t>
            </a:r>
          </a:p>
        </p:txBody>
      </p:sp>
      <p:sp>
        <p:nvSpPr>
          <p:cNvPr id="30" name="TextBox 29">
            <a:extLst>
              <a:ext uri="{FF2B5EF4-FFF2-40B4-BE49-F238E27FC236}">
                <a16:creationId xmlns:a16="http://schemas.microsoft.com/office/drawing/2014/main" id="{397224FF-6D3B-F547-84D0-75198363D71C}"/>
              </a:ext>
            </a:extLst>
          </p:cNvPr>
          <p:cNvSpPr txBox="1"/>
          <p:nvPr/>
        </p:nvSpPr>
        <p:spPr>
          <a:xfrm>
            <a:off x="2122356" y="5506002"/>
            <a:ext cx="652743" cy="369332"/>
          </a:xfrm>
          <a:prstGeom prst="rect">
            <a:avLst/>
          </a:prstGeom>
          <a:noFill/>
        </p:spPr>
        <p:txBody>
          <a:bodyPr wrap="none" rtlCol="0">
            <a:spAutoFit/>
          </a:bodyPr>
          <a:lstStyle/>
          <a:p>
            <a:r>
              <a:rPr lang="en-US" dirty="0"/>
              <a:t>1800</a:t>
            </a:r>
          </a:p>
        </p:txBody>
      </p:sp>
      <p:sp>
        <p:nvSpPr>
          <p:cNvPr id="31" name="TextBox 30">
            <a:extLst>
              <a:ext uri="{FF2B5EF4-FFF2-40B4-BE49-F238E27FC236}">
                <a16:creationId xmlns:a16="http://schemas.microsoft.com/office/drawing/2014/main" id="{A0C0430F-6985-6A4C-88B2-3FB3FF1679F4}"/>
              </a:ext>
            </a:extLst>
          </p:cNvPr>
          <p:cNvSpPr txBox="1"/>
          <p:nvPr/>
        </p:nvSpPr>
        <p:spPr>
          <a:xfrm>
            <a:off x="5816863" y="5500687"/>
            <a:ext cx="652743" cy="369332"/>
          </a:xfrm>
          <a:prstGeom prst="rect">
            <a:avLst/>
          </a:prstGeom>
          <a:noFill/>
        </p:spPr>
        <p:txBody>
          <a:bodyPr wrap="none" rtlCol="0">
            <a:spAutoFit/>
          </a:bodyPr>
          <a:lstStyle/>
          <a:p>
            <a:r>
              <a:rPr lang="en-US" dirty="0"/>
              <a:t>1900</a:t>
            </a:r>
          </a:p>
        </p:txBody>
      </p:sp>
      <p:sp>
        <p:nvSpPr>
          <p:cNvPr id="32" name="Rectangle 31">
            <a:extLst>
              <a:ext uri="{FF2B5EF4-FFF2-40B4-BE49-F238E27FC236}">
                <a16:creationId xmlns:a16="http://schemas.microsoft.com/office/drawing/2014/main" id="{C727E430-0243-474C-8DB0-853F6D0716FF}"/>
              </a:ext>
            </a:extLst>
          </p:cNvPr>
          <p:cNvSpPr/>
          <p:nvPr/>
        </p:nvSpPr>
        <p:spPr>
          <a:xfrm>
            <a:off x="5563992" y="2166258"/>
            <a:ext cx="5106899" cy="457200"/>
          </a:xfrm>
          <a:prstGeom prst="rect">
            <a:avLst/>
          </a:prstGeom>
          <a:gradFill flip="none" rotWithShape="1">
            <a:gsLst>
              <a:gs pos="0">
                <a:schemeClr val="accent1">
                  <a:lumMod val="5000"/>
                  <a:lumOff val="95000"/>
                </a:schemeClr>
              </a:gs>
              <a:gs pos="72000">
                <a:schemeClr val="accent1">
                  <a:lumMod val="50000"/>
                </a:schemeClr>
              </a:gs>
              <a:gs pos="77000">
                <a:schemeClr val="accent1">
                  <a:lumMod val="50000"/>
                </a:schemeClr>
              </a:gs>
              <a:gs pos="100000">
                <a:schemeClr val="accent1">
                  <a:lumMod val="20000"/>
                  <a:lumOff val="8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Harmonization</a:t>
            </a:r>
          </a:p>
        </p:txBody>
      </p:sp>
      <p:sp>
        <p:nvSpPr>
          <p:cNvPr id="33" name="Rectangle 32">
            <a:extLst>
              <a:ext uri="{FF2B5EF4-FFF2-40B4-BE49-F238E27FC236}">
                <a16:creationId xmlns:a16="http://schemas.microsoft.com/office/drawing/2014/main" id="{F11EB56B-6DC5-3340-892C-3E672CA2632D}"/>
              </a:ext>
            </a:extLst>
          </p:cNvPr>
          <p:cNvSpPr/>
          <p:nvPr/>
        </p:nvSpPr>
        <p:spPr>
          <a:xfrm>
            <a:off x="1469571" y="4169229"/>
            <a:ext cx="8719458" cy="457200"/>
          </a:xfrm>
          <a:prstGeom prst="rect">
            <a:avLst/>
          </a:prstGeom>
          <a:gradFill flip="none" rotWithShape="1">
            <a:gsLst>
              <a:gs pos="0">
                <a:schemeClr val="bg1"/>
              </a:gs>
              <a:gs pos="69000">
                <a:schemeClr val="accent6">
                  <a:lumMod val="50000"/>
                </a:schemeClr>
              </a:gs>
              <a:gs pos="87000">
                <a:schemeClr val="accent6">
                  <a:lumMod val="50000"/>
                </a:schemeClr>
              </a:gs>
              <a:gs pos="100000">
                <a:schemeClr val="accent6">
                  <a:lumMod val="20000"/>
                  <a:lumOff val="8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Expansion</a:t>
            </a:r>
          </a:p>
        </p:txBody>
      </p:sp>
      <p:sp>
        <p:nvSpPr>
          <p:cNvPr id="34" name="Rectangle 33">
            <a:extLst>
              <a:ext uri="{FF2B5EF4-FFF2-40B4-BE49-F238E27FC236}">
                <a16:creationId xmlns:a16="http://schemas.microsoft.com/office/drawing/2014/main" id="{CFEC00A7-99B7-F84C-B7DE-3645D45E1318}"/>
              </a:ext>
            </a:extLst>
          </p:cNvPr>
          <p:cNvSpPr/>
          <p:nvPr/>
        </p:nvSpPr>
        <p:spPr>
          <a:xfrm>
            <a:off x="9314480" y="3167743"/>
            <a:ext cx="1356411" cy="457200"/>
          </a:xfrm>
          <a:prstGeom prst="rect">
            <a:avLst/>
          </a:prstGeom>
          <a:gradFill flip="none" rotWithShape="1">
            <a:gsLst>
              <a:gs pos="0">
                <a:schemeClr val="bg1"/>
              </a:gs>
              <a:gs pos="74000">
                <a:schemeClr val="accent2">
                  <a:lumMod val="50000"/>
                </a:schemeClr>
              </a:gs>
              <a:gs pos="92000">
                <a:schemeClr val="accent2">
                  <a:lumMod val="50000"/>
                </a:schemeClr>
              </a:gs>
              <a:gs pos="100000">
                <a:schemeClr val="accent2">
                  <a:lumMod val="5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Contraction</a:t>
            </a:r>
          </a:p>
        </p:txBody>
      </p:sp>
      <p:sp>
        <p:nvSpPr>
          <p:cNvPr id="2" name="Title 1">
            <a:extLst>
              <a:ext uri="{FF2B5EF4-FFF2-40B4-BE49-F238E27FC236}">
                <a16:creationId xmlns:a16="http://schemas.microsoft.com/office/drawing/2014/main" id="{77B66F34-0602-8241-8490-550A4BF891D0}"/>
              </a:ext>
            </a:extLst>
          </p:cNvPr>
          <p:cNvSpPr>
            <a:spLocks noGrp="1"/>
          </p:cNvSpPr>
          <p:nvPr>
            <p:ph type="title"/>
          </p:nvPr>
        </p:nvSpPr>
        <p:spPr/>
        <p:txBody>
          <a:bodyPr>
            <a:normAutofit/>
          </a:bodyPr>
          <a:lstStyle/>
          <a:p>
            <a:r>
              <a:rPr lang="en-US" sz="3600" dirty="0"/>
              <a:t>Global Trends in Subject Matter Coverage</a:t>
            </a:r>
          </a:p>
        </p:txBody>
      </p:sp>
    </p:spTree>
    <p:extLst>
      <p:ext uri="{BB962C8B-B14F-4D97-AF65-F5344CB8AC3E}">
        <p14:creationId xmlns:p14="http://schemas.microsoft.com/office/powerpoint/2010/main" val="2924516633"/>
      </p:ext>
    </p:extLst>
  </p:cSld>
  <p:clrMapOvr>
    <a:masterClrMapping/>
  </p:clrMapOvr>
  <p:transition spd="slow">
    <p:wipe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83E525A-1363-C243-9690-ADF59AF99FF0}"/>
              </a:ext>
            </a:extLst>
          </p:cNvPr>
          <p:cNvPicPr>
            <a:picLocks noChangeAspect="1"/>
          </p:cNvPicPr>
          <p:nvPr/>
        </p:nvPicPr>
        <p:blipFill>
          <a:blip r:embed="rId2"/>
          <a:stretch>
            <a:fillRect/>
          </a:stretch>
        </p:blipFill>
        <p:spPr>
          <a:xfrm>
            <a:off x="702769" y="378573"/>
            <a:ext cx="10925478" cy="6179481"/>
          </a:xfrm>
          <a:prstGeom prst="rect">
            <a:avLst/>
          </a:prstGeom>
        </p:spPr>
      </p:pic>
    </p:spTree>
    <p:extLst>
      <p:ext uri="{BB962C8B-B14F-4D97-AF65-F5344CB8AC3E}">
        <p14:creationId xmlns:p14="http://schemas.microsoft.com/office/powerpoint/2010/main" val="28294978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7CA6D-6A72-0C41-BE4A-4F114ECAA155}"/>
              </a:ext>
            </a:extLst>
          </p:cNvPr>
          <p:cNvSpPr>
            <a:spLocks noGrp="1"/>
          </p:cNvSpPr>
          <p:nvPr>
            <p:ph type="title"/>
          </p:nvPr>
        </p:nvSpPr>
        <p:spPr/>
        <p:txBody>
          <a:bodyPr/>
          <a:lstStyle/>
          <a:p>
            <a:r>
              <a:rPr lang="en-US" dirty="0"/>
              <a:t>35 USC 287(c)</a:t>
            </a:r>
          </a:p>
        </p:txBody>
      </p:sp>
      <p:sp>
        <p:nvSpPr>
          <p:cNvPr id="3" name="Content Placeholder 2">
            <a:extLst>
              <a:ext uri="{FF2B5EF4-FFF2-40B4-BE49-F238E27FC236}">
                <a16:creationId xmlns:a16="http://schemas.microsoft.com/office/drawing/2014/main" id="{DE27FC3F-B930-E842-9754-605AE3C1E620}"/>
              </a:ext>
            </a:extLst>
          </p:cNvPr>
          <p:cNvSpPr>
            <a:spLocks noGrp="1"/>
          </p:cNvSpPr>
          <p:nvPr>
            <p:ph idx="1"/>
          </p:nvPr>
        </p:nvSpPr>
        <p:spPr/>
        <p:txBody>
          <a:bodyPr>
            <a:normAutofit lnSpcReduction="10000"/>
          </a:bodyPr>
          <a:lstStyle/>
          <a:p>
            <a:r>
              <a:rPr lang="en-US" dirty="0"/>
              <a:t>(1). With respect to a medical practitioner’s performance of a medical activity that constitutes an infringement under section 271(a) or (b), the provisions of sections 281, 283, 284, and 285 shall not apply against the medical practitioner or against a related health care entity with respect to such medical activity.</a:t>
            </a:r>
          </a:p>
          <a:p>
            <a:r>
              <a:rPr lang="en-US" dirty="0"/>
              <a:t>(2)(A) For the purpose of this subsection, the term “medical activity” means the performance of a medical or surgical procedure on a body, but shall not include (</a:t>
            </a:r>
            <a:r>
              <a:rPr lang="en-US" dirty="0" err="1"/>
              <a:t>i</a:t>
            </a:r>
            <a:r>
              <a:rPr lang="en-US" dirty="0"/>
              <a:t>) the use of a patented machine, manufacture, or composition of matter in violation of such patent, (ii) the practice of a patented use of a composition of matter in violation of such patent, or (iii) the practice of a process in violation of a biotechnology patent.</a:t>
            </a:r>
          </a:p>
        </p:txBody>
      </p:sp>
    </p:spTree>
    <p:extLst>
      <p:ext uri="{BB962C8B-B14F-4D97-AF65-F5344CB8AC3E}">
        <p14:creationId xmlns:p14="http://schemas.microsoft.com/office/powerpoint/2010/main" val="26296183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7186BB7-2588-EB40-A8B4-E9AE2212CA76}"/>
              </a:ext>
            </a:extLst>
          </p:cNvPr>
          <p:cNvPicPr>
            <a:picLocks noChangeAspect="1"/>
          </p:cNvPicPr>
          <p:nvPr/>
        </p:nvPicPr>
        <p:blipFill>
          <a:blip r:embed="rId2"/>
          <a:stretch>
            <a:fillRect/>
          </a:stretch>
        </p:blipFill>
        <p:spPr>
          <a:xfrm>
            <a:off x="2441408" y="0"/>
            <a:ext cx="7274092" cy="6825074"/>
          </a:xfrm>
          <a:prstGeom prst="rect">
            <a:avLst/>
          </a:prstGeom>
        </p:spPr>
      </p:pic>
      <p:sp>
        <p:nvSpPr>
          <p:cNvPr id="8" name="TextBox 7">
            <a:extLst>
              <a:ext uri="{FF2B5EF4-FFF2-40B4-BE49-F238E27FC236}">
                <a16:creationId xmlns:a16="http://schemas.microsoft.com/office/drawing/2014/main" id="{2B532FF3-E918-AA42-88DB-337F3C1403E9}"/>
              </a:ext>
            </a:extLst>
          </p:cNvPr>
          <p:cNvSpPr txBox="1"/>
          <p:nvPr/>
        </p:nvSpPr>
        <p:spPr>
          <a:xfrm>
            <a:off x="1687286" y="504982"/>
            <a:ext cx="553998" cy="6052683"/>
          </a:xfrm>
          <a:prstGeom prst="rect">
            <a:avLst/>
          </a:prstGeom>
          <a:noFill/>
        </p:spPr>
        <p:txBody>
          <a:bodyPr vert="vert270" wrap="none" rtlCol="0">
            <a:spAutoFit/>
          </a:bodyPr>
          <a:lstStyle/>
          <a:p>
            <a:r>
              <a:rPr lang="en-US" sz="1200" dirty="0"/>
              <a:t>Source:  Jacques </a:t>
            </a:r>
            <a:r>
              <a:rPr lang="en-US" sz="1200" dirty="0" err="1"/>
              <a:t>Ferlay</a:t>
            </a:r>
            <a:r>
              <a:rPr lang="en-US" sz="1200" dirty="0"/>
              <a:t> et al., “Cancer incidence and mortality worldwide: Sources, methods</a:t>
            </a:r>
          </a:p>
          <a:p>
            <a:r>
              <a:rPr lang="en-US" sz="1200" dirty="0"/>
              <a:t>and major patterns in GLOBOCAN 2012,” International Journal of Cancer 136 (2015): E359-E386</a:t>
            </a:r>
          </a:p>
        </p:txBody>
      </p:sp>
    </p:spTree>
    <p:extLst>
      <p:ext uri="{BB962C8B-B14F-4D97-AF65-F5344CB8AC3E}">
        <p14:creationId xmlns:p14="http://schemas.microsoft.com/office/powerpoint/2010/main" val="4385884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D5055B-37C5-F441-BC49-43FFA27707DA}"/>
              </a:ext>
            </a:extLst>
          </p:cNvPr>
          <p:cNvPicPr>
            <a:picLocks noChangeAspect="1"/>
          </p:cNvPicPr>
          <p:nvPr/>
        </p:nvPicPr>
        <p:blipFill>
          <a:blip r:embed="rId2"/>
          <a:stretch>
            <a:fillRect/>
          </a:stretch>
        </p:blipFill>
        <p:spPr>
          <a:xfrm>
            <a:off x="713014" y="0"/>
            <a:ext cx="11174186" cy="6841338"/>
          </a:xfrm>
          <a:prstGeom prst="rect">
            <a:avLst/>
          </a:prstGeom>
        </p:spPr>
      </p:pic>
      <p:sp>
        <p:nvSpPr>
          <p:cNvPr id="4" name="TextBox 3">
            <a:extLst>
              <a:ext uri="{FF2B5EF4-FFF2-40B4-BE49-F238E27FC236}">
                <a16:creationId xmlns:a16="http://schemas.microsoft.com/office/drawing/2014/main" id="{97ACBAE4-5AFE-D249-9AE6-415D0EFE3F46}"/>
              </a:ext>
            </a:extLst>
          </p:cNvPr>
          <p:cNvSpPr txBox="1"/>
          <p:nvPr/>
        </p:nvSpPr>
        <p:spPr>
          <a:xfrm>
            <a:off x="0" y="657382"/>
            <a:ext cx="553998" cy="6052683"/>
          </a:xfrm>
          <a:prstGeom prst="rect">
            <a:avLst/>
          </a:prstGeom>
          <a:noFill/>
        </p:spPr>
        <p:txBody>
          <a:bodyPr vert="vert270" wrap="none" rtlCol="0">
            <a:spAutoFit/>
          </a:bodyPr>
          <a:lstStyle/>
          <a:p>
            <a:r>
              <a:rPr lang="en-US" sz="1200" dirty="0"/>
              <a:t>Source:  Jacques </a:t>
            </a:r>
            <a:r>
              <a:rPr lang="en-US" sz="1200" dirty="0" err="1"/>
              <a:t>Ferlay</a:t>
            </a:r>
            <a:r>
              <a:rPr lang="en-US" sz="1200" dirty="0"/>
              <a:t> et al., “Cancer incidence and mortality worldwide: Sources, methods</a:t>
            </a:r>
          </a:p>
          <a:p>
            <a:r>
              <a:rPr lang="en-US" sz="1200" dirty="0"/>
              <a:t>and major patterns in GLOBOCAN 2012,” International Journal of Cancer 136 (2015): E359-E386</a:t>
            </a:r>
          </a:p>
        </p:txBody>
      </p:sp>
    </p:spTree>
    <p:extLst>
      <p:ext uri="{BB962C8B-B14F-4D97-AF65-F5344CB8AC3E}">
        <p14:creationId xmlns:p14="http://schemas.microsoft.com/office/powerpoint/2010/main" val="610570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0970" y="0"/>
            <a:ext cx="10451109" cy="6858000"/>
          </a:xfrm>
          <a:prstGeom prst="rect">
            <a:avLst/>
          </a:prstGeom>
        </p:spPr>
      </p:pic>
      <p:sp>
        <p:nvSpPr>
          <p:cNvPr id="2" name="TextBox 1">
            <a:extLst>
              <a:ext uri="{FF2B5EF4-FFF2-40B4-BE49-F238E27FC236}">
                <a16:creationId xmlns:a16="http://schemas.microsoft.com/office/drawing/2014/main" id="{8D5D17BF-7B6D-0047-8C99-041A0F17A5BD}"/>
              </a:ext>
            </a:extLst>
          </p:cNvPr>
          <p:cNvSpPr txBox="1"/>
          <p:nvPr/>
        </p:nvSpPr>
        <p:spPr>
          <a:xfrm rot="16200000">
            <a:off x="-1910838" y="3347845"/>
            <a:ext cx="5059718" cy="830997"/>
          </a:xfrm>
          <a:prstGeom prst="rect">
            <a:avLst/>
          </a:prstGeom>
          <a:noFill/>
        </p:spPr>
        <p:txBody>
          <a:bodyPr wrap="none" rtlCol="0">
            <a:spAutoFit/>
          </a:bodyPr>
          <a:lstStyle/>
          <a:p>
            <a:r>
              <a:rPr lang="en-US" sz="1200" dirty="0"/>
              <a:t>Source:  Mateo </a:t>
            </a:r>
            <a:r>
              <a:rPr lang="en-US" sz="1200" dirty="0" err="1"/>
              <a:t>Aboy</a:t>
            </a:r>
            <a:r>
              <a:rPr lang="en-US" sz="1200" dirty="0"/>
              <a:t>, Kathleen Liddell, Johnathon Liddicoat &amp; Cristina Crespo, </a:t>
            </a:r>
          </a:p>
          <a:p>
            <a:r>
              <a:rPr lang="en-US" sz="1200" dirty="0"/>
              <a:t>“Myriad’s impact on gene patents,” </a:t>
            </a:r>
          </a:p>
          <a:p>
            <a:r>
              <a:rPr lang="en-US" sz="1200" i="1" dirty="0"/>
              <a:t>Nature Biotechnology</a:t>
            </a:r>
            <a:r>
              <a:rPr lang="en-US" sz="1200" dirty="0"/>
              <a:t> 34 (November 2016): 1119</a:t>
            </a:r>
          </a:p>
          <a:p>
            <a:endParaRPr lang="en-US" sz="1200" dirty="0"/>
          </a:p>
        </p:txBody>
      </p:sp>
    </p:spTree>
    <p:extLst>
      <p:ext uri="{BB962C8B-B14F-4D97-AF65-F5344CB8AC3E}">
        <p14:creationId xmlns:p14="http://schemas.microsoft.com/office/powerpoint/2010/main" val="31305514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7535" y="0"/>
            <a:ext cx="10467013" cy="6858000"/>
          </a:xfrm>
          <a:prstGeom prst="rect">
            <a:avLst/>
          </a:prstGeom>
        </p:spPr>
      </p:pic>
      <p:sp>
        <p:nvSpPr>
          <p:cNvPr id="3" name="TextBox 2">
            <a:extLst>
              <a:ext uri="{FF2B5EF4-FFF2-40B4-BE49-F238E27FC236}">
                <a16:creationId xmlns:a16="http://schemas.microsoft.com/office/drawing/2014/main" id="{2A94B74A-F197-3945-A907-F7D8998BB66F}"/>
              </a:ext>
            </a:extLst>
          </p:cNvPr>
          <p:cNvSpPr txBox="1"/>
          <p:nvPr/>
        </p:nvSpPr>
        <p:spPr>
          <a:xfrm rot="16200000">
            <a:off x="-1910838" y="3347845"/>
            <a:ext cx="5059718" cy="830997"/>
          </a:xfrm>
          <a:prstGeom prst="rect">
            <a:avLst/>
          </a:prstGeom>
          <a:noFill/>
        </p:spPr>
        <p:txBody>
          <a:bodyPr wrap="none" rtlCol="0">
            <a:spAutoFit/>
          </a:bodyPr>
          <a:lstStyle/>
          <a:p>
            <a:r>
              <a:rPr lang="en-US" sz="1200" dirty="0"/>
              <a:t>Source:  Mateo </a:t>
            </a:r>
            <a:r>
              <a:rPr lang="en-US" sz="1200" dirty="0" err="1"/>
              <a:t>Aboy</a:t>
            </a:r>
            <a:r>
              <a:rPr lang="en-US" sz="1200" dirty="0"/>
              <a:t>, Kathleen Liddell, Johnathon Liddicoat &amp; Cristina Crespo, </a:t>
            </a:r>
          </a:p>
          <a:p>
            <a:r>
              <a:rPr lang="en-US" sz="1200" dirty="0"/>
              <a:t>“Myriad’s impact on gene patents,” </a:t>
            </a:r>
          </a:p>
          <a:p>
            <a:r>
              <a:rPr lang="en-US" sz="1200" i="1" dirty="0"/>
              <a:t>Nature Biotechnology</a:t>
            </a:r>
            <a:r>
              <a:rPr lang="en-US" sz="1200" dirty="0"/>
              <a:t> 34 (November 2016): 1119</a:t>
            </a:r>
          </a:p>
          <a:p>
            <a:endParaRPr lang="en-US" sz="1200" dirty="0"/>
          </a:p>
        </p:txBody>
      </p:sp>
    </p:spTree>
    <p:extLst>
      <p:ext uri="{BB962C8B-B14F-4D97-AF65-F5344CB8AC3E}">
        <p14:creationId xmlns:p14="http://schemas.microsoft.com/office/powerpoint/2010/main" val="8984887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3520" y="0"/>
            <a:ext cx="10301888" cy="6858000"/>
          </a:xfrm>
          <a:prstGeom prst="rect">
            <a:avLst/>
          </a:prstGeom>
        </p:spPr>
      </p:pic>
      <p:sp>
        <p:nvSpPr>
          <p:cNvPr id="3" name="TextBox 2">
            <a:extLst>
              <a:ext uri="{FF2B5EF4-FFF2-40B4-BE49-F238E27FC236}">
                <a16:creationId xmlns:a16="http://schemas.microsoft.com/office/drawing/2014/main" id="{75552AEB-D6C5-FF42-8511-64389F5E612E}"/>
              </a:ext>
            </a:extLst>
          </p:cNvPr>
          <p:cNvSpPr txBox="1"/>
          <p:nvPr/>
        </p:nvSpPr>
        <p:spPr>
          <a:xfrm rot="16200000">
            <a:off x="-1910838" y="3347845"/>
            <a:ext cx="5059718" cy="830997"/>
          </a:xfrm>
          <a:prstGeom prst="rect">
            <a:avLst/>
          </a:prstGeom>
          <a:noFill/>
        </p:spPr>
        <p:txBody>
          <a:bodyPr wrap="none" rtlCol="0">
            <a:spAutoFit/>
          </a:bodyPr>
          <a:lstStyle/>
          <a:p>
            <a:r>
              <a:rPr lang="en-US" sz="1200" dirty="0"/>
              <a:t>Source:  Mateo </a:t>
            </a:r>
            <a:r>
              <a:rPr lang="en-US" sz="1200" dirty="0" err="1"/>
              <a:t>Aboy</a:t>
            </a:r>
            <a:r>
              <a:rPr lang="en-US" sz="1200" dirty="0"/>
              <a:t>, Kathleen Liddell, Johnathon Liddicoat &amp; Cristina Crespo, </a:t>
            </a:r>
          </a:p>
          <a:p>
            <a:r>
              <a:rPr lang="en-US" sz="1200" dirty="0"/>
              <a:t>“Myriad’s impact on gene patents,” </a:t>
            </a:r>
          </a:p>
          <a:p>
            <a:r>
              <a:rPr lang="en-US" sz="1200" i="1" dirty="0"/>
              <a:t>Nature Biotechnology</a:t>
            </a:r>
            <a:r>
              <a:rPr lang="en-US" sz="1200" dirty="0"/>
              <a:t> 34 (November 2016): 1119</a:t>
            </a:r>
          </a:p>
          <a:p>
            <a:endParaRPr lang="en-US" sz="1200" dirty="0"/>
          </a:p>
        </p:txBody>
      </p:sp>
    </p:spTree>
    <p:extLst>
      <p:ext uri="{BB962C8B-B14F-4D97-AF65-F5344CB8AC3E}">
        <p14:creationId xmlns:p14="http://schemas.microsoft.com/office/powerpoint/2010/main" val="23240272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Oval 2"/>
          <p:cNvSpPr>
            <a:spLocks noChangeArrowheads="1"/>
          </p:cNvSpPr>
          <p:nvPr/>
        </p:nvSpPr>
        <p:spPr bwMode="auto">
          <a:xfrm rot="1945052">
            <a:off x="6629400" y="457200"/>
            <a:ext cx="990600" cy="2209800"/>
          </a:xfrm>
          <a:prstGeom prst="ellipse">
            <a:avLst/>
          </a:prstGeom>
          <a:solidFill>
            <a:srgbClr val="FF0000"/>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64547" name="Oval 3"/>
          <p:cNvSpPr>
            <a:spLocks noChangeArrowheads="1"/>
          </p:cNvSpPr>
          <p:nvPr/>
        </p:nvSpPr>
        <p:spPr bwMode="auto">
          <a:xfrm rot="-2691270">
            <a:off x="3581400" y="609600"/>
            <a:ext cx="2209800" cy="3733800"/>
          </a:xfrm>
          <a:prstGeom prst="ellipse">
            <a:avLst/>
          </a:prstGeom>
          <a:pattFill prst="sphere">
            <a:fgClr>
              <a:srgbClr val="FF0000"/>
            </a:fgClr>
            <a:bgClr>
              <a:schemeClr val="bg1"/>
            </a:bgClr>
          </a:pattFill>
          <a:ln w="12700">
            <a:solidFill>
              <a:schemeClr val="tx1"/>
            </a:solidFill>
            <a:round/>
            <a:headEnd/>
            <a:tailEnd/>
          </a:ln>
          <a:effectLst/>
        </p:spPr>
        <p:txBody>
          <a:bodyPr wrap="none" anchor="ctr"/>
          <a:lstStyle/>
          <a:p>
            <a:endParaRPr lang="en-US"/>
          </a:p>
        </p:txBody>
      </p:sp>
      <p:sp>
        <p:nvSpPr>
          <p:cNvPr id="364548" name="Oval 4"/>
          <p:cNvSpPr>
            <a:spLocks noChangeArrowheads="1"/>
          </p:cNvSpPr>
          <p:nvPr/>
        </p:nvSpPr>
        <p:spPr bwMode="auto">
          <a:xfrm>
            <a:off x="5257800" y="228600"/>
            <a:ext cx="1752600" cy="4114800"/>
          </a:xfrm>
          <a:prstGeom prst="ellipse">
            <a:avLst/>
          </a:prstGeom>
          <a:pattFill prst="divot">
            <a:fgClr>
              <a:srgbClr val="FF0000"/>
            </a:fgClr>
            <a:bgClr>
              <a:schemeClr val="bg1"/>
            </a:bgClr>
          </a:pattFill>
          <a:ln w="12700">
            <a:solidFill>
              <a:schemeClr val="tx1"/>
            </a:solidFill>
            <a:round/>
            <a:headEnd/>
            <a:tailEnd/>
          </a:ln>
          <a:effectLst/>
        </p:spPr>
        <p:txBody>
          <a:bodyPr wrap="none" anchor="ctr"/>
          <a:lstStyle/>
          <a:p>
            <a:endParaRPr lang="en-US"/>
          </a:p>
        </p:txBody>
      </p:sp>
      <p:sp>
        <p:nvSpPr>
          <p:cNvPr id="364549" name="Oval 5"/>
          <p:cNvSpPr>
            <a:spLocks noChangeArrowheads="1"/>
          </p:cNvSpPr>
          <p:nvPr/>
        </p:nvSpPr>
        <p:spPr bwMode="auto">
          <a:xfrm rot="738032">
            <a:off x="1524000" y="2514600"/>
            <a:ext cx="4267200" cy="1295400"/>
          </a:xfrm>
          <a:prstGeom prst="ellipse">
            <a:avLst/>
          </a:prstGeom>
          <a:pattFill prst="sphere">
            <a:fgClr>
              <a:srgbClr val="FF0000"/>
            </a:fgClr>
            <a:bgClr>
              <a:schemeClr val="bg1"/>
            </a:bgClr>
          </a:pattFill>
          <a:ln w="12700">
            <a:solidFill>
              <a:schemeClr val="tx1"/>
            </a:solidFill>
            <a:round/>
            <a:headEnd/>
            <a:tailEnd/>
          </a:ln>
          <a:effectLst/>
        </p:spPr>
        <p:txBody>
          <a:bodyPr wrap="none" anchor="ctr"/>
          <a:lstStyle/>
          <a:p>
            <a:endParaRPr lang="en-US"/>
          </a:p>
        </p:txBody>
      </p:sp>
      <p:sp>
        <p:nvSpPr>
          <p:cNvPr id="364550" name="Oval 6"/>
          <p:cNvSpPr>
            <a:spLocks noChangeArrowheads="1"/>
          </p:cNvSpPr>
          <p:nvPr/>
        </p:nvSpPr>
        <p:spPr bwMode="auto">
          <a:xfrm rot="3637115">
            <a:off x="6722269" y="4072731"/>
            <a:ext cx="1758950" cy="2078038"/>
          </a:xfrm>
          <a:prstGeom prst="ellipse">
            <a:avLst/>
          </a:prstGeom>
          <a:solidFill>
            <a:srgbClr val="FF0000"/>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64551" name="Oval 7"/>
          <p:cNvSpPr>
            <a:spLocks noChangeArrowheads="1"/>
          </p:cNvSpPr>
          <p:nvPr/>
        </p:nvSpPr>
        <p:spPr bwMode="auto">
          <a:xfrm>
            <a:off x="7772400" y="2133600"/>
            <a:ext cx="2286000" cy="1676400"/>
          </a:xfrm>
          <a:prstGeom prst="ellipse">
            <a:avLst/>
          </a:prstGeom>
          <a:pattFill prst="sphere">
            <a:fgClr>
              <a:srgbClr val="FF0000"/>
            </a:fgClr>
            <a:bgClr>
              <a:schemeClr val="bg1"/>
            </a:bgClr>
          </a:pattFill>
          <a:ln w="12700">
            <a:solidFill>
              <a:schemeClr val="tx1"/>
            </a:solidFill>
            <a:round/>
            <a:headEnd/>
            <a:tailEnd/>
          </a:ln>
          <a:effectLst/>
        </p:spPr>
        <p:txBody>
          <a:bodyPr wrap="none" anchor="ctr"/>
          <a:lstStyle/>
          <a:p>
            <a:pPr algn="ctr"/>
            <a:endParaRPr lang="x-none" altLang="x-none"/>
          </a:p>
        </p:txBody>
      </p:sp>
      <p:sp>
        <p:nvSpPr>
          <p:cNvPr id="364552" name="Oval 8"/>
          <p:cNvSpPr>
            <a:spLocks noChangeArrowheads="1"/>
          </p:cNvSpPr>
          <p:nvPr/>
        </p:nvSpPr>
        <p:spPr bwMode="auto">
          <a:xfrm rot="1565434">
            <a:off x="7950200" y="3771901"/>
            <a:ext cx="1824038" cy="892175"/>
          </a:xfrm>
          <a:prstGeom prst="ellipse">
            <a:avLst/>
          </a:prstGeom>
          <a:solidFill>
            <a:srgbClr val="FF0000"/>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64553" name="Oval 9"/>
          <p:cNvSpPr>
            <a:spLocks noChangeArrowheads="1"/>
          </p:cNvSpPr>
          <p:nvPr/>
        </p:nvSpPr>
        <p:spPr bwMode="auto">
          <a:xfrm rot="3637115">
            <a:off x="6588920" y="4709320"/>
            <a:ext cx="1138237" cy="1063625"/>
          </a:xfrm>
          <a:prstGeom prst="ellipse">
            <a:avLst/>
          </a:prstGeom>
          <a:solidFill>
            <a:srgbClr val="FF0000"/>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64554" name="Oval 10"/>
          <p:cNvSpPr>
            <a:spLocks noChangeArrowheads="1"/>
          </p:cNvSpPr>
          <p:nvPr/>
        </p:nvSpPr>
        <p:spPr bwMode="auto">
          <a:xfrm rot="3637115">
            <a:off x="7430294" y="4304507"/>
            <a:ext cx="1138238" cy="1063625"/>
          </a:xfrm>
          <a:prstGeom prst="ellipse">
            <a:avLst/>
          </a:prstGeom>
          <a:solidFill>
            <a:srgbClr val="FF0000"/>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64555" name="Oval 11"/>
          <p:cNvSpPr>
            <a:spLocks noChangeArrowheads="1"/>
          </p:cNvSpPr>
          <p:nvPr/>
        </p:nvSpPr>
        <p:spPr bwMode="auto">
          <a:xfrm rot="-2172567">
            <a:off x="2133600" y="4495801"/>
            <a:ext cx="4038600" cy="1654175"/>
          </a:xfrm>
          <a:prstGeom prst="ellipse">
            <a:avLst/>
          </a:prstGeom>
          <a:solidFill>
            <a:srgbClr val="FF0000"/>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64556" name="Oval 12"/>
          <p:cNvSpPr>
            <a:spLocks noChangeArrowheads="1"/>
          </p:cNvSpPr>
          <p:nvPr/>
        </p:nvSpPr>
        <p:spPr bwMode="auto">
          <a:xfrm rot="-5738093">
            <a:off x="7611270" y="2370932"/>
            <a:ext cx="1616075" cy="1293813"/>
          </a:xfrm>
          <a:prstGeom prst="ellipse">
            <a:avLst/>
          </a:prstGeom>
          <a:solidFill>
            <a:srgbClr val="FF0000"/>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64557" name="Text Box 13"/>
          <p:cNvSpPr txBox="1">
            <a:spLocks noChangeArrowheads="1"/>
          </p:cNvSpPr>
          <p:nvPr/>
        </p:nvSpPr>
        <p:spPr bwMode="auto">
          <a:xfrm>
            <a:off x="2438400" y="2819400"/>
            <a:ext cx="102547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a:t>Software</a:t>
            </a:r>
          </a:p>
        </p:txBody>
      </p:sp>
      <p:sp>
        <p:nvSpPr>
          <p:cNvPr id="364558" name="Text Box 14"/>
          <p:cNvSpPr txBox="1">
            <a:spLocks noChangeArrowheads="1"/>
          </p:cNvSpPr>
          <p:nvPr/>
        </p:nvSpPr>
        <p:spPr bwMode="auto">
          <a:xfrm rot="-2286454">
            <a:off x="3672250" y="4888598"/>
            <a:ext cx="88351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a:t>Design</a:t>
            </a:r>
          </a:p>
          <a:p>
            <a:r>
              <a:rPr lang="en-US" altLang="x-none"/>
              <a:t>Patents</a:t>
            </a:r>
          </a:p>
        </p:txBody>
      </p:sp>
      <p:sp>
        <p:nvSpPr>
          <p:cNvPr id="364559" name="Text Box 15"/>
          <p:cNvSpPr txBox="1">
            <a:spLocks noChangeArrowheads="1"/>
          </p:cNvSpPr>
          <p:nvPr/>
        </p:nvSpPr>
        <p:spPr bwMode="auto">
          <a:xfrm>
            <a:off x="3352800" y="1219201"/>
            <a:ext cx="104387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a:t>Business </a:t>
            </a:r>
          </a:p>
          <a:p>
            <a:r>
              <a:rPr lang="en-US" altLang="x-none"/>
              <a:t>Methods</a:t>
            </a:r>
          </a:p>
        </p:txBody>
      </p:sp>
      <p:sp>
        <p:nvSpPr>
          <p:cNvPr id="364560" name="Text Box 16"/>
          <p:cNvSpPr txBox="1">
            <a:spLocks noChangeArrowheads="1"/>
          </p:cNvSpPr>
          <p:nvPr/>
        </p:nvSpPr>
        <p:spPr bwMode="auto">
          <a:xfrm>
            <a:off x="5562600" y="533400"/>
            <a:ext cx="136024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sz="2000" dirty="0"/>
              <a:t>Medical</a:t>
            </a:r>
          </a:p>
          <a:p>
            <a:r>
              <a:rPr lang="en-US" altLang="x-none" sz="2000" dirty="0"/>
              <a:t>Procedures</a:t>
            </a:r>
          </a:p>
        </p:txBody>
      </p:sp>
      <p:sp>
        <p:nvSpPr>
          <p:cNvPr id="364561" name="Text Box 17"/>
          <p:cNvSpPr txBox="1">
            <a:spLocks noChangeArrowheads="1"/>
          </p:cNvSpPr>
          <p:nvPr/>
        </p:nvSpPr>
        <p:spPr bwMode="auto">
          <a:xfrm rot="-3559031">
            <a:off x="7026309" y="881341"/>
            <a:ext cx="7809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a:t>Sports</a:t>
            </a:r>
          </a:p>
        </p:txBody>
      </p:sp>
      <p:sp>
        <p:nvSpPr>
          <p:cNvPr id="364562" name="Oval 18"/>
          <p:cNvSpPr>
            <a:spLocks noChangeArrowheads="1"/>
          </p:cNvSpPr>
          <p:nvPr/>
        </p:nvSpPr>
        <p:spPr bwMode="auto">
          <a:xfrm rot="-4248861">
            <a:off x="4991100" y="5448300"/>
            <a:ext cx="1524000" cy="838200"/>
          </a:xfrm>
          <a:prstGeom prst="ellipse">
            <a:avLst/>
          </a:prstGeom>
          <a:solidFill>
            <a:srgbClr val="FFFFFF"/>
          </a:solidFill>
          <a:ln w="12700">
            <a:solidFill>
              <a:srgbClr val="FFFFFF"/>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64572" name="Text Box 28"/>
          <p:cNvSpPr txBox="1">
            <a:spLocks noChangeArrowheads="1"/>
          </p:cNvSpPr>
          <p:nvPr/>
        </p:nvSpPr>
        <p:spPr bwMode="auto">
          <a:xfrm rot="-1527459">
            <a:off x="7555303" y="5454134"/>
            <a:ext cx="7532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a:t>Plants</a:t>
            </a:r>
          </a:p>
        </p:txBody>
      </p:sp>
      <p:sp>
        <p:nvSpPr>
          <p:cNvPr id="364573" name="Text Box 29"/>
          <p:cNvSpPr txBox="1">
            <a:spLocks noChangeArrowheads="1"/>
          </p:cNvSpPr>
          <p:nvPr/>
        </p:nvSpPr>
        <p:spPr bwMode="auto">
          <a:xfrm rot="-2245431">
            <a:off x="7767485" y="4846122"/>
            <a:ext cx="66864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a:t>PVPA</a:t>
            </a:r>
          </a:p>
        </p:txBody>
      </p:sp>
      <p:sp>
        <p:nvSpPr>
          <p:cNvPr id="364574" name="Text Box 30"/>
          <p:cNvSpPr txBox="1">
            <a:spLocks noChangeArrowheads="1"/>
          </p:cNvSpPr>
          <p:nvPr/>
        </p:nvSpPr>
        <p:spPr bwMode="auto">
          <a:xfrm rot="-1552278">
            <a:off x="7036627" y="5301734"/>
            <a:ext cx="53809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a:t>PPA</a:t>
            </a:r>
          </a:p>
        </p:txBody>
      </p:sp>
      <p:sp>
        <p:nvSpPr>
          <p:cNvPr id="364575" name="Text Box 31"/>
          <p:cNvSpPr txBox="1">
            <a:spLocks noChangeArrowheads="1"/>
          </p:cNvSpPr>
          <p:nvPr/>
        </p:nvSpPr>
        <p:spPr bwMode="auto">
          <a:xfrm rot="1583227">
            <a:off x="8601976" y="4082534"/>
            <a:ext cx="93006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a:t>Animals</a:t>
            </a:r>
          </a:p>
        </p:txBody>
      </p:sp>
      <p:sp>
        <p:nvSpPr>
          <p:cNvPr id="364576" name="Text Box 32"/>
          <p:cNvSpPr txBox="1">
            <a:spLocks noChangeArrowheads="1"/>
          </p:cNvSpPr>
          <p:nvPr/>
        </p:nvSpPr>
        <p:spPr bwMode="auto">
          <a:xfrm rot="5136077">
            <a:off x="8306595" y="2815432"/>
            <a:ext cx="10017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sz="2000"/>
              <a:t>Purified</a:t>
            </a:r>
          </a:p>
        </p:txBody>
      </p:sp>
      <p:sp>
        <p:nvSpPr>
          <p:cNvPr id="364577" name="Text Box 33"/>
          <p:cNvSpPr txBox="1">
            <a:spLocks noChangeArrowheads="1"/>
          </p:cNvSpPr>
          <p:nvPr/>
        </p:nvSpPr>
        <p:spPr bwMode="auto">
          <a:xfrm>
            <a:off x="9067801" y="2667000"/>
            <a:ext cx="77296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a:t>Genes</a:t>
            </a:r>
          </a:p>
        </p:txBody>
      </p:sp>
      <p:sp>
        <p:nvSpPr>
          <p:cNvPr id="364578" name="Text Box 34"/>
          <p:cNvSpPr txBox="1">
            <a:spLocks noChangeArrowheads="1"/>
          </p:cNvSpPr>
          <p:nvPr/>
        </p:nvSpPr>
        <p:spPr bwMode="auto">
          <a:xfrm>
            <a:off x="1660526" y="1641475"/>
            <a:ext cx="108876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dirty="0"/>
              <a:t>Principles</a:t>
            </a:r>
          </a:p>
        </p:txBody>
      </p:sp>
      <p:sp>
        <p:nvSpPr>
          <p:cNvPr id="364579" name="Text Box 35"/>
          <p:cNvSpPr txBox="1">
            <a:spLocks noChangeArrowheads="1"/>
          </p:cNvSpPr>
          <p:nvPr/>
        </p:nvSpPr>
        <p:spPr bwMode="auto">
          <a:xfrm>
            <a:off x="3124200" y="228600"/>
            <a:ext cx="159178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a:t>Laws of Nature</a:t>
            </a:r>
          </a:p>
        </p:txBody>
      </p:sp>
      <p:sp>
        <p:nvSpPr>
          <p:cNvPr id="364580" name="Text Box 36"/>
          <p:cNvSpPr txBox="1">
            <a:spLocks noChangeArrowheads="1"/>
          </p:cNvSpPr>
          <p:nvPr/>
        </p:nvSpPr>
        <p:spPr bwMode="auto">
          <a:xfrm>
            <a:off x="8839201" y="5029200"/>
            <a:ext cx="195675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a:t>Products of Nature</a:t>
            </a:r>
            <a:endParaRPr lang="en-US" altLang="x-none" dirty="0"/>
          </a:p>
        </p:txBody>
      </p:sp>
      <p:sp>
        <p:nvSpPr>
          <p:cNvPr id="38" name="Oval 3"/>
          <p:cNvSpPr>
            <a:spLocks noChangeArrowheads="1"/>
          </p:cNvSpPr>
          <p:nvPr/>
        </p:nvSpPr>
        <p:spPr bwMode="auto">
          <a:xfrm rot="19665429">
            <a:off x="4928519" y="560782"/>
            <a:ext cx="716239" cy="1830724"/>
          </a:xfrm>
          <a:prstGeom prst="ellipse">
            <a:avLst/>
          </a:prstGeom>
          <a:solidFill>
            <a:schemeClr val="bg1"/>
          </a:solidFill>
          <a:ln w="12700">
            <a:solidFill>
              <a:schemeClr val="tx1"/>
            </a:solidFill>
            <a:round/>
            <a:headEnd/>
            <a:tailEnd/>
          </a:ln>
          <a:effectLst/>
        </p:spPr>
        <p:txBody>
          <a:bodyPr wrap="none" anchor="ctr"/>
          <a:lstStyle/>
          <a:p>
            <a:endParaRPr lang="en-US" dirty="0"/>
          </a:p>
        </p:txBody>
      </p:sp>
      <p:sp>
        <p:nvSpPr>
          <p:cNvPr id="39" name="Oval 19"/>
          <p:cNvSpPr>
            <a:spLocks noChangeArrowheads="1"/>
          </p:cNvSpPr>
          <p:nvPr/>
        </p:nvSpPr>
        <p:spPr bwMode="auto">
          <a:xfrm>
            <a:off x="4038600" y="1295400"/>
            <a:ext cx="4572000" cy="4191000"/>
          </a:xfrm>
          <a:prstGeom prst="ellipse">
            <a:avLst/>
          </a:prstGeom>
          <a:solidFill>
            <a:srgbClr val="FF0000"/>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0" name="Text Box 20"/>
          <p:cNvSpPr txBox="1">
            <a:spLocks noChangeArrowheads="1"/>
          </p:cNvSpPr>
          <p:nvPr/>
        </p:nvSpPr>
        <p:spPr bwMode="auto">
          <a:xfrm>
            <a:off x="5029200" y="2209800"/>
            <a:ext cx="109946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a:t>Processes</a:t>
            </a:r>
          </a:p>
        </p:txBody>
      </p:sp>
      <p:sp>
        <p:nvSpPr>
          <p:cNvPr id="41" name="Text Box 21"/>
          <p:cNvSpPr txBox="1">
            <a:spLocks noChangeArrowheads="1"/>
          </p:cNvSpPr>
          <p:nvPr/>
        </p:nvSpPr>
        <p:spPr bwMode="auto">
          <a:xfrm>
            <a:off x="4724400" y="3810000"/>
            <a:ext cx="109196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a:t>Machines</a:t>
            </a:r>
          </a:p>
        </p:txBody>
      </p:sp>
      <p:sp>
        <p:nvSpPr>
          <p:cNvPr id="42" name="Line 22"/>
          <p:cNvSpPr>
            <a:spLocks noChangeShapeType="1"/>
          </p:cNvSpPr>
          <p:nvPr/>
        </p:nvSpPr>
        <p:spPr bwMode="auto">
          <a:xfrm flipV="1">
            <a:off x="6400800" y="1676400"/>
            <a:ext cx="1219200" cy="16764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3" name="Line 23"/>
          <p:cNvSpPr>
            <a:spLocks noChangeShapeType="1"/>
          </p:cNvSpPr>
          <p:nvPr/>
        </p:nvSpPr>
        <p:spPr bwMode="auto">
          <a:xfrm flipH="1">
            <a:off x="4038600" y="3352800"/>
            <a:ext cx="23622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4" name="Line 24"/>
          <p:cNvSpPr>
            <a:spLocks noChangeShapeType="1"/>
          </p:cNvSpPr>
          <p:nvPr/>
        </p:nvSpPr>
        <p:spPr bwMode="auto">
          <a:xfrm>
            <a:off x="6400800" y="3352800"/>
            <a:ext cx="0" cy="2133600"/>
          </a:xfrm>
          <a:prstGeom prst="line">
            <a:avLst/>
          </a:prstGeom>
          <a:noFill/>
          <a:ln w="127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5" name="Line 25"/>
          <p:cNvSpPr>
            <a:spLocks noChangeShapeType="1"/>
          </p:cNvSpPr>
          <p:nvPr/>
        </p:nvSpPr>
        <p:spPr bwMode="auto">
          <a:xfrm flipV="1">
            <a:off x="6400800" y="2209800"/>
            <a:ext cx="1828800" cy="1143000"/>
          </a:xfrm>
          <a:prstGeom prst="line">
            <a:avLst/>
          </a:prstGeom>
          <a:noFill/>
          <a:ln w="127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6" name="Text Box 26"/>
          <p:cNvSpPr txBox="1">
            <a:spLocks noChangeArrowheads="1"/>
          </p:cNvSpPr>
          <p:nvPr/>
        </p:nvSpPr>
        <p:spPr bwMode="auto">
          <a:xfrm rot="-24678578">
            <a:off x="6663182" y="3468579"/>
            <a:ext cx="151676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a:t>Compositions </a:t>
            </a:r>
          </a:p>
          <a:p>
            <a:r>
              <a:rPr lang="en-US" altLang="x-none"/>
              <a:t>of Matter</a:t>
            </a:r>
          </a:p>
        </p:txBody>
      </p:sp>
      <p:sp>
        <p:nvSpPr>
          <p:cNvPr id="47" name="Text Box 27"/>
          <p:cNvSpPr txBox="1">
            <a:spLocks noChangeArrowheads="1"/>
          </p:cNvSpPr>
          <p:nvPr/>
        </p:nvSpPr>
        <p:spPr bwMode="auto">
          <a:xfrm rot="-2700000">
            <a:off x="6676665" y="2208183"/>
            <a:ext cx="153901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sz="2000"/>
              <a:t>Manufacture</a:t>
            </a:r>
          </a:p>
        </p:txBody>
      </p:sp>
      <p:sp>
        <p:nvSpPr>
          <p:cNvPr id="2" name="TextBox 1"/>
          <p:cNvSpPr txBox="1"/>
          <p:nvPr/>
        </p:nvSpPr>
        <p:spPr>
          <a:xfrm rot="3781136">
            <a:off x="4655620" y="927036"/>
            <a:ext cx="893834" cy="523220"/>
          </a:xfrm>
          <a:prstGeom prst="rect">
            <a:avLst/>
          </a:prstGeom>
          <a:noFill/>
        </p:spPr>
        <p:txBody>
          <a:bodyPr wrap="none" rtlCol="0">
            <a:spAutoFit/>
          </a:bodyPr>
          <a:lstStyle/>
          <a:p>
            <a:r>
              <a:rPr lang="en-US" sz="1400" dirty="0"/>
              <a:t>Tax</a:t>
            </a:r>
          </a:p>
          <a:p>
            <a:r>
              <a:rPr lang="en-US" sz="1400" dirty="0"/>
              <a:t>strategies</a:t>
            </a:r>
          </a:p>
        </p:txBody>
      </p:sp>
      <p:sp>
        <p:nvSpPr>
          <p:cNvPr id="3" name="Freeform 2">
            <a:extLst>
              <a:ext uri="{FF2B5EF4-FFF2-40B4-BE49-F238E27FC236}">
                <a16:creationId xmlns:a16="http://schemas.microsoft.com/office/drawing/2014/main" id="{E4A6C916-C645-8D4F-A46B-999D6361CDC0}"/>
              </a:ext>
            </a:extLst>
          </p:cNvPr>
          <p:cNvSpPr/>
          <p:nvPr/>
        </p:nvSpPr>
        <p:spPr>
          <a:xfrm>
            <a:off x="6553200" y="825500"/>
            <a:ext cx="2679700" cy="1593850"/>
          </a:xfrm>
          <a:custGeom>
            <a:avLst/>
            <a:gdLst>
              <a:gd name="connsiteX0" fmla="*/ 0 w 2679700"/>
              <a:gd name="connsiteY0" fmla="*/ 0 h 1593850"/>
              <a:gd name="connsiteX1" fmla="*/ 1803400 w 2679700"/>
              <a:gd name="connsiteY1" fmla="*/ 387350 h 1593850"/>
              <a:gd name="connsiteX2" fmla="*/ 2679700 w 2679700"/>
              <a:gd name="connsiteY2" fmla="*/ 1593850 h 1593850"/>
            </a:gdLst>
            <a:ahLst/>
            <a:cxnLst>
              <a:cxn ang="0">
                <a:pos x="connsiteX0" y="connsiteY0"/>
              </a:cxn>
              <a:cxn ang="0">
                <a:pos x="connsiteX1" y="connsiteY1"/>
              </a:cxn>
              <a:cxn ang="0">
                <a:pos x="connsiteX2" y="connsiteY2"/>
              </a:cxn>
            </a:cxnLst>
            <a:rect l="l" t="t" r="r" b="b"/>
            <a:pathLst>
              <a:path w="2679700" h="1593850">
                <a:moveTo>
                  <a:pt x="0" y="0"/>
                </a:moveTo>
                <a:cubicBezTo>
                  <a:pt x="678391" y="60854"/>
                  <a:pt x="1356783" y="121708"/>
                  <a:pt x="1803400" y="387350"/>
                </a:cubicBezTo>
                <a:cubicBezTo>
                  <a:pt x="2250017" y="652992"/>
                  <a:pt x="2464858" y="1123421"/>
                  <a:pt x="2679700" y="1593850"/>
                </a:cubicBezTo>
              </a:path>
            </a:pathLst>
          </a:custGeom>
          <a:noFill/>
          <a:ln w="50800">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a:extLst>
              <a:ext uri="{FF2B5EF4-FFF2-40B4-BE49-F238E27FC236}">
                <a16:creationId xmlns:a16="http://schemas.microsoft.com/office/drawing/2014/main" id="{3D2ABE27-AE77-9D48-A766-7B4D369B56A1}"/>
              </a:ext>
            </a:extLst>
          </p:cNvPr>
          <p:cNvSpPr/>
          <p:nvPr/>
        </p:nvSpPr>
        <p:spPr>
          <a:xfrm>
            <a:off x="3778250" y="831850"/>
            <a:ext cx="2063750" cy="342900"/>
          </a:xfrm>
          <a:custGeom>
            <a:avLst/>
            <a:gdLst>
              <a:gd name="connsiteX0" fmla="*/ 2063750 w 2063750"/>
              <a:gd name="connsiteY0" fmla="*/ 0 h 342900"/>
              <a:gd name="connsiteX1" fmla="*/ 730250 w 2063750"/>
              <a:gd name="connsiteY1" fmla="*/ 76200 h 342900"/>
              <a:gd name="connsiteX2" fmla="*/ 0 w 2063750"/>
              <a:gd name="connsiteY2" fmla="*/ 342900 h 342900"/>
            </a:gdLst>
            <a:ahLst/>
            <a:cxnLst>
              <a:cxn ang="0">
                <a:pos x="connsiteX0" y="connsiteY0"/>
              </a:cxn>
              <a:cxn ang="0">
                <a:pos x="connsiteX1" y="connsiteY1"/>
              </a:cxn>
              <a:cxn ang="0">
                <a:pos x="connsiteX2" y="connsiteY2"/>
              </a:cxn>
            </a:cxnLst>
            <a:rect l="l" t="t" r="r" b="b"/>
            <a:pathLst>
              <a:path w="2063750" h="342900">
                <a:moveTo>
                  <a:pt x="2063750" y="0"/>
                </a:moveTo>
                <a:cubicBezTo>
                  <a:pt x="1568979" y="9525"/>
                  <a:pt x="1074208" y="19050"/>
                  <a:pt x="730250" y="76200"/>
                </a:cubicBezTo>
                <a:cubicBezTo>
                  <a:pt x="386292" y="133350"/>
                  <a:pt x="193146" y="238125"/>
                  <a:pt x="0" y="342900"/>
                </a:cubicBezTo>
              </a:path>
            </a:pathLst>
          </a:custGeom>
          <a:noFill/>
          <a:ln w="50800">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a:extLst>
              <a:ext uri="{FF2B5EF4-FFF2-40B4-BE49-F238E27FC236}">
                <a16:creationId xmlns:a16="http://schemas.microsoft.com/office/drawing/2014/main" id="{8AE2DE99-32D1-E045-9854-58ED90820F43}"/>
              </a:ext>
            </a:extLst>
          </p:cNvPr>
          <p:cNvSpPr/>
          <p:nvPr/>
        </p:nvSpPr>
        <p:spPr>
          <a:xfrm>
            <a:off x="3143250" y="895350"/>
            <a:ext cx="2705100" cy="1784350"/>
          </a:xfrm>
          <a:custGeom>
            <a:avLst/>
            <a:gdLst>
              <a:gd name="connsiteX0" fmla="*/ 2705100 w 2705100"/>
              <a:gd name="connsiteY0" fmla="*/ 0 h 1784350"/>
              <a:gd name="connsiteX1" fmla="*/ 666750 w 2705100"/>
              <a:gd name="connsiteY1" fmla="*/ 965200 h 1784350"/>
              <a:gd name="connsiteX2" fmla="*/ 0 w 2705100"/>
              <a:gd name="connsiteY2" fmla="*/ 1784350 h 1784350"/>
            </a:gdLst>
            <a:ahLst/>
            <a:cxnLst>
              <a:cxn ang="0">
                <a:pos x="connsiteX0" y="connsiteY0"/>
              </a:cxn>
              <a:cxn ang="0">
                <a:pos x="connsiteX1" y="connsiteY1"/>
              </a:cxn>
              <a:cxn ang="0">
                <a:pos x="connsiteX2" y="connsiteY2"/>
              </a:cxn>
            </a:cxnLst>
            <a:rect l="l" t="t" r="r" b="b"/>
            <a:pathLst>
              <a:path w="2705100" h="1784350">
                <a:moveTo>
                  <a:pt x="2705100" y="0"/>
                </a:moveTo>
                <a:cubicBezTo>
                  <a:pt x="1911350" y="333904"/>
                  <a:pt x="1117600" y="667808"/>
                  <a:pt x="666750" y="965200"/>
                </a:cubicBezTo>
                <a:cubicBezTo>
                  <a:pt x="215900" y="1262592"/>
                  <a:pt x="107950" y="1523471"/>
                  <a:pt x="0" y="1784350"/>
                </a:cubicBezTo>
              </a:path>
            </a:pathLst>
          </a:custGeom>
          <a:noFill/>
          <a:ln w="50800">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F8D05BE-4324-ED46-BCF9-0B3F0DAB0E30}"/>
              </a:ext>
            </a:extLst>
          </p:cNvPr>
          <p:cNvSpPr txBox="1"/>
          <p:nvPr/>
        </p:nvSpPr>
        <p:spPr>
          <a:xfrm>
            <a:off x="9387940" y="1297799"/>
            <a:ext cx="2452502" cy="830997"/>
          </a:xfrm>
          <a:prstGeom prst="rect">
            <a:avLst/>
          </a:prstGeom>
          <a:noFill/>
        </p:spPr>
        <p:txBody>
          <a:bodyPr wrap="square" rtlCol="0">
            <a:spAutoFit/>
          </a:bodyPr>
          <a:lstStyle/>
          <a:p>
            <a:r>
              <a:rPr lang="en-US" sz="2400" i="1" dirty="0">
                <a:solidFill>
                  <a:srgbClr val="0070C0"/>
                </a:solidFill>
              </a:rPr>
              <a:t>Myriad Genetics (2013)</a:t>
            </a:r>
          </a:p>
        </p:txBody>
      </p:sp>
      <p:sp>
        <p:nvSpPr>
          <p:cNvPr id="48" name="TextBox 47">
            <a:extLst>
              <a:ext uri="{FF2B5EF4-FFF2-40B4-BE49-F238E27FC236}">
                <a16:creationId xmlns:a16="http://schemas.microsoft.com/office/drawing/2014/main" id="{F89A0378-8F67-414F-AE3B-B064FB4D1903}"/>
              </a:ext>
            </a:extLst>
          </p:cNvPr>
          <p:cNvSpPr txBox="1"/>
          <p:nvPr/>
        </p:nvSpPr>
        <p:spPr>
          <a:xfrm>
            <a:off x="6527216" y="49210"/>
            <a:ext cx="1779654" cy="461665"/>
          </a:xfrm>
          <a:prstGeom prst="rect">
            <a:avLst/>
          </a:prstGeom>
          <a:noFill/>
        </p:spPr>
        <p:txBody>
          <a:bodyPr wrap="none" rtlCol="0">
            <a:spAutoFit/>
          </a:bodyPr>
          <a:lstStyle/>
          <a:p>
            <a:r>
              <a:rPr lang="en-US" sz="2400" i="1" dirty="0">
                <a:solidFill>
                  <a:srgbClr val="0070C0"/>
                </a:solidFill>
              </a:rPr>
              <a:t>Mayo (2012)</a:t>
            </a:r>
          </a:p>
        </p:txBody>
      </p:sp>
      <p:sp>
        <p:nvSpPr>
          <p:cNvPr id="49" name="TextBox 48">
            <a:extLst>
              <a:ext uri="{FF2B5EF4-FFF2-40B4-BE49-F238E27FC236}">
                <a16:creationId xmlns:a16="http://schemas.microsoft.com/office/drawing/2014/main" id="{4B1DCCE2-9450-9247-8295-C0ABFEE7203F}"/>
              </a:ext>
            </a:extLst>
          </p:cNvPr>
          <p:cNvSpPr txBox="1"/>
          <p:nvPr/>
        </p:nvSpPr>
        <p:spPr>
          <a:xfrm>
            <a:off x="364697" y="1957685"/>
            <a:ext cx="1654299" cy="461665"/>
          </a:xfrm>
          <a:prstGeom prst="rect">
            <a:avLst/>
          </a:prstGeom>
          <a:noFill/>
        </p:spPr>
        <p:txBody>
          <a:bodyPr wrap="none" rtlCol="0">
            <a:spAutoFit/>
          </a:bodyPr>
          <a:lstStyle/>
          <a:p>
            <a:r>
              <a:rPr lang="en-US" sz="2400" i="1" dirty="0">
                <a:solidFill>
                  <a:srgbClr val="0070C0"/>
                </a:solidFill>
              </a:rPr>
              <a:t>Alice (2014)</a:t>
            </a:r>
          </a:p>
        </p:txBody>
      </p:sp>
    </p:spTree>
    <p:extLst>
      <p:ext uri="{BB962C8B-B14F-4D97-AF65-F5344CB8AC3E}">
        <p14:creationId xmlns:p14="http://schemas.microsoft.com/office/powerpoint/2010/main" val="821629242"/>
      </p:ext>
    </p:extLst>
  </p:cSld>
  <p:clrMapOvr>
    <a:masterClrMapping/>
  </p:clrMapOvr>
  <p:transition spd="slow">
    <p:wip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Oval 2"/>
          <p:cNvSpPr>
            <a:spLocks noChangeArrowheads="1"/>
          </p:cNvSpPr>
          <p:nvPr/>
        </p:nvSpPr>
        <p:spPr bwMode="auto">
          <a:xfrm rot="1945052">
            <a:off x="6629400" y="457200"/>
            <a:ext cx="990600" cy="2209800"/>
          </a:xfrm>
          <a:prstGeom prst="ellipse">
            <a:avLst/>
          </a:prstGeom>
          <a:solidFill>
            <a:srgbClr val="FF0000"/>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64547" name="Oval 3"/>
          <p:cNvSpPr>
            <a:spLocks noChangeArrowheads="1"/>
          </p:cNvSpPr>
          <p:nvPr/>
        </p:nvSpPr>
        <p:spPr bwMode="auto">
          <a:xfrm rot="-2691270">
            <a:off x="3581400" y="609600"/>
            <a:ext cx="2209800" cy="3733800"/>
          </a:xfrm>
          <a:prstGeom prst="ellipse">
            <a:avLst/>
          </a:prstGeom>
          <a:pattFill prst="sphere">
            <a:fgClr>
              <a:srgbClr val="FF0000"/>
            </a:fgClr>
            <a:bgClr>
              <a:schemeClr val="bg1"/>
            </a:bgClr>
          </a:pattFill>
          <a:ln w="12700">
            <a:solidFill>
              <a:schemeClr val="tx1"/>
            </a:solidFill>
            <a:round/>
            <a:headEnd/>
            <a:tailEnd/>
          </a:ln>
          <a:effectLst/>
        </p:spPr>
        <p:txBody>
          <a:bodyPr wrap="none" anchor="ctr"/>
          <a:lstStyle/>
          <a:p>
            <a:endParaRPr lang="en-US"/>
          </a:p>
        </p:txBody>
      </p:sp>
      <p:sp>
        <p:nvSpPr>
          <p:cNvPr id="364548" name="Oval 4"/>
          <p:cNvSpPr>
            <a:spLocks noChangeArrowheads="1"/>
          </p:cNvSpPr>
          <p:nvPr/>
        </p:nvSpPr>
        <p:spPr bwMode="auto">
          <a:xfrm>
            <a:off x="5257800" y="228600"/>
            <a:ext cx="1752600" cy="4114800"/>
          </a:xfrm>
          <a:prstGeom prst="ellipse">
            <a:avLst/>
          </a:prstGeom>
          <a:pattFill prst="divot">
            <a:fgClr>
              <a:srgbClr val="FF0000"/>
            </a:fgClr>
            <a:bgClr>
              <a:schemeClr val="bg1"/>
            </a:bgClr>
          </a:pattFill>
          <a:ln w="12700">
            <a:solidFill>
              <a:schemeClr val="tx1"/>
            </a:solidFill>
            <a:round/>
            <a:headEnd/>
            <a:tailEnd/>
          </a:ln>
          <a:effectLst/>
        </p:spPr>
        <p:txBody>
          <a:bodyPr wrap="none" anchor="ctr"/>
          <a:lstStyle/>
          <a:p>
            <a:endParaRPr lang="en-US"/>
          </a:p>
        </p:txBody>
      </p:sp>
      <p:sp>
        <p:nvSpPr>
          <p:cNvPr id="364549" name="Oval 5"/>
          <p:cNvSpPr>
            <a:spLocks noChangeArrowheads="1"/>
          </p:cNvSpPr>
          <p:nvPr/>
        </p:nvSpPr>
        <p:spPr bwMode="auto">
          <a:xfrm rot="738032">
            <a:off x="1524000" y="2514600"/>
            <a:ext cx="4267200" cy="1295400"/>
          </a:xfrm>
          <a:prstGeom prst="ellipse">
            <a:avLst/>
          </a:prstGeom>
          <a:pattFill prst="sphere">
            <a:fgClr>
              <a:srgbClr val="FF0000"/>
            </a:fgClr>
            <a:bgClr>
              <a:schemeClr val="bg1"/>
            </a:bgClr>
          </a:pattFill>
          <a:ln w="12700">
            <a:solidFill>
              <a:schemeClr val="tx1"/>
            </a:solidFill>
            <a:round/>
            <a:headEnd/>
            <a:tailEnd/>
          </a:ln>
          <a:effectLst/>
        </p:spPr>
        <p:txBody>
          <a:bodyPr wrap="none" anchor="ctr"/>
          <a:lstStyle/>
          <a:p>
            <a:endParaRPr lang="en-US"/>
          </a:p>
        </p:txBody>
      </p:sp>
      <p:sp>
        <p:nvSpPr>
          <p:cNvPr id="364550" name="Oval 6"/>
          <p:cNvSpPr>
            <a:spLocks noChangeArrowheads="1"/>
          </p:cNvSpPr>
          <p:nvPr/>
        </p:nvSpPr>
        <p:spPr bwMode="auto">
          <a:xfrm rot="3637115">
            <a:off x="6722269" y="4072731"/>
            <a:ext cx="1758950" cy="2078038"/>
          </a:xfrm>
          <a:prstGeom prst="ellipse">
            <a:avLst/>
          </a:prstGeom>
          <a:solidFill>
            <a:srgbClr val="FF0000"/>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64551" name="Oval 7"/>
          <p:cNvSpPr>
            <a:spLocks noChangeArrowheads="1"/>
          </p:cNvSpPr>
          <p:nvPr/>
        </p:nvSpPr>
        <p:spPr bwMode="auto">
          <a:xfrm>
            <a:off x="7772400" y="2133600"/>
            <a:ext cx="2286000" cy="1676400"/>
          </a:xfrm>
          <a:prstGeom prst="ellipse">
            <a:avLst/>
          </a:prstGeom>
          <a:pattFill prst="sphere">
            <a:fgClr>
              <a:srgbClr val="FF0000"/>
            </a:fgClr>
            <a:bgClr>
              <a:schemeClr val="bg1"/>
            </a:bgClr>
          </a:pattFill>
          <a:ln w="12700">
            <a:solidFill>
              <a:schemeClr val="tx1"/>
            </a:solidFill>
            <a:round/>
            <a:headEnd/>
            <a:tailEnd/>
          </a:ln>
          <a:effectLst/>
        </p:spPr>
        <p:txBody>
          <a:bodyPr wrap="none" anchor="ctr"/>
          <a:lstStyle/>
          <a:p>
            <a:pPr algn="ctr"/>
            <a:endParaRPr lang="x-none" altLang="x-none"/>
          </a:p>
        </p:txBody>
      </p:sp>
      <p:sp>
        <p:nvSpPr>
          <p:cNvPr id="364552" name="Oval 8"/>
          <p:cNvSpPr>
            <a:spLocks noChangeArrowheads="1"/>
          </p:cNvSpPr>
          <p:nvPr/>
        </p:nvSpPr>
        <p:spPr bwMode="auto">
          <a:xfrm rot="1565434">
            <a:off x="7950200" y="3771901"/>
            <a:ext cx="1824038" cy="892175"/>
          </a:xfrm>
          <a:prstGeom prst="ellipse">
            <a:avLst/>
          </a:prstGeom>
          <a:solidFill>
            <a:srgbClr val="FF0000"/>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64553" name="Oval 9"/>
          <p:cNvSpPr>
            <a:spLocks noChangeArrowheads="1"/>
          </p:cNvSpPr>
          <p:nvPr/>
        </p:nvSpPr>
        <p:spPr bwMode="auto">
          <a:xfrm rot="3637115">
            <a:off x="6588920" y="4709320"/>
            <a:ext cx="1138237" cy="1063625"/>
          </a:xfrm>
          <a:prstGeom prst="ellipse">
            <a:avLst/>
          </a:prstGeom>
          <a:solidFill>
            <a:srgbClr val="FF0000"/>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64554" name="Oval 10"/>
          <p:cNvSpPr>
            <a:spLocks noChangeArrowheads="1"/>
          </p:cNvSpPr>
          <p:nvPr/>
        </p:nvSpPr>
        <p:spPr bwMode="auto">
          <a:xfrm rot="3637115">
            <a:off x="7430294" y="4304507"/>
            <a:ext cx="1138238" cy="1063625"/>
          </a:xfrm>
          <a:prstGeom prst="ellipse">
            <a:avLst/>
          </a:prstGeom>
          <a:solidFill>
            <a:srgbClr val="FF0000"/>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64555" name="Oval 11"/>
          <p:cNvSpPr>
            <a:spLocks noChangeArrowheads="1"/>
          </p:cNvSpPr>
          <p:nvPr/>
        </p:nvSpPr>
        <p:spPr bwMode="auto">
          <a:xfrm rot="-2172567">
            <a:off x="2133600" y="4495801"/>
            <a:ext cx="4038600" cy="1654175"/>
          </a:xfrm>
          <a:prstGeom prst="ellipse">
            <a:avLst/>
          </a:prstGeom>
          <a:solidFill>
            <a:srgbClr val="FF0000"/>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64556" name="Oval 12"/>
          <p:cNvSpPr>
            <a:spLocks noChangeArrowheads="1"/>
          </p:cNvSpPr>
          <p:nvPr/>
        </p:nvSpPr>
        <p:spPr bwMode="auto">
          <a:xfrm rot="-5738093">
            <a:off x="7611270" y="2370932"/>
            <a:ext cx="1616075" cy="1293813"/>
          </a:xfrm>
          <a:prstGeom prst="ellipse">
            <a:avLst/>
          </a:prstGeom>
          <a:solidFill>
            <a:srgbClr val="FF0000"/>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64557" name="Text Box 13"/>
          <p:cNvSpPr txBox="1">
            <a:spLocks noChangeArrowheads="1"/>
          </p:cNvSpPr>
          <p:nvPr/>
        </p:nvSpPr>
        <p:spPr bwMode="auto">
          <a:xfrm>
            <a:off x="2438400" y="2819400"/>
            <a:ext cx="102547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a:t>Software</a:t>
            </a:r>
          </a:p>
        </p:txBody>
      </p:sp>
      <p:sp>
        <p:nvSpPr>
          <p:cNvPr id="364558" name="Text Box 14"/>
          <p:cNvSpPr txBox="1">
            <a:spLocks noChangeArrowheads="1"/>
          </p:cNvSpPr>
          <p:nvPr/>
        </p:nvSpPr>
        <p:spPr bwMode="auto">
          <a:xfrm rot="-2286454">
            <a:off x="3672250" y="4888598"/>
            <a:ext cx="88351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a:t>Design</a:t>
            </a:r>
          </a:p>
          <a:p>
            <a:r>
              <a:rPr lang="en-US" altLang="x-none"/>
              <a:t>Patents</a:t>
            </a:r>
          </a:p>
        </p:txBody>
      </p:sp>
      <p:sp>
        <p:nvSpPr>
          <p:cNvPr id="364559" name="Text Box 15"/>
          <p:cNvSpPr txBox="1">
            <a:spLocks noChangeArrowheads="1"/>
          </p:cNvSpPr>
          <p:nvPr/>
        </p:nvSpPr>
        <p:spPr bwMode="auto">
          <a:xfrm>
            <a:off x="3352800" y="1219201"/>
            <a:ext cx="104387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a:t>Business </a:t>
            </a:r>
          </a:p>
          <a:p>
            <a:r>
              <a:rPr lang="en-US" altLang="x-none"/>
              <a:t>Methods</a:t>
            </a:r>
          </a:p>
        </p:txBody>
      </p:sp>
      <p:sp>
        <p:nvSpPr>
          <p:cNvPr id="364560" name="Text Box 16"/>
          <p:cNvSpPr txBox="1">
            <a:spLocks noChangeArrowheads="1"/>
          </p:cNvSpPr>
          <p:nvPr/>
        </p:nvSpPr>
        <p:spPr bwMode="auto">
          <a:xfrm>
            <a:off x="5562600" y="533400"/>
            <a:ext cx="136024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sz="2000" dirty="0"/>
              <a:t>Medical</a:t>
            </a:r>
          </a:p>
          <a:p>
            <a:r>
              <a:rPr lang="en-US" altLang="x-none" sz="2000" dirty="0"/>
              <a:t>Procedures</a:t>
            </a:r>
          </a:p>
        </p:txBody>
      </p:sp>
      <p:sp>
        <p:nvSpPr>
          <p:cNvPr id="364561" name="Text Box 17"/>
          <p:cNvSpPr txBox="1">
            <a:spLocks noChangeArrowheads="1"/>
          </p:cNvSpPr>
          <p:nvPr/>
        </p:nvSpPr>
        <p:spPr bwMode="auto">
          <a:xfrm rot="-3559031">
            <a:off x="7026309" y="881341"/>
            <a:ext cx="7809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a:t>Sports</a:t>
            </a:r>
          </a:p>
        </p:txBody>
      </p:sp>
      <p:sp>
        <p:nvSpPr>
          <p:cNvPr id="364562" name="Oval 18"/>
          <p:cNvSpPr>
            <a:spLocks noChangeArrowheads="1"/>
          </p:cNvSpPr>
          <p:nvPr/>
        </p:nvSpPr>
        <p:spPr bwMode="auto">
          <a:xfrm rot="-4248861">
            <a:off x="4991100" y="5448300"/>
            <a:ext cx="1524000" cy="838200"/>
          </a:xfrm>
          <a:prstGeom prst="ellipse">
            <a:avLst/>
          </a:prstGeom>
          <a:solidFill>
            <a:srgbClr val="FFFFFF"/>
          </a:solidFill>
          <a:ln w="12700">
            <a:solidFill>
              <a:srgbClr val="FFFFFF"/>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64572" name="Text Box 28"/>
          <p:cNvSpPr txBox="1">
            <a:spLocks noChangeArrowheads="1"/>
          </p:cNvSpPr>
          <p:nvPr/>
        </p:nvSpPr>
        <p:spPr bwMode="auto">
          <a:xfrm rot="-1527459">
            <a:off x="7555303" y="5454134"/>
            <a:ext cx="7532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a:t>Plants</a:t>
            </a:r>
          </a:p>
        </p:txBody>
      </p:sp>
      <p:sp>
        <p:nvSpPr>
          <p:cNvPr id="364573" name="Text Box 29"/>
          <p:cNvSpPr txBox="1">
            <a:spLocks noChangeArrowheads="1"/>
          </p:cNvSpPr>
          <p:nvPr/>
        </p:nvSpPr>
        <p:spPr bwMode="auto">
          <a:xfrm rot="-2245431">
            <a:off x="7767485" y="4846122"/>
            <a:ext cx="66864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a:t>PVPA</a:t>
            </a:r>
          </a:p>
        </p:txBody>
      </p:sp>
      <p:sp>
        <p:nvSpPr>
          <p:cNvPr id="364574" name="Text Box 30"/>
          <p:cNvSpPr txBox="1">
            <a:spLocks noChangeArrowheads="1"/>
          </p:cNvSpPr>
          <p:nvPr/>
        </p:nvSpPr>
        <p:spPr bwMode="auto">
          <a:xfrm rot="-1552278">
            <a:off x="7036627" y="5301734"/>
            <a:ext cx="53809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a:t>PPA</a:t>
            </a:r>
          </a:p>
        </p:txBody>
      </p:sp>
      <p:sp>
        <p:nvSpPr>
          <p:cNvPr id="364575" name="Text Box 31"/>
          <p:cNvSpPr txBox="1">
            <a:spLocks noChangeArrowheads="1"/>
          </p:cNvSpPr>
          <p:nvPr/>
        </p:nvSpPr>
        <p:spPr bwMode="auto">
          <a:xfrm rot="1583227">
            <a:off x="8601976" y="4082534"/>
            <a:ext cx="93006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a:t>Animals</a:t>
            </a:r>
          </a:p>
        </p:txBody>
      </p:sp>
      <p:sp>
        <p:nvSpPr>
          <p:cNvPr id="364576" name="Text Box 32"/>
          <p:cNvSpPr txBox="1">
            <a:spLocks noChangeArrowheads="1"/>
          </p:cNvSpPr>
          <p:nvPr/>
        </p:nvSpPr>
        <p:spPr bwMode="auto">
          <a:xfrm rot="5136077">
            <a:off x="8306595" y="2815432"/>
            <a:ext cx="10017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sz="2000"/>
              <a:t>Purified</a:t>
            </a:r>
          </a:p>
        </p:txBody>
      </p:sp>
      <p:sp>
        <p:nvSpPr>
          <p:cNvPr id="364577" name="Text Box 33"/>
          <p:cNvSpPr txBox="1">
            <a:spLocks noChangeArrowheads="1"/>
          </p:cNvSpPr>
          <p:nvPr/>
        </p:nvSpPr>
        <p:spPr bwMode="auto">
          <a:xfrm>
            <a:off x="9067801" y="2667000"/>
            <a:ext cx="77296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a:t>Genes</a:t>
            </a:r>
          </a:p>
        </p:txBody>
      </p:sp>
      <p:sp>
        <p:nvSpPr>
          <p:cNvPr id="364578" name="Text Box 34"/>
          <p:cNvSpPr txBox="1">
            <a:spLocks noChangeArrowheads="1"/>
          </p:cNvSpPr>
          <p:nvPr/>
        </p:nvSpPr>
        <p:spPr bwMode="auto">
          <a:xfrm>
            <a:off x="1660526" y="1641475"/>
            <a:ext cx="108876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dirty="0"/>
              <a:t>Principles</a:t>
            </a:r>
          </a:p>
        </p:txBody>
      </p:sp>
      <p:sp>
        <p:nvSpPr>
          <p:cNvPr id="364579" name="Text Box 35"/>
          <p:cNvSpPr txBox="1">
            <a:spLocks noChangeArrowheads="1"/>
          </p:cNvSpPr>
          <p:nvPr/>
        </p:nvSpPr>
        <p:spPr bwMode="auto">
          <a:xfrm>
            <a:off x="3124200" y="228600"/>
            <a:ext cx="159178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a:t>Laws of Nature</a:t>
            </a:r>
          </a:p>
        </p:txBody>
      </p:sp>
      <p:sp>
        <p:nvSpPr>
          <p:cNvPr id="364580" name="Text Box 36"/>
          <p:cNvSpPr txBox="1">
            <a:spLocks noChangeArrowheads="1"/>
          </p:cNvSpPr>
          <p:nvPr/>
        </p:nvSpPr>
        <p:spPr bwMode="auto">
          <a:xfrm>
            <a:off x="8839201" y="5029200"/>
            <a:ext cx="195675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a:t>Products of Nature</a:t>
            </a:r>
            <a:endParaRPr lang="en-US" altLang="x-none" dirty="0"/>
          </a:p>
        </p:txBody>
      </p:sp>
      <p:sp>
        <p:nvSpPr>
          <p:cNvPr id="38" name="Oval 3"/>
          <p:cNvSpPr>
            <a:spLocks noChangeArrowheads="1"/>
          </p:cNvSpPr>
          <p:nvPr/>
        </p:nvSpPr>
        <p:spPr bwMode="auto">
          <a:xfrm rot="19665429">
            <a:off x="4928519" y="560782"/>
            <a:ext cx="716239" cy="1830724"/>
          </a:xfrm>
          <a:prstGeom prst="ellipse">
            <a:avLst/>
          </a:prstGeom>
          <a:solidFill>
            <a:schemeClr val="bg1"/>
          </a:solidFill>
          <a:ln w="12700">
            <a:solidFill>
              <a:schemeClr val="tx1"/>
            </a:solidFill>
            <a:round/>
            <a:headEnd/>
            <a:tailEnd/>
          </a:ln>
          <a:effectLst/>
        </p:spPr>
        <p:txBody>
          <a:bodyPr wrap="none" anchor="ctr"/>
          <a:lstStyle/>
          <a:p>
            <a:endParaRPr lang="en-US" dirty="0"/>
          </a:p>
        </p:txBody>
      </p:sp>
      <p:sp>
        <p:nvSpPr>
          <p:cNvPr id="39" name="Oval 19"/>
          <p:cNvSpPr>
            <a:spLocks noChangeArrowheads="1"/>
          </p:cNvSpPr>
          <p:nvPr/>
        </p:nvSpPr>
        <p:spPr bwMode="auto">
          <a:xfrm>
            <a:off x="4038600" y="1295400"/>
            <a:ext cx="4572000" cy="4191000"/>
          </a:xfrm>
          <a:prstGeom prst="ellipse">
            <a:avLst/>
          </a:prstGeom>
          <a:solidFill>
            <a:srgbClr val="FF0000"/>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0" name="Text Box 20"/>
          <p:cNvSpPr txBox="1">
            <a:spLocks noChangeArrowheads="1"/>
          </p:cNvSpPr>
          <p:nvPr/>
        </p:nvSpPr>
        <p:spPr bwMode="auto">
          <a:xfrm>
            <a:off x="5029200" y="2209800"/>
            <a:ext cx="109946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a:t>Processes</a:t>
            </a:r>
          </a:p>
        </p:txBody>
      </p:sp>
      <p:sp>
        <p:nvSpPr>
          <p:cNvPr id="41" name="Text Box 21"/>
          <p:cNvSpPr txBox="1">
            <a:spLocks noChangeArrowheads="1"/>
          </p:cNvSpPr>
          <p:nvPr/>
        </p:nvSpPr>
        <p:spPr bwMode="auto">
          <a:xfrm>
            <a:off x="4724400" y="3810000"/>
            <a:ext cx="109196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a:t>Machines</a:t>
            </a:r>
          </a:p>
        </p:txBody>
      </p:sp>
      <p:sp>
        <p:nvSpPr>
          <p:cNvPr id="42" name="Line 22"/>
          <p:cNvSpPr>
            <a:spLocks noChangeShapeType="1"/>
          </p:cNvSpPr>
          <p:nvPr/>
        </p:nvSpPr>
        <p:spPr bwMode="auto">
          <a:xfrm flipV="1">
            <a:off x="6400800" y="1676400"/>
            <a:ext cx="1219200" cy="16764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3" name="Line 23"/>
          <p:cNvSpPr>
            <a:spLocks noChangeShapeType="1"/>
          </p:cNvSpPr>
          <p:nvPr/>
        </p:nvSpPr>
        <p:spPr bwMode="auto">
          <a:xfrm flipH="1">
            <a:off x="4038600" y="3352800"/>
            <a:ext cx="23622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4" name="Line 24"/>
          <p:cNvSpPr>
            <a:spLocks noChangeShapeType="1"/>
          </p:cNvSpPr>
          <p:nvPr/>
        </p:nvSpPr>
        <p:spPr bwMode="auto">
          <a:xfrm>
            <a:off x="6400800" y="3352800"/>
            <a:ext cx="0" cy="2133600"/>
          </a:xfrm>
          <a:prstGeom prst="line">
            <a:avLst/>
          </a:prstGeom>
          <a:noFill/>
          <a:ln w="127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5" name="Line 25"/>
          <p:cNvSpPr>
            <a:spLocks noChangeShapeType="1"/>
          </p:cNvSpPr>
          <p:nvPr/>
        </p:nvSpPr>
        <p:spPr bwMode="auto">
          <a:xfrm flipV="1">
            <a:off x="6400800" y="2209800"/>
            <a:ext cx="1828800" cy="1143000"/>
          </a:xfrm>
          <a:prstGeom prst="line">
            <a:avLst/>
          </a:prstGeom>
          <a:noFill/>
          <a:ln w="127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6" name="Text Box 26"/>
          <p:cNvSpPr txBox="1">
            <a:spLocks noChangeArrowheads="1"/>
          </p:cNvSpPr>
          <p:nvPr/>
        </p:nvSpPr>
        <p:spPr bwMode="auto">
          <a:xfrm rot="-24678578">
            <a:off x="6663182" y="3468579"/>
            <a:ext cx="151676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a:t>Compositions </a:t>
            </a:r>
          </a:p>
          <a:p>
            <a:r>
              <a:rPr lang="en-US" altLang="x-none"/>
              <a:t>of Matter</a:t>
            </a:r>
          </a:p>
        </p:txBody>
      </p:sp>
      <p:sp>
        <p:nvSpPr>
          <p:cNvPr id="47" name="Text Box 27"/>
          <p:cNvSpPr txBox="1">
            <a:spLocks noChangeArrowheads="1"/>
          </p:cNvSpPr>
          <p:nvPr/>
        </p:nvSpPr>
        <p:spPr bwMode="auto">
          <a:xfrm rot="-2700000">
            <a:off x="6676665" y="2208183"/>
            <a:ext cx="153901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sz="2000"/>
              <a:t>Manufacture</a:t>
            </a:r>
          </a:p>
        </p:txBody>
      </p:sp>
      <p:sp>
        <p:nvSpPr>
          <p:cNvPr id="2" name="TextBox 1"/>
          <p:cNvSpPr txBox="1"/>
          <p:nvPr/>
        </p:nvSpPr>
        <p:spPr>
          <a:xfrm rot="3781136">
            <a:off x="4655620" y="927036"/>
            <a:ext cx="893834" cy="523220"/>
          </a:xfrm>
          <a:prstGeom prst="rect">
            <a:avLst/>
          </a:prstGeom>
          <a:noFill/>
        </p:spPr>
        <p:txBody>
          <a:bodyPr wrap="none" rtlCol="0">
            <a:spAutoFit/>
          </a:bodyPr>
          <a:lstStyle/>
          <a:p>
            <a:r>
              <a:rPr lang="en-US" sz="1400" dirty="0"/>
              <a:t>Tax</a:t>
            </a:r>
          </a:p>
          <a:p>
            <a:r>
              <a:rPr lang="en-US" sz="1400" dirty="0"/>
              <a:t>strategies</a:t>
            </a:r>
          </a:p>
        </p:txBody>
      </p:sp>
      <p:sp>
        <p:nvSpPr>
          <p:cNvPr id="49" name="TextBox 48">
            <a:extLst>
              <a:ext uri="{FF2B5EF4-FFF2-40B4-BE49-F238E27FC236}">
                <a16:creationId xmlns:a16="http://schemas.microsoft.com/office/drawing/2014/main" id="{A69F7589-8EDE-9A48-910D-E01CFE7A02E8}"/>
              </a:ext>
            </a:extLst>
          </p:cNvPr>
          <p:cNvSpPr txBox="1"/>
          <p:nvPr/>
        </p:nvSpPr>
        <p:spPr>
          <a:xfrm>
            <a:off x="9715500" y="74712"/>
            <a:ext cx="2355517" cy="523220"/>
          </a:xfrm>
          <a:prstGeom prst="rect">
            <a:avLst/>
          </a:prstGeom>
          <a:noFill/>
        </p:spPr>
        <p:txBody>
          <a:bodyPr wrap="none" rtlCol="0">
            <a:spAutoFit/>
          </a:bodyPr>
          <a:lstStyle/>
          <a:p>
            <a:r>
              <a:rPr lang="en-US" sz="2800" dirty="0"/>
              <a:t>USA circa 2021</a:t>
            </a:r>
          </a:p>
        </p:txBody>
      </p:sp>
    </p:spTree>
    <p:extLst>
      <p:ext uri="{BB962C8B-B14F-4D97-AF65-F5344CB8AC3E}">
        <p14:creationId xmlns:p14="http://schemas.microsoft.com/office/powerpoint/2010/main" val="2227424433"/>
      </p:ext>
    </p:extLst>
  </p:cSld>
  <p:clrMapOvr>
    <a:masterClrMapping/>
  </p:clrMapOvr>
  <mc:AlternateContent xmlns:mc="http://schemas.openxmlformats.org/markup-compatibility/2006" xmlns:p14="http://schemas.microsoft.com/office/powerpoint/2010/main">
    <mc:Choice Requires="p14">
      <p:transition spd="slow" p14:dur="3000">
        <p:zoom dir="in"/>
      </p:transition>
    </mc:Choice>
    <mc:Fallback xmlns="">
      <p:transition spd="slow">
        <p:zoom dir="in"/>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Oval 2"/>
          <p:cNvSpPr>
            <a:spLocks noChangeArrowheads="1"/>
          </p:cNvSpPr>
          <p:nvPr/>
        </p:nvSpPr>
        <p:spPr bwMode="auto">
          <a:xfrm rot="-4248861">
            <a:off x="4991100" y="5448300"/>
            <a:ext cx="1524000" cy="838200"/>
          </a:xfrm>
          <a:prstGeom prst="ellipse">
            <a:avLst/>
          </a:prstGeom>
          <a:solidFill>
            <a:srgbClr val="FFFFFF"/>
          </a:solidFill>
          <a:ln w="12700">
            <a:solidFill>
              <a:srgbClr val="FFFFFF"/>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 name="Title 1">
            <a:extLst>
              <a:ext uri="{FF2B5EF4-FFF2-40B4-BE49-F238E27FC236}">
                <a16:creationId xmlns:a16="http://schemas.microsoft.com/office/drawing/2014/main" id="{03D73392-2299-0146-BED9-FAB0282113DE}"/>
              </a:ext>
            </a:extLst>
          </p:cNvPr>
          <p:cNvSpPr>
            <a:spLocks noGrp="1"/>
          </p:cNvSpPr>
          <p:nvPr>
            <p:ph type="title"/>
          </p:nvPr>
        </p:nvSpPr>
        <p:spPr/>
        <p:txBody>
          <a:bodyPr>
            <a:normAutofit/>
          </a:bodyPr>
          <a:lstStyle/>
          <a:p>
            <a:r>
              <a:rPr lang="en-US" sz="3200" dirty="0"/>
              <a:t>Constitution of the United States: Article 1, Section 8, Clause 8 </a:t>
            </a:r>
          </a:p>
        </p:txBody>
      </p:sp>
      <p:sp>
        <p:nvSpPr>
          <p:cNvPr id="3" name="Content Placeholder 2">
            <a:extLst>
              <a:ext uri="{FF2B5EF4-FFF2-40B4-BE49-F238E27FC236}">
                <a16:creationId xmlns:a16="http://schemas.microsoft.com/office/drawing/2014/main" id="{AE5C4C4A-DBA3-5C41-8414-8C99A9FDEE76}"/>
              </a:ext>
            </a:extLst>
          </p:cNvPr>
          <p:cNvSpPr>
            <a:spLocks noGrp="1"/>
          </p:cNvSpPr>
          <p:nvPr>
            <p:ph idx="1"/>
          </p:nvPr>
        </p:nvSpPr>
        <p:spPr/>
        <p:txBody>
          <a:bodyPr>
            <a:normAutofit/>
          </a:bodyPr>
          <a:lstStyle/>
          <a:p>
            <a:pPr marL="0" indent="0">
              <a:buNone/>
            </a:pPr>
            <a:r>
              <a:rPr lang="en-US" sz="2400" dirty="0"/>
              <a:t>The Congress shall have Power … To promote the Progress of Science and useful Arts, by securing for limited Times to Authors and Inventors the exclusive Right to their respective Writings and Discoveries </a:t>
            </a:r>
          </a:p>
        </p:txBody>
      </p:sp>
    </p:spTree>
    <p:extLst>
      <p:ext uri="{BB962C8B-B14F-4D97-AF65-F5344CB8AC3E}">
        <p14:creationId xmlns:p14="http://schemas.microsoft.com/office/powerpoint/2010/main" val="10382636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Oval 2"/>
          <p:cNvSpPr>
            <a:spLocks noChangeArrowheads="1"/>
          </p:cNvSpPr>
          <p:nvPr/>
        </p:nvSpPr>
        <p:spPr bwMode="auto">
          <a:xfrm rot="-4248861">
            <a:off x="4991100" y="5448300"/>
            <a:ext cx="1524000" cy="838200"/>
          </a:xfrm>
          <a:prstGeom prst="ellipse">
            <a:avLst/>
          </a:prstGeom>
          <a:solidFill>
            <a:srgbClr val="FFFFFF"/>
          </a:solidFill>
          <a:ln w="12700">
            <a:solidFill>
              <a:srgbClr val="FFFFFF"/>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 name="Content Placeholder 2">
            <a:extLst>
              <a:ext uri="{FF2B5EF4-FFF2-40B4-BE49-F238E27FC236}">
                <a16:creationId xmlns:a16="http://schemas.microsoft.com/office/drawing/2014/main" id="{AE5C4C4A-DBA3-5C41-8414-8C99A9FDEE76}"/>
              </a:ext>
            </a:extLst>
          </p:cNvPr>
          <p:cNvSpPr>
            <a:spLocks noGrp="1"/>
          </p:cNvSpPr>
          <p:nvPr>
            <p:ph idx="1"/>
          </p:nvPr>
        </p:nvSpPr>
        <p:spPr>
          <a:xfrm>
            <a:off x="1491342" y="1338943"/>
            <a:ext cx="9862457" cy="4838020"/>
          </a:xfrm>
        </p:spPr>
        <p:txBody>
          <a:bodyPr>
            <a:normAutofit lnSpcReduction="10000"/>
          </a:bodyPr>
          <a:lstStyle/>
          <a:p>
            <a:pPr marL="0" indent="0">
              <a:buNone/>
            </a:pPr>
            <a:r>
              <a:rPr lang="en-US" i="1" dirty="0"/>
              <a:t>Be it enacted by the Senate and House of Representatives of the United States of America in Congress assembled,</a:t>
            </a:r>
            <a:r>
              <a:rPr lang="en-US" dirty="0"/>
              <a:t> That upon the petition of any person or persons to the Secretary of State, the Secretary for the department of war, and the Attorney General of the United States, setting forth, that he, she, or they, hath or have invented or discovered any useful art, manufacture, engine, machine, or device, or any improvement therein not before known or used, and praying that a patent may be granted therefor, it shall and may be lawful to and for the said Secretary of State, the Secretary for the department of war, and the Attorney General, or any two of them, if they shall deem the invention or discovery sufficiently useful and important, to cause letters patent to be made out in the name of the United States…. </a:t>
            </a:r>
          </a:p>
        </p:txBody>
      </p:sp>
      <p:sp>
        <p:nvSpPr>
          <p:cNvPr id="7" name="TextBox 6">
            <a:extLst>
              <a:ext uri="{FF2B5EF4-FFF2-40B4-BE49-F238E27FC236}">
                <a16:creationId xmlns:a16="http://schemas.microsoft.com/office/drawing/2014/main" id="{8A175296-EAE8-DB47-98D0-21E63B995986}"/>
              </a:ext>
            </a:extLst>
          </p:cNvPr>
          <p:cNvSpPr txBox="1"/>
          <p:nvPr/>
        </p:nvSpPr>
        <p:spPr>
          <a:xfrm>
            <a:off x="838199" y="586117"/>
            <a:ext cx="3270447" cy="584775"/>
          </a:xfrm>
          <a:prstGeom prst="rect">
            <a:avLst/>
          </a:prstGeom>
          <a:noFill/>
        </p:spPr>
        <p:txBody>
          <a:bodyPr wrap="none" rtlCol="0">
            <a:spAutoFit/>
          </a:bodyPr>
          <a:lstStyle/>
          <a:p>
            <a:r>
              <a:rPr lang="en-US" sz="3200" dirty="0"/>
              <a:t>Patent Act of 1790</a:t>
            </a:r>
          </a:p>
        </p:txBody>
      </p:sp>
    </p:spTree>
    <p:extLst>
      <p:ext uri="{BB962C8B-B14F-4D97-AF65-F5344CB8AC3E}">
        <p14:creationId xmlns:p14="http://schemas.microsoft.com/office/powerpoint/2010/main" val="479489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5C4C4A-DBA3-5C41-8414-8C99A9FDEE76}"/>
              </a:ext>
            </a:extLst>
          </p:cNvPr>
          <p:cNvSpPr>
            <a:spLocks noGrp="1"/>
          </p:cNvSpPr>
          <p:nvPr>
            <p:ph idx="1"/>
          </p:nvPr>
        </p:nvSpPr>
        <p:spPr>
          <a:xfrm>
            <a:off x="1491342" y="1338943"/>
            <a:ext cx="9666515" cy="772886"/>
          </a:xfrm>
        </p:spPr>
        <p:txBody>
          <a:bodyPr>
            <a:normAutofit fontScale="92500" lnSpcReduction="10000"/>
          </a:bodyPr>
          <a:lstStyle/>
          <a:p>
            <a:pPr marL="0" indent="0">
              <a:buNone/>
            </a:pPr>
            <a:r>
              <a:rPr lang="en-US" dirty="0"/>
              <a:t>… any useful art, manufacture, engine, machine, or device, or any improvement therein …</a:t>
            </a:r>
          </a:p>
        </p:txBody>
      </p:sp>
      <p:sp>
        <p:nvSpPr>
          <p:cNvPr id="4" name="TextBox 3">
            <a:extLst>
              <a:ext uri="{FF2B5EF4-FFF2-40B4-BE49-F238E27FC236}">
                <a16:creationId xmlns:a16="http://schemas.microsoft.com/office/drawing/2014/main" id="{D53ABA52-5536-F641-B929-5A31EDB6FB7C}"/>
              </a:ext>
            </a:extLst>
          </p:cNvPr>
          <p:cNvSpPr txBox="1"/>
          <p:nvPr/>
        </p:nvSpPr>
        <p:spPr>
          <a:xfrm>
            <a:off x="838200" y="2295174"/>
            <a:ext cx="3270447" cy="584775"/>
          </a:xfrm>
          <a:prstGeom prst="rect">
            <a:avLst/>
          </a:prstGeom>
          <a:noFill/>
        </p:spPr>
        <p:txBody>
          <a:bodyPr wrap="none" rtlCol="0">
            <a:spAutoFit/>
          </a:bodyPr>
          <a:lstStyle/>
          <a:p>
            <a:r>
              <a:rPr lang="en-US" sz="3200" dirty="0"/>
              <a:t>Patent Act of 1793</a:t>
            </a:r>
          </a:p>
        </p:txBody>
      </p:sp>
      <p:sp>
        <p:nvSpPr>
          <p:cNvPr id="6" name="Content Placeholder 2">
            <a:extLst>
              <a:ext uri="{FF2B5EF4-FFF2-40B4-BE49-F238E27FC236}">
                <a16:creationId xmlns:a16="http://schemas.microsoft.com/office/drawing/2014/main" id="{1EE1CA4F-B6B5-5847-8343-FC5545A9DD26}"/>
              </a:ext>
            </a:extLst>
          </p:cNvPr>
          <p:cNvSpPr txBox="1">
            <a:spLocks/>
          </p:cNvSpPr>
          <p:nvPr/>
        </p:nvSpPr>
        <p:spPr>
          <a:xfrm>
            <a:off x="1491342" y="2932666"/>
            <a:ext cx="9666515" cy="772886"/>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dirty="0"/>
              <a:t>… any new and useful art, machine, manufacture, composition of matter, or any new and useful improvement …</a:t>
            </a:r>
          </a:p>
        </p:txBody>
      </p:sp>
      <p:sp>
        <p:nvSpPr>
          <p:cNvPr id="8" name="TextBox 7">
            <a:extLst>
              <a:ext uri="{FF2B5EF4-FFF2-40B4-BE49-F238E27FC236}">
                <a16:creationId xmlns:a16="http://schemas.microsoft.com/office/drawing/2014/main" id="{3D97AC6D-F666-7A4C-9E4F-FCE8AF65F2CF}"/>
              </a:ext>
            </a:extLst>
          </p:cNvPr>
          <p:cNvSpPr txBox="1"/>
          <p:nvPr/>
        </p:nvSpPr>
        <p:spPr>
          <a:xfrm>
            <a:off x="838199" y="3955650"/>
            <a:ext cx="3270447" cy="584775"/>
          </a:xfrm>
          <a:prstGeom prst="rect">
            <a:avLst/>
          </a:prstGeom>
          <a:noFill/>
        </p:spPr>
        <p:txBody>
          <a:bodyPr wrap="none" rtlCol="0">
            <a:spAutoFit/>
          </a:bodyPr>
          <a:lstStyle/>
          <a:p>
            <a:r>
              <a:rPr lang="en-US" sz="3200" dirty="0"/>
              <a:t>Patent Act of 1952</a:t>
            </a:r>
          </a:p>
        </p:txBody>
      </p:sp>
      <p:sp>
        <p:nvSpPr>
          <p:cNvPr id="9" name="Content Placeholder 2">
            <a:extLst>
              <a:ext uri="{FF2B5EF4-FFF2-40B4-BE49-F238E27FC236}">
                <a16:creationId xmlns:a16="http://schemas.microsoft.com/office/drawing/2014/main" id="{EC38D599-76B9-E44D-97FC-6C2C36DB2214}"/>
              </a:ext>
            </a:extLst>
          </p:cNvPr>
          <p:cNvSpPr txBox="1">
            <a:spLocks/>
          </p:cNvSpPr>
          <p:nvPr/>
        </p:nvSpPr>
        <p:spPr>
          <a:xfrm>
            <a:off x="1485900" y="4623550"/>
            <a:ext cx="9666515" cy="772886"/>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dirty="0"/>
              <a:t>… any new and useful </a:t>
            </a:r>
            <a:r>
              <a:rPr lang="en-US" u="sng" dirty="0">
                <a:solidFill>
                  <a:srgbClr val="FF0000"/>
                </a:solidFill>
              </a:rPr>
              <a:t>process</a:t>
            </a:r>
            <a:r>
              <a:rPr lang="en-US" dirty="0"/>
              <a:t>, machine, manufacture, composition of matter, or any new and useful improvement …</a:t>
            </a:r>
          </a:p>
        </p:txBody>
      </p:sp>
      <p:sp>
        <p:nvSpPr>
          <p:cNvPr id="12" name="TextBox 11">
            <a:extLst>
              <a:ext uri="{FF2B5EF4-FFF2-40B4-BE49-F238E27FC236}">
                <a16:creationId xmlns:a16="http://schemas.microsoft.com/office/drawing/2014/main" id="{DC6F07AB-B62C-5746-9BB8-383D48B0D96E}"/>
              </a:ext>
            </a:extLst>
          </p:cNvPr>
          <p:cNvSpPr txBox="1"/>
          <p:nvPr/>
        </p:nvSpPr>
        <p:spPr>
          <a:xfrm>
            <a:off x="838199" y="586117"/>
            <a:ext cx="3270447" cy="584775"/>
          </a:xfrm>
          <a:prstGeom prst="rect">
            <a:avLst/>
          </a:prstGeom>
          <a:noFill/>
        </p:spPr>
        <p:txBody>
          <a:bodyPr wrap="none" rtlCol="0">
            <a:spAutoFit/>
          </a:bodyPr>
          <a:lstStyle/>
          <a:p>
            <a:r>
              <a:rPr lang="en-US" sz="3200" dirty="0"/>
              <a:t>Patent Act of 1790</a:t>
            </a:r>
          </a:p>
        </p:txBody>
      </p:sp>
      <p:sp>
        <p:nvSpPr>
          <p:cNvPr id="2" name="TextBox 1">
            <a:extLst>
              <a:ext uri="{FF2B5EF4-FFF2-40B4-BE49-F238E27FC236}">
                <a16:creationId xmlns:a16="http://schemas.microsoft.com/office/drawing/2014/main" id="{2CF679D9-F716-D148-9447-19ECC7AC9F48}"/>
              </a:ext>
            </a:extLst>
          </p:cNvPr>
          <p:cNvSpPr txBox="1"/>
          <p:nvPr/>
        </p:nvSpPr>
        <p:spPr>
          <a:xfrm>
            <a:off x="4108646" y="6057457"/>
            <a:ext cx="3383042" cy="461665"/>
          </a:xfrm>
          <a:prstGeom prst="rect">
            <a:avLst/>
          </a:prstGeom>
          <a:noFill/>
        </p:spPr>
        <p:txBody>
          <a:bodyPr wrap="none" rtlCol="0">
            <a:spAutoFit/>
          </a:bodyPr>
          <a:lstStyle/>
          <a:p>
            <a:r>
              <a:rPr lang="en-US" sz="2400" dirty="0">
                <a:solidFill>
                  <a:srgbClr val="FF0000"/>
                </a:solidFill>
              </a:rPr>
              <a:t>a way of doing something</a:t>
            </a:r>
          </a:p>
        </p:txBody>
      </p:sp>
      <p:cxnSp>
        <p:nvCxnSpPr>
          <p:cNvPr id="7" name="Straight Arrow Connector 6">
            <a:extLst>
              <a:ext uri="{FF2B5EF4-FFF2-40B4-BE49-F238E27FC236}">
                <a16:creationId xmlns:a16="http://schemas.microsoft.com/office/drawing/2014/main" id="{D69C1F5A-03E0-5C49-A65D-9795CC6C4290}"/>
              </a:ext>
            </a:extLst>
          </p:cNvPr>
          <p:cNvCxnSpPr>
            <a:cxnSpLocks/>
          </p:cNvCxnSpPr>
          <p:nvPr/>
        </p:nvCxnSpPr>
        <p:spPr>
          <a:xfrm>
            <a:off x="5034708" y="5009993"/>
            <a:ext cx="352540" cy="1047464"/>
          </a:xfrm>
          <a:prstGeom prst="straightConnector1">
            <a:avLst/>
          </a:prstGeom>
          <a:ln>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66977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Oval 2"/>
          <p:cNvSpPr>
            <a:spLocks noChangeArrowheads="1"/>
          </p:cNvSpPr>
          <p:nvPr/>
        </p:nvSpPr>
        <p:spPr bwMode="auto">
          <a:xfrm rot="-4248861">
            <a:off x="4991100" y="5448300"/>
            <a:ext cx="1524000" cy="838200"/>
          </a:xfrm>
          <a:prstGeom prst="ellipse">
            <a:avLst/>
          </a:prstGeom>
          <a:solidFill>
            <a:srgbClr val="FFFFFF"/>
          </a:solidFill>
          <a:ln w="12700">
            <a:solidFill>
              <a:srgbClr val="FFFFFF"/>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 name="Content Placeholder 2">
            <a:extLst>
              <a:ext uri="{FF2B5EF4-FFF2-40B4-BE49-F238E27FC236}">
                <a16:creationId xmlns:a16="http://schemas.microsoft.com/office/drawing/2014/main" id="{AE5C4C4A-DBA3-5C41-8414-8C99A9FDEE76}"/>
              </a:ext>
            </a:extLst>
          </p:cNvPr>
          <p:cNvSpPr>
            <a:spLocks noGrp="1"/>
          </p:cNvSpPr>
          <p:nvPr>
            <p:ph idx="1"/>
          </p:nvPr>
        </p:nvSpPr>
        <p:spPr>
          <a:xfrm>
            <a:off x="1491342" y="1338943"/>
            <a:ext cx="9666515" cy="772886"/>
          </a:xfrm>
        </p:spPr>
        <p:txBody>
          <a:bodyPr>
            <a:normAutofit fontScale="92500" lnSpcReduction="10000"/>
          </a:bodyPr>
          <a:lstStyle/>
          <a:p>
            <a:pPr marL="0" indent="0">
              <a:buNone/>
            </a:pPr>
            <a:r>
              <a:rPr lang="en-US" dirty="0"/>
              <a:t>… any useful art, manufacture, engine, machine, or device, or any improvement therein …</a:t>
            </a:r>
          </a:p>
        </p:txBody>
      </p:sp>
      <p:sp>
        <p:nvSpPr>
          <p:cNvPr id="4" name="TextBox 3">
            <a:extLst>
              <a:ext uri="{FF2B5EF4-FFF2-40B4-BE49-F238E27FC236}">
                <a16:creationId xmlns:a16="http://schemas.microsoft.com/office/drawing/2014/main" id="{D53ABA52-5536-F641-B929-5A31EDB6FB7C}"/>
              </a:ext>
            </a:extLst>
          </p:cNvPr>
          <p:cNvSpPr txBox="1"/>
          <p:nvPr/>
        </p:nvSpPr>
        <p:spPr>
          <a:xfrm>
            <a:off x="838200" y="2295174"/>
            <a:ext cx="3270447" cy="584775"/>
          </a:xfrm>
          <a:prstGeom prst="rect">
            <a:avLst/>
          </a:prstGeom>
          <a:noFill/>
        </p:spPr>
        <p:txBody>
          <a:bodyPr wrap="none" rtlCol="0">
            <a:spAutoFit/>
          </a:bodyPr>
          <a:lstStyle/>
          <a:p>
            <a:r>
              <a:rPr lang="en-US" sz="3200" dirty="0"/>
              <a:t>Patent Act of 1793</a:t>
            </a:r>
          </a:p>
        </p:txBody>
      </p:sp>
      <p:sp>
        <p:nvSpPr>
          <p:cNvPr id="6" name="Content Placeholder 2">
            <a:extLst>
              <a:ext uri="{FF2B5EF4-FFF2-40B4-BE49-F238E27FC236}">
                <a16:creationId xmlns:a16="http://schemas.microsoft.com/office/drawing/2014/main" id="{1EE1CA4F-B6B5-5847-8343-FC5545A9DD26}"/>
              </a:ext>
            </a:extLst>
          </p:cNvPr>
          <p:cNvSpPr txBox="1">
            <a:spLocks/>
          </p:cNvSpPr>
          <p:nvPr/>
        </p:nvSpPr>
        <p:spPr>
          <a:xfrm>
            <a:off x="1491342" y="2932666"/>
            <a:ext cx="9666515" cy="772886"/>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dirty="0"/>
              <a:t>… any new and useful art, machine, manufacture, composition of matter, or any new and useful improvement …</a:t>
            </a:r>
          </a:p>
        </p:txBody>
      </p:sp>
      <p:sp>
        <p:nvSpPr>
          <p:cNvPr id="8" name="TextBox 7">
            <a:extLst>
              <a:ext uri="{FF2B5EF4-FFF2-40B4-BE49-F238E27FC236}">
                <a16:creationId xmlns:a16="http://schemas.microsoft.com/office/drawing/2014/main" id="{3D97AC6D-F666-7A4C-9E4F-FCE8AF65F2CF}"/>
              </a:ext>
            </a:extLst>
          </p:cNvPr>
          <p:cNvSpPr txBox="1"/>
          <p:nvPr/>
        </p:nvSpPr>
        <p:spPr>
          <a:xfrm>
            <a:off x="838199" y="3955650"/>
            <a:ext cx="3270447" cy="584775"/>
          </a:xfrm>
          <a:prstGeom prst="rect">
            <a:avLst/>
          </a:prstGeom>
          <a:noFill/>
        </p:spPr>
        <p:txBody>
          <a:bodyPr wrap="none" rtlCol="0">
            <a:spAutoFit/>
          </a:bodyPr>
          <a:lstStyle/>
          <a:p>
            <a:r>
              <a:rPr lang="en-US" sz="3200" dirty="0"/>
              <a:t>Patent Act of 1952</a:t>
            </a:r>
          </a:p>
        </p:txBody>
      </p:sp>
      <p:sp>
        <p:nvSpPr>
          <p:cNvPr id="9" name="Content Placeholder 2">
            <a:extLst>
              <a:ext uri="{FF2B5EF4-FFF2-40B4-BE49-F238E27FC236}">
                <a16:creationId xmlns:a16="http://schemas.microsoft.com/office/drawing/2014/main" id="{EC38D599-76B9-E44D-97FC-6C2C36DB2214}"/>
              </a:ext>
            </a:extLst>
          </p:cNvPr>
          <p:cNvSpPr txBox="1">
            <a:spLocks/>
          </p:cNvSpPr>
          <p:nvPr/>
        </p:nvSpPr>
        <p:spPr>
          <a:xfrm>
            <a:off x="1485900" y="4623550"/>
            <a:ext cx="9666515" cy="772886"/>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dirty="0"/>
              <a:t>… any new and useful process, </a:t>
            </a:r>
            <a:r>
              <a:rPr lang="en-US" u="sng" dirty="0">
                <a:solidFill>
                  <a:srgbClr val="FF0000"/>
                </a:solidFill>
              </a:rPr>
              <a:t>machine</a:t>
            </a:r>
            <a:r>
              <a:rPr lang="en-US" dirty="0"/>
              <a:t>, manufacture, composition of matter, or any new and useful improvement …</a:t>
            </a:r>
          </a:p>
        </p:txBody>
      </p:sp>
      <p:sp>
        <p:nvSpPr>
          <p:cNvPr id="12" name="TextBox 11">
            <a:extLst>
              <a:ext uri="{FF2B5EF4-FFF2-40B4-BE49-F238E27FC236}">
                <a16:creationId xmlns:a16="http://schemas.microsoft.com/office/drawing/2014/main" id="{DC6F07AB-B62C-5746-9BB8-383D48B0D96E}"/>
              </a:ext>
            </a:extLst>
          </p:cNvPr>
          <p:cNvSpPr txBox="1"/>
          <p:nvPr/>
        </p:nvSpPr>
        <p:spPr>
          <a:xfrm>
            <a:off x="838199" y="586117"/>
            <a:ext cx="3270447" cy="584775"/>
          </a:xfrm>
          <a:prstGeom prst="rect">
            <a:avLst/>
          </a:prstGeom>
          <a:noFill/>
        </p:spPr>
        <p:txBody>
          <a:bodyPr wrap="none" rtlCol="0">
            <a:spAutoFit/>
          </a:bodyPr>
          <a:lstStyle/>
          <a:p>
            <a:r>
              <a:rPr lang="en-US" sz="3200" dirty="0"/>
              <a:t>Patent Act of 1790</a:t>
            </a:r>
          </a:p>
        </p:txBody>
      </p:sp>
      <p:sp>
        <p:nvSpPr>
          <p:cNvPr id="10" name="TextBox 9">
            <a:extLst>
              <a:ext uri="{FF2B5EF4-FFF2-40B4-BE49-F238E27FC236}">
                <a16:creationId xmlns:a16="http://schemas.microsoft.com/office/drawing/2014/main" id="{18556722-B751-0E43-87F5-6F7CCA817D44}"/>
              </a:ext>
            </a:extLst>
          </p:cNvPr>
          <p:cNvSpPr txBox="1"/>
          <p:nvPr/>
        </p:nvSpPr>
        <p:spPr>
          <a:xfrm>
            <a:off x="3313607" y="6028645"/>
            <a:ext cx="4797275" cy="461665"/>
          </a:xfrm>
          <a:prstGeom prst="rect">
            <a:avLst/>
          </a:prstGeom>
          <a:noFill/>
        </p:spPr>
        <p:txBody>
          <a:bodyPr wrap="none" rtlCol="0">
            <a:spAutoFit/>
          </a:bodyPr>
          <a:lstStyle/>
          <a:p>
            <a:r>
              <a:rPr lang="en-US" sz="2400" dirty="0">
                <a:solidFill>
                  <a:srgbClr val="FF0000"/>
                </a:solidFill>
              </a:rPr>
              <a:t>artificial structure with moving parts </a:t>
            </a:r>
          </a:p>
        </p:txBody>
      </p:sp>
      <p:cxnSp>
        <p:nvCxnSpPr>
          <p:cNvPr id="11" name="Straight Arrow Connector 10">
            <a:extLst>
              <a:ext uri="{FF2B5EF4-FFF2-40B4-BE49-F238E27FC236}">
                <a16:creationId xmlns:a16="http://schemas.microsoft.com/office/drawing/2014/main" id="{C2B8500A-FB33-4F4B-9E6B-AD4D9D88D358}"/>
              </a:ext>
            </a:extLst>
          </p:cNvPr>
          <p:cNvCxnSpPr>
            <a:cxnSpLocks/>
          </p:cNvCxnSpPr>
          <p:nvPr/>
        </p:nvCxnSpPr>
        <p:spPr>
          <a:xfrm flipH="1">
            <a:off x="5387248" y="5009993"/>
            <a:ext cx="649995" cy="1047464"/>
          </a:xfrm>
          <a:prstGeom prst="straightConnector1">
            <a:avLst/>
          </a:prstGeom>
          <a:ln>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09879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Oval 2"/>
          <p:cNvSpPr>
            <a:spLocks noChangeArrowheads="1"/>
          </p:cNvSpPr>
          <p:nvPr/>
        </p:nvSpPr>
        <p:spPr bwMode="auto">
          <a:xfrm rot="-4248861">
            <a:off x="4991100" y="5448300"/>
            <a:ext cx="1524000" cy="838200"/>
          </a:xfrm>
          <a:prstGeom prst="ellipse">
            <a:avLst/>
          </a:prstGeom>
          <a:solidFill>
            <a:srgbClr val="FFFFFF"/>
          </a:solidFill>
          <a:ln w="12700">
            <a:solidFill>
              <a:srgbClr val="FFFFFF"/>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 name="Content Placeholder 2">
            <a:extLst>
              <a:ext uri="{FF2B5EF4-FFF2-40B4-BE49-F238E27FC236}">
                <a16:creationId xmlns:a16="http://schemas.microsoft.com/office/drawing/2014/main" id="{AE5C4C4A-DBA3-5C41-8414-8C99A9FDEE76}"/>
              </a:ext>
            </a:extLst>
          </p:cNvPr>
          <p:cNvSpPr>
            <a:spLocks noGrp="1"/>
          </p:cNvSpPr>
          <p:nvPr>
            <p:ph idx="1"/>
          </p:nvPr>
        </p:nvSpPr>
        <p:spPr>
          <a:xfrm>
            <a:off x="1491342" y="1338943"/>
            <a:ext cx="9666515" cy="772886"/>
          </a:xfrm>
        </p:spPr>
        <p:txBody>
          <a:bodyPr>
            <a:normAutofit fontScale="92500" lnSpcReduction="10000"/>
          </a:bodyPr>
          <a:lstStyle/>
          <a:p>
            <a:pPr marL="0" indent="0">
              <a:buNone/>
            </a:pPr>
            <a:r>
              <a:rPr lang="en-US" dirty="0"/>
              <a:t>… any useful art, manufacture, engine, machine, or device, or any improvement therein …</a:t>
            </a:r>
          </a:p>
        </p:txBody>
      </p:sp>
      <p:sp>
        <p:nvSpPr>
          <p:cNvPr id="4" name="TextBox 3">
            <a:extLst>
              <a:ext uri="{FF2B5EF4-FFF2-40B4-BE49-F238E27FC236}">
                <a16:creationId xmlns:a16="http://schemas.microsoft.com/office/drawing/2014/main" id="{D53ABA52-5536-F641-B929-5A31EDB6FB7C}"/>
              </a:ext>
            </a:extLst>
          </p:cNvPr>
          <p:cNvSpPr txBox="1"/>
          <p:nvPr/>
        </p:nvSpPr>
        <p:spPr>
          <a:xfrm>
            <a:off x="838200" y="2295174"/>
            <a:ext cx="3270447" cy="584775"/>
          </a:xfrm>
          <a:prstGeom prst="rect">
            <a:avLst/>
          </a:prstGeom>
          <a:noFill/>
        </p:spPr>
        <p:txBody>
          <a:bodyPr wrap="none" rtlCol="0">
            <a:spAutoFit/>
          </a:bodyPr>
          <a:lstStyle/>
          <a:p>
            <a:r>
              <a:rPr lang="en-US" sz="3200" dirty="0"/>
              <a:t>Patent Act of 1793</a:t>
            </a:r>
          </a:p>
        </p:txBody>
      </p:sp>
      <p:sp>
        <p:nvSpPr>
          <p:cNvPr id="6" name="Content Placeholder 2">
            <a:extLst>
              <a:ext uri="{FF2B5EF4-FFF2-40B4-BE49-F238E27FC236}">
                <a16:creationId xmlns:a16="http://schemas.microsoft.com/office/drawing/2014/main" id="{1EE1CA4F-B6B5-5847-8343-FC5545A9DD26}"/>
              </a:ext>
            </a:extLst>
          </p:cNvPr>
          <p:cNvSpPr txBox="1">
            <a:spLocks/>
          </p:cNvSpPr>
          <p:nvPr/>
        </p:nvSpPr>
        <p:spPr>
          <a:xfrm>
            <a:off x="1491342" y="2932666"/>
            <a:ext cx="9666515" cy="772886"/>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dirty="0"/>
              <a:t>… any new and useful art, machine, manufacture, composition of matter, or any new and useful improvement …</a:t>
            </a:r>
          </a:p>
        </p:txBody>
      </p:sp>
      <p:sp>
        <p:nvSpPr>
          <p:cNvPr id="8" name="TextBox 7">
            <a:extLst>
              <a:ext uri="{FF2B5EF4-FFF2-40B4-BE49-F238E27FC236}">
                <a16:creationId xmlns:a16="http://schemas.microsoft.com/office/drawing/2014/main" id="{3D97AC6D-F666-7A4C-9E4F-FCE8AF65F2CF}"/>
              </a:ext>
            </a:extLst>
          </p:cNvPr>
          <p:cNvSpPr txBox="1"/>
          <p:nvPr/>
        </p:nvSpPr>
        <p:spPr>
          <a:xfrm>
            <a:off x="838199" y="3955650"/>
            <a:ext cx="3270447" cy="584775"/>
          </a:xfrm>
          <a:prstGeom prst="rect">
            <a:avLst/>
          </a:prstGeom>
          <a:noFill/>
        </p:spPr>
        <p:txBody>
          <a:bodyPr wrap="none" rtlCol="0">
            <a:spAutoFit/>
          </a:bodyPr>
          <a:lstStyle/>
          <a:p>
            <a:r>
              <a:rPr lang="en-US" sz="3200" dirty="0"/>
              <a:t>Patent Act of 1952</a:t>
            </a:r>
          </a:p>
        </p:txBody>
      </p:sp>
      <p:sp>
        <p:nvSpPr>
          <p:cNvPr id="9" name="Content Placeholder 2">
            <a:extLst>
              <a:ext uri="{FF2B5EF4-FFF2-40B4-BE49-F238E27FC236}">
                <a16:creationId xmlns:a16="http://schemas.microsoft.com/office/drawing/2014/main" id="{EC38D599-76B9-E44D-97FC-6C2C36DB2214}"/>
              </a:ext>
            </a:extLst>
          </p:cNvPr>
          <p:cNvSpPr txBox="1">
            <a:spLocks/>
          </p:cNvSpPr>
          <p:nvPr/>
        </p:nvSpPr>
        <p:spPr>
          <a:xfrm>
            <a:off x="1485900" y="4623550"/>
            <a:ext cx="9666515" cy="772886"/>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dirty="0"/>
              <a:t>… any new and useful process, machine, </a:t>
            </a:r>
            <a:r>
              <a:rPr lang="en-US" u="sng" dirty="0">
                <a:solidFill>
                  <a:srgbClr val="FF0000"/>
                </a:solidFill>
              </a:rPr>
              <a:t>manufacture</a:t>
            </a:r>
            <a:r>
              <a:rPr lang="en-US" dirty="0"/>
              <a:t>, composition of matter, or any new and useful improvement …</a:t>
            </a:r>
          </a:p>
        </p:txBody>
      </p:sp>
      <p:sp>
        <p:nvSpPr>
          <p:cNvPr id="12" name="TextBox 11">
            <a:extLst>
              <a:ext uri="{FF2B5EF4-FFF2-40B4-BE49-F238E27FC236}">
                <a16:creationId xmlns:a16="http://schemas.microsoft.com/office/drawing/2014/main" id="{DC6F07AB-B62C-5746-9BB8-383D48B0D96E}"/>
              </a:ext>
            </a:extLst>
          </p:cNvPr>
          <p:cNvSpPr txBox="1"/>
          <p:nvPr/>
        </p:nvSpPr>
        <p:spPr>
          <a:xfrm>
            <a:off x="838199" y="586117"/>
            <a:ext cx="3270447" cy="584775"/>
          </a:xfrm>
          <a:prstGeom prst="rect">
            <a:avLst/>
          </a:prstGeom>
          <a:noFill/>
        </p:spPr>
        <p:txBody>
          <a:bodyPr wrap="none" rtlCol="0">
            <a:spAutoFit/>
          </a:bodyPr>
          <a:lstStyle/>
          <a:p>
            <a:r>
              <a:rPr lang="en-US" sz="3200" dirty="0"/>
              <a:t>Patent Act of 1790</a:t>
            </a:r>
          </a:p>
        </p:txBody>
      </p:sp>
      <p:sp>
        <p:nvSpPr>
          <p:cNvPr id="10" name="TextBox 9">
            <a:extLst>
              <a:ext uri="{FF2B5EF4-FFF2-40B4-BE49-F238E27FC236}">
                <a16:creationId xmlns:a16="http://schemas.microsoft.com/office/drawing/2014/main" id="{5A49E8CF-8EF6-064F-80EF-B8BA2DC8810D}"/>
              </a:ext>
            </a:extLst>
          </p:cNvPr>
          <p:cNvSpPr txBox="1"/>
          <p:nvPr/>
        </p:nvSpPr>
        <p:spPr>
          <a:xfrm>
            <a:off x="6399339" y="6083601"/>
            <a:ext cx="3206327" cy="461665"/>
          </a:xfrm>
          <a:prstGeom prst="rect">
            <a:avLst/>
          </a:prstGeom>
          <a:noFill/>
        </p:spPr>
        <p:txBody>
          <a:bodyPr wrap="none" rtlCol="0">
            <a:spAutoFit/>
          </a:bodyPr>
          <a:lstStyle/>
          <a:p>
            <a:r>
              <a:rPr lang="en-US" sz="2400" dirty="0">
                <a:solidFill>
                  <a:srgbClr val="FF0000"/>
                </a:solidFill>
              </a:rPr>
              <a:t>static artificial structure </a:t>
            </a:r>
          </a:p>
        </p:txBody>
      </p:sp>
      <p:cxnSp>
        <p:nvCxnSpPr>
          <p:cNvPr id="11" name="Straight Arrow Connector 10">
            <a:extLst>
              <a:ext uri="{FF2B5EF4-FFF2-40B4-BE49-F238E27FC236}">
                <a16:creationId xmlns:a16="http://schemas.microsoft.com/office/drawing/2014/main" id="{6E915542-481F-7944-898C-524E2CDCA3F3}"/>
              </a:ext>
            </a:extLst>
          </p:cNvPr>
          <p:cNvCxnSpPr>
            <a:cxnSpLocks/>
            <a:endCxn id="10" idx="0"/>
          </p:cNvCxnSpPr>
          <p:nvPr/>
        </p:nvCxnSpPr>
        <p:spPr>
          <a:xfrm>
            <a:off x="7601640" y="5009993"/>
            <a:ext cx="400863" cy="1073608"/>
          </a:xfrm>
          <a:prstGeom prst="straightConnector1">
            <a:avLst/>
          </a:prstGeom>
          <a:ln>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29645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Oval 2"/>
          <p:cNvSpPr>
            <a:spLocks noChangeArrowheads="1"/>
          </p:cNvSpPr>
          <p:nvPr/>
        </p:nvSpPr>
        <p:spPr bwMode="auto">
          <a:xfrm rot="-4248861">
            <a:off x="4991100" y="5448300"/>
            <a:ext cx="1524000" cy="838200"/>
          </a:xfrm>
          <a:prstGeom prst="ellipse">
            <a:avLst/>
          </a:prstGeom>
          <a:solidFill>
            <a:srgbClr val="FFFFFF"/>
          </a:solidFill>
          <a:ln w="12700">
            <a:solidFill>
              <a:srgbClr val="FFFFFF"/>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 name="Content Placeholder 2">
            <a:extLst>
              <a:ext uri="{FF2B5EF4-FFF2-40B4-BE49-F238E27FC236}">
                <a16:creationId xmlns:a16="http://schemas.microsoft.com/office/drawing/2014/main" id="{AE5C4C4A-DBA3-5C41-8414-8C99A9FDEE76}"/>
              </a:ext>
            </a:extLst>
          </p:cNvPr>
          <p:cNvSpPr>
            <a:spLocks noGrp="1"/>
          </p:cNvSpPr>
          <p:nvPr>
            <p:ph idx="1"/>
          </p:nvPr>
        </p:nvSpPr>
        <p:spPr>
          <a:xfrm>
            <a:off x="1491342" y="1338943"/>
            <a:ext cx="9666515" cy="772886"/>
          </a:xfrm>
        </p:spPr>
        <p:txBody>
          <a:bodyPr>
            <a:normAutofit fontScale="92500" lnSpcReduction="10000"/>
          </a:bodyPr>
          <a:lstStyle/>
          <a:p>
            <a:pPr marL="0" indent="0">
              <a:buNone/>
            </a:pPr>
            <a:r>
              <a:rPr lang="en-US" dirty="0"/>
              <a:t>… any useful art, manufacture, engine, machine, or device, or any improvement therein …</a:t>
            </a:r>
          </a:p>
        </p:txBody>
      </p:sp>
      <p:sp>
        <p:nvSpPr>
          <p:cNvPr id="4" name="TextBox 3">
            <a:extLst>
              <a:ext uri="{FF2B5EF4-FFF2-40B4-BE49-F238E27FC236}">
                <a16:creationId xmlns:a16="http://schemas.microsoft.com/office/drawing/2014/main" id="{D53ABA52-5536-F641-B929-5A31EDB6FB7C}"/>
              </a:ext>
            </a:extLst>
          </p:cNvPr>
          <p:cNvSpPr txBox="1"/>
          <p:nvPr/>
        </p:nvSpPr>
        <p:spPr>
          <a:xfrm>
            <a:off x="838200" y="2295174"/>
            <a:ext cx="3270447" cy="584775"/>
          </a:xfrm>
          <a:prstGeom prst="rect">
            <a:avLst/>
          </a:prstGeom>
          <a:noFill/>
        </p:spPr>
        <p:txBody>
          <a:bodyPr wrap="none" rtlCol="0">
            <a:spAutoFit/>
          </a:bodyPr>
          <a:lstStyle/>
          <a:p>
            <a:r>
              <a:rPr lang="en-US" sz="3200" dirty="0"/>
              <a:t>Patent Act of 1793</a:t>
            </a:r>
          </a:p>
        </p:txBody>
      </p:sp>
      <p:sp>
        <p:nvSpPr>
          <p:cNvPr id="6" name="Content Placeholder 2">
            <a:extLst>
              <a:ext uri="{FF2B5EF4-FFF2-40B4-BE49-F238E27FC236}">
                <a16:creationId xmlns:a16="http://schemas.microsoft.com/office/drawing/2014/main" id="{1EE1CA4F-B6B5-5847-8343-FC5545A9DD26}"/>
              </a:ext>
            </a:extLst>
          </p:cNvPr>
          <p:cNvSpPr txBox="1">
            <a:spLocks/>
          </p:cNvSpPr>
          <p:nvPr/>
        </p:nvSpPr>
        <p:spPr>
          <a:xfrm>
            <a:off x="1491342" y="2932666"/>
            <a:ext cx="9666515" cy="772886"/>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dirty="0"/>
              <a:t>… any new and useful art, machine, manufacture, composition of matter, or any new and useful improvement …</a:t>
            </a:r>
          </a:p>
        </p:txBody>
      </p:sp>
      <p:sp>
        <p:nvSpPr>
          <p:cNvPr id="8" name="TextBox 7">
            <a:extLst>
              <a:ext uri="{FF2B5EF4-FFF2-40B4-BE49-F238E27FC236}">
                <a16:creationId xmlns:a16="http://schemas.microsoft.com/office/drawing/2014/main" id="{3D97AC6D-F666-7A4C-9E4F-FCE8AF65F2CF}"/>
              </a:ext>
            </a:extLst>
          </p:cNvPr>
          <p:cNvSpPr txBox="1"/>
          <p:nvPr/>
        </p:nvSpPr>
        <p:spPr>
          <a:xfrm>
            <a:off x="838199" y="3955650"/>
            <a:ext cx="3270447" cy="584775"/>
          </a:xfrm>
          <a:prstGeom prst="rect">
            <a:avLst/>
          </a:prstGeom>
          <a:noFill/>
        </p:spPr>
        <p:txBody>
          <a:bodyPr wrap="none" rtlCol="0">
            <a:spAutoFit/>
          </a:bodyPr>
          <a:lstStyle/>
          <a:p>
            <a:r>
              <a:rPr lang="en-US" sz="3200" dirty="0"/>
              <a:t>Patent Act of 1952</a:t>
            </a:r>
          </a:p>
        </p:txBody>
      </p:sp>
      <p:sp>
        <p:nvSpPr>
          <p:cNvPr id="9" name="Content Placeholder 2">
            <a:extLst>
              <a:ext uri="{FF2B5EF4-FFF2-40B4-BE49-F238E27FC236}">
                <a16:creationId xmlns:a16="http://schemas.microsoft.com/office/drawing/2014/main" id="{EC38D599-76B9-E44D-97FC-6C2C36DB2214}"/>
              </a:ext>
            </a:extLst>
          </p:cNvPr>
          <p:cNvSpPr txBox="1">
            <a:spLocks/>
          </p:cNvSpPr>
          <p:nvPr/>
        </p:nvSpPr>
        <p:spPr>
          <a:xfrm>
            <a:off x="1485900" y="4623550"/>
            <a:ext cx="9666515" cy="772886"/>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dirty="0"/>
              <a:t>… any new and useful process, machine, manufacture, </a:t>
            </a:r>
            <a:r>
              <a:rPr lang="en-US" u="sng" dirty="0">
                <a:solidFill>
                  <a:srgbClr val="FF0000"/>
                </a:solidFill>
              </a:rPr>
              <a:t>composition of matter</a:t>
            </a:r>
            <a:r>
              <a:rPr lang="en-US" dirty="0"/>
              <a:t>, or any new and useful improvement …</a:t>
            </a:r>
          </a:p>
        </p:txBody>
      </p:sp>
      <p:sp>
        <p:nvSpPr>
          <p:cNvPr id="12" name="TextBox 11">
            <a:extLst>
              <a:ext uri="{FF2B5EF4-FFF2-40B4-BE49-F238E27FC236}">
                <a16:creationId xmlns:a16="http://schemas.microsoft.com/office/drawing/2014/main" id="{DC6F07AB-B62C-5746-9BB8-383D48B0D96E}"/>
              </a:ext>
            </a:extLst>
          </p:cNvPr>
          <p:cNvSpPr txBox="1"/>
          <p:nvPr/>
        </p:nvSpPr>
        <p:spPr>
          <a:xfrm>
            <a:off x="838199" y="586117"/>
            <a:ext cx="3270447" cy="584775"/>
          </a:xfrm>
          <a:prstGeom prst="rect">
            <a:avLst/>
          </a:prstGeom>
          <a:noFill/>
        </p:spPr>
        <p:txBody>
          <a:bodyPr wrap="none" rtlCol="0">
            <a:spAutoFit/>
          </a:bodyPr>
          <a:lstStyle/>
          <a:p>
            <a:r>
              <a:rPr lang="en-US" sz="3200" dirty="0"/>
              <a:t>Patent Act of 1790</a:t>
            </a:r>
          </a:p>
        </p:txBody>
      </p:sp>
      <p:sp>
        <p:nvSpPr>
          <p:cNvPr id="10" name="TextBox 9">
            <a:extLst>
              <a:ext uri="{FF2B5EF4-FFF2-40B4-BE49-F238E27FC236}">
                <a16:creationId xmlns:a16="http://schemas.microsoft.com/office/drawing/2014/main" id="{75642CA4-D940-5A45-8EBB-5F8FB62041C9}"/>
              </a:ext>
            </a:extLst>
          </p:cNvPr>
          <p:cNvSpPr txBox="1"/>
          <p:nvPr/>
        </p:nvSpPr>
        <p:spPr>
          <a:xfrm>
            <a:off x="7806978" y="5971142"/>
            <a:ext cx="2773195" cy="461665"/>
          </a:xfrm>
          <a:prstGeom prst="rect">
            <a:avLst/>
          </a:prstGeom>
          <a:noFill/>
        </p:spPr>
        <p:txBody>
          <a:bodyPr wrap="none" rtlCol="0">
            <a:spAutoFit/>
          </a:bodyPr>
          <a:lstStyle/>
          <a:p>
            <a:r>
              <a:rPr lang="en-US" sz="2400" dirty="0">
                <a:solidFill>
                  <a:srgbClr val="FF0000"/>
                </a:solidFill>
              </a:rPr>
              <a:t>chemical compound </a:t>
            </a:r>
          </a:p>
        </p:txBody>
      </p:sp>
      <p:cxnSp>
        <p:nvCxnSpPr>
          <p:cNvPr id="11" name="Straight Arrow Connector 10">
            <a:extLst>
              <a:ext uri="{FF2B5EF4-FFF2-40B4-BE49-F238E27FC236}">
                <a16:creationId xmlns:a16="http://schemas.microsoft.com/office/drawing/2014/main" id="{DE50723F-C366-1B47-81FF-FA3A839107E6}"/>
              </a:ext>
            </a:extLst>
          </p:cNvPr>
          <p:cNvCxnSpPr>
            <a:cxnSpLocks/>
          </p:cNvCxnSpPr>
          <p:nvPr/>
        </p:nvCxnSpPr>
        <p:spPr>
          <a:xfrm flipH="1">
            <a:off x="9044848" y="5009993"/>
            <a:ext cx="297456" cy="961149"/>
          </a:xfrm>
          <a:prstGeom prst="straightConnector1">
            <a:avLst/>
          </a:prstGeom>
          <a:ln>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4087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55221</TotalTime>
  <Words>2315</Words>
  <Application>Microsoft Macintosh PowerPoint</Application>
  <PresentationFormat>Widescreen</PresentationFormat>
  <Paragraphs>289</Paragraphs>
  <Slides>38</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38</vt:i4>
      </vt:variant>
    </vt:vector>
  </HeadingPairs>
  <TitlesOfParts>
    <vt:vector size="44" baseType="lpstr">
      <vt:lpstr>Arial</vt:lpstr>
      <vt:lpstr>Calibri</vt:lpstr>
      <vt:lpstr>Calibri Light</vt:lpstr>
      <vt:lpstr>Garamond</vt:lpstr>
      <vt:lpstr>Times New Roman</vt:lpstr>
      <vt:lpstr>Office Theme</vt:lpstr>
      <vt:lpstr>PowerPoint Presentation</vt:lpstr>
      <vt:lpstr>PowerPoint Presentation</vt:lpstr>
      <vt:lpstr>Global Trends in Subject Matter Coverage</vt:lpstr>
      <vt:lpstr>Constitution of the United States: Article 1, Section 8, Clause 8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Patent No. 5,080,111</vt:lpstr>
      <vt:lpstr>Patent No. 5,960,411 (Sept. 28, 1999)</vt:lpstr>
      <vt:lpstr>Patent No. 5,800,268 (Sept. 1, 1998)</vt:lpstr>
      <vt:lpstr>Patent No. 5,191,573 (March 2, 1993)</vt:lpstr>
      <vt:lpstr>Patent No. 5,848,396 (Dec. 8, 1998)</vt:lpstr>
      <vt:lpstr>The Increased Receptivity to Software Patents</vt:lpstr>
      <vt:lpstr>Estimates of Software Patents Issued in the United States</vt:lpstr>
      <vt:lpstr>PowerPoint Presentation</vt:lpstr>
      <vt:lpstr>PowerPoint Presentation</vt:lpstr>
      <vt:lpstr>Potential Explanations for Historical Trends</vt:lpstr>
      <vt:lpstr>PowerPoint Presentation</vt:lpstr>
      <vt:lpstr>PowerPoint Presentation</vt:lpstr>
      <vt:lpstr>“Gaps” in Patent Protection in the 92 Member Countries of the Paris Union (1988)</vt:lpstr>
      <vt:lpstr>PowerPoint Presentation</vt:lpstr>
      <vt:lpstr>PowerPoint Presentation</vt:lpstr>
      <vt:lpstr>PowerPoint Presentation</vt:lpstr>
      <vt:lpstr>35 USC 287(c)</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History of Patentable Subject Matter</dc:title>
  <dc:creator>Fisher, William</dc:creator>
  <cp:lastModifiedBy>Terry Fisher</cp:lastModifiedBy>
  <cp:revision>101</cp:revision>
  <dcterms:created xsi:type="dcterms:W3CDTF">2017-09-08T11:37:14Z</dcterms:created>
  <dcterms:modified xsi:type="dcterms:W3CDTF">2023-02-01T19:24:56Z</dcterms:modified>
</cp:coreProperties>
</file>