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714" r:id="rId2"/>
    <p:sldId id="296" r:id="rId3"/>
    <p:sldId id="657" r:id="rId4"/>
    <p:sldId id="647" r:id="rId5"/>
    <p:sldId id="654" r:id="rId6"/>
    <p:sldId id="664" r:id="rId7"/>
    <p:sldId id="638" r:id="rId8"/>
    <p:sldId id="637" r:id="rId9"/>
    <p:sldId id="731" r:id="rId10"/>
    <p:sldId id="672" r:id="rId11"/>
    <p:sldId id="671" r:id="rId12"/>
    <p:sldId id="677" r:id="rId13"/>
    <p:sldId id="670" r:id="rId14"/>
    <p:sldId id="673" r:id="rId15"/>
    <p:sldId id="669" r:id="rId16"/>
    <p:sldId id="732" r:id="rId17"/>
    <p:sldId id="751" r:id="rId18"/>
    <p:sldId id="752" r:id="rId19"/>
    <p:sldId id="757" r:id="rId20"/>
    <p:sldId id="257" r:id="rId21"/>
    <p:sldId id="258" r:id="rId22"/>
    <p:sldId id="259" r:id="rId23"/>
    <p:sldId id="260" r:id="rId24"/>
    <p:sldId id="737" r:id="rId25"/>
    <p:sldId id="738" r:id="rId26"/>
    <p:sldId id="674" r:id="rId27"/>
    <p:sldId id="675" r:id="rId28"/>
    <p:sldId id="678" r:id="rId29"/>
    <p:sldId id="679" r:id="rId30"/>
    <p:sldId id="680" r:id="rId31"/>
    <p:sldId id="295" r:id="rId32"/>
    <p:sldId id="690" r:id="rId33"/>
    <p:sldId id="723" r:id="rId34"/>
    <p:sldId id="695" r:id="rId35"/>
    <p:sldId id="704" r:id="rId36"/>
    <p:sldId id="280" r:id="rId37"/>
    <p:sldId id="709" r:id="rId38"/>
    <p:sldId id="522" r:id="rId39"/>
    <p:sldId id="712" r:id="rId40"/>
    <p:sldId id="711" r:id="rId41"/>
    <p:sldId id="71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37"/>
    <p:restoredTop sz="96291"/>
  </p:normalViewPr>
  <p:slideViewPr>
    <p:cSldViewPr snapToGrid="0" snapToObjects="1" showGuides="1">
      <p:cViewPr varScale="1">
        <p:scale>
          <a:sx n="112" d="100"/>
          <a:sy n="112" d="100"/>
        </p:scale>
        <p:origin x="608" y="200"/>
      </p:cViewPr>
      <p:guideLst>
        <p:guide orient="horz" pos="9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D50878-68E3-5F48-834B-C6F385F74FA3}" type="datetimeFigureOut">
              <a:rPr lang="en-US" smtClean="0"/>
              <a:t>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FB4A4-D152-9941-8DCB-9AF92542F86C}" type="slidenum">
              <a:rPr lang="en-US" smtClean="0"/>
              <a:t>‹#›</a:t>
            </a:fld>
            <a:endParaRPr lang="en-US"/>
          </a:p>
        </p:txBody>
      </p:sp>
    </p:spTree>
    <p:extLst>
      <p:ext uri="{BB962C8B-B14F-4D97-AF65-F5344CB8AC3E}">
        <p14:creationId xmlns:p14="http://schemas.microsoft.com/office/powerpoint/2010/main" val="185410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9B45B85F-3C35-5B4F-828F-6FF4836553DE}" type="slidenum">
              <a:rPr lang="en-US" altLang="en-US" sz="1200"/>
              <a:pPr/>
              <a:t>20</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3606732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2A6CCD2-4B04-F145-81A7-FEA4575C0656}" type="slidenum">
              <a:rPr lang="en-US" altLang="en-US" sz="1200"/>
              <a:pPr/>
              <a:t>29</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143513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2A6CCD2-4B04-F145-81A7-FEA4575C0656}" type="slidenum">
              <a:rPr lang="en-US" altLang="en-US" sz="1200"/>
              <a:pPr/>
              <a:t>30</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2576770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2A6CCD2-4B04-F145-81A7-FEA4575C0656}" type="slidenum">
              <a:rPr lang="en-US" altLang="en-US" sz="1200"/>
              <a:pPr/>
              <a:t>32</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826449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9FC03C3-79BE-6C4A-9988-942C1F11D1D3}" type="slidenum">
              <a:rPr lang="en-US" altLang="en-US" sz="1200"/>
              <a:pPr eaLnBrk="1" hangingPunct="1"/>
              <a:t>36</a:t>
            </a:fld>
            <a:endParaRPr lang="en-US" altLang="en-US" sz="1200"/>
          </a:p>
        </p:txBody>
      </p:sp>
      <p:sp>
        <p:nvSpPr>
          <p:cNvPr id="17410" name="Rectangle 2"/>
          <p:cNvSpPr>
            <a:spLocks noGrp="1" noRot="1" noChangeAspect="1" noChangeArrowheads="1"/>
          </p:cNvSpPr>
          <p:nvPr>
            <p:ph type="sldImg"/>
          </p:nvPr>
        </p:nvSpPr>
        <p:spPr>
          <a:solidFill>
            <a:srgbClr val="FFFFFF"/>
          </a:solidFill>
          <a:ln/>
        </p:spPr>
      </p:sp>
      <p:sp>
        <p:nvSpPr>
          <p:cNvPr id="174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313637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E58225C6-E0BF-C942-910D-356932B37F14}" type="slidenum">
              <a:rPr lang="en-US" altLang="en-US" sz="1200"/>
              <a:pPr/>
              <a:t>21</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150245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9B248E2E-32E7-7944-BA44-CD5015962CAB}" type="slidenum">
              <a:rPr lang="en-US" altLang="en-US" sz="1200"/>
              <a:pPr/>
              <a:t>22</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1977302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2A6CCD2-4B04-F145-81A7-FEA4575C0656}" type="slidenum">
              <a:rPr lang="en-US" altLang="en-US" sz="1200"/>
              <a:pPr/>
              <a:t>23</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213914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2A6CCD2-4B04-F145-81A7-FEA4575C0656}" type="slidenum">
              <a:rPr lang="en-US" altLang="en-US" sz="1200"/>
              <a:pPr/>
              <a:t>24</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389417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2A6CCD2-4B04-F145-81A7-FEA4575C0656}" type="slidenum">
              <a:rPr lang="en-US" altLang="en-US" sz="1200"/>
              <a:pPr/>
              <a:t>25</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3514177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2A6CCD2-4B04-F145-81A7-FEA4575C0656}" type="slidenum">
              <a:rPr lang="en-US" altLang="en-US" sz="1200"/>
              <a:pPr/>
              <a:t>26</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4071384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2A6CCD2-4B04-F145-81A7-FEA4575C0656}" type="slidenum">
              <a:rPr lang="en-US" altLang="en-US" sz="1200"/>
              <a:pPr/>
              <a:t>27</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118692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62A6CCD2-4B04-F145-81A7-FEA4575C0656}" type="slidenum">
              <a:rPr lang="en-US" altLang="en-US" sz="1200"/>
              <a:pPr/>
              <a:t>28</a:t>
            </a:fld>
            <a:endParaRPr lang="en-US" alt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Arial" charset="0"/>
              <a:ea typeface="ＭＳ Ｐゴシック" charset="-128"/>
            </a:endParaRPr>
          </a:p>
        </p:txBody>
      </p:sp>
    </p:spTree>
    <p:extLst>
      <p:ext uri="{BB962C8B-B14F-4D97-AF65-F5344CB8AC3E}">
        <p14:creationId xmlns:p14="http://schemas.microsoft.com/office/powerpoint/2010/main" val="3533303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AB7EF0C-E524-3844-AD14-B51045F3AD27}" type="datetimeFigureOut">
              <a:rPr lang="en-US" smtClean="0"/>
              <a:t>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61559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668697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01562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B7EF0C-E524-3844-AD14-B51045F3AD27}" type="datetimeFigureOut">
              <a:rPr lang="en-US" smtClean="0"/>
              <a:t>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55146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B7EF0C-E524-3844-AD14-B51045F3AD27}" type="datetimeFigureOut">
              <a:rPr lang="en-US" smtClean="0"/>
              <a:t>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03377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B7EF0C-E524-3844-AD14-B51045F3AD27}" type="datetimeFigureOut">
              <a:rPr lang="en-US" smtClean="0"/>
              <a:t>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3672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B7EF0C-E524-3844-AD14-B51045F3AD27}" type="datetimeFigureOut">
              <a:rPr lang="en-US" smtClean="0"/>
              <a:t>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1574420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B7EF0C-E524-3844-AD14-B51045F3AD27}" type="datetimeFigureOut">
              <a:rPr lang="en-US" smtClean="0"/>
              <a:t>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2145228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EF0C-E524-3844-AD14-B51045F3AD27}" type="datetimeFigureOut">
              <a:rPr lang="en-US" smtClean="0"/>
              <a:t>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74522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7EF0C-E524-3844-AD14-B51045F3AD27}" type="datetimeFigureOut">
              <a:rPr lang="en-US" smtClean="0"/>
              <a:t>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83844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B7EF0C-E524-3844-AD14-B51045F3AD27}" type="datetimeFigureOut">
              <a:rPr lang="en-US" smtClean="0"/>
              <a:t>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3DD808-6A0C-C643-A822-E8694EA9CD8B}" type="slidenum">
              <a:rPr lang="en-US" smtClean="0"/>
              <a:t>‹#›</a:t>
            </a:fld>
            <a:endParaRPr lang="en-US"/>
          </a:p>
        </p:txBody>
      </p:sp>
    </p:spTree>
    <p:extLst>
      <p:ext uri="{BB962C8B-B14F-4D97-AF65-F5344CB8AC3E}">
        <p14:creationId xmlns:p14="http://schemas.microsoft.com/office/powerpoint/2010/main" val="3044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7EF0C-E524-3844-AD14-B51045F3AD27}" type="datetimeFigureOut">
              <a:rPr lang="en-US" smtClean="0"/>
              <a:t>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3DD808-6A0C-C643-A822-E8694EA9CD8B}" type="slidenum">
              <a:rPr lang="en-US" smtClean="0"/>
              <a:t>‹#›</a:t>
            </a:fld>
            <a:endParaRPr lang="en-US"/>
          </a:p>
        </p:txBody>
      </p:sp>
      <p:pic>
        <p:nvPicPr>
          <p:cNvPr id="7" name="Picture 6">
            <a:extLst>
              <a:ext uri="{FF2B5EF4-FFF2-40B4-BE49-F238E27FC236}">
                <a16:creationId xmlns:a16="http://schemas.microsoft.com/office/drawing/2014/main" id="{6C27A629-8450-C745-8A70-7495CFEC1FB5}"/>
              </a:ext>
            </a:extLst>
          </p:cNvPr>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690019" cy="570042"/>
          </a:xfrm>
          <a:prstGeom prst="rect">
            <a:avLst/>
          </a:prstGeom>
          <a:noFill/>
          <a:ln>
            <a:noFill/>
          </a:ln>
          <a:extLs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1433199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pxcourses.org/lectures-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923307" y="0"/>
            <a:ext cx="5997029"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15" name="Rectangle 14"/>
          <p:cNvSpPr/>
          <p:nvPr/>
        </p:nvSpPr>
        <p:spPr>
          <a:xfrm>
            <a:off x="2347311" y="1552854"/>
            <a:ext cx="7497379" cy="3493264"/>
          </a:xfrm>
          <a:prstGeom prst="rect">
            <a:avLst/>
          </a:prstGeom>
        </p:spPr>
        <p:txBody>
          <a:bodyPr wrap="square">
            <a:spAutoFit/>
          </a:bodyPr>
          <a:lstStyle/>
          <a:p>
            <a:pPr algn="ctr"/>
            <a:r>
              <a:rPr lang="en-US" sz="4000" dirty="0">
                <a:latin typeface="Garamond"/>
                <a:cs typeface="Garamond"/>
              </a:rPr>
              <a:t>Patent Scope</a:t>
            </a:r>
          </a:p>
          <a:p>
            <a:pPr algn="ctr"/>
            <a:endParaRPr lang="en-US" dirty="0">
              <a:latin typeface="Garamond"/>
              <a:cs typeface="Garamond"/>
            </a:endParaRPr>
          </a:p>
          <a:p>
            <a:pPr algn="ctr"/>
            <a:endParaRPr lang="en-US" dirty="0">
              <a:latin typeface="Garamond"/>
              <a:cs typeface="Garamond"/>
            </a:endParaRPr>
          </a:p>
          <a:p>
            <a:pPr algn="ctr">
              <a:lnSpc>
                <a:spcPct val="150000"/>
              </a:lnSpc>
              <a:spcBef>
                <a:spcPts val="600"/>
              </a:spcBef>
            </a:pPr>
            <a:r>
              <a:rPr lang="en-US" sz="2000" dirty="0">
                <a:latin typeface="Garamond"/>
                <a:cs typeface="Garamond"/>
              </a:rPr>
              <a:t>William Fisher </a:t>
            </a:r>
            <a:br>
              <a:rPr lang="en-US" sz="2000" dirty="0">
                <a:latin typeface="Garamond"/>
                <a:cs typeface="Garamond"/>
              </a:rPr>
            </a:br>
            <a:r>
              <a:rPr lang="en-US" sz="2000" dirty="0" err="1">
                <a:latin typeface="Garamond"/>
                <a:cs typeface="Garamond"/>
              </a:rPr>
              <a:t>WilmerHale</a:t>
            </a:r>
            <a:r>
              <a:rPr lang="en-US" sz="2000" dirty="0">
                <a:latin typeface="Garamond"/>
                <a:cs typeface="Garamond"/>
              </a:rPr>
              <a:t> Professor of Intellectual Property Law</a:t>
            </a:r>
          </a:p>
          <a:p>
            <a:pPr algn="ctr"/>
            <a:r>
              <a:rPr lang="en-US" sz="2000" dirty="0">
                <a:latin typeface="Garamond"/>
                <a:cs typeface="Garamond"/>
              </a:rPr>
              <a:t>Harvard Law School</a:t>
            </a:r>
          </a:p>
          <a:p>
            <a:pPr algn="ctr"/>
            <a:endParaRPr lang="en-US" sz="2000" dirty="0">
              <a:latin typeface="Garamond"/>
              <a:cs typeface="Garamond"/>
            </a:endParaRPr>
          </a:p>
          <a:p>
            <a:pPr algn="ctr"/>
            <a:endParaRPr lang="en-US" sz="2000" dirty="0">
              <a:latin typeface="Garamond"/>
              <a:cs typeface="Garamond"/>
            </a:endParaRPr>
          </a:p>
          <a:p>
            <a:pPr algn="ctr"/>
            <a:r>
              <a:rPr lang="en-US" sz="2000" dirty="0">
                <a:latin typeface="Garamond"/>
                <a:cs typeface="Garamond"/>
              </a:rPr>
              <a:t>February 2023</a:t>
            </a:r>
          </a:p>
        </p:txBody>
      </p:sp>
      <p:sp>
        <p:nvSpPr>
          <p:cNvPr id="2" name="TextBox 1"/>
          <p:cNvSpPr txBox="1"/>
          <p:nvPr/>
        </p:nvSpPr>
        <p:spPr>
          <a:xfrm>
            <a:off x="1732643" y="24492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22214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C7EBAB-6FAE-BF4B-9101-A4C116A08C90}"/>
              </a:ext>
            </a:extLst>
          </p:cNvPr>
          <p:cNvPicPr>
            <a:picLocks noChangeAspect="1"/>
          </p:cNvPicPr>
          <p:nvPr/>
        </p:nvPicPr>
        <p:blipFill>
          <a:blip r:embed="rId2"/>
          <a:stretch>
            <a:fillRect/>
          </a:stretch>
        </p:blipFill>
        <p:spPr>
          <a:xfrm>
            <a:off x="1958242" y="190500"/>
            <a:ext cx="8341318" cy="6528502"/>
          </a:xfrm>
          <a:prstGeom prst="rect">
            <a:avLst/>
          </a:prstGeom>
        </p:spPr>
      </p:pic>
    </p:spTree>
    <p:extLst>
      <p:ext uri="{BB962C8B-B14F-4D97-AF65-F5344CB8AC3E}">
        <p14:creationId xmlns:p14="http://schemas.microsoft.com/office/powerpoint/2010/main" val="276694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37F0A6-0BC2-0C48-A95F-14784B339B06}"/>
              </a:ext>
            </a:extLst>
          </p:cNvPr>
          <p:cNvPicPr>
            <a:picLocks noChangeAspect="1"/>
          </p:cNvPicPr>
          <p:nvPr/>
        </p:nvPicPr>
        <p:blipFill>
          <a:blip r:embed="rId2"/>
          <a:stretch>
            <a:fillRect/>
          </a:stretch>
        </p:blipFill>
        <p:spPr>
          <a:xfrm>
            <a:off x="1955347" y="190500"/>
            <a:ext cx="8402824" cy="6572041"/>
          </a:xfrm>
          <a:prstGeom prst="rect">
            <a:avLst/>
          </a:prstGeom>
        </p:spPr>
      </p:pic>
    </p:spTree>
    <p:extLst>
      <p:ext uri="{BB962C8B-B14F-4D97-AF65-F5344CB8AC3E}">
        <p14:creationId xmlns:p14="http://schemas.microsoft.com/office/powerpoint/2010/main" val="14072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BB0D9D-542C-9D4C-B4F8-12DBFAE064FF}"/>
              </a:ext>
            </a:extLst>
          </p:cNvPr>
          <p:cNvPicPr>
            <a:picLocks noChangeAspect="1"/>
          </p:cNvPicPr>
          <p:nvPr/>
        </p:nvPicPr>
        <p:blipFill>
          <a:blip r:embed="rId2"/>
          <a:stretch>
            <a:fillRect/>
          </a:stretch>
        </p:blipFill>
        <p:spPr>
          <a:xfrm>
            <a:off x="2029767" y="184229"/>
            <a:ext cx="8109020" cy="6470834"/>
          </a:xfrm>
          <a:prstGeom prst="rect">
            <a:avLst/>
          </a:prstGeom>
        </p:spPr>
      </p:pic>
    </p:spTree>
    <p:extLst>
      <p:ext uri="{BB962C8B-B14F-4D97-AF65-F5344CB8AC3E}">
        <p14:creationId xmlns:p14="http://schemas.microsoft.com/office/powerpoint/2010/main" val="230068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7C10A3-881F-4545-A805-1640BF978FC6}"/>
              </a:ext>
            </a:extLst>
          </p:cNvPr>
          <p:cNvPicPr>
            <a:picLocks noChangeAspect="1"/>
          </p:cNvPicPr>
          <p:nvPr/>
        </p:nvPicPr>
        <p:blipFill>
          <a:blip r:embed="rId2"/>
          <a:stretch>
            <a:fillRect/>
          </a:stretch>
        </p:blipFill>
        <p:spPr>
          <a:xfrm>
            <a:off x="2011405" y="190500"/>
            <a:ext cx="8247962" cy="6539455"/>
          </a:xfrm>
          <a:prstGeom prst="rect">
            <a:avLst/>
          </a:prstGeom>
        </p:spPr>
      </p:pic>
    </p:spTree>
    <p:extLst>
      <p:ext uri="{BB962C8B-B14F-4D97-AF65-F5344CB8AC3E}">
        <p14:creationId xmlns:p14="http://schemas.microsoft.com/office/powerpoint/2010/main" val="281041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7EAC9A-A095-2447-925D-3BF6E20DB540}"/>
              </a:ext>
            </a:extLst>
          </p:cNvPr>
          <p:cNvPicPr>
            <a:picLocks noChangeAspect="1"/>
          </p:cNvPicPr>
          <p:nvPr/>
        </p:nvPicPr>
        <p:blipFill>
          <a:blip r:embed="rId2"/>
          <a:stretch>
            <a:fillRect/>
          </a:stretch>
        </p:blipFill>
        <p:spPr>
          <a:xfrm>
            <a:off x="2093545" y="190500"/>
            <a:ext cx="8025145" cy="6493374"/>
          </a:xfrm>
          <a:prstGeom prst="rect">
            <a:avLst/>
          </a:prstGeom>
        </p:spPr>
      </p:pic>
    </p:spTree>
    <p:extLst>
      <p:ext uri="{BB962C8B-B14F-4D97-AF65-F5344CB8AC3E}">
        <p14:creationId xmlns:p14="http://schemas.microsoft.com/office/powerpoint/2010/main" val="387137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C4E3DA-0C61-C145-B764-E1ABA8FECC5F}"/>
              </a:ext>
            </a:extLst>
          </p:cNvPr>
          <p:cNvPicPr>
            <a:picLocks noChangeAspect="1"/>
          </p:cNvPicPr>
          <p:nvPr/>
        </p:nvPicPr>
        <p:blipFill>
          <a:blip r:embed="rId2"/>
          <a:stretch>
            <a:fillRect/>
          </a:stretch>
        </p:blipFill>
        <p:spPr>
          <a:xfrm>
            <a:off x="1718268" y="165824"/>
            <a:ext cx="8671728" cy="6463933"/>
          </a:xfrm>
          <a:prstGeom prst="rect">
            <a:avLst/>
          </a:prstGeom>
        </p:spPr>
      </p:pic>
    </p:spTree>
    <p:extLst>
      <p:ext uri="{BB962C8B-B14F-4D97-AF65-F5344CB8AC3E}">
        <p14:creationId xmlns:p14="http://schemas.microsoft.com/office/powerpoint/2010/main" val="4158128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7EAC9A-A095-2447-925D-3BF6E20DB540}"/>
              </a:ext>
            </a:extLst>
          </p:cNvPr>
          <p:cNvPicPr>
            <a:picLocks noChangeAspect="1"/>
          </p:cNvPicPr>
          <p:nvPr/>
        </p:nvPicPr>
        <p:blipFill>
          <a:blip r:embed="rId2"/>
          <a:stretch>
            <a:fillRect/>
          </a:stretch>
        </p:blipFill>
        <p:spPr>
          <a:xfrm>
            <a:off x="2093545" y="190500"/>
            <a:ext cx="8025145" cy="6493374"/>
          </a:xfrm>
          <a:prstGeom prst="rect">
            <a:avLst/>
          </a:prstGeom>
        </p:spPr>
      </p:pic>
    </p:spTree>
    <p:extLst>
      <p:ext uri="{BB962C8B-B14F-4D97-AF65-F5344CB8AC3E}">
        <p14:creationId xmlns:p14="http://schemas.microsoft.com/office/powerpoint/2010/main" val="2193856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783DEBD8-13F9-4273-D936-B8B8100B9885}"/>
              </a:ext>
            </a:extLst>
          </p:cNvPr>
          <p:cNvPicPr>
            <a:picLocks noChangeAspect="1"/>
          </p:cNvPicPr>
          <p:nvPr/>
        </p:nvPicPr>
        <p:blipFill>
          <a:blip r:embed="rId2"/>
          <a:stretch>
            <a:fillRect/>
          </a:stretch>
        </p:blipFill>
        <p:spPr>
          <a:xfrm>
            <a:off x="653758" y="130126"/>
            <a:ext cx="10994291" cy="6419246"/>
          </a:xfrm>
          <a:prstGeom prst="rect">
            <a:avLst/>
          </a:prstGeom>
        </p:spPr>
      </p:pic>
      <p:sp>
        <p:nvSpPr>
          <p:cNvPr id="4" name="TextBox 3">
            <a:extLst>
              <a:ext uri="{FF2B5EF4-FFF2-40B4-BE49-F238E27FC236}">
                <a16:creationId xmlns:a16="http://schemas.microsoft.com/office/drawing/2014/main" id="{83955681-209E-3B9D-FC1D-3B030FCE8651}"/>
              </a:ext>
            </a:extLst>
          </p:cNvPr>
          <p:cNvSpPr txBox="1"/>
          <p:nvPr/>
        </p:nvSpPr>
        <p:spPr>
          <a:xfrm>
            <a:off x="2211378" y="6549372"/>
            <a:ext cx="7769243" cy="307777"/>
          </a:xfrm>
          <a:prstGeom prst="rect">
            <a:avLst/>
          </a:prstGeom>
          <a:noFill/>
        </p:spPr>
        <p:txBody>
          <a:bodyPr wrap="none" rtlCol="0">
            <a:spAutoFit/>
          </a:bodyPr>
          <a:lstStyle/>
          <a:p>
            <a:r>
              <a:rPr lang="en-US" sz="1400" dirty="0"/>
              <a:t>Source:  https://</a:t>
            </a:r>
            <a:r>
              <a:rPr lang="en-US" sz="1400" dirty="0" err="1"/>
              <a:t>www.unifiedpatents.com</a:t>
            </a:r>
            <a:r>
              <a:rPr lang="en-US" sz="1400" dirty="0"/>
              <a:t>/insights/2022/1/3/2021-patent-dispute-report-year-in-review</a:t>
            </a:r>
          </a:p>
        </p:txBody>
      </p:sp>
    </p:spTree>
    <p:extLst>
      <p:ext uri="{BB962C8B-B14F-4D97-AF65-F5344CB8AC3E}">
        <p14:creationId xmlns:p14="http://schemas.microsoft.com/office/powerpoint/2010/main" val="1212832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pie chart&#10;&#10;Description automatically generated">
            <a:extLst>
              <a:ext uri="{FF2B5EF4-FFF2-40B4-BE49-F238E27FC236}">
                <a16:creationId xmlns:a16="http://schemas.microsoft.com/office/drawing/2014/main" id="{BA24943F-FC71-BBB5-99F0-4D97896E4196}"/>
              </a:ext>
            </a:extLst>
          </p:cNvPr>
          <p:cNvPicPr>
            <a:picLocks noChangeAspect="1"/>
          </p:cNvPicPr>
          <p:nvPr/>
        </p:nvPicPr>
        <p:blipFill>
          <a:blip r:embed="rId2"/>
          <a:stretch>
            <a:fillRect/>
          </a:stretch>
        </p:blipFill>
        <p:spPr>
          <a:xfrm>
            <a:off x="1126832" y="0"/>
            <a:ext cx="9938336" cy="6659709"/>
          </a:xfrm>
          <a:prstGeom prst="rect">
            <a:avLst/>
          </a:prstGeom>
        </p:spPr>
      </p:pic>
      <p:sp>
        <p:nvSpPr>
          <p:cNvPr id="4" name="TextBox 3">
            <a:extLst>
              <a:ext uri="{FF2B5EF4-FFF2-40B4-BE49-F238E27FC236}">
                <a16:creationId xmlns:a16="http://schemas.microsoft.com/office/drawing/2014/main" id="{03B56DCB-6B88-B6F6-B98A-64F9ABE195D5}"/>
              </a:ext>
            </a:extLst>
          </p:cNvPr>
          <p:cNvSpPr txBox="1"/>
          <p:nvPr/>
        </p:nvSpPr>
        <p:spPr>
          <a:xfrm>
            <a:off x="3108960" y="6581001"/>
            <a:ext cx="8910516" cy="276999"/>
          </a:xfrm>
          <a:prstGeom prst="rect">
            <a:avLst/>
          </a:prstGeom>
          <a:noFill/>
        </p:spPr>
        <p:txBody>
          <a:bodyPr wrap="none" rtlCol="0">
            <a:spAutoFit/>
          </a:bodyPr>
          <a:lstStyle/>
          <a:p>
            <a:r>
              <a:rPr lang="en-US" sz="1200" dirty="0"/>
              <a:t>Source:  https://</a:t>
            </a:r>
            <a:r>
              <a:rPr lang="en-US" sz="1200" dirty="0" err="1"/>
              <a:t>www.juve-patent.com</a:t>
            </a:r>
            <a:r>
              <a:rPr lang="en-US" sz="1200" dirty="0"/>
              <a:t>/people-and-business/case-numbers-soar-at-french-patent-courts-although-germany-remains-ahead/</a:t>
            </a:r>
          </a:p>
        </p:txBody>
      </p:sp>
    </p:spTree>
    <p:extLst>
      <p:ext uri="{BB962C8B-B14F-4D97-AF65-F5344CB8AC3E}">
        <p14:creationId xmlns:p14="http://schemas.microsoft.com/office/powerpoint/2010/main" val="71755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9542-109D-B908-F6E0-94C25F2E8799}"/>
              </a:ext>
            </a:extLst>
          </p:cNvPr>
          <p:cNvSpPr>
            <a:spLocks noGrp="1"/>
          </p:cNvSpPr>
          <p:nvPr>
            <p:ph type="title"/>
          </p:nvPr>
        </p:nvSpPr>
        <p:spPr/>
        <p:txBody>
          <a:bodyPr>
            <a:normAutofit/>
          </a:bodyPr>
          <a:lstStyle/>
          <a:p>
            <a:pPr algn="ctr"/>
            <a:r>
              <a:rPr lang="en-US" sz="3600" dirty="0"/>
              <a:t>European Patent Convention Art. 69 (original form)</a:t>
            </a:r>
          </a:p>
        </p:txBody>
      </p:sp>
      <p:sp>
        <p:nvSpPr>
          <p:cNvPr id="3" name="Content Placeholder 2">
            <a:extLst>
              <a:ext uri="{FF2B5EF4-FFF2-40B4-BE49-F238E27FC236}">
                <a16:creationId xmlns:a16="http://schemas.microsoft.com/office/drawing/2014/main" id="{B0A54E37-3481-B437-26AB-5D6AE50B5A42}"/>
              </a:ext>
            </a:extLst>
          </p:cNvPr>
          <p:cNvSpPr>
            <a:spLocks noGrp="1"/>
          </p:cNvSpPr>
          <p:nvPr>
            <p:ph idx="1"/>
          </p:nvPr>
        </p:nvSpPr>
        <p:spPr/>
        <p:txBody>
          <a:bodyPr>
            <a:normAutofit/>
          </a:bodyPr>
          <a:lstStyle/>
          <a:p>
            <a:pPr marL="0" indent="0">
              <a:buNone/>
            </a:pPr>
            <a:r>
              <a:rPr lang="en-US" dirty="0">
                <a:effectLst/>
                <a:latin typeface="Times New Roman" panose="02020603050405020304" pitchFamily="18" charset="0"/>
                <a:ea typeface="Times New Roman" panose="02020603050405020304" pitchFamily="18" charset="0"/>
              </a:rPr>
              <a:t>“</a:t>
            </a:r>
            <a:r>
              <a:rPr lang="en-US" dirty="0">
                <a:effectLst/>
                <a:latin typeface="TheSans"/>
                <a:ea typeface="Times New Roman" panose="02020603050405020304" pitchFamily="18" charset="0"/>
              </a:rPr>
              <a:t>The extent of the protection conferred by a European patent or a European patent application shall be determined by the terms of the claims. Nevertheless, the description and drawings shall be used to interpret the claims.” </a:t>
            </a:r>
            <a:endParaRPr lang="en-US"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7262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D6463-D7E0-0142-9782-BF04CB86A009}"/>
              </a:ext>
            </a:extLst>
          </p:cNvPr>
          <p:cNvSpPr>
            <a:spLocks noGrp="1"/>
          </p:cNvSpPr>
          <p:nvPr>
            <p:ph idx="1"/>
          </p:nvPr>
        </p:nvSpPr>
        <p:spPr/>
        <p:txBody>
          <a:bodyPr>
            <a:normAutofit/>
          </a:bodyPr>
          <a:lstStyle/>
          <a:p>
            <a:pPr marL="0" indent="0">
              <a:buNone/>
            </a:pPr>
            <a:r>
              <a:rPr lang="en-US" sz="1800" dirty="0"/>
              <a:t>The following images appear in the background of the lecture on “Patent Scope” in the </a:t>
            </a:r>
            <a:r>
              <a:rPr lang="en-US" sz="1800" dirty="0" err="1"/>
              <a:t>PatentX</a:t>
            </a:r>
            <a:r>
              <a:rPr lang="en-US" sz="1800" dirty="0"/>
              <a:t> lecture series. A recording of the lecture itself is available at </a:t>
            </a:r>
            <a:r>
              <a:rPr lang="en-US" sz="1800" dirty="0">
                <a:hlinkClick r:id="rId2"/>
              </a:rPr>
              <a:t>https://ipxcourses.org/lectures-2/</a:t>
            </a:r>
            <a:r>
              <a:rPr lang="en-US" sz="1800" dirty="0"/>
              <a:t>.  Removed from their original context, the images will not make much sense. The function of this collection of images is to enable persons who have already watched the lecture to review the material it contains. </a:t>
            </a:r>
          </a:p>
          <a:p>
            <a:pPr marL="0" indent="0">
              <a:buNone/>
            </a:pPr>
            <a:endParaRPr lang="en-US" sz="1800" dirty="0"/>
          </a:p>
          <a:p>
            <a:pPr marL="0" indent="0">
              <a:buNone/>
            </a:pPr>
            <a:r>
              <a:rPr lang="en-US" sz="1800" dirty="0"/>
              <a:t>The terms on which these materials may be used or modified are available at http://</a:t>
            </a:r>
            <a:r>
              <a:rPr lang="en-US" sz="1800" dirty="0" err="1"/>
              <a:t>ipxcourses.org</a:t>
            </a:r>
            <a:r>
              <a:rPr lang="en-US" sz="1800" dirty="0"/>
              <a:t>. </a:t>
            </a:r>
          </a:p>
          <a:p>
            <a:endParaRPr lang="en-US" sz="1800" dirty="0"/>
          </a:p>
        </p:txBody>
      </p:sp>
    </p:spTree>
    <p:extLst>
      <p:ext uri="{BB962C8B-B14F-4D97-AF65-F5344CB8AC3E}">
        <p14:creationId xmlns:p14="http://schemas.microsoft.com/office/powerpoint/2010/main" val="484503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5000" y="457200"/>
            <a:ext cx="7239000" cy="1143000"/>
          </a:xfrm>
        </p:spPr>
        <p:txBody>
          <a:bodyPr>
            <a:normAutofit fontScale="90000"/>
          </a:bodyPr>
          <a:lstStyle/>
          <a:p>
            <a:pPr eaLnBrk="1" hangingPunct="1"/>
            <a:r>
              <a:rPr kumimoji="1" lang="en-US" altLang="en-US" sz="4000" dirty="0"/>
              <a:t>Duration of Utility Patents, 1791-1836</a:t>
            </a:r>
          </a:p>
        </p:txBody>
      </p:sp>
      <p:sp>
        <p:nvSpPr>
          <p:cNvPr id="16389" name="Line 3"/>
          <p:cNvSpPr>
            <a:spLocks noChangeShapeType="1"/>
          </p:cNvSpPr>
          <p:nvPr/>
        </p:nvSpPr>
        <p:spPr bwMode="auto">
          <a:xfrm>
            <a:off x="1524000" y="4343400"/>
            <a:ext cx="876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0" name="Text Box 4"/>
          <p:cNvSpPr txBox="1">
            <a:spLocks noChangeArrowheads="1"/>
          </p:cNvSpPr>
          <p:nvPr/>
        </p:nvSpPr>
        <p:spPr bwMode="auto">
          <a:xfrm>
            <a:off x="8670925" y="4460875"/>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time</a:t>
            </a:r>
          </a:p>
        </p:txBody>
      </p:sp>
      <p:sp>
        <p:nvSpPr>
          <p:cNvPr id="16392" name="Text Box 6"/>
          <p:cNvSpPr txBox="1">
            <a:spLocks noChangeArrowheads="1"/>
          </p:cNvSpPr>
          <p:nvPr/>
        </p:nvSpPr>
        <p:spPr bwMode="auto">
          <a:xfrm>
            <a:off x="2743200" y="5715000"/>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application</a:t>
            </a:r>
          </a:p>
        </p:txBody>
      </p:sp>
      <p:sp>
        <p:nvSpPr>
          <p:cNvPr id="16394" name="Line 8"/>
          <p:cNvSpPr>
            <a:spLocks noChangeShapeType="1"/>
          </p:cNvSpPr>
          <p:nvPr/>
        </p:nvSpPr>
        <p:spPr bwMode="auto">
          <a:xfrm>
            <a:off x="3886200" y="41148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5" name="Rectangle 9" descr="Wide downward diagonal"/>
          <p:cNvSpPr>
            <a:spLocks noChangeArrowheads="1"/>
          </p:cNvSpPr>
          <p:nvPr/>
        </p:nvSpPr>
        <p:spPr bwMode="auto">
          <a:xfrm>
            <a:off x="3886200" y="3962400"/>
            <a:ext cx="2590800" cy="3810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6396" name="Text Box 10"/>
          <p:cNvSpPr txBox="1">
            <a:spLocks noChangeArrowheads="1"/>
          </p:cNvSpPr>
          <p:nvPr/>
        </p:nvSpPr>
        <p:spPr bwMode="auto">
          <a:xfrm>
            <a:off x="3810000" y="5029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Grant</a:t>
            </a:r>
          </a:p>
        </p:txBody>
      </p:sp>
      <p:sp>
        <p:nvSpPr>
          <p:cNvPr id="16397" name="Line 11"/>
          <p:cNvSpPr>
            <a:spLocks noChangeShapeType="1"/>
          </p:cNvSpPr>
          <p:nvPr/>
        </p:nvSpPr>
        <p:spPr bwMode="auto">
          <a:xfrm flipH="1" flipV="1">
            <a:off x="3886200" y="4648200"/>
            <a:ext cx="1524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8" name="Text Box 12"/>
          <p:cNvSpPr txBox="1">
            <a:spLocks noChangeArrowheads="1"/>
          </p:cNvSpPr>
          <p:nvPr/>
        </p:nvSpPr>
        <p:spPr bwMode="auto">
          <a:xfrm>
            <a:off x="4724400" y="3505200"/>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14 years</a:t>
            </a:r>
          </a:p>
        </p:txBody>
      </p:sp>
      <p:sp>
        <p:nvSpPr>
          <p:cNvPr id="14" name="Line 5">
            <a:extLst>
              <a:ext uri="{FF2B5EF4-FFF2-40B4-BE49-F238E27FC236}">
                <a16:creationId xmlns:a16="http://schemas.microsoft.com/office/drawing/2014/main" id="{63F7E4B8-09D1-4241-A789-156D7C42D0A6}"/>
              </a:ext>
            </a:extLst>
          </p:cNvPr>
          <p:cNvSpPr>
            <a:spLocks noChangeShapeType="1"/>
          </p:cNvSpPr>
          <p:nvPr/>
        </p:nvSpPr>
        <p:spPr bwMode="auto">
          <a:xfrm>
            <a:off x="3331029" y="415834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7">
            <a:extLst>
              <a:ext uri="{FF2B5EF4-FFF2-40B4-BE49-F238E27FC236}">
                <a16:creationId xmlns:a16="http://schemas.microsoft.com/office/drawing/2014/main" id="{DAD7014C-ED70-DF4D-AFC1-1BC79C9AD2BA}"/>
              </a:ext>
            </a:extLst>
          </p:cNvPr>
          <p:cNvSpPr>
            <a:spLocks noChangeShapeType="1"/>
          </p:cNvSpPr>
          <p:nvPr/>
        </p:nvSpPr>
        <p:spPr bwMode="auto">
          <a:xfrm flipV="1">
            <a:off x="3047999" y="4724400"/>
            <a:ext cx="283029"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84128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1905000" y="457200"/>
            <a:ext cx="7239000" cy="1143000"/>
          </a:xfrm>
        </p:spPr>
        <p:txBody>
          <a:bodyPr>
            <a:normAutofit fontScale="90000"/>
          </a:bodyPr>
          <a:lstStyle/>
          <a:p>
            <a:pPr eaLnBrk="1" hangingPunct="1"/>
            <a:r>
              <a:rPr kumimoji="1" lang="en-US" altLang="en-US" sz="4000"/>
              <a:t>Duration of Utility Patents, 1836-1861</a:t>
            </a:r>
          </a:p>
        </p:txBody>
      </p:sp>
      <p:sp>
        <p:nvSpPr>
          <p:cNvPr id="18437" name="Line 3"/>
          <p:cNvSpPr>
            <a:spLocks noChangeShapeType="1"/>
          </p:cNvSpPr>
          <p:nvPr/>
        </p:nvSpPr>
        <p:spPr bwMode="auto">
          <a:xfrm>
            <a:off x="1524000" y="4343400"/>
            <a:ext cx="876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 name="Text Box 4"/>
          <p:cNvSpPr txBox="1">
            <a:spLocks noChangeArrowheads="1"/>
          </p:cNvSpPr>
          <p:nvPr/>
        </p:nvSpPr>
        <p:spPr bwMode="auto">
          <a:xfrm>
            <a:off x="8670925" y="4460875"/>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time</a:t>
            </a:r>
          </a:p>
        </p:txBody>
      </p:sp>
      <p:sp>
        <p:nvSpPr>
          <p:cNvPr id="18440" name="Text Box 6"/>
          <p:cNvSpPr txBox="1">
            <a:spLocks noChangeArrowheads="1"/>
          </p:cNvSpPr>
          <p:nvPr/>
        </p:nvSpPr>
        <p:spPr bwMode="auto">
          <a:xfrm>
            <a:off x="2743200" y="5715000"/>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application</a:t>
            </a:r>
          </a:p>
        </p:txBody>
      </p:sp>
      <p:sp>
        <p:nvSpPr>
          <p:cNvPr id="18442" name="Line 8"/>
          <p:cNvSpPr>
            <a:spLocks noChangeShapeType="1"/>
          </p:cNvSpPr>
          <p:nvPr/>
        </p:nvSpPr>
        <p:spPr bwMode="auto">
          <a:xfrm>
            <a:off x="3886200" y="41148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3" name="Rectangle 9" descr="Wide downward diagonal"/>
          <p:cNvSpPr>
            <a:spLocks noChangeArrowheads="1"/>
          </p:cNvSpPr>
          <p:nvPr/>
        </p:nvSpPr>
        <p:spPr bwMode="auto">
          <a:xfrm>
            <a:off x="3886200" y="3962400"/>
            <a:ext cx="2590800" cy="3810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44" name="Text Box 10"/>
          <p:cNvSpPr txBox="1">
            <a:spLocks noChangeArrowheads="1"/>
          </p:cNvSpPr>
          <p:nvPr/>
        </p:nvSpPr>
        <p:spPr bwMode="auto">
          <a:xfrm>
            <a:off x="3810000" y="5029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Grant</a:t>
            </a:r>
          </a:p>
        </p:txBody>
      </p:sp>
      <p:sp>
        <p:nvSpPr>
          <p:cNvPr id="18445" name="Line 11"/>
          <p:cNvSpPr>
            <a:spLocks noChangeShapeType="1"/>
          </p:cNvSpPr>
          <p:nvPr/>
        </p:nvSpPr>
        <p:spPr bwMode="auto">
          <a:xfrm flipH="1" flipV="1">
            <a:off x="3886200" y="4648200"/>
            <a:ext cx="1524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6" name="Text Box 12"/>
          <p:cNvSpPr txBox="1">
            <a:spLocks noChangeArrowheads="1"/>
          </p:cNvSpPr>
          <p:nvPr/>
        </p:nvSpPr>
        <p:spPr bwMode="auto">
          <a:xfrm>
            <a:off x="4724400" y="3505200"/>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14 years</a:t>
            </a:r>
          </a:p>
        </p:txBody>
      </p:sp>
      <p:sp>
        <p:nvSpPr>
          <p:cNvPr id="18447" name="Rectangle 13" descr="Wide upward diagonal"/>
          <p:cNvSpPr>
            <a:spLocks noChangeArrowheads="1"/>
          </p:cNvSpPr>
          <p:nvPr/>
        </p:nvSpPr>
        <p:spPr bwMode="auto">
          <a:xfrm>
            <a:off x="6477000" y="3962400"/>
            <a:ext cx="1143000" cy="381000"/>
          </a:xfrm>
          <a:prstGeom prst="rect">
            <a:avLst/>
          </a:prstGeom>
          <a:pattFill prst="wdUpDiag">
            <a:fgClr>
              <a:schemeClr val="tx2"/>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8448" name="Text Box 14"/>
          <p:cNvSpPr txBox="1">
            <a:spLocks noChangeArrowheads="1"/>
          </p:cNvSpPr>
          <p:nvPr/>
        </p:nvSpPr>
        <p:spPr bwMode="auto">
          <a:xfrm>
            <a:off x="6477001" y="2743201"/>
            <a:ext cx="12346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7-year </a:t>
            </a:r>
          </a:p>
          <a:p>
            <a:r>
              <a:rPr lang="en-US" altLang="en-US">
                <a:latin typeface="Times New Roman" charset="0"/>
              </a:rPr>
              <a:t>renewal </a:t>
            </a:r>
          </a:p>
          <a:p>
            <a:r>
              <a:rPr lang="en-US" altLang="en-US">
                <a:latin typeface="Times New Roman" charset="0"/>
              </a:rPr>
              <a:t>term</a:t>
            </a:r>
          </a:p>
        </p:txBody>
      </p:sp>
      <p:sp>
        <p:nvSpPr>
          <p:cNvPr id="16" name="Line 5">
            <a:extLst>
              <a:ext uri="{FF2B5EF4-FFF2-40B4-BE49-F238E27FC236}">
                <a16:creationId xmlns:a16="http://schemas.microsoft.com/office/drawing/2014/main" id="{8CECD9AE-AE49-7E4F-B148-84E99BFA3119}"/>
              </a:ext>
            </a:extLst>
          </p:cNvPr>
          <p:cNvSpPr>
            <a:spLocks noChangeShapeType="1"/>
          </p:cNvSpPr>
          <p:nvPr/>
        </p:nvSpPr>
        <p:spPr bwMode="auto">
          <a:xfrm>
            <a:off x="3331029" y="415834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7">
            <a:extLst>
              <a:ext uri="{FF2B5EF4-FFF2-40B4-BE49-F238E27FC236}">
                <a16:creationId xmlns:a16="http://schemas.microsoft.com/office/drawing/2014/main" id="{25B731CD-7F07-4147-A9BB-1671507FA227}"/>
              </a:ext>
            </a:extLst>
          </p:cNvPr>
          <p:cNvSpPr>
            <a:spLocks noChangeShapeType="1"/>
          </p:cNvSpPr>
          <p:nvPr/>
        </p:nvSpPr>
        <p:spPr bwMode="auto">
          <a:xfrm flipV="1">
            <a:off x="3047999" y="4724400"/>
            <a:ext cx="283029"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2910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905000" y="457200"/>
            <a:ext cx="7239000" cy="1143000"/>
          </a:xfrm>
        </p:spPr>
        <p:txBody>
          <a:bodyPr>
            <a:normAutofit fontScale="90000"/>
          </a:bodyPr>
          <a:lstStyle/>
          <a:p>
            <a:pPr eaLnBrk="1" hangingPunct="1"/>
            <a:r>
              <a:rPr kumimoji="1" lang="en-US" altLang="en-US" sz="4000" dirty="0"/>
              <a:t>Duration of Utility Patents, 1861-1995</a:t>
            </a:r>
          </a:p>
        </p:txBody>
      </p:sp>
      <p:sp>
        <p:nvSpPr>
          <p:cNvPr id="20485" name="Line 3"/>
          <p:cNvSpPr>
            <a:spLocks noChangeShapeType="1"/>
          </p:cNvSpPr>
          <p:nvPr/>
        </p:nvSpPr>
        <p:spPr bwMode="auto">
          <a:xfrm>
            <a:off x="1562100" y="4343400"/>
            <a:ext cx="8305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86" name="Text Box 4"/>
          <p:cNvSpPr txBox="1">
            <a:spLocks noChangeArrowheads="1"/>
          </p:cNvSpPr>
          <p:nvPr/>
        </p:nvSpPr>
        <p:spPr bwMode="auto">
          <a:xfrm>
            <a:off x="8670925" y="4460875"/>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time</a:t>
            </a:r>
          </a:p>
        </p:txBody>
      </p:sp>
      <p:sp>
        <p:nvSpPr>
          <p:cNvPr id="20488" name="Text Box 6"/>
          <p:cNvSpPr txBox="1">
            <a:spLocks noChangeArrowheads="1"/>
          </p:cNvSpPr>
          <p:nvPr/>
        </p:nvSpPr>
        <p:spPr bwMode="auto">
          <a:xfrm>
            <a:off x="2743200" y="5715000"/>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application</a:t>
            </a:r>
          </a:p>
        </p:txBody>
      </p:sp>
      <p:sp>
        <p:nvSpPr>
          <p:cNvPr id="20490" name="Line 8"/>
          <p:cNvSpPr>
            <a:spLocks noChangeShapeType="1"/>
          </p:cNvSpPr>
          <p:nvPr/>
        </p:nvSpPr>
        <p:spPr bwMode="auto">
          <a:xfrm>
            <a:off x="3886200" y="41148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491" name="Rectangle 9" descr="Wide downward diagonal"/>
          <p:cNvSpPr>
            <a:spLocks noChangeArrowheads="1"/>
          </p:cNvSpPr>
          <p:nvPr/>
        </p:nvSpPr>
        <p:spPr bwMode="auto">
          <a:xfrm>
            <a:off x="3886200" y="3962400"/>
            <a:ext cx="3124200" cy="3810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492" name="Text Box 10"/>
          <p:cNvSpPr txBox="1">
            <a:spLocks noChangeArrowheads="1"/>
          </p:cNvSpPr>
          <p:nvPr/>
        </p:nvSpPr>
        <p:spPr bwMode="auto">
          <a:xfrm>
            <a:off x="3810000" y="5029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Grant</a:t>
            </a:r>
          </a:p>
        </p:txBody>
      </p:sp>
      <p:sp>
        <p:nvSpPr>
          <p:cNvPr id="20493" name="Line 11"/>
          <p:cNvSpPr>
            <a:spLocks noChangeShapeType="1"/>
          </p:cNvSpPr>
          <p:nvPr/>
        </p:nvSpPr>
        <p:spPr bwMode="auto">
          <a:xfrm flipH="1" flipV="1">
            <a:off x="3886200" y="4648200"/>
            <a:ext cx="1524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4" name="Text Box 12"/>
          <p:cNvSpPr txBox="1">
            <a:spLocks noChangeArrowheads="1"/>
          </p:cNvSpPr>
          <p:nvPr/>
        </p:nvSpPr>
        <p:spPr bwMode="auto">
          <a:xfrm>
            <a:off x="4724400" y="3505200"/>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17 years</a:t>
            </a:r>
          </a:p>
        </p:txBody>
      </p:sp>
      <p:sp>
        <p:nvSpPr>
          <p:cNvPr id="14" name="Line 5">
            <a:extLst>
              <a:ext uri="{FF2B5EF4-FFF2-40B4-BE49-F238E27FC236}">
                <a16:creationId xmlns:a16="http://schemas.microsoft.com/office/drawing/2014/main" id="{EB0090AA-7BD4-7242-BF26-E0DB375C3AB0}"/>
              </a:ext>
            </a:extLst>
          </p:cNvPr>
          <p:cNvSpPr>
            <a:spLocks noChangeShapeType="1"/>
          </p:cNvSpPr>
          <p:nvPr/>
        </p:nvSpPr>
        <p:spPr bwMode="auto">
          <a:xfrm>
            <a:off x="3331029" y="415834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7">
            <a:extLst>
              <a:ext uri="{FF2B5EF4-FFF2-40B4-BE49-F238E27FC236}">
                <a16:creationId xmlns:a16="http://schemas.microsoft.com/office/drawing/2014/main" id="{4747DFE5-3047-6B4E-BCC4-AD8BA8592200}"/>
              </a:ext>
            </a:extLst>
          </p:cNvPr>
          <p:cNvSpPr>
            <a:spLocks noChangeShapeType="1"/>
          </p:cNvSpPr>
          <p:nvPr/>
        </p:nvSpPr>
        <p:spPr bwMode="auto">
          <a:xfrm flipV="1">
            <a:off x="3047999" y="4724400"/>
            <a:ext cx="283029"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985118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905000" y="457200"/>
            <a:ext cx="8686800" cy="1143000"/>
          </a:xfrm>
        </p:spPr>
        <p:txBody>
          <a:bodyPr>
            <a:normAutofit/>
          </a:bodyPr>
          <a:lstStyle/>
          <a:p>
            <a:pPr eaLnBrk="1" hangingPunct="1"/>
            <a:r>
              <a:rPr kumimoji="1" lang="en-US" altLang="en-US" sz="3600" dirty="0"/>
              <a:t>Duration of Utility Patents, 1995-present</a:t>
            </a:r>
          </a:p>
        </p:txBody>
      </p:sp>
      <p:sp>
        <p:nvSpPr>
          <p:cNvPr id="22533" name="Line 3"/>
          <p:cNvSpPr>
            <a:spLocks noChangeShapeType="1"/>
          </p:cNvSpPr>
          <p:nvPr/>
        </p:nvSpPr>
        <p:spPr bwMode="auto">
          <a:xfrm>
            <a:off x="1524000" y="4343400"/>
            <a:ext cx="876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4"/>
          <p:cNvSpPr txBox="1">
            <a:spLocks noChangeArrowheads="1"/>
          </p:cNvSpPr>
          <p:nvPr/>
        </p:nvSpPr>
        <p:spPr bwMode="auto">
          <a:xfrm>
            <a:off x="8670925" y="4460875"/>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time</a:t>
            </a:r>
          </a:p>
        </p:txBody>
      </p:sp>
      <p:sp>
        <p:nvSpPr>
          <p:cNvPr id="22535" name="Line 5"/>
          <p:cNvSpPr>
            <a:spLocks noChangeShapeType="1"/>
          </p:cNvSpPr>
          <p:nvPr/>
        </p:nvSpPr>
        <p:spPr bwMode="auto">
          <a:xfrm>
            <a:off x="3331029" y="415834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6"/>
          <p:cNvSpPr txBox="1">
            <a:spLocks noChangeArrowheads="1"/>
          </p:cNvSpPr>
          <p:nvPr/>
        </p:nvSpPr>
        <p:spPr bwMode="auto">
          <a:xfrm>
            <a:off x="2743200" y="5715000"/>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application</a:t>
            </a:r>
          </a:p>
        </p:txBody>
      </p:sp>
      <p:sp>
        <p:nvSpPr>
          <p:cNvPr id="22537" name="Line 7"/>
          <p:cNvSpPr>
            <a:spLocks noChangeShapeType="1"/>
          </p:cNvSpPr>
          <p:nvPr/>
        </p:nvSpPr>
        <p:spPr bwMode="auto">
          <a:xfrm flipV="1">
            <a:off x="3047999" y="4724400"/>
            <a:ext cx="283029"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8"/>
          <p:cNvSpPr>
            <a:spLocks noChangeShapeType="1"/>
          </p:cNvSpPr>
          <p:nvPr/>
        </p:nvSpPr>
        <p:spPr bwMode="auto">
          <a:xfrm>
            <a:off x="3886200" y="41148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Rectangle 9" descr="Wide downward diagonal"/>
          <p:cNvSpPr>
            <a:spLocks noChangeArrowheads="1"/>
          </p:cNvSpPr>
          <p:nvPr/>
        </p:nvSpPr>
        <p:spPr bwMode="auto">
          <a:xfrm>
            <a:off x="3886200" y="3962400"/>
            <a:ext cx="3102428" cy="3810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40" name="Text Box 10"/>
          <p:cNvSpPr txBox="1">
            <a:spLocks noChangeArrowheads="1"/>
          </p:cNvSpPr>
          <p:nvPr/>
        </p:nvSpPr>
        <p:spPr bwMode="auto">
          <a:xfrm>
            <a:off x="3810000" y="5029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Grant</a:t>
            </a:r>
          </a:p>
        </p:txBody>
      </p:sp>
      <p:sp>
        <p:nvSpPr>
          <p:cNvPr id="22541" name="Line 11"/>
          <p:cNvSpPr>
            <a:spLocks noChangeShapeType="1"/>
          </p:cNvSpPr>
          <p:nvPr/>
        </p:nvSpPr>
        <p:spPr bwMode="auto">
          <a:xfrm flipH="1" flipV="1">
            <a:off x="3886200" y="4648200"/>
            <a:ext cx="1524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Rectangle 9" descr="Wide downward diagonal">
            <a:extLst>
              <a:ext uri="{FF2B5EF4-FFF2-40B4-BE49-F238E27FC236}">
                <a16:creationId xmlns:a16="http://schemas.microsoft.com/office/drawing/2014/main" id="{7217BFB3-DA87-7D4B-89FB-BD28D25FE93F}"/>
              </a:ext>
            </a:extLst>
          </p:cNvPr>
          <p:cNvSpPr>
            <a:spLocks noChangeArrowheads="1"/>
          </p:cNvSpPr>
          <p:nvPr/>
        </p:nvSpPr>
        <p:spPr bwMode="auto">
          <a:xfrm>
            <a:off x="3331027" y="3962400"/>
            <a:ext cx="555171" cy="381000"/>
          </a:xfrm>
          <a:prstGeom prst="rect">
            <a:avLst/>
          </a:prstGeom>
          <a:pattFill prst="pct5">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5" name="Text Box 12">
            <a:extLst>
              <a:ext uri="{FF2B5EF4-FFF2-40B4-BE49-F238E27FC236}">
                <a16:creationId xmlns:a16="http://schemas.microsoft.com/office/drawing/2014/main" id="{8FB7AA1F-BEF5-154C-B948-E9742492F7B7}"/>
              </a:ext>
            </a:extLst>
          </p:cNvPr>
          <p:cNvSpPr txBox="1">
            <a:spLocks noChangeArrowheads="1"/>
          </p:cNvSpPr>
          <p:nvPr/>
        </p:nvSpPr>
        <p:spPr bwMode="auto">
          <a:xfrm>
            <a:off x="3708400" y="3467100"/>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20 years</a:t>
            </a:r>
          </a:p>
        </p:txBody>
      </p:sp>
      <p:cxnSp>
        <p:nvCxnSpPr>
          <p:cNvPr id="16" name="Straight Connector 15">
            <a:extLst>
              <a:ext uri="{FF2B5EF4-FFF2-40B4-BE49-F238E27FC236}">
                <a16:creationId xmlns:a16="http://schemas.microsoft.com/office/drawing/2014/main" id="{F11A9327-DACF-5A44-9E02-1C92303926C9}"/>
              </a:ext>
            </a:extLst>
          </p:cNvPr>
          <p:cNvCxnSpPr/>
          <p:nvPr/>
        </p:nvCxnSpPr>
        <p:spPr>
          <a:xfrm>
            <a:off x="3331027" y="3733800"/>
            <a:ext cx="3773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4C5067-C4ED-474D-8573-6C49951EFFBD}"/>
              </a:ext>
            </a:extLst>
          </p:cNvPr>
          <p:cNvCxnSpPr>
            <a:cxnSpLocks/>
          </p:cNvCxnSpPr>
          <p:nvPr/>
        </p:nvCxnSpPr>
        <p:spPr>
          <a:xfrm>
            <a:off x="4916488" y="3733800"/>
            <a:ext cx="20721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748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905000" y="457200"/>
            <a:ext cx="8686800" cy="1143000"/>
          </a:xfrm>
        </p:spPr>
        <p:txBody>
          <a:bodyPr>
            <a:normAutofit/>
          </a:bodyPr>
          <a:lstStyle/>
          <a:p>
            <a:pPr eaLnBrk="1" hangingPunct="1"/>
            <a:r>
              <a:rPr kumimoji="1" lang="en-US" altLang="en-US" sz="3600" dirty="0"/>
              <a:t>Duration of Utility Patents, 1995-present</a:t>
            </a:r>
          </a:p>
        </p:txBody>
      </p:sp>
      <p:sp>
        <p:nvSpPr>
          <p:cNvPr id="22533" name="Line 3"/>
          <p:cNvSpPr>
            <a:spLocks noChangeShapeType="1"/>
          </p:cNvSpPr>
          <p:nvPr/>
        </p:nvSpPr>
        <p:spPr bwMode="auto">
          <a:xfrm>
            <a:off x="1524000" y="4343400"/>
            <a:ext cx="876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4"/>
          <p:cNvSpPr txBox="1">
            <a:spLocks noChangeArrowheads="1"/>
          </p:cNvSpPr>
          <p:nvPr/>
        </p:nvSpPr>
        <p:spPr bwMode="auto">
          <a:xfrm>
            <a:off x="8670925" y="4460875"/>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time</a:t>
            </a:r>
          </a:p>
        </p:txBody>
      </p:sp>
      <p:sp>
        <p:nvSpPr>
          <p:cNvPr id="22535" name="Line 5"/>
          <p:cNvSpPr>
            <a:spLocks noChangeShapeType="1"/>
          </p:cNvSpPr>
          <p:nvPr/>
        </p:nvSpPr>
        <p:spPr bwMode="auto">
          <a:xfrm>
            <a:off x="3331029" y="415834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6"/>
          <p:cNvSpPr txBox="1">
            <a:spLocks noChangeArrowheads="1"/>
          </p:cNvSpPr>
          <p:nvPr/>
        </p:nvSpPr>
        <p:spPr bwMode="auto">
          <a:xfrm>
            <a:off x="2743200" y="5715000"/>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rgbClr val="FF0000"/>
                </a:solidFill>
                <a:latin typeface="Times New Roman" charset="0"/>
              </a:rPr>
              <a:t>Patent application</a:t>
            </a:r>
          </a:p>
        </p:txBody>
      </p:sp>
      <p:sp>
        <p:nvSpPr>
          <p:cNvPr id="22537" name="Line 7"/>
          <p:cNvSpPr>
            <a:spLocks noChangeShapeType="1"/>
          </p:cNvSpPr>
          <p:nvPr/>
        </p:nvSpPr>
        <p:spPr bwMode="auto">
          <a:xfrm flipV="1">
            <a:off x="3047999" y="4724400"/>
            <a:ext cx="283029"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8"/>
          <p:cNvSpPr>
            <a:spLocks noChangeShapeType="1"/>
          </p:cNvSpPr>
          <p:nvPr/>
        </p:nvSpPr>
        <p:spPr bwMode="auto">
          <a:xfrm>
            <a:off x="3886200" y="41148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Rectangle 9" descr="Wide downward diagonal"/>
          <p:cNvSpPr>
            <a:spLocks noChangeArrowheads="1"/>
          </p:cNvSpPr>
          <p:nvPr/>
        </p:nvSpPr>
        <p:spPr bwMode="auto">
          <a:xfrm>
            <a:off x="3886200" y="3962400"/>
            <a:ext cx="2599984" cy="3810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40" name="Text Box 10"/>
          <p:cNvSpPr txBox="1">
            <a:spLocks noChangeArrowheads="1"/>
          </p:cNvSpPr>
          <p:nvPr/>
        </p:nvSpPr>
        <p:spPr bwMode="auto">
          <a:xfrm>
            <a:off x="3810000" y="5029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Grant</a:t>
            </a:r>
          </a:p>
        </p:txBody>
      </p:sp>
      <p:sp>
        <p:nvSpPr>
          <p:cNvPr id="22541" name="Line 11"/>
          <p:cNvSpPr>
            <a:spLocks noChangeShapeType="1"/>
          </p:cNvSpPr>
          <p:nvPr/>
        </p:nvSpPr>
        <p:spPr bwMode="auto">
          <a:xfrm flipH="1" flipV="1">
            <a:off x="3886200" y="4648200"/>
            <a:ext cx="1524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2" name="Text Box 12"/>
          <p:cNvSpPr txBox="1">
            <a:spLocks noChangeArrowheads="1"/>
          </p:cNvSpPr>
          <p:nvPr/>
        </p:nvSpPr>
        <p:spPr bwMode="auto">
          <a:xfrm>
            <a:off x="3205956" y="3476869"/>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20 years</a:t>
            </a:r>
          </a:p>
        </p:txBody>
      </p:sp>
      <p:sp>
        <p:nvSpPr>
          <p:cNvPr id="14" name="Rectangle 9" descr="Wide downward diagonal">
            <a:extLst>
              <a:ext uri="{FF2B5EF4-FFF2-40B4-BE49-F238E27FC236}">
                <a16:creationId xmlns:a16="http://schemas.microsoft.com/office/drawing/2014/main" id="{7217BFB3-DA87-7D4B-89FB-BD28D25FE93F}"/>
              </a:ext>
            </a:extLst>
          </p:cNvPr>
          <p:cNvSpPr>
            <a:spLocks noChangeArrowheads="1"/>
          </p:cNvSpPr>
          <p:nvPr/>
        </p:nvSpPr>
        <p:spPr bwMode="auto">
          <a:xfrm>
            <a:off x="2828583" y="3962400"/>
            <a:ext cx="1057615" cy="381000"/>
          </a:xfrm>
          <a:prstGeom prst="rect">
            <a:avLst/>
          </a:prstGeom>
          <a:pattFill prst="pct5">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6" name="Straight Connector 5">
            <a:extLst>
              <a:ext uri="{FF2B5EF4-FFF2-40B4-BE49-F238E27FC236}">
                <a16:creationId xmlns:a16="http://schemas.microsoft.com/office/drawing/2014/main" id="{A02B7FD2-A7E7-444B-887C-C7706D4D33D8}"/>
              </a:ext>
            </a:extLst>
          </p:cNvPr>
          <p:cNvCxnSpPr/>
          <p:nvPr/>
        </p:nvCxnSpPr>
        <p:spPr>
          <a:xfrm>
            <a:off x="2828583" y="3743569"/>
            <a:ext cx="3773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EEB1AD-B18A-3E48-A673-C65AA0522286}"/>
              </a:ext>
            </a:extLst>
          </p:cNvPr>
          <p:cNvCxnSpPr>
            <a:cxnSpLocks/>
          </p:cNvCxnSpPr>
          <p:nvPr/>
        </p:nvCxnSpPr>
        <p:spPr>
          <a:xfrm>
            <a:off x="4414044" y="3743569"/>
            <a:ext cx="20721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Line 13">
            <a:extLst>
              <a:ext uri="{FF2B5EF4-FFF2-40B4-BE49-F238E27FC236}">
                <a16:creationId xmlns:a16="http://schemas.microsoft.com/office/drawing/2014/main" id="{D7C21EBB-993F-A441-AECB-3F3CFE6782E7}"/>
              </a:ext>
            </a:extLst>
          </p:cNvPr>
          <p:cNvSpPr>
            <a:spLocks noChangeShapeType="1"/>
          </p:cNvSpPr>
          <p:nvPr/>
        </p:nvSpPr>
        <p:spPr bwMode="auto">
          <a:xfrm>
            <a:off x="2829147" y="4134338"/>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Text Box 14">
            <a:extLst>
              <a:ext uri="{FF2B5EF4-FFF2-40B4-BE49-F238E27FC236}">
                <a16:creationId xmlns:a16="http://schemas.microsoft.com/office/drawing/2014/main" id="{2AD22ADA-E3F6-5449-A0B5-1E990689C130}"/>
              </a:ext>
            </a:extLst>
          </p:cNvPr>
          <p:cNvSpPr txBox="1">
            <a:spLocks noChangeArrowheads="1"/>
          </p:cNvSpPr>
          <p:nvPr/>
        </p:nvSpPr>
        <p:spPr bwMode="auto">
          <a:xfrm>
            <a:off x="1524000" y="2129135"/>
            <a:ext cx="5689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Referenced continuation application (§120)</a:t>
            </a:r>
          </a:p>
        </p:txBody>
      </p:sp>
      <p:sp>
        <p:nvSpPr>
          <p:cNvPr id="18" name="Line 15">
            <a:extLst>
              <a:ext uri="{FF2B5EF4-FFF2-40B4-BE49-F238E27FC236}">
                <a16:creationId xmlns:a16="http://schemas.microsoft.com/office/drawing/2014/main" id="{B35F5F34-1115-B24D-9602-2B0023DB9668}"/>
              </a:ext>
            </a:extLst>
          </p:cNvPr>
          <p:cNvSpPr>
            <a:spLocks noChangeShapeType="1"/>
          </p:cNvSpPr>
          <p:nvPr/>
        </p:nvSpPr>
        <p:spPr bwMode="auto">
          <a:xfrm>
            <a:off x="1905001" y="2619131"/>
            <a:ext cx="838200" cy="1539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21281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905000" y="457200"/>
            <a:ext cx="8686800" cy="1143000"/>
          </a:xfrm>
        </p:spPr>
        <p:txBody>
          <a:bodyPr>
            <a:normAutofit/>
          </a:bodyPr>
          <a:lstStyle/>
          <a:p>
            <a:pPr eaLnBrk="1" hangingPunct="1"/>
            <a:r>
              <a:rPr kumimoji="1" lang="en-US" altLang="en-US" sz="3600" dirty="0"/>
              <a:t>Duration of Utility Patents, 1995-present</a:t>
            </a:r>
          </a:p>
        </p:txBody>
      </p:sp>
      <p:sp>
        <p:nvSpPr>
          <p:cNvPr id="22533" name="Line 3"/>
          <p:cNvSpPr>
            <a:spLocks noChangeShapeType="1"/>
          </p:cNvSpPr>
          <p:nvPr/>
        </p:nvSpPr>
        <p:spPr bwMode="auto">
          <a:xfrm>
            <a:off x="1524000" y="4343400"/>
            <a:ext cx="876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4"/>
          <p:cNvSpPr txBox="1">
            <a:spLocks noChangeArrowheads="1"/>
          </p:cNvSpPr>
          <p:nvPr/>
        </p:nvSpPr>
        <p:spPr bwMode="auto">
          <a:xfrm>
            <a:off x="8670925" y="4460875"/>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time</a:t>
            </a:r>
          </a:p>
        </p:txBody>
      </p:sp>
      <p:sp>
        <p:nvSpPr>
          <p:cNvPr id="22535" name="Line 5"/>
          <p:cNvSpPr>
            <a:spLocks noChangeShapeType="1"/>
          </p:cNvSpPr>
          <p:nvPr/>
        </p:nvSpPr>
        <p:spPr bwMode="auto">
          <a:xfrm>
            <a:off x="3331029" y="415834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6"/>
          <p:cNvSpPr txBox="1">
            <a:spLocks noChangeArrowheads="1"/>
          </p:cNvSpPr>
          <p:nvPr/>
        </p:nvSpPr>
        <p:spPr bwMode="auto">
          <a:xfrm>
            <a:off x="2743200" y="5715000"/>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rgbClr val="FF0000"/>
                </a:solidFill>
                <a:latin typeface="Times New Roman" charset="0"/>
              </a:rPr>
              <a:t>Patent application</a:t>
            </a:r>
          </a:p>
        </p:txBody>
      </p:sp>
      <p:sp>
        <p:nvSpPr>
          <p:cNvPr id="22537" name="Line 7"/>
          <p:cNvSpPr>
            <a:spLocks noChangeShapeType="1"/>
          </p:cNvSpPr>
          <p:nvPr/>
        </p:nvSpPr>
        <p:spPr bwMode="auto">
          <a:xfrm flipV="1">
            <a:off x="3047999" y="4724400"/>
            <a:ext cx="283029"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8"/>
          <p:cNvSpPr>
            <a:spLocks noChangeShapeType="1"/>
          </p:cNvSpPr>
          <p:nvPr/>
        </p:nvSpPr>
        <p:spPr bwMode="auto">
          <a:xfrm>
            <a:off x="3886200" y="41148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Rectangle 9" descr="Wide downward diagonal"/>
          <p:cNvSpPr>
            <a:spLocks noChangeArrowheads="1"/>
          </p:cNvSpPr>
          <p:nvPr/>
        </p:nvSpPr>
        <p:spPr bwMode="auto">
          <a:xfrm>
            <a:off x="3886200" y="3962400"/>
            <a:ext cx="2599984" cy="3810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40" name="Text Box 10"/>
          <p:cNvSpPr txBox="1">
            <a:spLocks noChangeArrowheads="1"/>
          </p:cNvSpPr>
          <p:nvPr/>
        </p:nvSpPr>
        <p:spPr bwMode="auto">
          <a:xfrm>
            <a:off x="3810000" y="5029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Grant</a:t>
            </a:r>
          </a:p>
        </p:txBody>
      </p:sp>
      <p:sp>
        <p:nvSpPr>
          <p:cNvPr id="22541" name="Line 11"/>
          <p:cNvSpPr>
            <a:spLocks noChangeShapeType="1"/>
          </p:cNvSpPr>
          <p:nvPr/>
        </p:nvSpPr>
        <p:spPr bwMode="auto">
          <a:xfrm flipH="1" flipV="1">
            <a:off x="3886200" y="4648200"/>
            <a:ext cx="1524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2" name="Text Box 12"/>
          <p:cNvSpPr txBox="1">
            <a:spLocks noChangeArrowheads="1"/>
          </p:cNvSpPr>
          <p:nvPr/>
        </p:nvSpPr>
        <p:spPr bwMode="auto">
          <a:xfrm>
            <a:off x="3205956" y="3476869"/>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20 years</a:t>
            </a:r>
          </a:p>
        </p:txBody>
      </p:sp>
      <p:sp>
        <p:nvSpPr>
          <p:cNvPr id="14" name="Rectangle 9" descr="Wide downward diagonal">
            <a:extLst>
              <a:ext uri="{FF2B5EF4-FFF2-40B4-BE49-F238E27FC236}">
                <a16:creationId xmlns:a16="http://schemas.microsoft.com/office/drawing/2014/main" id="{7217BFB3-DA87-7D4B-89FB-BD28D25FE93F}"/>
              </a:ext>
            </a:extLst>
          </p:cNvPr>
          <p:cNvSpPr>
            <a:spLocks noChangeArrowheads="1"/>
          </p:cNvSpPr>
          <p:nvPr/>
        </p:nvSpPr>
        <p:spPr bwMode="auto">
          <a:xfrm>
            <a:off x="2828583" y="3962400"/>
            <a:ext cx="1057615" cy="381000"/>
          </a:xfrm>
          <a:prstGeom prst="rect">
            <a:avLst/>
          </a:prstGeom>
          <a:pattFill prst="pct5">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6" name="Straight Connector 5">
            <a:extLst>
              <a:ext uri="{FF2B5EF4-FFF2-40B4-BE49-F238E27FC236}">
                <a16:creationId xmlns:a16="http://schemas.microsoft.com/office/drawing/2014/main" id="{A02B7FD2-A7E7-444B-887C-C7706D4D33D8}"/>
              </a:ext>
            </a:extLst>
          </p:cNvPr>
          <p:cNvCxnSpPr/>
          <p:nvPr/>
        </p:nvCxnSpPr>
        <p:spPr>
          <a:xfrm>
            <a:off x="2828583" y="3743569"/>
            <a:ext cx="3773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EEB1AD-B18A-3E48-A673-C65AA0522286}"/>
              </a:ext>
            </a:extLst>
          </p:cNvPr>
          <p:cNvCxnSpPr>
            <a:cxnSpLocks/>
          </p:cNvCxnSpPr>
          <p:nvPr/>
        </p:nvCxnSpPr>
        <p:spPr>
          <a:xfrm>
            <a:off x="4414044" y="3743569"/>
            <a:ext cx="20721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Line 13">
            <a:extLst>
              <a:ext uri="{FF2B5EF4-FFF2-40B4-BE49-F238E27FC236}">
                <a16:creationId xmlns:a16="http://schemas.microsoft.com/office/drawing/2014/main" id="{D7C21EBB-993F-A441-AECB-3F3CFE6782E7}"/>
              </a:ext>
            </a:extLst>
          </p:cNvPr>
          <p:cNvSpPr>
            <a:spLocks noChangeShapeType="1"/>
          </p:cNvSpPr>
          <p:nvPr/>
        </p:nvSpPr>
        <p:spPr bwMode="auto">
          <a:xfrm>
            <a:off x="2829147" y="4134338"/>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5">
            <a:extLst>
              <a:ext uri="{FF2B5EF4-FFF2-40B4-BE49-F238E27FC236}">
                <a16:creationId xmlns:a16="http://schemas.microsoft.com/office/drawing/2014/main" id="{B35F5F34-1115-B24D-9602-2B0023DB9668}"/>
              </a:ext>
            </a:extLst>
          </p:cNvPr>
          <p:cNvSpPr>
            <a:spLocks noChangeShapeType="1"/>
          </p:cNvSpPr>
          <p:nvPr/>
        </p:nvSpPr>
        <p:spPr bwMode="auto">
          <a:xfrm>
            <a:off x="1905001" y="2619131"/>
            <a:ext cx="838200" cy="1539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14">
            <a:extLst>
              <a:ext uri="{FF2B5EF4-FFF2-40B4-BE49-F238E27FC236}">
                <a16:creationId xmlns:a16="http://schemas.microsoft.com/office/drawing/2014/main" id="{88730D60-9476-7349-8B34-90BBA98FBD79}"/>
              </a:ext>
            </a:extLst>
          </p:cNvPr>
          <p:cNvSpPr txBox="1">
            <a:spLocks noChangeArrowheads="1"/>
          </p:cNvSpPr>
          <p:nvPr/>
        </p:nvSpPr>
        <p:spPr bwMode="auto">
          <a:xfrm>
            <a:off x="1279614" y="2159698"/>
            <a:ext cx="5365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Referenced divisional application (§121)</a:t>
            </a:r>
          </a:p>
        </p:txBody>
      </p:sp>
    </p:spTree>
    <p:extLst>
      <p:ext uri="{BB962C8B-B14F-4D97-AF65-F5344CB8AC3E}">
        <p14:creationId xmlns:p14="http://schemas.microsoft.com/office/powerpoint/2010/main" val="2926487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905000" y="457200"/>
            <a:ext cx="8686800" cy="1143000"/>
          </a:xfrm>
        </p:spPr>
        <p:txBody>
          <a:bodyPr>
            <a:normAutofit/>
          </a:bodyPr>
          <a:lstStyle/>
          <a:p>
            <a:pPr eaLnBrk="1" hangingPunct="1"/>
            <a:r>
              <a:rPr kumimoji="1" lang="en-US" altLang="en-US" sz="3600" dirty="0"/>
              <a:t>Duration of Utility Patents, 1995-present</a:t>
            </a:r>
          </a:p>
        </p:txBody>
      </p:sp>
      <p:sp>
        <p:nvSpPr>
          <p:cNvPr id="22533" name="Line 3"/>
          <p:cNvSpPr>
            <a:spLocks noChangeShapeType="1"/>
          </p:cNvSpPr>
          <p:nvPr/>
        </p:nvSpPr>
        <p:spPr bwMode="auto">
          <a:xfrm>
            <a:off x="1524000" y="4343400"/>
            <a:ext cx="876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4"/>
          <p:cNvSpPr txBox="1">
            <a:spLocks noChangeArrowheads="1"/>
          </p:cNvSpPr>
          <p:nvPr/>
        </p:nvSpPr>
        <p:spPr bwMode="auto">
          <a:xfrm>
            <a:off x="8670925" y="4460875"/>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time</a:t>
            </a:r>
          </a:p>
        </p:txBody>
      </p:sp>
      <p:sp>
        <p:nvSpPr>
          <p:cNvPr id="22535" name="Line 5"/>
          <p:cNvSpPr>
            <a:spLocks noChangeShapeType="1"/>
          </p:cNvSpPr>
          <p:nvPr/>
        </p:nvSpPr>
        <p:spPr bwMode="auto">
          <a:xfrm>
            <a:off x="3331029" y="415834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6"/>
          <p:cNvSpPr txBox="1">
            <a:spLocks noChangeArrowheads="1"/>
          </p:cNvSpPr>
          <p:nvPr/>
        </p:nvSpPr>
        <p:spPr bwMode="auto">
          <a:xfrm>
            <a:off x="2743200" y="5715000"/>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rgbClr val="FF0000"/>
                </a:solidFill>
                <a:latin typeface="Times New Roman" charset="0"/>
              </a:rPr>
              <a:t>Patent application</a:t>
            </a:r>
          </a:p>
        </p:txBody>
      </p:sp>
      <p:sp>
        <p:nvSpPr>
          <p:cNvPr id="22537" name="Line 7"/>
          <p:cNvSpPr>
            <a:spLocks noChangeShapeType="1"/>
          </p:cNvSpPr>
          <p:nvPr/>
        </p:nvSpPr>
        <p:spPr bwMode="auto">
          <a:xfrm flipV="1">
            <a:off x="3047999" y="4724400"/>
            <a:ext cx="283029"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8"/>
          <p:cNvSpPr>
            <a:spLocks noChangeShapeType="1"/>
          </p:cNvSpPr>
          <p:nvPr/>
        </p:nvSpPr>
        <p:spPr bwMode="auto">
          <a:xfrm>
            <a:off x="3886200" y="41148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Rectangle 9" descr="Wide downward diagonal"/>
          <p:cNvSpPr>
            <a:spLocks noChangeArrowheads="1"/>
          </p:cNvSpPr>
          <p:nvPr/>
        </p:nvSpPr>
        <p:spPr bwMode="auto">
          <a:xfrm>
            <a:off x="3886200" y="3962400"/>
            <a:ext cx="2599984" cy="3810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40" name="Text Box 10"/>
          <p:cNvSpPr txBox="1">
            <a:spLocks noChangeArrowheads="1"/>
          </p:cNvSpPr>
          <p:nvPr/>
        </p:nvSpPr>
        <p:spPr bwMode="auto">
          <a:xfrm>
            <a:off x="3810000" y="5029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Grant</a:t>
            </a:r>
          </a:p>
        </p:txBody>
      </p:sp>
      <p:sp>
        <p:nvSpPr>
          <p:cNvPr id="22541" name="Line 11"/>
          <p:cNvSpPr>
            <a:spLocks noChangeShapeType="1"/>
          </p:cNvSpPr>
          <p:nvPr/>
        </p:nvSpPr>
        <p:spPr bwMode="auto">
          <a:xfrm flipH="1" flipV="1">
            <a:off x="3886200" y="4648200"/>
            <a:ext cx="1524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2" name="Text Box 12"/>
          <p:cNvSpPr txBox="1">
            <a:spLocks noChangeArrowheads="1"/>
          </p:cNvSpPr>
          <p:nvPr/>
        </p:nvSpPr>
        <p:spPr bwMode="auto">
          <a:xfrm>
            <a:off x="3205956" y="3476869"/>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20 years</a:t>
            </a:r>
          </a:p>
        </p:txBody>
      </p:sp>
      <p:sp>
        <p:nvSpPr>
          <p:cNvPr id="14" name="Rectangle 9" descr="Wide downward diagonal">
            <a:extLst>
              <a:ext uri="{FF2B5EF4-FFF2-40B4-BE49-F238E27FC236}">
                <a16:creationId xmlns:a16="http://schemas.microsoft.com/office/drawing/2014/main" id="{7217BFB3-DA87-7D4B-89FB-BD28D25FE93F}"/>
              </a:ext>
            </a:extLst>
          </p:cNvPr>
          <p:cNvSpPr>
            <a:spLocks noChangeArrowheads="1"/>
          </p:cNvSpPr>
          <p:nvPr/>
        </p:nvSpPr>
        <p:spPr bwMode="auto">
          <a:xfrm>
            <a:off x="2828583" y="3962400"/>
            <a:ext cx="1057615" cy="381000"/>
          </a:xfrm>
          <a:prstGeom prst="rect">
            <a:avLst/>
          </a:prstGeom>
          <a:pattFill prst="pct5">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6" name="Straight Connector 5">
            <a:extLst>
              <a:ext uri="{FF2B5EF4-FFF2-40B4-BE49-F238E27FC236}">
                <a16:creationId xmlns:a16="http://schemas.microsoft.com/office/drawing/2014/main" id="{A02B7FD2-A7E7-444B-887C-C7706D4D33D8}"/>
              </a:ext>
            </a:extLst>
          </p:cNvPr>
          <p:cNvCxnSpPr/>
          <p:nvPr/>
        </p:nvCxnSpPr>
        <p:spPr>
          <a:xfrm>
            <a:off x="2828583" y="3743569"/>
            <a:ext cx="3773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EEB1AD-B18A-3E48-A673-C65AA0522286}"/>
              </a:ext>
            </a:extLst>
          </p:cNvPr>
          <p:cNvCxnSpPr>
            <a:cxnSpLocks/>
          </p:cNvCxnSpPr>
          <p:nvPr/>
        </p:nvCxnSpPr>
        <p:spPr>
          <a:xfrm>
            <a:off x="4414044" y="3743569"/>
            <a:ext cx="20721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Line 13">
            <a:extLst>
              <a:ext uri="{FF2B5EF4-FFF2-40B4-BE49-F238E27FC236}">
                <a16:creationId xmlns:a16="http://schemas.microsoft.com/office/drawing/2014/main" id="{D7C21EBB-993F-A441-AECB-3F3CFE6782E7}"/>
              </a:ext>
            </a:extLst>
          </p:cNvPr>
          <p:cNvSpPr>
            <a:spLocks noChangeShapeType="1"/>
          </p:cNvSpPr>
          <p:nvPr/>
        </p:nvSpPr>
        <p:spPr bwMode="auto">
          <a:xfrm>
            <a:off x="2829147" y="4134338"/>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Line 15">
            <a:extLst>
              <a:ext uri="{FF2B5EF4-FFF2-40B4-BE49-F238E27FC236}">
                <a16:creationId xmlns:a16="http://schemas.microsoft.com/office/drawing/2014/main" id="{B35F5F34-1115-B24D-9602-2B0023DB9668}"/>
              </a:ext>
            </a:extLst>
          </p:cNvPr>
          <p:cNvSpPr>
            <a:spLocks noChangeShapeType="1"/>
          </p:cNvSpPr>
          <p:nvPr/>
        </p:nvSpPr>
        <p:spPr bwMode="auto">
          <a:xfrm>
            <a:off x="1905001" y="2619131"/>
            <a:ext cx="838200" cy="1539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Text Box 14">
            <a:extLst>
              <a:ext uri="{FF2B5EF4-FFF2-40B4-BE49-F238E27FC236}">
                <a16:creationId xmlns:a16="http://schemas.microsoft.com/office/drawing/2014/main" id="{0A90DAD8-4CB5-6340-A783-389B6494C91F}"/>
              </a:ext>
            </a:extLst>
          </p:cNvPr>
          <p:cNvSpPr txBox="1">
            <a:spLocks noChangeArrowheads="1"/>
          </p:cNvSpPr>
          <p:nvPr/>
        </p:nvSpPr>
        <p:spPr bwMode="auto">
          <a:xfrm>
            <a:off x="1075213" y="2159698"/>
            <a:ext cx="66776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Referenced PCT application naming U.S. (§365(c))</a:t>
            </a:r>
          </a:p>
        </p:txBody>
      </p:sp>
    </p:spTree>
    <p:extLst>
      <p:ext uri="{BB962C8B-B14F-4D97-AF65-F5344CB8AC3E}">
        <p14:creationId xmlns:p14="http://schemas.microsoft.com/office/powerpoint/2010/main" val="3080858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905000" y="457200"/>
            <a:ext cx="8686800" cy="1143000"/>
          </a:xfrm>
        </p:spPr>
        <p:txBody>
          <a:bodyPr>
            <a:normAutofit/>
          </a:bodyPr>
          <a:lstStyle/>
          <a:p>
            <a:pPr eaLnBrk="1" hangingPunct="1"/>
            <a:r>
              <a:rPr kumimoji="1" lang="en-US" altLang="en-US" sz="3600" dirty="0"/>
              <a:t>Duration of Utility Patents, 1995-present</a:t>
            </a:r>
          </a:p>
        </p:txBody>
      </p:sp>
      <p:sp>
        <p:nvSpPr>
          <p:cNvPr id="22533" name="Line 3"/>
          <p:cNvSpPr>
            <a:spLocks noChangeShapeType="1"/>
          </p:cNvSpPr>
          <p:nvPr/>
        </p:nvSpPr>
        <p:spPr bwMode="auto">
          <a:xfrm>
            <a:off x="1524000" y="4343400"/>
            <a:ext cx="876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4"/>
          <p:cNvSpPr txBox="1">
            <a:spLocks noChangeArrowheads="1"/>
          </p:cNvSpPr>
          <p:nvPr/>
        </p:nvSpPr>
        <p:spPr bwMode="auto">
          <a:xfrm>
            <a:off x="8670925" y="4460875"/>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time</a:t>
            </a:r>
          </a:p>
        </p:txBody>
      </p:sp>
      <p:sp>
        <p:nvSpPr>
          <p:cNvPr id="22535" name="Line 5"/>
          <p:cNvSpPr>
            <a:spLocks noChangeShapeType="1"/>
          </p:cNvSpPr>
          <p:nvPr/>
        </p:nvSpPr>
        <p:spPr bwMode="auto">
          <a:xfrm>
            <a:off x="3331029" y="415834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6"/>
          <p:cNvSpPr txBox="1">
            <a:spLocks noChangeArrowheads="1"/>
          </p:cNvSpPr>
          <p:nvPr/>
        </p:nvSpPr>
        <p:spPr bwMode="auto">
          <a:xfrm>
            <a:off x="2743200" y="5715000"/>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solidFill>
                  <a:srgbClr val="FF0000"/>
                </a:solidFill>
                <a:latin typeface="Times New Roman" charset="0"/>
              </a:rPr>
              <a:t>Patent application</a:t>
            </a:r>
          </a:p>
        </p:txBody>
      </p:sp>
      <p:sp>
        <p:nvSpPr>
          <p:cNvPr id="22537" name="Line 7"/>
          <p:cNvSpPr>
            <a:spLocks noChangeShapeType="1"/>
          </p:cNvSpPr>
          <p:nvPr/>
        </p:nvSpPr>
        <p:spPr bwMode="auto">
          <a:xfrm flipV="1">
            <a:off x="3047999" y="4724400"/>
            <a:ext cx="283029"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8"/>
          <p:cNvSpPr>
            <a:spLocks noChangeShapeType="1"/>
          </p:cNvSpPr>
          <p:nvPr/>
        </p:nvSpPr>
        <p:spPr bwMode="auto">
          <a:xfrm>
            <a:off x="3886200" y="41148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Rectangle 9" descr="Wide downward diagonal"/>
          <p:cNvSpPr>
            <a:spLocks noChangeArrowheads="1"/>
          </p:cNvSpPr>
          <p:nvPr/>
        </p:nvSpPr>
        <p:spPr bwMode="auto">
          <a:xfrm>
            <a:off x="3886200" y="3962400"/>
            <a:ext cx="3102428" cy="3810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40" name="Text Box 10"/>
          <p:cNvSpPr txBox="1">
            <a:spLocks noChangeArrowheads="1"/>
          </p:cNvSpPr>
          <p:nvPr/>
        </p:nvSpPr>
        <p:spPr bwMode="auto">
          <a:xfrm>
            <a:off x="3810000" y="5029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Grant</a:t>
            </a:r>
          </a:p>
        </p:txBody>
      </p:sp>
      <p:sp>
        <p:nvSpPr>
          <p:cNvPr id="22541" name="Line 11"/>
          <p:cNvSpPr>
            <a:spLocks noChangeShapeType="1"/>
          </p:cNvSpPr>
          <p:nvPr/>
        </p:nvSpPr>
        <p:spPr bwMode="auto">
          <a:xfrm flipH="1" flipV="1">
            <a:off x="3886200" y="4648200"/>
            <a:ext cx="1524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2" name="Text Box 12"/>
          <p:cNvSpPr txBox="1">
            <a:spLocks noChangeArrowheads="1"/>
          </p:cNvSpPr>
          <p:nvPr/>
        </p:nvSpPr>
        <p:spPr bwMode="auto">
          <a:xfrm>
            <a:off x="3708400" y="3467100"/>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20 years</a:t>
            </a:r>
          </a:p>
        </p:txBody>
      </p:sp>
      <p:sp>
        <p:nvSpPr>
          <p:cNvPr id="14" name="Rectangle 9" descr="Wide downward diagonal">
            <a:extLst>
              <a:ext uri="{FF2B5EF4-FFF2-40B4-BE49-F238E27FC236}">
                <a16:creationId xmlns:a16="http://schemas.microsoft.com/office/drawing/2014/main" id="{7217BFB3-DA87-7D4B-89FB-BD28D25FE93F}"/>
              </a:ext>
            </a:extLst>
          </p:cNvPr>
          <p:cNvSpPr>
            <a:spLocks noChangeArrowheads="1"/>
          </p:cNvSpPr>
          <p:nvPr/>
        </p:nvSpPr>
        <p:spPr bwMode="auto">
          <a:xfrm>
            <a:off x="3331027" y="3962400"/>
            <a:ext cx="555171" cy="381000"/>
          </a:xfrm>
          <a:prstGeom prst="rect">
            <a:avLst/>
          </a:prstGeom>
          <a:pattFill prst="pct5">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cxnSp>
        <p:nvCxnSpPr>
          <p:cNvPr id="6" name="Straight Connector 5">
            <a:extLst>
              <a:ext uri="{FF2B5EF4-FFF2-40B4-BE49-F238E27FC236}">
                <a16:creationId xmlns:a16="http://schemas.microsoft.com/office/drawing/2014/main" id="{A02B7FD2-A7E7-444B-887C-C7706D4D33D8}"/>
              </a:ext>
            </a:extLst>
          </p:cNvPr>
          <p:cNvCxnSpPr/>
          <p:nvPr/>
        </p:nvCxnSpPr>
        <p:spPr>
          <a:xfrm>
            <a:off x="3331027" y="3733800"/>
            <a:ext cx="3773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EEB1AD-B18A-3E48-A673-C65AA0522286}"/>
              </a:ext>
            </a:extLst>
          </p:cNvPr>
          <p:cNvCxnSpPr>
            <a:cxnSpLocks/>
          </p:cNvCxnSpPr>
          <p:nvPr/>
        </p:nvCxnSpPr>
        <p:spPr>
          <a:xfrm>
            <a:off x="4916488" y="3733800"/>
            <a:ext cx="20721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Line 13">
            <a:extLst>
              <a:ext uri="{FF2B5EF4-FFF2-40B4-BE49-F238E27FC236}">
                <a16:creationId xmlns:a16="http://schemas.microsoft.com/office/drawing/2014/main" id="{D7C21EBB-993F-A441-AECB-3F3CFE6782E7}"/>
              </a:ext>
            </a:extLst>
          </p:cNvPr>
          <p:cNvSpPr>
            <a:spLocks noChangeShapeType="1"/>
          </p:cNvSpPr>
          <p:nvPr/>
        </p:nvSpPr>
        <p:spPr bwMode="auto">
          <a:xfrm>
            <a:off x="2829147" y="4134338"/>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15">
            <a:extLst>
              <a:ext uri="{FF2B5EF4-FFF2-40B4-BE49-F238E27FC236}">
                <a16:creationId xmlns:a16="http://schemas.microsoft.com/office/drawing/2014/main" id="{D998F206-69E9-B744-8DA7-85E4613B2FA2}"/>
              </a:ext>
            </a:extLst>
          </p:cNvPr>
          <p:cNvSpPr>
            <a:spLocks noChangeShapeType="1"/>
          </p:cNvSpPr>
          <p:nvPr/>
        </p:nvSpPr>
        <p:spPr bwMode="auto">
          <a:xfrm>
            <a:off x="1905001" y="2619131"/>
            <a:ext cx="838200" cy="1539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 Box 14">
            <a:extLst>
              <a:ext uri="{FF2B5EF4-FFF2-40B4-BE49-F238E27FC236}">
                <a16:creationId xmlns:a16="http://schemas.microsoft.com/office/drawing/2014/main" id="{D39887A3-ABE3-6142-AA97-D656FF34C24C}"/>
              </a:ext>
            </a:extLst>
          </p:cNvPr>
          <p:cNvSpPr txBox="1">
            <a:spLocks noChangeArrowheads="1"/>
          </p:cNvSpPr>
          <p:nvPr/>
        </p:nvSpPr>
        <p:spPr bwMode="auto">
          <a:xfrm>
            <a:off x="738637" y="2159698"/>
            <a:ext cx="6295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Referenced Paris-Convention application (§119)</a:t>
            </a:r>
          </a:p>
        </p:txBody>
      </p:sp>
    </p:spTree>
    <p:extLst>
      <p:ext uri="{BB962C8B-B14F-4D97-AF65-F5344CB8AC3E}">
        <p14:creationId xmlns:p14="http://schemas.microsoft.com/office/powerpoint/2010/main" val="1480928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905000" y="457200"/>
            <a:ext cx="8686800" cy="1143000"/>
          </a:xfrm>
        </p:spPr>
        <p:txBody>
          <a:bodyPr>
            <a:normAutofit/>
          </a:bodyPr>
          <a:lstStyle/>
          <a:p>
            <a:pPr eaLnBrk="1" hangingPunct="1"/>
            <a:r>
              <a:rPr kumimoji="1" lang="en-US" altLang="en-US" sz="3600" dirty="0"/>
              <a:t>Duration of Utility Patents, 1995-present</a:t>
            </a:r>
          </a:p>
        </p:txBody>
      </p:sp>
      <p:sp>
        <p:nvSpPr>
          <p:cNvPr id="22533" name="Line 3"/>
          <p:cNvSpPr>
            <a:spLocks noChangeShapeType="1"/>
          </p:cNvSpPr>
          <p:nvPr/>
        </p:nvSpPr>
        <p:spPr bwMode="auto">
          <a:xfrm>
            <a:off x="1524000" y="4343400"/>
            <a:ext cx="876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4"/>
          <p:cNvSpPr txBox="1">
            <a:spLocks noChangeArrowheads="1"/>
          </p:cNvSpPr>
          <p:nvPr/>
        </p:nvSpPr>
        <p:spPr bwMode="auto">
          <a:xfrm>
            <a:off x="8670925" y="4460875"/>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time</a:t>
            </a:r>
          </a:p>
        </p:txBody>
      </p:sp>
      <p:sp>
        <p:nvSpPr>
          <p:cNvPr id="22535" name="Line 5"/>
          <p:cNvSpPr>
            <a:spLocks noChangeShapeType="1"/>
          </p:cNvSpPr>
          <p:nvPr/>
        </p:nvSpPr>
        <p:spPr bwMode="auto">
          <a:xfrm>
            <a:off x="3331029" y="415834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6"/>
          <p:cNvSpPr txBox="1">
            <a:spLocks noChangeArrowheads="1"/>
          </p:cNvSpPr>
          <p:nvPr/>
        </p:nvSpPr>
        <p:spPr bwMode="auto">
          <a:xfrm>
            <a:off x="2743200" y="5715000"/>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application</a:t>
            </a:r>
          </a:p>
        </p:txBody>
      </p:sp>
      <p:sp>
        <p:nvSpPr>
          <p:cNvPr id="22537" name="Line 7"/>
          <p:cNvSpPr>
            <a:spLocks noChangeShapeType="1"/>
          </p:cNvSpPr>
          <p:nvPr/>
        </p:nvSpPr>
        <p:spPr bwMode="auto">
          <a:xfrm flipV="1">
            <a:off x="3047999" y="4724400"/>
            <a:ext cx="283029"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8"/>
          <p:cNvSpPr>
            <a:spLocks noChangeShapeType="1"/>
          </p:cNvSpPr>
          <p:nvPr/>
        </p:nvSpPr>
        <p:spPr bwMode="auto">
          <a:xfrm>
            <a:off x="4419600" y="4117975"/>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Rectangle 9" descr="Wide downward diagonal"/>
          <p:cNvSpPr>
            <a:spLocks noChangeArrowheads="1"/>
          </p:cNvSpPr>
          <p:nvPr/>
        </p:nvSpPr>
        <p:spPr bwMode="auto">
          <a:xfrm>
            <a:off x="4419600" y="3962400"/>
            <a:ext cx="2569028" cy="3810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40" name="Text Box 10"/>
          <p:cNvSpPr txBox="1">
            <a:spLocks noChangeArrowheads="1"/>
          </p:cNvSpPr>
          <p:nvPr/>
        </p:nvSpPr>
        <p:spPr bwMode="auto">
          <a:xfrm>
            <a:off x="4419600" y="5029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Grant</a:t>
            </a:r>
          </a:p>
        </p:txBody>
      </p:sp>
      <p:sp>
        <p:nvSpPr>
          <p:cNvPr id="22541" name="Line 11"/>
          <p:cNvSpPr>
            <a:spLocks noChangeShapeType="1"/>
          </p:cNvSpPr>
          <p:nvPr/>
        </p:nvSpPr>
        <p:spPr bwMode="auto">
          <a:xfrm flipH="1" flipV="1">
            <a:off x="4495800" y="4648200"/>
            <a:ext cx="1524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Rectangle 9" descr="Wide downward diagonal">
            <a:extLst>
              <a:ext uri="{FF2B5EF4-FFF2-40B4-BE49-F238E27FC236}">
                <a16:creationId xmlns:a16="http://schemas.microsoft.com/office/drawing/2014/main" id="{7217BFB3-DA87-7D4B-89FB-BD28D25FE93F}"/>
              </a:ext>
            </a:extLst>
          </p:cNvPr>
          <p:cNvSpPr>
            <a:spLocks noChangeArrowheads="1"/>
          </p:cNvSpPr>
          <p:nvPr/>
        </p:nvSpPr>
        <p:spPr bwMode="auto">
          <a:xfrm>
            <a:off x="3331027" y="3962400"/>
            <a:ext cx="1088573" cy="381000"/>
          </a:xfrm>
          <a:prstGeom prst="rect">
            <a:avLst/>
          </a:prstGeom>
          <a:pattFill prst="pct5">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5" name="Text Box 12">
            <a:extLst>
              <a:ext uri="{FF2B5EF4-FFF2-40B4-BE49-F238E27FC236}">
                <a16:creationId xmlns:a16="http://schemas.microsoft.com/office/drawing/2014/main" id="{8FB7AA1F-BEF5-154C-B948-E9742492F7B7}"/>
              </a:ext>
            </a:extLst>
          </p:cNvPr>
          <p:cNvSpPr txBox="1">
            <a:spLocks noChangeArrowheads="1"/>
          </p:cNvSpPr>
          <p:nvPr/>
        </p:nvSpPr>
        <p:spPr bwMode="auto">
          <a:xfrm>
            <a:off x="3708400" y="3467100"/>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20 years</a:t>
            </a:r>
          </a:p>
        </p:txBody>
      </p:sp>
      <p:cxnSp>
        <p:nvCxnSpPr>
          <p:cNvPr id="16" name="Straight Connector 15">
            <a:extLst>
              <a:ext uri="{FF2B5EF4-FFF2-40B4-BE49-F238E27FC236}">
                <a16:creationId xmlns:a16="http://schemas.microsoft.com/office/drawing/2014/main" id="{F11A9327-DACF-5A44-9E02-1C92303926C9}"/>
              </a:ext>
            </a:extLst>
          </p:cNvPr>
          <p:cNvCxnSpPr/>
          <p:nvPr/>
        </p:nvCxnSpPr>
        <p:spPr>
          <a:xfrm>
            <a:off x="3331027" y="3733800"/>
            <a:ext cx="3773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4C5067-C4ED-474D-8573-6C49951EFFBD}"/>
              </a:ext>
            </a:extLst>
          </p:cNvPr>
          <p:cNvCxnSpPr>
            <a:cxnSpLocks/>
          </p:cNvCxnSpPr>
          <p:nvPr/>
        </p:nvCxnSpPr>
        <p:spPr>
          <a:xfrm>
            <a:off x="4916488" y="3733800"/>
            <a:ext cx="20721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9" descr="Wide downward diagonal">
            <a:extLst>
              <a:ext uri="{FF2B5EF4-FFF2-40B4-BE49-F238E27FC236}">
                <a16:creationId xmlns:a16="http://schemas.microsoft.com/office/drawing/2014/main" id="{26885C48-2D5C-4C40-A308-C8D4A5266C33}"/>
              </a:ext>
            </a:extLst>
          </p:cNvPr>
          <p:cNvSpPr>
            <a:spLocks noChangeArrowheads="1"/>
          </p:cNvSpPr>
          <p:nvPr/>
        </p:nvSpPr>
        <p:spPr bwMode="auto">
          <a:xfrm>
            <a:off x="6988628" y="3962400"/>
            <a:ext cx="533397" cy="381000"/>
          </a:xfrm>
          <a:prstGeom prst="rect">
            <a:avLst/>
          </a:prstGeom>
          <a:pattFill prst="wdDnDiag">
            <a:fgClr>
              <a:schemeClr val="tx1"/>
            </a:fgClr>
            <a:bgClr>
              <a:schemeClr val="bg1"/>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9" name="Text Box 14">
            <a:extLst>
              <a:ext uri="{FF2B5EF4-FFF2-40B4-BE49-F238E27FC236}">
                <a16:creationId xmlns:a16="http://schemas.microsoft.com/office/drawing/2014/main" id="{08EB6A42-C1BB-774D-9511-0083A54BB23A}"/>
              </a:ext>
            </a:extLst>
          </p:cNvPr>
          <p:cNvSpPr txBox="1">
            <a:spLocks noChangeArrowheads="1"/>
          </p:cNvSpPr>
          <p:nvPr/>
        </p:nvSpPr>
        <p:spPr bwMode="auto">
          <a:xfrm>
            <a:off x="7055752" y="1981200"/>
            <a:ext cx="34916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§154(b)(1)(A) Extension:</a:t>
            </a:r>
          </a:p>
          <a:p>
            <a:r>
              <a:rPr lang="en-US" altLang="en-US" dirty="0">
                <a:latin typeface="Times New Roman" charset="0"/>
              </a:rPr>
              <a:t>Slow PTO responses </a:t>
            </a:r>
          </a:p>
          <a:p>
            <a:r>
              <a:rPr lang="en-US" altLang="en-US" dirty="0">
                <a:latin typeface="Times New Roman" charset="0"/>
              </a:rPr>
              <a:t>to specific submissions</a:t>
            </a:r>
          </a:p>
        </p:txBody>
      </p:sp>
      <p:sp>
        <p:nvSpPr>
          <p:cNvPr id="20" name="Line 15">
            <a:extLst>
              <a:ext uri="{FF2B5EF4-FFF2-40B4-BE49-F238E27FC236}">
                <a16:creationId xmlns:a16="http://schemas.microsoft.com/office/drawing/2014/main" id="{BF428DAB-677F-E74B-8643-0072FF9BD896}"/>
              </a:ext>
            </a:extLst>
          </p:cNvPr>
          <p:cNvSpPr>
            <a:spLocks noChangeShapeType="1"/>
          </p:cNvSpPr>
          <p:nvPr/>
        </p:nvSpPr>
        <p:spPr bwMode="auto">
          <a:xfrm flipH="1">
            <a:off x="7300226" y="3082924"/>
            <a:ext cx="2286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638205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905000" y="457200"/>
            <a:ext cx="8686800" cy="1143000"/>
          </a:xfrm>
        </p:spPr>
        <p:txBody>
          <a:bodyPr>
            <a:normAutofit/>
          </a:bodyPr>
          <a:lstStyle/>
          <a:p>
            <a:pPr eaLnBrk="1" hangingPunct="1"/>
            <a:r>
              <a:rPr kumimoji="1" lang="en-US" altLang="en-US" sz="3600" dirty="0"/>
              <a:t>Duration of Utility Patents, 1995-present</a:t>
            </a:r>
          </a:p>
        </p:txBody>
      </p:sp>
      <p:sp>
        <p:nvSpPr>
          <p:cNvPr id="22533" name="Line 3"/>
          <p:cNvSpPr>
            <a:spLocks noChangeShapeType="1"/>
          </p:cNvSpPr>
          <p:nvPr/>
        </p:nvSpPr>
        <p:spPr bwMode="auto">
          <a:xfrm>
            <a:off x="1524000" y="4343400"/>
            <a:ext cx="876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4"/>
          <p:cNvSpPr txBox="1">
            <a:spLocks noChangeArrowheads="1"/>
          </p:cNvSpPr>
          <p:nvPr/>
        </p:nvSpPr>
        <p:spPr bwMode="auto">
          <a:xfrm>
            <a:off x="8670925" y="4460875"/>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time</a:t>
            </a:r>
          </a:p>
        </p:txBody>
      </p:sp>
      <p:sp>
        <p:nvSpPr>
          <p:cNvPr id="22535" name="Line 5"/>
          <p:cNvSpPr>
            <a:spLocks noChangeShapeType="1"/>
          </p:cNvSpPr>
          <p:nvPr/>
        </p:nvSpPr>
        <p:spPr bwMode="auto">
          <a:xfrm>
            <a:off x="3331029" y="415834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6"/>
          <p:cNvSpPr txBox="1">
            <a:spLocks noChangeArrowheads="1"/>
          </p:cNvSpPr>
          <p:nvPr/>
        </p:nvSpPr>
        <p:spPr bwMode="auto">
          <a:xfrm>
            <a:off x="2743200" y="5715000"/>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application</a:t>
            </a:r>
          </a:p>
        </p:txBody>
      </p:sp>
      <p:sp>
        <p:nvSpPr>
          <p:cNvPr id="22537" name="Line 7"/>
          <p:cNvSpPr>
            <a:spLocks noChangeShapeType="1"/>
          </p:cNvSpPr>
          <p:nvPr/>
        </p:nvSpPr>
        <p:spPr bwMode="auto">
          <a:xfrm flipV="1">
            <a:off x="3047999" y="4724400"/>
            <a:ext cx="283029"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8"/>
          <p:cNvSpPr>
            <a:spLocks noChangeShapeType="1"/>
          </p:cNvSpPr>
          <p:nvPr/>
        </p:nvSpPr>
        <p:spPr bwMode="auto">
          <a:xfrm>
            <a:off x="4419600" y="4117975"/>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Rectangle 9" descr="Wide downward diagonal"/>
          <p:cNvSpPr>
            <a:spLocks noChangeArrowheads="1"/>
          </p:cNvSpPr>
          <p:nvPr/>
        </p:nvSpPr>
        <p:spPr bwMode="auto">
          <a:xfrm>
            <a:off x="4419600" y="3962400"/>
            <a:ext cx="2569028" cy="3810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40" name="Text Box 10"/>
          <p:cNvSpPr txBox="1">
            <a:spLocks noChangeArrowheads="1"/>
          </p:cNvSpPr>
          <p:nvPr/>
        </p:nvSpPr>
        <p:spPr bwMode="auto">
          <a:xfrm>
            <a:off x="4419600" y="5029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Grant</a:t>
            </a:r>
          </a:p>
        </p:txBody>
      </p:sp>
      <p:sp>
        <p:nvSpPr>
          <p:cNvPr id="22541" name="Line 11"/>
          <p:cNvSpPr>
            <a:spLocks noChangeShapeType="1"/>
          </p:cNvSpPr>
          <p:nvPr/>
        </p:nvSpPr>
        <p:spPr bwMode="auto">
          <a:xfrm flipH="1" flipV="1">
            <a:off x="4495800" y="4648200"/>
            <a:ext cx="1524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Rectangle 9" descr="Wide downward diagonal">
            <a:extLst>
              <a:ext uri="{FF2B5EF4-FFF2-40B4-BE49-F238E27FC236}">
                <a16:creationId xmlns:a16="http://schemas.microsoft.com/office/drawing/2014/main" id="{7217BFB3-DA87-7D4B-89FB-BD28D25FE93F}"/>
              </a:ext>
            </a:extLst>
          </p:cNvPr>
          <p:cNvSpPr>
            <a:spLocks noChangeArrowheads="1"/>
          </p:cNvSpPr>
          <p:nvPr/>
        </p:nvSpPr>
        <p:spPr bwMode="auto">
          <a:xfrm>
            <a:off x="3331027" y="3962400"/>
            <a:ext cx="1088573" cy="381000"/>
          </a:xfrm>
          <a:prstGeom prst="rect">
            <a:avLst/>
          </a:prstGeom>
          <a:pattFill prst="pct5">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5" name="Text Box 12">
            <a:extLst>
              <a:ext uri="{FF2B5EF4-FFF2-40B4-BE49-F238E27FC236}">
                <a16:creationId xmlns:a16="http://schemas.microsoft.com/office/drawing/2014/main" id="{8FB7AA1F-BEF5-154C-B948-E9742492F7B7}"/>
              </a:ext>
            </a:extLst>
          </p:cNvPr>
          <p:cNvSpPr txBox="1">
            <a:spLocks noChangeArrowheads="1"/>
          </p:cNvSpPr>
          <p:nvPr/>
        </p:nvSpPr>
        <p:spPr bwMode="auto">
          <a:xfrm>
            <a:off x="3708400" y="3467100"/>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20 years</a:t>
            </a:r>
          </a:p>
        </p:txBody>
      </p:sp>
      <p:cxnSp>
        <p:nvCxnSpPr>
          <p:cNvPr id="16" name="Straight Connector 15">
            <a:extLst>
              <a:ext uri="{FF2B5EF4-FFF2-40B4-BE49-F238E27FC236}">
                <a16:creationId xmlns:a16="http://schemas.microsoft.com/office/drawing/2014/main" id="{F11A9327-DACF-5A44-9E02-1C92303926C9}"/>
              </a:ext>
            </a:extLst>
          </p:cNvPr>
          <p:cNvCxnSpPr/>
          <p:nvPr/>
        </p:nvCxnSpPr>
        <p:spPr>
          <a:xfrm>
            <a:off x="3331027" y="3733800"/>
            <a:ext cx="3773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4C5067-C4ED-474D-8573-6C49951EFFBD}"/>
              </a:ext>
            </a:extLst>
          </p:cNvPr>
          <p:cNvCxnSpPr>
            <a:cxnSpLocks/>
          </p:cNvCxnSpPr>
          <p:nvPr/>
        </p:nvCxnSpPr>
        <p:spPr>
          <a:xfrm>
            <a:off x="4916488" y="3733800"/>
            <a:ext cx="20721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9" descr="Wide downward diagonal">
            <a:extLst>
              <a:ext uri="{FF2B5EF4-FFF2-40B4-BE49-F238E27FC236}">
                <a16:creationId xmlns:a16="http://schemas.microsoft.com/office/drawing/2014/main" id="{26885C48-2D5C-4C40-A308-C8D4A5266C33}"/>
              </a:ext>
            </a:extLst>
          </p:cNvPr>
          <p:cNvSpPr>
            <a:spLocks noChangeArrowheads="1"/>
          </p:cNvSpPr>
          <p:nvPr/>
        </p:nvSpPr>
        <p:spPr bwMode="auto">
          <a:xfrm>
            <a:off x="6988628" y="3962400"/>
            <a:ext cx="533397" cy="381000"/>
          </a:xfrm>
          <a:prstGeom prst="rect">
            <a:avLst/>
          </a:prstGeom>
          <a:pattFill prst="wdDnDiag">
            <a:fgClr>
              <a:schemeClr val="tx1"/>
            </a:fgClr>
            <a:bgClr>
              <a:schemeClr val="bg1"/>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 name="Line 15">
            <a:extLst>
              <a:ext uri="{FF2B5EF4-FFF2-40B4-BE49-F238E27FC236}">
                <a16:creationId xmlns:a16="http://schemas.microsoft.com/office/drawing/2014/main" id="{BF428DAB-677F-E74B-8643-0072FF9BD896}"/>
              </a:ext>
            </a:extLst>
          </p:cNvPr>
          <p:cNvSpPr>
            <a:spLocks noChangeShapeType="1"/>
          </p:cNvSpPr>
          <p:nvPr/>
        </p:nvSpPr>
        <p:spPr bwMode="auto">
          <a:xfrm flipH="1">
            <a:off x="7300226" y="3082924"/>
            <a:ext cx="2286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 Box 14">
            <a:extLst>
              <a:ext uri="{FF2B5EF4-FFF2-40B4-BE49-F238E27FC236}">
                <a16:creationId xmlns:a16="http://schemas.microsoft.com/office/drawing/2014/main" id="{54995CFA-9EA2-D049-AE06-A2EC1610DCC5}"/>
              </a:ext>
            </a:extLst>
          </p:cNvPr>
          <p:cNvSpPr txBox="1">
            <a:spLocks noChangeArrowheads="1"/>
          </p:cNvSpPr>
          <p:nvPr/>
        </p:nvSpPr>
        <p:spPr bwMode="auto">
          <a:xfrm>
            <a:off x="7528826" y="1625413"/>
            <a:ext cx="38795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§154(b)(1)(B) Extension:</a:t>
            </a:r>
          </a:p>
          <a:p>
            <a:r>
              <a:rPr lang="en-US" altLang="en-US" dirty="0">
                <a:latin typeface="Times New Roman" charset="0"/>
              </a:rPr>
              <a:t>More than 3 years elapse </a:t>
            </a:r>
          </a:p>
          <a:p>
            <a:r>
              <a:rPr lang="en-US" altLang="en-US" dirty="0">
                <a:latin typeface="Times New Roman" charset="0"/>
              </a:rPr>
              <a:t>between application and grant</a:t>
            </a:r>
          </a:p>
          <a:p>
            <a:r>
              <a:rPr lang="en-US" altLang="en-US" dirty="0">
                <a:latin typeface="Times New Roman" charset="0"/>
              </a:rPr>
              <a:t>(exclusions for continuations </a:t>
            </a:r>
          </a:p>
          <a:p>
            <a:r>
              <a:rPr lang="en-US" altLang="en-US" dirty="0">
                <a:latin typeface="Times New Roman" charset="0"/>
              </a:rPr>
              <a:t>or applicant’s neglect)</a:t>
            </a:r>
          </a:p>
        </p:txBody>
      </p:sp>
    </p:spTree>
    <p:extLst>
      <p:ext uri="{BB962C8B-B14F-4D97-AF65-F5344CB8AC3E}">
        <p14:creationId xmlns:p14="http://schemas.microsoft.com/office/powerpoint/2010/main" val="2918241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98F353-FCC0-8749-AC2A-4F163AFFE55B}"/>
              </a:ext>
            </a:extLst>
          </p:cNvPr>
          <p:cNvSpPr>
            <a:spLocks noGrp="1"/>
          </p:cNvSpPr>
          <p:nvPr>
            <p:ph type="title"/>
          </p:nvPr>
        </p:nvSpPr>
        <p:spPr>
          <a:xfrm>
            <a:off x="838200" y="365125"/>
            <a:ext cx="10515600" cy="911015"/>
          </a:xfrm>
        </p:spPr>
        <p:txBody>
          <a:bodyPr>
            <a:normAutofit/>
          </a:bodyPr>
          <a:lstStyle/>
          <a:p>
            <a:pPr algn="ctr"/>
            <a:r>
              <a:rPr lang="en-US" sz="3600" dirty="0"/>
              <a:t>Statutory Provisions</a:t>
            </a:r>
          </a:p>
        </p:txBody>
      </p:sp>
      <p:sp>
        <p:nvSpPr>
          <p:cNvPr id="6" name="Content Placeholder 5">
            <a:extLst>
              <a:ext uri="{FF2B5EF4-FFF2-40B4-BE49-F238E27FC236}">
                <a16:creationId xmlns:a16="http://schemas.microsoft.com/office/drawing/2014/main" id="{2F9A3D1C-BF6A-554E-AB44-8919649E4297}"/>
              </a:ext>
            </a:extLst>
          </p:cNvPr>
          <p:cNvSpPr>
            <a:spLocks noGrp="1"/>
          </p:cNvSpPr>
          <p:nvPr>
            <p:ph idx="1"/>
          </p:nvPr>
        </p:nvSpPr>
        <p:spPr>
          <a:xfrm>
            <a:off x="838200" y="1416818"/>
            <a:ext cx="10515600" cy="4973933"/>
          </a:xfrm>
        </p:spPr>
        <p:txBody>
          <a:bodyPr/>
          <a:lstStyle/>
          <a:p>
            <a:pPr marL="0" indent="0">
              <a:buNone/>
            </a:pPr>
            <a:r>
              <a:rPr lang="en-US" dirty="0"/>
              <a:t>United States:  35 U.S.C 271(a)</a:t>
            </a:r>
          </a:p>
          <a:p>
            <a:pPr marL="457200" lvl="1" indent="0">
              <a:buNone/>
            </a:pPr>
            <a:r>
              <a:rPr lang="en-US" dirty="0"/>
              <a:t>“… Whoever, without authority makes, uses, offers to sell, or sells any </a:t>
            </a:r>
            <a:r>
              <a:rPr lang="en-US" dirty="0">
                <a:solidFill>
                  <a:srgbClr val="FF0000"/>
                </a:solidFill>
              </a:rPr>
              <a:t>patented invention</a:t>
            </a:r>
            <a:r>
              <a:rPr lang="en-US" dirty="0"/>
              <a:t>, within the United States or imports into the United States any </a:t>
            </a:r>
            <a:r>
              <a:rPr lang="en-US" dirty="0">
                <a:solidFill>
                  <a:srgbClr val="FF0000"/>
                </a:solidFill>
              </a:rPr>
              <a:t>patented invention </a:t>
            </a:r>
            <a:r>
              <a:rPr lang="en-US" dirty="0"/>
              <a:t>during the term of the patent therefor, infringes the patent.”</a:t>
            </a:r>
          </a:p>
          <a:p>
            <a:pPr marL="0" indent="0">
              <a:buNone/>
            </a:pPr>
            <a:r>
              <a:rPr lang="en-US" dirty="0"/>
              <a:t>Patent Act of Korea, Art. 94</a:t>
            </a:r>
          </a:p>
          <a:p>
            <a:pPr marL="457200" lvl="1" indent="0">
              <a:buNone/>
            </a:pPr>
            <a:r>
              <a:rPr lang="en-US" dirty="0"/>
              <a:t>“A patentee shall have the exclusive right to commercially and industrially execute his/her </a:t>
            </a:r>
            <a:r>
              <a:rPr lang="en-US" dirty="0">
                <a:solidFill>
                  <a:srgbClr val="FF0000"/>
                </a:solidFill>
              </a:rPr>
              <a:t>patented invention</a:t>
            </a:r>
            <a:r>
              <a:rPr lang="en-US" dirty="0"/>
              <a:t>.”</a:t>
            </a:r>
          </a:p>
          <a:p>
            <a:pPr marL="0" indent="0">
              <a:buNone/>
            </a:pPr>
            <a:r>
              <a:rPr lang="en-US" dirty="0"/>
              <a:t>Patent Act of Japan, Art. 68</a:t>
            </a:r>
          </a:p>
          <a:p>
            <a:pPr marL="457200" lvl="1" indent="0">
              <a:buNone/>
            </a:pPr>
            <a:r>
              <a:rPr lang="en-US" dirty="0"/>
              <a:t>“A patentee shall have the exclusive right to work the </a:t>
            </a:r>
            <a:r>
              <a:rPr lang="en-US" dirty="0">
                <a:solidFill>
                  <a:srgbClr val="FF0000"/>
                </a:solidFill>
              </a:rPr>
              <a:t>patented invention</a:t>
            </a:r>
            <a:r>
              <a:rPr lang="en-US" dirty="0"/>
              <a:t> as a business.”</a:t>
            </a:r>
          </a:p>
          <a:p>
            <a:pPr marL="457200" lvl="1" indent="0">
              <a:buNone/>
            </a:pPr>
            <a:endParaRPr lang="en-US" dirty="0"/>
          </a:p>
        </p:txBody>
      </p:sp>
    </p:spTree>
    <p:extLst>
      <p:ext uri="{BB962C8B-B14F-4D97-AF65-F5344CB8AC3E}">
        <p14:creationId xmlns:p14="http://schemas.microsoft.com/office/powerpoint/2010/main" val="4174545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905000" y="457200"/>
            <a:ext cx="8686800" cy="1143000"/>
          </a:xfrm>
        </p:spPr>
        <p:txBody>
          <a:bodyPr>
            <a:normAutofit/>
          </a:bodyPr>
          <a:lstStyle/>
          <a:p>
            <a:pPr eaLnBrk="1" hangingPunct="1"/>
            <a:r>
              <a:rPr kumimoji="1" lang="en-US" altLang="en-US" sz="3600" dirty="0"/>
              <a:t>Duration of Utility Patents, 1995-present</a:t>
            </a:r>
          </a:p>
        </p:txBody>
      </p:sp>
      <p:sp>
        <p:nvSpPr>
          <p:cNvPr id="22533" name="Line 3"/>
          <p:cNvSpPr>
            <a:spLocks noChangeShapeType="1"/>
          </p:cNvSpPr>
          <p:nvPr/>
        </p:nvSpPr>
        <p:spPr bwMode="auto">
          <a:xfrm>
            <a:off x="1524000" y="4343400"/>
            <a:ext cx="876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4"/>
          <p:cNvSpPr txBox="1">
            <a:spLocks noChangeArrowheads="1"/>
          </p:cNvSpPr>
          <p:nvPr/>
        </p:nvSpPr>
        <p:spPr bwMode="auto">
          <a:xfrm>
            <a:off x="8670925" y="4460875"/>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time</a:t>
            </a:r>
          </a:p>
        </p:txBody>
      </p:sp>
      <p:sp>
        <p:nvSpPr>
          <p:cNvPr id="22535" name="Line 5"/>
          <p:cNvSpPr>
            <a:spLocks noChangeShapeType="1"/>
          </p:cNvSpPr>
          <p:nvPr/>
        </p:nvSpPr>
        <p:spPr bwMode="auto">
          <a:xfrm>
            <a:off x="3331029" y="415834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6"/>
          <p:cNvSpPr txBox="1">
            <a:spLocks noChangeArrowheads="1"/>
          </p:cNvSpPr>
          <p:nvPr/>
        </p:nvSpPr>
        <p:spPr bwMode="auto">
          <a:xfrm>
            <a:off x="2743200" y="5715000"/>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application</a:t>
            </a:r>
          </a:p>
        </p:txBody>
      </p:sp>
      <p:sp>
        <p:nvSpPr>
          <p:cNvPr id="22537" name="Line 7"/>
          <p:cNvSpPr>
            <a:spLocks noChangeShapeType="1"/>
          </p:cNvSpPr>
          <p:nvPr/>
        </p:nvSpPr>
        <p:spPr bwMode="auto">
          <a:xfrm flipV="1">
            <a:off x="3047999" y="4724400"/>
            <a:ext cx="283029"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8"/>
          <p:cNvSpPr>
            <a:spLocks noChangeShapeType="1"/>
          </p:cNvSpPr>
          <p:nvPr/>
        </p:nvSpPr>
        <p:spPr bwMode="auto">
          <a:xfrm>
            <a:off x="4419600" y="4117975"/>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Rectangle 9" descr="Wide downward diagonal"/>
          <p:cNvSpPr>
            <a:spLocks noChangeArrowheads="1"/>
          </p:cNvSpPr>
          <p:nvPr/>
        </p:nvSpPr>
        <p:spPr bwMode="auto">
          <a:xfrm>
            <a:off x="4419600" y="3962400"/>
            <a:ext cx="2569028" cy="3810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40" name="Text Box 10"/>
          <p:cNvSpPr txBox="1">
            <a:spLocks noChangeArrowheads="1"/>
          </p:cNvSpPr>
          <p:nvPr/>
        </p:nvSpPr>
        <p:spPr bwMode="auto">
          <a:xfrm>
            <a:off x="4419600" y="5029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Grant</a:t>
            </a:r>
          </a:p>
        </p:txBody>
      </p:sp>
      <p:sp>
        <p:nvSpPr>
          <p:cNvPr id="22541" name="Line 11"/>
          <p:cNvSpPr>
            <a:spLocks noChangeShapeType="1"/>
          </p:cNvSpPr>
          <p:nvPr/>
        </p:nvSpPr>
        <p:spPr bwMode="auto">
          <a:xfrm flipH="1" flipV="1">
            <a:off x="4495800" y="4648200"/>
            <a:ext cx="1524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Rectangle 9" descr="Wide downward diagonal">
            <a:extLst>
              <a:ext uri="{FF2B5EF4-FFF2-40B4-BE49-F238E27FC236}">
                <a16:creationId xmlns:a16="http://schemas.microsoft.com/office/drawing/2014/main" id="{7217BFB3-DA87-7D4B-89FB-BD28D25FE93F}"/>
              </a:ext>
            </a:extLst>
          </p:cNvPr>
          <p:cNvSpPr>
            <a:spLocks noChangeArrowheads="1"/>
          </p:cNvSpPr>
          <p:nvPr/>
        </p:nvSpPr>
        <p:spPr bwMode="auto">
          <a:xfrm>
            <a:off x="3331027" y="3962400"/>
            <a:ext cx="1088573" cy="381000"/>
          </a:xfrm>
          <a:prstGeom prst="rect">
            <a:avLst/>
          </a:prstGeom>
          <a:pattFill prst="pct5">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5" name="Text Box 12">
            <a:extLst>
              <a:ext uri="{FF2B5EF4-FFF2-40B4-BE49-F238E27FC236}">
                <a16:creationId xmlns:a16="http://schemas.microsoft.com/office/drawing/2014/main" id="{8FB7AA1F-BEF5-154C-B948-E9742492F7B7}"/>
              </a:ext>
            </a:extLst>
          </p:cNvPr>
          <p:cNvSpPr txBox="1">
            <a:spLocks noChangeArrowheads="1"/>
          </p:cNvSpPr>
          <p:nvPr/>
        </p:nvSpPr>
        <p:spPr bwMode="auto">
          <a:xfrm>
            <a:off x="3708400" y="3467100"/>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20 years</a:t>
            </a:r>
          </a:p>
        </p:txBody>
      </p:sp>
      <p:cxnSp>
        <p:nvCxnSpPr>
          <p:cNvPr id="16" name="Straight Connector 15">
            <a:extLst>
              <a:ext uri="{FF2B5EF4-FFF2-40B4-BE49-F238E27FC236}">
                <a16:creationId xmlns:a16="http://schemas.microsoft.com/office/drawing/2014/main" id="{F11A9327-DACF-5A44-9E02-1C92303926C9}"/>
              </a:ext>
            </a:extLst>
          </p:cNvPr>
          <p:cNvCxnSpPr/>
          <p:nvPr/>
        </p:nvCxnSpPr>
        <p:spPr>
          <a:xfrm>
            <a:off x="3331027" y="3733800"/>
            <a:ext cx="3773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4C5067-C4ED-474D-8573-6C49951EFFBD}"/>
              </a:ext>
            </a:extLst>
          </p:cNvPr>
          <p:cNvCxnSpPr>
            <a:cxnSpLocks/>
          </p:cNvCxnSpPr>
          <p:nvPr/>
        </p:nvCxnSpPr>
        <p:spPr>
          <a:xfrm>
            <a:off x="4916488" y="3733800"/>
            <a:ext cx="20721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9" descr="Wide downward diagonal">
            <a:extLst>
              <a:ext uri="{FF2B5EF4-FFF2-40B4-BE49-F238E27FC236}">
                <a16:creationId xmlns:a16="http://schemas.microsoft.com/office/drawing/2014/main" id="{26885C48-2D5C-4C40-A308-C8D4A5266C33}"/>
              </a:ext>
            </a:extLst>
          </p:cNvPr>
          <p:cNvSpPr>
            <a:spLocks noChangeArrowheads="1"/>
          </p:cNvSpPr>
          <p:nvPr/>
        </p:nvSpPr>
        <p:spPr bwMode="auto">
          <a:xfrm>
            <a:off x="6988628" y="3962400"/>
            <a:ext cx="533397" cy="381000"/>
          </a:xfrm>
          <a:prstGeom prst="rect">
            <a:avLst/>
          </a:prstGeom>
          <a:pattFill prst="wdDnDiag">
            <a:fgClr>
              <a:schemeClr val="tx1"/>
            </a:fgClr>
            <a:bgClr>
              <a:schemeClr val="bg1"/>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 name="Line 15">
            <a:extLst>
              <a:ext uri="{FF2B5EF4-FFF2-40B4-BE49-F238E27FC236}">
                <a16:creationId xmlns:a16="http://schemas.microsoft.com/office/drawing/2014/main" id="{BF428DAB-677F-E74B-8643-0072FF9BD896}"/>
              </a:ext>
            </a:extLst>
          </p:cNvPr>
          <p:cNvSpPr>
            <a:spLocks noChangeShapeType="1"/>
          </p:cNvSpPr>
          <p:nvPr/>
        </p:nvSpPr>
        <p:spPr bwMode="auto">
          <a:xfrm flipH="1">
            <a:off x="7300226" y="3082924"/>
            <a:ext cx="228600"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Text Box 14">
            <a:extLst>
              <a:ext uri="{FF2B5EF4-FFF2-40B4-BE49-F238E27FC236}">
                <a16:creationId xmlns:a16="http://schemas.microsoft.com/office/drawing/2014/main" id="{BA4D39A0-625E-D74E-8A09-24CF8A65922B}"/>
              </a:ext>
            </a:extLst>
          </p:cNvPr>
          <p:cNvSpPr txBox="1">
            <a:spLocks noChangeArrowheads="1"/>
          </p:cNvSpPr>
          <p:nvPr/>
        </p:nvSpPr>
        <p:spPr bwMode="auto">
          <a:xfrm>
            <a:off x="7599286" y="1717674"/>
            <a:ext cx="359425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§154(b)(1)(C) Extensions:</a:t>
            </a:r>
          </a:p>
          <a:p>
            <a:r>
              <a:rPr lang="en-US" altLang="en-US" dirty="0">
                <a:latin typeface="Times New Roman" charset="0"/>
              </a:rPr>
              <a:t>--Interferences;</a:t>
            </a:r>
          </a:p>
          <a:p>
            <a:r>
              <a:rPr lang="en-US" altLang="en-US" dirty="0">
                <a:latin typeface="Times New Roman" charset="0"/>
              </a:rPr>
              <a:t>--Secrecy Orders;</a:t>
            </a:r>
          </a:p>
          <a:p>
            <a:r>
              <a:rPr lang="en-US" altLang="en-US" dirty="0">
                <a:latin typeface="Times New Roman" charset="0"/>
              </a:rPr>
              <a:t>--Winning Appeals</a:t>
            </a:r>
          </a:p>
        </p:txBody>
      </p:sp>
    </p:spTree>
    <p:extLst>
      <p:ext uri="{BB962C8B-B14F-4D97-AF65-F5344CB8AC3E}">
        <p14:creationId xmlns:p14="http://schemas.microsoft.com/office/powerpoint/2010/main" val="3267634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575"/>
            <a:ext cx="91440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1981200" y="6096001"/>
            <a:ext cx="7131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2000"/>
              <a:t>Source:  Patently-O, 3/14/2008, http://patentlaw.typepad.com/</a:t>
            </a:r>
          </a:p>
        </p:txBody>
      </p:sp>
    </p:spTree>
    <p:extLst>
      <p:ext uri="{BB962C8B-B14F-4D97-AF65-F5344CB8AC3E}">
        <p14:creationId xmlns:p14="http://schemas.microsoft.com/office/powerpoint/2010/main" val="1069122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1905000" y="457200"/>
            <a:ext cx="8686800" cy="1143000"/>
          </a:xfrm>
        </p:spPr>
        <p:txBody>
          <a:bodyPr>
            <a:normAutofit/>
          </a:bodyPr>
          <a:lstStyle/>
          <a:p>
            <a:pPr eaLnBrk="1" hangingPunct="1"/>
            <a:r>
              <a:rPr kumimoji="1" lang="en-US" altLang="en-US" sz="3600" dirty="0"/>
              <a:t>Duration of Utility Patents</a:t>
            </a:r>
          </a:p>
        </p:txBody>
      </p:sp>
      <p:sp>
        <p:nvSpPr>
          <p:cNvPr id="22533" name="Line 3"/>
          <p:cNvSpPr>
            <a:spLocks noChangeShapeType="1"/>
          </p:cNvSpPr>
          <p:nvPr/>
        </p:nvSpPr>
        <p:spPr bwMode="auto">
          <a:xfrm>
            <a:off x="1524000" y="4343400"/>
            <a:ext cx="87630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4"/>
          <p:cNvSpPr txBox="1">
            <a:spLocks noChangeArrowheads="1"/>
          </p:cNvSpPr>
          <p:nvPr/>
        </p:nvSpPr>
        <p:spPr bwMode="auto">
          <a:xfrm>
            <a:off x="8670925" y="4460875"/>
            <a:ext cx="725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time</a:t>
            </a:r>
          </a:p>
        </p:txBody>
      </p:sp>
      <p:sp>
        <p:nvSpPr>
          <p:cNvPr id="22535" name="Line 5"/>
          <p:cNvSpPr>
            <a:spLocks noChangeShapeType="1"/>
          </p:cNvSpPr>
          <p:nvPr/>
        </p:nvSpPr>
        <p:spPr bwMode="auto">
          <a:xfrm>
            <a:off x="3331029" y="4158343"/>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6" name="Text Box 6"/>
          <p:cNvSpPr txBox="1">
            <a:spLocks noChangeArrowheads="1"/>
          </p:cNvSpPr>
          <p:nvPr/>
        </p:nvSpPr>
        <p:spPr bwMode="auto">
          <a:xfrm>
            <a:off x="2743200" y="5715000"/>
            <a:ext cx="2376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application</a:t>
            </a:r>
          </a:p>
        </p:txBody>
      </p:sp>
      <p:sp>
        <p:nvSpPr>
          <p:cNvPr id="22537" name="Line 7"/>
          <p:cNvSpPr>
            <a:spLocks noChangeShapeType="1"/>
          </p:cNvSpPr>
          <p:nvPr/>
        </p:nvSpPr>
        <p:spPr bwMode="auto">
          <a:xfrm flipV="1">
            <a:off x="3047999" y="4724400"/>
            <a:ext cx="283029" cy="1066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8" name="Line 8"/>
          <p:cNvSpPr>
            <a:spLocks noChangeShapeType="1"/>
          </p:cNvSpPr>
          <p:nvPr/>
        </p:nvSpPr>
        <p:spPr bwMode="auto">
          <a:xfrm>
            <a:off x="3886200" y="4114800"/>
            <a:ext cx="0" cy="457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9" name="Rectangle 9" descr="Wide downward diagonal"/>
          <p:cNvSpPr>
            <a:spLocks noChangeArrowheads="1"/>
          </p:cNvSpPr>
          <p:nvPr/>
        </p:nvSpPr>
        <p:spPr bwMode="auto">
          <a:xfrm>
            <a:off x="3886200" y="3962400"/>
            <a:ext cx="3102428" cy="381000"/>
          </a:xfrm>
          <a:prstGeom prst="rect">
            <a:avLst/>
          </a:prstGeom>
          <a:pattFill prst="wdDnDiag">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540" name="Text Box 10"/>
          <p:cNvSpPr txBox="1">
            <a:spLocks noChangeArrowheads="1"/>
          </p:cNvSpPr>
          <p:nvPr/>
        </p:nvSpPr>
        <p:spPr bwMode="auto">
          <a:xfrm>
            <a:off x="3810000" y="5029200"/>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Patent Grant</a:t>
            </a:r>
          </a:p>
        </p:txBody>
      </p:sp>
      <p:sp>
        <p:nvSpPr>
          <p:cNvPr id="22541" name="Line 11"/>
          <p:cNvSpPr>
            <a:spLocks noChangeShapeType="1"/>
          </p:cNvSpPr>
          <p:nvPr/>
        </p:nvSpPr>
        <p:spPr bwMode="auto">
          <a:xfrm flipH="1" flipV="1">
            <a:off x="3886200" y="4648200"/>
            <a:ext cx="1524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 name="Rectangle 9" descr="Wide downward diagonal">
            <a:extLst>
              <a:ext uri="{FF2B5EF4-FFF2-40B4-BE49-F238E27FC236}">
                <a16:creationId xmlns:a16="http://schemas.microsoft.com/office/drawing/2014/main" id="{7217BFB3-DA87-7D4B-89FB-BD28D25FE93F}"/>
              </a:ext>
            </a:extLst>
          </p:cNvPr>
          <p:cNvSpPr>
            <a:spLocks noChangeArrowheads="1"/>
          </p:cNvSpPr>
          <p:nvPr/>
        </p:nvSpPr>
        <p:spPr bwMode="auto">
          <a:xfrm>
            <a:off x="3331027" y="3962400"/>
            <a:ext cx="555171" cy="381000"/>
          </a:xfrm>
          <a:prstGeom prst="rect">
            <a:avLst/>
          </a:prstGeom>
          <a:pattFill prst="pct5">
            <a:fgClr>
              <a:srgbClr val="333399"/>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5" name="Text Box 12">
            <a:extLst>
              <a:ext uri="{FF2B5EF4-FFF2-40B4-BE49-F238E27FC236}">
                <a16:creationId xmlns:a16="http://schemas.microsoft.com/office/drawing/2014/main" id="{8FB7AA1F-BEF5-154C-B948-E9742492F7B7}"/>
              </a:ext>
            </a:extLst>
          </p:cNvPr>
          <p:cNvSpPr txBox="1">
            <a:spLocks noChangeArrowheads="1"/>
          </p:cNvSpPr>
          <p:nvPr/>
        </p:nvSpPr>
        <p:spPr bwMode="auto">
          <a:xfrm>
            <a:off x="3708400" y="3467100"/>
            <a:ext cx="1208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20 years</a:t>
            </a:r>
          </a:p>
        </p:txBody>
      </p:sp>
      <p:cxnSp>
        <p:nvCxnSpPr>
          <p:cNvPr id="16" name="Straight Connector 15">
            <a:extLst>
              <a:ext uri="{FF2B5EF4-FFF2-40B4-BE49-F238E27FC236}">
                <a16:creationId xmlns:a16="http://schemas.microsoft.com/office/drawing/2014/main" id="{F11A9327-DACF-5A44-9E02-1C92303926C9}"/>
              </a:ext>
            </a:extLst>
          </p:cNvPr>
          <p:cNvCxnSpPr/>
          <p:nvPr/>
        </p:nvCxnSpPr>
        <p:spPr>
          <a:xfrm>
            <a:off x="3331027" y="3733800"/>
            <a:ext cx="37737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D4C5067-C4ED-474D-8573-6C49951EFFBD}"/>
              </a:ext>
            </a:extLst>
          </p:cNvPr>
          <p:cNvCxnSpPr>
            <a:cxnSpLocks/>
          </p:cNvCxnSpPr>
          <p:nvPr/>
        </p:nvCxnSpPr>
        <p:spPr>
          <a:xfrm>
            <a:off x="4916488" y="3733800"/>
            <a:ext cx="207214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3BF6DD3-3D6B-624B-B757-15DDC285A7BD}"/>
              </a:ext>
            </a:extLst>
          </p:cNvPr>
          <p:cNvCxnSpPr>
            <a:cxnSpLocks/>
          </p:cNvCxnSpPr>
          <p:nvPr/>
        </p:nvCxnSpPr>
        <p:spPr>
          <a:xfrm>
            <a:off x="6988628" y="3962400"/>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F29758B-260E-D447-8DE4-2460FB8C3879}"/>
              </a:ext>
            </a:extLst>
          </p:cNvPr>
          <p:cNvCxnSpPr>
            <a:cxnSpLocks/>
          </p:cNvCxnSpPr>
          <p:nvPr/>
        </p:nvCxnSpPr>
        <p:spPr>
          <a:xfrm>
            <a:off x="3886200" y="3967843"/>
            <a:ext cx="0" cy="38100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3" descr="Wide upward diagonal">
            <a:extLst>
              <a:ext uri="{FF2B5EF4-FFF2-40B4-BE49-F238E27FC236}">
                <a16:creationId xmlns:a16="http://schemas.microsoft.com/office/drawing/2014/main" id="{0E2C2D82-C73C-E747-B21B-55A0F74BB4A7}"/>
              </a:ext>
            </a:extLst>
          </p:cNvPr>
          <p:cNvSpPr>
            <a:spLocks noChangeArrowheads="1"/>
          </p:cNvSpPr>
          <p:nvPr/>
        </p:nvSpPr>
        <p:spPr bwMode="auto">
          <a:xfrm>
            <a:off x="6988628" y="3581400"/>
            <a:ext cx="4038600" cy="381000"/>
          </a:xfrm>
          <a:prstGeom prst="rect">
            <a:avLst/>
          </a:prstGeom>
          <a:pattFill prst="wdUpDiag">
            <a:fgClr>
              <a:schemeClr val="tx1"/>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0" name="Text Box 14">
            <a:extLst>
              <a:ext uri="{FF2B5EF4-FFF2-40B4-BE49-F238E27FC236}">
                <a16:creationId xmlns:a16="http://schemas.microsoft.com/office/drawing/2014/main" id="{820D3B60-98BF-484A-8B6B-4504357D8C49}"/>
              </a:ext>
            </a:extLst>
          </p:cNvPr>
          <p:cNvSpPr txBox="1">
            <a:spLocks noChangeArrowheads="1"/>
          </p:cNvSpPr>
          <p:nvPr/>
        </p:nvSpPr>
        <p:spPr bwMode="auto">
          <a:xfrm>
            <a:off x="6912429" y="1295401"/>
            <a:ext cx="41601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a:latin typeface="Times New Roman" charset="0"/>
              </a:rPr>
              <a:t>Construct components </a:t>
            </a:r>
          </a:p>
          <a:p>
            <a:r>
              <a:rPr lang="en-US" altLang="en-US">
                <a:latin typeface="Times New Roman" charset="0"/>
              </a:rPr>
              <a:t>of combination patent; test them</a:t>
            </a:r>
          </a:p>
        </p:txBody>
      </p:sp>
      <p:sp>
        <p:nvSpPr>
          <p:cNvPr id="21" name="Rectangle 15" descr="Wide upward diagonal">
            <a:extLst>
              <a:ext uri="{FF2B5EF4-FFF2-40B4-BE49-F238E27FC236}">
                <a16:creationId xmlns:a16="http://schemas.microsoft.com/office/drawing/2014/main" id="{33C435DC-9AAA-6A4C-A898-04431B12AE03}"/>
              </a:ext>
            </a:extLst>
          </p:cNvPr>
          <p:cNvSpPr>
            <a:spLocks noChangeArrowheads="1"/>
          </p:cNvSpPr>
          <p:nvPr/>
        </p:nvSpPr>
        <p:spPr bwMode="auto">
          <a:xfrm>
            <a:off x="6607628" y="3581400"/>
            <a:ext cx="381000" cy="381000"/>
          </a:xfrm>
          <a:prstGeom prst="rect">
            <a:avLst/>
          </a:prstGeom>
          <a:pattFill prst="wdUpDiag">
            <a:fgClr>
              <a:srgbClr val="FF0000"/>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2" name="Rectangle 16" descr="Wide upward diagonal">
            <a:extLst>
              <a:ext uri="{FF2B5EF4-FFF2-40B4-BE49-F238E27FC236}">
                <a16:creationId xmlns:a16="http://schemas.microsoft.com/office/drawing/2014/main" id="{2FE47684-15C3-B44C-9E6B-B6DA238C7F09}"/>
              </a:ext>
            </a:extLst>
          </p:cNvPr>
          <p:cNvSpPr>
            <a:spLocks noChangeArrowheads="1"/>
          </p:cNvSpPr>
          <p:nvPr/>
        </p:nvSpPr>
        <p:spPr bwMode="auto">
          <a:xfrm>
            <a:off x="6226628" y="3581400"/>
            <a:ext cx="381000" cy="381000"/>
          </a:xfrm>
          <a:prstGeom prst="rect">
            <a:avLst/>
          </a:prstGeom>
          <a:pattFill prst="wdUpDiag">
            <a:fgClr>
              <a:srgbClr val="FFCC00"/>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23" name="Text Box 17">
            <a:extLst>
              <a:ext uri="{FF2B5EF4-FFF2-40B4-BE49-F238E27FC236}">
                <a16:creationId xmlns:a16="http://schemas.microsoft.com/office/drawing/2014/main" id="{A1F134B9-C848-8142-94E0-F54FF13667CB}"/>
              </a:ext>
            </a:extLst>
          </p:cNvPr>
          <p:cNvSpPr txBox="1">
            <a:spLocks noChangeArrowheads="1"/>
          </p:cNvSpPr>
          <p:nvPr/>
        </p:nvSpPr>
        <p:spPr bwMode="auto">
          <a:xfrm>
            <a:off x="7445829" y="2209801"/>
            <a:ext cx="23022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Sell components </a:t>
            </a:r>
          </a:p>
          <a:p>
            <a:r>
              <a:rPr lang="en-US" altLang="en-US" dirty="0">
                <a:latin typeface="Times New Roman" charset="0"/>
              </a:rPr>
              <a:t>to customers</a:t>
            </a:r>
          </a:p>
        </p:txBody>
      </p:sp>
      <p:sp>
        <p:nvSpPr>
          <p:cNvPr id="24" name="Text Box 18">
            <a:extLst>
              <a:ext uri="{FF2B5EF4-FFF2-40B4-BE49-F238E27FC236}">
                <a16:creationId xmlns:a16="http://schemas.microsoft.com/office/drawing/2014/main" id="{F76908D6-B7A3-7046-90D7-12A440A88AEC}"/>
              </a:ext>
            </a:extLst>
          </p:cNvPr>
          <p:cNvSpPr txBox="1">
            <a:spLocks noChangeArrowheads="1"/>
          </p:cNvSpPr>
          <p:nvPr/>
        </p:nvSpPr>
        <p:spPr bwMode="auto">
          <a:xfrm>
            <a:off x="7445829" y="5181600"/>
            <a:ext cx="367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dirty="0">
                <a:latin typeface="Times New Roman" charset="0"/>
              </a:rPr>
              <a:t>Customers assemble and use</a:t>
            </a:r>
          </a:p>
        </p:txBody>
      </p:sp>
      <p:sp>
        <p:nvSpPr>
          <p:cNvPr id="25" name="Line 19">
            <a:extLst>
              <a:ext uri="{FF2B5EF4-FFF2-40B4-BE49-F238E27FC236}">
                <a16:creationId xmlns:a16="http://schemas.microsoft.com/office/drawing/2014/main" id="{F8C3D0C8-4A0C-7048-AA2D-843CF40D9AA3}"/>
              </a:ext>
            </a:extLst>
          </p:cNvPr>
          <p:cNvSpPr>
            <a:spLocks noChangeShapeType="1"/>
          </p:cNvSpPr>
          <p:nvPr/>
        </p:nvSpPr>
        <p:spPr bwMode="auto">
          <a:xfrm flipH="1">
            <a:off x="6379028" y="1828800"/>
            <a:ext cx="609600" cy="1905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20">
            <a:extLst>
              <a:ext uri="{FF2B5EF4-FFF2-40B4-BE49-F238E27FC236}">
                <a16:creationId xmlns:a16="http://schemas.microsoft.com/office/drawing/2014/main" id="{0A5E8242-AD93-7040-9BA1-E7BCBDD8F513}"/>
              </a:ext>
            </a:extLst>
          </p:cNvPr>
          <p:cNvSpPr>
            <a:spLocks noChangeShapeType="1"/>
          </p:cNvSpPr>
          <p:nvPr/>
        </p:nvSpPr>
        <p:spPr bwMode="auto">
          <a:xfrm flipH="1">
            <a:off x="6836228" y="2514600"/>
            <a:ext cx="685800" cy="1219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21">
            <a:extLst>
              <a:ext uri="{FF2B5EF4-FFF2-40B4-BE49-F238E27FC236}">
                <a16:creationId xmlns:a16="http://schemas.microsoft.com/office/drawing/2014/main" id="{5FDA47A6-A3C2-9643-85ED-3783DB3FFEB0}"/>
              </a:ext>
            </a:extLst>
          </p:cNvPr>
          <p:cNvSpPr>
            <a:spLocks noChangeShapeType="1"/>
          </p:cNvSpPr>
          <p:nvPr/>
        </p:nvSpPr>
        <p:spPr bwMode="auto">
          <a:xfrm flipH="1" flipV="1">
            <a:off x="7369628" y="3810000"/>
            <a:ext cx="228600" cy="1371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98030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A113-B1E8-6148-A562-988CF1331B7B}"/>
              </a:ext>
            </a:extLst>
          </p:cNvPr>
          <p:cNvSpPr>
            <a:spLocks noGrp="1"/>
          </p:cNvSpPr>
          <p:nvPr>
            <p:ph type="title"/>
          </p:nvPr>
        </p:nvSpPr>
        <p:spPr>
          <a:xfrm>
            <a:off x="838200" y="1"/>
            <a:ext cx="10515600" cy="990600"/>
          </a:xfrm>
        </p:spPr>
        <p:txBody>
          <a:bodyPr>
            <a:normAutofit/>
          </a:bodyPr>
          <a:lstStyle/>
          <a:p>
            <a:r>
              <a:rPr lang="en-US" sz="3600" dirty="0"/>
              <a:t>Paper Converting Machine (CAFC 1984)</a:t>
            </a:r>
          </a:p>
        </p:txBody>
      </p:sp>
      <p:sp>
        <p:nvSpPr>
          <p:cNvPr id="3" name="Content Placeholder 2">
            <a:extLst>
              <a:ext uri="{FF2B5EF4-FFF2-40B4-BE49-F238E27FC236}">
                <a16:creationId xmlns:a16="http://schemas.microsoft.com/office/drawing/2014/main" id="{89F24C35-DA9D-384F-B3E5-D6DB1FA1034A}"/>
              </a:ext>
            </a:extLst>
          </p:cNvPr>
          <p:cNvSpPr>
            <a:spLocks noGrp="1"/>
          </p:cNvSpPr>
          <p:nvPr>
            <p:ph idx="1"/>
          </p:nvPr>
        </p:nvSpPr>
        <p:spPr>
          <a:xfrm>
            <a:off x="838200" y="990601"/>
            <a:ext cx="10515600" cy="5355770"/>
          </a:xfrm>
        </p:spPr>
        <p:txBody>
          <a:bodyPr>
            <a:normAutofit fontScale="92500" lnSpcReduction="10000"/>
          </a:bodyPr>
          <a:lstStyle/>
          <a:p>
            <a:pPr marL="0" indent="0">
              <a:buNone/>
            </a:pPr>
            <a:r>
              <a:rPr lang="en-US" dirty="0"/>
              <a:t>“It is undisputed that Magna-Graphics intended to finesse Paper Converting out of the sale of a machine on which Paper Converting held a valid patent during the life of that patent. Given the amount of testing performed here, coupled with the sale and delivery during the patent-term of a ‘completed’ machine (completed by being ready for assembly and with no useful </a:t>
            </a:r>
            <a:r>
              <a:rPr lang="en-US" dirty="0" err="1"/>
              <a:t>noninfringing</a:t>
            </a:r>
            <a:r>
              <a:rPr lang="en-US" dirty="0"/>
              <a:t> purpose), we are not persuaded that the district court committed clear error in finding that the Magna-Graphics' machine infringed the … patent.</a:t>
            </a:r>
          </a:p>
          <a:p>
            <a:pPr marL="0" indent="0">
              <a:buNone/>
            </a:pPr>
            <a:r>
              <a:rPr lang="en-US" dirty="0"/>
              <a:t>“To reach a contrary result would emasculate the congressional intent to prevent the making of a patented item during the patent's full term of 17 years. If without fear of liability a competitor can assemble a patented item past the point of testing, the last year of the patent becomes worthless whenever it deals with a long lead-time article. Nothing would prohibit the unscrupulous competitor from aggressively marketing its own product and constructing it to all but the final screws and bolts, as Magna-Graphics did here.”</a:t>
            </a:r>
          </a:p>
          <a:p>
            <a:pPr marL="0" indent="0">
              <a:buNone/>
            </a:pPr>
            <a:endParaRPr lang="en-US" dirty="0"/>
          </a:p>
        </p:txBody>
      </p:sp>
    </p:spTree>
    <p:extLst>
      <p:ext uri="{BB962C8B-B14F-4D97-AF65-F5344CB8AC3E}">
        <p14:creationId xmlns:p14="http://schemas.microsoft.com/office/powerpoint/2010/main" val="1362124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bwMode="auto">
          <a:xfrm>
            <a:off x="2074277" y="1219200"/>
            <a:ext cx="79248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 name="Straight Connector 7"/>
          <p:cNvCxnSpPr/>
          <p:nvPr/>
        </p:nvCxnSpPr>
        <p:spPr bwMode="auto">
          <a:xfrm>
            <a:off x="5731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274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817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360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92574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346897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988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53372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074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619218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6646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7103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7597641"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8017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84750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8932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9406449"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TextBox 25"/>
          <p:cNvSpPr txBox="1"/>
          <p:nvPr/>
        </p:nvSpPr>
        <p:spPr>
          <a:xfrm>
            <a:off x="1905000" y="685800"/>
            <a:ext cx="301686" cy="369332"/>
          </a:xfrm>
          <a:prstGeom prst="rect">
            <a:avLst/>
          </a:prstGeom>
          <a:noFill/>
        </p:spPr>
        <p:txBody>
          <a:bodyPr wrap="none" rtlCol="0">
            <a:spAutoFit/>
          </a:bodyPr>
          <a:lstStyle/>
          <a:p>
            <a:r>
              <a:rPr lang="en-US" dirty="0"/>
              <a:t>0</a:t>
            </a:r>
          </a:p>
        </p:txBody>
      </p:sp>
      <p:sp>
        <p:nvSpPr>
          <p:cNvPr id="27" name="TextBox 26"/>
          <p:cNvSpPr txBox="1"/>
          <p:nvPr/>
        </p:nvSpPr>
        <p:spPr>
          <a:xfrm>
            <a:off x="3733800" y="681335"/>
            <a:ext cx="301686" cy="369332"/>
          </a:xfrm>
          <a:prstGeom prst="rect">
            <a:avLst/>
          </a:prstGeom>
          <a:noFill/>
        </p:spPr>
        <p:txBody>
          <a:bodyPr wrap="none" rtlCol="0">
            <a:spAutoFit/>
          </a:bodyPr>
          <a:lstStyle/>
          <a:p>
            <a:r>
              <a:rPr lang="en-US" dirty="0"/>
              <a:t>8</a:t>
            </a:r>
          </a:p>
        </p:txBody>
      </p:sp>
      <p:sp>
        <p:nvSpPr>
          <p:cNvPr id="28" name="TextBox 27"/>
          <p:cNvSpPr txBox="1"/>
          <p:nvPr/>
        </p:nvSpPr>
        <p:spPr>
          <a:xfrm>
            <a:off x="2819400" y="685800"/>
            <a:ext cx="301686" cy="369332"/>
          </a:xfrm>
          <a:prstGeom prst="rect">
            <a:avLst/>
          </a:prstGeom>
          <a:noFill/>
        </p:spPr>
        <p:txBody>
          <a:bodyPr wrap="none" rtlCol="0">
            <a:spAutoFit/>
          </a:bodyPr>
          <a:lstStyle/>
          <a:p>
            <a:r>
              <a:rPr lang="en-US" dirty="0"/>
              <a:t>4</a:t>
            </a:r>
          </a:p>
        </p:txBody>
      </p:sp>
      <p:sp>
        <p:nvSpPr>
          <p:cNvPr id="29" name="TextBox 28"/>
          <p:cNvSpPr txBox="1"/>
          <p:nvPr/>
        </p:nvSpPr>
        <p:spPr>
          <a:xfrm>
            <a:off x="4571255" y="681335"/>
            <a:ext cx="418704" cy="369332"/>
          </a:xfrm>
          <a:prstGeom prst="rect">
            <a:avLst/>
          </a:prstGeom>
          <a:noFill/>
        </p:spPr>
        <p:txBody>
          <a:bodyPr wrap="none" rtlCol="0">
            <a:spAutoFit/>
          </a:bodyPr>
          <a:lstStyle/>
          <a:p>
            <a:r>
              <a:rPr lang="en-US" dirty="0"/>
              <a:t>12</a:t>
            </a:r>
          </a:p>
        </p:txBody>
      </p:sp>
      <p:sp>
        <p:nvSpPr>
          <p:cNvPr id="30" name="TextBox 29"/>
          <p:cNvSpPr txBox="1"/>
          <p:nvPr/>
        </p:nvSpPr>
        <p:spPr>
          <a:xfrm>
            <a:off x="5485655" y="701689"/>
            <a:ext cx="418704" cy="369332"/>
          </a:xfrm>
          <a:prstGeom prst="rect">
            <a:avLst/>
          </a:prstGeom>
          <a:noFill/>
        </p:spPr>
        <p:txBody>
          <a:bodyPr wrap="none" rtlCol="0">
            <a:spAutoFit/>
          </a:bodyPr>
          <a:lstStyle/>
          <a:p>
            <a:r>
              <a:rPr lang="en-US" dirty="0"/>
              <a:t>16</a:t>
            </a:r>
          </a:p>
        </p:txBody>
      </p:sp>
      <p:sp>
        <p:nvSpPr>
          <p:cNvPr id="31" name="TextBox 30"/>
          <p:cNvSpPr txBox="1"/>
          <p:nvPr/>
        </p:nvSpPr>
        <p:spPr>
          <a:xfrm>
            <a:off x="8170277" y="681335"/>
            <a:ext cx="418704" cy="369332"/>
          </a:xfrm>
          <a:prstGeom prst="rect">
            <a:avLst/>
          </a:prstGeom>
          <a:noFill/>
        </p:spPr>
        <p:txBody>
          <a:bodyPr wrap="none" rtlCol="0">
            <a:spAutoFit/>
          </a:bodyPr>
          <a:lstStyle/>
          <a:p>
            <a:r>
              <a:rPr lang="en-US" dirty="0"/>
              <a:t>28</a:t>
            </a:r>
          </a:p>
        </p:txBody>
      </p:sp>
      <p:sp>
        <p:nvSpPr>
          <p:cNvPr id="32" name="TextBox 31"/>
          <p:cNvSpPr txBox="1"/>
          <p:nvPr/>
        </p:nvSpPr>
        <p:spPr>
          <a:xfrm>
            <a:off x="7314455" y="681335"/>
            <a:ext cx="418704" cy="369332"/>
          </a:xfrm>
          <a:prstGeom prst="rect">
            <a:avLst/>
          </a:prstGeom>
          <a:noFill/>
        </p:spPr>
        <p:txBody>
          <a:bodyPr wrap="none" rtlCol="0">
            <a:spAutoFit/>
          </a:bodyPr>
          <a:lstStyle/>
          <a:p>
            <a:r>
              <a:rPr lang="en-US" dirty="0"/>
              <a:t>24</a:t>
            </a:r>
          </a:p>
        </p:txBody>
      </p:sp>
      <p:sp>
        <p:nvSpPr>
          <p:cNvPr id="33" name="TextBox 32"/>
          <p:cNvSpPr txBox="1"/>
          <p:nvPr/>
        </p:nvSpPr>
        <p:spPr>
          <a:xfrm>
            <a:off x="6400055" y="698312"/>
            <a:ext cx="418704" cy="369332"/>
          </a:xfrm>
          <a:prstGeom prst="rect">
            <a:avLst/>
          </a:prstGeom>
          <a:noFill/>
        </p:spPr>
        <p:txBody>
          <a:bodyPr wrap="none" rtlCol="0">
            <a:spAutoFit/>
          </a:bodyPr>
          <a:lstStyle/>
          <a:p>
            <a:r>
              <a:rPr lang="en-US" dirty="0"/>
              <a:t>20</a:t>
            </a:r>
          </a:p>
        </p:txBody>
      </p:sp>
      <p:sp>
        <p:nvSpPr>
          <p:cNvPr id="35" name="TextBox 34"/>
          <p:cNvSpPr txBox="1"/>
          <p:nvPr/>
        </p:nvSpPr>
        <p:spPr>
          <a:xfrm>
            <a:off x="9160877" y="681335"/>
            <a:ext cx="418704" cy="369332"/>
          </a:xfrm>
          <a:prstGeom prst="rect">
            <a:avLst/>
          </a:prstGeom>
          <a:noFill/>
        </p:spPr>
        <p:txBody>
          <a:bodyPr wrap="none" rtlCol="0">
            <a:spAutoFit/>
          </a:bodyPr>
          <a:lstStyle/>
          <a:p>
            <a:r>
              <a:rPr lang="en-US" dirty="0"/>
              <a:t>32</a:t>
            </a:r>
          </a:p>
        </p:txBody>
      </p:sp>
      <p:cxnSp>
        <p:nvCxnSpPr>
          <p:cNvPr id="38" name="Straight Connector 37"/>
          <p:cNvCxnSpPr/>
          <p:nvPr/>
        </p:nvCxnSpPr>
        <p:spPr bwMode="auto">
          <a:xfrm>
            <a:off x="2057400" y="1828800"/>
            <a:ext cx="11430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0" name="Straight Connector 39"/>
          <p:cNvCxnSpPr/>
          <p:nvPr/>
        </p:nvCxnSpPr>
        <p:spPr bwMode="auto">
          <a:xfrm>
            <a:off x="3200400" y="2541657"/>
            <a:ext cx="16002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1" name="Straight Connector 40"/>
          <p:cNvCxnSpPr/>
          <p:nvPr/>
        </p:nvCxnSpPr>
        <p:spPr bwMode="auto">
          <a:xfrm>
            <a:off x="4800600" y="3227457"/>
            <a:ext cx="4572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sp>
        <p:nvSpPr>
          <p:cNvPr id="42" name="TextBox 41"/>
          <p:cNvSpPr txBox="1"/>
          <p:nvPr/>
        </p:nvSpPr>
        <p:spPr>
          <a:xfrm>
            <a:off x="1981200" y="1447800"/>
            <a:ext cx="1502384" cy="707886"/>
          </a:xfrm>
          <a:prstGeom prst="rect">
            <a:avLst/>
          </a:prstGeom>
          <a:noFill/>
        </p:spPr>
        <p:txBody>
          <a:bodyPr wrap="none" rtlCol="0">
            <a:spAutoFit/>
          </a:bodyPr>
          <a:lstStyle/>
          <a:p>
            <a:r>
              <a:rPr lang="en-US" sz="2000" dirty="0"/>
              <a:t>Discovery &amp; </a:t>
            </a:r>
          </a:p>
          <a:p>
            <a:r>
              <a:rPr lang="en-US" sz="2000" dirty="0"/>
              <a:t>preclinical</a:t>
            </a:r>
          </a:p>
        </p:txBody>
      </p:sp>
      <p:sp>
        <p:nvSpPr>
          <p:cNvPr id="43" name="TextBox 42"/>
          <p:cNvSpPr txBox="1"/>
          <p:nvPr/>
        </p:nvSpPr>
        <p:spPr>
          <a:xfrm>
            <a:off x="3200400" y="2160657"/>
            <a:ext cx="1568314" cy="707886"/>
          </a:xfrm>
          <a:prstGeom prst="rect">
            <a:avLst/>
          </a:prstGeom>
          <a:noFill/>
        </p:spPr>
        <p:txBody>
          <a:bodyPr wrap="none" rtlCol="0">
            <a:spAutoFit/>
          </a:bodyPr>
          <a:lstStyle/>
          <a:p>
            <a:r>
              <a:rPr lang="en-US" sz="2000" dirty="0"/>
              <a:t>Clinical</a:t>
            </a:r>
          </a:p>
          <a:p>
            <a:r>
              <a:rPr lang="en-US" sz="2000" dirty="0"/>
              <a:t>development</a:t>
            </a:r>
          </a:p>
        </p:txBody>
      </p:sp>
      <p:sp>
        <p:nvSpPr>
          <p:cNvPr id="45" name="TextBox 44"/>
          <p:cNvSpPr txBox="1"/>
          <p:nvPr/>
        </p:nvSpPr>
        <p:spPr>
          <a:xfrm>
            <a:off x="4648201" y="2819400"/>
            <a:ext cx="889987" cy="707886"/>
          </a:xfrm>
          <a:prstGeom prst="rect">
            <a:avLst/>
          </a:prstGeom>
          <a:noFill/>
        </p:spPr>
        <p:txBody>
          <a:bodyPr wrap="none" rtlCol="0">
            <a:spAutoFit/>
          </a:bodyPr>
          <a:lstStyle/>
          <a:p>
            <a:r>
              <a:rPr lang="en-US" sz="2000" dirty="0"/>
              <a:t>FDA</a:t>
            </a:r>
          </a:p>
          <a:p>
            <a:r>
              <a:rPr lang="en-US" sz="2000" dirty="0"/>
              <a:t>review</a:t>
            </a:r>
          </a:p>
        </p:txBody>
      </p:sp>
      <p:sp>
        <p:nvSpPr>
          <p:cNvPr id="48" name="TextBox 47"/>
          <p:cNvSpPr txBox="1"/>
          <p:nvPr/>
        </p:nvSpPr>
        <p:spPr>
          <a:xfrm>
            <a:off x="2438400" y="3429000"/>
            <a:ext cx="2013052" cy="400110"/>
          </a:xfrm>
          <a:prstGeom prst="rect">
            <a:avLst/>
          </a:prstGeom>
          <a:noFill/>
        </p:spPr>
        <p:txBody>
          <a:bodyPr wrap="none" rtlCol="0">
            <a:spAutoFit/>
          </a:bodyPr>
          <a:lstStyle/>
          <a:p>
            <a:r>
              <a:rPr lang="en-US" sz="2000" dirty="0"/>
              <a:t>Patent protection</a:t>
            </a:r>
          </a:p>
        </p:txBody>
      </p:sp>
      <p:cxnSp>
        <p:nvCxnSpPr>
          <p:cNvPr id="49" name="Straight Connector 48"/>
          <p:cNvCxnSpPr/>
          <p:nvPr/>
        </p:nvCxnSpPr>
        <p:spPr bwMode="auto">
          <a:xfrm>
            <a:off x="2286000" y="3886200"/>
            <a:ext cx="4648200" cy="0"/>
          </a:xfrm>
          <a:prstGeom prst="line">
            <a:avLst/>
          </a:prstGeom>
          <a:solidFill>
            <a:schemeClr val="accent1"/>
          </a:solidFill>
          <a:ln w="76200" cap="flat" cmpd="sng" algn="ctr">
            <a:solidFill>
              <a:srgbClr val="3366FF"/>
            </a:solidFill>
            <a:prstDash val="solid"/>
            <a:round/>
            <a:headEnd type="none" w="med" len="med"/>
            <a:tailEnd type="none" w="med" len="med"/>
          </a:ln>
          <a:effectLst/>
        </p:spPr>
      </p:cxnSp>
      <p:cxnSp>
        <p:nvCxnSpPr>
          <p:cNvPr id="55" name="Straight Connector 54"/>
          <p:cNvCxnSpPr/>
          <p:nvPr/>
        </p:nvCxnSpPr>
        <p:spPr bwMode="auto">
          <a:xfrm>
            <a:off x="5257800" y="1676400"/>
            <a:ext cx="0" cy="434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6" name="TextBox 55"/>
          <p:cNvSpPr txBox="1"/>
          <p:nvPr/>
        </p:nvSpPr>
        <p:spPr>
          <a:xfrm>
            <a:off x="4800600" y="5970709"/>
            <a:ext cx="1081972" cy="707886"/>
          </a:xfrm>
          <a:prstGeom prst="rect">
            <a:avLst/>
          </a:prstGeom>
          <a:noFill/>
        </p:spPr>
        <p:txBody>
          <a:bodyPr wrap="none" rtlCol="0">
            <a:spAutoFit/>
          </a:bodyPr>
          <a:lstStyle/>
          <a:p>
            <a:r>
              <a:rPr lang="en-US" sz="2000" dirty="0"/>
              <a:t>FDA</a:t>
            </a:r>
          </a:p>
          <a:p>
            <a:r>
              <a:rPr lang="en-US" sz="2000" dirty="0"/>
              <a:t>approval</a:t>
            </a:r>
          </a:p>
        </p:txBody>
      </p:sp>
      <p:cxnSp>
        <p:nvCxnSpPr>
          <p:cNvPr id="63" name="Straight Arrow Connector 62"/>
          <p:cNvCxnSpPr/>
          <p:nvPr/>
        </p:nvCxnSpPr>
        <p:spPr bwMode="auto">
          <a:xfrm>
            <a:off x="5275422" y="5643265"/>
            <a:ext cx="4859178" cy="1251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64" name="Straight Connector 63"/>
          <p:cNvCxnSpPr/>
          <p:nvPr/>
        </p:nvCxnSpPr>
        <p:spPr bwMode="auto">
          <a:xfrm>
            <a:off x="89330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84758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a:off x="80186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75614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7126893"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6670123"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61898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573487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939333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98474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2" name="TextBox 81"/>
          <p:cNvSpPr txBox="1"/>
          <p:nvPr/>
        </p:nvSpPr>
        <p:spPr>
          <a:xfrm>
            <a:off x="6934945" y="5105400"/>
            <a:ext cx="301686" cy="369332"/>
          </a:xfrm>
          <a:prstGeom prst="rect">
            <a:avLst/>
          </a:prstGeom>
          <a:noFill/>
        </p:spPr>
        <p:txBody>
          <a:bodyPr wrap="none" rtlCol="0">
            <a:spAutoFit/>
          </a:bodyPr>
          <a:lstStyle/>
          <a:p>
            <a:r>
              <a:rPr lang="en-US" dirty="0"/>
              <a:t>8</a:t>
            </a:r>
          </a:p>
        </p:txBody>
      </p:sp>
      <p:sp>
        <p:nvSpPr>
          <p:cNvPr id="83" name="TextBox 82"/>
          <p:cNvSpPr txBox="1"/>
          <p:nvPr/>
        </p:nvSpPr>
        <p:spPr>
          <a:xfrm>
            <a:off x="6020545" y="5109865"/>
            <a:ext cx="301686" cy="369332"/>
          </a:xfrm>
          <a:prstGeom prst="rect">
            <a:avLst/>
          </a:prstGeom>
          <a:noFill/>
        </p:spPr>
        <p:txBody>
          <a:bodyPr wrap="none" rtlCol="0">
            <a:spAutoFit/>
          </a:bodyPr>
          <a:lstStyle/>
          <a:p>
            <a:r>
              <a:rPr lang="en-US" dirty="0"/>
              <a:t>4</a:t>
            </a:r>
          </a:p>
        </p:txBody>
      </p:sp>
      <p:sp>
        <p:nvSpPr>
          <p:cNvPr id="84" name="TextBox 83"/>
          <p:cNvSpPr txBox="1"/>
          <p:nvPr/>
        </p:nvSpPr>
        <p:spPr>
          <a:xfrm>
            <a:off x="7772400" y="5105400"/>
            <a:ext cx="418704" cy="369332"/>
          </a:xfrm>
          <a:prstGeom prst="rect">
            <a:avLst/>
          </a:prstGeom>
          <a:noFill/>
        </p:spPr>
        <p:txBody>
          <a:bodyPr wrap="none" rtlCol="0">
            <a:spAutoFit/>
          </a:bodyPr>
          <a:lstStyle/>
          <a:p>
            <a:r>
              <a:rPr lang="en-US" dirty="0"/>
              <a:t>12</a:t>
            </a:r>
          </a:p>
        </p:txBody>
      </p:sp>
      <p:sp>
        <p:nvSpPr>
          <p:cNvPr id="85" name="TextBox 84"/>
          <p:cNvSpPr txBox="1"/>
          <p:nvPr/>
        </p:nvSpPr>
        <p:spPr>
          <a:xfrm>
            <a:off x="8686800" y="5125754"/>
            <a:ext cx="418704" cy="369332"/>
          </a:xfrm>
          <a:prstGeom prst="rect">
            <a:avLst/>
          </a:prstGeom>
          <a:noFill/>
        </p:spPr>
        <p:txBody>
          <a:bodyPr wrap="none" rtlCol="0">
            <a:spAutoFit/>
          </a:bodyPr>
          <a:lstStyle/>
          <a:p>
            <a:r>
              <a:rPr lang="en-US" dirty="0"/>
              <a:t>16</a:t>
            </a:r>
          </a:p>
        </p:txBody>
      </p:sp>
      <p:sp>
        <p:nvSpPr>
          <p:cNvPr id="88" name="TextBox 87"/>
          <p:cNvSpPr txBox="1"/>
          <p:nvPr/>
        </p:nvSpPr>
        <p:spPr>
          <a:xfrm>
            <a:off x="9601200" y="5122377"/>
            <a:ext cx="418704" cy="369332"/>
          </a:xfrm>
          <a:prstGeom prst="rect">
            <a:avLst/>
          </a:prstGeom>
          <a:noFill/>
        </p:spPr>
        <p:txBody>
          <a:bodyPr wrap="none" rtlCol="0">
            <a:spAutoFit/>
          </a:bodyPr>
          <a:lstStyle/>
          <a:p>
            <a:r>
              <a:rPr lang="en-US" dirty="0"/>
              <a:t>20</a:t>
            </a:r>
          </a:p>
        </p:txBody>
      </p:sp>
      <p:sp>
        <p:nvSpPr>
          <p:cNvPr id="92" name="TextBox 91"/>
          <p:cNvSpPr txBox="1"/>
          <p:nvPr/>
        </p:nvSpPr>
        <p:spPr>
          <a:xfrm>
            <a:off x="608022" y="5809742"/>
            <a:ext cx="2101995" cy="738664"/>
          </a:xfrm>
          <a:prstGeom prst="rect">
            <a:avLst/>
          </a:prstGeom>
          <a:noFill/>
        </p:spPr>
        <p:txBody>
          <a:bodyPr wrap="none" rtlCol="0">
            <a:spAutoFit/>
          </a:bodyPr>
          <a:lstStyle/>
          <a:p>
            <a:r>
              <a:rPr lang="en-US" sz="1400" dirty="0"/>
              <a:t>Adapted from Choi et al,</a:t>
            </a:r>
          </a:p>
          <a:p>
            <a:r>
              <a:rPr lang="en-US" sz="1400" dirty="0"/>
              <a:t>“Medicines for the Mind,”</a:t>
            </a:r>
          </a:p>
          <a:p>
            <a:r>
              <a:rPr lang="en-US" sz="1400" dirty="0"/>
              <a:t>84 Neuron 554 (2014)</a:t>
            </a:r>
          </a:p>
        </p:txBody>
      </p:sp>
      <p:sp>
        <p:nvSpPr>
          <p:cNvPr id="72" name="TextBox 71"/>
          <p:cNvSpPr txBox="1"/>
          <p:nvPr/>
        </p:nvSpPr>
        <p:spPr>
          <a:xfrm>
            <a:off x="5410200" y="304800"/>
            <a:ext cx="678006" cy="369332"/>
          </a:xfrm>
          <a:prstGeom prst="rect">
            <a:avLst/>
          </a:prstGeom>
          <a:noFill/>
        </p:spPr>
        <p:txBody>
          <a:bodyPr wrap="none" rtlCol="0">
            <a:spAutoFit/>
          </a:bodyPr>
          <a:lstStyle/>
          <a:p>
            <a:r>
              <a:rPr lang="en-US" dirty="0"/>
              <a:t>years</a:t>
            </a:r>
          </a:p>
        </p:txBody>
      </p:sp>
      <p:sp>
        <p:nvSpPr>
          <p:cNvPr id="75" name="Rectangle 74"/>
          <p:cNvSpPr/>
          <p:nvPr/>
        </p:nvSpPr>
        <p:spPr bwMode="auto">
          <a:xfrm>
            <a:off x="5257801" y="5562600"/>
            <a:ext cx="1696612" cy="244733"/>
          </a:xfrm>
          <a:prstGeom prst="rect">
            <a:avLst/>
          </a:prstGeom>
          <a:pattFill prst="wdUpDiag">
            <a:fgClr>
              <a:srgbClr val="FF0000"/>
            </a:fgClr>
            <a:bgClr>
              <a:prstClr val="white"/>
            </a:bgClr>
          </a:patt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charset="0"/>
            </a:endParaRPr>
          </a:p>
        </p:txBody>
      </p:sp>
      <p:sp>
        <p:nvSpPr>
          <p:cNvPr id="76" name="TextBox 75">
            <a:extLst>
              <a:ext uri="{FF2B5EF4-FFF2-40B4-BE49-F238E27FC236}">
                <a16:creationId xmlns:a16="http://schemas.microsoft.com/office/drawing/2014/main" id="{594A87D9-8B52-C74A-8C98-7699CF05C28E}"/>
              </a:ext>
            </a:extLst>
          </p:cNvPr>
          <p:cNvSpPr txBox="1"/>
          <p:nvPr/>
        </p:nvSpPr>
        <p:spPr>
          <a:xfrm>
            <a:off x="5904359" y="5791200"/>
            <a:ext cx="2360254" cy="400110"/>
          </a:xfrm>
          <a:prstGeom prst="rect">
            <a:avLst/>
          </a:prstGeom>
          <a:noFill/>
        </p:spPr>
        <p:txBody>
          <a:bodyPr wrap="square" rtlCol="0">
            <a:spAutoFit/>
          </a:bodyPr>
          <a:lstStyle/>
          <a:p>
            <a:pPr>
              <a:spcBef>
                <a:spcPts val="600"/>
              </a:spcBef>
            </a:pPr>
            <a:r>
              <a:rPr lang="en-US" sz="2000" dirty="0"/>
              <a:t>Commercial life</a:t>
            </a:r>
          </a:p>
        </p:txBody>
      </p:sp>
      <p:sp>
        <p:nvSpPr>
          <p:cNvPr id="59" name="Oval 58">
            <a:extLst>
              <a:ext uri="{FF2B5EF4-FFF2-40B4-BE49-F238E27FC236}">
                <a16:creationId xmlns:a16="http://schemas.microsoft.com/office/drawing/2014/main" id="{EAF26C85-6BDD-4944-B141-638CEEB89595}"/>
              </a:ext>
            </a:extLst>
          </p:cNvPr>
          <p:cNvSpPr/>
          <p:nvPr/>
        </p:nvSpPr>
        <p:spPr>
          <a:xfrm>
            <a:off x="2220686" y="3777343"/>
            <a:ext cx="217714"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6">
            <a:extLst>
              <a:ext uri="{FF2B5EF4-FFF2-40B4-BE49-F238E27FC236}">
                <a16:creationId xmlns:a16="http://schemas.microsoft.com/office/drawing/2014/main" id="{A790E83C-F880-2B40-BDD0-7156205B532A}"/>
              </a:ext>
            </a:extLst>
          </p:cNvPr>
          <p:cNvSpPr txBox="1">
            <a:spLocks noChangeArrowheads="1"/>
          </p:cNvSpPr>
          <p:nvPr/>
        </p:nvSpPr>
        <p:spPr bwMode="auto">
          <a:xfrm>
            <a:off x="4384932" y="4109522"/>
            <a:ext cx="2749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Development</a:t>
            </a:r>
          </a:p>
        </p:txBody>
      </p:sp>
      <p:sp>
        <p:nvSpPr>
          <p:cNvPr id="62" name="Text Box 21">
            <a:extLst>
              <a:ext uri="{FF2B5EF4-FFF2-40B4-BE49-F238E27FC236}">
                <a16:creationId xmlns:a16="http://schemas.microsoft.com/office/drawing/2014/main" id="{802771B1-A505-A444-82F7-C26981BEFE8D}"/>
              </a:ext>
            </a:extLst>
          </p:cNvPr>
          <p:cNvSpPr txBox="1">
            <a:spLocks noChangeArrowheads="1"/>
          </p:cNvSpPr>
          <p:nvPr/>
        </p:nvSpPr>
        <p:spPr bwMode="auto">
          <a:xfrm>
            <a:off x="6499940" y="4478639"/>
            <a:ext cx="13196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FDA review</a:t>
            </a:r>
          </a:p>
        </p:txBody>
      </p:sp>
      <p:sp>
        <p:nvSpPr>
          <p:cNvPr id="81" name="Text Box 26">
            <a:extLst>
              <a:ext uri="{FF2B5EF4-FFF2-40B4-BE49-F238E27FC236}">
                <a16:creationId xmlns:a16="http://schemas.microsoft.com/office/drawing/2014/main" id="{FBF24646-A422-DC40-BB4E-4EE688D7BC60}"/>
              </a:ext>
            </a:extLst>
          </p:cNvPr>
          <p:cNvSpPr txBox="1">
            <a:spLocks noChangeArrowheads="1"/>
          </p:cNvSpPr>
          <p:nvPr/>
        </p:nvSpPr>
        <p:spPr bwMode="auto">
          <a:xfrm>
            <a:off x="5641582" y="2010205"/>
            <a:ext cx="28777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i="1" dirty="0">
                <a:solidFill>
                  <a:srgbClr val="7030A0"/>
                </a:solidFill>
                <a:latin typeface="Times New Roman" charset="0"/>
              </a:rPr>
              <a:t>Roche</a:t>
            </a:r>
            <a:r>
              <a:rPr lang="en-US" altLang="en-US" sz="1800" dirty="0">
                <a:solidFill>
                  <a:srgbClr val="7030A0"/>
                </a:solidFill>
                <a:latin typeface="Times New Roman" charset="0"/>
              </a:rPr>
              <a:t>:  this is infringement;</a:t>
            </a:r>
          </a:p>
          <a:p>
            <a:r>
              <a:rPr lang="en-US" altLang="en-US" sz="1800" dirty="0">
                <a:solidFill>
                  <a:srgbClr val="7030A0"/>
                </a:solidFill>
                <a:latin typeface="Times New Roman" charset="0"/>
              </a:rPr>
              <a:t>No experimental-use defense</a:t>
            </a:r>
          </a:p>
        </p:txBody>
      </p:sp>
      <p:sp>
        <p:nvSpPr>
          <p:cNvPr id="87" name="Rectangle 15" descr="Wide upward diagonal">
            <a:extLst>
              <a:ext uri="{FF2B5EF4-FFF2-40B4-BE49-F238E27FC236}">
                <a16:creationId xmlns:a16="http://schemas.microsoft.com/office/drawing/2014/main" id="{88729B08-E2F1-EB4F-9080-38520992BE93}"/>
              </a:ext>
            </a:extLst>
          </p:cNvPr>
          <p:cNvSpPr>
            <a:spLocks noChangeArrowheads="1"/>
          </p:cNvSpPr>
          <p:nvPr/>
        </p:nvSpPr>
        <p:spPr bwMode="auto">
          <a:xfrm>
            <a:off x="6665806" y="5282068"/>
            <a:ext cx="268393" cy="280531"/>
          </a:xfrm>
          <a:prstGeom prst="rect">
            <a:avLst/>
          </a:prstGeom>
          <a:pattFill prst="dkUpDiag">
            <a:fgClr>
              <a:schemeClr val="accent6">
                <a:lumMod val="75000"/>
              </a:schemeClr>
            </a:fgClr>
            <a:bgClr>
              <a:schemeClr val="bg1"/>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9" name="Rectangle 16" descr="Wide upward diagonal">
            <a:extLst>
              <a:ext uri="{FF2B5EF4-FFF2-40B4-BE49-F238E27FC236}">
                <a16:creationId xmlns:a16="http://schemas.microsoft.com/office/drawing/2014/main" id="{61C570F7-B960-8946-A909-0BC3BFBC8300}"/>
              </a:ext>
            </a:extLst>
          </p:cNvPr>
          <p:cNvSpPr>
            <a:spLocks noChangeArrowheads="1"/>
          </p:cNvSpPr>
          <p:nvPr/>
        </p:nvSpPr>
        <p:spPr bwMode="auto">
          <a:xfrm>
            <a:off x="6480855" y="5282068"/>
            <a:ext cx="181105" cy="280532"/>
          </a:xfrm>
          <a:prstGeom prst="rect">
            <a:avLst/>
          </a:prstGeom>
          <a:pattFill prst="ltUpDiag">
            <a:fgClr>
              <a:srgbClr val="FFCC00"/>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90" name="Rectangle 13" descr="Wide upward diagonal">
            <a:extLst>
              <a:ext uri="{FF2B5EF4-FFF2-40B4-BE49-F238E27FC236}">
                <a16:creationId xmlns:a16="http://schemas.microsoft.com/office/drawing/2014/main" id="{84E35499-7E6F-7248-9A42-EBEBDEA3DE16}"/>
              </a:ext>
            </a:extLst>
          </p:cNvPr>
          <p:cNvSpPr>
            <a:spLocks noChangeArrowheads="1"/>
          </p:cNvSpPr>
          <p:nvPr/>
        </p:nvSpPr>
        <p:spPr bwMode="auto">
          <a:xfrm>
            <a:off x="6948197" y="5282068"/>
            <a:ext cx="2595722" cy="266754"/>
          </a:xfrm>
          <a:prstGeom prst="rect">
            <a:avLst/>
          </a:prstGeom>
          <a:pattFill prst="wdUpDiag">
            <a:fgClr>
              <a:schemeClr val="tx1"/>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91" name="Line 17">
            <a:extLst>
              <a:ext uri="{FF2B5EF4-FFF2-40B4-BE49-F238E27FC236}">
                <a16:creationId xmlns:a16="http://schemas.microsoft.com/office/drawing/2014/main" id="{0680C24D-7EB9-464A-96C0-62533A3289C8}"/>
              </a:ext>
            </a:extLst>
          </p:cNvPr>
          <p:cNvSpPr>
            <a:spLocks noChangeShapeType="1"/>
          </p:cNvSpPr>
          <p:nvPr/>
        </p:nvSpPr>
        <p:spPr bwMode="auto">
          <a:xfrm>
            <a:off x="5715001" y="4453911"/>
            <a:ext cx="814157" cy="97648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 name="Line 23">
            <a:extLst>
              <a:ext uri="{FF2B5EF4-FFF2-40B4-BE49-F238E27FC236}">
                <a16:creationId xmlns:a16="http://schemas.microsoft.com/office/drawing/2014/main" id="{53A8E5CA-42BD-5E40-9260-CE9CFF050BE7}"/>
              </a:ext>
            </a:extLst>
          </p:cNvPr>
          <p:cNvSpPr>
            <a:spLocks noChangeShapeType="1"/>
          </p:cNvSpPr>
          <p:nvPr/>
        </p:nvSpPr>
        <p:spPr bwMode="auto">
          <a:xfrm flipH="1">
            <a:off x="6783097" y="4718142"/>
            <a:ext cx="228648" cy="73330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 name="Text Box 22">
            <a:extLst>
              <a:ext uri="{FF2B5EF4-FFF2-40B4-BE49-F238E27FC236}">
                <a16:creationId xmlns:a16="http://schemas.microsoft.com/office/drawing/2014/main" id="{5B3D309D-8CEB-1941-B9EF-52591026DB85}"/>
              </a:ext>
            </a:extLst>
          </p:cNvPr>
          <p:cNvSpPr txBox="1">
            <a:spLocks noChangeArrowheads="1"/>
          </p:cNvSpPr>
          <p:nvPr/>
        </p:nvSpPr>
        <p:spPr bwMode="auto">
          <a:xfrm>
            <a:off x="7880385" y="3440668"/>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Distribution</a:t>
            </a:r>
          </a:p>
        </p:txBody>
      </p:sp>
      <p:sp>
        <p:nvSpPr>
          <p:cNvPr id="95" name="Line 24">
            <a:extLst>
              <a:ext uri="{FF2B5EF4-FFF2-40B4-BE49-F238E27FC236}">
                <a16:creationId xmlns:a16="http://schemas.microsoft.com/office/drawing/2014/main" id="{7D7511C8-6450-B844-9561-18F111FC0415}"/>
              </a:ext>
            </a:extLst>
          </p:cNvPr>
          <p:cNvSpPr>
            <a:spLocks noChangeShapeType="1"/>
          </p:cNvSpPr>
          <p:nvPr/>
        </p:nvSpPr>
        <p:spPr bwMode="auto">
          <a:xfrm flipH="1">
            <a:off x="9175784" y="3821668"/>
            <a:ext cx="76200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 name="Line 27">
            <a:extLst>
              <a:ext uri="{FF2B5EF4-FFF2-40B4-BE49-F238E27FC236}">
                <a16:creationId xmlns:a16="http://schemas.microsoft.com/office/drawing/2014/main" id="{10DE6A56-A9FC-B545-9A1A-17899FE37659}"/>
              </a:ext>
            </a:extLst>
          </p:cNvPr>
          <p:cNvSpPr>
            <a:spLocks noChangeShapeType="1"/>
          </p:cNvSpPr>
          <p:nvPr/>
        </p:nvSpPr>
        <p:spPr bwMode="auto">
          <a:xfrm>
            <a:off x="6088206" y="2656536"/>
            <a:ext cx="434662" cy="2462155"/>
          </a:xfrm>
          <a:prstGeom prst="line">
            <a:avLst/>
          </a:prstGeom>
          <a:noFill/>
          <a:ln w="1270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quot;No&quot; Symbol 1">
            <a:extLst>
              <a:ext uri="{FF2B5EF4-FFF2-40B4-BE49-F238E27FC236}">
                <a16:creationId xmlns:a16="http://schemas.microsoft.com/office/drawing/2014/main" id="{82F57B20-F382-4E42-8B6C-4DE76C26DCE9}"/>
              </a:ext>
            </a:extLst>
          </p:cNvPr>
          <p:cNvSpPr/>
          <p:nvPr/>
        </p:nvSpPr>
        <p:spPr>
          <a:xfrm>
            <a:off x="6283525" y="5178623"/>
            <a:ext cx="612714" cy="485611"/>
          </a:xfrm>
          <a:prstGeom prst="noSmoking">
            <a:avLst>
              <a:gd name="adj" fmla="val 9783"/>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89122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bwMode="auto">
          <a:xfrm>
            <a:off x="2074277" y="1219200"/>
            <a:ext cx="79248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 name="Straight Connector 7"/>
          <p:cNvCxnSpPr/>
          <p:nvPr/>
        </p:nvCxnSpPr>
        <p:spPr bwMode="auto">
          <a:xfrm>
            <a:off x="5731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274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817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360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92574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346897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988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53372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074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619218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6646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7103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7597641"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8017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84750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8932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9406449"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TextBox 25"/>
          <p:cNvSpPr txBox="1"/>
          <p:nvPr/>
        </p:nvSpPr>
        <p:spPr>
          <a:xfrm>
            <a:off x="1905000" y="685800"/>
            <a:ext cx="301686" cy="369332"/>
          </a:xfrm>
          <a:prstGeom prst="rect">
            <a:avLst/>
          </a:prstGeom>
          <a:noFill/>
        </p:spPr>
        <p:txBody>
          <a:bodyPr wrap="none" rtlCol="0">
            <a:spAutoFit/>
          </a:bodyPr>
          <a:lstStyle/>
          <a:p>
            <a:r>
              <a:rPr lang="en-US" dirty="0"/>
              <a:t>0</a:t>
            </a:r>
          </a:p>
        </p:txBody>
      </p:sp>
      <p:sp>
        <p:nvSpPr>
          <p:cNvPr id="27" name="TextBox 26"/>
          <p:cNvSpPr txBox="1"/>
          <p:nvPr/>
        </p:nvSpPr>
        <p:spPr>
          <a:xfrm>
            <a:off x="3733800" y="681335"/>
            <a:ext cx="301686" cy="369332"/>
          </a:xfrm>
          <a:prstGeom prst="rect">
            <a:avLst/>
          </a:prstGeom>
          <a:noFill/>
        </p:spPr>
        <p:txBody>
          <a:bodyPr wrap="none" rtlCol="0">
            <a:spAutoFit/>
          </a:bodyPr>
          <a:lstStyle/>
          <a:p>
            <a:r>
              <a:rPr lang="en-US" dirty="0"/>
              <a:t>8</a:t>
            </a:r>
          </a:p>
        </p:txBody>
      </p:sp>
      <p:sp>
        <p:nvSpPr>
          <p:cNvPr id="28" name="TextBox 27"/>
          <p:cNvSpPr txBox="1"/>
          <p:nvPr/>
        </p:nvSpPr>
        <p:spPr>
          <a:xfrm>
            <a:off x="2819400" y="685800"/>
            <a:ext cx="301686" cy="369332"/>
          </a:xfrm>
          <a:prstGeom prst="rect">
            <a:avLst/>
          </a:prstGeom>
          <a:noFill/>
        </p:spPr>
        <p:txBody>
          <a:bodyPr wrap="none" rtlCol="0">
            <a:spAutoFit/>
          </a:bodyPr>
          <a:lstStyle/>
          <a:p>
            <a:r>
              <a:rPr lang="en-US" dirty="0"/>
              <a:t>4</a:t>
            </a:r>
          </a:p>
        </p:txBody>
      </p:sp>
      <p:sp>
        <p:nvSpPr>
          <p:cNvPr id="29" name="TextBox 28"/>
          <p:cNvSpPr txBox="1"/>
          <p:nvPr/>
        </p:nvSpPr>
        <p:spPr>
          <a:xfrm>
            <a:off x="4571255" y="681335"/>
            <a:ext cx="418704" cy="369332"/>
          </a:xfrm>
          <a:prstGeom prst="rect">
            <a:avLst/>
          </a:prstGeom>
          <a:noFill/>
        </p:spPr>
        <p:txBody>
          <a:bodyPr wrap="none" rtlCol="0">
            <a:spAutoFit/>
          </a:bodyPr>
          <a:lstStyle/>
          <a:p>
            <a:r>
              <a:rPr lang="en-US" dirty="0"/>
              <a:t>12</a:t>
            </a:r>
          </a:p>
        </p:txBody>
      </p:sp>
      <p:sp>
        <p:nvSpPr>
          <p:cNvPr id="30" name="TextBox 29"/>
          <p:cNvSpPr txBox="1"/>
          <p:nvPr/>
        </p:nvSpPr>
        <p:spPr>
          <a:xfrm>
            <a:off x="5485655" y="701689"/>
            <a:ext cx="418704" cy="369332"/>
          </a:xfrm>
          <a:prstGeom prst="rect">
            <a:avLst/>
          </a:prstGeom>
          <a:noFill/>
        </p:spPr>
        <p:txBody>
          <a:bodyPr wrap="none" rtlCol="0">
            <a:spAutoFit/>
          </a:bodyPr>
          <a:lstStyle/>
          <a:p>
            <a:r>
              <a:rPr lang="en-US" dirty="0"/>
              <a:t>16</a:t>
            </a:r>
          </a:p>
        </p:txBody>
      </p:sp>
      <p:sp>
        <p:nvSpPr>
          <p:cNvPr id="31" name="TextBox 30"/>
          <p:cNvSpPr txBox="1"/>
          <p:nvPr/>
        </p:nvSpPr>
        <p:spPr>
          <a:xfrm>
            <a:off x="8170277" y="681335"/>
            <a:ext cx="418704" cy="369332"/>
          </a:xfrm>
          <a:prstGeom prst="rect">
            <a:avLst/>
          </a:prstGeom>
          <a:noFill/>
        </p:spPr>
        <p:txBody>
          <a:bodyPr wrap="none" rtlCol="0">
            <a:spAutoFit/>
          </a:bodyPr>
          <a:lstStyle/>
          <a:p>
            <a:r>
              <a:rPr lang="en-US" dirty="0"/>
              <a:t>28</a:t>
            </a:r>
          </a:p>
        </p:txBody>
      </p:sp>
      <p:sp>
        <p:nvSpPr>
          <p:cNvPr id="32" name="TextBox 31"/>
          <p:cNvSpPr txBox="1"/>
          <p:nvPr/>
        </p:nvSpPr>
        <p:spPr>
          <a:xfrm>
            <a:off x="7314455" y="681335"/>
            <a:ext cx="418704" cy="369332"/>
          </a:xfrm>
          <a:prstGeom prst="rect">
            <a:avLst/>
          </a:prstGeom>
          <a:noFill/>
        </p:spPr>
        <p:txBody>
          <a:bodyPr wrap="none" rtlCol="0">
            <a:spAutoFit/>
          </a:bodyPr>
          <a:lstStyle/>
          <a:p>
            <a:r>
              <a:rPr lang="en-US" dirty="0"/>
              <a:t>24</a:t>
            </a:r>
          </a:p>
        </p:txBody>
      </p:sp>
      <p:sp>
        <p:nvSpPr>
          <p:cNvPr id="33" name="TextBox 32"/>
          <p:cNvSpPr txBox="1"/>
          <p:nvPr/>
        </p:nvSpPr>
        <p:spPr>
          <a:xfrm>
            <a:off x="6400055" y="698312"/>
            <a:ext cx="418704" cy="369332"/>
          </a:xfrm>
          <a:prstGeom prst="rect">
            <a:avLst/>
          </a:prstGeom>
          <a:noFill/>
        </p:spPr>
        <p:txBody>
          <a:bodyPr wrap="none" rtlCol="0">
            <a:spAutoFit/>
          </a:bodyPr>
          <a:lstStyle/>
          <a:p>
            <a:r>
              <a:rPr lang="en-US" dirty="0"/>
              <a:t>20</a:t>
            </a:r>
          </a:p>
        </p:txBody>
      </p:sp>
      <p:sp>
        <p:nvSpPr>
          <p:cNvPr id="35" name="TextBox 34"/>
          <p:cNvSpPr txBox="1"/>
          <p:nvPr/>
        </p:nvSpPr>
        <p:spPr>
          <a:xfrm>
            <a:off x="9160877" y="681335"/>
            <a:ext cx="418704" cy="369332"/>
          </a:xfrm>
          <a:prstGeom prst="rect">
            <a:avLst/>
          </a:prstGeom>
          <a:noFill/>
        </p:spPr>
        <p:txBody>
          <a:bodyPr wrap="none" rtlCol="0">
            <a:spAutoFit/>
          </a:bodyPr>
          <a:lstStyle/>
          <a:p>
            <a:r>
              <a:rPr lang="en-US" dirty="0"/>
              <a:t>32</a:t>
            </a:r>
          </a:p>
        </p:txBody>
      </p:sp>
      <p:cxnSp>
        <p:nvCxnSpPr>
          <p:cNvPr id="38" name="Straight Connector 37"/>
          <p:cNvCxnSpPr/>
          <p:nvPr/>
        </p:nvCxnSpPr>
        <p:spPr bwMode="auto">
          <a:xfrm>
            <a:off x="2057400" y="1828800"/>
            <a:ext cx="11430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0" name="Straight Connector 39"/>
          <p:cNvCxnSpPr/>
          <p:nvPr/>
        </p:nvCxnSpPr>
        <p:spPr bwMode="auto">
          <a:xfrm>
            <a:off x="3200400" y="2541657"/>
            <a:ext cx="16002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1" name="Straight Connector 40"/>
          <p:cNvCxnSpPr/>
          <p:nvPr/>
        </p:nvCxnSpPr>
        <p:spPr bwMode="auto">
          <a:xfrm>
            <a:off x="4800600" y="3227457"/>
            <a:ext cx="4572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sp>
        <p:nvSpPr>
          <p:cNvPr id="42" name="TextBox 41"/>
          <p:cNvSpPr txBox="1"/>
          <p:nvPr/>
        </p:nvSpPr>
        <p:spPr>
          <a:xfrm>
            <a:off x="1981200" y="1447800"/>
            <a:ext cx="1502384" cy="707886"/>
          </a:xfrm>
          <a:prstGeom prst="rect">
            <a:avLst/>
          </a:prstGeom>
          <a:noFill/>
        </p:spPr>
        <p:txBody>
          <a:bodyPr wrap="none" rtlCol="0">
            <a:spAutoFit/>
          </a:bodyPr>
          <a:lstStyle/>
          <a:p>
            <a:r>
              <a:rPr lang="en-US" sz="2000" dirty="0"/>
              <a:t>Discovery &amp; </a:t>
            </a:r>
          </a:p>
          <a:p>
            <a:r>
              <a:rPr lang="en-US" sz="2000" dirty="0"/>
              <a:t>preclinical</a:t>
            </a:r>
          </a:p>
        </p:txBody>
      </p:sp>
      <p:sp>
        <p:nvSpPr>
          <p:cNvPr id="43" name="TextBox 42"/>
          <p:cNvSpPr txBox="1"/>
          <p:nvPr/>
        </p:nvSpPr>
        <p:spPr>
          <a:xfrm>
            <a:off x="3200400" y="2160657"/>
            <a:ext cx="1568314" cy="707886"/>
          </a:xfrm>
          <a:prstGeom prst="rect">
            <a:avLst/>
          </a:prstGeom>
          <a:noFill/>
        </p:spPr>
        <p:txBody>
          <a:bodyPr wrap="none" rtlCol="0">
            <a:spAutoFit/>
          </a:bodyPr>
          <a:lstStyle/>
          <a:p>
            <a:r>
              <a:rPr lang="en-US" sz="2000" dirty="0"/>
              <a:t>Clinical</a:t>
            </a:r>
          </a:p>
          <a:p>
            <a:r>
              <a:rPr lang="en-US" sz="2000" dirty="0"/>
              <a:t>development</a:t>
            </a:r>
          </a:p>
        </p:txBody>
      </p:sp>
      <p:sp>
        <p:nvSpPr>
          <p:cNvPr id="45" name="TextBox 44"/>
          <p:cNvSpPr txBox="1"/>
          <p:nvPr/>
        </p:nvSpPr>
        <p:spPr>
          <a:xfrm>
            <a:off x="4648201" y="2819400"/>
            <a:ext cx="889987" cy="707886"/>
          </a:xfrm>
          <a:prstGeom prst="rect">
            <a:avLst/>
          </a:prstGeom>
          <a:noFill/>
        </p:spPr>
        <p:txBody>
          <a:bodyPr wrap="none" rtlCol="0">
            <a:spAutoFit/>
          </a:bodyPr>
          <a:lstStyle/>
          <a:p>
            <a:r>
              <a:rPr lang="en-US" sz="2000" dirty="0"/>
              <a:t>FDA</a:t>
            </a:r>
          </a:p>
          <a:p>
            <a:r>
              <a:rPr lang="en-US" sz="2000" dirty="0"/>
              <a:t>review</a:t>
            </a:r>
          </a:p>
        </p:txBody>
      </p:sp>
      <p:sp>
        <p:nvSpPr>
          <p:cNvPr id="48" name="TextBox 47"/>
          <p:cNvSpPr txBox="1"/>
          <p:nvPr/>
        </p:nvSpPr>
        <p:spPr>
          <a:xfrm>
            <a:off x="2438400" y="3429000"/>
            <a:ext cx="2013052" cy="400110"/>
          </a:xfrm>
          <a:prstGeom prst="rect">
            <a:avLst/>
          </a:prstGeom>
          <a:noFill/>
        </p:spPr>
        <p:txBody>
          <a:bodyPr wrap="none" rtlCol="0">
            <a:spAutoFit/>
          </a:bodyPr>
          <a:lstStyle/>
          <a:p>
            <a:r>
              <a:rPr lang="en-US" sz="2000" dirty="0"/>
              <a:t>Patent protection</a:t>
            </a:r>
          </a:p>
        </p:txBody>
      </p:sp>
      <p:cxnSp>
        <p:nvCxnSpPr>
          <p:cNvPr id="49" name="Straight Connector 48"/>
          <p:cNvCxnSpPr/>
          <p:nvPr/>
        </p:nvCxnSpPr>
        <p:spPr bwMode="auto">
          <a:xfrm>
            <a:off x="2286000" y="3886200"/>
            <a:ext cx="4648200" cy="0"/>
          </a:xfrm>
          <a:prstGeom prst="line">
            <a:avLst/>
          </a:prstGeom>
          <a:solidFill>
            <a:schemeClr val="accent1"/>
          </a:solidFill>
          <a:ln w="76200" cap="flat" cmpd="sng" algn="ctr">
            <a:solidFill>
              <a:srgbClr val="3366FF"/>
            </a:solidFill>
            <a:prstDash val="solid"/>
            <a:round/>
            <a:headEnd type="none" w="med" len="med"/>
            <a:tailEnd type="none" w="med" len="med"/>
          </a:ln>
          <a:effectLst/>
        </p:spPr>
      </p:cxnSp>
      <p:cxnSp>
        <p:nvCxnSpPr>
          <p:cNvPr id="55" name="Straight Connector 54"/>
          <p:cNvCxnSpPr/>
          <p:nvPr/>
        </p:nvCxnSpPr>
        <p:spPr bwMode="auto">
          <a:xfrm>
            <a:off x="5257800" y="1676400"/>
            <a:ext cx="0" cy="434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6" name="TextBox 55"/>
          <p:cNvSpPr txBox="1"/>
          <p:nvPr/>
        </p:nvSpPr>
        <p:spPr>
          <a:xfrm>
            <a:off x="4800600" y="5970709"/>
            <a:ext cx="1081972" cy="707886"/>
          </a:xfrm>
          <a:prstGeom prst="rect">
            <a:avLst/>
          </a:prstGeom>
          <a:noFill/>
        </p:spPr>
        <p:txBody>
          <a:bodyPr wrap="none" rtlCol="0">
            <a:spAutoFit/>
          </a:bodyPr>
          <a:lstStyle/>
          <a:p>
            <a:r>
              <a:rPr lang="en-US" sz="2000" dirty="0"/>
              <a:t>FDA</a:t>
            </a:r>
          </a:p>
          <a:p>
            <a:r>
              <a:rPr lang="en-US" sz="2000" dirty="0"/>
              <a:t>approval</a:t>
            </a:r>
          </a:p>
        </p:txBody>
      </p:sp>
      <p:cxnSp>
        <p:nvCxnSpPr>
          <p:cNvPr id="63" name="Straight Arrow Connector 62"/>
          <p:cNvCxnSpPr/>
          <p:nvPr/>
        </p:nvCxnSpPr>
        <p:spPr bwMode="auto">
          <a:xfrm>
            <a:off x="5275422" y="5643265"/>
            <a:ext cx="4859178" cy="1251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64" name="Straight Connector 63"/>
          <p:cNvCxnSpPr/>
          <p:nvPr/>
        </p:nvCxnSpPr>
        <p:spPr bwMode="auto">
          <a:xfrm>
            <a:off x="89330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84758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a:off x="80186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75614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7126893"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6670123"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61898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573487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939333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98474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2" name="TextBox 81"/>
          <p:cNvSpPr txBox="1"/>
          <p:nvPr/>
        </p:nvSpPr>
        <p:spPr>
          <a:xfrm>
            <a:off x="6934945" y="5105400"/>
            <a:ext cx="301686" cy="369332"/>
          </a:xfrm>
          <a:prstGeom prst="rect">
            <a:avLst/>
          </a:prstGeom>
          <a:noFill/>
        </p:spPr>
        <p:txBody>
          <a:bodyPr wrap="none" rtlCol="0">
            <a:spAutoFit/>
          </a:bodyPr>
          <a:lstStyle/>
          <a:p>
            <a:r>
              <a:rPr lang="en-US" dirty="0"/>
              <a:t>8</a:t>
            </a:r>
          </a:p>
        </p:txBody>
      </p:sp>
      <p:sp>
        <p:nvSpPr>
          <p:cNvPr id="83" name="TextBox 82"/>
          <p:cNvSpPr txBox="1"/>
          <p:nvPr/>
        </p:nvSpPr>
        <p:spPr>
          <a:xfrm>
            <a:off x="6020545" y="5109865"/>
            <a:ext cx="301686" cy="369332"/>
          </a:xfrm>
          <a:prstGeom prst="rect">
            <a:avLst/>
          </a:prstGeom>
          <a:noFill/>
        </p:spPr>
        <p:txBody>
          <a:bodyPr wrap="none" rtlCol="0">
            <a:spAutoFit/>
          </a:bodyPr>
          <a:lstStyle/>
          <a:p>
            <a:r>
              <a:rPr lang="en-US" dirty="0"/>
              <a:t>4</a:t>
            </a:r>
          </a:p>
        </p:txBody>
      </p:sp>
      <p:sp>
        <p:nvSpPr>
          <p:cNvPr id="84" name="TextBox 83"/>
          <p:cNvSpPr txBox="1"/>
          <p:nvPr/>
        </p:nvSpPr>
        <p:spPr>
          <a:xfrm>
            <a:off x="7772400" y="5105400"/>
            <a:ext cx="418704" cy="369332"/>
          </a:xfrm>
          <a:prstGeom prst="rect">
            <a:avLst/>
          </a:prstGeom>
          <a:noFill/>
        </p:spPr>
        <p:txBody>
          <a:bodyPr wrap="none" rtlCol="0">
            <a:spAutoFit/>
          </a:bodyPr>
          <a:lstStyle/>
          <a:p>
            <a:r>
              <a:rPr lang="en-US" dirty="0"/>
              <a:t>12</a:t>
            </a:r>
          </a:p>
        </p:txBody>
      </p:sp>
      <p:sp>
        <p:nvSpPr>
          <p:cNvPr id="85" name="TextBox 84"/>
          <p:cNvSpPr txBox="1"/>
          <p:nvPr/>
        </p:nvSpPr>
        <p:spPr>
          <a:xfrm>
            <a:off x="8686800" y="5125754"/>
            <a:ext cx="418704" cy="369332"/>
          </a:xfrm>
          <a:prstGeom prst="rect">
            <a:avLst/>
          </a:prstGeom>
          <a:noFill/>
        </p:spPr>
        <p:txBody>
          <a:bodyPr wrap="none" rtlCol="0">
            <a:spAutoFit/>
          </a:bodyPr>
          <a:lstStyle/>
          <a:p>
            <a:r>
              <a:rPr lang="en-US" dirty="0"/>
              <a:t>16</a:t>
            </a:r>
          </a:p>
        </p:txBody>
      </p:sp>
      <p:sp>
        <p:nvSpPr>
          <p:cNvPr id="88" name="TextBox 87"/>
          <p:cNvSpPr txBox="1"/>
          <p:nvPr/>
        </p:nvSpPr>
        <p:spPr>
          <a:xfrm>
            <a:off x="9601200" y="5122377"/>
            <a:ext cx="418704" cy="369332"/>
          </a:xfrm>
          <a:prstGeom prst="rect">
            <a:avLst/>
          </a:prstGeom>
          <a:noFill/>
        </p:spPr>
        <p:txBody>
          <a:bodyPr wrap="none" rtlCol="0">
            <a:spAutoFit/>
          </a:bodyPr>
          <a:lstStyle/>
          <a:p>
            <a:r>
              <a:rPr lang="en-US" dirty="0"/>
              <a:t>20</a:t>
            </a:r>
          </a:p>
        </p:txBody>
      </p:sp>
      <p:sp>
        <p:nvSpPr>
          <p:cNvPr id="92" name="TextBox 91"/>
          <p:cNvSpPr txBox="1"/>
          <p:nvPr/>
        </p:nvSpPr>
        <p:spPr>
          <a:xfrm>
            <a:off x="608022" y="5809742"/>
            <a:ext cx="2101995" cy="738664"/>
          </a:xfrm>
          <a:prstGeom prst="rect">
            <a:avLst/>
          </a:prstGeom>
          <a:noFill/>
        </p:spPr>
        <p:txBody>
          <a:bodyPr wrap="none" rtlCol="0">
            <a:spAutoFit/>
          </a:bodyPr>
          <a:lstStyle/>
          <a:p>
            <a:r>
              <a:rPr lang="en-US" sz="1400" dirty="0"/>
              <a:t>Adapted from Choi et al,</a:t>
            </a:r>
          </a:p>
          <a:p>
            <a:r>
              <a:rPr lang="en-US" sz="1400" dirty="0"/>
              <a:t>“Medicines for the Mind,”</a:t>
            </a:r>
          </a:p>
          <a:p>
            <a:r>
              <a:rPr lang="en-US" sz="1400" dirty="0"/>
              <a:t>84 Neuron 554 (2014)</a:t>
            </a:r>
          </a:p>
        </p:txBody>
      </p:sp>
      <p:sp>
        <p:nvSpPr>
          <p:cNvPr id="72" name="TextBox 71"/>
          <p:cNvSpPr txBox="1"/>
          <p:nvPr/>
        </p:nvSpPr>
        <p:spPr>
          <a:xfrm>
            <a:off x="5410200" y="304800"/>
            <a:ext cx="678006" cy="369332"/>
          </a:xfrm>
          <a:prstGeom prst="rect">
            <a:avLst/>
          </a:prstGeom>
          <a:noFill/>
        </p:spPr>
        <p:txBody>
          <a:bodyPr wrap="none" rtlCol="0">
            <a:spAutoFit/>
          </a:bodyPr>
          <a:lstStyle/>
          <a:p>
            <a:r>
              <a:rPr lang="en-US" dirty="0"/>
              <a:t>years</a:t>
            </a:r>
          </a:p>
        </p:txBody>
      </p:sp>
      <p:sp>
        <p:nvSpPr>
          <p:cNvPr id="75" name="Rectangle 74"/>
          <p:cNvSpPr/>
          <p:nvPr/>
        </p:nvSpPr>
        <p:spPr bwMode="auto">
          <a:xfrm>
            <a:off x="5257801" y="5562600"/>
            <a:ext cx="2757712" cy="255150"/>
          </a:xfrm>
          <a:prstGeom prst="rect">
            <a:avLst/>
          </a:prstGeom>
          <a:pattFill prst="wdUpDiag">
            <a:fgClr>
              <a:srgbClr val="FF0000"/>
            </a:fgClr>
            <a:bgClr>
              <a:prstClr val="white"/>
            </a:bgClr>
          </a:patt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charset="0"/>
            </a:endParaRPr>
          </a:p>
        </p:txBody>
      </p:sp>
      <p:sp>
        <p:nvSpPr>
          <p:cNvPr id="76" name="TextBox 75">
            <a:extLst>
              <a:ext uri="{FF2B5EF4-FFF2-40B4-BE49-F238E27FC236}">
                <a16:creationId xmlns:a16="http://schemas.microsoft.com/office/drawing/2014/main" id="{594A87D9-8B52-C74A-8C98-7699CF05C28E}"/>
              </a:ext>
            </a:extLst>
          </p:cNvPr>
          <p:cNvSpPr txBox="1"/>
          <p:nvPr/>
        </p:nvSpPr>
        <p:spPr>
          <a:xfrm>
            <a:off x="5904359" y="5791200"/>
            <a:ext cx="2360254" cy="400110"/>
          </a:xfrm>
          <a:prstGeom prst="rect">
            <a:avLst/>
          </a:prstGeom>
          <a:noFill/>
        </p:spPr>
        <p:txBody>
          <a:bodyPr wrap="square" rtlCol="0">
            <a:spAutoFit/>
          </a:bodyPr>
          <a:lstStyle/>
          <a:p>
            <a:pPr>
              <a:spcBef>
                <a:spcPts val="600"/>
              </a:spcBef>
            </a:pPr>
            <a:r>
              <a:rPr lang="en-US" sz="2000" dirty="0"/>
              <a:t>Commercial life</a:t>
            </a:r>
          </a:p>
        </p:txBody>
      </p:sp>
      <p:sp>
        <p:nvSpPr>
          <p:cNvPr id="59" name="Oval 58">
            <a:extLst>
              <a:ext uri="{FF2B5EF4-FFF2-40B4-BE49-F238E27FC236}">
                <a16:creationId xmlns:a16="http://schemas.microsoft.com/office/drawing/2014/main" id="{EAF26C85-6BDD-4944-B141-638CEEB89595}"/>
              </a:ext>
            </a:extLst>
          </p:cNvPr>
          <p:cNvSpPr/>
          <p:nvPr/>
        </p:nvSpPr>
        <p:spPr>
          <a:xfrm>
            <a:off x="2220686" y="3777343"/>
            <a:ext cx="217714"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910FB603-5036-1E48-9C58-CA45EA747247}"/>
              </a:ext>
            </a:extLst>
          </p:cNvPr>
          <p:cNvCxnSpPr/>
          <p:nvPr/>
        </p:nvCxnSpPr>
        <p:spPr bwMode="auto">
          <a:xfrm>
            <a:off x="6934200" y="3886200"/>
            <a:ext cx="1143000" cy="0"/>
          </a:xfrm>
          <a:prstGeom prst="line">
            <a:avLst/>
          </a:prstGeom>
          <a:solidFill>
            <a:schemeClr val="accent1"/>
          </a:solidFill>
          <a:ln w="76200" cap="flat" cmpd="sng" algn="ctr">
            <a:solidFill>
              <a:srgbClr val="660066"/>
            </a:solidFill>
            <a:prstDash val="solid"/>
            <a:round/>
            <a:headEnd type="none" w="med" len="med"/>
            <a:tailEnd type="none" w="med" len="med"/>
          </a:ln>
          <a:effectLst/>
        </p:spPr>
      </p:cxnSp>
      <p:sp>
        <p:nvSpPr>
          <p:cNvPr id="62" name="Text Box 16">
            <a:extLst>
              <a:ext uri="{FF2B5EF4-FFF2-40B4-BE49-F238E27FC236}">
                <a16:creationId xmlns:a16="http://schemas.microsoft.com/office/drawing/2014/main" id="{446CC756-66D0-F140-8B3A-087472AC1534}"/>
              </a:ext>
            </a:extLst>
          </p:cNvPr>
          <p:cNvSpPr txBox="1">
            <a:spLocks noChangeArrowheads="1"/>
          </p:cNvSpPr>
          <p:nvPr/>
        </p:nvSpPr>
        <p:spPr bwMode="auto">
          <a:xfrm>
            <a:off x="5484869" y="4092139"/>
            <a:ext cx="2749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Development</a:t>
            </a:r>
          </a:p>
        </p:txBody>
      </p:sp>
      <p:sp>
        <p:nvSpPr>
          <p:cNvPr id="77" name="Text Box 21">
            <a:extLst>
              <a:ext uri="{FF2B5EF4-FFF2-40B4-BE49-F238E27FC236}">
                <a16:creationId xmlns:a16="http://schemas.microsoft.com/office/drawing/2014/main" id="{58E7C711-26B3-9549-A7D3-9DB5C13F929F}"/>
              </a:ext>
            </a:extLst>
          </p:cNvPr>
          <p:cNvSpPr txBox="1">
            <a:spLocks noChangeArrowheads="1"/>
          </p:cNvSpPr>
          <p:nvPr/>
        </p:nvSpPr>
        <p:spPr bwMode="auto">
          <a:xfrm>
            <a:off x="7599877" y="4461256"/>
            <a:ext cx="13196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FDA review</a:t>
            </a:r>
          </a:p>
        </p:txBody>
      </p:sp>
      <p:sp>
        <p:nvSpPr>
          <p:cNvPr id="78" name="Rectangle 15" descr="Wide upward diagonal">
            <a:extLst>
              <a:ext uri="{FF2B5EF4-FFF2-40B4-BE49-F238E27FC236}">
                <a16:creationId xmlns:a16="http://schemas.microsoft.com/office/drawing/2014/main" id="{E7B3559F-53F6-B74C-A762-D2000E08ED3C}"/>
              </a:ext>
            </a:extLst>
          </p:cNvPr>
          <p:cNvSpPr>
            <a:spLocks noChangeArrowheads="1"/>
          </p:cNvSpPr>
          <p:nvPr/>
        </p:nvSpPr>
        <p:spPr bwMode="auto">
          <a:xfrm>
            <a:off x="7765743" y="5264685"/>
            <a:ext cx="268393" cy="280531"/>
          </a:xfrm>
          <a:prstGeom prst="rect">
            <a:avLst/>
          </a:prstGeom>
          <a:pattFill prst="dkUpDiag">
            <a:fgClr>
              <a:schemeClr val="accent6">
                <a:lumMod val="75000"/>
              </a:schemeClr>
            </a:fgClr>
            <a:bgClr>
              <a:schemeClr val="bg1"/>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79" name="Rectangle 16" descr="Wide upward diagonal">
            <a:extLst>
              <a:ext uri="{FF2B5EF4-FFF2-40B4-BE49-F238E27FC236}">
                <a16:creationId xmlns:a16="http://schemas.microsoft.com/office/drawing/2014/main" id="{6F413B16-9653-9E41-BE4D-1A2685C79727}"/>
              </a:ext>
            </a:extLst>
          </p:cNvPr>
          <p:cNvSpPr>
            <a:spLocks noChangeArrowheads="1"/>
          </p:cNvSpPr>
          <p:nvPr/>
        </p:nvSpPr>
        <p:spPr bwMode="auto">
          <a:xfrm>
            <a:off x="7547761" y="5264685"/>
            <a:ext cx="228600" cy="280532"/>
          </a:xfrm>
          <a:prstGeom prst="rect">
            <a:avLst/>
          </a:prstGeom>
          <a:pattFill prst="ltUpDiag">
            <a:fgClr>
              <a:srgbClr val="FFCC00"/>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0" name="Rectangle 13" descr="Wide upward diagonal">
            <a:extLst>
              <a:ext uri="{FF2B5EF4-FFF2-40B4-BE49-F238E27FC236}">
                <a16:creationId xmlns:a16="http://schemas.microsoft.com/office/drawing/2014/main" id="{6E958E5E-911B-CA4C-A847-C3D9D9D03900}"/>
              </a:ext>
            </a:extLst>
          </p:cNvPr>
          <p:cNvSpPr>
            <a:spLocks noChangeArrowheads="1"/>
          </p:cNvSpPr>
          <p:nvPr/>
        </p:nvSpPr>
        <p:spPr bwMode="auto">
          <a:xfrm>
            <a:off x="8048134" y="5264685"/>
            <a:ext cx="2595722" cy="266754"/>
          </a:xfrm>
          <a:prstGeom prst="rect">
            <a:avLst/>
          </a:prstGeom>
          <a:pattFill prst="wdUpDiag">
            <a:fgClr>
              <a:schemeClr val="tx1"/>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1" name="Line 17">
            <a:extLst>
              <a:ext uri="{FF2B5EF4-FFF2-40B4-BE49-F238E27FC236}">
                <a16:creationId xmlns:a16="http://schemas.microsoft.com/office/drawing/2014/main" id="{F67B2308-5D0D-4148-959D-C9E59B182460}"/>
              </a:ext>
            </a:extLst>
          </p:cNvPr>
          <p:cNvSpPr>
            <a:spLocks noChangeShapeType="1"/>
          </p:cNvSpPr>
          <p:nvPr/>
        </p:nvSpPr>
        <p:spPr bwMode="auto">
          <a:xfrm>
            <a:off x="6814938" y="4436528"/>
            <a:ext cx="814157" cy="97648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23">
            <a:extLst>
              <a:ext uri="{FF2B5EF4-FFF2-40B4-BE49-F238E27FC236}">
                <a16:creationId xmlns:a16="http://schemas.microsoft.com/office/drawing/2014/main" id="{9A0D747A-E9F3-8047-BC93-B2953C1F1F4B}"/>
              </a:ext>
            </a:extLst>
          </p:cNvPr>
          <p:cNvSpPr>
            <a:spLocks noChangeShapeType="1"/>
          </p:cNvSpPr>
          <p:nvPr/>
        </p:nvSpPr>
        <p:spPr bwMode="auto">
          <a:xfrm flipH="1">
            <a:off x="7883034" y="4700759"/>
            <a:ext cx="228648" cy="73330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 name="Text Box 22">
            <a:extLst>
              <a:ext uri="{FF2B5EF4-FFF2-40B4-BE49-F238E27FC236}">
                <a16:creationId xmlns:a16="http://schemas.microsoft.com/office/drawing/2014/main" id="{587B322F-90DA-D845-A2A4-2331C733F025}"/>
              </a:ext>
            </a:extLst>
          </p:cNvPr>
          <p:cNvSpPr txBox="1">
            <a:spLocks noChangeArrowheads="1"/>
          </p:cNvSpPr>
          <p:nvPr/>
        </p:nvSpPr>
        <p:spPr bwMode="auto">
          <a:xfrm>
            <a:off x="8980322" y="3423285"/>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Distribution</a:t>
            </a:r>
          </a:p>
        </p:txBody>
      </p:sp>
      <p:sp>
        <p:nvSpPr>
          <p:cNvPr id="89" name="Line 24">
            <a:extLst>
              <a:ext uri="{FF2B5EF4-FFF2-40B4-BE49-F238E27FC236}">
                <a16:creationId xmlns:a16="http://schemas.microsoft.com/office/drawing/2014/main" id="{1DE49C84-841D-3F4D-A881-366A52B32990}"/>
              </a:ext>
            </a:extLst>
          </p:cNvPr>
          <p:cNvSpPr>
            <a:spLocks noChangeShapeType="1"/>
          </p:cNvSpPr>
          <p:nvPr/>
        </p:nvSpPr>
        <p:spPr bwMode="auto">
          <a:xfrm flipH="1">
            <a:off x="10275721" y="3804285"/>
            <a:ext cx="76200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 name="Rectangle 89">
            <a:extLst>
              <a:ext uri="{FF2B5EF4-FFF2-40B4-BE49-F238E27FC236}">
                <a16:creationId xmlns:a16="http://schemas.microsoft.com/office/drawing/2014/main" id="{EE3EBC19-D580-0949-BBE6-4DBA8EECD995}"/>
              </a:ext>
            </a:extLst>
          </p:cNvPr>
          <p:cNvSpPr/>
          <p:nvPr/>
        </p:nvSpPr>
        <p:spPr>
          <a:xfrm>
            <a:off x="6988823" y="3524936"/>
            <a:ext cx="766557" cy="369332"/>
          </a:xfrm>
          <a:prstGeom prst="rect">
            <a:avLst/>
          </a:prstGeom>
        </p:spPr>
        <p:txBody>
          <a:bodyPr wrap="none">
            <a:spAutoFit/>
          </a:bodyPr>
          <a:lstStyle/>
          <a:p>
            <a:r>
              <a:rPr kumimoji="1" lang="en-US" altLang="en-US" dirty="0">
                <a:ea typeface="ＭＳ Ｐゴシック" charset="-128"/>
              </a:rPr>
              <a:t>§156</a:t>
            </a:r>
            <a:endParaRPr lang="en-US" dirty="0"/>
          </a:p>
        </p:txBody>
      </p:sp>
    </p:spTree>
    <p:extLst>
      <p:ext uri="{BB962C8B-B14F-4D97-AF65-F5344CB8AC3E}">
        <p14:creationId xmlns:p14="http://schemas.microsoft.com/office/powerpoint/2010/main" val="3935988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838848" y="238649"/>
            <a:ext cx="8433079" cy="762000"/>
          </a:xfrm>
        </p:spPr>
        <p:txBody>
          <a:bodyPr>
            <a:noAutofit/>
          </a:bodyPr>
          <a:lstStyle/>
          <a:p>
            <a:pPr eaLnBrk="1" hangingPunct="1"/>
            <a:r>
              <a:rPr kumimoji="1" lang="en-US" altLang="en-US" sz="3600" dirty="0">
                <a:ea typeface="ＭＳ Ｐゴシック" charset="-128"/>
              </a:rPr>
              <a:t>Key provisions of Hatch-Waxman Act (1984)</a:t>
            </a:r>
          </a:p>
        </p:txBody>
      </p:sp>
      <p:sp>
        <p:nvSpPr>
          <p:cNvPr id="16388" name="Rectangle 3"/>
          <p:cNvSpPr>
            <a:spLocks noGrp="1" noChangeArrowheads="1"/>
          </p:cNvSpPr>
          <p:nvPr>
            <p:ph type="body" idx="1"/>
          </p:nvPr>
        </p:nvSpPr>
        <p:spPr>
          <a:xfrm>
            <a:off x="598714" y="1128712"/>
            <a:ext cx="10424327" cy="5442910"/>
          </a:xfrm>
        </p:spPr>
        <p:txBody>
          <a:bodyPr>
            <a:normAutofit/>
          </a:bodyPr>
          <a:lstStyle/>
          <a:p>
            <a:pPr marL="533400" indent="-533400">
              <a:buFont typeface="Times" charset="0"/>
              <a:buChar char="•"/>
            </a:pPr>
            <a:r>
              <a:rPr kumimoji="1" lang="en-US" altLang="en-US" sz="2400" dirty="0">
                <a:latin typeface="Calibri" panose="020F0502020204030204" pitchFamily="34" charset="0"/>
                <a:ea typeface="ＭＳ Ｐゴシック" charset="-128"/>
                <a:cs typeface="Calibri" panose="020F0502020204030204" pitchFamily="34" charset="0"/>
              </a:rPr>
              <a:t>Extension of patent term to offset FDA approval process – up to 5 years, but no further than 14 years from date of FDA approval (§156)</a:t>
            </a:r>
          </a:p>
          <a:p>
            <a:pPr marL="533400" indent="-533400">
              <a:buFont typeface="Times" charset="0"/>
              <a:buChar char="•"/>
            </a:pPr>
            <a:r>
              <a:rPr kumimoji="1" lang="en-US" altLang="en-US" sz="2400" dirty="0">
                <a:latin typeface="Calibri" panose="020F0502020204030204" pitchFamily="34" charset="0"/>
                <a:ea typeface="ＭＳ Ｐゴシック" charset="-128"/>
                <a:cs typeface="Calibri" panose="020F0502020204030204" pitchFamily="34" charset="0"/>
              </a:rPr>
              <a:t>No liability for making, using, or selling </a:t>
            </a:r>
            <a:r>
              <a:rPr kumimoji="1" lang="ja-JP" altLang="en-US" sz="2400">
                <a:latin typeface="Calibri" panose="020F0502020204030204" pitchFamily="34" charset="0"/>
                <a:ea typeface="ＭＳ Ｐゴシック" charset="-128"/>
                <a:cs typeface="Calibri" panose="020F0502020204030204" pitchFamily="34" charset="0"/>
              </a:rPr>
              <a:t>“</a:t>
            </a:r>
            <a:r>
              <a:rPr kumimoji="1" lang="en-US" altLang="ja-JP" sz="2400" dirty="0">
                <a:latin typeface="Calibri" panose="020F0502020204030204" pitchFamily="34" charset="0"/>
                <a:ea typeface="ＭＳ Ｐゴシック" charset="-128"/>
                <a:cs typeface="Calibri" panose="020F0502020204030204" pitchFamily="34" charset="0"/>
              </a:rPr>
              <a:t>a patented invention</a:t>
            </a:r>
            <a:r>
              <a:rPr kumimoji="1" lang="ja-JP" altLang="en-US" sz="2400">
                <a:latin typeface="Calibri" panose="020F0502020204030204" pitchFamily="34" charset="0"/>
                <a:ea typeface="ＭＳ Ｐゴシック" charset="-128"/>
                <a:cs typeface="Calibri" panose="020F0502020204030204" pitchFamily="34" charset="0"/>
              </a:rPr>
              <a:t>”</a:t>
            </a:r>
            <a:r>
              <a:rPr kumimoji="1" lang="en-US" altLang="ja-JP" sz="2400" dirty="0">
                <a:latin typeface="Calibri" panose="020F0502020204030204" pitchFamily="34" charset="0"/>
                <a:ea typeface="ＭＳ Ｐゴシック" charset="-128"/>
                <a:cs typeface="Calibri" panose="020F0502020204030204" pitchFamily="34" charset="0"/>
              </a:rPr>
              <a:t> </a:t>
            </a:r>
            <a:r>
              <a:rPr kumimoji="1" lang="ja-JP" altLang="en-US" sz="2400">
                <a:latin typeface="Calibri" panose="020F0502020204030204" pitchFamily="34" charset="0"/>
                <a:ea typeface="ＭＳ Ｐゴシック" charset="-128"/>
                <a:cs typeface="Calibri" panose="020F0502020204030204" pitchFamily="34" charset="0"/>
              </a:rPr>
              <a:t>“</a:t>
            </a:r>
            <a:r>
              <a:rPr kumimoji="1" lang="en-US" altLang="ja-JP" sz="2400" dirty="0">
                <a:latin typeface="Calibri" panose="020F0502020204030204" pitchFamily="34" charset="0"/>
                <a:ea typeface="ＭＳ Ｐゴシック" charset="-128"/>
                <a:cs typeface="Calibri" panose="020F0502020204030204" pitchFamily="34" charset="0"/>
              </a:rPr>
              <a:t>solely for uses reasonably related to the development and submission of information</a:t>
            </a:r>
            <a:r>
              <a:rPr kumimoji="1" lang="ja-JP" altLang="en-US" sz="2400">
                <a:latin typeface="Calibri" panose="020F0502020204030204" pitchFamily="34" charset="0"/>
                <a:ea typeface="ＭＳ Ｐゴシック" charset="-128"/>
                <a:cs typeface="Calibri" panose="020F0502020204030204" pitchFamily="34" charset="0"/>
              </a:rPr>
              <a:t>”</a:t>
            </a:r>
            <a:r>
              <a:rPr kumimoji="1" lang="en-US" altLang="ja-JP" sz="2400" dirty="0">
                <a:latin typeface="Calibri" panose="020F0502020204030204" pitchFamily="34" charset="0"/>
                <a:ea typeface="ＭＳ Ｐゴシック" charset="-128"/>
                <a:cs typeface="Calibri" panose="020F0502020204030204" pitchFamily="34" charset="0"/>
              </a:rPr>
              <a:t> to FDA (§271(e)(1))</a:t>
            </a:r>
          </a:p>
          <a:p>
            <a:pPr marL="533400" indent="-533400">
              <a:buFont typeface="Times" charset="0"/>
              <a:buChar char="•"/>
            </a:pPr>
            <a:r>
              <a:rPr kumimoji="1" lang="en-US" altLang="en-US" sz="2400" dirty="0">
                <a:latin typeface="Calibri" panose="020F0502020204030204" pitchFamily="34" charset="0"/>
                <a:ea typeface="ＭＳ Ｐゴシック" charset="-128"/>
                <a:cs typeface="Calibri" panose="020F0502020204030204" pitchFamily="34" charset="0"/>
              </a:rPr>
              <a:t>Abbreviated New Drug Application procedure (ANDA) for seeking FDA approval for generic equivalent of FDA-approved drug (§271(e)(2)).  Applicant must show:</a:t>
            </a:r>
          </a:p>
          <a:p>
            <a:pPr marL="1524000" lvl="2" indent="-609600">
              <a:buFontTx/>
              <a:buAutoNum type="alphaUcPeriod"/>
            </a:pPr>
            <a:r>
              <a:rPr lang="en-US" altLang="en-US" dirty="0">
                <a:ea typeface="ＭＳ Ｐゴシック" charset="-128"/>
              </a:rPr>
              <a:t>Bioequivalence of the generic and the pioneer drug</a:t>
            </a:r>
          </a:p>
          <a:p>
            <a:pPr marL="1524000" lvl="2" indent="-609600">
              <a:buFontTx/>
              <a:buAutoNum type="alphaUcPeriod"/>
            </a:pPr>
            <a:r>
              <a:rPr lang="en-US" altLang="en-US" dirty="0">
                <a:ea typeface="ＭＳ Ｐゴシック" charset="-128"/>
              </a:rPr>
              <a:t>No patent impediment to commercial distribution of the generic version</a:t>
            </a:r>
          </a:p>
          <a:p>
            <a:pPr marL="1924050" lvl="3" indent="-609600">
              <a:buFontTx/>
              <a:buAutoNum type="arabicParenR"/>
            </a:pPr>
            <a:r>
              <a:rPr lang="en-US" altLang="en-US" dirty="0"/>
              <a:t>The drug at issue has not been patented</a:t>
            </a:r>
          </a:p>
          <a:p>
            <a:pPr marL="1924050" lvl="3" indent="-609600">
              <a:buFontTx/>
              <a:buAutoNum type="arabicParenR"/>
            </a:pPr>
            <a:r>
              <a:rPr lang="en-US" altLang="en-US" dirty="0"/>
              <a:t>The patent on the drug has expired</a:t>
            </a:r>
          </a:p>
          <a:p>
            <a:pPr marL="1924050" lvl="3" indent="-609600">
              <a:buFontTx/>
              <a:buAutoNum type="arabicParenR"/>
            </a:pPr>
            <a:r>
              <a:rPr lang="en-US" altLang="en-US" dirty="0"/>
              <a:t>Identify the date on which the patent will expire</a:t>
            </a:r>
          </a:p>
          <a:p>
            <a:pPr marL="1924050" lvl="3" indent="-609600">
              <a:buFontTx/>
              <a:buAutoNum type="arabicParenR"/>
            </a:pPr>
            <a:r>
              <a:rPr lang="en-US" altLang="en-US" dirty="0"/>
              <a:t>The patent on the drug is invalid or will not be infringed by the generic</a:t>
            </a:r>
          </a:p>
          <a:p>
            <a:pPr marL="990600" lvl="1" indent="-533400">
              <a:buFont typeface="Times" charset="0"/>
              <a:buChar char="•"/>
            </a:pPr>
            <a:endParaRPr kumimoji="1" lang="en-US" altLang="en-US" sz="2000" dirty="0">
              <a:ea typeface="ＭＳ Ｐゴシック" charset="-128"/>
            </a:endParaRPr>
          </a:p>
        </p:txBody>
      </p:sp>
    </p:spTree>
    <p:extLst>
      <p:ext uri="{BB962C8B-B14F-4D97-AF65-F5344CB8AC3E}">
        <p14:creationId xmlns:p14="http://schemas.microsoft.com/office/powerpoint/2010/main" val="2417654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bwMode="auto">
          <a:xfrm>
            <a:off x="2074277" y="1219200"/>
            <a:ext cx="79248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 name="Straight Connector 7"/>
          <p:cNvCxnSpPr/>
          <p:nvPr/>
        </p:nvCxnSpPr>
        <p:spPr bwMode="auto">
          <a:xfrm>
            <a:off x="5731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274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817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360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92574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346897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988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53372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074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619218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6646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7103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7597641"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8017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84750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8932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9406449"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TextBox 25"/>
          <p:cNvSpPr txBox="1"/>
          <p:nvPr/>
        </p:nvSpPr>
        <p:spPr>
          <a:xfrm>
            <a:off x="1905000" y="685800"/>
            <a:ext cx="301686" cy="369332"/>
          </a:xfrm>
          <a:prstGeom prst="rect">
            <a:avLst/>
          </a:prstGeom>
          <a:noFill/>
        </p:spPr>
        <p:txBody>
          <a:bodyPr wrap="none" rtlCol="0">
            <a:spAutoFit/>
          </a:bodyPr>
          <a:lstStyle/>
          <a:p>
            <a:r>
              <a:rPr lang="en-US" dirty="0"/>
              <a:t>0</a:t>
            </a:r>
          </a:p>
        </p:txBody>
      </p:sp>
      <p:sp>
        <p:nvSpPr>
          <p:cNvPr id="27" name="TextBox 26"/>
          <p:cNvSpPr txBox="1"/>
          <p:nvPr/>
        </p:nvSpPr>
        <p:spPr>
          <a:xfrm>
            <a:off x="3733800" y="681335"/>
            <a:ext cx="301686" cy="369332"/>
          </a:xfrm>
          <a:prstGeom prst="rect">
            <a:avLst/>
          </a:prstGeom>
          <a:noFill/>
        </p:spPr>
        <p:txBody>
          <a:bodyPr wrap="none" rtlCol="0">
            <a:spAutoFit/>
          </a:bodyPr>
          <a:lstStyle/>
          <a:p>
            <a:r>
              <a:rPr lang="en-US" dirty="0"/>
              <a:t>8</a:t>
            </a:r>
          </a:p>
        </p:txBody>
      </p:sp>
      <p:sp>
        <p:nvSpPr>
          <p:cNvPr id="28" name="TextBox 27"/>
          <p:cNvSpPr txBox="1"/>
          <p:nvPr/>
        </p:nvSpPr>
        <p:spPr>
          <a:xfrm>
            <a:off x="2819400" y="685800"/>
            <a:ext cx="301686" cy="369332"/>
          </a:xfrm>
          <a:prstGeom prst="rect">
            <a:avLst/>
          </a:prstGeom>
          <a:noFill/>
        </p:spPr>
        <p:txBody>
          <a:bodyPr wrap="none" rtlCol="0">
            <a:spAutoFit/>
          </a:bodyPr>
          <a:lstStyle/>
          <a:p>
            <a:r>
              <a:rPr lang="en-US" dirty="0"/>
              <a:t>4</a:t>
            </a:r>
          </a:p>
        </p:txBody>
      </p:sp>
      <p:sp>
        <p:nvSpPr>
          <p:cNvPr id="29" name="TextBox 28"/>
          <p:cNvSpPr txBox="1"/>
          <p:nvPr/>
        </p:nvSpPr>
        <p:spPr>
          <a:xfrm>
            <a:off x="4571255" y="681335"/>
            <a:ext cx="418704" cy="369332"/>
          </a:xfrm>
          <a:prstGeom prst="rect">
            <a:avLst/>
          </a:prstGeom>
          <a:noFill/>
        </p:spPr>
        <p:txBody>
          <a:bodyPr wrap="none" rtlCol="0">
            <a:spAutoFit/>
          </a:bodyPr>
          <a:lstStyle/>
          <a:p>
            <a:r>
              <a:rPr lang="en-US" dirty="0"/>
              <a:t>12</a:t>
            </a:r>
          </a:p>
        </p:txBody>
      </p:sp>
      <p:sp>
        <p:nvSpPr>
          <p:cNvPr id="30" name="TextBox 29"/>
          <p:cNvSpPr txBox="1"/>
          <p:nvPr/>
        </p:nvSpPr>
        <p:spPr>
          <a:xfrm>
            <a:off x="5485655" y="701689"/>
            <a:ext cx="418704" cy="369332"/>
          </a:xfrm>
          <a:prstGeom prst="rect">
            <a:avLst/>
          </a:prstGeom>
          <a:noFill/>
        </p:spPr>
        <p:txBody>
          <a:bodyPr wrap="none" rtlCol="0">
            <a:spAutoFit/>
          </a:bodyPr>
          <a:lstStyle/>
          <a:p>
            <a:r>
              <a:rPr lang="en-US" dirty="0"/>
              <a:t>16</a:t>
            </a:r>
          </a:p>
        </p:txBody>
      </p:sp>
      <p:sp>
        <p:nvSpPr>
          <p:cNvPr id="31" name="TextBox 30"/>
          <p:cNvSpPr txBox="1"/>
          <p:nvPr/>
        </p:nvSpPr>
        <p:spPr>
          <a:xfrm>
            <a:off x="8170277" y="681335"/>
            <a:ext cx="418704" cy="369332"/>
          </a:xfrm>
          <a:prstGeom prst="rect">
            <a:avLst/>
          </a:prstGeom>
          <a:noFill/>
        </p:spPr>
        <p:txBody>
          <a:bodyPr wrap="none" rtlCol="0">
            <a:spAutoFit/>
          </a:bodyPr>
          <a:lstStyle/>
          <a:p>
            <a:r>
              <a:rPr lang="en-US" dirty="0"/>
              <a:t>28</a:t>
            </a:r>
          </a:p>
        </p:txBody>
      </p:sp>
      <p:sp>
        <p:nvSpPr>
          <p:cNvPr id="32" name="TextBox 31"/>
          <p:cNvSpPr txBox="1"/>
          <p:nvPr/>
        </p:nvSpPr>
        <p:spPr>
          <a:xfrm>
            <a:off x="7314455" y="681335"/>
            <a:ext cx="418704" cy="369332"/>
          </a:xfrm>
          <a:prstGeom prst="rect">
            <a:avLst/>
          </a:prstGeom>
          <a:noFill/>
        </p:spPr>
        <p:txBody>
          <a:bodyPr wrap="none" rtlCol="0">
            <a:spAutoFit/>
          </a:bodyPr>
          <a:lstStyle/>
          <a:p>
            <a:r>
              <a:rPr lang="en-US" dirty="0"/>
              <a:t>24</a:t>
            </a:r>
          </a:p>
        </p:txBody>
      </p:sp>
      <p:sp>
        <p:nvSpPr>
          <p:cNvPr id="33" name="TextBox 32"/>
          <p:cNvSpPr txBox="1"/>
          <p:nvPr/>
        </p:nvSpPr>
        <p:spPr>
          <a:xfrm>
            <a:off x="6400055" y="698312"/>
            <a:ext cx="418704" cy="369332"/>
          </a:xfrm>
          <a:prstGeom prst="rect">
            <a:avLst/>
          </a:prstGeom>
          <a:noFill/>
        </p:spPr>
        <p:txBody>
          <a:bodyPr wrap="none" rtlCol="0">
            <a:spAutoFit/>
          </a:bodyPr>
          <a:lstStyle/>
          <a:p>
            <a:r>
              <a:rPr lang="en-US" dirty="0"/>
              <a:t>20</a:t>
            </a:r>
          </a:p>
        </p:txBody>
      </p:sp>
      <p:sp>
        <p:nvSpPr>
          <p:cNvPr id="35" name="TextBox 34"/>
          <p:cNvSpPr txBox="1"/>
          <p:nvPr/>
        </p:nvSpPr>
        <p:spPr>
          <a:xfrm>
            <a:off x="9160877" y="681335"/>
            <a:ext cx="418704" cy="369332"/>
          </a:xfrm>
          <a:prstGeom prst="rect">
            <a:avLst/>
          </a:prstGeom>
          <a:noFill/>
        </p:spPr>
        <p:txBody>
          <a:bodyPr wrap="none" rtlCol="0">
            <a:spAutoFit/>
          </a:bodyPr>
          <a:lstStyle/>
          <a:p>
            <a:r>
              <a:rPr lang="en-US" dirty="0"/>
              <a:t>32</a:t>
            </a:r>
          </a:p>
        </p:txBody>
      </p:sp>
      <p:cxnSp>
        <p:nvCxnSpPr>
          <p:cNvPr id="38" name="Straight Connector 37"/>
          <p:cNvCxnSpPr>
            <a:cxnSpLocks/>
          </p:cNvCxnSpPr>
          <p:nvPr/>
        </p:nvCxnSpPr>
        <p:spPr bwMode="auto">
          <a:xfrm>
            <a:off x="2057400" y="1828800"/>
            <a:ext cx="1868348"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0" name="Straight Connector 39"/>
          <p:cNvCxnSpPr>
            <a:cxnSpLocks/>
          </p:cNvCxnSpPr>
          <p:nvPr/>
        </p:nvCxnSpPr>
        <p:spPr bwMode="auto">
          <a:xfrm>
            <a:off x="3924300" y="2571802"/>
            <a:ext cx="2685107"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1" name="Straight Connector 40"/>
          <p:cNvCxnSpPr/>
          <p:nvPr/>
        </p:nvCxnSpPr>
        <p:spPr bwMode="auto">
          <a:xfrm>
            <a:off x="6629400" y="3202335"/>
            <a:ext cx="4572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sp>
        <p:nvSpPr>
          <p:cNvPr id="48" name="TextBox 47"/>
          <p:cNvSpPr txBox="1"/>
          <p:nvPr/>
        </p:nvSpPr>
        <p:spPr>
          <a:xfrm>
            <a:off x="2438400" y="3429000"/>
            <a:ext cx="2013052" cy="400110"/>
          </a:xfrm>
          <a:prstGeom prst="rect">
            <a:avLst/>
          </a:prstGeom>
          <a:noFill/>
        </p:spPr>
        <p:txBody>
          <a:bodyPr wrap="none" rtlCol="0">
            <a:spAutoFit/>
          </a:bodyPr>
          <a:lstStyle/>
          <a:p>
            <a:r>
              <a:rPr lang="en-US" sz="2000" dirty="0"/>
              <a:t>Patent protection</a:t>
            </a:r>
          </a:p>
        </p:txBody>
      </p:sp>
      <p:cxnSp>
        <p:nvCxnSpPr>
          <p:cNvPr id="49" name="Straight Connector 48"/>
          <p:cNvCxnSpPr/>
          <p:nvPr/>
        </p:nvCxnSpPr>
        <p:spPr bwMode="auto">
          <a:xfrm>
            <a:off x="2286000" y="3886200"/>
            <a:ext cx="4648200" cy="0"/>
          </a:xfrm>
          <a:prstGeom prst="line">
            <a:avLst/>
          </a:prstGeom>
          <a:solidFill>
            <a:schemeClr val="accent1"/>
          </a:solidFill>
          <a:ln w="76200" cap="flat" cmpd="sng" algn="ctr">
            <a:solidFill>
              <a:srgbClr val="3366FF"/>
            </a:solidFill>
            <a:prstDash val="solid"/>
            <a:round/>
            <a:headEnd type="none" w="med" len="med"/>
            <a:tailEnd type="none" w="med" len="med"/>
          </a:ln>
          <a:effectLst/>
        </p:spPr>
      </p:cxnSp>
      <p:cxnSp>
        <p:nvCxnSpPr>
          <p:cNvPr id="55" name="Straight Connector 54"/>
          <p:cNvCxnSpPr/>
          <p:nvPr/>
        </p:nvCxnSpPr>
        <p:spPr bwMode="auto">
          <a:xfrm>
            <a:off x="7128824" y="1620917"/>
            <a:ext cx="0" cy="434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6" name="TextBox 55"/>
          <p:cNvSpPr txBox="1"/>
          <p:nvPr/>
        </p:nvSpPr>
        <p:spPr>
          <a:xfrm>
            <a:off x="6807473" y="6112512"/>
            <a:ext cx="1081972" cy="707886"/>
          </a:xfrm>
          <a:prstGeom prst="rect">
            <a:avLst/>
          </a:prstGeom>
          <a:noFill/>
        </p:spPr>
        <p:txBody>
          <a:bodyPr wrap="none" rtlCol="0">
            <a:spAutoFit/>
          </a:bodyPr>
          <a:lstStyle/>
          <a:p>
            <a:r>
              <a:rPr lang="en-US" sz="2000" dirty="0"/>
              <a:t>FDA</a:t>
            </a:r>
          </a:p>
          <a:p>
            <a:r>
              <a:rPr lang="en-US" sz="2000" dirty="0"/>
              <a:t>approval</a:t>
            </a:r>
          </a:p>
        </p:txBody>
      </p:sp>
      <p:cxnSp>
        <p:nvCxnSpPr>
          <p:cNvPr id="63" name="Straight Arrow Connector 62"/>
          <p:cNvCxnSpPr>
            <a:cxnSpLocks/>
          </p:cNvCxnSpPr>
          <p:nvPr/>
        </p:nvCxnSpPr>
        <p:spPr bwMode="auto">
          <a:xfrm>
            <a:off x="7101387" y="5701310"/>
            <a:ext cx="3936334"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64" name="Straight Connector 63"/>
          <p:cNvCxnSpPr/>
          <p:nvPr/>
        </p:nvCxnSpPr>
        <p:spPr bwMode="auto">
          <a:xfrm>
            <a:off x="10758987"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10301787"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a:off x="9844587"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9387387"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8952858"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8496088"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8015787"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7560837"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2" name="TextBox 81"/>
          <p:cNvSpPr txBox="1"/>
          <p:nvPr/>
        </p:nvSpPr>
        <p:spPr>
          <a:xfrm>
            <a:off x="8760910" y="5163445"/>
            <a:ext cx="301686" cy="369332"/>
          </a:xfrm>
          <a:prstGeom prst="rect">
            <a:avLst/>
          </a:prstGeom>
          <a:noFill/>
        </p:spPr>
        <p:txBody>
          <a:bodyPr wrap="none" rtlCol="0">
            <a:spAutoFit/>
          </a:bodyPr>
          <a:lstStyle/>
          <a:p>
            <a:r>
              <a:rPr lang="en-US" dirty="0"/>
              <a:t>8</a:t>
            </a:r>
          </a:p>
        </p:txBody>
      </p:sp>
      <p:sp>
        <p:nvSpPr>
          <p:cNvPr id="83" name="TextBox 82"/>
          <p:cNvSpPr txBox="1"/>
          <p:nvPr/>
        </p:nvSpPr>
        <p:spPr>
          <a:xfrm>
            <a:off x="7846510" y="5167910"/>
            <a:ext cx="301686" cy="369332"/>
          </a:xfrm>
          <a:prstGeom prst="rect">
            <a:avLst/>
          </a:prstGeom>
          <a:noFill/>
        </p:spPr>
        <p:txBody>
          <a:bodyPr wrap="none" rtlCol="0">
            <a:spAutoFit/>
          </a:bodyPr>
          <a:lstStyle/>
          <a:p>
            <a:r>
              <a:rPr lang="en-US" dirty="0"/>
              <a:t>4</a:t>
            </a:r>
          </a:p>
        </p:txBody>
      </p:sp>
      <p:sp>
        <p:nvSpPr>
          <p:cNvPr id="84" name="TextBox 83"/>
          <p:cNvSpPr txBox="1"/>
          <p:nvPr/>
        </p:nvSpPr>
        <p:spPr>
          <a:xfrm>
            <a:off x="9598365" y="5163445"/>
            <a:ext cx="418704" cy="369332"/>
          </a:xfrm>
          <a:prstGeom prst="rect">
            <a:avLst/>
          </a:prstGeom>
          <a:noFill/>
        </p:spPr>
        <p:txBody>
          <a:bodyPr wrap="none" rtlCol="0">
            <a:spAutoFit/>
          </a:bodyPr>
          <a:lstStyle/>
          <a:p>
            <a:r>
              <a:rPr lang="en-US" dirty="0"/>
              <a:t>12</a:t>
            </a:r>
          </a:p>
        </p:txBody>
      </p:sp>
      <p:sp>
        <p:nvSpPr>
          <p:cNvPr id="85" name="TextBox 84"/>
          <p:cNvSpPr txBox="1"/>
          <p:nvPr/>
        </p:nvSpPr>
        <p:spPr>
          <a:xfrm>
            <a:off x="10512765" y="5183799"/>
            <a:ext cx="418704" cy="369332"/>
          </a:xfrm>
          <a:prstGeom prst="rect">
            <a:avLst/>
          </a:prstGeom>
          <a:noFill/>
        </p:spPr>
        <p:txBody>
          <a:bodyPr wrap="none" rtlCol="0">
            <a:spAutoFit/>
          </a:bodyPr>
          <a:lstStyle/>
          <a:p>
            <a:r>
              <a:rPr lang="en-US" dirty="0"/>
              <a:t>16</a:t>
            </a:r>
          </a:p>
        </p:txBody>
      </p:sp>
      <p:sp>
        <p:nvSpPr>
          <p:cNvPr id="92" name="TextBox 91"/>
          <p:cNvSpPr txBox="1"/>
          <p:nvPr/>
        </p:nvSpPr>
        <p:spPr>
          <a:xfrm>
            <a:off x="608022" y="5809742"/>
            <a:ext cx="2101995" cy="738664"/>
          </a:xfrm>
          <a:prstGeom prst="rect">
            <a:avLst/>
          </a:prstGeom>
          <a:noFill/>
        </p:spPr>
        <p:txBody>
          <a:bodyPr wrap="none" rtlCol="0">
            <a:spAutoFit/>
          </a:bodyPr>
          <a:lstStyle/>
          <a:p>
            <a:r>
              <a:rPr lang="en-US" sz="1400" dirty="0"/>
              <a:t>Adapted from Choi et al,</a:t>
            </a:r>
          </a:p>
          <a:p>
            <a:r>
              <a:rPr lang="en-US" sz="1400" dirty="0"/>
              <a:t>“Medicines for the Mind,”</a:t>
            </a:r>
          </a:p>
          <a:p>
            <a:r>
              <a:rPr lang="en-US" sz="1400" dirty="0"/>
              <a:t>84 Neuron 554 (2014)</a:t>
            </a:r>
          </a:p>
        </p:txBody>
      </p:sp>
      <p:sp>
        <p:nvSpPr>
          <p:cNvPr id="72" name="TextBox 71"/>
          <p:cNvSpPr txBox="1"/>
          <p:nvPr/>
        </p:nvSpPr>
        <p:spPr>
          <a:xfrm>
            <a:off x="5410200" y="304800"/>
            <a:ext cx="678006" cy="369332"/>
          </a:xfrm>
          <a:prstGeom prst="rect">
            <a:avLst/>
          </a:prstGeom>
          <a:noFill/>
        </p:spPr>
        <p:txBody>
          <a:bodyPr wrap="none" rtlCol="0">
            <a:spAutoFit/>
          </a:bodyPr>
          <a:lstStyle/>
          <a:p>
            <a:r>
              <a:rPr lang="en-US" dirty="0"/>
              <a:t>years</a:t>
            </a:r>
          </a:p>
        </p:txBody>
      </p:sp>
      <p:sp>
        <p:nvSpPr>
          <p:cNvPr id="76" name="TextBox 75">
            <a:extLst>
              <a:ext uri="{FF2B5EF4-FFF2-40B4-BE49-F238E27FC236}">
                <a16:creationId xmlns:a16="http://schemas.microsoft.com/office/drawing/2014/main" id="{594A87D9-8B52-C74A-8C98-7699CF05C28E}"/>
              </a:ext>
            </a:extLst>
          </p:cNvPr>
          <p:cNvSpPr txBox="1"/>
          <p:nvPr/>
        </p:nvSpPr>
        <p:spPr>
          <a:xfrm>
            <a:off x="7232770" y="5833606"/>
            <a:ext cx="2072426" cy="400110"/>
          </a:xfrm>
          <a:prstGeom prst="rect">
            <a:avLst/>
          </a:prstGeom>
          <a:noFill/>
        </p:spPr>
        <p:txBody>
          <a:bodyPr wrap="square" rtlCol="0">
            <a:spAutoFit/>
          </a:bodyPr>
          <a:lstStyle/>
          <a:p>
            <a:pPr>
              <a:spcBef>
                <a:spcPts val="600"/>
              </a:spcBef>
            </a:pPr>
            <a:r>
              <a:rPr lang="en-US" sz="2000" dirty="0"/>
              <a:t>Commercial life</a:t>
            </a:r>
          </a:p>
        </p:txBody>
      </p:sp>
      <p:sp>
        <p:nvSpPr>
          <p:cNvPr id="59" name="Oval 58">
            <a:extLst>
              <a:ext uri="{FF2B5EF4-FFF2-40B4-BE49-F238E27FC236}">
                <a16:creationId xmlns:a16="http://schemas.microsoft.com/office/drawing/2014/main" id="{EAF26C85-6BDD-4944-B141-638CEEB89595}"/>
              </a:ext>
            </a:extLst>
          </p:cNvPr>
          <p:cNvSpPr/>
          <p:nvPr/>
        </p:nvSpPr>
        <p:spPr>
          <a:xfrm>
            <a:off x="2220686" y="3777343"/>
            <a:ext cx="217714"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910FB603-5036-1E48-9C58-CA45EA747247}"/>
              </a:ext>
            </a:extLst>
          </p:cNvPr>
          <p:cNvCxnSpPr/>
          <p:nvPr/>
        </p:nvCxnSpPr>
        <p:spPr bwMode="auto">
          <a:xfrm>
            <a:off x="6934200" y="3886200"/>
            <a:ext cx="1143000" cy="0"/>
          </a:xfrm>
          <a:prstGeom prst="line">
            <a:avLst/>
          </a:prstGeom>
          <a:solidFill>
            <a:schemeClr val="accent1"/>
          </a:solidFill>
          <a:ln w="76200" cap="flat" cmpd="sng" algn="ctr">
            <a:solidFill>
              <a:srgbClr val="660066"/>
            </a:solidFill>
            <a:prstDash val="solid"/>
            <a:round/>
            <a:headEnd type="none" w="med" len="med"/>
            <a:tailEnd type="none" w="med" len="med"/>
          </a:ln>
          <a:effectLst/>
        </p:spPr>
      </p:cxnSp>
      <p:sp>
        <p:nvSpPr>
          <p:cNvPr id="62" name="Text Box 16">
            <a:extLst>
              <a:ext uri="{FF2B5EF4-FFF2-40B4-BE49-F238E27FC236}">
                <a16:creationId xmlns:a16="http://schemas.microsoft.com/office/drawing/2014/main" id="{446CC756-66D0-F140-8B3A-087472AC1534}"/>
              </a:ext>
            </a:extLst>
          </p:cNvPr>
          <p:cNvSpPr txBox="1">
            <a:spLocks noChangeArrowheads="1"/>
          </p:cNvSpPr>
          <p:nvPr/>
        </p:nvSpPr>
        <p:spPr bwMode="auto">
          <a:xfrm>
            <a:off x="5484869" y="4092139"/>
            <a:ext cx="2749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Development</a:t>
            </a:r>
          </a:p>
        </p:txBody>
      </p:sp>
      <p:sp>
        <p:nvSpPr>
          <p:cNvPr id="77" name="Text Box 21">
            <a:extLst>
              <a:ext uri="{FF2B5EF4-FFF2-40B4-BE49-F238E27FC236}">
                <a16:creationId xmlns:a16="http://schemas.microsoft.com/office/drawing/2014/main" id="{58E7C711-26B3-9549-A7D3-9DB5C13F929F}"/>
              </a:ext>
            </a:extLst>
          </p:cNvPr>
          <p:cNvSpPr txBox="1">
            <a:spLocks noChangeArrowheads="1"/>
          </p:cNvSpPr>
          <p:nvPr/>
        </p:nvSpPr>
        <p:spPr bwMode="auto">
          <a:xfrm>
            <a:off x="7599877" y="4461256"/>
            <a:ext cx="13196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FDA review</a:t>
            </a:r>
          </a:p>
        </p:txBody>
      </p:sp>
      <p:sp>
        <p:nvSpPr>
          <p:cNvPr id="87" name="Text Box 22">
            <a:extLst>
              <a:ext uri="{FF2B5EF4-FFF2-40B4-BE49-F238E27FC236}">
                <a16:creationId xmlns:a16="http://schemas.microsoft.com/office/drawing/2014/main" id="{587B322F-90DA-D845-A2A4-2331C733F025}"/>
              </a:ext>
            </a:extLst>
          </p:cNvPr>
          <p:cNvSpPr txBox="1">
            <a:spLocks noChangeArrowheads="1"/>
          </p:cNvSpPr>
          <p:nvPr/>
        </p:nvSpPr>
        <p:spPr bwMode="auto">
          <a:xfrm>
            <a:off x="8980322" y="3423285"/>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Distribution</a:t>
            </a:r>
          </a:p>
        </p:txBody>
      </p:sp>
      <p:sp>
        <p:nvSpPr>
          <p:cNvPr id="90" name="Rectangle 89">
            <a:extLst>
              <a:ext uri="{FF2B5EF4-FFF2-40B4-BE49-F238E27FC236}">
                <a16:creationId xmlns:a16="http://schemas.microsoft.com/office/drawing/2014/main" id="{EE3EBC19-D580-0949-BBE6-4DBA8EECD995}"/>
              </a:ext>
            </a:extLst>
          </p:cNvPr>
          <p:cNvSpPr/>
          <p:nvPr/>
        </p:nvSpPr>
        <p:spPr>
          <a:xfrm>
            <a:off x="6988823" y="3524936"/>
            <a:ext cx="766557" cy="369332"/>
          </a:xfrm>
          <a:prstGeom prst="rect">
            <a:avLst/>
          </a:prstGeom>
        </p:spPr>
        <p:txBody>
          <a:bodyPr wrap="none">
            <a:spAutoFit/>
          </a:bodyPr>
          <a:lstStyle/>
          <a:p>
            <a:r>
              <a:rPr kumimoji="1" lang="en-US" altLang="en-US" dirty="0">
                <a:ea typeface="ＭＳ Ｐゴシック" charset="-128"/>
              </a:rPr>
              <a:t>§156</a:t>
            </a:r>
            <a:endParaRPr lang="en-US" dirty="0"/>
          </a:p>
        </p:txBody>
      </p:sp>
      <p:sp>
        <p:nvSpPr>
          <p:cNvPr id="93" name="TextBox 92">
            <a:extLst>
              <a:ext uri="{FF2B5EF4-FFF2-40B4-BE49-F238E27FC236}">
                <a16:creationId xmlns:a16="http://schemas.microsoft.com/office/drawing/2014/main" id="{6D42F1C8-ABC7-9840-B109-D0F152FAA1B4}"/>
              </a:ext>
            </a:extLst>
          </p:cNvPr>
          <p:cNvSpPr txBox="1"/>
          <p:nvPr/>
        </p:nvSpPr>
        <p:spPr>
          <a:xfrm>
            <a:off x="1981199" y="1447800"/>
            <a:ext cx="2133599" cy="707886"/>
          </a:xfrm>
          <a:prstGeom prst="rect">
            <a:avLst/>
          </a:prstGeom>
          <a:noFill/>
        </p:spPr>
        <p:txBody>
          <a:bodyPr wrap="square" rtlCol="0">
            <a:spAutoFit/>
          </a:bodyPr>
          <a:lstStyle/>
          <a:p>
            <a:r>
              <a:rPr lang="en-US" sz="2000" dirty="0"/>
              <a:t>Discovery &amp; </a:t>
            </a:r>
          </a:p>
          <a:p>
            <a:r>
              <a:rPr lang="en-US" sz="2000" dirty="0"/>
              <a:t>preclinical</a:t>
            </a:r>
          </a:p>
        </p:txBody>
      </p:sp>
      <p:sp>
        <p:nvSpPr>
          <p:cNvPr id="78" name="Rounded Rectangle 77">
            <a:extLst>
              <a:ext uri="{FF2B5EF4-FFF2-40B4-BE49-F238E27FC236}">
                <a16:creationId xmlns:a16="http://schemas.microsoft.com/office/drawing/2014/main" id="{10B23232-B44D-2946-9D23-C7CF88B8BB0E}"/>
              </a:ext>
            </a:extLst>
          </p:cNvPr>
          <p:cNvSpPr/>
          <p:nvPr/>
        </p:nvSpPr>
        <p:spPr bwMode="auto">
          <a:xfrm>
            <a:off x="3833384" y="2183738"/>
            <a:ext cx="2899011" cy="7620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charset="0"/>
            </a:endParaRPr>
          </a:p>
        </p:txBody>
      </p:sp>
      <p:sp>
        <p:nvSpPr>
          <p:cNvPr id="79" name="TextBox 78">
            <a:extLst>
              <a:ext uri="{FF2B5EF4-FFF2-40B4-BE49-F238E27FC236}">
                <a16:creationId xmlns:a16="http://schemas.microsoft.com/office/drawing/2014/main" id="{E29DF77D-0030-534E-81CE-468685850E3E}"/>
              </a:ext>
            </a:extLst>
          </p:cNvPr>
          <p:cNvSpPr txBox="1"/>
          <p:nvPr/>
        </p:nvSpPr>
        <p:spPr>
          <a:xfrm>
            <a:off x="3974410" y="2161025"/>
            <a:ext cx="1568314" cy="707886"/>
          </a:xfrm>
          <a:prstGeom prst="rect">
            <a:avLst/>
          </a:prstGeom>
          <a:noFill/>
        </p:spPr>
        <p:txBody>
          <a:bodyPr wrap="none" rtlCol="0">
            <a:spAutoFit/>
          </a:bodyPr>
          <a:lstStyle/>
          <a:p>
            <a:r>
              <a:rPr lang="en-US" sz="2000" dirty="0"/>
              <a:t>Clinical</a:t>
            </a:r>
          </a:p>
          <a:p>
            <a:r>
              <a:rPr lang="en-US" sz="2000" dirty="0"/>
              <a:t>development</a:t>
            </a:r>
          </a:p>
        </p:txBody>
      </p:sp>
      <p:sp>
        <p:nvSpPr>
          <p:cNvPr id="80" name="TextBox 79">
            <a:extLst>
              <a:ext uri="{FF2B5EF4-FFF2-40B4-BE49-F238E27FC236}">
                <a16:creationId xmlns:a16="http://schemas.microsoft.com/office/drawing/2014/main" id="{0596BCBC-96D5-F148-A1DC-D96616B89B3E}"/>
              </a:ext>
            </a:extLst>
          </p:cNvPr>
          <p:cNvSpPr txBox="1"/>
          <p:nvPr/>
        </p:nvSpPr>
        <p:spPr>
          <a:xfrm>
            <a:off x="6565518" y="2828406"/>
            <a:ext cx="889987" cy="707886"/>
          </a:xfrm>
          <a:prstGeom prst="rect">
            <a:avLst/>
          </a:prstGeom>
          <a:noFill/>
        </p:spPr>
        <p:txBody>
          <a:bodyPr wrap="none" rtlCol="0">
            <a:spAutoFit/>
          </a:bodyPr>
          <a:lstStyle/>
          <a:p>
            <a:r>
              <a:rPr lang="en-US" sz="2000" dirty="0"/>
              <a:t>FDA</a:t>
            </a:r>
          </a:p>
          <a:p>
            <a:r>
              <a:rPr lang="en-US" sz="2000" dirty="0"/>
              <a:t>review</a:t>
            </a:r>
          </a:p>
        </p:txBody>
      </p:sp>
      <p:sp>
        <p:nvSpPr>
          <p:cNvPr id="81" name="Rectangle 80">
            <a:extLst>
              <a:ext uri="{FF2B5EF4-FFF2-40B4-BE49-F238E27FC236}">
                <a16:creationId xmlns:a16="http://schemas.microsoft.com/office/drawing/2014/main" id="{F2D977F7-AB08-7644-BF42-A0BDB5AB1F90}"/>
              </a:ext>
            </a:extLst>
          </p:cNvPr>
          <p:cNvSpPr/>
          <p:nvPr/>
        </p:nvSpPr>
        <p:spPr bwMode="auto">
          <a:xfrm>
            <a:off x="7124699" y="5578239"/>
            <a:ext cx="934927" cy="255150"/>
          </a:xfrm>
          <a:prstGeom prst="rect">
            <a:avLst/>
          </a:prstGeom>
          <a:pattFill prst="wdUpDiag">
            <a:fgClr>
              <a:srgbClr val="FF0000"/>
            </a:fgClr>
            <a:bgClr>
              <a:prstClr val="white"/>
            </a:bgClr>
          </a:patt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charset="0"/>
            </a:endParaRPr>
          </a:p>
        </p:txBody>
      </p:sp>
      <p:sp>
        <p:nvSpPr>
          <p:cNvPr id="86" name="Rectangle 13" descr="Wide upward diagonal">
            <a:extLst>
              <a:ext uri="{FF2B5EF4-FFF2-40B4-BE49-F238E27FC236}">
                <a16:creationId xmlns:a16="http://schemas.microsoft.com/office/drawing/2014/main" id="{8F04D54D-A260-4544-86F3-376CF44CA804}"/>
              </a:ext>
            </a:extLst>
          </p:cNvPr>
          <p:cNvSpPr>
            <a:spLocks noChangeArrowheads="1"/>
          </p:cNvSpPr>
          <p:nvPr/>
        </p:nvSpPr>
        <p:spPr bwMode="auto">
          <a:xfrm>
            <a:off x="8048134" y="5264685"/>
            <a:ext cx="2595722" cy="266754"/>
          </a:xfrm>
          <a:prstGeom prst="rect">
            <a:avLst/>
          </a:prstGeom>
          <a:pattFill prst="wdUpDiag">
            <a:fgClr>
              <a:schemeClr val="tx1"/>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00" name="Rectangle 15" descr="Wide upward diagonal">
            <a:extLst>
              <a:ext uri="{FF2B5EF4-FFF2-40B4-BE49-F238E27FC236}">
                <a16:creationId xmlns:a16="http://schemas.microsoft.com/office/drawing/2014/main" id="{6B826F19-A81D-524F-B7C2-523485D097D1}"/>
              </a:ext>
            </a:extLst>
          </p:cNvPr>
          <p:cNvSpPr>
            <a:spLocks noChangeArrowheads="1"/>
          </p:cNvSpPr>
          <p:nvPr/>
        </p:nvSpPr>
        <p:spPr bwMode="auto">
          <a:xfrm>
            <a:off x="7765743" y="5264685"/>
            <a:ext cx="268393" cy="280531"/>
          </a:xfrm>
          <a:prstGeom prst="rect">
            <a:avLst/>
          </a:prstGeom>
          <a:pattFill prst="dkUpDiag">
            <a:fgClr>
              <a:schemeClr val="accent6">
                <a:lumMod val="75000"/>
              </a:schemeClr>
            </a:fgClr>
            <a:bgClr>
              <a:schemeClr val="bg1"/>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01" name="Rectangle 16" descr="Wide upward diagonal">
            <a:extLst>
              <a:ext uri="{FF2B5EF4-FFF2-40B4-BE49-F238E27FC236}">
                <a16:creationId xmlns:a16="http://schemas.microsoft.com/office/drawing/2014/main" id="{741E300C-1377-2149-BACC-ADDA1CF1AD24}"/>
              </a:ext>
            </a:extLst>
          </p:cNvPr>
          <p:cNvSpPr>
            <a:spLocks noChangeArrowheads="1"/>
          </p:cNvSpPr>
          <p:nvPr/>
        </p:nvSpPr>
        <p:spPr bwMode="auto">
          <a:xfrm>
            <a:off x="7547761" y="5264685"/>
            <a:ext cx="228600" cy="280532"/>
          </a:xfrm>
          <a:prstGeom prst="rect">
            <a:avLst/>
          </a:prstGeom>
          <a:pattFill prst="ltUpDiag">
            <a:fgClr>
              <a:srgbClr val="FFCC00"/>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02" name="Line 17">
            <a:extLst>
              <a:ext uri="{FF2B5EF4-FFF2-40B4-BE49-F238E27FC236}">
                <a16:creationId xmlns:a16="http://schemas.microsoft.com/office/drawing/2014/main" id="{F26CCE37-DA7F-8A45-BAC7-4108C1B7CA8F}"/>
              </a:ext>
            </a:extLst>
          </p:cNvPr>
          <p:cNvSpPr>
            <a:spLocks noChangeShapeType="1"/>
          </p:cNvSpPr>
          <p:nvPr/>
        </p:nvSpPr>
        <p:spPr bwMode="auto">
          <a:xfrm>
            <a:off x="6814938" y="4436528"/>
            <a:ext cx="814157" cy="97648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23">
            <a:extLst>
              <a:ext uri="{FF2B5EF4-FFF2-40B4-BE49-F238E27FC236}">
                <a16:creationId xmlns:a16="http://schemas.microsoft.com/office/drawing/2014/main" id="{0FD6BDC2-822B-9F48-87DA-6B8B053CF4CD}"/>
              </a:ext>
            </a:extLst>
          </p:cNvPr>
          <p:cNvSpPr>
            <a:spLocks noChangeShapeType="1"/>
          </p:cNvSpPr>
          <p:nvPr/>
        </p:nvSpPr>
        <p:spPr bwMode="auto">
          <a:xfrm flipH="1">
            <a:off x="7883034" y="4700759"/>
            <a:ext cx="228648" cy="73330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 name="Line 24">
            <a:extLst>
              <a:ext uri="{FF2B5EF4-FFF2-40B4-BE49-F238E27FC236}">
                <a16:creationId xmlns:a16="http://schemas.microsoft.com/office/drawing/2014/main" id="{70DA0F48-5B1A-334B-9A72-4278FB6C0A95}"/>
              </a:ext>
            </a:extLst>
          </p:cNvPr>
          <p:cNvSpPr>
            <a:spLocks noChangeShapeType="1"/>
          </p:cNvSpPr>
          <p:nvPr/>
        </p:nvSpPr>
        <p:spPr bwMode="auto">
          <a:xfrm flipH="1">
            <a:off x="10275721" y="3804285"/>
            <a:ext cx="76200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34109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 2014, William Fisher.  This work is licensed under the Creative Commons Attribution-NonCommercial-ShareAlike 2.5 License.</a:t>
            </a:r>
            <a:endParaRPr lang="en-US" dirty="0"/>
          </a:p>
        </p:txBody>
      </p:sp>
      <p:pic>
        <p:nvPicPr>
          <p:cNvPr id="4" name="Picture 3" descr="Screen Shot 2014-11-12 at 3.33.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552" y="-1"/>
            <a:ext cx="8847048" cy="6861763"/>
          </a:xfrm>
          <a:prstGeom prst="rect">
            <a:avLst/>
          </a:prstGeom>
        </p:spPr>
      </p:pic>
    </p:spTree>
    <p:extLst>
      <p:ext uri="{BB962C8B-B14F-4D97-AF65-F5344CB8AC3E}">
        <p14:creationId xmlns:p14="http://schemas.microsoft.com/office/powerpoint/2010/main" val="2545654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10-03 at 7.25.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174" y="259125"/>
            <a:ext cx="7827527" cy="6093018"/>
          </a:xfrm>
          <a:prstGeom prst="rect">
            <a:avLst/>
          </a:prstGeom>
        </p:spPr>
      </p:pic>
      <p:sp>
        <p:nvSpPr>
          <p:cNvPr id="4" name="TextBox 3">
            <a:extLst>
              <a:ext uri="{FF2B5EF4-FFF2-40B4-BE49-F238E27FC236}">
                <a16:creationId xmlns:a16="http://schemas.microsoft.com/office/drawing/2014/main" id="{1C76BC8E-C7DA-1F43-ABE0-B9894B507E0E}"/>
              </a:ext>
            </a:extLst>
          </p:cNvPr>
          <p:cNvSpPr txBox="1"/>
          <p:nvPr/>
        </p:nvSpPr>
        <p:spPr>
          <a:xfrm>
            <a:off x="229522" y="6352143"/>
            <a:ext cx="11732956" cy="369332"/>
          </a:xfrm>
          <a:prstGeom prst="rect">
            <a:avLst/>
          </a:prstGeom>
          <a:noFill/>
        </p:spPr>
        <p:txBody>
          <a:bodyPr wrap="none" rtlCol="0">
            <a:spAutoFit/>
          </a:bodyPr>
          <a:lstStyle/>
          <a:p>
            <a:r>
              <a:rPr kumimoji="1" lang="en-US" dirty="0"/>
              <a:t>Source:  Budish, </a:t>
            </a:r>
            <a:r>
              <a:rPr kumimoji="1" lang="en-US" dirty="0" err="1"/>
              <a:t>Roin</a:t>
            </a:r>
            <a:r>
              <a:rPr kumimoji="1" lang="en-US" dirty="0"/>
              <a:t> &amp; Williams, “Do Fixed Patent Terms Distortion Innovation?: Evidence from Cancer Clinical Trials (2013)</a:t>
            </a:r>
            <a:endParaRPr lang="en-US" dirty="0"/>
          </a:p>
        </p:txBody>
      </p:sp>
      <p:sp>
        <p:nvSpPr>
          <p:cNvPr id="2" name="TextBox 1">
            <a:extLst>
              <a:ext uri="{FF2B5EF4-FFF2-40B4-BE49-F238E27FC236}">
                <a16:creationId xmlns:a16="http://schemas.microsoft.com/office/drawing/2014/main" id="{4F3008A0-E0F7-BA48-9343-4DC541B2E266}"/>
              </a:ext>
            </a:extLst>
          </p:cNvPr>
          <p:cNvSpPr txBox="1"/>
          <p:nvPr/>
        </p:nvSpPr>
        <p:spPr>
          <a:xfrm>
            <a:off x="9314822" y="1326381"/>
            <a:ext cx="2301073" cy="2308324"/>
          </a:xfrm>
          <a:prstGeom prst="rect">
            <a:avLst/>
          </a:prstGeom>
          <a:noFill/>
        </p:spPr>
        <p:txBody>
          <a:bodyPr wrap="square" rtlCol="0">
            <a:spAutoFit/>
          </a:bodyPr>
          <a:lstStyle/>
          <a:p>
            <a:r>
              <a:rPr lang="en-US" dirty="0"/>
              <a:t>estimated impact of this distortion:  890,000 lost life years (in the United States alone) among patients diagnosed in a single year</a:t>
            </a:r>
          </a:p>
          <a:p>
            <a:endParaRPr lang="en-US" dirty="0"/>
          </a:p>
        </p:txBody>
      </p:sp>
    </p:spTree>
    <p:extLst>
      <p:ext uri="{BB962C8B-B14F-4D97-AF65-F5344CB8AC3E}">
        <p14:creationId xmlns:p14="http://schemas.microsoft.com/office/powerpoint/2010/main" val="280082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A0434D-E34B-CB4F-B132-B7DA1659276C}"/>
              </a:ext>
            </a:extLst>
          </p:cNvPr>
          <p:cNvSpPr>
            <a:spLocks noGrp="1"/>
          </p:cNvSpPr>
          <p:nvPr>
            <p:ph type="title"/>
          </p:nvPr>
        </p:nvSpPr>
        <p:spPr>
          <a:xfrm>
            <a:off x="885968" y="0"/>
            <a:ext cx="10515600" cy="1325563"/>
          </a:xfrm>
        </p:spPr>
        <p:txBody>
          <a:bodyPr>
            <a:normAutofit/>
          </a:bodyPr>
          <a:lstStyle/>
          <a:p>
            <a:r>
              <a:rPr lang="en-US" sz="3600" dirty="0"/>
              <a:t>Central Claiming</a:t>
            </a:r>
          </a:p>
        </p:txBody>
      </p:sp>
      <p:sp>
        <p:nvSpPr>
          <p:cNvPr id="6" name="TextBox 5">
            <a:extLst>
              <a:ext uri="{FF2B5EF4-FFF2-40B4-BE49-F238E27FC236}">
                <a16:creationId xmlns:a16="http://schemas.microsoft.com/office/drawing/2014/main" id="{7C0D1D00-9E33-3C40-911C-CDF71BA01D28}"/>
              </a:ext>
            </a:extLst>
          </p:cNvPr>
          <p:cNvSpPr txBox="1"/>
          <p:nvPr/>
        </p:nvSpPr>
        <p:spPr>
          <a:xfrm>
            <a:off x="1883391" y="6223378"/>
            <a:ext cx="7970836" cy="369332"/>
          </a:xfrm>
          <a:prstGeom prst="rect">
            <a:avLst/>
          </a:prstGeom>
          <a:noFill/>
        </p:spPr>
        <p:txBody>
          <a:bodyPr wrap="none" rtlCol="0">
            <a:spAutoFit/>
          </a:bodyPr>
          <a:lstStyle/>
          <a:p>
            <a:r>
              <a:rPr lang="en-US" dirty="0">
                <a:solidFill>
                  <a:srgbClr val="FF0000"/>
                </a:solidFill>
              </a:rPr>
              <a:t>Patentee defines red zone</a:t>
            </a:r>
            <a:r>
              <a:rPr lang="en-US" dirty="0"/>
              <a:t>; </a:t>
            </a:r>
            <a:r>
              <a:rPr lang="en-US" dirty="0">
                <a:solidFill>
                  <a:srgbClr val="0070C0"/>
                </a:solidFill>
              </a:rPr>
              <a:t>government official (typically a judge) defines blue zone</a:t>
            </a:r>
          </a:p>
        </p:txBody>
      </p:sp>
      <p:sp>
        <p:nvSpPr>
          <p:cNvPr id="7" name="Oval 6">
            <a:extLst>
              <a:ext uri="{FF2B5EF4-FFF2-40B4-BE49-F238E27FC236}">
                <a16:creationId xmlns:a16="http://schemas.microsoft.com/office/drawing/2014/main" id="{8E8ABC75-54B4-DE46-AAAE-194A5F244CCC}"/>
              </a:ext>
            </a:extLst>
          </p:cNvPr>
          <p:cNvSpPr/>
          <p:nvPr/>
        </p:nvSpPr>
        <p:spPr>
          <a:xfrm>
            <a:off x="5220270" y="2661313"/>
            <a:ext cx="1467134" cy="7676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Essence </a:t>
            </a:r>
          </a:p>
          <a:p>
            <a:pPr algn="ctr"/>
            <a:r>
              <a:rPr lang="en-US" sz="1400" dirty="0"/>
              <a:t>of the Invention</a:t>
            </a:r>
          </a:p>
        </p:txBody>
      </p:sp>
      <p:sp>
        <p:nvSpPr>
          <p:cNvPr id="8" name="Oval 7">
            <a:extLst>
              <a:ext uri="{FF2B5EF4-FFF2-40B4-BE49-F238E27FC236}">
                <a16:creationId xmlns:a16="http://schemas.microsoft.com/office/drawing/2014/main" id="{6F5F7B2B-11AF-0D48-91C7-7BB831837B37}"/>
              </a:ext>
            </a:extLst>
          </p:cNvPr>
          <p:cNvSpPr/>
          <p:nvPr/>
        </p:nvSpPr>
        <p:spPr>
          <a:xfrm>
            <a:off x="7595286" y="1491049"/>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9B54A7C-8465-2745-95A1-884BA6339555}"/>
              </a:ext>
            </a:extLst>
          </p:cNvPr>
          <p:cNvSpPr/>
          <p:nvPr/>
        </p:nvSpPr>
        <p:spPr>
          <a:xfrm>
            <a:off x="7638073" y="2249421"/>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C5D463A-8B94-1843-8B54-2BA11F14F424}"/>
              </a:ext>
            </a:extLst>
          </p:cNvPr>
          <p:cNvSpPr/>
          <p:nvPr/>
        </p:nvSpPr>
        <p:spPr>
          <a:xfrm>
            <a:off x="9032788" y="2414239"/>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28EC3E-2794-0047-8579-D59FD4AFF40A}"/>
              </a:ext>
            </a:extLst>
          </p:cNvPr>
          <p:cNvSpPr/>
          <p:nvPr/>
        </p:nvSpPr>
        <p:spPr>
          <a:xfrm>
            <a:off x="11162670" y="255008"/>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0399483-EE91-AB49-9EEE-35D0F212DCE7}"/>
              </a:ext>
            </a:extLst>
          </p:cNvPr>
          <p:cNvSpPr/>
          <p:nvPr/>
        </p:nvSpPr>
        <p:spPr>
          <a:xfrm>
            <a:off x="6409837" y="2360141"/>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1BC685-A77B-0240-9D82-71B59C9ABCD7}"/>
              </a:ext>
            </a:extLst>
          </p:cNvPr>
          <p:cNvSpPr/>
          <p:nvPr/>
        </p:nvSpPr>
        <p:spPr>
          <a:xfrm>
            <a:off x="7986583" y="866668"/>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945C187-0EA4-4445-8AD0-DEB971F32A34}"/>
              </a:ext>
            </a:extLst>
          </p:cNvPr>
          <p:cNvSpPr/>
          <p:nvPr/>
        </p:nvSpPr>
        <p:spPr>
          <a:xfrm>
            <a:off x="408173" y="3844491"/>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C1A2667-4EA0-1F4E-BBA0-2937E94095F8}"/>
              </a:ext>
            </a:extLst>
          </p:cNvPr>
          <p:cNvSpPr/>
          <p:nvPr/>
        </p:nvSpPr>
        <p:spPr>
          <a:xfrm>
            <a:off x="5220270" y="503155"/>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861721C-6BDD-3349-9BC6-B324F6D6013E}"/>
              </a:ext>
            </a:extLst>
          </p:cNvPr>
          <p:cNvSpPr/>
          <p:nvPr/>
        </p:nvSpPr>
        <p:spPr>
          <a:xfrm>
            <a:off x="9271686" y="4256383"/>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2B8264E-A11C-054E-B351-69B0F0574B9F}"/>
              </a:ext>
            </a:extLst>
          </p:cNvPr>
          <p:cNvSpPr/>
          <p:nvPr/>
        </p:nvSpPr>
        <p:spPr>
          <a:xfrm>
            <a:off x="11093968" y="3122141"/>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4077C17-D81F-4342-A6B5-6528B6FEFCD1}"/>
              </a:ext>
            </a:extLst>
          </p:cNvPr>
          <p:cNvSpPr/>
          <p:nvPr/>
        </p:nvSpPr>
        <p:spPr>
          <a:xfrm>
            <a:off x="7113371" y="3687456"/>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9AB9D6-3427-9944-BED7-8D6DCEF43D92}"/>
              </a:ext>
            </a:extLst>
          </p:cNvPr>
          <p:cNvSpPr/>
          <p:nvPr/>
        </p:nvSpPr>
        <p:spPr>
          <a:xfrm>
            <a:off x="7269891" y="5287654"/>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9EEAD27-6665-5447-8A65-2872614A7249}"/>
              </a:ext>
            </a:extLst>
          </p:cNvPr>
          <p:cNvSpPr/>
          <p:nvPr/>
        </p:nvSpPr>
        <p:spPr>
          <a:xfrm>
            <a:off x="4379151" y="4256383"/>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A178443-FC89-424A-8BC5-ABABCB2A2032}"/>
              </a:ext>
            </a:extLst>
          </p:cNvPr>
          <p:cNvSpPr/>
          <p:nvPr/>
        </p:nvSpPr>
        <p:spPr>
          <a:xfrm>
            <a:off x="2010032" y="4264986"/>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3B7BF5E-5F2B-0F47-9230-1DA969E2B69F}"/>
              </a:ext>
            </a:extLst>
          </p:cNvPr>
          <p:cNvSpPr/>
          <p:nvPr/>
        </p:nvSpPr>
        <p:spPr>
          <a:xfrm>
            <a:off x="2376495" y="2306595"/>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D999A91-946C-F14F-92DD-F66415510F7A}"/>
              </a:ext>
            </a:extLst>
          </p:cNvPr>
          <p:cNvSpPr/>
          <p:nvPr/>
        </p:nvSpPr>
        <p:spPr>
          <a:xfrm>
            <a:off x="6321281" y="1476268"/>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2E5B7D-FE23-AB40-B930-A3D03F90B961}"/>
              </a:ext>
            </a:extLst>
          </p:cNvPr>
          <p:cNvSpPr/>
          <p:nvPr/>
        </p:nvSpPr>
        <p:spPr>
          <a:xfrm>
            <a:off x="5391014" y="3488571"/>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6BCB6D3-0C73-204C-8277-6BA386EEA326}"/>
              </a:ext>
            </a:extLst>
          </p:cNvPr>
          <p:cNvSpPr/>
          <p:nvPr/>
        </p:nvSpPr>
        <p:spPr>
          <a:xfrm>
            <a:off x="4742475" y="1933468"/>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5A96162-7BE4-B34F-AE4D-116B563018D2}"/>
              </a:ext>
            </a:extLst>
          </p:cNvPr>
          <p:cNvSpPr/>
          <p:nvPr/>
        </p:nvSpPr>
        <p:spPr>
          <a:xfrm>
            <a:off x="3917832" y="3043882"/>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EB1436C-50CB-9646-96CA-F1DE99FBFF6C}"/>
              </a:ext>
            </a:extLst>
          </p:cNvPr>
          <p:cNvSpPr txBox="1"/>
          <p:nvPr/>
        </p:nvSpPr>
        <p:spPr>
          <a:xfrm>
            <a:off x="9425781" y="1167883"/>
            <a:ext cx="2436705" cy="646331"/>
          </a:xfrm>
          <a:prstGeom prst="rect">
            <a:avLst/>
          </a:prstGeom>
          <a:noFill/>
        </p:spPr>
        <p:txBody>
          <a:bodyPr wrap="square" rtlCol="0">
            <a:spAutoFit/>
          </a:bodyPr>
          <a:lstStyle/>
          <a:p>
            <a:r>
              <a:rPr lang="en-US" dirty="0"/>
              <a:t>Products or processes made or used by others</a:t>
            </a:r>
          </a:p>
        </p:txBody>
      </p:sp>
      <p:sp>
        <p:nvSpPr>
          <p:cNvPr id="29" name="Oval 28">
            <a:extLst>
              <a:ext uri="{FF2B5EF4-FFF2-40B4-BE49-F238E27FC236}">
                <a16:creationId xmlns:a16="http://schemas.microsoft.com/office/drawing/2014/main" id="{20EABC55-B173-5C40-89D3-4F57928F07FC}"/>
              </a:ext>
            </a:extLst>
          </p:cNvPr>
          <p:cNvSpPr/>
          <p:nvPr/>
        </p:nvSpPr>
        <p:spPr>
          <a:xfrm>
            <a:off x="3303373" y="1814214"/>
            <a:ext cx="4444313" cy="3473440"/>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D28DAD9-5211-A24C-BC53-E82A05D17E16}"/>
              </a:ext>
            </a:extLst>
          </p:cNvPr>
          <p:cNvSpPr txBox="1"/>
          <p:nvPr/>
        </p:nvSpPr>
        <p:spPr>
          <a:xfrm>
            <a:off x="4981372" y="4702962"/>
            <a:ext cx="1081002" cy="369332"/>
          </a:xfrm>
          <a:prstGeom prst="rect">
            <a:avLst/>
          </a:prstGeom>
          <a:noFill/>
        </p:spPr>
        <p:txBody>
          <a:bodyPr wrap="none" rtlCol="0">
            <a:spAutoFit/>
          </a:bodyPr>
          <a:lstStyle/>
          <a:p>
            <a:r>
              <a:rPr lang="en-US" dirty="0">
                <a:solidFill>
                  <a:srgbClr val="0070C0"/>
                </a:solidFill>
              </a:rPr>
              <a:t>Infringing</a:t>
            </a:r>
          </a:p>
        </p:txBody>
      </p:sp>
      <p:sp>
        <p:nvSpPr>
          <p:cNvPr id="31" name="TextBox 30">
            <a:extLst>
              <a:ext uri="{FF2B5EF4-FFF2-40B4-BE49-F238E27FC236}">
                <a16:creationId xmlns:a16="http://schemas.microsoft.com/office/drawing/2014/main" id="{9E3EA287-59E7-6646-BAE1-D27C34B18330}"/>
              </a:ext>
            </a:extLst>
          </p:cNvPr>
          <p:cNvSpPr txBox="1"/>
          <p:nvPr/>
        </p:nvSpPr>
        <p:spPr>
          <a:xfrm>
            <a:off x="7383376" y="4673997"/>
            <a:ext cx="1476943" cy="369332"/>
          </a:xfrm>
          <a:prstGeom prst="rect">
            <a:avLst/>
          </a:prstGeom>
          <a:noFill/>
        </p:spPr>
        <p:txBody>
          <a:bodyPr wrap="none" rtlCol="0">
            <a:spAutoFit/>
          </a:bodyPr>
          <a:lstStyle/>
          <a:p>
            <a:r>
              <a:rPr lang="en-US" dirty="0">
                <a:solidFill>
                  <a:srgbClr val="0070C0"/>
                </a:solidFill>
              </a:rPr>
              <a:t>Not infringing</a:t>
            </a:r>
          </a:p>
        </p:txBody>
      </p:sp>
    </p:spTree>
    <p:extLst>
      <p:ext uri="{BB962C8B-B14F-4D97-AF65-F5344CB8AC3E}">
        <p14:creationId xmlns:p14="http://schemas.microsoft.com/office/powerpoint/2010/main" val="3953538785"/>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bwMode="auto">
          <a:xfrm>
            <a:off x="2074277" y="1219200"/>
            <a:ext cx="79248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 name="Straight Connector 7"/>
          <p:cNvCxnSpPr/>
          <p:nvPr/>
        </p:nvCxnSpPr>
        <p:spPr bwMode="auto">
          <a:xfrm>
            <a:off x="5731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274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817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360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92574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346897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988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53372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074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619218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6646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7103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7597641"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8017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84750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8932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9406449"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TextBox 25"/>
          <p:cNvSpPr txBox="1"/>
          <p:nvPr/>
        </p:nvSpPr>
        <p:spPr>
          <a:xfrm>
            <a:off x="1905000" y="685800"/>
            <a:ext cx="301686" cy="369332"/>
          </a:xfrm>
          <a:prstGeom prst="rect">
            <a:avLst/>
          </a:prstGeom>
          <a:noFill/>
        </p:spPr>
        <p:txBody>
          <a:bodyPr wrap="none" rtlCol="0">
            <a:spAutoFit/>
          </a:bodyPr>
          <a:lstStyle/>
          <a:p>
            <a:r>
              <a:rPr lang="en-US" dirty="0"/>
              <a:t>0</a:t>
            </a:r>
          </a:p>
        </p:txBody>
      </p:sp>
      <p:sp>
        <p:nvSpPr>
          <p:cNvPr id="27" name="TextBox 26"/>
          <p:cNvSpPr txBox="1"/>
          <p:nvPr/>
        </p:nvSpPr>
        <p:spPr>
          <a:xfrm>
            <a:off x="3733800" y="681335"/>
            <a:ext cx="301686" cy="369332"/>
          </a:xfrm>
          <a:prstGeom prst="rect">
            <a:avLst/>
          </a:prstGeom>
          <a:noFill/>
        </p:spPr>
        <p:txBody>
          <a:bodyPr wrap="none" rtlCol="0">
            <a:spAutoFit/>
          </a:bodyPr>
          <a:lstStyle/>
          <a:p>
            <a:r>
              <a:rPr lang="en-US" dirty="0"/>
              <a:t>8</a:t>
            </a:r>
          </a:p>
        </p:txBody>
      </p:sp>
      <p:sp>
        <p:nvSpPr>
          <p:cNvPr id="28" name="TextBox 27"/>
          <p:cNvSpPr txBox="1"/>
          <p:nvPr/>
        </p:nvSpPr>
        <p:spPr>
          <a:xfrm>
            <a:off x="2819400" y="685800"/>
            <a:ext cx="301686" cy="369332"/>
          </a:xfrm>
          <a:prstGeom prst="rect">
            <a:avLst/>
          </a:prstGeom>
          <a:noFill/>
        </p:spPr>
        <p:txBody>
          <a:bodyPr wrap="none" rtlCol="0">
            <a:spAutoFit/>
          </a:bodyPr>
          <a:lstStyle/>
          <a:p>
            <a:r>
              <a:rPr lang="en-US" dirty="0"/>
              <a:t>4</a:t>
            </a:r>
          </a:p>
        </p:txBody>
      </p:sp>
      <p:sp>
        <p:nvSpPr>
          <p:cNvPr id="29" name="TextBox 28"/>
          <p:cNvSpPr txBox="1"/>
          <p:nvPr/>
        </p:nvSpPr>
        <p:spPr>
          <a:xfrm>
            <a:off x="4571255" y="681335"/>
            <a:ext cx="418704" cy="369332"/>
          </a:xfrm>
          <a:prstGeom prst="rect">
            <a:avLst/>
          </a:prstGeom>
          <a:noFill/>
        </p:spPr>
        <p:txBody>
          <a:bodyPr wrap="none" rtlCol="0">
            <a:spAutoFit/>
          </a:bodyPr>
          <a:lstStyle/>
          <a:p>
            <a:r>
              <a:rPr lang="en-US" dirty="0"/>
              <a:t>12</a:t>
            </a:r>
          </a:p>
        </p:txBody>
      </p:sp>
      <p:sp>
        <p:nvSpPr>
          <p:cNvPr id="30" name="TextBox 29"/>
          <p:cNvSpPr txBox="1"/>
          <p:nvPr/>
        </p:nvSpPr>
        <p:spPr>
          <a:xfrm>
            <a:off x="5485655" y="701689"/>
            <a:ext cx="418704" cy="369332"/>
          </a:xfrm>
          <a:prstGeom prst="rect">
            <a:avLst/>
          </a:prstGeom>
          <a:noFill/>
        </p:spPr>
        <p:txBody>
          <a:bodyPr wrap="none" rtlCol="0">
            <a:spAutoFit/>
          </a:bodyPr>
          <a:lstStyle/>
          <a:p>
            <a:r>
              <a:rPr lang="en-US" dirty="0"/>
              <a:t>16</a:t>
            </a:r>
          </a:p>
        </p:txBody>
      </p:sp>
      <p:sp>
        <p:nvSpPr>
          <p:cNvPr id="31" name="TextBox 30"/>
          <p:cNvSpPr txBox="1"/>
          <p:nvPr/>
        </p:nvSpPr>
        <p:spPr>
          <a:xfrm>
            <a:off x="8170277" y="681335"/>
            <a:ext cx="418704" cy="369332"/>
          </a:xfrm>
          <a:prstGeom prst="rect">
            <a:avLst/>
          </a:prstGeom>
          <a:noFill/>
        </p:spPr>
        <p:txBody>
          <a:bodyPr wrap="none" rtlCol="0">
            <a:spAutoFit/>
          </a:bodyPr>
          <a:lstStyle/>
          <a:p>
            <a:r>
              <a:rPr lang="en-US" dirty="0"/>
              <a:t>28</a:t>
            </a:r>
          </a:p>
        </p:txBody>
      </p:sp>
      <p:sp>
        <p:nvSpPr>
          <p:cNvPr id="32" name="TextBox 31"/>
          <p:cNvSpPr txBox="1"/>
          <p:nvPr/>
        </p:nvSpPr>
        <p:spPr>
          <a:xfrm>
            <a:off x="7314455" y="681335"/>
            <a:ext cx="418704" cy="369332"/>
          </a:xfrm>
          <a:prstGeom prst="rect">
            <a:avLst/>
          </a:prstGeom>
          <a:noFill/>
        </p:spPr>
        <p:txBody>
          <a:bodyPr wrap="none" rtlCol="0">
            <a:spAutoFit/>
          </a:bodyPr>
          <a:lstStyle/>
          <a:p>
            <a:r>
              <a:rPr lang="en-US" dirty="0"/>
              <a:t>24</a:t>
            </a:r>
          </a:p>
        </p:txBody>
      </p:sp>
      <p:sp>
        <p:nvSpPr>
          <p:cNvPr id="33" name="TextBox 32"/>
          <p:cNvSpPr txBox="1"/>
          <p:nvPr/>
        </p:nvSpPr>
        <p:spPr>
          <a:xfrm>
            <a:off x="6400055" y="698312"/>
            <a:ext cx="418704" cy="369332"/>
          </a:xfrm>
          <a:prstGeom prst="rect">
            <a:avLst/>
          </a:prstGeom>
          <a:noFill/>
        </p:spPr>
        <p:txBody>
          <a:bodyPr wrap="none" rtlCol="0">
            <a:spAutoFit/>
          </a:bodyPr>
          <a:lstStyle/>
          <a:p>
            <a:r>
              <a:rPr lang="en-US" dirty="0"/>
              <a:t>20</a:t>
            </a:r>
          </a:p>
        </p:txBody>
      </p:sp>
      <p:sp>
        <p:nvSpPr>
          <p:cNvPr id="35" name="TextBox 34"/>
          <p:cNvSpPr txBox="1"/>
          <p:nvPr/>
        </p:nvSpPr>
        <p:spPr>
          <a:xfrm>
            <a:off x="9160877" y="681335"/>
            <a:ext cx="418704" cy="369332"/>
          </a:xfrm>
          <a:prstGeom prst="rect">
            <a:avLst/>
          </a:prstGeom>
          <a:noFill/>
        </p:spPr>
        <p:txBody>
          <a:bodyPr wrap="none" rtlCol="0">
            <a:spAutoFit/>
          </a:bodyPr>
          <a:lstStyle/>
          <a:p>
            <a:r>
              <a:rPr lang="en-US" dirty="0"/>
              <a:t>32</a:t>
            </a:r>
          </a:p>
        </p:txBody>
      </p:sp>
      <p:cxnSp>
        <p:nvCxnSpPr>
          <p:cNvPr id="38" name="Straight Connector 37"/>
          <p:cNvCxnSpPr/>
          <p:nvPr/>
        </p:nvCxnSpPr>
        <p:spPr bwMode="auto">
          <a:xfrm>
            <a:off x="2057400" y="1828800"/>
            <a:ext cx="11430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0" name="Straight Connector 39"/>
          <p:cNvCxnSpPr/>
          <p:nvPr/>
        </p:nvCxnSpPr>
        <p:spPr bwMode="auto">
          <a:xfrm>
            <a:off x="3200400" y="2541657"/>
            <a:ext cx="16002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1" name="Straight Connector 40"/>
          <p:cNvCxnSpPr/>
          <p:nvPr/>
        </p:nvCxnSpPr>
        <p:spPr bwMode="auto">
          <a:xfrm>
            <a:off x="4800600" y="3227457"/>
            <a:ext cx="4572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sp>
        <p:nvSpPr>
          <p:cNvPr id="42" name="TextBox 41"/>
          <p:cNvSpPr txBox="1"/>
          <p:nvPr/>
        </p:nvSpPr>
        <p:spPr>
          <a:xfrm>
            <a:off x="1981200" y="1447800"/>
            <a:ext cx="1502384" cy="707886"/>
          </a:xfrm>
          <a:prstGeom prst="rect">
            <a:avLst/>
          </a:prstGeom>
          <a:noFill/>
        </p:spPr>
        <p:txBody>
          <a:bodyPr wrap="none" rtlCol="0">
            <a:spAutoFit/>
          </a:bodyPr>
          <a:lstStyle/>
          <a:p>
            <a:r>
              <a:rPr lang="en-US" sz="2000" dirty="0"/>
              <a:t>Discovery &amp; </a:t>
            </a:r>
          </a:p>
          <a:p>
            <a:r>
              <a:rPr lang="en-US" sz="2000" dirty="0"/>
              <a:t>preclinical</a:t>
            </a:r>
          </a:p>
        </p:txBody>
      </p:sp>
      <p:sp>
        <p:nvSpPr>
          <p:cNvPr id="43" name="TextBox 42"/>
          <p:cNvSpPr txBox="1"/>
          <p:nvPr/>
        </p:nvSpPr>
        <p:spPr>
          <a:xfrm>
            <a:off x="3200400" y="2160657"/>
            <a:ext cx="1568314" cy="707886"/>
          </a:xfrm>
          <a:prstGeom prst="rect">
            <a:avLst/>
          </a:prstGeom>
          <a:noFill/>
        </p:spPr>
        <p:txBody>
          <a:bodyPr wrap="none" rtlCol="0">
            <a:spAutoFit/>
          </a:bodyPr>
          <a:lstStyle/>
          <a:p>
            <a:r>
              <a:rPr lang="en-US" sz="2000" dirty="0"/>
              <a:t>Clinical</a:t>
            </a:r>
          </a:p>
          <a:p>
            <a:r>
              <a:rPr lang="en-US" sz="2000" dirty="0"/>
              <a:t>development</a:t>
            </a:r>
          </a:p>
        </p:txBody>
      </p:sp>
      <p:sp>
        <p:nvSpPr>
          <p:cNvPr id="45" name="TextBox 44"/>
          <p:cNvSpPr txBox="1"/>
          <p:nvPr/>
        </p:nvSpPr>
        <p:spPr>
          <a:xfrm>
            <a:off x="4648201" y="2819400"/>
            <a:ext cx="889987" cy="707886"/>
          </a:xfrm>
          <a:prstGeom prst="rect">
            <a:avLst/>
          </a:prstGeom>
          <a:noFill/>
        </p:spPr>
        <p:txBody>
          <a:bodyPr wrap="none" rtlCol="0">
            <a:spAutoFit/>
          </a:bodyPr>
          <a:lstStyle/>
          <a:p>
            <a:r>
              <a:rPr lang="en-US" sz="2000" dirty="0"/>
              <a:t>FDA</a:t>
            </a:r>
          </a:p>
          <a:p>
            <a:r>
              <a:rPr lang="en-US" sz="2000" dirty="0"/>
              <a:t>review</a:t>
            </a:r>
          </a:p>
        </p:txBody>
      </p:sp>
      <p:sp>
        <p:nvSpPr>
          <p:cNvPr id="48" name="TextBox 47"/>
          <p:cNvSpPr txBox="1"/>
          <p:nvPr/>
        </p:nvSpPr>
        <p:spPr>
          <a:xfrm>
            <a:off x="2438400" y="3429000"/>
            <a:ext cx="2013052" cy="400110"/>
          </a:xfrm>
          <a:prstGeom prst="rect">
            <a:avLst/>
          </a:prstGeom>
          <a:noFill/>
        </p:spPr>
        <p:txBody>
          <a:bodyPr wrap="none" rtlCol="0">
            <a:spAutoFit/>
          </a:bodyPr>
          <a:lstStyle/>
          <a:p>
            <a:r>
              <a:rPr lang="en-US" sz="2000" dirty="0"/>
              <a:t>Patent protection</a:t>
            </a:r>
          </a:p>
        </p:txBody>
      </p:sp>
      <p:cxnSp>
        <p:nvCxnSpPr>
          <p:cNvPr id="49" name="Straight Connector 48"/>
          <p:cNvCxnSpPr/>
          <p:nvPr/>
        </p:nvCxnSpPr>
        <p:spPr bwMode="auto">
          <a:xfrm>
            <a:off x="2286000" y="3886200"/>
            <a:ext cx="4648200" cy="0"/>
          </a:xfrm>
          <a:prstGeom prst="line">
            <a:avLst/>
          </a:prstGeom>
          <a:solidFill>
            <a:schemeClr val="accent1"/>
          </a:solidFill>
          <a:ln w="76200" cap="flat" cmpd="sng" algn="ctr">
            <a:solidFill>
              <a:srgbClr val="3366FF"/>
            </a:solidFill>
            <a:prstDash val="solid"/>
            <a:round/>
            <a:headEnd type="none" w="med" len="med"/>
            <a:tailEnd type="none" w="med" len="med"/>
          </a:ln>
          <a:effectLst/>
        </p:spPr>
      </p:cxnSp>
      <p:cxnSp>
        <p:nvCxnSpPr>
          <p:cNvPr id="55" name="Straight Connector 54"/>
          <p:cNvCxnSpPr/>
          <p:nvPr/>
        </p:nvCxnSpPr>
        <p:spPr bwMode="auto">
          <a:xfrm>
            <a:off x="5257800" y="1676400"/>
            <a:ext cx="0" cy="434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6" name="TextBox 55"/>
          <p:cNvSpPr txBox="1"/>
          <p:nvPr/>
        </p:nvSpPr>
        <p:spPr>
          <a:xfrm>
            <a:off x="4800600" y="5970709"/>
            <a:ext cx="1081972" cy="707886"/>
          </a:xfrm>
          <a:prstGeom prst="rect">
            <a:avLst/>
          </a:prstGeom>
          <a:noFill/>
        </p:spPr>
        <p:txBody>
          <a:bodyPr wrap="none" rtlCol="0">
            <a:spAutoFit/>
          </a:bodyPr>
          <a:lstStyle/>
          <a:p>
            <a:r>
              <a:rPr lang="en-US" sz="2000" dirty="0"/>
              <a:t>FDA</a:t>
            </a:r>
          </a:p>
          <a:p>
            <a:r>
              <a:rPr lang="en-US" sz="2000" dirty="0"/>
              <a:t>approval</a:t>
            </a:r>
          </a:p>
        </p:txBody>
      </p:sp>
      <p:cxnSp>
        <p:nvCxnSpPr>
          <p:cNvPr id="63" name="Straight Arrow Connector 62"/>
          <p:cNvCxnSpPr/>
          <p:nvPr/>
        </p:nvCxnSpPr>
        <p:spPr bwMode="auto">
          <a:xfrm>
            <a:off x="5275422" y="5643265"/>
            <a:ext cx="4859178" cy="12512"/>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64" name="Straight Connector 63"/>
          <p:cNvCxnSpPr/>
          <p:nvPr/>
        </p:nvCxnSpPr>
        <p:spPr bwMode="auto">
          <a:xfrm>
            <a:off x="89330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84758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a:off x="80186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75614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7126893"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6670123"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61898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573487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a:off x="939333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9847422" y="5490865"/>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2" name="TextBox 81"/>
          <p:cNvSpPr txBox="1"/>
          <p:nvPr/>
        </p:nvSpPr>
        <p:spPr>
          <a:xfrm>
            <a:off x="6934945" y="5105400"/>
            <a:ext cx="301686" cy="369332"/>
          </a:xfrm>
          <a:prstGeom prst="rect">
            <a:avLst/>
          </a:prstGeom>
          <a:noFill/>
        </p:spPr>
        <p:txBody>
          <a:bodyPr wrap="none" rtlCol="0">
            <a:spAutoFit/>
          </a:bodyPr>
          <a:lstStyle/>
          <a:p>
            <a:r>
              <a:rPr lang="en-US" dirty="0"/>
              <a:t>8</a:t>
            </a:r>
          </a:p>
        </p:txBody>
      </p:sp>
      <p:sp>
        <p:nvSpPr>
          <p:cNvPr id="83" name="TextBox 82"/>
          <p:cNvSpPr txBox="1"/>
          <p:nvPr/>
        </p:nvSpPr>
        <p:spPr>
          <a:xfrm>
            <a:off x="6020545" y="5109865"/>
            <a:ext cx="301686" cy="369332"/>
          </a:xfrm>
          <a:prstGeom prst="rect">
            <a:avLst/>
          </a:prstGeom>
          <a:noFill/>
        </p:spPr>
        <p:txBody>
          <a:bodyPr wrap="none" rtlCol="0">
            <a:spAutoFit/>
          </a:bodyPr>
          <a:lstStyle/>
          <a:p>
            <a:r>
              <a:rPr lang="en-US" dirty="0"/>
              <a:t>4</a:t>
            </a:r>
          </a:p>
        </p:txBody>
      </p:sp>
      <p:sp>
        <p:nvSpPr>
          <p:cNvPr id="84" name="TextBox 83"/>
          <p:cNvSpPr txBox="1"/>
          <p:nvPr/>
        </p:nvSpPr>
        <p:spPr>
          <a:xfrm>
            <a:off x="7772400" y="5105400"/>
            <a:ext cx="418704" cy="369332"/>
          </a:xfrm>
          <a:prstGeom prst="rect">
            <a:avLst/>
          </a:prstGeom>
          <a:noFill/>
        </p:spPr>
        <p:txBody>
          <a:bodyPr wrap="none" rtlCol="0">
            <a:spAutoFit/>
          </a:bodyPr>
          <a:lstStyle/>
          <a:p>
            <a:r>
              <a:rPr lang="en-US" dirty="0"/>
              <a:t>12</a:t>
            </a:r>
          </a:p>
        </p:txBody>
      </p:sp>
      <p:sp>
        <p:nvSpPr>
          <p:cNvPr id="85" name="TextBox 84"/>
          <p:cNvSpPr txBox="1"/>
          <p:nvPr/>
        </p:nvSpPr>
        <p:spPr>
          <a:xfrm>
            <a:off x="8686800" y="5125754"/>
            <a:ext cx="418704" cy="369332"/>
          </a:xfrm>
          <a:prstGeom prst="rect">
            <a:avLst/>
          </a:prstGeom>
          <a:noFill/>
        </p:spPr>
        <p:txBody>
          <a:bodyPr wrap="none" rtlCol="0">
            <a:spAutoFit/>
          </a:bodyPr>
          <a:lstStyle/>
          <a:p>
            <a:r>
              <a:rPr lang="en-US" dirty="0"/>
              <a:t>16</a:t>
            </a:r>
          </a:p>
        </p:txBody>
      </p:sp>
      <p:sp>
        <p:nvSpPr>
          <p:cNvPr id="88" name="TextBox 87"/>
          <p:cNvSpPr txBox="1"/>
          <p:nvPr/>
        </p:nvSpPr>
        <p:spPr>
          <a:xfrm>
            <a:off x="9601200" y="5122377"/>
            <a:ext cx="418704" cy="369332"/>
          </a:xfrm>
          <a:prstGeom prst="rect">
            <a:avLst/>
          </a:prstGeom>
          <a:noFill/>
        </p:spPr>
        <p:txBody>
          <a:bodyPr wrap="none" rtlCol="0">
            <a:spAutoFit/>
          </a:bodyPr>
          <a:lstStyle/>
          <a:p>
            <a:r>
              <a:rPr lang="en-US" dirty="0"/>
              <a:t>20</a:t>
            </a:r>
          </a:p>
        </p:txBody>
      </p:sp>
      <p:sp>
        <p:nvSpPr>
          <p:cNvPr id="92" name="TextBox 91"/>
          <p:cNvSpPr txBox="1"/>
          <p:nvPr/>
        </p:nvSpPr>
        <p:spPr>
          <a:xfrm>
            <a:off x="608022" y="5809742"/>
            <a:ext cx="2101995" cy="738664"/>
          </a:xfrm>
          <a:prstGeom prst="rect">
            <a:avLst/>
          </a:prstGeom>
          <a:noFill/>
        </p:spPr>
        <p:txBody>
          <a:bodyPr wrap="none" rtlCol="0">
            <a:spAutoFit/>
          </a:bodyPr>
          <a:lstStyle/>
          <a:p>
            <a:r>
              <a:rPr lang="en-US" sz="1400" dirty="0"/>
              <a:t>Adapted from Choi et al,</a:t>
            </a:r>
          </a:p>
          <a:p>
            <a:r>
              <a:rPr lang="en-US" sz="1400" dirty="0"/>
              <a:t>“Medicines for the Mind,”</a:t>
            </a:r>
          </a:p>
          <a:p>
            <a:r>
              <a:rPr lang="en-US" sz="1400" dirty="0"/>
              <a:t>84 Neuron 554 (2014)</a:t>
            </a:r>
          </a:p>
        </p:txBody>
      </p:sp>
      <p:sp>
        <p:nvSpPr>
          <p:cNvPr id="72" name="TextBox 71"/>
          <p:cNvSpPr txBox="1"/>
          <p:nvPr/>
        </p:nvSpPr>
        <p:spPr>
          <a:xfrm>
            <a:off x="5410200" y="304800"/>
            <a:ext cx="678006" cy="369332"/>
          </a:xfrm>
          <a:prstGeom prst="rect">
            <a:avLst/>
          </a:prstGeom>
          <a:noFill/>
        </p:spPr>
        <p:txBody>
          <a:bodyPr wrap="none" rtlCol="0">
            <a:spAutoFit/>
          </a:bodyPr>
          <a:lstStyle/>
          <a:p>
            <a:r>
              <a:rPr lang="en-US" dirty="0"/>
              <a:t>years</a:t>
            </a:r>
          </a:p>
        </p:txBody>
      </p:sp>
      <p:sp>
        <p:nvSpPr>
          <p:cNvPr id="75" name="Rectangle 74"/>
          <p:cNvSpPr/>
          <p:nvPr/>
        </p:nvSpPr>
        <p:spPr bwMode="auto">
          <a:xfrm>
            <a:off x="5257801" y="5562600"/>
            <a:ext cx="2757712" cy="255150"/>
          </a:xfrm>
          <a:prstGeom prst="rect">
            <a:avLst/>
          </a:prstGeom>
          <a:pattFill prst="wdUpDiag">
            <a:fgClr>
              <a:srgbClr val="FF0000"/>
            </a:fgClr>
            <a:bgClr>
              <a:prstClr val="white"/>
            </a:bgClr>
          </a:patt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charset="0"/>
            </a:endParaRPr>
          </a:p>
        </p:txBody>
      </p:sp>
      <p:sp>
        <p:nvSpPr>
          <p:cNvPr id="76" name="TextBox 75">
            <a:extLst>
              <a:ext uri="{FF2B5EF4-FFF2-40B4-BE49-F238E27FC236}">
                <a16:creationId xmlns:a16="http://schemas.microsoft.com/office/drawing/2014/main" id="{594A87D9-8B52-C74A-8C98-7699CF05C28E}"/>
              </a:ext>
            </a:extLst>
          </p:cNvPr>
          <p:cNvSpPr txBox="1"/>
          <p:nvPr/>
        </p:nvSpPr>
        <p:spPr>
          <a:xfrm>
            <a:off x="5904359" y="5791200"/>
            <a:ext cx="2360254" cy="400110"/>
          </a:xfrm>
          <a:prstGeom prst="rect">
            <a:avLst/>
          </a:prstGeom>
          <a:noFill/>
        </p:spPr>
        <p:txBody>
          <a:bodyPr wrap="square" rtlCol="0">
            <a:spAutoFit/>
          </a:bodyPr>
          <a:lstStyle/>
          <a:p>
            <a:pPr>
              <a:spcBef>
                <a:spcPts val="600"/>
              </a:spcBef>
            </a:pPr>
            <a:r>
              <a:rPr lang="en-US" sz="2000" dirty="0"/>
              <a:t>Commercial life</a:t>
            </a:r>
          </a:p>
        </p:txBody>
      </p:sp>
      <p:sp>
        <p:nvSpPr>
          <p:cNvPr id="59" name="Oval 58">
            <a:extLst>
              <a:ext uri="{FF2B5EF4-FFF2-40B4-BE49-F238E27FC236}">
                <a16:creationId xmlns:a16="http://schemas.microsoft.com/office/drawing/2014/main" id="{EAF26C85-6BDD-4944-B141-638CEEB89595}"/>
              </a:ext>
            </a:extLst>
          </p:cNvPr>
          <p:cNvSpPr/>
          <p:nvPr/>
        </p:nvSpPr>
        <p:spPr>
          <a:xfrm>
            <a:off x="2220686" y="3777343"/>
            <a:ext cx="217714"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910FB603-5036-1E48-9C58-CA45EA747247}"/>
              </a:ext>
            </a:extLst>
          </p:cNvPr>
          <p:cNvCxnSpPr/>
          <p:nvPr/>
        </p:nvCxnSpPr>
        <p:spPr bwMode="auto">
          <a:xfrm>
            <a:off x="6934200" y="3886200"/>
            <a:ext cx="1143000" cy="0"/>
          </a:xfrm>
          <a:prstGeom prst="line">
            <a:avLst/>
          </a:prstGeom>
          <a:solidFill>
            <a:schemeClr val="accent1"/>
          </a:solidFill>
          <a:ln w="76200" cap="flat" cmpd="sng" algn="ctr">
            <a:solidFill>
              <a:srgbClr val="660066"/>
            </a:solidFill>
            <a:prstDash val="solid"/>
            <a:round/>
            <a:headEnd type="none" w="med" len="med"/>
            <a:tailEnd type="none" w="med" len="med"/>
          </a:ln>
          <a:effectLst/>
        </p:spPr>
      </p:cxnSp>
      <p:sp>
        <p:nvSpPr>
          <p:cNvPr id="62" name="Text Box 16">
            <a:extLst>
              <a:ext uri="{FF2B5EF4-FFF2-40B4-BE49-F238E27FC236}">
                <a16:creationId xmlns:a16="http://schemas.microsoft.com/office/drawing/2014/main" id="{446CC756-66D0-F140-8B3A-087472AC1534}"/>
              </a:ext>
            </a:extLst>
          </p:cNvPr>
          <p:cNvSpPr txBox="1">
            <a:spLocks noChangeArrowheads="1"/>
          </p:cNvSpPr>
          <p:nvPr/>
        </p:nvSpPr>
        <p:spPr bwMode="auto">
          <a:xfrm>
            <a:off x="5484869" y="4092139"/>
            <a:ext cx="2749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Development</a:t>
            </a:r>
          </a:p>
        </p:txBody>
      </p:sp>
      <p:sp>
        <p:nvSpPr>
          <p:cNvPr id="77" name="Text Box 21">
            <a:extLst>
              <a:ext uri="{FF2B5EF4-FFF2-40B4-BE49-F238E27FC236}">
                <a16:creationId xmlns:a16="http://schemas.microsoft.com/office/drawing/2014/main" id="{58E7C711-26B3-9549-A7D3-9DB5C13F929F}"/>
              </a:ext>
            </a:extLst>
          </p:cNvPr>
          <p:cNvSpPr txBox="1">
            <a:spLocks noChangeArrowheads="1"/>
          </p:cNvSpPr>
          <p:nvPr/>
        </p:nvSpPr>
        <p:spPr bwMode="auto">
          <a:xfrm>
            <a:off x="7599877" y="4461256"/>
            <a:ext cx="13196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FDA review</a:t>
            </a:r>
          </a:p>
        </p:txBody>
      </p:sp>
      <p:sp>
        <p:nvSpPr>
          <p:cNvPr id="78" name="Rectangle 15" descr="Wide upward diagonal">
            <a:extLst>
              <a:ext uri="{FF2B5EF4-FFF2-40B4-BE49-F238E27FC236}">
                <a16:creationId xmlns:a16="http://schemas.microsoft.com/office/drawing/2014/main" id="{E7B3559F-53F6-B74C-A762-D2000E08ED3C}"/>
              </a:ext>
            </a:extLst>
          </p:cNvPr>
          <p:cNvSpPr>
            <a:spLocks noChangeArrowheads="1"/>
          </p:cNvSpPr>
          <p:nvPr/>
        </p:nvSpPr>
        <p:spPr bwMode="auto">
          <a:xfrm>
            <a:off x="7765743" y="5264685"/>
            <a:ext cx="268393" cy="280531"/>
          </a:xfrm>
          <a:prstGeom prst="rect">
            <a:avLst/>
          </a:prstGeom>
          <a:pattFill prst="dkUpDiag">
            <a:fgClr>
              <a:schemeClr val="accent6">
                <a:lumMod val="75000"/>
              </a:schemeClr>
            </a:fgClr>
            <a:bgClr>
              <a:schemeClr val="bg1"/>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79" name="Rectangle 16" descr="Wide upward diagonal">
            <a:extLst>
              <a:ext uri="{FF2B5EF4-FFF2-40B4-BE49-F238E27FC236}">
                <a16:creationId xmlns:a16="http://schemas.microsoft.com/office/drawing/2014/main" id="{6F413B16-9653-9E41-BE4D-1A2685C79727}"/>
              </a:ext>
            </a:extLst>
          </p:cNvPr>
          <p:cNvSpPr>
            <a:spLocks noChangeArrowheads="1"/>
          </p:cNvSpPr>
          <p:nvPr/>
        </p:nvSpPr>
        <p:spPr bwMode="auto">
          <a:xfrm>
            <a:off x="7547761" y="5264685"/>
            <a:ext cx="228600" cy="280532"/>
          </a:xfrm>
          <a:prstGeom prst="rect">
            <a:avLst/>
          </a:prstGeom>
          <a:pattFill prst="ltUpDiag">
            <a:fgClr>
              <a:srgbClr val="FFCC00"/>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0" name="Rectangle 13" descr="Wide upward diagonal">
            <a:extLst>
              <a:ext uri="{FF2B5EF4-FFF2-40B4-BE49-F238E27FC236}">
                <a16:creationId xmlns:a16="http://schemas.microsoft.com/office/drawing/2014/main" id="{6E958E5E-911B-CA4C-A847-C3D9D9D03900}"/>
              </a:ext>
            </a:extLst>
          </p:cNvPr>
          <p:cNvSpPr>
            <a:spLocks noChangeArrowheads="1"/>
          </p:cNvSpPr>
          <p:nvPr/>
        </p:nvSpPr>
        <p:spPr bwMode="auto">
          <a:xfrm>
            <a:off x="8048134" y="5264685"/>
            <a:ext cx="2595722" cy="266754"/>
          </a:xfrm>
          <a:prstGeom prst="rect">
            <a:avLst/>
          </a:prstGeom>
          <a:pattFill prst="wdUpDiag">
            <a:fgClr>
              <a:schemeClr val="tx1"/>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81" name="Line 17">
            <a:extLst>
              <a:ext uri="{FF2B5EF4-FFF2-40B4-BE49-F238E27FC236}">
                <a16:creationId xmlns:a16="http://schemas.microsoft.com/office/drawing/2014/main" id="{F67B2308-5D0D-4148-959D-C9E59B182460}"/>
              </a:ext>
            </a:extLst>
          </p:cNvPr>
          <p:cNvSpPr>
            <a:spLocks noChangeShapeType="1"/>
          </p:cNvSpPr>
          <p:nvPr/>
        </p:nvSpPr>
        <p:spPr bwMode="auto">
          <a:xfrm>
            <a:off x="6814938" y="4436528"/>
            <a:ext cx="814157" cy="97648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23">
            <a:extLst>
              <a:ext uri="{FF2B5EF4-FFF2-40B4-BE49-F238E27FC236}">
                <a16:creationId xmlns:a16="http://schemas.microsoft.com/office/drawing/2014/main" id="{9A0D747A-E9F3-8047-BC93-B2953C1F1F4B}"/>
              </a:ext>
            </a:extLst>
          </p:cNvPr>
          <p:cNvSpPr>
            <a:spLocks noChangeShapeType="1"/>
          </p:cNvSpPr>
          <p:nvPr/>
        </p:nvSpPr>
        <p:spPr bwMode="auto">
          <a:xfrm flipH="1">
            <a:off x="7883034" y="4700759"/>
            <a:ext cx="228648" cy="73330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7" name="Text Box 22">
            <a:extLst>
              <a:ext uri="{FF2B5EF4-FFF2-40B4-BE49-F238E27FC236}">
                <a16:creationId xmlns:a16="http://schemas.microsoft.com/office/drawing/2014/main" id="{587B322F-90DA-D845-A2A4-2331C733F025}"/>
              </a:ext>
            </a:extLst>
          </p:cNvPr>
          <p:cNvSpPr txBox="1">
            <a:spLocks noChangeArrowheads="1"/>
          </p:cNvSpPr>
          <p:nvPr/>
        </p:nvSpPr>
        <p:spPr bwMode="auto">
          <a:xfrm>
            <a:off x="8980322" y="3423285"/>
            <a:ext cx="2621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Distribution</a:t>
            </a:r>
          </a:p>
        </p:txBody>
      </p:sp>
      <p:sp>
        <p:nvSpPr>
          <p:cNvPr id="89" name="Line 24">
            <a:extLst>
              <a:ext uri="{FF2B5EF4-FFF2-40B4-BE49-F238E27FC236}">
                <a16:creationId xmlns:a16="http://schemas.microsoft.com/office/drawing/2014/main" id="{1DE49C84-841D-3F4D-A881-366A52B32990}"/>
              </a:ext>
            </a:extLst>
          </p:cNvPr>
          <p:cNvSpPr>
            <a:spLocks noChangeShapeType="1"/>
          </p:cNvSpPr>
          <p:nvPr/>
        </p:nvSpPr>
        <p:spPr bwMode="auto">
          <a:xfrm flipH="1">
            <a:off x="10275721" y="3804285"/>
            <a:ext cx="762000" cy="1600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 name="Rectangle 89">
            <a:extLst>
              <a:ext uri="{FF2B5EF4-FFF2-40B4-BE49-F238E27FC236}">
                <a16:creationId xmlns:a16="http://schemas.microsoft.com/office/drawing/2014/main" id="{EE3EBC19-D580-0949-BBE6-4DBA8EECD995}"/>
              </a:ext>
            </a:extLst>
          </p:cNvPr>
          <p:cNvSpPr/>
          <p:nvPr/>
        </p:nvSpPr>
        <p:spPr>
          <a:xfrm>
            <a:off x="6988823" y="3524936"/>
            <a:ext cx="766557" cy="369332"/>
          </a:xfrm>
          <a:prstGeom prst="rect">
            <a:avLst/>
          </a:prstGeom>
        </p:spPr>
        <p:txBody>
          <a:bodyPr wrap="none">
            <a:spAutoFit/>
          </a:bodyPr>
          <a:lstStyle/>
          <a:p>
            <a:r>
              <a:rPr kumimoji="1" lang="en-US" altLang="en-US" dirty="0">
                <a:ea typeface="ＭＳ Ｐゴシック" charset="-128"/>
              </a:rPr>
              <a:t>§156</a:t>
            </a:r>
            <a:endParaRPr lang="en-US" dirty="0"/>
          </a:p>
        </p:txBody>
      </p:sp>
    </p:spTree>
    <p:extLst>
      <p:ext uri="{BB962C8B-B14F-4D97-AF65-F5344CB8AC3E}">
        <p14:creationId xmlns:p14="http://schemas.microsoft.com/office/powerpoint/2010/main" val="913118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bwMode="auto">
          <a:xfrm>
            <a:off x="2074277" y="1219200"/>
            <a:ext cx="7924800"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 name="Straight Connector 7"/>
          <p:cNvCxnSpPr/>
          <p:nvPr/>
        </p:nvCxnSpPr>
        <p:spPr bwMode="auto">
          <a:xfrm>
            <a:off x="5731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274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817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4360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92574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3468978"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9886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53372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074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619218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6646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a:off x="71034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7597641"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80178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84750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8932277"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9406449" y="106680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TextBox 25"/>
          <p:cNvSpPr txBox="1"/>
          <p:nvPr/>
        </p:nvSpPr>
        <p:spPr>
          <a:xfrm>
            <a:off x="1905000" y="685800"/>
            <a:ext cx="301686" cy="369332"/>
          </a:xfrm>
          <a:prstGeom prst="rect">
            <a:avLst/>
          </a:prstGeom>
          <a:noFill/>
        </p:spPr>
        <p:txBody>
          <a:bodyPr wrap="none" rtlCol="0">
            <a:spAutoFit/>
          </a:bodyPr>
          <a:lstStyle/>
          <a:p>
            <a:r>
              <a:rPr lang="en-US" dirty="0"/>
              <a:t>0</a:t>
            </a:r>
          </a:p>
        </p:txBody>
      </p:sp>
      <p:sp>
        <p:nvSpPr>
          <p:cNvPr id="27" name="TextBox 26"/>
          <p:cNvSpPr txBox="1"/>
          <p:nvPr/>
        </p:nvSpPr>
        <p:spPr>
          <a:xfrm>
            <a:off x="3733800" y="681335"/>
            <a:ext cx="301686" cy="369332"/>
          </a:xfrm>
          <a:prstGeom prst="rect">
            <a:avLst/>
          </a:prstGeom>
          <a:noFill/>
        </p:spPr>
        <p:txBody>
          <a:bodyPr wrap="none" rtlCol="0">
            <a:spAutoFit/>
          </a:bodyPr>
          <a:lstStyle/>
          <a:p>
            <a:r>
              <a:rPr lang="en-US" dirty="0"/>
              <a:t>8</a:t>
            </a:r>
          </a:p>
        </p:txBody>
      </p:sp>
      <p:sp>
        <p:nvSpPr>
          <p:cNvPr id="28" name="TextBox 27"/>
          <p:cNvSpPr txBox="1"/>
          <p:nvPr/>
        </p:nvSpPr>
        <p:spPr>
          <a:xfrm>
            <a:off x="2819400" y="685800"/>
            <a:ext cx="301686" cy="369332"/>
          </a:xfrm>
          <a:prstGeom prst="rect">
            <a:avLst/>
          </a:prstGeom>
          <a:noFill/>
        </p:spPr>
        <p:txBody>
          <a:bodyPr wrap="none" rtlCol="0">
            <a:spAutoFit/>
          </a:bodyPr>
          <a:lstStyle/>
          <a:p>
            <a:r>
              <a:rPr lang="en-US" dirty="0"/>
              <a:t>4</a:t>
            </a:r>
          </a:p>
        </p:txBody>
      </p:sp>
      <p:sp>
        <p:nvSpPr>
          <p:cNvPr id="29" name="TextBox 28"/>
          <p:cNvSpPr txBox="1"/>
          <p:nvPr/>
        </p:nvSpPr>
        <p:spPr>
          <a:xfrm>
            <a:off x="4571255" y="681335"/>
            <a:ext cx="418704" cy="369332"/>
          </a:xfrm>
          <a:prstGeom prst="rect">
            <a:avLst/>
          </a:prstGeom>
          <a:noFill/>
        </p:spPr>
        <p:txBody>
          <a:bodyPr wrap="none" rtlCol="0">
            <a:spAutoFit/>
          </a:bodyPr>
          <a:lstStyle/>
          <a:p>
            <a:r>
              <a:rPr lang="en-US" dirty="0"/>
              <a:t>12</a:t>
            </a:r>
          </a:p>
        </p:txBody>
      </p:sp>
      <p:sp>
        <p:nvSpPr>
          <p:cNvPr id="30" name="TextBox 29"/>
          <p:cNvSpPr txBox="1"/>
          <p:nvPr/>
        </p:nvSpPr>
        <p:spPr>
          <a:xfrm>
            <a:off x="5485655" y="701689"/>
            <a:ext cx="418704" cy="369332"/>
          </a:xfrm>
          <a:prstGeom prst="rect">
            <a:avLst/>
          </a:prstGeom>
          <a:noFill/>
        </p:spPr>
        <p:txBody>
          <a:bodyPr wrap="none" rtlCol="0">
            <a:spAutoFit/>
          </a:bodyPr>
          <a:lstStyle/>
          <a:p>
            <a:r>
              <a:rPr lang="en-US" dirty="0"/>
              <a:t>16</a:t>
            </a:r>
          </a:p>
        </p:txBody>
      </p:sp>
      <p:sp>
        <p:nvSpPr>
          <p:cNvPr id="31" name="TextBox 30"/>
          <p:cNvSpPr txBox="1"/>
          <p:nvPr/>
        </p:nvSpPr>
        <p:spPr>
          <a:xfrm>
            <a:off x="8170277" y="681335"/>
            <a:ext cx="418704" cy="369332"/>
          </a:xfrm>
          <a:prstGeom prst="rect">
            <a:avLst/>
          </a:prstGeom>
          <a:noFill/>
        </p:spPr>
        <p:txBody>
          <a:bodyPr wrap="none" rtlCol="0">
            <a:spAutoFit/>
          </a:bodyPr>
          <a:lstStyle/>
          <a:p>
            <a:r>
              <a:rPr lang="en-US" dirty="0"/>
              <a:t>28</a:t>
            </a:r>
          </a:p>
        </p:txBody>
      </p:sp>
      <p:sp>
        <p:nvSpPr>
          <p:cNvPr id="32" name="TextBox 31"/>
          <p:cNvSpPr txBox="1"/>
          <p:nvPr/>
        </p:nvSpPr>
        <p:spPr>
          <a:xfrm>
            <a:off x="7314455" y="681335"/>
            <a:ext cx="418704" cy="369332"/>
          </a:xfrm>
          <a:prstGeom prst="rect">
            <a:avLst/>
          </a:prstGeom>
          <a:noFill/>
        </p:spPr>
        <p:txBody>
          <a:bodyPr wrap="none" rtlCol="0">
            <a:spAutoFit/>
          </a:bodyPr>
          <a:lstStyle/>
          <a:p>
            <a:r>
              <a:rPr lang="en-US" dirty="0"/>
              <a:t>24</a:t>
            </a:r>
          </a:p>
        </p:txBody>
      </p:sp>
      <p:sp>
        <p:nvSpPr>
          <p:cNvPr id="33" name="TextBox 32"/>
          <p:cNvSpPr txBox="1"/>
          <p:nvPr/>
        </p:nvSpPr>
        <p:spPr>
          <a:xfrm>
            <a:off x="6400055" y="698312"/>
            <a:ext cx="418704" cy="369332"/>
          </a:xfrm>
          <a:prstGeom prst="rect">
            <a:avLst/>
          </a:prstGeom>
          <a:noFill/>
        </p:spPr>
        <p:txBody>
          <a:bodyPr wrap="none" rtlCol="0">
            <a:spAutoFit/>
          </a:bodyPr>
          <a:lstStyle/>
          <a:p>
            <a:r>
              <a:rPr lang="en-US" dirty="0"/>
              <a:t>20</a:t>
            </a:r>
          </a:p>
        </p:txBody>
      </p:sp>
      <p:sp>
        <p:nvSpPr>
          <p:cNvPr id="35" name="TextBox 34"/>
          <p:cNvSpPr txBox="1"/>
          <p:nvPr/>
        </p:nvSpPr>
        <p:spPr>
          <a:xfrm>
            <a:off x="9160877" y="681335"/>
            <a:ext cx="418704" cy="369332"/>
          </a:xfrm>
          <a:prstGeom prst="rect">
            <a:avLst/>
          </a:prstGeom>
          <a:noFill/>
        </p:spPr>
        <p:txBody>
          <a:bodyPr wrap="none" rtlCol="0">
            <a:spAutoFit/>
          </a:bodyPr>
          <a:lstStyle/>
          <a:p>
            <a:r>
              <a:rPr lang="en-US" dirty="0"/>
              <a:t>32</a:t>
            </a:r>
          </a:p>
        </p:txBody>
      </p:sp>
      <p:cxnSp>
        <p:nvCxnSpPr>
          <p:cNvPr id="38" name="Straight Connector 37"/>
          <p:cNvCxnSpPr>
            <a:cxnSpLocks/>
          </p:cNvCxnSpPr>
          <p:nvPr/>
        </p:nvCxnSpPr>
        <p:spPr bwMode="auto">
          <a:xfrm>
            <a:off x="2057400" y="1828800"/>
            <a:ext cx="1868348"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0" name="Straight Connector 39"/>
          <p:cNvCxnSpPr>
            <a:cxnSpLocks/>
          </p:cNvCxnSpPr>
          <p:nvPr/>
        </p:nvCxnSpPr>
        <p:spPr bwMode="auto">
          <a:xfrm>
            <a:off x="3924300" y="2571802"/>
            <a:ext cx="2685107"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cxnSp>
        <p:nvCxnSpPr>
          <p:cNvPr id="41" name="Straight Connector 40"/>
          <p:cNvCxnSpPr/>
          <p:nvPr/>
        </p:nvCxnSpPr>
        <p:spPr bwMode="auto">
          <a:xfrm>
            <a:off x="6629400" y="3202335"/>
            <a:ext cx="457200" cy="0"/>
          </a:xfrm>
          <a:prstGeom prst="line">
            <a:avLst/>
          </a:prstGeom>
          <a:solidFill>
            <a:schemeClr val="accent1"/>
          </a:solidFill>
          <a:ln w="76200" cap="flat" cmpd="sng" algn="ctr">
            <a:solidFill>
              <a:srgbClr val="008000"/>
            </a:solidFill>
            <a:prstDash val="solid"/>
            <a:round/>
            <a:headEnd type="none" w="med" len="med"/>
            <a:tailEnd type="none" w="med" len="med"/>
          </a:ln>
          <a:effectLst/>
        </p:spPr>
      </p:cxnSp>
      <p:sp>
        <p:nvSpPr>
          <p:cNvPr id="48" name="TextBox 47"/>
          <p:cNvSpPr txBox="1"/>
          <p:nvPr/>
        </p:nvSpPr>
        <p:spPr>
          <a:xfrm>
            <a:off x="2438400" y="3429000"/>
            <a:ext cx="2013052" cy="400110"/>
          </a:xfrm>
          <a:prstGeom prst="rect">
            <a:avLst/>
          </a:prstGeom>
          <a:noFill/>
        </p:spPr>
        <p:txBody>
          <a:bodyPr wrap="none" rtlCol="0">
            <a:spAutoFit/>
          </a:bodyPr>
          <a:lstStyle/>
          <a:p>
            <a:r>
              <a:rPr lang="en-US" sz="2000" dirty="0"/>
              <a:t>Patent protection</a:t>
            </a:r>
          </a:p>
        </p:txBody>
      </p:sp>
      <p:cxnSp>
        <p:nvCxnSpPr>
          <p:cNvPr id="49" name="Straight Connector 48"/>
          <p:cNvCxnSpPr/>
          <p:nvPr/>
        </p:nvCxnSpPr>
        <p:spPr bwMode="auto">
          <a:xfrm>
            <a:off x="2286000" y="3886200"/>
            <a:ext cx="4648200" cy="0"/>
          </a:xfrm>
          <a:prstGeom prst="line">
            <a:avLst/>
          </a:prstGeom>
          <a:solidFill>
            <a:schemeClr val="accent1"/>
          </a:solidFill>
          <a:ln w="76200" cap="flat" cmpd="sng" algn="ctr">
            <a:solidFill>
              <a:srgbClr val="3366FF"/>
            </a:solidFill>
            <a:prstDash val="solid"/>
            <a:round/>
            <a:headEnd type="none" w="med" len="med"/>
            <a:tailEnd type="none" w="med" len="med"/>
          </a:ln>
          <a:effectLst/>
        </p:spPr>
      </p:cxnSp>
      <p:cxnSp>
        <p:nvCxnSpPr>
          <p:cNvPr id="55" name="Straight Connector 54"/>
          <p:cNvCxnSpPr/>
          <p:nvPr/>
        </p:nvCxnSpPr>
        <p:spPr bwMode="auto">
          <a:xfrm>
            <a:off x="7128824" y="1620917"/>
            <a:ext cx="0" cy="4343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6" name="TextBox 55"/>
          <p:cNvSpPr txBox="1"/>
          <p:nvPr/>
        </p:nvSpPr>
        <p:spPr>
          <a:xfrm>
            <a:off x="6807473" y="6112512"/>
            <a:ext cx="1081972" cy="707886"/>
          </a:xfrm>
          <a:prstGeom prst="rect">
            <a:avLst/>
          </a:prstGeom>
          <a:noFill/>
        </p:spPr>
        <p:txBody>
          <a:bodyPr wrap="none" rtlCol="0">
            <a:spAutoFit/>
          </a:bodyPr>
          <a:lstStyle/>
          <a:p>
            <a:r>
              <a:rPr lang="en-US" sz="2000" dirty="0"/>
              <a:t>FDA</a:t>
            </a:r>
          </a:p>
          <a:p>
            <a:r>
              <a:rPr lang="en-US" sz="2000" dirty="0"/>
              <a:t>approval</a:t>
            </a:r>
          </a:p>
        </p:txBody>
      </p:sp>
      <p:cxnSp>
        <p:nvCxnSpPr>
          <p:cNvPr id="63" name="Straight Arrow Connector 62"/>
          <p:cNvCxnSpPr>
            <a:cxnSpLocks/>
          </p:cNvCxnSpPr>
          <p:nvPr/>
        </p:nvCxnSpPr>
        <p:spPr bwMode="auto">
          <a:xfrm>
            <a:off x="7101387" y="5701310"/>
            <a:ext cx="3936334" cy="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64" name="Straight Connector 63"/>
          <p:cNvCxnSpPr/>
          <p:nvPr/>
        </p:nvCxnSpPr>
        <p:spPr bwMode="auto">
          <a:xfrm>
            <a:off x="10758987"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10301787"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a:off x="9844587"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9387387"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8952858"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8496088"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a:off x="8015787"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a:off x="7560837" y="5548910"/>
            <a:ext cx="0"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2" name="TextBox 81"/>
          <p:cNvSpPr txBox="1"/>
          <p:nvPr/>
        </p:nvSpPr>
        <p:spPr>
          <a:xfrm>
            <a:off x="8760910" y="5163445"/>
            <a:ext cx="301686" cy="369332"/>
          </a:xfrm>
          <a:prstGeom prst="rect">
            <a:avLst/>
          </a:prstGeom>
          <a:noFill/>
        </p:spPr>
        <p:txBody>
          <a:bodyPr wrap="none" rtlCol="0">
            <a:spAutoFit/>
          </a:bodyPr>
          <a:lstStyle/>
          <a:p>
            <a:r>
              <a:rPr lang="en-US" dirty="0"/>
              <a:t>8</a:t>
            </a:r>
          </a:p>
        </p:txBody>
      </p:sp>
      <p:sp>
        <p:nvSpPr>
          <p:cNvPr id="83" name="TextBox 82"/>
          <p:cNvSpPr txBox="1"/>
          <p:nvPr/>
        </p:nvSpPr>
        <p:spPr>
          <a:xfrm>
            <a:off x="7846510" y="5167910"/>
            <a:ext cx="301686" cy="369332"/>
          </a:xfrm>
          <a:prstGeom prst="rect">
            <a:avLst/>
          </a:prstGeom>
          <a:noFill/>
        </p:spPr>
        <p:txBody>
          <a:bodyPr wrap="none" rtlCol="0">
            <a:spAutoFit/>
          </a:bodyPr>
          <a:lstStyle/>
          <a:p>
            <a:r>
              <a:rPr lang="en-US" dirty="0"/>
              <a:t>4</a:t>
            </a:r>
          </a:p>
        </p:txBody>
      </p:sp>
      <p:sp>
        <p:nvSpPr>
          <p:cNvPr id="84" name="TextBox 83"/>
          <p:cNvSpPr txBox="1"/>
          <p:nvPr/>
        </p:nvSpPr>
        <p:spPr>
          <a:xfrm>
            <a:off x="9598365" y="5163445"/>
            <a:ext cx="418704" cy="369332"/>
          </a:xfrm>
          <a:prstGeom prst="rect">
            <a:avLst/>
          </a:prstGeom>
          <a:noFill/>
        </p:spPr>
        <p:txBody>
          <a:bodyPr wrap="none" rtlCol="0">
            <a:spAutoFit/>
          </a:bodyPr>
          <a:lstStyle/>
          <a:p>
            <a:r>
              <a:rPr lang="en-US" dirty="0"/>
              <a:t>12</a:t>
            </a:r>
          </a:p>
        </p:txBody>
      </p:sp>
      <p:sp>
        <p:nvSpPr>
          <p:cNvPr id="85" name="TextBox 84"/>
          <p:cNvSpPr txBox="1"/>
          <p:nvPr/>
        </p:nvSpPr>
        <p:spPr>
          <a:xfrm>
            <a:off x="10512765" y="5183799"/>
            <a:ext cx="418704" cy="369332"/>
          </a:xfrm>
          <a:prstGeom prst="rect">
            <a:avLst/>
          </a:prstGeom>
          <a:noFill/>
        </p:spPr>
        <p:txBody>
          <a:bodyPr wrap="none" rtlCol="0">
            <a:spAutoFit/>
          </a:bodyPr>
          <a:lstStyle/>
          <a:p>
            <a:r>
              <a:rPr lang="en-US" dirty="0"/>
              <a:t>16</a:t>
            </a:r>
          </a:p>
        </p:txBody>
      </p:sp>
      <p:sp>
        <p:nvSpPr>
          <p:cNvPr id="92" name="TextBox 91"/>
          <p:cNvSpPr txBox="1"/>
          <p:nvPr/>
        </p:nvSpPr>
        <p:spPr>
          <a:xfrm>
            <a:off x="608022" y="5809742"/>
            <a:ext cx="2101995" cy="738664"/>
          </a:xfrm>
          <a:prstGeom prst="rect">
            <a:avLst/>
          </a:prstGeom>
          <a:noFill/>
        </p:spPr>
        <p:txBody>
          <a:bodyPr wrap="none" rtlCol="0">
            <a:spAutoFit/>
          </a:bodyPr>
          <a:lstStyle/>
          <a:p>
            <a:r>
              <a:rPr lang="en-US" sz="1400" dirty="0"/>
              <a:t>Adapted from Choi et al,</a:t>
            </a:r>
          </a:p>
          <a:p>
            <a:r>
              <a:rPr lang="en-US" sz="1400" dirty="0"/>
              <a:t>“Medicines for the Mind,”</a:t>
            </a:r>
          </a:p>
          <a:p>
            <a:r>
              <a:rPr lang="en-US" sz="1400" dirty="0"/>
              <a:t>84 Neuron 554 (2014)</a:t>
            </a:r>
          </a:p>
        </p:txBody>
      </p:sp>
      <p:sp>
        <p:nvSpPr>
          <p:cNvPr id="72" name="TextBox 71"/>
          <p:cNvSpPr txBox="1"/>
          <p:nvPr/>
        </p:nvSpPr>
        <p:spPr>
          <a:xfrm>
            <a:off x="5410200" y="304800"/>
            <a:ext cx="678006" cy="369332"/>
          </a:xfrm>
          <a:prstGeom prst="rect">
            <a:avLst/>
          </a:prstGeom>
          <a:noFill/>
        </p:spPr>
        <p:txBody>
          <a:bodyPr wrap="none" rtlCol="0">
            <a:spAutoFit/>
          </a:bodyPr>
          <a:lstStyle/>
          <a:p>
            <a:r>
              <a:rPr lang="en-US" dirty="0"/>
              <a:t>years</a:t>
            </a:r>
          </a:p>
        </p:txBody>
      </p:sp>
      <p:sp>
        <p:nvSpPr>
          <p:cNvPr id="76" name="TextBox 75">
            <a:extLst>
              <a:ext uri="{FF2B5EF4-FFF2-40B4-BE49-F238E27FC236}">
                <a16:creationId xmlns:a16="http://schemas.microsoft.com/office/drawing/2014/main" id="{594A87D9-8B52-C74A-8C98-7699CF05C28E}"/>
              </a:ext>
            </a:extLst>
          </p:cNvPr>
          <p:cNvSpPr txBox="1"/>
          <p:nvPr/>
        </p:nvSpPr>
        <p:spPr>
          <a:xfrm>
            <a:off x="7232770" y="5833606"/>
            <a:ext cx="2072426" cy="400110"/>
          </a:xfrm>
          <a:prstGeom prst="rect">
            <a:avLst/>
          </a:prstGeom>
          <a:noFill/>
        </p:spPr>
        <p:txBody>
          <a:bodyPr wrap="square" rtlCol="0">
            <a:spAutoFit/>
          </a:bodyPr>
          <a:lstStyle/>
          <a:p>
            <a:pPr>
              <a:spcBef>
                <a:spcPts val="600"/>
              </a:spcBef>
            </a:pPr>
            <a:r>
              <a:rPr lang="en-US" sz="2000" dirty="0"/>
              <a:t>Commercial life</a:t>
            </a:r>
          </a:p>
        </p:txBody>
      </p:sp>
      <p:sp>
        <p:nvSpPr>
          <p:cNvPr id="59" name="Oval 58">
            <a:extLst>
              <a:ext uri="{FF2B5EF4-FFF2-40B4-BE49-F238E27FC236}">
                <a16:creationId xmlns:a16="http://schemas.microsoft.com/office/drawing/2014/main" id="{EAF26C85-6BDD-4944-B141-638CEEB89595}"/>
              </a:ext>
            </a:extLst>
          </p:cNvPr>
          <p:cNvSpPr/>
          <p:nvPr/>
        </p:nvSpPr>
        <p:spPr>
          <a:xfrm>
            <a:off x="2220686" y="3777343"/>
            <a:ext cx="217714" cy="217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910FB603-5036-1E48-9C58-CA45EA747247}"/>
              </a:ext>
            </a:extLst>
          </p:cNvPr>
          <p:cNvCxnSpPr/>
          <p:nvPr/>
        </p:nvCxnSpPr>
        <p:spPr bwMode="auto">
          <a:xfrm>
            <a:off x="6934200" y="3886200"/>
            <a:ext cx="1143000" cy="0"/>
          </a:xfrm>
          <a:prstGeom prst="line">
            <a:avLst/>
          </a:prstGeom>
          <a:solidFill>
            <a:schemeClr val="accent1"/>
          </a:solidFill>
          <a:ln w="76200" cap="flat" cmpd="sng" algn="ctr">
            <a:solidFill>
              <a:srgbClr val="660066"/>
            </a:solidFill>
            <a:prstDash val="solid"/>
            <a:round/>
            <a:headEnd type="none" w="med" len="med"/>
            <a:tailEnd type="none" w="med" len="med"/>
          </a:ln>
          <a:effectLst/>
        </p:spPr>
      </p:cxnSp>
      <p:sp>
        <p:nvSpPr>
          <p:cNvPr id="62" name="Text Box 16">
            <a:extLst>
              <a:ext uri="{FF2B5EF4-FFF2-40B4-BE49-F238E27FC236}">
                <a16:creationId xmlns:a16="http://schemas.microsoft.com/office/drawing/2014/main" id="{446CC756-66D0-F140-8B3A-087472AC1534}"/>
              </a:ext>
            </a:extLst>
          </p:cNvPr>
          <p:cNvSpPr txBox="1">
            <a:spLocks noChangeArrowheads="1"/>
          </p:cNvSpPr>
          <p:nvPr/>
        </p:nvSpPr>
        <p:spPr bwMode="auto">
          <a:xfrm>
            <a:off x="6844621" y="4092317"/>
            <a:ext cx="2749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Development</a:t>
            </a:r>
          </a:p>
        </p:txBody>
      </p:sp>
      <p:sp>
        <p:nvSpPr>
          <p:cNvPr id="77" name="Text Box 21">
            <a:extLst>
              <a:ext uri="{FF2B5EF4-FFF2-40B4-BE49-F238E27FC236}">
                <a16:creationId xmlns:a16="http://schemas.microsoft.com/office/drawing/2014/main" id="{58E7C711-26B3-9549-A7D3-9DB5C13F929F}"/>
              </a:ext>
            </a:extLst>
          </p:cNvPr>
          <p:cNvSpPr txBox="1">
            <a:spLocks noChangeArrowheads="1"/>
          </p:cNvSpPr>
          <p:nvPr/>
        </p:nvSpPr>
        <p:spPr bwMode="auto">
          <a:xfrm>
            <a:off x="8959629" y="4461434"/>
            <a:ext cx="13196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FDA review</a:t>
            </a:r>
          </a:p>
        </p:txBody>
      </p:sp>
      <p:sp>
        <p:nvSpPr>
          <p:cNvPr id="87" name="Text Box 22">
            <a:extLst>
              <a:ext uri="{FF2B5EF4-FFF2-40B4-BE49-F238E27FC236}">
                <a16:creationId xmlns:a16="http://schemas.microsoft.com/office/drawing/2014/main" id="{587B322F-90DA-D845-A2A4-2331C733F025}"/>
              </a:ext>
            </a:extLst>
          </p:cNvPr>
          <p:cNvSpPr txBox="1">
            <a:spLocks noChangeArrowheads="1"/>
          </p:cNvSpPr>
          <p:nvPr/>
        </p:nvSpPr>
        <p:spPr bwMode="auto">
          <a:xfrm>
            <a:off x="10184343" y="3881138"/>
            <a:ext cx="15055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r>
              <a:rPr lang="en-US" altLang="en-US" sz="1800" dirty="0">
                <a:latin typeface="Times New Roman" charset="0"/>
              </a:rPr>
              <a:t>Generic Drug </a:t>
            </a:r>
          </a:p>
          <a:p>
            <a:r>
              <a:rPr lang="en-US" altLang="en-US" sz="1800" dirty="0">
                <a:latin typeface="Times New Roman" charset="0"/>
              </a:rPr>
              <a:t>Distribution</a:t>
            </a:r>
          </a:p>
        </p:txBody>
      </p:sp>
      <p:sp>
        <p:nvSpPr>
          <p:cNvPr id="90" name="Rectangle 89">
            <a:extLst>
              <a:ext uri="{FF2B5EF4-FFF2-40B4-BE49-F238E27FC236}">
                <a16:creationId xmlns:a16="http://schemas.microsoft.com/office/drawing/2014/main" id="{EE3EBC19-D580-0949-BBE6-4DBA8EECD995}"/>
              </a:ext>
            </a:extLst>
          </p:cNvPr>
          <p:cNvSpPr/>
          <p:nvPr/>
        </p:nvSpPr>
        <p:spPr>
          <a:xfrm>
            <a:off x="6988823" y="3524936"/>
            <a:ext cx="766557" cy="369332"/>
          </a:xfrm>
          <a:prstGeom prst="rect">
            <a:avLst/>
          </a:prstGeom>
        </p:spPr>
        <p:txBody>
          <a:bodyPr wrap="none">
            <a:spAutoFit/>
          </a:bodyPr>
          <a:lstStyle/>
          <a:p>
            <a:r>
              <a:rPr kumimoji="1" lang="en-US" altLang="en-US" dirty="0">
                <a:ea typeface="ＭＳ Ｐゴシック" charset="-128"/>
              </a:rPr>
              <a:t>§156</a:t>
            </a:r>
            <a:endParaRPr lang="en-US" dirty="0"/>
          </a:p>
        </p:txBody>
      </p:sp>
      <p:sp>
        <p:nvSpPr>
          <p:cNvPr id="93" name="TextBox 92">
            <a:extLst>
              <a:ext uri="{FF2B5EF4-FFF2-40B4-BE49-F238E27FC236}">
                <a16:creationId xmlns:a16="http://schemas.microsoft.com/office/drawing/2014/main" id="{6D42F1C8-ABC7-9840-B109-D0F152FAA1B4}"/>
              </a:ext>
            </a:extLst>
          </p:cNvPr>
          <p:cNvSpPr txBox="1"/>
          <p:nvPr/>
        </p:nvSpPr>
        <p:spPr>
          <a:xfrm>
            <a:off x="1981199" y="1447800"/>
            <a:ext cx="2133599" cy="707886"/>
          </a:xfrm>
          <a:prstGeom prst="rect">
            <a:avLst/>
          </a:prstGeom>
          <a:noFill/>
        </p:spPr>
        <p:txBody>
          <a:bodyPr wrap="square" rtlCol="0">
            <a:spAutoFit/>
          </a:bodyPr>
          <a:lstStyle/>
          <a:p>
            <a:r>
              <a:rPr lang="en-US" sz="2000" dirty="0"/>
              <a:t>Discovery &amp; </a:t>
            </a:r>
          </a:p>
          <a:p>
            <a:r>
              <a:rPr lang="en-US" sz="2000" dirty="0"/>
              <a:t>preclinical</a:t>
            </a:r>
          </a:p>
        </p:txBody>
      </p:sp>
      <p:sp>
        <p:nvSpPr>
          <p:cNvPr id="79" name="TextBox 78">
            <a:extLst>
              <a:ext uri="{FF2B5EF4-FFF2-40B4-BE49-F238E27FC236}">
                <a16:creationId xmlns:a16="http://schemas.microsoft.com/office/drawing/2014/main" id="{E29DF77D-0030-534E-81CE-468685850E3E}"/>
              </a:ext>
            </a:extLst>
          </p:cNvPr>
          <p:cNvSpPr txBox="1"/>
          <p:nvPr/>
        </p:nvSpPr>
        <p:spPr>
          <a:xfrm>
            <a:off x="3974410" y="2161025"/>
            <a:ext cx="1568314" cy="707886"/>
          </a:xfrm>
          <a:prstGeom prst="rect">
            <a:avLst/>
          </a:prstGeom>
          <a:noFill/>
        </p:spPr>
        <p:txBody>
          <a:bodyPr wrap="none" rtlCol="0">
            <a:spAutoFit/>
          </a:bodyPr>
          <a:lstStyle/>
          <a:p>
            <a:r>
              <a:rPr lang="en-US" sz="2000" dirty="0"/>
              <a:t>Clinical</a:t>
            </a:r>
          </a:p>
          <a:p>
            <a:r>
              <a:rPr lang="en-US" sz="2000" dirty="0"/>
              <a:t>development</a:t>
            </a:r>
          </a:p>
        </p:txBody>
      </p:sp>
      <p:sp>
        <p:nvSpPr>
          <p:cNvPr id="80" name="TextBox 79">
            <a:extLst>
              <a:ext uri="{FF2B5EF4-FFF2-40B4-BE49-F238E27FC236}">
                <a16:creationId xmlns:a16="http://schemas.microsoft.com/office/drawing/2014/main" id="{0596BCBC-96D5-F148-A1DC-D96616B89B3E}"/>
              </a:ext>
            </a:extLst>
          </p:cNvPr>
          <p:cNvSpPr txBox="1"/>
          <p:nvPr/>
        </p:nvSpPr>
        <p:spPr>
          <a:xfrm>
            <a:off x="6565518" y="2828406"/>
            <a:ext cx="889987" cy="707886"/>
          </a:xfrm>
          <a:prstGeom prst="rect">
            <a:avLst/>
          </a:prstGeom>
          <a:noFill/>
        </p:spPr>
        <p:txBody>
          <a:bodyPr wrap="none" rtlCol="0">
            <a:spAutoFit/>
          </a:bodyPr>
          <a:lstStyle/>
          <a:p>
            <a:r>
              <a:rPr lang="en-US" sz="2000" dirty="0"/>
              <a:t>FDA</a:t>
            </a:r>
          </a:p>
          <a:p>
            <a:r>
              <a:rPr lang="en-US" sz="2000" dirty="0"/>
              <a:t>review</a:t>
            </a:r>
          </a:p>
        </p:txBody>
      </p:sp>
      <p:sp>
        <p:nvSpPr>
          <p:cNvPr id="81" name="Rectangle 80">
            <a:extLst>
              <a:ext uri="{FF2B5EF4-FFF2-40B4-BE49-F238E27FC236}">
                <a16:creationId xmlns:a16="http://schemas.microsoft.com/office/drawing/2014/main" id="{F2D977F7-AB08-7644-BF42-A0BDB5AB1F90}"/>
              </a:ext>
            </a:extLst>
          </p:cNvPr>
          <p:cNvSpPr/>
          <p:nvPr/>
        </p:nvSpPr>
        <p:spPr bwMode="auto">
          <a:xfrm>
            <a:off x="7124698" y="5578239"/>
            <a:ext cx="2286001" cy="255150"/>
          </a:xfrm>
          <a:prstGeom prst="rect">
            <a:avLst/>
          </a:prstGeom>
          <a:pattFill prst="wdUpDiag">
            <a:fgClr>
              <a:srgbClr val="FF0000"/>
            </a:fgClr>
            <a:bgClr>
              <a:prstClr val="white"/>
            </a:bgClr>
          </a:patt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charset="0"/>
            </a:endParaRPr>
          </a:p>
        </p:txBody>
      </p:sp>
      <p:sp>
        <p:nvSpPr>
          <p:cNvPr id="86" name="Rectangle 13" descr="Wide upward diagonal">
            <a:extLst>
              <a:ext uri="{FF2B5EF4-FFF2-40B4-BE49-F238E27FC236}">
                <a16:creationId xmlns:a16="http://schemas.microsoft.com/office/drawing/2014/main" id="{8F04D54D-A260-4544-86F3-376CF44CA804}"/>
              </a:ext>
            </a:extLst>
          </p:cNvPr>
          <p:cNvSpPr>
            <a:spLocks noChangeArrowheads="1"/>
          </p:cNvSpPr>
          <p:nvPr/>
        </p:nvSpPr>
        <p:spPr bwMode="auto">
          <a:xfrm>
            <a:off x="9406448" y="5264685"/>
            <a:ext cx="1237407" cy="266754"/>
          </a:xfrm>
          <a:prstGeom prst="rect">
            <a:avLst/>
          </a:prstGeom>
          <a:pattFill prst="wdUpDiag">
            <a:fgClr>
              <a:schemeClr val="tx1"/>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00" name="Rectangle 15" descr="Wide upward diagonal">
            <a:extLst>
              <a:ext uri="{FF2B5EF4-FFF2-40B4-BE49-F238E27FC236}">
                <a16:creationId xmlns:a16="http://schemas.microsoft.com/office/drawing/2014/main" id="{6B826F19-A81D-524F-B7C2-523485D097D1}"/>
              </a:ext>
            </a:extLst>
          </p:cNvPr>
          <p:cNvSpPr>
            <a:spLocks noChangeArrowheads="1"/>
          </p:cNvSpPr>
          <p:nvPr/>
        </p:nvSpPr>
        <p:spPr bwMode="auto">
          <a:xfrm>
            <a:off x="9125495" y="5264863"/>
            <a:ext cx="268393" cy="280531"/>
          </a:xfrm>
          <a:prstGeom prst="rect">
            <a:avLst/>
          </a:prstGeom>
          <a:pattFill prst="dkUpDiag">
            <a:fgClr>
              <a:schemeClr val="accent6">
                <a:lumMod val="75000"/>
              </a:schemeClr>
            </a:fgClr>
            <a:bgClr>
              <a:schemeClr val="bg1"/>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01" name="Rectangle 16" descr="Wide upward diagonal">
            <a:extLst>
              <a:ext uri="{FF2B5EF4-FFF2-40B4-BE49-F238E27FC236}">
                <a16:creationId xmlns:a16="http://schemas.microsoft.com/office/drawing/2014/main" id="{741E300C-1377-2149-BACC-ADDA1CF1AD24}"/>
              </a:ext>
            </a:extLst>
          </p:cNvPr>
          <p:cNvSpPr>
            <a:spLocks noChangeArrowheads="1"/>
          </p:cNvSpPr>
          <p:nvPr/>
        </p:nvSpPr>
        <p:spPr bwMode="auto">
          <a:xfrm>
            <a:off x="8907513" y="5264863"/>
            <a:ext cx="228600" cy="280532"/>
          </a:xfrm>
          <a:prstGeom prst="rect">
            <a:avLst/>
          </a:prstGeom>
          <a:pattFill prst="ltUpDiag">
            <a:fgClr>
              <a:srgbClr val="FFCC00"/>
            </a:fgClr>
            <a:bgClr>
              <a:srgbClr val="FFFFFF"/>
            </a:bgClr>
          </a:pattFill>
          <a:ln w="12700">
            <a:solidFill>
              <a:schemeClr val="tx1"/>
            </a:solidFill>
            <a:miter lim="800000"/>
            <a:headEnd/>
            <a:tailEnd/>
          </a:ln>
        </p:spPr>
        <p:txBody>
          <a:bodyPr wrap="none" anchor="ct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a:p>
        </p:txBody>
      </p:sp>
      <p:sp>
        <p:nvSpPr>
          <p:cNvPr id="102" name="Line 17">
            <a:extLst>
              <a:ext uri="{FF2B5EF4-FFF2-40B4-BE49-F238E27FC236}">
                <a16:creationId xmlns:a16="http://schemas.microsoft.com/office/drawing/2014/main" id="{F26CCE37-DA7F-8A45-BAC7-4108C1B7CA8F}"/>
              </a:ext>
            </a:extLst>
          </p:cNvPr>
          <p:cNvSpPr>
            <a:spLocks noChangeShapeType="1"/>
          </p:cNvSpPr>
          <p:nvPr/>
        </p:nvSpPr>
        <p:spPr bwMode="auto">
          <a:xfrm>
            <a:off x="8174690" y="4436706"/>
            <a:ext cx="814157" cy="97648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23">
            <a:extLst>
              <a:ext uri="{FF2B5EF4-FFF2-40B4-BE49-F238E27FC236}">
                <a16:creationId xmlns:a16="http://schemas.microsoft.com/office/drawing/2014/main" id="{0FD6BDC2-822B-9F48-87DA-6B8B053CF4CD}"/>
              </a:ext>
            </a:extLst>
          </p:cNvPr>
          <p:cNvSpPr>
            <a:spLocks noChangeShapeType="1"/>
          </p:cNvSpPr>
          <p:nvPr/>
        </p:nvSpPr>
        <p:spPr bwMode="auto">
          <a:xfrm flipH="1">
            <a:off x="9242786" y="4700937"/>
            <a:ext cx="228648" cy="73330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 name="Line 24">
            <a:extLst>
              <a:ext uri="{FF2B5EF4-FFF2-40B4-BE49-F238E27FC236}">
                <a16:creationId xmlns:a16="http://schemas.microsoft.com/office/drawing/2014/main" id="{70DA0F48-5B1A-334B-9A72-4278FB6C0A95}"/>
              </a:ext>
            </a:extLst>
          </p:cNvPr>
          <p:cNvSpPr>
            <a:spLocks noChangeShapeType="1"/>
          </p:cNvSpPr>
          <p:nvPr/>
        </p:nvSpPr>
        <p:spPr bwMode="auto">
          <a:xfrm flipH="1">
            <a:off x="10275721" y="4460096"/>
            <a:ext cx="483266" cy="94438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a:extLst>
              <a:ext uri="{FF2B5EF4-FFF2-40B4-BE49-F238E27FC236}">
                <a16:creationId xmlns:a16="http://schemas.microsoft.com/office/drawing/2014/main" id="{F24261B1-F468-D643-884C-928FA7B12E51}"/>
              </a:ext>
            </a:extLst>
          </p:cNvPr>
          <p:cNvSpPr txBox="1"/>
          <p:nvPr/>
        </p:nvSpPr>
        <p:spPr>
          <a:xfrm>
            <a:off x="211278" y="1455005"/>
            <a:ext cx="1651000" cy="1477328"/>
          </a:xfrm>
          <a:prstGeom prst="rect">
            <a:avLst/>
          </a:prstGeom>
          <a:noFill/>
        </p:spPr>
        <p:txBody>
          <a:bodyPr wrap="square" rtlCol="0">
            <a:spAutoFit/>
          </a:bodyPr>
          <a:lstStyle/>
          <a:p>
            <a:r>
              <a:rPr lang="en-US" dirty="0"/>
              <a:t>Typical duration of research and development of CNS drugs</a:t>
            </a:r>
          </a:p>
        </p:txBody>
      </p:sp>
      <p:sp>
        <p:nvSpPr>
          <p:cNvPr id="3" name="Left Brace 2">
            <a:extLst>
              <a:ext uri="{FF2B5EF4-FFF2-40B4-BE49-F238E27FC236}">
                <a16:creationId xmlns:a16="http://schemas.microsoft.com/office/drawing/2014/main" id="{048C2476-5F2F-F148-8C5E-785AE1F5FDC0}"/>
              </a:ext>
            </a:extLst>
          </p:cNvPr>
          <p:cNvSpPr/>
          <p:nvPr/>
        </p:nvSpPr>
        <p:spPr>
          <a:xfrm>
            <a:off x="1659019" y="1447800"/>
            <a:ext cx="322180" cy="138060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3" name="Straight Connector 72">
            <a:extLst>
              <a:ext uri="{FF2B5EF4-FFF2-40B4-BE49-F238E27FC236}">
                <a16:creationId xmlns:a16="http://schemas.microsoft.com/office/drawing/2014/main" id="{FFA6ECAC-124D-BD42-A044-2D12E3ED1D46}"/>
              </a:ext>
            </a:extLst>
          </p:cNvPr>
          <p:cNvCxnSpPr>
            <a:cxnSpLocks/>
          </p:cNvCxnSpPr>
          <p:nvPr/>
        </p:nvCxnSpPr>
        <p:spPr bwMode="auto">
          <a:xfrm>
            <a:off x="8059626" y="3886200"/>
            <a:ext cx="1351074" cy="8068"/>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74" name="Rounded Rectangle 73">
            <a:extLst>
              <a:ext uri="{FF2B5EF4-FFF2-40B4-BE49-F238E27FC236}">
                <a16:creationId xmlns:a16="http://schemas.microsoft.com/office/drawing/2014/main" id="{2D8C845D-AD70-3E4A-911C-4A983C002B71}"/>
              </a:ext>
            </a:extLst>
          </p:cNvPr>
          <p:cNvSpPr/>
          <p:nvPr/>
        </p:nvSpPr>
        <p:spPr bwMode="auto">
          <a:xfrm>
            <a:off x="515428" y="5788710"/>
            <a:ext cx="2117239" cy="759696"/>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charset="0"/>
            </a:endParaRPr>
          </a:p>
        </p:txBody>
      </p:sp>
    </p:spTree>
    <p:extLst>
      <p:ext uri="{BB962C8B-B14F-4D97-AF65-F5344CB8AC3E}">
        <p14:creationId xmlns:p14="http://schemas.microsoft.com/office/powerpoint/2010/main" val="259867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A0434D-E34B-CB4F-B132-B7DA1659276C}"/>
              </a:ext>
            </a:extLst>
          </p:cNvPr>
          <p:cNvSpPr>
            <a:spLocks noGrp="1"/>
          </p:cNvSpPr>
          <p:nvPr>
            <p:ph type="title"/>
          </p:nvPr>
        </p:nvSpPr>
        <p:spPr>
          <a:xfrm>
            <a:off x="885968" y="0"/>
            <a:ext cx="10515600" cy="1325563"/>
          </a:xfrm>
        </p:spPr>
        <p:txBody>
          <a:bodyPr>
            <a:normAutofit/>
          </a:bodyPr>
          <a:lstStyle/>
          <a:p>
            <a:r>
              <a:rPr lang="en-US" sz="3600" dirty="0"/>
              <a:t>Peripheral Claiming</a:t>
            </a:r>
          </a:p>
        </p:txBody>
      </p:sp>
      <p:sp>
        <p:nvSpPr>
          <p:cNvPr id="6" name="TextBox 5">
            <a:extLst>
              <a:ext uri="{FF2B5EF4-FFF2-40B4-BE49-F238E27FC236}">
                <a16:creationId xmlns:a16="http://schemas.microsoft.com/office/drawing/2014/main" id="{7C0D1D00-9E33-3C40-911C-CDF71BA01D28}"/>
              </a:ext>
            </a:extLst>
          </p:cNvPr>
          <p:cNvSpPr txBox="1"/>
          <p:nvPr/>
        </p:nvSpPr>
        <p:spPr>
          <a:xfrm>
            <a:off x="1883391" y="6223378"/>
            <a:ext cx="7970836" cy="369332"/>
          </a:xfrm>
          <a:prstGeom prst="rect">
            <a:avLst/>
          </a:prstGeom>
          <a:noFill/>
        </p:spPr>
        <p:txBody>
          <a:bodyPr wrap="none" rtlCol="0">
            <a:spAutoFit/>
          </a:bodyPr>
          <a:lstStyle/>
          <a:p>
            <a:r>
              <a:rPr lang="en-US" dirty="0">
                <a:solidFill>
                  <a:srgbClr val="FF0000"/>
                </a:solidFill>
              </a:rPr>
              <a:t>Patentee defines red zone</a:t>
            </a:r>
            <a:r>
              <a:rPr lang="en-US" dirty="0"/>
              <a:t>; </a:t>
            </a:r>
            <a:r>
              <a:rPr lang="en-US" dirty="0">
                <a:solidFill>
                  <a:srgbClr val="0070C0"/>
                </a:solidFill>
              </a:rPr>
              <a:t>government official (typically a judge) defines blue zone</a:t>
            </a:r>
          </a:p>
        </p:txBody>
      </p:sp>
      <p:sp>
        <p:nvSpPr>
          <p:cNvPr id="7" name="Oval 6">
            <a:extLst>
              <a:ext uri="{FF2B5EF4-FFF2-40B4-BE49-F238E27FC236}">
                <a16:creationId xmlns:a16="http://schemas.microsoft.com/office/drawing/2014/main" id="{8E8ABC75-54B4-DE46-AAAE-194A5F244CCC}"/>
              </a:ext>
            </a:extLst>
          </p:cNvPr>
          <p:cNvSpPr/>
          <p:nvPr/>
        </p:nvSpPr>
        <p:spPr>
          <a:xfrm>
            <a:off x="5220270" y="2661313"/>
            <a:ext cx="1467134" cy="7676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Examples </a:t>
            </a:r>
          </a:p>
          <a:p>
            <a:pPr algn="ctr"/>
            <a:r>
              <a:rPr lang="en-US" sz="1400" dirty="0"/>
              <a:t>of the Invention</a:t>
            </a:r>
          </a:p>
        </p:txBody>
      </p:sp>
      <p:sp>
        <p:nvSpPr>
          <p:cNvPr id="8" name="Oval 7">
            <a:extLst>
              <a:ext uri="{FF2B5EF4-FFF2-40B4-BE49-F238E27FC236}">
                <a16:creationId xmlns:a16="http://schemas.microsoft.com/office/drawing/2014/main" id="{6F5F7B2B-11AF-0D48-91C7-7BB831837B37}"/>
              </a:ext>
            </a:extLst>
          </p:cNvPr>
          <p:cNvSpPr/>
          <p:nvPr/>
        </p:nvSpPr>
        <p:spPr>
          <a:xfrm>
            <a:off x="7595286" y="1491049"/>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9B54A7C-8465-2745-95A1-884BA6339555}"/>
              </a:ext>
            </a:extLst>
          </p:cNvPr>
          <p:cNvSpPr/>
          <p:nvPr/>
        </p:nvSpPr>
        <p:spPr>
          <a:xfrm>
            <a:off x="7638073" y="2249421"/>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C5D463A-8B94-1843-8B54-2BA11F14F424}"/>
              </a:ext>
            </a:extLst>
          </p:cNvPr>
          <p:cNvSpPr/>
          <p:nvPr/>
        </p:nvSpPr>
        <p:spPr>
          <a:xfrm>
            <a:off x="9032788" y="2414239"/>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28EC3E-2794-0047-8579-D59FD4AFF40A}"/>
              </a:ext>
            </a:extLst>
          </p:cNvPr>
          <p:cNvSpPr/>
          <p:nvPr/>
        </p:nvSpPr>
        <p:spPr>
          <a:xfrm>
            <a:off x="11162670" y="255008"/>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0399483-EE91-AB49-9EEE-35D0F212DCE7}"/>
              </a:ext>
            </a:extLst>
          </p:cNvPr>
          <p:cNvSpPr/>
          <p:nvPr/>
        </p:nvSpPr>
        <p:spPr>
          <a:xfrm>
            <a:off x="6409837" y="2360141"/>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1BC685-A77B-0240-9D82-71B59C9ABCD7}"/>
              </a:ext>
            </a:extLst>
          </p:cNvPr>
          <p:cNvSpPr/>
          <p:nvPr/>
        </p:nvSpPr>
        <p:spPr>
          <a:xfrm>
            <a:off x="7986583" y="866668"/>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945C187-0EA4-4445-8AD0-DEB971F32A34}"/>
              </a:ext>
            </a:extLst>
          </p:cNvPr>
          <p:cNvSpPr/>
          <p:nvPr/>
        </p:nvSpPr>
        <p:spPr>
          <a:xfrm>
            <a:off x="408173" y="3844491"/>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C1A2667-4EA0-1F4E-BBA0-2937E94095F8}"/>
              </a:ext>
            </a:extLst>
          </p:cNvPr>
          <p:cNvSpPr/>
          <p:nvPr/>
        </p:nvSpPr>
        <p:spPr>
          <a:xfrm>
            <a:off x="5220270" y="503155"/>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861721C-6BDD-3349-9BC6-B324F6D6013E}"/>
              </a:ext>
            </a:extLst>
          </p:cNvPr>
          <p:cNvSpPr/>
          <p:nvPr/>
        </p:nvSpPr>
        <p:spPr>
          <a:xfrm>
            <a:off x="9271686" y="4256383"/>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2B8264E-A11C-054E-B351-69B0F0574B9F}"/>
              </a:ext>
            </a:extLst>
          </p:cNvPr>
          <p:cNvSpPr/>
          <p:nvPr/>
        </p:nvSpPr>
        <p:spPr>
          <a:xfrm>
            <a:off x="11093968" y="3122141"/>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4077C17-D81F-4342-A6B5-6528B6FEFCD1}"/>
              </a:ext>
            </a:extLst>
          </p:cNvPr>
          <p:cNvSpPr/>
          <p:nvPr/>
        </p:nvSpPr>
        <p:spPr>
          <a:xfrm>
            <a:off x="7113371" y="3687456"/>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C9AB9D6-3427-9944-BED7-8D6DCEF43D92}"/>
              </a:ext>
            </a:extLst>
          </p:cNvPr>
          <p:cNvSpPr/>
          <p:nvPr/>
        </p:nvSpPr>
        <p:spPr>
          <a:xfrm>
            <a:off x="7269891" y="5287654"/>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9EEAD27-6665-5447-8A65-2872614A7249}"/>
              </a:ext>
            </a:extLst>
          </p:cNvPr>
          <p:cNvSpPr/>
          <p:nvPr/>
        </p:nvSpPr>
        <p:spPr>
          <a:xfrm>
            <a:off x="4379151" y="4256383"/>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A178443-FC89-424A-8BC5-ABABCB2A2032}"/>
              </a:ext>
            </a:extLst>
          </p:cNvPr>
          <p:cNvSpPr/>
          <p:nvPr/>
        </p:nvSpPr>
        <p:spPr>
          <a:xfrm>
            <a:off x="2010032" y="4264986"/>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3B7BF5E-5F2B-0F47-9230-1DA969E2B69F}"/>
              </a:ext>
            </a:extLst>
          </p:cNvPr>
          <p:cNvSpPr/>
          <p:nvPr/>
        </p:nvSpPr>
        <p:spPr>
          <a:xfrm>
            <a:off x="2376495" y="2306595"/>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D999A91-946C-F14F-92DD-F66415510F7A}"/>
              </a:ext>
            </a:extLst>
          </p:cNvPr>
          <p:cNvSpPr/>
          <p:nvPr/>
        </p:nvSpPr>
        <p:spPr>
          <a:xfrm>
            <a:off x="6321281" y="1476268"/>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62E5B7D-FE23-AB40-B930-A3D03F90B961}"/>
              </a:ext>
            </a:extLst>
          </p:cNvPr>
          <p:cNvSpPr/>
          <p:nvPr/>
        </p:nvSpPr>
        <p:spPr>
          <a:xfrm>
            <a:off x="5391014" y="3488571"/>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6BCB6D3-0C73-204C-8277-6BA386EEA326}"/>
              </a:ext>
            </a:extLst>
          </p:cNvPr>
          <p:cNvSpPr/>
          <p:nvPr/>
        </p:nvSpPr>
        <p:spPr>
          <a:xfrm>
            <a:off x="4742475" y="1933468"/>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5A96162-7BE4-B34F-AE4D-116B563018D2}"/>
              </a:ext>
            </a:extLst>
          </p:cNvPr>
          <p:cNvSpPr/>
          <p:nvPr/>
        </p:nvSpPr>
        <p:spPr>
          <a:xfrm>
            <a:off x="3917832" y="3043882"/>
            <a:ext cx="477795" cy="4118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8EB1436C-50CB-9646-96CA-F1DE99FBFF6C}"/>
              </a:ext>
            </a:extLst>
          </p:cNvPr>
          <p:cNvSpPr txBox="1"/>
          <p:nvPr/>
        </p:nvSpPr>
        <p:spPr>
          <a:xfrm>
            <a:off x="9425781" y="1167883"/>
            <a:ext cx="2436705" cy="646331"/>
          </a:xfrm>
          <a:prstGeom prst="rect">
            <a:avLst/>
          </a:prstGeom>
          <a:noFill/>
        </p:spPr>
        <p:txBody>
          <a:bodyPr wrap="square" rtlCol="0">
            <a:spAutoFit/>
          </a:bodyPr>
          <a:lstStyle/>
          <a:p>
            <a:r>
              <a:rPr lang="en-US" dirty="0"/>
              <a:t>Products or processes made or used by others</a:t>
            </a:r>
          </a:p>
        </p:txBody>
      </p:sp>
      <p:sp>
        <p:nvSpPr>
          <p:cNvPr id="29" name="Oval 28">
            <a:extLst>
              <a:ext uri="{FF2B5EF4-FFF2-40B4-BE49-F238E27FC236}">
                <a16:creationId xmlns:a16="http://schemas.microsoft.com/office/drawing/2014/main" id="{20EABC55-B173-5C40-89D3-4F57928F07FC}"/>
              </a:ext>
            </a:extLst>
          </p:cNvPr>
          <p:cNvSpPr/>
          <p:nvPr/>
        </p:nvSpPr>
        <p:spPr>
          <a:xfrm>
            <a:off x="3380981" y="1197567"/>
            <a:ext cx="4184822" cy="28144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1C789610-145C-0B48-963F-44B58580B913}"/>
              </a:ext>
            </a:extLst>
          </p:cNvPr>
          <p:cNvSpPr txBox="1"/>
          <p:nvPr/>
        </p:nvSpPr>
        <p:spPr>
          <a:xfrm>
            <a:off x="3661473" y="1966947"/>
            <a:ext cx="1081002" cy="369332"/>
          </a:xfrm>
          <a:prstGeom prst="rect">
            <a:avLst/>
          </a:prstGeom>
          <a:noFill/>
        </p:spPr>
        <p:txBody>
          <a:bodyPr wrap="none" rtlCol="0">
            <a:spAutoFit/>
          </a:bodyPr>
          <a:lstStyle/>
          <a:p>
            <a:r>
              <a:rPr lang="en-US" dirty="0">
                <a:solidFill>
                  <a:srgbClr val="0070C0"/>
                </a:solidFill>
              </a:rPr>
              <a:t>Infringing</a:t>
            </a:r>
          </a:p>
        </p:txBody>
      </p:sp>
      <p:sp>
        <p:nvSpPr>
          <p:cNvPr id="31" name="TextBox 30">
            <a:extLst>
              <a:ext uri="{FF2B5EF4-FFF2-40B4-BE49-F238E27FC236}">
                <a16:creationId xmlns:a16="http://schemas.microsoft.com/office/drawing/2014/main" id="{36981640-3A30-344D-85CD-0388575B9A26}"/>
              </a:ext>
            </a:extLst>
          </p:cNvPr>
          <p:cNvSpPr txBox="1"/>
          <p:nvPr/>
        </p:nvSpPr>
        <p:spPr>
          <a:xfrm>
            <a:off x="2376495" y="1344378"/>
            <a:ext cx="1476943" cy="369332"/>
          </a:xfrm>
          <a:prstGeom prst="rect">
            <a:avLst/>
          </a:prstGeom>
          <a:noFill/>
        </p:spPr>
        <p:txBody>
          <a:bodyPr wrap="none" rtlCol="0">
            <a:spAutoFit/>
          </a:bodyPr>
          <a:lstStyle/>
          <a:p>
            <a:r>
              <a:rPr lang="en-US" dirty="0">
                <a:solidFill>
                  <a:srgbClr val="0070C0"/>
                </a:solidFill>
              </a:rPr>
              <a:t>Not infringing</a:t>
            </a:r>
          </a:p>
        </p:txBody>
      </p:sp>
      <p:pic>
        <p:nvPicPr>
          <p:cNvPr id="3" name="Picture 2" descr="A sign on a pole&#13;&#10;&#13;&#10;Description automatically generated">
            <a:extLst>
              <a:ext uri="{FF2B5EF4-FFF2-40B4-BE49-F238E27FC236}">
                <a16:creationId xmlns:a16="http://schemas.microsoft.com/office/drawing/2014/main" id="{F886F295-0B49-D444-A599-CEB27F8E6B96}"/>
              </a:ext>
            </a:extLst>
          </p:cNvPr>
          <p:cNvPicPr>
            <a:picLocks noChangeAspect="1"/>
          </p:cNvPicPr>
          <p:nvPr/>
        </p:nvPicPr>
        <p:blipFill>
          <a:blip r:embed="rId2"/>
          <a:stretch>
            <a:fillRect/>
          </a:stretch>
        </p:blipFill>
        <p:spPr>
          <a:xfrm>
            <a:off x="2950900" y="2285765"/>
            <a:ext cx="1140655" cy="751095"/>
          </a:xfrm>
          <a:prstGeom prst="rect">
            <a:avLst/>
          </a:prstGeom>
        </p:spPr>
      </p:pic>
      <p:pic>
        <p:nvPicPr>
          <p:cNvPr id="32" name="Picture 31" descr="A sign on a pole&#13;&#10;&#13;&#10;Description automatically generated">
            <a:extLst>
              <a:ext uri="{FF2B5EF4-FFF2-40B4-BE49-F238E27FC236}">
                <a16:creationId xmlns:a16="http://schemas.microsoft.com/office/drawing/2014/main" id="{45438579-C032-594C-A571-BFC6E56BF374}"/>
              </a:ext>
            </a:extLst>
          </p:cNvPr>
          <p:cNvPicPr>
            <a:picLocks noChangeAspect="1"/>
          </p:cNvPicPr>
          <p:nvPr/>
        </p:nvPicPr>
        <p:blipFill>
          <a:blip r:embed="rId2"/>
          <a:stretch>
            <a:fillRect/>
          </a:stretch>
        </p:blipFill>
        <p:spPr>
          <a:xfrm>
            <a:off x="6932426" y="2772033"/>
            <a:ext cx="1140655" cy="751095"/>
          </a:xfrm>
          <a:prstGeom prst="rect">
            <a:avLst/>
          </a:prstGeom>
        </p:spPr>
      </p:pic>
    </p:spTree>
    <p:extLst>
      <p:ext uri="{BB962C8B-B14F-4D97-AF65-F5344CB8AC3E}">
        <p14:creationId xmlns:p14="http://schemas.microsoft.com/office/powerpoint/2010/main" val="114885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98F353-FCC0-8749-AC2A-4F163AFFE55B}"/>
              </a:ext>
            </a:extLst>
          </p:cNvPr>
          <p:cNvSpPr>
            <a:spLocks noGrp="1"/>
          </p:cNvSpPr>
          <p:nvPr>
            <p:ph type="title"/>
          </p:nvPr>
        </p:nvSpPr>
        <p:spPr>
          <a:xfrm>
            <a:off x="838200" y="184255"/>
            <a:ext cx="10515600" cy="911015"/>
          </a:xfrm>
        </p:spPr>
        <p:txBody>
          <a:bodyPr>
            <a:normAutofit/>
          </a:bodyPr>
          <a:lstStyle/>
          <a:p>
            <a:pPr algn="ctr"/>
            <a:r>
              <a:rPr lang="en-US" sz="3600" dirty="0"/>
              <a:t>Statutory Provisions</a:t>
            </a:r>
          </a:p>
        </p:txBody>
      </p:sp>
      <p:sp>
        <p:nvSpPr>
          <p:cNvPr id="6" name="Content Placeholder 5">
            <a:extLst>
              <a:ext uri="{FF2B5EF4-FFF2-40B4-BE49-F238E27FC236}">
                <a16:creationId xmlns:a16="http://schemas.microsoft.com/office/drawing/2014/main" id="{2F9A3D1C-BF6A-554E-AB44-8919649E4297}"/>
              </a:ext>
            </a:extLst>
          </p:cNvPr>
          <p:cNvSpPr>
            <a:spLocks noGrp="1"/>
          </p:cNvSpPr>
          <p:nvPr>
            <p:ph idx="1"/>
          </p:nvPr>
        </p:nvSpPr>
        <p:spPr>
          <a:xfrm>
            <a:off x="838200" y="1095270"/>
            <a:ext cx="10515600" cy="5476352"/>
          </a:xfrm>
        </p:spPr>
        <p:txBody>
          <a:bodyPr>
            <a:normAutofit lnSpcReduction="10000"/>
          </a:bodyPr>
          <a:lstStyle/>
          <a:p>
            <a:pPr marL="0" indent="0">
              <a:buNone/>
            </a:pPr>
            <a:r>
              <a:rPr lang="en-US" dirty="0"/>
              <a:t>Patent Act of Korea, Art. 97</a:t>
            </a:r>
          </a:p>
          <a:p>
            <a:pPr marL="457200" lvl="1" indent="0">
              <a:buNone/>
            </a:pPr>
            <a:r>
              <a:rPr lang="en-US" dirty="0"/>
              <a:t>“The scope of protection of a patented invention shall be determined by the descriptions of the claims.”</a:t>
            </a:r>
          </a:p>
          <a:p>
            <a:pPr marL="0" indent="0">
              <a:buNone/>
            </a:pPr>
            <a:r>
              <a:rPr lang="en-US" dirty="0"/>
              <a:t>Patent Act of Japan, Art. 70</a:t>
            </a:r>
          </a:p>
          <a:p>
            <a:pPr marL="457200" lvl="1" indent="0">
              <a:buNone/>
            </a:pPr>
            <a:r>
              <a:rPr lang="en-US" dirty="0"/>
              <a:t>“The technical scope of a patented invention shall be determined based upon the statements in the scope of claims attached to the application.”</a:t>
            </a:r>
          </a:p>
          <a:p>
            <a:pPr marL="0" indent="0">
              <a:buNone/>
            </a:pPr>
            <a:r>
              <a:rPr lang="en-US" dirty="0"/>
              <a:t>Patent Act of China, Art. 59</a:t>
            </a:r>
          </a:p>
          <a:p>
            <a:pPr marL="457200" lvl="1" indent="0">
              <a:buNone/>
            </a:pPr>
            <a:r>
              <a:rPr lang="en-US" dirty="0"/>
              <a:t>“For the patent right of an invention or a utility model, the scope of protection shall be confined to what is claimed, and the written description and the pictures attached may be used to explain what is claimed.”</a:t>
            </a:r>
          </a:p>
          <a:p>
            <a:pPr marL="0" indent="0">
              <a:buNone/>
            </a:pPr>
            <a:r>
              <a:rPr lang="en-US" dirty="0"/>
              <a:t>United States, 35 USC 112(b)</a:t>
            </a:r>
          </a:p>
          <a:p>
            <a:pPr marL="457200" lvl="1" indent="0">
              <a:buNone/>
            </a:pPr>
            <a:r>
              <a:rPr lang="en-US" dirty="0"/>
              <a:t>“The specification shall conclude with one or more claims particularly pointing out and distinctly claiming the subject matter which the inventor or a joint inventor regards as the invention.”</a:t>
            </a:r>
          </a:p>
          <a:p>
            <a:pPr marL="457200" lvl="1" indent="0">
              <a:buNone/>
            </a:pPr>
            <a:endParaRPr lang="en-US" dirty="0"/>
          </a:p>
        </p:txBody>
      </p:sp>
    </p:spTree>
    <p:extLst>
      <p:ext uri="{BB962C8B-B14F-4D97-AF65-F5344CB8AC3E}">
        <p14:creationId xmlns:p14="http://schemas.microsoft.com/office/powerpoint/2010/main" val="386943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0B015C-9E21-F44D-90EE-721E34E75D4A}"/>
              </a:ext>
            </a:extLst>
          </p:cNvPr>
          <p:cNvSpPr>
            <a:spLocks noGrp="1"/>
          </p:cNvSpPr>
          <p:nvPr>
            <p:ph type="title"/>
          </p:nvPr>
        </p:nvSpPr>
        <p:spPr>
          <a:xfrm>
            <a:off x="838200" y="0"/>
            <a:ext cx="10515600" cy="1325563"/>
          </a:xfrm>
        </p:spPr>
        <p:txBody>
          <a:bodyPr>
            <a:normAutofit/>
          </a:bodyPr>
          <a:lstStyle/>
          <a:p>
            <a:r>
              <a:rPr lang="en-US" sz="3600" dirty="0"/>
              <a:t>Patent No. 5,415,398</a:t>
            </a:r>
          </a:p>
        </p:txBody>
      </p:sp>
      <p:pic>
        <p:nvPicPr>
          <p:cNvPr id="5" name="Picture 4">
            <a:extLst>
              <a:ext uri="{FF2B5EF4-FFF2-40B4-BE49-F238E27FC236}">
                <a16:creationId xmlns:a16="http://schemas.microsoft.com/office/drawing/2014/main" id="{55D598F5-CAF8-2F41-990F-E8E9EC59B9D5}"/>
              </a:ext>
            </a:extLst>
          </p:cNvPr>
          <p:cNvPicPr>
            <a:picLocks noChangeAspect="1"/>
          </p:cNvPicPr>
          <p:nvPr/>
        </p:nvPicPr>
        <p:blipFill>
          <a:blip r:embed="rId2"/>
          <a:stretch>
            <a:fillRect/>
          </a:stretch>
        </p:blipFill>
        <p:spPr>
          <a:xfrm rot="5400000">
            <a:off x="2466397" y="-552773"/>
            <a:ext cx="6003141" cy="8818406"/>
          </a:xfrm>
          <a:prstGeom prst="rect">
            <a:avLst/>
          </a:prstGeom>
        </p:spPr>
      </p:pic>
    </p:spTree>
    <p:extLst>
      <p:ext uri="{BB962C8B-B14F-4D97-AF65-F5344CB8AC3E}">
        <p14:creationId xmlns:p14="http://schemas.microsoft.com/office/powerpoint/2010/main" val="2062286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0AA8FC-78B6-204E-B630-956BABFCB9CC}"/>
              </a:ext>
            </a:extLst>
          </p:cNvPr>
          <p:cNvSpPr>
            <a:spLocks noGrp="1"/>
          </p:cNvSpPr>
          <p:nvPr>
            <p:ph idx="1"/>
          </p:nvPr>
        </p:nvSpPr>
        <p:spPr>
          <a:xfrm>
            <a:off x="838200" y="1325563"/>
            <a:ext cx="10515600" cy="4351338"/>
          </a:xfrm>
        </p:spPr>
        <p:txBody>
          <a:bodyPr/>
          <a:lstStyle/>
          <a:p>
            <a:pPr marL="0" indent="0">
              <a:buNone/>
            </a:pPr>
            <a:r>
              <a:rPr lang="en-US" dirty="0"/>
              <a:t>I claim:</a:t>
            </a:r>
          </a:p>
          <a:p>
            <a:pPr marL="0" indent="0">
              <a:buNone/>
            </a:pPr>
            <a:r>
              <a:rPr lang="en-US" dirty="0"/>
              <a:t>1. A bat, comprising: a hollow tubular bat frame having a circular cross-section; and an insert positioned within the frame, the insert having a circular cross-section, the insert having first and second ends adjoining the tubular frame, the insert being separated from the tubular frame by a gap forming at least part of an annular shape along a central portion between said first and second ends, the frame elastically deflectable across the gap to operably engage the insert along a portion of the insert between the insert first and second ends.</a:t>
            </a:r>
          </a:p>
          <a:p>
            <a:pPr marL="0" indent="0">
              <a:buNone/>
            </a:pPr>
            <a:endParaRPr lang="en-US" dirty="0"/>
          </a:p>
        </p:txBody>
      </p:sp>
      <p:sp>
        <p:nvSpPr>
          <p:cNvPr id="4" name="Title 3">
            <a:extLst>
              <a:ext uri="{FF2B5EF4-FFF2-40B4-BE49-F238E27FC236}">
                <a16:creationId xmlns:a16="http://schemas.microsoft.com/office/drawing/2014/main" id="{2F605632-C673-A241-9E45-4FE6FF985776}"/>
              </a:ext>
            </a:extLst>
          </p:cNvPr>
          <p:cNvSpPr>
            <a:spLocks noGrp="1"/>
          </p:cNvSpPr>
          <p:nvPr>
            <p:ph type="title"/>
          </p:nvPr>
        </p:nvSpPr>
        <p:spPr>
          <a:xfrm>
            <a:off x="838200" y="0"/>
            <a:ext cx="10515600" cy="1325563"/>
          </a:xfrm>
        </p:spPr>
        <p:txBody>
          <a:bodyPr>
            <a:normAutofit/>
          </a:bodyPr>
          <a:lstStyle/>
          <a:p>
            <a:r>
              <a:rPr lang="en-US" sz="3600" dirty="0"/>
              <a:t>Patent No. 5,415,398</a:t>
            </a:r>
          </a:p>
        </p:txBody>
      </p:sp>
    </p:spTree>
    <p:extLst>
      <p:ext uri="{BB962C8B-B14F-4D97-AF65-F5344CB8AC3E}">
        <p14:creationId xmlns:p14="http://schemas.microsoft.com/office/powerpoint/2010/main" val="3442584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5CD74E-16EB-8445-8498-44F85D77E68B}"/>
              </a:ext>
            </a:extLst>
          </p:cNvPr>
          <p:cNvPicPr>
            <a:picLocks noChangeAspect="1"/>
          </p:cNvPicPr>
          <p:nvPr/>
        </p:nvPicPr>
        <p:blipFill>
          <a:blip r:embed="rId2"/>
          <a:stretch>
            <a:fillRect/>
          </a:stretch>
        </p:blipFill>
        <p:spPr>
          <a:xfrm>
            <a:off x="1135720" y="37995"/>
            <a:ext cx="9444012" cy="6437039"/>
          </a:xfrm>
          <a:prstGeom prst="rect">
            <a:avLst/>
          </a:prstGeom>
        </p:spPr>
      </p:pic>
      <p:sp>
        <p:nvSpPr>
          <p:cNvPr id="6" name="TextBox 5">
            <a:extLst>
              <a:ext uri="{FF2B5EF4-FFF2-40B4-BE49-F238E27FC236}">
                <a16:creationId xmlns:a16="http://schemas.microsoft.com/office/drawing/2014/main" id="{299F9BAC-A07E-A14C-9EEB-DD6BABD05C82}"/>
              </a:ext>
            </a:extLst>
          </p:cNvPr>
          <p:cNvSpPr txBox="1"/>
          <p:nvPr/>
        </p:nvSpPr>
        <p:spPr>
          <a:xfrm>
            <a:off x="2393747" y="6550223"/>
            <a:ext cx="8072403" cy="307777"/>
          </a:xfrm>
          <a:prstGeom prst="rect">
            <a:avLst/>
          </a:prstGeom>
          <a:noFill/>
        </p:spPr>
        <p:txBody>
          <a:bodyPr wrap="none" rtlCol="0">
            <a:spAutoFit/>
          </a:bodyPr>
          <a:lstStyle/>
          <a:p>
            <a:r>
              <a:rPr lang="en-US" sz="1400" dirty="0"/>
              <a:t>Source:  Wagner &amp; </a:t>
            </a:r>
            <a:r>
              <a:rPr lang="en-US" sz="1400" dirty="0" err="1"/>
              <a:t>Petherbridge</a:t>
            </a:r>
            <a:r>
              <a:rPr lang="en-US" sz="1400" dirty="0"/>
              <a:t>, “Is the Federal Circuit Succeeding?,” 152 U. Penn. L. Rev. 1105, 1158 (2004)</a:t>
            </a:r>
          </a:p>
        </p:txBody>
      </p:sp>
      <p:sp>
        <p:nvSpPr>
          <p:cNvPr id="7" name="Text Box 5">
            <a:extLst>
              <a:ext uri="{FF2B5EF4-FFF2-40B4-BE49-F238E27FC236}">
                <a16:creationId xmlns:a16="http://schemas.microsoft.com/office/drawing/2014/main" id="{7ED39C3B-2C51-C847-8057-649A2A627D27}"/>
              </a:ext>
            </a:extLst>
          </p:cNvPr>
          <p:cNvSpPr txBox="1">
            <a:spLocks noChangeArrowheads="1"/>
          </p:cNvSpPr>
          <p:nvPr/>
        </p:nvSpPr>
        <p:spPr bwMode="auto">
          <a:xfrm rot="-5400000">
            <a:off x="3261747" y="3389864"/>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a:t>Linn</a:t>
            </a:r>
          </a:p>
        </p:txBody>
      </p:sp>
      <p:sp>
        <p:nvSpPr>
          <p:cNvPr id="8" name="Text Box 3">
            <a:extLst>
              <a:ext uri="{FF2B5EF4-FFF2-40B4-BE49-F238E27FC236}">
                <a16:creationId xmlns:a16="http://schemas.microsoft.com/office/drawing/2014/main" id="{CA942283-4F57-2545-9607-9181B18667FD}"/>
              </a:ext>
            </a:extLst>
          </p:cNvPr>
          <p:cNvSpPr txBox="1">
            <a:spLocks noChangeArrowheads="1"/>
          </p:cNvSpPr>
          <p:nvPr/>
        </p:nvSpPr>
        <p:spPr bwMode="auto">
          <a:xfrm rot="-5400000">
            <a:off x="2206779" y="3966395"/>
            <a:ext cx="622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err="1"/>
              <a:t>Dyk</a:t>
            </a:r>
            <a:endParaRPr lang="en-US" altLang="en-US" sz="2000" dirty="0"/>
          </a:p>
        </p:txBody>
      </p:sp>
      <p:sp>
        <p:nvSpPr>
          <p:cNvPr id="9" name="Text Box 4">
            <a:extLst>
              <a:ext uri="{FF2B5EF4-FFF2-40B4-BE49-F238E27FC236}">
                <a16:creationId xmlns:a16="http://schemas.microsoft.com/office/drawing/2014/main" id="{33F46417-AE39-B14C-B68F-A941995466C6}"/>
              </a:ext>
            </a:extLst>
          </p:cNvPr>
          <p:cNvSpPr txBox="1">
            <a:spLocks noChangeArrowheads="1"/>
          </p:cNvSpPr>
          <p:nvPr/>
        </p:nvSpPr>
        <p:spPr bwMode="auto">
          <a:xfrm rot="-5400000">
            <a:off x="2441369" y="3352032"/>
            <a:ext cx="1228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a:t>Clevenger</a:t>
            </a:r>
          </a:p>
        </p:txBody>
      </p:sp>
      <p:sp>
        <p:nvSpPr>
          <p:cNvPr id="10" name="Text Box 11">
            <a:extLst>
              <a:ext uri="{FF2B5EF4-FFF2-40B4-BE49-F238E27FC236}">
                <a16:creationId xmlns:a16="http://schemas.microsoft.com/office/drawing/2014/main" id="{AAAF9E12-9DA7-7841-B9DF-1EE83C4E7369}"/>
              </a:ext>
            </a:extLst>
          </p:cNvPr>
          <p:cNvSpPr txBox="1">
            <a:spLocks noChangeArrowheads="1"/>
          </p:cNvSpPr>
          <p:nvPr/>
        </p:nvSpPr>
        <p:spPr bwMode="auto">
          <a:xfrm rot="-5400000">
            <a:off x="4693962" y="2737669"/>
            <a:ext cx="960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err="1"/>
              <a:t>Gajarsa</a:t>
            </a:r>
            <a:endParaRPr lang="en-US" altLang="en-US" sz="2000" dirty="0"/>
          </a:p>
        </p:txBody>
      </p:sp>
      <p:sp>
        <p:nvSpPr>
          <p:cNvPr id="11" name="Text Box 10">
            <a:extLst>
              <a:ext uri="{FF2B5EF4-FFF2-40B4-BE49-F238E27FC236}">
                <a16:creationId xmlns:a16="http://schemas.microsoft.com/office/drawing/2014/main" id="{2A3C1C01-3F9C-B44A-B8C2-69F18B4C8B38}"/>
              </a:ext>
            </a:extLst>
          </p:cNvPr>
          <p:cNvSpPr txBox="1">
            <a:spLocks noChangeArrowheads="1"/>
          </p:cNvSpPr>
          <p:nvPr/>
        </p:nvSpPr>
        <p:spPr bwMode="auto">
          <a:xfrm rot="-5400000">
            <a:off x="5841599" y="2860605"/>
            <a:ext cx="81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err="1"/>
              <a:t>Schall</a:t>
            </a:r>
            <a:endParaRPr lang="en-US" altLang="en-US" sz="2000" dirty="0"/>
          </a:p>
        </p:txBody>
      </p:sp>
      <p:sp>
        <p:nvSpPr>
          <p:cNvPr id="12" name="Text Box 9">
            <a:extLst>
              <a:ext uri="{FF2B5EF4-FFF2-40B4-BE49-F238E27FC236}">
                <a16:creationId xmlns:a16="http://schemas.microsoft.com/office/drawing/2014/main" id="{7B50392D-63B6-A140-B57D-0EFD55DE1B80}"/>
              </a:ext>
            </a:extLst>
          </p:cNvPr>
          <p:cNvSpPr txBox="1">
            <a:spLocks noChangeArrowheads="1"/>
          </p:cNvSpPr>
          <p:nvPr/>
        </p:nvSpPr>
        <p:spPr bwMode="auto">
          <a:xfrm rot="-5400000">
            <a:off x="3679695" y="2606432"/>
            <a:ext cx="90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a:t>Michel</a:t>
            </a:r>
          </a:p>
        </p:txBody>
      </p:sp>
      <p:sp>
        <p:nvSpPr>
          <p:cNvPr id="13" name="Text Box 18">
            <a:extLst>
              <a:ext uri="{FF2B5EF4-FFF2-40B4-BE49-F238E27FC236}">
                <a16:creationId xmlns:a16="http://schemas.microsoft.com/office/drawing/2014/main" id="{18DA8A53-A6B6-5D47-95DB-C4608A38557D}"/>
              </a:ext>
            </a:extLst>
          </p:cNvPr>
          <p:cNvSpPr txBox="1">
            <a:spLocks noChangeArrowheads="1"/>
          </p:cNvSpPr>
          <p:nvPr/>
        </p:nvSpPr>
        <p:spPr bwMode="auto">
          <a:xfrm rot="-5400000">
            <a:off x="5339821" y="2571506"/>
            <a:ext cx="833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a:t>Plager</a:t>
            </a:r>
          </a:p>
        </p:txBody>
      </p:sp>
      <p:sp>
        <p:nvSpPr>
          <p:cNvPr id="14" name="Text Box 17">
            <a:extLst>
              <a:ext uri="{FF2B5EF4-FFF2-40B4-BE49-F238E27FC236}">
                <a16:creationId xmlns:a16="http://schemas.microsoft.com/office/drawing/2014/main" id="{9B7F1AD2-4442-8B41-874C-8E167044EFBE}"/>
              </a:ext>
            </a:extLst>
          </p:cNvPr>
          <p:cNvSpPr txBox="1">
            <a:spLocks noChangeArrowheads="1"/>
          </p:cNvSpPr>
          <p:nvPr/>
        </p:nvSpPr>
        <p:spPr bwMode="auto">
          <a:xfrm rot="-5400000">
            <a:off x="4240397" y="2822601"/>
            <a:ext cx="790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a:t>Rader</a:t>
            </a:r>
          </a:p>
        </p:txBody>
      </p:sp>
      <p:sp>
        <p:nvSpPr>
          <p:cNvPr id="15" name="Text Box 13">
            <a:extLst>
              <a:ext uri="{FF2B5EF4-FFF2-40B4-BE49-F238E27FC236}">
                <a16:creationId xmlns:a16="http://schemas.microsoft.com/office/drawing/2014/main" id="{240BAB2E-5344-AD42-A223-479691E7C77F}"/>
              </a:ext>
            </a:extLst>
          </p:cNvPr>
          <p:cNvSpPr txBox="1">
            <a:spLocks noChangeArrowheads="1"/>
          </p:cNvSpPr>
          <p:nvPr/>
        </p:nvSpPr>
        <p:spPr bwMode="auto">
          <a:xfrm rot="-5400000">
            <a:off x="6529628" y="2451029"/>
            <a:ext cx="1419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a:t>Per </a:t>
            </a:r>
            <a:r>
              <a:rPr lang="en-US" altLang="en-US" sz="2000" dirty="0" err="1"/>
              <a:t>curiuam</a:t>
            </a:r>
            <a:endParaRPr lang="en-US" altLang="en-US" sz="2000" dirty="0"/>
          </a:p>
        </p:txBody>
      </p:sp>
      <p:sp>
        <p:nvSpPr>
          <p:cNvPr id="16" name="Text Box 14">
            <a:extLst>
              <a:ext uri="{FF2B5EF4-FFF2-40B4-BE49-F238E27FC236}">
                <a16:creationId xmlns:a16="http://schemas.microsoft.com/office/drawing/2014/main" id="{9449E15A-8CA0-CC49-B574-B461B5C9A123}"/>
              </a:ext>
            </a:extLst>
          </p:cNvPr>
          <p:cNvSpPr txBox="1">
            <a:spLocks noChangeArrowheads="1"/>
          </p:cNvSpPr>
          <p:nvPr/>
        </p:nvSpPr>
        <p:spPr bwMode="auto">
          <a:xfrm rot="-5400000">
            <a:off x="7534876" y="2759101"/>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a:t>Rich</a:t>
            </a:r>
          </a:p>
        </p:txBody>
      </p:sp>
      <p:sp>
        <p:nvSpPr>
          <p:cNvPr id="17" name="Text Box 15">
            <a:extLst>
              <a:ext uri="{FF2B5EF4-FFF2-40B4-BE49-F238E27FC236}">
                <a16:creationId xmlns:a16="http://schemas.microsoft.com/office/drawing/2014/main" id="{D4BF92CA-68D7-E948-A77C-33E5D5D5C338}"/>
              </a:ext>
            </a:extLst>
          </p:cNvPr>
          <p:cNvSpPr txBox="1">
            <a:spLocks noChangeArrowheads="1"/>
          </p:cNvSpPr>
          <p:nvPr/>
        </p:nvSpPr>
        <p:spPr bwMode="auto">
          <a:xfrm rot="-5400000">
            <a:off x="7969678" y="2573053"/>
            <a:ext cx="88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a:t>Archer</a:t>
            </a:r>
          </a:p>
        </p:txBody>
      </p:sp>
      <p:sp>
        <p:nvSpPr>
          <p:cNvPr id="18" name="Text Box 16">
            <a:extLst>
              <a:ext uri="{FF2B5EF4-FFF2-40B4-BE49-F238E27FC236}">
                <a16:creationId xmlns:a16="http://schemas.microsoft.com/office/drawing/2014/main" id="{A034DDE7-C0D6-944E-8FD1-AF8DA3F34396}"/>
              </a:ext>
            </a:extLst>
          </p:cNvPr>
          <p:cNvSpPr txBox="1">
            <a:spLocks noChangeArrowheads="1"/>
          </p:cNvSpPr>
          <p:nvPr/>
        </p:nvSpPr>
        <p:spPr bwMode="auto">
          <a:xfrm rot="-5400000">
            <a:off x="6363729" y="2794026"/>
            <a:ext cx="84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a:t>Mayer</a:t>
            </a:r>
          </a:p>
        </p:txBody>
      </p:sp>
      <p:sp>
        <p:nvSpPr>
          <p:cNvPr id="19" name="Text Box 7">
            <a:extLst>
              <a:ext uri="{FF2B5EF4-FFF2-40B4-BE49-F238E27FC236}">
                <a16:creationId xmlns:a16="http://schemas.microsoft.com/office/drawing/2014/main" id="{A2A82F89-3996-5A4D-A94F-45670C8FF560}"/>
              </a:ext>
            </a:extLst>
          </p:cNvPr>
          <p:cNvSpPr txBox="1">
            <a:spLocks noChangeArrowheads="1"/>
          </p:cNvSpPr>
          <p:nvPr/>
        </p:nvSpPr>
        <p:spPr bwMode="auto">
          <a:xfrm rot="-5400000">
            <a:off x="8578492" y="2128552"/>
            <a:ext cx="86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a:t>Lourie</a:t>
            </a:r>
          </a:p>
        </p:txBody>
      </p:sp>
      <p:sp>
        <p:nvSpPr>
          <p:cNvPr id="20" name="Text Box 8">
            <a:extLst>
              <a:ext uri="{FF2B5EF4-FFF2-40B4-BE49-F238E27FC236}">
                <a16:creationId xmlns:a16="http://schemas.microsoft.com/office/drawing/2014/main" id="{C7BC6333-3EF0-BC4F-96FB-BBCB5F5B3E71}"/>
              </a:ext>
            </a:extLst>
          </p:cNvPr>
          <p:cNvSpPr txBox="1">
            <a:spLocks noChangeArrowheads="1"/>
          </p:cNvSpPr>
          <p:nvPr/>
        </p:nvSpPr>
        <p:spPr bwMode="auto">
          <a:xfrm rot="-5400000">
            <a:off x="9573819" y="1156400"/>
            <a:ext cx="917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a:t>Bryson</a:t>
            </a:r>
          </a:p>
        </p:txBody>
      </p:sp>
      <p:sp>
        <p:nvSpPr>
          <p:cNvPr id="21" name="Text Box 6">
            <a:extLst>
              <a:ext uri="{FF2B5EF4-FFF2-40B4-BE49-F238E27FC236}">
                <a16:creationId xmlns:a16="http://schemas.microsoft.com/office/drawing/2014/main" id="{D10037F0-FF6D-D74A-970C-43D28C0178F4}"/>
              </a:ext>
            </a:extLst>
          </p:cNvPr>
          <p:cNvSpPr txBox="1">
            <a:spLocks noChangeArrowheads="1"/>
          </p:cNvSpPr>
          <p:nvPr/>
        </p:nvSpPr>
        <p:spPr bwMode="auto">
          <a:xfrm rot="-5400000">
            <a:off x="8934618" y="1472099"/>
            <a:ext cx="1101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a:t>Newman</a:t>
            </a:r>
          </a:p>
        </p:txBody>
      </p:sp>
      <p:sp>
        <p:nvSpPr>
          <p:cNvPr id="22" name="Line 19">
            <a:extLst>
              <a:ext uri="{FF2B5EF4-FFF2-40B4-BE49-F238E27FC236}">
                <a16:creationId xmlns:a16="http://schemas.microsoft.com/office/drawing/2014/main" id="{62CB48E6-BF18-E24E-ACD4-735AB81E5721}"/>
              </a:ext>
            </a:extLst>
          </p:cNvPr>
          <p:cNvSpPr>
            <a:spLocks noChangeShapeType="1"/>
          </p:cNvSpPr>
          <p:nvPr/>
        </p:nvSpPr>
        <p:spPr bwMode="auto">
          <a:xfrm>
            <a:off x="3805563" y="1839914"/>
            <a:ext cx="0" cy="3657600"/>
          </a:xfrm>
          <a:prstGeom prst="line">
            <a:avLst/>
          </a:prstGeom>
          <a:noFill/>
          <a:ln w="57150">
            <a:solidFill>
              <a:srgbClr val="EC04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0">
            <a:extLst>
              <a:ext uri="{FF2B5EF4-FFF2-40B4-BE49-F238E27FC236}">
                <a16:creationId xmlns:a16="http://schemas.microsoft.com/office/drawing/2014/main" id="{58E2742C-5729-E747-8A2D-4E7378519141}"/>
              </a:ext>
            </a:extLst>
          </p:cNvPr>
          <p:cNvSpPr>
            <a:spLocks noChangeShapeType="1"/>
          </p:cNvSpPr>
          <p:nvPr/>
        </p:nvSpPr>
        <p:spPr bwMode="auto">
          <a:xfrm flipH="1">
            <a:off x="8689227" y="617366"/>
            <a:ext cx="30502" cy="4880148"/>
          </a:xfrm>
          <a:prstGeom prst="line">
            <a:avLst/>
          </a:prstGeom>
          <a:noFill/>
          <a:ln w="57150">
            <a:solidFill>
              <a:srgbClr val="EC042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Text Box 21">
            <a:extLst>
              <a:ext uri="{FF2B5EF4-FFF2-40B4-BE49-F238E27FC236}">
                <a16:creationId xmlns:a16="http://schemas.microsoft.com/office/drawing/2014/main" id="{EE602E3C-227D-294E-A751-B7B7CE082066}"/>
              </a:ext>
            </a:extLst>
          </p:cNvPr>
          <p:cNvSpPr txBox="1">
            <a:spLocks noChangeArrowheads="1"/>
          </p:cNvSpPr>
          <p:nvPr/>
        </p:nvSpPr>
        <p:spPr bwMode="auto">
          <a:xfrm>
            <a:off x="1584387" y="1782885"/>
            <a:ext cx="218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dirty="0">
                <a:solidFill>
                  <a:srgbClr val="EC0420"/>
                </a:solidFill>
              </a:rPr>
              <a:t>“</a:t>
            </a:r>
            <a:r>
              <a:rPr lang="en-US" altLang="en-US" dirty="0" err="1">
                <a:solidFill>
                  <a:srgbClr val="EC0420"/>
                </a:solidFill>
              </a:rPr>
              <a:t>Proceduralists</a:t>
            </a:r>
            <a:r>
              <a:rPr lang="en-US" altLang="en-US" dirty="0">
                <a:solidFill>
                  <a:srgbClr val="EC0420"/>
                </a:solidFill>
              </a:rPr>
              <a:t>”</a:t>
            </a:r>
          </a:p>
        </p:txBody>
      </p:sp>
      <p:sp>
        <p:nvSpPr>
          <p:cNvPr id="25" name="Text Box 23">
            <a:extLst>
              <a:ext uri="{FF2B5EF4-FFF2-40B4-BE49-F238E27FC236}">
                <a16:creationId xmlns:a16="http://schemas.microsoft.com/office/drawing/2014/main" id="{920EB94F-FD6F-A643-BA96-F7643BC880C9}"/>
              </a:ext>
            </a:extLst>
          </p:cNvPr>
          <p:cNvSpPr txBox="1">
            <a:spLocks noChangeArrowheads="1"/>
          </p:cNvSpPr>
          <p:nvPr/>
        </p:nvSpPr>
        <p:spPr bwMode="auto">
          <a:xfrm>
            <a:off x="8719729" y="544514"/>
            <a:ext cx="153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dirty="0">
                <a:solidFill>
                  <a:srgbClr val="EC0420"/>
                </a:solidFill>
              </a:rPr>
              <a:t>“</a:t>
            </a:r>
            <a:r>
              <a:rPr lang="en-US" altLang="en-US" dirty="0" err="1">
                <a:solidFill>
                  <a:srgbClr val="EC0420"/>
                </a:solidFill>
              </a:rPr>
              <a:t>Holistics</a:t>
            </a:r>
            <a:r>
              <a:rPr lang="en-US" altLang="en-US" dirty="0">
                <a:solidFill>
                  <a:srgbClr val="EC0420"/>
                </a:solidFill>
              </a:rPr>
              <a:t>”</a:t>
            </a:r>
          </a:p>
        </p:txBody>
      </p:sp>
      <p:sp>
        <p:nvSpPr>
          <p:cNvPr id="26" name="Text Box 22">
            <a:extLst>
              <a:ext uri="{FF2B5EF4-FFF2-40B4-BE49-F238E27FC236}">
                <a16:creationId xmlns:a16="http://schemas.microsoft.com/office/drawing/2014/main" id="{DA169FD5-78D8-4D45-9592-065DD20EB334}"/>
              </a:ext>
            </a:extLst>
          </p:cNvPr>
          <p:cNvSpPr txBox="1">
            <a:spLocks noChangeArrowheads="1"/>
          </p:cNvSpPr>
          <p:nvPr/>
        </p:nvSpPr>
        <p:spPr bwMode="auto">
          <a:xfrm>
            <a:off x="5554103" y="1764199"/>
            <a:ext cx="1233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dirty="0">
                <a:solidFill>
                  <a:srgbClr val="EC0420"/>
                </a:solidFill>
              </a:rPr>
              <a:t>“Swing”</a:t>
            </a:r>
          </a:p>
        </p:txBody>
      </p:sp>
      <p:sp>
        <p:nvSpPr>
          <p:cNvPr id="2" name="Rounded Rectangle 1">
            <a:extLst>
              <a:ext uri="{FF2B5EF4-FFF2-40B4-BE49-F238E27FC236}">
                <a16:creationId xmlns:a16="http://schemas.microsoft.com/office/drawing/2014/main" id="{BF639F13-749F-6A46-A7DF-059B8FE42171}"/>
              </a:ext>
            </a:extLst>
          </p:cNvPr>
          <p:cNvSpPr/>
          <p:nvPr/>
        </p:nvSpPr>
        <p:spPr>
          <a:xfrm>
            <a:off x="9753600" y="896050"/>
            <a:ext cx="615950" cy="4901500"/>
          </a:xfrm>
          <a:prstGeom prst="round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424C838B-A137-EB43-927D-118E76BF195C}"/>
              </a:ext>
            </a:extLst>
          </p:cNvPr>
          <p:cNvSpPr/>
          <p:nvPr/>
        </p:nvSpPr>
        <p:spPr>
          <a:xfrm>
            <a:off x="10605308" y="908329"/>
            <a:ext cx="615950" cy="490150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402BA7AF-5281-C245-BBD8-74AFCED9764E}"/>
              </a:ext>
            </a:extLst>
          </p:cNvPr>
          <p:cNvSpPr/>
          <p:nvPr/>
        </p:nvSpPr>
        <p:spPr>
          <a:xfrm>
            <a:off x="2198387" y="2672370"/>
            <a:ext cx="513406" cy="311440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AF7B2E17-19A6-8A4E-A275-EBCD97DD0DCE}"/>
              </a:ext>
            </a:extLst>
          </p:cNvPr>
          <p:cNvSpPr/>
          <p:nvPr/>
        </p:nvSpPr>
        <p:spPr>
          <a:xfrm>
            <a:off x="3262380" y="2649467"/>
            <a:ext cx="524745" cy="314524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CD66B74C-2471-AE40-BBD9-9F1FEB356BDB}"/>
              </a:ext>
            </a:extLst>
          </p:cNvPr>
          <p:cNvSpPr/>
          <p:nvPr/>
        </p:nvSpPr>
        <p:spPr>
          <a:xfrm>
            <a:off x="4885956" y="2160779"/>
            <a:ext cx="530313" cy="3649049"/>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241EE7DB-4167-C84A-8D2A-513BC9C3A9EF}"/>
              </a:ext>
            </a:extLst>
          </p:cNvPr>
          <p:cNvSpPr/>
          <p:nvPr/>
        </p:nvSpPr>
        <p:spPr>
          <a:xfrm>
            <a:off x="5954766" y="2160780"/>
            <a:ext cx="546003" cy="363677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8EA384AD-D135-414F-ABDD-D7170CC509BB}"/>
              </a:ext>
            </a:extLst>
          </p:cNvPr>
          <p:cNvSpPr/>
          <p:nvPr/>
        </p:nvSpPr>
        <p:spPr>
          <a:xfrm>
            <a:off x="4365064" y="2160780"/>
            <a:ext cx="511171" cy="363677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id="{2742B093-9DBE-F548-B296-ADBA343AC81B}"/>
              </a:ext>
            </a:extLst>
          </p:cNvPr>
          <p:cNvSpPr/>
          <p:nvPr/>
        </p:nvSpPr>
        <p:spPr>
          <a:xfrm>
            <a:off x="2715460" y="2672370"/>
            <a:ext cx="537611" cy="312518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D8F0706B-FAF9-BA4E-B02E-745DBE3F5521}"/>
              </a:ext>
            </a:extLst>
          </p:cNvPr>
          <p:cNvSpPr/>
          <p:nvPr/>
        </p:nvSpPr>
        <p:spPr>
          <a:xfrm>
            <a:off x="3820386" y="2160780"/>
            <a:ext cx="519102" cy="363677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8">
            <a:extLst>
              <a:ext uri="{FF2B5EF4-FFF2-40B4-BE49-F238E27FC236}">
                <a16:creationId xmlns:a16="http://schemas.microsoft.com/office/drawing/2014/main" id="{F87723B9-3778-D446-B4F0-87020CB7B219}"/>
              </a:ext>
            </a:extLst>
          </p:cNvPr>
          <p:cNvSpPr txBox="1">
            <a:spLocks noChangeArrowheads="1"/>
          </p:cNvSpPr>
          <p:nvPr/>
        </p:nvSpPr>
        <p:spPr bwMode="auto">
          <a:xfrm rot="-5400000">
            <a:off x="10543004" y="1466943"/>
            <a:ext cx="7104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Arial" charset="0"/>
                <a:cs typeface="Arial" charset="0"/>
              </a:defRPr>
            </a:lvl1pPr>
            <a:lvl2pPr marL="37931725" indent="-37474525">
              <a:defRPr sz="2400">
                <a:solidFill>
                  <a:schemeClr val="tx1"/>
                </a:solidFill>
                <a:latin typeface="Times New Roman" charset="0"/>
                <a:ea typeface="Arial" charset="0"/>
                <a:cs typeface="Arial" charset="0"/>
              </a:defRPr>
            </a:lvl2pPr>
            <a:lvl3pPr>
              <a:defRPr sz="2400">
                <a:solidFill>
                  <a:schemeClr val="tx1"/>
                </a:solidFill>
                <a:latin typeface="Times New Roman" charset="0"/>
                <a:ea typeface="Arial" charset="0"/>
                <a:cs typeface="Arial" charset="0"/>
              </a:defRPr>
            </a:lvl3pPr>
            <a:lvl4pPr>
              <a:defRPr sz="2400">
                <a:solidFill>
                  <a:schemeClr val="tx1"/>
                </a:solidFill>
                <a:latin typeface="Times New Roman" charset="0"/>
                <a:ea typeface="Arial" charset="0"/>
                <a:cs typeface="Arial" charset="0"/>
              </a:defRPr>
            </a:lvl4pPr>
            <a:lvl5pPr>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altLang="en-US" sz="2000" dirty="0"/>
              <a:t>Prost</a:t>
            </a:r>
          </a:p>
        </p:txBody>
      </p:sp>
      <p:sp>
        <p:nvSpPr>
          <p:cNvPr id="36" name="Rounded Rectangle 35">
            <a:extLst>
              <a:ext uri="{FF2B5EF4-FFF2-40B4-BE49-F238E27FC236}">
                <a16:creationId xmlns:a16="http://schemas.microsoft.com/office/drawing/2014/main" id="{5C7A2C43-4D37-E049-80CC-6A6F37FC2D14}"/>
              </a:ext>
            </a:extLst>
          </p:cNvPr>
          <p:cNvSpPr/>
          <p:nvPr/>
        </p:nvSpPr>
        <p:spPr>
          <a:xfrm>
            <a:off x="8689227" y="1896778"/>
            <a:ext cx="530313" cy="3897932"/>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949D6592-404F-1845-8986-1C7A47749E60}"/>
              </a:ext>
            </a:extLst>
          </p:cNvPr>
          <p:cNvSpPr/>
          <p:nvPr/>
        </p:nvSpPr>
        <p:spPr>
          <a:xfrm>
            <a:off x="9211926" y="1001714"/>
            <a:ext cx="530313" cy="4808114"/>
          </a:xfrm>
          <a:prstGeom prst="round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87A91E12-8B27-FB41-9CB0-50CC07141EF2}"/>
              </a:ext>
            </a:extLst>
          </p:cNvPr>
          <p:cNvSpPr/>
          <p:nvPr/>
        </p:nvSpPr>
        <p:spPr>
          <a:xfrm>
            <a:off x="6513787" y="2160779"/>
            <a:ext cx="530313" cy="364504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086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21456</TotalTime>
  <Words>1690</Words>
  <Application>Microsoft Macintosh PowerPoint</Application>
  <PresentationFormat>Widescreen</PresentationFormat>
  <Paragraphs>344</Paragraphs>
  <Slides>41</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Garamond</vt:lpstr>
      <vt:lpstr>TheSans</vt:lpstr>
      <vt:lpstr>Times</vt:lpstr>
      <vt:lpstr>Times New Roman</vt:lpstr>
      <vt:lpstr>Office Theme</vt:lpstr>
      <vt:lpstr>PowerPoint Presentation</vt:lpstr>
      <vt:lpstr>PowerPoint Presentation</vt:lpstr>
      <vt:lpstr>Statutory Provisions</vt:lpstr>
      <vt:lpstr>Central Claiming</vt:lpstr>
      <vt:lpstr>Peripheral Claiming</vt:lpstr>
      <vt:lpstr>Statutory Provisions</vt:lpstr>
      <vt:lpstr>Patent No. 5,415,398</vt:lpstr>
      <vt:lpstr>Patent No. 5,415,398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European Patent Convention Art. 69 (original form)</vt:lpstr>
      <vt:lpstr>Duration of Utility Patents, 1791-1836</vt:lpstr>
      <vt:lpstr>Duration of Utility Patents, 1836-1861</vt:lpstr>
      <vt:lpstr>Duration of Utility Patents, 1861-1995</vt:lpstr>
      <vt:lpstr>Duration of Utility Patents, 1995-present</vt:lpstr>
      <vt:lpstr>Duration of Utility Patents, 1995-present</vt:lpstr>
      <vt:lpstr>Duration of Utility Patents, 1995-present</vt:lpstr>
      <vt:lpstr>Duration of Utility Patents, 1995-present</vt:lpstr>
      <vt:lpstr>Duration of Utility Patents, 1995-present</vt:lpstr>
      <vt:lpstr>Duration of Utility Patents, 1995-present</vt:lpstr>
      <vt:lpstr>Duration of Utility Patents, 1995-present</vt:lpstr>
      <vt:lpstr>Duration of Utility Patents, 1995-present</vt:lpstr>
      <vt:lpstr>PowerPoint Presentation</vt:lpstr>
      <vt:lpstr>Duration of Utility Patents</vt:lpstr>
      <vt:lpstr>Paper Converting Machine (CAFC 1984)</vt:lpstr>
      <vt:lpstr>PowerPoint Presentation</vt:lpstr>
      <vt:lpstr>PowerPoint Presentation</vt:lpstr>
      <vt:lpstr>Key provisions of Hatch-Waxman Act (1984)</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Disclosure Context</dc:title>
  <dc:creator>Fisher, William</dc:creator>
  <cp:lastModifiedBy>Terry Fisher</cp:lastModifiedBy>
  <cp:revision>143</cp:revision>
  <dcterms:created xsi:type="dcterms:W3CDTF">2017-10-01T16:49:19Z</dcterms:created>
  <dcterms:modified xsi:type="dcterms:W3CDTF">2023-02-20T14:13:27Z</dcterms:modified>
</cp:coreProperties>
</file>