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706" r:id="rId2"/>
    <p:sldId id="296" r:id="rId3"/>
    <p:sldId id="616" r:id="rId4"/>
    <p:sldId id="330" r:id="rId5"/>
    <p:sldId id="768" r:id="rId6"/>
    <p:sldId id="630" r:id="rId7"/>
    <p:sldId id="647" r:id="rId8"/>
    <p:sldId id="770" r:id="rId9"/>
    <p:sldId id="769" r:id="rId10"/>
    <p:sldId id="771" r:id="rId11"/>
    <p:sldId id="772" r:id="rId12"/>
    <p:sldId id="773" r:id="rId13"/>
    <p:sldId id="776" r:id="rId14"/>
    <p:sldId id="777" r:id="rId15"/>
    <p:sldId id="778" r:id="rId16"/>
    <p:sldId id="636" r:id="rId17"/>
    <p:sldId id="77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72" userDrawn="1">
          <p15:clr>
            <a:srgbClr val="A4A3A4"/>
          </p15:clr>
        </p15:guide>
        <p15:guide id="2" pos="98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639"/>
    <p:restoredTop sz="97794"/>
  </p:normalViewPr>
  <p:slideViewPr>
    <p:cSldViewPr snapToGrid="0" snapToObjects="1" showGuides="1">
      <p:cViewPr varScale="1">
        <p:scale>
          <a:sx n="136" d="100"/>
          <a:sy n="136" d="100"/>
        </p:scale>
        <p:origin x="232" y="1848"/>
      </p:cViewPr>
      <p:guideLst>
        <p:guide orient="horz" pos="672"/>
        <p:guide pos="98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D50878-68E3-5F48-834B-C6F385F74FA3}" type="datetimeFigureOut">
              <a:rPr lang="en-US" smtClean="0"/>
              <a:t>11/29/21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2FB4A4-D152-9941-8DCB-9AF92542F86C}" type="slidenum">
              <a:rPr lang="en-US" smtClean="0"/>
              <a:t>‹#›</a:t>
            </a:fld>
            <a:endParaRPr lang="en-US"/>
          </a:p>
        </p:txBody>
      </p:sp>
    </p:spTree>
    <p:extLst>
      <p:ext uri="{BB962C8B-B14F-4D97-AF65-F5344CB8AC3E}">
        <p14:creationId xmlns:p14="http://schemas.microsoft.com/office/powerpoint/2010/main" val="1854101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282C6297-58DD-C849-8C6D-7A35D2EAA0CC}"/>
              </a:ext>
            </a:extLst>
          </p:cNvPr>
          <p:cNvSpPr>
            <a:spLocks noGrp="1" noRot="1" noChangeAspect="1" noChangeArrowheads="1" noTextEdit="1"/>
          </p:cNvSpPr>
          <p:nvPr>
            <p:ph type="sldImg"/>
          </p:nvPr>
        </p:nvSpPr>
        <p:spPr>
          <a:xfrm>
            <a:off x="393700" y="692150"/>
            <a:ext cx="6070600" cy="3416300"/>
          </a:xfrm>
          <a:ln/>
        </p:spPr>
      </p:sp>
      <p:sp>
        <p:nvSpPr>
          <p:cNvPr id="122883" name="Rectangle 3">
            <a:extLst>
              <a:ext uri="{FF2B5EF4-FFF2-40B4-BE49-F238E27FC236}">
                <a16:creationId xmlns:a16="http://schemas.microsoft.com/office/drawing/2014/main" id="{948ACF76-8E99-5F43-BB23-F3A93BD387F5}"/>
              </a:ext>
            </a:extLst>
          </p:cNvPr>
          <p:cNvSpPr>
            <a:spLocks noGrp="1" noChangeArrowheads="1"/>
          </p:cNvSpPr>
          <p:nvPr>
            <p:ph type="body" idx="1"/>
          </p:nvPr>
        </p:nvSpPr>
        <p:spPr/>
        <p:txBody>
          <a:bodyPr/>
          <a:lstStyle/>
          <a:p>
            <a:pPr>
              <a:defRPr/>
            </a:pPr>
            <a:endParaRPr lang="en-US" altLang="en-US"/>
          </a:p>
        </p:txBody>
      </p:sp>
    </p:spTree>
    <p:extLst>
      <p:ext uri="{BB962C8B-B14F-4D97-AF65-F5344CB8AC3E}">
        <p14:creationId xmlns:p14="http://schemas.microsoft.com/office/powerpoint/2010/main" val="1354588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6D1AA5AB-3F32-914F-A753-8A41BEE29345}"/>
              </a:ext>
            </a:extLst>
          </p:cNvPr>
          <p:cNvSpPr>
            <a:spLocks noGrp="1" noRot="1" noChangeAspect="1" noChangeArrowheads="1" noTextEdit="1"/>
          </p:cNvSpPr>
          <p:nvPr>
            <p:ph type="sldImg"/>
          </p:nvPr>
        </p:nvSpPr>
        <p:spPr>
          <a:xfrm>
            <a:off x="393700" y="692150"/>
            <a:ext cx="6070600" cy="3416300"/>
          </a:xfrm>
          <a:ln/>
        </p:spPr>
      </p:sp>
      <p:sp>
        <p:nvSpPr>
          <p:cNvPr id="122883" name="Rectangle 3">
            <a:extLst>
              <a:ext uri="{FF2B5EF4-FFF2-40B4-BE49-F238E27FC236}">
                <a16:creationId xmlns:a16="http://schemas.microsoft.com/office/drawing/2014/main" id="{B9E624C8-800B-3C45-98DD-BE4191A25F7B}"/>
              </a:ext>
            </a:extLst>
          </p:cNvPr>
          <p:cNvSpPr>
            <a:spLocks noGrp="1" noChangeArrowheads="1"/>
          </p:cNvSpPr>
          <p:nvPr>
            <p:ph type="body" idx="1"/>
          </p:nvPr>
        </p:nvSpPr>
        <p:spPr/>
        <p:txBody>
          <a:bodyPr/>
          <a:lstStyle/>
          <a:p>
            <a:pPr>
              <a:defRPr/>
            </a:pPr>
            <a:endParaRPr lang="en-US" altLang="en-US"/>
          </a:p>
        </p:txBody>
      </p:sp>
    </p:spTree>
    <p:extLst>
      <p:ext uri="{BB962C8B-B14F-4D97-AF65-F5344CB8AC3E}">
        <p14:creationId xmlns:p14="http://schemas.microsoft.com/office/powerpoint/2010/main" val="40919721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AB7EF0C-E524-3844-AD14-B51045F3AD27}" type="datetimeFigureOut">
              <a:rPr lang="en-US" smtClean="0"/>
              <a:t>11/29/21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3DD808-6A0C-C643-A822-E8694EA9CD8B}" type="slidenum">
              <a:rPr lang="en-US" smtClean="0"/>
              <a:t>‹#›</a:t>
            </a:fld>
            <a:endParaRPr lang="en-US"/>
          </a:p>
        </p:txBody>
      </p:sp>
    </p:spTree>
    <p:extLst>
      <p:ext uri="{BB962C8B-B14F-4D97-AF65-F5344CB8AC3E}">
        <p14:creationId xmlns:p14="http://schemas.microsoft.com/office/powerpoint/2010/main" val="1615596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B7EF0C-E524-3844-AD14-B51045F3AD27}" type="datetimeFigureOut">
              <a:rPr lang="en-US" smtClean="0"/>
              <a:t>11/29/21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3DD808-6A0C-C643-A822-E8694EA9CD8B}" type="slidenum">
              <a:rPr lang="en-US" smtClean="0"/>
              <a:t>‹#›</a:t>
            </a:fld>
            <a:endParaRPr lang="en-US"/>
          </a:p>
        </p:txBody>
      </p:sp>
    </p:spTree>
    <p:extLst>
      <p:ext uri="{BB962C8B-B14F-4D97-AF65-F5344CB8AC3E}">
        <p14:creationId xmlns:p14="http://schemas.microsoft.com/office/powerpoint/2010/main" val="668697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B7EF0C-E524-3844-AD14-B51045F3AD27}" type="datetimeFigureOut">
              <a:rPr lang="en-US" smtClean="0"/>
              <a:t>11/29/21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3DD808-6A0C-C643-A822-E8694EA9CD8B}" type="slidenum">
              <a:rPr lang="en-US" smtClean="0"/>
              <a:t>‹#›</a:t>
            </a:fld>
            <a:endParaRPr lang="en-US"/>
          </a:p>
        </p:txBody>
      </p:sp>
    </p:spTree>
    <p:extLst>
      <p:ext uri="{BB962C8B-B14F-4D97-AF65-F5344CB8AC3E}">
        <p14:creationId xmlns:p14="http://schemas.microsoft.com/office/powerpoint/2010/main" val="10156299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B7EF0C-E524-3844-AD14-B51045F3AD27}" type="datetimeFigureOut">
              <a:rPr lang="en-US" smtClean="0"/>
              <a:t>11/29/21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3DD808-6A0C-C643-A822-E8694EA9CD8B}" type="slidenum">
              <a:rPr lang="en-US" smtClean="0"/>
              <a:t>‹#›</a:t>
            </a:fld>
            <a:endParaRPr lang="en-US"/>
          </a:p>
        </p:txBody>
      </p:sp>
    </p:spTree>
    <p:extLst>
      <p:ext uri="{BB962C8B-B14F-4D97-AF65-F5344CB8AC3E}">
        <p14:creationId xmlns:p14="http://schemas.microsoft.com/office/powerpoint/2010/main" val="5514622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B7EF0C-E524-3844-AD14-B51045F3AD27}" type="datetimeFigureOut">
              <a:rPr lang="en-US" smtClean="0"/>
              <a:t>11/29/21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3DD808-6A0C-C643-A822-E8694EA9CD8B}" type="slidenum">
              <a:rPr lang="en-US" smtClean="0"/>
              <a:t>‹#›</a:t>
            </a:fld>
            <a:endParaRPr lang="en-US"/>
          </a:p>
        </p:txBody>
      </p:sp>
    </p:spTree>
    <p:extLst>
      <p:ext uri="{BB962C8B-B14F-4D97-AF65-F5344CB8AC3E}">
        <p14:creationId xmlns:p14="http://schemas.microsoft.com/office/powerpoint/2010/main" val="2033779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AB7EF0C-E524-3844-AD14-B51045F3AD27}" type="datetimeFigureOut">
              <a:rPr lang="en-US" smtClean="0"/>
              <a:t>11/29/21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3DD808-6A0C-C643-A822-E8694EA9CD8B}" type="slidenum">
              <a:rPr lang="en-US" smtClean="0"/>
              <a:t>‹#›</a:t>
            </a:fld>
            <a:endParaRPr lang="en-US"/>
          </a:p>
        </p:txBody>
      </p:sp>
    </p:spTree>
    <p:extLst>
      <p:ext uri="{BB962C8B-B14F-4D97-AF65-F5344CB8AC3E}">
        <p14:creationId xmlns:p14="http://schemas.microsoft.com/office/powerpoint/2010/main" val="2367295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AB7EF0C-E524-3844-AD14-B51045F3AD27}" type="datetimeFigureOut">
              <a:rPr lang="en-US" smtClean="0"/>
              <a:t>11/29/21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3DD808-6A0C-C643-A822-E8694EA9CD8B}" type="slidenum">
              <a:rPr lang="en-US" smtClean="0"/>
              <a:t>‹#›</a:t>
            </a:fld>
            <a:endParaRPr lang="en-US"/>
          </a:p>
        </p:txBody>
      </p:sp>
    </p:spTree>
    <p:extLst>
      <p:ext uri="{BB962C8B-B14F-4D97-AF65-F5344CB8AC3E}">
        <p14:creationId xmlns:p14="http://schemas.microsoft.com/office/powerpoint/2010/main" val="15744208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AB7EF0C-E524-3844-AD14-B51045F3AD27}" type="datetimeFigureOut">
              <a:rPr lang="en-US" smtClean="0"/>
              <a:t>11/29/21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3DD808-6A0C-C643-A822-E8694EA9CD8B}" type="slidenum">
              <a:rPr lang="en-US" smtClean="0"/>
              <a:t>‹#›</a:t>
            </a:fld>
            <a:endParaRPr lang="en-US"/>
          </a:p>
        </p:txBody>
      </p:sp>
    </p:spTree>
    <p:extLst>
      <p:ext uri="{BB962C8B-B14F-4D97-AF65-F5344CB8AC3E}">
        <p14:creationId xmlns:p14="http://schemas.microsoft.com/office/powerpoint/2010/main" val="2145228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B7EF0C-E524-3844-AD14-B51045F3AD27}" type="datetimeFigureOut">
              <a:rPr lang="en-US" smtClean="0"/>
              <a:t>11/29/21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3DD808-6A0C-C643-A822-E8694EA9CD8B}" type="slidenum">
              <a:rPr lang="en-US" smtClean="0"/>
              <a:t>‹#›</a:t>
            </a:fld>
            <a:endParaRPr lang="en-US"/>
          </a:p>
        </p:txBody>
      </p:sp>
    </p:spTree>
    <p:extLst>
      <p:ext uri="{BB962C8B-B14F-4D97-AF65-F5344CB8AC3E}">
        <p14:creationId xmlns:p14="http://schemas.microsoft.com/office/powerpoint/2010/main" val="745223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AB7EF0C-E524-3844-AD14-B51045F3AD27}" type="datetimeFigureOut">
              <a:rPr lang="en-US" smtClean="0"/>
              <a:t>11/29/21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3DD808-6A0C-C643-A822-E8694EA9CD8B}" type="slidenum">
              <a:rPr lang="en-US" smtClean="0"/>
              <a:t>‹#›</a:t>
            </a:fld>
            <a:endParaRPr lang="en-US"/>
          </a:p>
        </p:txBody>
      </p:sp>
    </p:spTree>
    <p:extLst>
      <p:ext uri="{BB962C8B-B14F-4D97-AF65-F5344CB8AC3E}">
        <p14:creationId xmlns:p14="http://schemas.microsoft.com/office/powerpoint/2010/main" val="8384493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AB7EF0C-E524-3844-AD14-B51045F3AD27}" type="datetimeFigureOut">
              <a:rPr lang="en-US" smtClean="0"/>
              <a:t>11/29/21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3DD808-6A0C-C643-A822-E8694EA9CD8B}" type="slidenum">
              <a:rPr lang="en-US" smtClean="0"/>
              <a:t>‹#›</a:t>
            </a:fld>
            <a:endParaRPr lang="en-US"/>
          </a:p>
        </p:txBody>
      </p:sp>
    </p:spTree>
    <p:extLst>
      <p:ext uri="{BB962C8B-B14F-4D97-AF65-F5344CB8AC3E}">
        <p14:creationId xmlns:p14="http://schemas.microsoft.com/office/powerpoint/2010/main" val="304498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B7EF0C-E524-3844-AD14-B51045F3AD27}" type="datetimeFigureOut">
              <a:rPr lang="en-US" smtClean="0"/>
              <a:t>11/29/21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3DD808-6A0C-C643-A822-E8694EA9CD8B}" type="slidenum">
              <a:rPr lang="en-US" smtClean="0"/>
              <a:t>‹#›</a:t>
            </a:fld>
            <a:endParaRPr lang="en-US"/>
          </a:p>
        </p:txBody>
      </p:sp>
      <p:pic>
        <p:nvPicPr>
          <p:cNvPr id="8" name="Picture 7">
            <a:extLst>
              <a:ext uri="{FF2B5EF4-FFF2-40B4-BE49-F238E27FC236}">
                <a16:creationId xmlns:a16="http://schemas.microsoft.com/office/drawing/2014/main" id="{84E1A11E-FF9B-C24F-9472-4887CC620DFC}"/>
              </a:ext>
            </a:extLst>
          </p:cNvPr>
          <p:cNvPicPr>
            <a:picLocks noChangeAspect="1"/>
          </p:cNvPicPr>
          <p:nvPr userDrawn="1"/>
        </p:nvPicPr>
        <p:blipFill>
          <a:blip r:embed="rId13"/>
          <a:stretch>
            <a:fillRect/>
          </a:stretch>
        </p:blipFill>
        <p:spPr>
          <a:xfrm>
            <a:off x="173874" y="126206"/>
            <a:ext cx="407152" cy="477838"/>
          </a:xfrm>
          <a:prstGeom prst="rect">
            <a:avLst/>
          </a:prstGeom>
        </p:spPr>
      </p:pic>
    </p:spTree>
    <p:extLst>
      <p:ext uri="{BB962C8B-B14F-4D97-AF65-F5344CB8AC3E}">
        <p14:creationId xmlns:p14="http://schemas.microsoft.com/office/powerpoint/2010/main" val="14331999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ipxcourses.org/lectures-2/"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2923307" y="0"/>
            <a:ext cx="5997029" cy="68580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65000"/>
                </a:schemeClr>
              </a:solidFill>
            </a:endParaRPr>
          </a:p>
        </p:txBody>
      </p:sp>
      <p:sp>
        <p:nvSpPr>
          <p:cNvPr id="15" name="Rectangle 14"/>
          <p:cNvSpPr/>
          <p:nvPr/>
        </p:nvSpPr>
        <p:spPr>
          <a:xfrm>
            <a:off x="2341487" y="2144033"/>
            <a:ext cx="7497379" cy="2569934"/>
          </a:xfrm>
          <a:prstGeom prst="rect">
            <a:avLst/>
          </a:prstGeom>
        </p:spPr>
        <p:txBody>
          <a:bodyPr wrap="square">
            <a:spAutoFit/>
          </a:bodyPr>
          <a:lstStyle/>
          <a:p>
            <a:pPr algn="ctr"/>
            <a:r>
              <a:rPr lang="en-US" sz="4000" dirty="0">
                <a:latin typeface="Garamond"/>
                <a:cs typeface="Garamond"/>
              </a:rPr>
              <a:t>Utility and Disclosure</a:t>
            </a:r>
          </a:p>
          <a:p>
            <a:pPr algn="ctr"/>
            <a:endParaRPr lang="en-US" dirty="0">
              <a:latin typeface="Garamond"/>
              <a:cs typeface="Garamond"/>
            </a:endParaRPr>
          </a:p>
          <a:p>
            <a:pPr algn="ctr"/>
            <a:endParaRPr lang="en-US" dirty="0">
              <a:latin typeface="Garamond"/>
              <a:cs typeface="Garamond"/>
            </a:endParaRPr>
          </a:p>
          <a:p>
            <a:pPr algn="ctr">
              <a:lnSpc>
                <a:spcPct val="150000"/>
              </a:lnSpc>
              <a:spcBef>
                <a:spcPts val="600"/>
              </a:spcBef>
            </a:pPr>
            <a:r>
              <a:rPr lang="en-US" sz="2000" dirty="0">
                <a:latin typeface="Garamond"/>
                <a:cs typeface="Garamond"/>
              </a:rPr>
              <a:t>William Fisher </a:t>
            </a:r>
            <a:br>
              <a:rPr lang="en-US" sz="2000" dirty="0">
                <a:latin typeface="Garamond"/>
                <a:cs typeface="Garamond"/>
              </a:rPr>
            </a:br>
            <a:endParaRPr lang="en-US" sz="2000" dirty="0">
              <a:latin typeface="Garamond"/>
              <a:cs typeface="Garamond"/>
            </a:endParaRPr>
          </a:p>
          <a:p>
            <a:pPr algn="ctr"/>
            <a:endParaRPr lang="en-US" sz="2000" dirty="0">
              <a:latin typeface="Garamond"/>
              <a:cs typeface="Garamond"/>
            </a:endParaRPr>
          </a:p>
        </p:txBody>
      </p:sp>
      <p:sp>
        <p:nvSpPr>
          <p:cNvPr id="2" name="TextBox 1"/>
          <p:cNvSpPr txBox="1"/>
          <p:nvPr/>
        </p:nvSpPr>
        <p:spPr>
          <a:xfrm>
            <a:off x="1732643" y="244929"/>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0469529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65FEF4-9DD0-3047-B599-2ADD8DC86CD8}"/>
              </a:ext>
            </a:extLst>
          </p:cNvPr>
          <p:cNvPicPr>
            <a:picLocks noChangeAspect="1"/>
          </p:cNvPicPr>
          <p:nvPr/>
        </p:nvPicPr>
        <p:blipFill>
          <a:blip r:embed="rId2"/>
          <a:stretch>
            <a:fillRect/>
          </a:stretch>
        </p:blipFill>
        <p:spPr>
          <a:xfrm>
            <a:off x="643457" y="0"/>
            <a:ext cx="4533405" cy="6858000"/>
          </a:xfrm>
          <a:prstGeom prst="rect">
            <a:avLst/>
          </a:prstGeom>
        </p:spPr>
      </p:pic>
      <p:sp>
        <p:nvSpPr>
          <p:cNvPr id="4" name="TextBox 3">
            <a:extLst>
              <a:ext uri="{FF2B5EF4-FFF2-40B4-BE49-F238E27FC236}">
                <a16:creationId xmlns:a16="http://schemas.microsoft.com/office/drawing/2014/main" id="{2635ADED-38BC-CC45-9C48-0F1FF5B6B77A}"/>
              </a:ext>
            </a:extLst>
          </p:cNvPr>
          <p:cNvSpPr txBox="1"/>
          <p:nvPr/>
        </p:nvSpPr>
        <p:spPr>
          <a:xfrm>
            <a:off x="5300025" y="256265"/>
            <a:ext cx="6435746" cy="6740307"/>
          </a:xfrm>
          <a:prstGeom prst="rect">
            <a:avLst/>
          </a:prstGeom>
          <a:noFill/>
        </p:spPr>
        <p:txBody>
          <a:bodyPr wrap="square" rtlCol="0">
            <a:spAutoFit/>
          </a:bodyPr>
          <a:lstStyle/>
          <a:p>
            <a:r>
              <a:rPr lang="en-US" dirty="0"/>
              <a:t>A problem in the laying of land mines is to provide a mine which is entirely safe to handle when it is being laid and will remain safe for a long enough period for the laying personnel to get clear of the area. In conventional type mines the person who lays the mine removes a safety device such as a pin, wire or the like and the mine is then armed and ready for detonation. It can thus be seen that if the mine is to be sensitive for the purpose intended it is also dangerous to the laying personnel after having been armed. </a:t>
            </a:r>
          </a:p>
          <a:p>
            <a:r>
              <a:rPr lang="en-US" dirty="0"/>
              <a:t>	The mine of the present invention overcomes the above noted deficiencies of conventional land mines. The mine of this invention is provided with an electrical arming means which has a time delay in the circuit. When personnel lay the mines they initiate the arming process. A charge is then built up on a condenser and until this charge reaches the amount necessary to operate the detonator the mine is safe. By properly selecting the components of the arming circuit this delay can be made to be several minutes, thus giving the laying personnel ample time to retreat from the area. The detonator is operated by suitable means such as a vibration responsive switch and it can be seen that this means can be made as sensitive as desired Without endangering the laying personnel. </a:t>
            </a:r>
          </a:p>
          <a:p>
            <a:r>
              <a:rPr lang="en-US" dirty="0"/>
              <a:t>	An object of this invention is to provide a land mine which is safe to lay and very sensitive after having been laid.</a:t>
            </a:r>
          </a:p>
          <a:p>
            <a:endParaRPr lang="en-US" dirty="0"/>
          </a:p>
        </p:txBody>
      </p:sp>
    </p:spTree>
    <p:extLst>
      <p:ext uri="{BB962C8B-B14F-4D97-AF65-F5344CB8AC3E}">
        <p14:creationId xmlns:p14="http://schemas.microsoft.com/office/powerpoint/2010/main" val="31061807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A0207B-82A1-FD43-B371-54AA8547E7BE}"/>
              </a:ext>
            </a:extLst>
          </p:cNvPr>
          <p:cNvPicPr>
            <a:picLocks noChangeAspect="1"/>
          </p:cNvPicPr>
          <p:nvPr/>
        </p:nvPicPr>
        <p:blipFill>
          <a:blip r:embed="rId2"/>
          <a:stretch>
            <a:fillRect/>
          </a:stretch>
        </p:blipFill>
        <p:spPr>
          <a:xfrm>
            <a:off x="2271633" y="0"/>
            <a:ext cx="8860168" cy="6858000"/>
          </a:xfrm>
          <a:prstGeom prst="rect">
            <a:avLst/>
          </a:prstGeom>
        </p:spPr>
      </p:pic>
      <p:sp>
        <p:nvSpPr>
          <p:cNvPr id="4" name="TextBox 3">
            <a:extLst>
              <a:ext uri="{FF2B5EF4-FFF2-40B4-BE49-F238E27FC236}">
                <a16:creationId xmlns:a16="http://schemas.microsoft.com/office/drawing/2014/main" id="{10BDAC37-C6BC-B546-99F2-8EE16DA52AF6}"/>
              </a:ext>
            </a:extLst>
          </p:cNvPr>
          <p:cNvSpPr txBox="1"/>
          <p:nvPr/>
        </p:nvSpPr>
        <p:spPr>
          <a:xfrm rot="16200000">
            <a:off x="-1147367" y="3739138"/>
            <a:ext cx="3581430" cy="215444"/>
          </a:xfrm>
          <a:prstGeom prst="rect">
            <a:avLst/>
          </a:prstGeom>
          <a:noFill/>
        </p:spPr>
        <p:txBody>
          <a:bodyPr wrap="none" rtlCol="0">
            <a:spAutoFit/>
          </a:bodyPr>
          <a:lstStyle/>
          <a:p>
            <a:r>
              <a:rPr lang="en-US" sz="800" dirty="0"/>
              <a:t>Source: https://</a:t>
            </a:r>
            <a:r>
              <a:rPr lang="en-US" sz="800" dirty="0" err="1"/>
              <a:t>cen.acs.org</a:t>
            </a:r>
            <a:r>
              <a:rPr lang="en-US" sz="800" dirty="0"/>
              <a:t>/articles/93/i4/Patent-Picks-Fracking-</a:t>
            </a:r>
            <a:r>
              <a:rPr lang="en-US" sz="800" dirty="0" err="1"/>
              <a:t>Technology.html</a:t>
            </a:r>
            <a:endParaRPr lang="en-US" sz="800" dirty="0"/>
          </a:p>
        </p:txBody>
      </p:sp>
    </p:spTree>
    <p:extLst>
      <p:ext uri="{BB962C8B-B14F-4D97-AF65-F5344CB8AC3E}">
        <p14:creationId xmlns:p14="http://schemas.microsoft.com/office/powerpoint/2010/main" val="21276287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BC397D-5694-744F-8547-60C279933B2D}"/>
              </a:ext>
            </a:extLst>
          </p:cNvPr>
          <p:cNvPicPr>
            <a:picLocks noChangeAspect="1"/>
          </p:cNvPicPr>
          <p:nvPr/>
        </p:nvPicPr>
        <p:blipFill>
          <a:blip r:embed="rId2"/>
          <a:stretch>
            <a:fillRect/>
          </a:stretch>
        </p:blipFill>
        <p:spPr>
          <a:xfrm>
            <a:off x="1254712" y="0"/>
            <a:ext cx="9682576" cy="6858000"/>
          </a:xfrm>
          <a:prstGeom prst="rect">
            <a:avLst/>
          </a:prstGeom>
        </p:spPr>
      </p:pic>
    </p:spTree>
    <p:extLst>
      <p:ext uri="{BB962C8B-B14F-4D97-AF65-F5344CB8AC3E}">
        <p14:creationId xmlns:p14="http://schemas.microsoft.com/office/powerpoint/2010/main" val="39904075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9C1A031-73E2-8945-BAB9-A28916CB2D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4667" y="474345"/>
            <a:ext cx="6548669" cy="412274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3051FA7-A27B-C94D-A64B-F046421E240B}"/>
              </a:ext>
            </a:extLst>
          </p:cNvPr>
          <p:cNvSpPr txBox="1"/>
          <p:nvPr/>
        </p:nvSpPr>
        <p:spPr>
          <a:xfrm>
            <a:off x="598312" y="474345"/>
            <a:ext cx="4097866" cy="5632311"/>
          </a:xfrm>
          <a:prstGeom prst="rect">
            <a:avLst/>
          </a:prstGeom>
          <a:noFill/>
        </p:spPr>
        <p:txBody>
          <a:bodyPr wrap="square" rtlCol="0">
            <a:spAutoFit/>
          </a:bodyPr>
          <a:lstStyle/>
          <a:p>
            <a:r>
              <a:rPr lang="en-US" dirty="0"/>
              <a:t>“A controversial suicide pod that enables its occupant to kill themselves at the press of a button went on display at an Amsterdam funeral show on Saturday.</a:t>
            </a:r>
          </a:p>
          <a:p>
            <a:r>
              <a:rPr lang="en-US" dirty="0"/>
              <a:t>Called the ‘</a:t>
            </a:r>
            <a:r>
              <a:rPr lang="en-US" dirty="0" err="1"/>
              <a:t>Sarco</a:t>
            </a:r>
            <a:r>
              <a:rPr lang="en-US" dirty="0"/>
              <a:t>,’ short for sarcophagus, the 3D-printed machine invented by Australian euthanasia activist Philip </a:t>
            </a:r>
            <a:r>
              <a:rPr lang="en-US" dirty="0" err="1"/>
              <a:t>Nitschke</a:t>
            </a:r>
            <a:r>
              <a:rPr lang="en-US" dirty="0"/>
              <a:t> and Dutch designer Alexander </a:t>
            </a:r>
            <a:r>
              <a:rPr lang="en-US" dirty="0" err="1"/>
              <a:t>Bannink</a:t>
            </a:r>
            <a:r>
              <a:rPr lang="en-US" dirty="0"/>
              <a:t> comes with a detachable coffin, mounted on a stand that contains a nitrogen canister.</a:t>
            </a:r>
          </a:p>
          <a:p>
            <a:r>
              <a:rPr lang="en-US" dirty="0"/>
              <a:t>‘The person who wants to die presses the button and the capsule is filled with nitrogen. He or she will feel a bit dizzy but will then rapidly lose consciousness and die,’ said </a:t>
            </a:r>
            <a:r>
              <a:rPr lang="en-US" dirty="0" err="1"/>
              <a:t>Nitschke</a:t>
            </a:r>
            <a:r>
              <a:rPr lang="en-US" dirty="0"/>
              <a:t>. The </a:t>
            </a:r>
            <a:r>
              <a:rPr lang="en-US" dirty="0" err="1"/>
              <a:t>Sarco</a:t>
            </a:r>
            <a:r>
              <a:rPr lang="en-US" dirty="0"/>
              <a:t> was a device ‘to provide people with a death when they wish to die,’ </a:t>
            </a:r>
            <a:r>
              <a:rPr lang="en-US" dirty="0" err="1"/>
              <a:t>Nitschke</a:t>
            </a:r>
            <a:r>
              <a:rPr lang="en-US" dirty="0"/>
              <a:t> said.”</a:t>
            </a:r>
          </a:p>
          <a:p>
            <a:r>
              <a:rPr lang="en-US" dirty="0"/>
              <a:t>Source:  The Guardian, April 14, 2018</a:t>
            </a:r>
          </a:p>
          <a:p>
            <a:endParaRPr lang="en-US" dirty="0"/>
          </a:p>
        </p:txBody>
      </p:sp>
    </p:spTree>
    <p:extLst>
      <p:ext uri="{BB962C8B-B14F-4D97-AF65-F5344CB8AC3E}">
        <p14:creationId xmlns:p14="http://schemas.microsoft.com/office/powerpoint/2010/main" val="14386041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BBF90325-5D74-2D40-8411-3358B0E153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11" y="1"/>
            <a:ext cx="11830756" cy="60617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A1566D2-CA85-4946-A831-4FE7C434F961}"/>
              </a:ext>
            </a:extLst>
          </p:cNvPr>
          <p:cNvPicPr>
            <a:picLocks noChangeAspect="1"/>
          </p:cNvPicPr>
          <p:nvPr/>
        </p:nvPicPr>
        <p:blipFill>
          <a:blip r:embed="rId3"/>
          <a:stretch>
            <a:fillRect/>
          </a:stretch>
        </p:blipFill>
        <p:spPr>
          <a:xfrm>
            <a:off x="0" y="6085313"/>
            <a:ext cx="12192000" cy="400733"/>
          </a:xfrm>
          <a:prstGeom prst="rect">
            <a:avLst/>
          </a:prstGeom>
        </p:spPr>
      </p:pic>
      <p:sp>
        <p:nvSpPr>
          <p:cNvPr id="4" name="TextBox 3">
            <a:extLst>
              <a:ext uri="{FF2B5EF4-FFF2-40B4-BE49-F238E27FC236}">
                <a16:creationId xmlns:a16="http://schemas.microsoft.com/office/drawing/2014/main" id="{F266E2DD-659B-F04C-82E0-953105938C08}"/>
              </a:ext>
            </a:extLst>
          </p:cNvPr>
          <p:cNvSpPr txBox="1"/>
          <p:nvPr/>
        </p:nvSpPr>
        <p:spPr>
          <a:xfrm>
            <a:off x="4605866" y="6480981"/>
            <a:ext cx="1930144" cy="369332"/>
          </a:xfrm>
          <a:prstGeom prst="rect">
            <a:avLst/>
          </a:prstGeom>
          <a:noFill/>
        </p:spPr>
        <p:txBody>
          <a:bodyPr wrap="none" rtlCol="0">
            <a:spAutoFit/>
          </a:bodyPr>
          <a:lstStyle/>
          <a:p>
            <a:r>
              <a:rPr lang="en-US" dirty="0"/>
              <a:t>Source:  Wikipedia</a:t>
            </a:r>
          </a:p>
        </p:txBody>
      </p:sp>
    </p:spTree>
    <p:extLst>
      <p:ext uri="{BB962C8B-B14F-4D97-AF65-F5344CB8AC3E}">
        <p14:creationId xmlns:p14="http://schemas.microsoft.com/office/powerpoint/2010/main" val="17412695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76CF0-AC41-BA4E-A93A-814E77794250}"/>
              </a:ext>
            </a:extLst>
          </p:cNvPr>
          <p:cNvSpPr>
            <a:spLocks noGrp="1"/>
          </p:cNvSpPr>
          <p:nvPr>
            <p:ph type="title"/>
          </p:nvPr>
        </p:nvSpPr>
        <p:spPr>
          <a:xfrm>
            <a:off x="826910" y="173214"/>
            <a:ext cx="6745652" cy="893586"/>
          </a:xfrm>
        </p:spPr>
        <p:txBody>
          <a:bodyPr>
            <a:normAutofit/>
          </a:bodyPr>
          <a:lstStyle/>
          <a:p>
            <a:r>
              <a:rPr lang="en-US" sz="3200" dirty="0"/>
              <a:t>Method of Enhanced Interrogation</a:t>
            </a:r>
          </a:p>
        </p:txBody>
      </p:sp>
      <p:pic>
        <p:nvPicPr>
          <p:cNvPr id="4" name="Picture 3" descr="A picture containing photo, old, sitting, board&#10;&#10;Description automatically generated">
            <a:extLst>
              <a:ext uri="{FF2B5EF4-FFF2-40B4-BE49-F238E27FC236}">
                <a16:creationId xmlns:a16="http://schemas.microsoft.com/office/drawing/2014/main" id="{89DC9E17-EDE0-A949-8D6C-648A3D927C85}"/>
              </a:ext>
            </a:extLst>
          </p:cNvPr>
          <p:cNvPicPr>
            <a:picLocks noChangeAspect="1"/>
          </p:cNvPicPr>
          <p:nvPr/>
        </p:nvPicPr>
        <p:blipFill>
          <a:blip r:embed="rId2"/>
          <a:stretch>
            <a:fillRect/>
          </a:stretch>
        </p:blipFill>
        <p:spPr>
          <a:xfrm>
            <a:off x="7335496" y="173214"/>
            <a:ext cx="4583338" cy="6511571"/>
          </a:xfrm>
          <a:prstGeom prst="rect">
            <a:avLst/>
          </a:prstGeom>
        </p:spPr>
      </p:pic>
      <p:sp>
        <p:nvSpPr>
          <p:cNvPr id="5" name="TextBox 4">
            <a:extLst>
              <a:ext uri="{FF2B5EF4-FFF2-40B4-BE49-F238E27FC236}">
                <a16:creationId xmlns:a16="http://schemas.microsoft.com/office/drawing/2014/main" id="{46241827-B40E-8F4D-A10E-9665019C7407}"/>
              </a:ext>
            </a:extLst>
          </p:cNvPr>
          <p:cNvSpPr txBox="1"/>
          <p:nvPr/>
        </p:nvSpPr>
        <p:spPr>
          <a:xfrm>
            <a:off x="826910" y="1159812"/>
            <a:ext cx="5305777" cy="3600986"/>
          </a:xfrm>
          <a:prstGeom prst="rect">
            <a:avLst/>
          </a:prstGeom>
          <a:noFill/>
        </p:spPr>
        <p:txBody>
          <a:bodyPr wrap="square" rtlCol="0">
            <a:spAutoFit/>
          </a:bodyPr>
          <a:lstStyle/>
          <a:p>
            <a:r>
              <a:rPr lang="en-US" sz="2400" dirty="0"/>
              <a:t>Confinement of a prisoner in a box with dimensions:  </a:t>
            </a:r>
          </a:p>
          <a:p>
            <a:r>
              <a:rPr lang="en-US" sz="2400" dirty="0"/>
              <a:t>Width:  53cm </a:t>
            </a:r>
          </a:p>
          <a:p>
            <a:r>
              <a:rPr lang="en-US" sz="2400" dirty="0"/>
              <a:t>Depth:  76cm </a:t>
            </a:r>
          </a:p>
          <a:p>
            <a:r>
              <a:rPr lang="en-US" sz="2400" dirty="0"/>
              <a:t>Height:  76cm</a:t>
            </a:r>
          </a:p>
          <a:p>
            <a:endParaRPr lang="en-US" dirty="0"/>
          </a:p>
          <a:p>
            <a:endParaRPr lang="en-US" dirty="0"/>
          </a:p>
          <a:p>
            <a:r>
              <a:rPr lang="en-US" dirty="0"/>
              <a:t>Sources:  Carol Rosenberg, “What the C.I.A.’s Torture Program Looked Like to the Tortured,” New York Times, December 4, 2019; “CIA Tactics: What is ‘Enhanced Interrogation,’” BBC, December 10, 2014</a:t>
            </a:r>
          </a:p>
        </p:txBody>
      </p:sp>
    </p:spTree>
    <p:extLst>
      <p:ext uri="{BB962C8B-B14F-4D97-AF65-F5344CB8AC3E}">
        <p14:creationId xmlns:p14="http://schemas.microsoft.com/office/powerpoint/2010/main" val="24997597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a:extLst>
              <a:ext uri="{FF2B5EF4-FFF2-40B4-BE49-F238E27FC236}">
                <a16:creationId xmlns:a16="http://schemas.microsoft.com/office/drawing/2014/main" id="{3F8FE227-A302-3B4E-8A49-8F8F9756BAB5}"/>
              </a:ext>
            </a:extLst>
          </p:cNvPr>
          <p:cNvSpPr>
            <a:spLocks noGrp="1" noChangeArrowheads="1"/>
          </p:cNvSpPr>
          <p:nvPr>
            <p:ph type="title"/>
          </p:nvPr>
        </p:nvSpPr>
        <p:spPr>
          <a:xfrm>
            <a:off x="2209800" y="152400"/>
            <a:ext cx="7772400" cy="838200"/>
          </a:xfrm>
        </p:spPr>
        <p:txBody>
          <a:bodyPr/>
          <a:lstStyle/>
          <a:p>
            <a:pPr algn="ctr"/>
            <a:r>
              <a:rPr lang="en-US" altLang="en-US"/>
              <a:t>Beneficial Utility Debate</a:t>
            </a:r>
          </a:p>
        </p:txBody>
      </p:sp>
      <p:sp>
        <p:nvSpPr>
          <p:cNvPr id="38914" name="Rectangle 3">
            <a:extLst>
              <a:ext uri="{FF2B5EF4-FFF2-40B4-BE49-F238E27FC236}">
                <a16:creationId xmlns:a16="http://schemas.microsoft.com/office/drawing/2014/main" id="{8A0FBCA3-013F-8F4E-A0EF-7250E8067DFA}"/>
              </a:ext>
            </a:extLst>
          </p:cNvPr>
          <p:cNvSpPr>
            <a:spLocks noGrp="1" noChangeArrowheads="1"/>
          </p:cNvSpPr>
          <p:nvPr>
            <p:ph type="body" sz="half" idx="1"/>
          </p:nvPr>
        </p:nvSpPr>
        <p:spPr>
          <a:xfrm>
            <a:off x="518160" y="990600"/>
            <a:ext cx="3733800" cy="5715000"/>
          </a:xfrm>
        </p:spPr>
        <p:txBody>
          <a:bodyPr/>
          <a:lstStyle/>
          <a:p>
            <a:pPr>
              <a:lnSpc>
                <a:spcPct val="90000"/>
              </a:lnSpc>
              <a:buFont typeface="Monotype Sorts" pitchFamily="2" charset="2"/>
              <a:buNone/>
            </a:pPr>
            <a:r>
              <a:rPr lang="en-US" altLang="en-US" b="1" dirty="0">
                <a:solidFill>
                  <a:schemeClr val="accent6">
                    <a:lumMod val="75000"/>
                  </a:schemeClr>
                </a:solidFill>
              </a:rPr>
              <a:t>Minimal beneficial utility requirement:</a:t>
            </a:r>
          </a:p>
          <a:p>
            <a:pPr marL="457200" indent="-457200">
              <a:lnSpc>
                <a:spcPct val="90000"/>
              </a:lnSpc>
              <a:buFont typeface="+mj-lt"/>
              <a:buAutoNum type="arabicParenR"/>
            </a:pPr>
            <a:r>
              <a:rPr lang="en-US" altLang="en-US" sz="2400" dirty="0">
                <a:solidFill>
                  <a:schemeClr val="accent6">
                    <a:lumMod val="75000"/>
                  </a:schemeClr>
                </a:solidFill>
              </a:rPr>
              <a:t>The market is the best measure of social utility</a:t>
            </a:r>
          </a:p>
          <a:p>
            <a:pPr marL="457200" indent="-457200">
              <a:lnSpc>
                <a:spcPct val="90000"/>
              </a:lnSpc>
              <a:buFont typeface="+mj-lt"/>
              <a:buAutoNum type="arabicParenR"/>
            </a:pPr>
            <a:endParaRPr lang="en-US" altLang="en-US" sz="2400" dirty="0">
              <a:solidFill>
                <a:schemeClr val="accent6">
                  <a:lumMod val="75000"/>
                </a:schemeClr>
              </a:solidFill>
            </a:endParaRPr>
          </a:p>
          <a:p>
            <a:pPr marL="457200" indent="-457200">
              <a:lnSpc>
                <a:spcPct val="90000"/>
              </a:lnSpc>
              <a:buFont typeface="+mj-lt"/>
              <a:buAutoNum type="arabicParenR"/>
            </a:pPr>
            <a:r>
              <a:rPr lang="en-US" altLang="en-US" sz="2400" dirty="0">
                <a:solidFill>
                  <a:schemeClr val="accent6">
                    <a:lumMod val="75000"/>
                  </a:schemeClr>
                </a:solidFill>
              </a:rPr>
              <a:t>Institutional Competence</a:t>
            </a:r>
          </a:p>
          <a:p>
            <a:pPr marL="457200" indent="-457200">
              <a:lnSpc>
                <a:spcPct val="90000"/>
              </a:lnSpc>
              <a:buFont typeface="+mj-lt"/>
              <a:buAutoNum type="arabicParenR"/>
            </a:pPr>
            <a:endParaRPr lang="en-US" altLang="en-US" sz="2400" dirty="0">
              <a:solidFill>
                <a:schemeClr val="accent6">
                  <a:lumMod val="75000"/>
                </a:schemeClr>
              </a:solidFill>
            </a:endParaRPr>
          </a:p>
          <a:p>
            <a:pPr marL="457200" indent="-457200">
              <a:lnSpc>
                <a:spcPct val="90000"/>
              </a:lnSpc>
              <a:buFont typeface="+mj-lt"/>
              <a:buAutoNum type="arabicParenR"/>
            </a:pPr>
            <a:endParaRPr lang="en-US" altLang="en-US" sz="2400" dirty="0">
              <a:solidFill>
                <a:schemeClr val="accent6">
                  <a:lumMod val="75000"/>
                </a:schemeClr>
              </a:solidFill>
            </a:endParaRPr>
          </a:p>
          <a:p>
            <a:pPr marL="457200" indent="-457200">
              <a:lnSpc>
                <a:spcPct val="90000"/>
              </a:lnSpc>
              <a:buFont typeface="+mj-lt"/>
              <a:buAutoNum type="arabicParenR"/>
            </a:pPr>
            <a:r>
              <a:rPr lang="en-US" altLang="en-US" sz="2400" dirty="0">
                <a:solidFill>
                  <a:schemeClr val="accent6">
                    <a:lumMod val="75000"/>
                  </a:schemeClr>
                </a:solidFill>
              </a:rPr>
              <a:t>Moral standards evolve more rapidly than 20-year cycles.</a:t>
            </a:r>
          </a:p>
        </p:txBody>
      </p:sp>
      <p:sp>
        <p:nvSpPr>
          <p:cNvPr id="38915" name="Rectangle 4">
            <a:extLst>
              <a:ext uri="{FF2B5EF4-FFF2-40B4-BE49-F238E27FC236}">
                <a16:creationId xmlns:a16="http://schemas.microsoft.com/office/drawing/2014/main" id="{6012D99C-F214-704B-B5E8-FDCC3AA01E3C}"/>
              </a:ext>
            </a:extLst>
          </p:cNvPr>
          <p:cNvSpPr>
            <a:spLocks noGrp="1" noChangeArrowheads="1"/>
          </p:cNvSpPr>
          <p:nvPr>
            <p:ph type="body" sz="half" idx="2"/>
          </p:nvPr>
        </p:nvSpPr>
        <p:spPr>
          <a:xfrm>
            <a:off x="6195060" y="990600"/>
            <a:ext cx="5341620" cy="5715000"/>
          </a:xfrm>
        </p:spPr>
        <p:txBody>
          <a:bodyPr/>
          <a:lstStyle/>
          <a:p>
            <a:pPr>
              <a:lnSpc>
                <a:spcPct val="90000"/>
              </a:lnSpc>
              <a:buFont typeface="Monotype Sorts" pitchFamily="2" charset="2"/>
              <a:buNone/>
            </a:pPr>
            <a:r>
              <a:rPr lang="en-US" altLang="en-US" b="1" dirty="0">
                <a:solidFill>
                  <a:srgbClr val="FF0000"/>
                </a:solidFill>
              </a:rPr>
              <a:t>Significant beneficial utility requirement:</a:t>
            </a:r>
          </a:p>
          <a:p>
            <a:r>
              <a:rPr lang="en-US" altLang="en-US" sz="2400" dirty="0">
                <a:solidFill>
                  <a:srgbClr val="FF0000"/>
                </a:solidFill>
              </a:rPr>
              <a:t>Patents should be available only for inventions that promote social welfare</a:t>
            </a:r>
          </a:p>
          <a:p>
            <a:pPr>
              <a:lnSpc>
                <a:spcPct val="90000"/>
              </a:lnSpc>
            </a:pPr>
            <a:r>
              <a:rPr lang="en-US" altLang="en-US" sz="2400" dirty="0">
                <a:solidFill>
                  <a:srgbClr val="FF0000"/>
                </a:solidFill>
              </a:rPr>
              <a:t>Misalignment of social welfare and consumers’ ability and willingness to pay</a:t>
            </a:r>
          </a:p>
          <a:p>
            <a:pPr>
              <a:lnSpc>
                <a:spcPct val="90000"/>
              </a:lnSpc>
            </a:pPr>
            <a:r>
              <a:rPr lang="en-US" altLang="en-US" sz="2400" dirty="0">
                <a:solidFill>
                  <a:srgbClr val="FF0000"/>
                </a:solidFill>
              </a:rPr>
              <a:t>PTO could develop this expertise</a:t>
            </a:r>
          </a:p>
          <a:p>
            <a:pPr>
              <a:lnSpc>
                <a:spcPct val="90000"/>
              </a:lnSpc>
            </a:pPr>
            <a:r>
              <a:rPr lang="en-US" altLang="en-US" sz="2400" dirty="0">
                <a:solidFill>
                  <a:srgbClr val="FF0000"/>
                </a:solidFill>
              </a:rPr>
              <a:t>Congress could set guidelines</a:t>
            </a:r>
          </a:p>
          <a:p>
            <a:pPr>
              <a:lnSpc>
                <a:spcPct val="90000"/>
              </a:lnSpc>
            </a:pPr>
            <a:r>
              <a:rPr lang="en-US" altLang="en-US" sz="2400" dirty="0">
                <a:solidFill>
                  <a:srgbClr val="FF0000"/>
                </a:solidFill>
              </a:rPr>
              <a:t>20-year lag is not prohibitive</a:t>
            </a:r>
          </a:p>
          <a:p>
            <a:pPr>
              <a:lnSpc>
                <a:spcPct val="90000"/>
              </a:lnSpc>
            </a:pPr>
            <a:r>
              <a:rPr lang="en-US" altLang="en-US" sz="2400" dirty="0">
                <a:solidFill>
                  <a:srgbClr val="FF0000"/>
                </a:solidFill>
              </a:rPr>
              <a:t>Expropriation of extant patents could supplement adoption of new grounds for disqualification</a:t>
            </a:r>
          </a:p>
        </p:txBody>
      </p:sp>
      <p:cxnSp>
        <p:nvCxnSpPr>
          <p:cNvPr id="12" name="Straight Arrow Connector 11">
            <a:extLst>
              <a:ext uri="{FF2B5EF4-FFF2-40B4-BE49-F238E27FC236}">
                <a16:creationId xmlns:a16="http://schemas.microsoft.com/office/drawing/2014/main" id="{F45EE57B-3B27-0C4D-9812-293799430B5F}"/>
              </a:ext>
            </a:extLst>
          </p:cNvPr>
          <p:cNvCxnSpPr>
            <a:cxnSpLocks/>
          </p:cNvCxnSpPr>
          <p:nvPr/>
        </p:nvCxnSpPr>
        <p:spPr>
          <a:xfrm flipV="1">
            <a:off x="4114800" y="2087880"/>
            <a:ext cx="2133600" cy="198120"/>
          </a:xfrm>
          <a:prstGeom prst="straightConnector1">
            <a:avLst/>
          </a:prstGeom>
          <a:ln>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EBF507E1-0946-FE4E-AD6A-2C94672F3EC9}"/>
              </a:ext>
            </a:extLst>
          </p:cNvPr>
          <p:cNvCxnSpPr>
            <a:cxnSpLocks/>
          </p:cNvCxnSpPr>
          <p:nvPr/>
        </p:nvCxnSpPr>
        <p:spPr>
          <a:xfrm flipV="1">
            <a:off x="2705100" y="2186940"/>
            <a:ext cx="3543300" cy="1295400"/>
          </a:xfrm>
          <a:prstGeom prst="straightConnector1">
            <a:avLst/>
          </a:prstGeom>
          <a:ln>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D9CB212F-6815-4341-888D-83656878405E}"/>
              </a:ext>
            </a:extLst>
          </p:cNvPr>
          <p:cNvCxnSpPr>
            <a:cxnSpLocks/>
          </p:cNvCxnSpPr>
          <p:nvPr/>
        </p:nvCxnSpPr>
        <p:spPr>
          <a:xfrm flipV="1">
            <a:off x="3985260" y="2286000"/>
            <a:ext cx="2324100" cy="2708910"/>
          </a:xfrm>
          <a:prstGeom prst="straightConnector1">
            <a:avLst/>
          </a:prstGeom>
          <a:ln>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4351BB81-F9FA-DC4F-A5C2-D586D0DC7645}"/>
              </a:ext>
            </a:extLst>
          </p:cNvPr>
          <p:cNvCxnSpPr>
            <a:cxnSpLocks/>
          </p:cNvCxnSpPr>
          <p:nvPr/>
        </p:nvCxnSpPr>
        <p:spPr>
          <a:xfrm flipH="1" flipV="1">
            <a:off x="4114800" y="2385060"/>
            <a:ext cx="2133600" cy="449580"/>
          </a:xfrm>
          <a:prstGeom prst="straightConnector1">
            <a:avLst/>
          </a:prstGeom>
          <a:ln>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2BECA744-0814-3F47-B4ED-354A6A67FC1C}"/>
              </a:ext>
            </a:extLst>
          </p:cNvPr>
          <p:cNvCxnSpPr>
            <a:cxnSpLocks/>
          </p:cNvCxnSpPr>
          <p:nvPr/>
        </p:nvCxnSpPr>
        <p:spPr>
          <a:xfrm flipH="1" flipV="1">
            <a:off x="2796540" y="3581400"/>
            <a:ext cx="3451860" cy="360045"/>
          </a:xfrm>
          <a:prstGeom prst="straightConnector1">
            <a:avLst/>
          </a:prstGeom>
          <a:ln>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CDEDA960-24C9-AA4F-90E2-E5DCC3E86473}"/>
              </a:ext>
            </a:extLst>
          </p:cNvPr>
          <p:cNvCxnSpPr>
            <a:cxnSpLocks/>
          </p:cNvCxnSpPr>
          <p:nvPr/>
        </p:nvCxnSpPr>
        <p:spPr>
          <a:xfrm flipH="1" flipV="1">
            <a:off x="2796540" y="3680460"/>
            <a:ext cx="3451860" cy="708661"/>
          </a:xfrm>
          <a:prstGeom prst="straightConnector1">
            <a:avLst/>
          </a:prstGeom>
          <a:ln>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2D585626-F4E4-E94C-917B-5B010E55D992}"/>
              </a:ext>
            </a:extLst>
          </p:cNvPr>
          <p:cNvCxnSpPr>
            <a:cxnSpLocks/>
          </p:cNvCxnSpPr>
          <p:nvPr/>
        </p:nvCxnSpPr>
        <p:spPr>
          <a:xfrm flipH="1">
            <a:off x="3985260" y="4884420"/>
            <a:ext cx="2263140" cy="209550"/>
          </a:xfrm>
          <a:prstGeom prst="straightConnector1">
            <a:avLst/>
          </a:prstGeom>
          <a:ln>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5112D4D6-0E0D-AC48-972C-29F31C1A81D0}"/>
              </a:ext>
            </a:extLst>
          </p:cNvPr>
          <p:cNvCxnSpPr>
            <a:cxnSpLocks/>
          </p:cNvCxnSpPr>
          <p:nvPr/>
        </p:nvCxnSpPr>
        <p:spPr>
          <a:xfrm flipH="1" flipV="1">
            <a:off x="3985260" y="5227321"/>
            <a:ext cx="2263140" cy="121919"/>
          </a:xfrm>
          <a:prstGeom prst="straightConnector1">
            <a:avLst/>
          </a:prstGeom>
          <a:ln>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74752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58777C-9829-EA46-92A2-8BE712633FDB}"/>
              </a:ext>
            </a:extLst>
          </p:cNvPr>
          <p:cNvSpPr>
            <a:spLocks noGrp="1"/>
          </p:cNvSpPr>
          <p:nvPr>
            <p:ph type="title"/>
          </p:nvPr>
        </p:nvSpPr>
        <p:spPr/>
        <p:txBody>
          <a:bodyPr/>
          <a:lstStyle/>
          <a:p>
            <a:r>
              <a:rPr lang="en-US" dirty="0"/>
              <a:t>Purposes of Disclosure Requirement</a:t>
            </a:r>
          </a:p>
        </p:txBody>
      </p:sp>
      <p:sp>
        <p:nvSpPr>
          <p:cNvPr id="4" name="Content Placeholder 3">
            <a:extLst>
              <a:ext uri="{FF2B5EF4-FFF2-40B4-BE49-F238E27FC236}">
                <a16:creationId xmlns:a16="http://schemas.microsoft.com/office/drawing/2014/main" id="{D0CA94C1-F665-3B42-8B0F-91FC3EB41FFB}"/>
              </a:ext>
            </a:extLst>
          </p:cNvPr>
          <p:cNvSpPr>
            <a:spLocks noGrp="1"/>
          </p:cNvSpPr>
          <p:nvPr>
            <p:ph idx="1"/>
          </p:nvPr>
        </p:nvSpPr>
        <p:spPr/>
        <p:txBody>
          <a:bodyPr>
            <a:normAutofit/>
          </a:bodyPr>
          <a:lstStyle/>
          <a:p>
            <a:pPr marL="0" indent="0">
              <a:buNone/>
            </a:pPr>
            <a:r>
              <a:rPr lang="en-US" dirty="0"/>
              <a:t>a. Compel patentee to reveal information that will facilitate further technical progress</a:t>
            </a:r>
          </a:p>
          <a:p>
            <a:pPr marL="0" indent="0">
              <a:buNone/>
            </a:pPr>
            <a:r>
              <a:rPr lang="en-US" dirty="0"/>
              <a:t>b. Provide competitors guidance in what they may and may not do</a:t>
            </a:r>
          </a:p>
          <a:p>
            <a:pPr marL="0" indent="0">
              <a:buNone/>
            </a:pPr>
            <a:r>
              <a:rPr lang="en-US" dirty="0"/>
              <a:t>c. Provide courts guidance in understanding the invention and construing the claims</a:t>
            </a:r>
          </a:p>
          <a:p>
            <a:pPr marL="0" indent="0">
              <a:buNone/>
            </a:pPr>
            <a:r>
              <a:rPr lang="en-US" dirty="0"/>
              <a:t>d. Prevent patentee from locking up a disproportionate territory</a:t>
            </a:r>
          </a:p>
          <a:p>
            <a:pPr marL="0" indent="0">
              <a:buNone/>
            </a:pPr>
            <a:r>
              <a:rPr lang="en-US" dirty="0"/>
              <a:t>e. Reinforce priority principles by denying priority dates to persons who have not yet fully achieved the invention</a:t>
            </a:r>
          </a:p>
          <a:p>
            <a:pPr marL="0" indent="0">
              <a:buNone/>
            </a:pPr>
            <a:endParaRPr lang="en-US" dirty="0"/>
          </a:p>
        </p:txBody>
      </p:sp>
    </p:spTree>
    <p:extLst>
      <p:ext uri="{BB962C8B-B14F-4D97-AF65-F5344CB8AC3E}">
        <p14:creationId xmlns:p14="http://schemas.microsoft.com/office/powerpoint/2010/main" val="16793194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ED6463-D7E0-0142-9782-BF04CB86A009}"/>
              </a:ext>
            </a:extLst>
          </p:cNvPr>
          <p:cNvSpPr>
            <a:spLocks noGrp="1"/>
          </p:cNvSpPr>
          <p:nvPr>
            <p:ph idx="1"/>
          </p:nvPr>
        </p:nvSpPr>
        <p:spPr/>
        <p:txBody>
          <a:bodyPr>
            <a:normAutofit/>
          </a:bodyPr>
          <a:lstStyle/>
          <a:p>
            <a:pPr marL="0" indent="0">
              <a:buNone/>
            </a:pPr>
            <a:r>
              <a:rPr lang="en-US" sz="1800" dirty="0"/>
              <a:t>The following images appear in the background of the lecture on “Utility and Disclosure” in the </a:t>
            </a:r>
            <a:r>
              <a:rPr lang="en-US" sz="1800" dirty="0" err="1"/>
              <a:t>PatentX</a:t>
            </a:r>
            <a:r>
              <a:rPr lang="en-US" sz="1800" dirty="0"/>
              <a:t> lecture series. A recording of the lecture itself is available at </a:t>
            </a:r>
            <a:r>
              <a:rPr lang="en-US" sz="1800" dirty="0">
                <a:hlinkClick r:id="rId2"/>
              </a:rPr>
              <a:t>https://ipxcourses.org/lectures-2/</a:t>
            </a:r>
            <a:r>
              <a:rPr lang="en-US" sz="1800" dirty="0"/>
              <a:t>.  Removed from their original context, the images will not make much sense. The function of this collection of images is to enable persons who have already watched the lecture to review the material it contains. </a:t>
            </a:r>
          </a:p>
          <a:p>
            <a:pPr marL="0" indent="0">
              <a:buNone/>
            </a:pPr>
            <a:endParaRPr lang="en-US" sz="1800" dirty="0"/>
          </a:p>
          <a:p>
            <a:pPr marL="0" indent="0">
              <a:buNone/>
            </a:pPr>
            <a:r>
              <a:rPr lang="en-US" sz="1800" dirty="0"/>
              <a:t>The terms on which these materials may be used or modified are available at http://</a:t>
            </a:r>
            <a:r>
              <a:rPr lang="en-US" sz="1800" dirty="0" err="1"/>
              <a:t>ipxcourses.org</a:t>
            </a:r>
            <a:r>
              <a:rPr lang="en-US" sz="1800" dirty="0"/>
              <a:t>. </a:t>
            </a:r>
          </a:p>
          <a:p>
            <a:endParaRPr lang="en-US" sz="1800" dirty="0"/>
          </a:p>
        </p:txBody>
      </p:sp>
    </p:spTree>
    <p:extLst>
      <p:ext uri="{BB962C8B-B14F-4D97-AF65-F5344CB8AC3E}">
        <p14:creationId xmlns:p14="http://schemas.microsoft.com/office/powerpoint/2010/main" val="4845038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a:extLst>
              <a:ext uri="{FF2B5EF4-FFF2-40B4-BE49-F238E27FC236}">
                <a16:creationId xmlns:a16="http://schemas.microsoft.com/office/drawing/2014/main" id="{AC2271CC-4B3F-D84D-A660-FBD09051543B}"/>
              </a:ext>
            </a:extLst>
          </p:cNvPr>
          <p:cNvSpPr>
            <a:spLocks noGrp="1" noChangeArrowheads="1"/>
          </p:cNvSpPr>
          <p:nvPr>
            <p:ph type="title"/>
          </p:nvPr>
        </p:nvSpPr>
        <p:spPr>
          <a:xfrm>
            <a:off x="939342" y="152400"/>
            <a:ext cx="10275217" cy="838200"/>
          </a:xfrm>
        </p:spPr>
        <p:txBody>
          <a:bodyPr>
            <a:noAutofit/>
          </a:bodyPr>
          <a:lstStyle/>
          <a:p>
            <a:pPr algn="ctr"/>
            <a:r>
              <a:rPr lang="en-US" altLang="en-US" sz="3600" dirty="0"/>
              <a:t>Policy Arguments Pertaining to Early-Stage Research</a:t>
            </a:r>
          </a:p>
        </p:txBody>
      </p:sp>
      <p:sp>
        <p:nvSpPr>
          <p:cNvPr id="43010" name="Rectangle 3">
            <a:extLst>
              <a:ext uri="{FF2B5EF4-FFF2-40B4-BE49-F238E27FC236}">
                <a16:creationId xmlns:a16="http://schemas.microsoft.com/office/drawing/2014/main" id="{E9A68EF1-94AA-FF46-A197-9252527B0CEF}"/>
              </a:ext>
            </a:extLst>
          </p:cNvPr>
          <p:cNvSpPr>
            <a:spLocks noGrp="1" noChangeArrowheads="1"/>
          </p:cNvSpPr>
          <p:nvPr>
            <p:ph type="body" sz="half" idx="1"/>
          </p:nvPr>
        </p:nvSpPr>
        <p:spPr>
          <a:xfrm>
            <a:off x="419099" y="990600"/>
            <a:ext cx="5246409" cy="5715000"/>
          </a:xfrm>
        </p:spPr>
        <p:txBody>
          <a:bodyPr>
            <a:normAutofit/>
          </a:bodyPr>
          <a:lstStyle/>
          <a:p>
            <a:pPr>
              <a:lnSpc>
                <a:spcPct val="90000"/>
              </a:lnSpc>
              <a:buFont typeface="Monotype Sorts" pitchFamily="2" charset="2"/>
              <a:buNone/>
            </a:pPr>
            <a:r>
              <a:rPr lang="en-US" altLang="en-US" b="1" dirty="0">
                <a:solidFill>
                  <a:schemeClr val="accent6">
                    <a:lumMod val="75000"/>
                  </a:schemeClr>
                </a:solidFill>
              </a:rPr>
              <a:t>Favor patents on early-stage research</a:t>
            </a:r>
          </a:p>
          <a:p>
            <a:pPr marL="0" indent="0">
              <a:buNone/>
            </a:pPr>
            <a:r>
              <a:rPr lang="en-US" altLang="en-US" sz="2400" dirty="0">
                <a:solidFill>
                  <a:schemeClr val="accent6">
                    <a:lumMod val="75000"/>
                  </a:schemeClr>
                </a:solidFill>
              </a:rPr>
              <a:t>(Rich, Harlan, </a:t>
            </a:r>
            <a:r>
              <a:rPr lang="en-US" altLang="en-US" sz="2400" dirty="0" err="1">
                <a:solidFill>
                  <a:schemeClr val="accent6">
                    <a:lumMod val="75000"/>
                  </a:schemeClr>
                </a:solidFill>
              </a:rPr>
              <a:t>Kieff</a:t>
            </a:r>
            <a:r>
              <a:rPr lang="en-US" altLang="en-US" sz="2400" dirty="0">
                <a:solidFill>
                  <a:schemeClr val="accent6">
                    <a:lumMod val="75000"/>
                  </a:schemeClr>
                </a:solidFill>
              </a:rPr>
              <a:t>)</a:t>
            </a:r>
          </a:p>
          <a:p>
            <a:pPr>
              <a:lnSpc>
                <a:spcPct val="90000"/>
              </a:lnSpc>
            </a:pPr>
            <a:r>
              <a:rPr lang="en-US" altLang="en-US" sz="2400" dirty="0">
                <a:solidFill>
                  <a:schemeClr val="accent6">
                    <a:lumMod val="75000"/>
                  </a:schemeClr>
                </a:solidFill>
              </a:rPr>
              <a:t>Stimulate R&amp;D for new compounds</a:t>
            </a:r>
          </a:p>
          <a:p>
            <a:pPr>
              <a:lnSpc>
                <a:spcPct val="90000"/>
              </a:lnSpc>
            </a:pPr>
            <a:r>
              <a:rPr lang="en-US" altLang="en-US" sz="2400" dirty="0">
                <a:solidFill>
                  <a:schemeClr val="accent6">
                    <a:lumMod val="75000"/>
                  </a:schemeClr>
                </a:solidFill>
              </a:rPr>
              <a:t>New-use (blocking) patents are possible and will create incentives</a:t>
            </a:r>
          </a:p>
          <a:p>
            <a:pPr>
              <a:lnSpc>
                <a:spcPct val="90000"/>
              </a:lnSpc>
            </a:pPr>
            <a:r>
              <a:rPr lang="en-US" altLang="en-US" sz="2400" dirty="0">
                <a:solidFill>
                  <a:schemeClr val="accent6">
                    <a:lumMod val="75000"/>
                  </a:schemeClr>
                </a:solidFill>
              </a:rPr>
              <a:t>Patentee who has discovered a single use can claim just as much</a:t>
            </a:r>
          </a:p>
          <a:p>
            <a:r>
              <a:rPr lang="en-US" altLang="en-US" sz="2400" dirty="0">
                <a:solidFill>
                  <a:schemeClr val="accent6">
                    <a:lumMod val="75000"/>
                  </a:schemeClr>
                </a:solidFill>
              </a:rPr>
              <a:t>Encourage inventors of new compounds to disclose, not hide them</a:t>
            </a:r>
          </a:p>
          <a:p>
            <a:r>
              <a:rPr lang="en-US" altLang="en-US" sz="2400" dirty="0">
                <a:solidFill>
                  <a:schemeClr val="accent6">
                    <a:lumMod val="75000"/>
                  </a:schemeClr>
                </a:solidFill>
              </a:rPr>
              <a:t>Disclosure doctrine should be fixed</a:t>
            </a:r>
          </a:p>
          <a:p>
            <a:r>
              <a:rPr lang="en-US" altLang="en-US" sz="2400" dirty="0">
                <a:solidFill>
                  <a:schemeClr val="accent6">
                    <a:lumMod val="75000"/>
                  </a:schemeClr>
                </a:solidFill>
              </a:rPr>
              <a:t>Utility reviews are costly and have no apparent benefit</a:t>
            </a:r>
          </a:p>
          <a:p>
            <a:pPr>
              <a:lnSpc>
                <a:spcPct val="90000"/>
              </a:lnSpc>
            </a:pPr>
            <a:endParaRPr lang="en-US" altLang="en-US" sz="2400" dirty="0">
              <a:solidFill>
                <a:schemeClr val="accent6">
                  <a:lumMod val="75000"/>
                </a:schemeClr>
              </a:solidFill>
            </a:endParaRPr>
          </a:p>
        </p:txBody>
      </p:sp>
      <p:sp>
        <p:nvSpPr>
          <p:cNvPr id="43011" name="Rectangle 4">
            <a:extLst>
              <a:ext uri="{FF2B5EF4-FFF2-40B4-BE49-F238E27FC236}">
                <a16:creationId xmlns:a16="http://schemas.microsoft.com/office/drawing/2014/main" id="{B7D92F01-8ECE-CA4B-A29D-26788C169DEF}"/>
              </a:ext>
            </a:extLst>
          </p:cNvPr>
          <p:cNvSpPr>
            <a:spLocks noGrp="1" noChangeArrowheads="1"/>
          </p:cNvSpPr>
          <p:nvPr>
            <p:ph type="body" sz="half" idx="2"/>
          </p:nvPr>
        </p:nvSpPr>
        <p:spPr>
          <a:xfrm>
            <a:off x="6934200" y="990600"/>
            <a:ext cx="5132109" cy="5715000"/>
          </a:xfrm>
        </p:spPr>
        <p:txBody>
          <a:bodyPr>
            <a:normAutofit/>
          </a:bodyPr>
          <a:lstStyle/>
          <a:p>
            <a:pPr>
              <a:buNone/>
            </a:pPr>
            <a:r>
              <a:rPr lang="en-US" altLang="en-US" b="1" dirty="0">
                <a:solidFill>
                  <a:srgbClr val="FF0000"/>
                </a:solidFill>
              </a:rPr>
              <a:t>Oppose patents on early-stage research</a:t>
            </a:r>
          </a:p>
          <a:p>
            <a:pPr marL="0" indent="0">
              <a:buNone/>
            </a:pPr>
            <a:r>
              <a:rPr lang="en-US" altLang="en-US" sz="2400" dirty="0">
                <a:solidFill>
                  <a:srgbClr val="FF0000"/>
                </a:solidFill>
              </a:rPr>
              <a:t>(Fortas, Eisenberg, Heller, Rai)</a:t>
            </a:r>
          </a:p>
          <a:p>
            <a:r>
              <a:rPr lang="en-US" altLang="en-US" sz="2400" dirty="0">
                <a:solidFill>
                  <a:srgbClr val="FF0000"/>
                </a:solidFill>
              </a:rPr>
              <a:t>Patents on primary research tools impede cumulative innovation</a:t>
            </a:r>
          </a:p>
          <a:p>
            <a:r>
              <a:rPr lang="en-US" altLang="en-US" sz="2400" dirty="0">
                <a:solidFill>
                  <a:srgbClr val="FF0000"/>
                </a:solidFill>
              </a:rPr>
              <a:t>No incentive for others to explore uses</a:t>
            </a:r>
          </a:p>
          <a:p>
            <a:r>
              <a:rPr lang="en-US" altLang="en-US" sz="2400" dirty="0">
                <a:solidFill>
                  <a:srgbClr val="FF0000"/>
                </a:solidFill>
              </a:rPr>
              <a:t>Alternative motivations for early-stage research</a:t>
            </a:r>
          </a:p>
          <a:p>
            <a:r>
              <a:rPr lang="en-US" altLang="en-US" sz="2400" dirty="0">
                <a:solidFill>
                  <a:srgbClr val="FF0000"/>
                </a:solidFill>
              </a:rPr>
              <a:t>Risk giving patentee too much ground</a:t>
            </a:r>
          </a:p>
          <a:p>
            <a:pPr>
              <a:lnSpc>
                <a:spcPct val="90000"/>
              </a:lnSpc>
            </a:pPr>
            <a:r>
              <a:rPr lang="en-US" altLang="en-US" sz="2400" dirty="0">
                <a:solidFill>
                  <a:srgbClr val="FF0000"/>
                </a:solidFill>
              </a:rPr>
              <a:t>Art of patent drafting impedes disclosure</a:t>
            </a:r>
          </a:p>
          <a:p>
            <a:pPr>
              <a:lnSpc>
                <a:spcPct val="90000"/>
              </a:lnSpc>
            </a:pPr>
            <a:r>
              <a:rPr lang="en-US" altLang="en-US" sz="2400" dirty="0">
                <a:solidFill>
                  <a:srgbClr val="FF0000"/>
                </a:solidFill>
              </a:rPr>
              <a:t>Efficient-boundary theory</a:t>
            </a:r>
          </a:p>
        </p:txBody>
      </p:sp>
      <p:cxnSp>
        <p:nvCxnSpPr>
          <p:cNvPr id="3" name="Straight Arrow Connector 2">
            <a:extLst>
              <a:ext uri="{FF2B5EF4-FFF2-40B4-BE49-F238E27FC236}">
                <a16:creationId xmlns:a16="http://schemas.microsoft.com/office/drawing/2014/main" id="{044FCA1C-AE0E-FD4A-A10D-AB1CE1AEC69E}"/>
              </a:ext>
            </a:extLst>
          </p:cNvPr>
          <p:cNvCxnSpPr>
            <a:cxnSpLocks/>
          </p:cNvCxnSpPr>
          <p:nvPr/>
        </p:nvCxnSpPr>
        <p:spPr>
          <a:xfrm>
            <a:off x="5097701" y="5326066"/>
            <a:ext cx="1858651" cy="0"/>
          </a:xfrm>
          <a:prstGeom prst="straightConnector1">
            <a:avLst/>
          </a:prstGeom>
          <a:ln>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995AE0B3-5376-EA44-A53A-6D1D48E1A010}"/>
              </a:ext>
            </a:extLst>
          </p:cNvPr>
          <p:cNvCxnSpPr>
            <a:cxnSpLocks/>
          </p:cNvCxnSpPr>
          <p:nvPr/>
        </p:nvCxnSpPr>
        <p:spPr>
          <a:xfrm flipH="1" flipV="1">
            <a:off x="5484201" y="4854727"/>
            <a:ext cx="1472151" cy="433632"/>
          </a:xfrm>
          <a:prstGeom prst="straightConnector1">
            <a:avLst/>
          </a:prstGeom>
          <a:ln>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6CF81962-DAD7-A64F-9A1C-9E9F94C6C0C5}"/>
              </a:ext>
            </a:extLst>
          </p:cNvPr>
          <p:cNvCxnSpPr>
            <a:cxnSpLocks/>
          </p:cNvCxnSpPr>
          <p:nvPr/>
        </p:nvCxnSpPr>
        <p:spPr>
          <a:xfrm flipH="1" flipV="1">
            <a:off x="5097701" y="2574225"/>
            <a:ext cx="1875934" cy="1442302"/>
          </a:xfrm>
          <a:prstGeom prst="straightConnector1">
            <a:avLst/>
          </a:prstGeom>
          <a:ln>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8F0F620A-A34D-A64E-9B24-D6670920D19B}"/>
              </a:ext>
            </a:extLst>
          </p:cNvPr>
          <p:cNvCxnSpPr>
            <a:cxnSpLocks/>
          </p:cNvCxnSpPr>
          <p:nvPr/>
        </p:nvCxnSpPr>
        <p:spPr>
          <a:xfrm>
            <a:off x="4853940" y="3130407"/>
            <a:ext cx="2102412" cy="188535"/>
          </a:xfrm>
          <a:prstGeom prst="straightConnector1">
            <a:avLst/>
          </a:prstGeom>
          <a:ln>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996DB287-5258-FC4E-AB1D-6D695F8E13CB}"/>
              </a:ext>
            </a:extLst>
          </p:cNvPr>
          <p:cNvCxnSpPr>
            <a:cxnSpLocks/>
          </p:cNvCxnSpPr>
          <p:nvPr/>
        </p:nvCxnSpPr>
        <p:spPr>
          <a:xfrm>
            <a:off x="5387340" y="3865697"/>
            <a:ext cx="1569012" cy="970963"/>
          </a:xfrm>
          <a:prstGeom prst="straightConnector1">
            <a:avLst/>
          </a:prstGeom>
          <a:ln>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DD1BC4E-0F75-8B41-B161-B5C1F4C00B0F}"/>
              </a:ext>
            </a:extLst>
          </p:cNvPr>
          <p:cNvCxnSpPr>
            <a:cxnSpLocks/>
          </p:cNvCxnSpPr>
          <p:nvPr/>
        </p:nvCxnSpPr>
        <p:spPr>
          <a:xfrm flipH="1" flipV="1">
            <a:off x="5048997" y="2640999"/>
            <a:ext cx="1907355" cy="2120245"/>
          </a:xfrm>
          <a:prstGeom prst="straightConnector1">
            <a:avLst/>
          </a:prstGeom>
          <a:ln>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C46A15D6-8DFF-DD4B-ADED-A99377398F89}"/>
              </a:ext>
            </a:extLst>
          </p:cNvPr>
          <p:cNvCxnSpPr>
            <a:cxnSpLocks/>
          </p:cNvCxnSpPr>
          <p:nvPr/>
        </p:nvCxnSpPr>
        <p:spPr>
          <a:xfrm flipV="1">
            <a:off x="4853940" y="2565583"/>
            <a:ext cx="2119695" cy="564824"/>
          </a:xfrm>
          <a:prstGeom prst="straightConnector1">
            <a:avLst/>
          </a:prstGeom>
          <a:ln>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48542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4">
            <a:extLst>
              <a:ext uri="{FF2B5EF4-FFF2-40B4-BE49-F238E27FC236}">
                <a16:creationId xmlns:a16="http://schemas.microsoft.com/office/drawing/2014/main" id="{06D06619-CB7C-5240-AB13-C8CBF182D01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62114" y="1219200"/>
            <a:ext cx="886777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Freeform 1">
            <a:extLst>
              <a:ext uri="{FF2B5EF4-FFF2-40B4-BE49-F238E27FC236}">
                <a16:creationId xmlns:a16="http://schemas.microsoft.com/office/drawing/2014/main" id="{DEB29CF0-B926-AD49-8D49-2E6450D46089}"/>
              </a:ext>
            </a:extLst>
          </p:cNvPr>
          <p:cNvSpPr>
            <a:spLocks/>
          </p:cNvSpPr>
          <p:nvPr/>
        </p:nvSpPr>
        <p:spPr bwMode="auto">
          <a:xfrm>
            <a:off x="3759200" y="1211264"/>
            <a:ext cx="2876550" cy="2782887"/>
          </a:xfrm>
          <a:custGeom>
            <a:avLst/>
            <a:gdLst>
              <a:gd name="T0" fmla="*/ 1219200 w 2876062"/>
              <a:gd name="T1" fmla="*/ 0 h 2782277"/>
              <a:gd name="T2" fmla="*/ 1438031 w 2876062"/>
              <a:gd name="T3" fmla="*/ 648677 h 2782277"/>
              <a:gd name="T4" fmla="*/ 1109785 w 2876062"/>
              <a:gd name="T5" fmla="*/ 1187938 h 2782277"/>
              <a:gd name="T6" fmla="*/ 930031 w 2876062"/>
              <a:gd name="T7" fmla="*/ 1414584 h 2782277"/>
              <a:gd name="T8" fmla="*/ 570523 w 2876062"/>
              <a:gd name="T9" fmla="*/ 1649046 h 2782277"/>
              <a:gd name="T10" fmla="*/ 226646 w 2876062"/>
              <a:gd name="T11" fmla="*/ 2149230 h 2782277"/>
              <a:gd name="T12" fmla="*/ 0 w 2876062"/>
              <a:gd name="T13" fmla="*/ 2563446 h 2782277"/>
              <a:gd name="T14" fmla="*/ 93785 w 2876062"/>
              <a:gd name="T15" fmla="*/ 2774461 h 2782277"/>
              <a:gd name="T16" fmla="*/ 2876062 w 2876062"/>
              <a:gd name="T17" fmla="*/ 2782277 h 2782277"/>
              <a:gd name="T18" fmla="*/ 2829169 w 2876062"/>
              <a:gd name="T19" fmla="*/ 2649415 h 2782277"/>
              <a:gd name="T20" fmla="*/ 2485292 w 2876062"/>
              <a:gd name="T21" fmla="*/ 2172677 h 2782277"/>
              <a:gd name="T22" fmla="*/ 2039815 w 2876062"/>
              <a:gd name="T23" fmla="*/ 1258277 h 2782277"/>
              <a:gd name="T24" fmla="*/ 2274277 w 2876062"/>
              <a:gd name="T25" fmla="*/ 515815 h 2782277"/>
              <a:gd name="T26" fmla="*/ 2289908 w 2876062"/>
              <a:gd name="T27" fmla="*/ 15630 h 2782277"/>
              <a:gd name="T28" fmla="*/ 1219200 w 2876062"/>
              <a:gd name="T29" fmla="*/ 0 h 27822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876062" h="2782277">
                <a:moveTo>
                  <a:pt x="1219200" y="0"/>
                </a:moveTo>
                <a:lnTo>
                  <a:pt x="1438031" y="648677"/>
                </a:lnTo>
                <a:lnTo>
                  <a:pt x="1109785" y="1187938"/>
                </a:lnTo>
                <a:lnTo>
                  <a:pt x="930031" y="1414584"/>
                </a:lnTo>
                <a:lnTo>
                  <a:pt x="570523" y="1649046"/>
                </a:lnTo>
                <a:lnTo>
                  <a:pt x="226646" y="2149230"/>
                </a:lnTo>
                <a:lnTo>
                  <a:pt x="0" y="2563446"/>
                </a:lnTo>
                <a:lnTo>
                  <a:pt x="93785" y="2774461"/>
                </a:lnTo>
                <a:lnTo>
                  <a:pt x="2876062" y="2782277"/>
                </a:lnTo>
                <a:lnTo>
                  <a:pt x="2829169" y="2649415"/>
                </a:lnTo>
                <a:lnTo>
                  <a:pt x="2485292" y="2172677"/>
                </a:lnTo>
                <a:lnTo>
                  <a:pt x="2039815" y="1258277"/>
                </a:lnTo>
                <a:lnTo>
                  <a:pt x="2274277" y="515815"/>
                </a:lnTo>
                <a:lnTo>
                  <a:pt x="2289908" y="15630"/>
                </a:lnTo>
                <a:lnTo>
                  <a:pt x="1219200" y="0"/>
                </a:lnTo>
                <a:close/>
              </a:path>
            </a:pathLst>
          </a:custGeom>
          <a:noFill/>
          <a:ln w="12700" cap="flat" cmpd="sng">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7348" name="Freeform 2">
            <a:extLst>
              <a:ext uri="{FF2B5EF4-FFF2-40B4-BE49-F238E27FC236}">
                <a16:creationId xmlns:a16="http://schemas.microsoft.com/office/drawing/2014/main" id="{EE149F82-25CF-3E47-B4FF-0123AF2BA90E}"/>
              </a:ext>
            </a:extLst>
          </p:cNvPr>
          <p:cNvSpPr>
            <a:spLocks/>
          </p:cNvSpPr>
          <p:nvPr/>
        </p:nvSpPr>
        <p:spPr bwMode="auto">
          <a:xfrm>
            <a:off x="3751263" y="3986213"/>
            <a:ext cx="3611562" cy="1968500"/>
          </a:xfrm>
          <a:custGeom>
            <a:avLst/>
            <a:gdLst>
              <a:gd name="T0" fmla="*/ 101600 w 3610707"/>
              <a:gd name="T1" fmla="*/ 7816 h 1969477"/>
              <a:gd name="T2" fmla="*/ 0 w 3610707"/>
              <a:gd name="T3" fmla="*/ 953477 h 1969477"/>
              <a:gd name="T4" fmla="*/ 132861 w 3610707"/>
              <a:gd name="T5" fmla="*/ 1250462 h 1969477"/>
              <a:gd name="T6" fmla="*/ 797169 w 3610707"/>
              <a:gd name="T7" fmla="*/ 1516185 h 1969477"/>
              <a:gd name="T8" fmla="*/ 781538 w 3610707"/>
              <a:gd name="T9" fmla="*/ 1961662 h 1969477"/>
              <a:gd name="T10" fmla="*/ 3462215 w 3610707"/>
              <a:gd name="T11" fmla="*/ 1969477 h 1969477"/>
              <a:gd name="T12" fmla="*/ 3610707 w 3610707"/>
              <a:gd name="T13" fmla="*/ 1703754 h 1969477"/>
              <a:gd name="T14" fmla="*/ 3540369 w 3610707"/>
              <a:gd name="T15" fmla="*/ 1227016 h 1969477"/>
              <a:gd name="T16" fmla="*/ 3579446 w 3610707"/>
              <a:gd name="T17" fmla="*/ 664308 h 1969477"/>
              <a:gd name="T18" fmla="*/ 3501292 w 3610707"/>
              <a:gd name="T19" fmla="*/ 0 h 1969477"/>
              <a:gd name="T20" fmla="*/ 2899507 w 3610707"/>
              <a:gd name="T21" fmla="*/ 23446 h 1969477"/>
              <a:gd name="T22" fmla="*/ 101600 w 3610707"/>
              <a:gd name="T23" fmla="*/ 7816 h 196947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610707" h="1969477">
                <a:moveTo>
                  <a:pt x="101600" y="7816"/>
                </a:moveTo>
                <a:lnTo>
                  <a:pt x="0" y="953477"/>
                </a:lnTo>
                <a:lnTo>
                  <a:pt x="132861" y="1250462"/>
                </a:lnTo>
                <a:lnTo>
                  <a:pt x="797169" y="1516185"/>
                </a:lnTo>
                <a:lnTo>
                  <a:pt x="781538" y="1961662"/>
                </a:lnTo>
                <a:lnTo>
                  <a:pt x="3462215" y="1969477"/>
                </a:lnTo>
                <a:lnTo>
                  <a:pt x="3610707" y="1703754"/>
                </a:lnTo>
                <a:lnTo>
                  <a:pt x="3540369" y="1227016"/>
                </a:lnTo>
                <a:lnTo>
                  <a:pt x="3579446" y="664308"/>
                </a:lnTo>
                <a:lnTo>
                  <a:pt x="3501292" y="0"/>
                </a:lnTo>
                <a:lnTo>
                  <a:pt x="2899507" y="23446"/>
                </a:lnTo>
                <a:lnTo>
                  <a:pt x="101600" y="7816"/>
                </a:lnTo>
                <a:close/>
              </a:path>
            </a:pathLst>
          </a:custGeom>
          <a:noFill/>
          <a:ln w="12700" cap="flat" cmpd="sng">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7349" name="Freeform 3">
            <a:extLst>
              <a:ext uri="{FF2B5EF4-FFF2-40B4-BE49-F238E27FC236}">
                <a16:creationId xmlns:a16="http://schemas.microsoft.com/office/drawing/2014/main" id="{BD97A677-8B10-8342-B3E8-64BFC447A2EB}"/>
              </a:ext>
            </a:extLst>
          </p:cNvPr>
          <p:cNvSpPr>
            <a:spLocks/>
          </p:cNvSpPr>
          <p:nvPr/>
        </p:nvSpPr>
        <p:spPr bwMode="auto">
          <a:xfrm>
            <a:off x="7253288" y="3430589"/>
            <a:ext cx="2938462" cy="1360487"/>
          </a:xfrm>
          <a:custGeom>
            <a:avLst/>
            <a:gdLst>
              <a:gd name="T0" fmla="*/ 0 w 2938585"/>
              <a:gd name="T1" fmla="*/ 554892 h 1359877"/>
              <a:gd name="T2" fmla="*/ 719015 w 2938585"/>
              <a:gd name="T3" fmla="*/ 633046 h 1359877"/>
              <a:gd name="T4" fmla="*/ 1359877 w 2938585"/>
              <a:gd name="T5" fmla="*/ 562708 h 1359877"/>
              <a:gd name="T6" fmla="*/ 2117969 w 2938585"/>
              <a:gd name="T7" fmla="*/ 367323 h 1359877"/>
              <a:gd name="T8" fmla="*/ 2915138 w 2938585"/>
              <a:gd name="T9" fmla="*/ 0 h 1359877"/>
              <a:gd name="T10" fmla="*/ 2938585 w 2938585"/>
              <a:gd name="T11" fmla="*/ 164123 h 1359877"/>
              <a:gd name="T12" fmla="*/ 2774461 w 2938585"/>
              <a:gd name="T13" fmla="*/ 398584 h 1359877"/>
              <a:gd name="T14" fmla="*/ 2086708 w 2938585"/>
              <a:gd name="T15" fmla="*/ 922215 h 1359877"/>
              <a:gd name="T16" fmla="*/ 1047261 w 2938585"/>
              <a:gd name="T17" fmla="*/ 1211384 h 1359877"/>
              <a:gd name="T18" fmla="*/ 554892 w 2938585"/>
              <a:gd name="T19" fmla="*/ 1312984 h 1359877"/>
              <a:gd name="T20" fmla="*/ 70338 w 2938585"/>
              <a:gd name="T21" fmla="*/ 1359877 h 1359877"/>
              <a:gd name="T22" fmla="*/ 101600 w 2938585"/>
              <a:gd name="T23" fmla="*/ 1250461 h 1359877"/>
              <a:gd name="T24" fmla="*/ 0 w 2938585"/>
              <a:gd name="T25" fmla="*/ 554892 h 13598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38585" h="1359877">
                <a:moveTo>
                  <a:pt x="0" y="554892"/>
                </a:moveTo>
                <a:lnTo>
                  <a:pt x="719015" y="633046"/>
                </a:lnTo>
                <a:lnTo>
                  <a:pt x="1359877" y="562708"/>
                </a:lnTo>
                <a:lnTo>
                  <a:pt x="2117969" y="367323"/>
                </a:lnTo>
                <a:lnTo>
                  <a:pt x="2915138" y="0"/>
                </a:lnTo>
                <a:lnTo>
                  <a:pt x="2938585" y="164123"/>
                </a:lnTo>
                <a:lnTo>
                  <a:pt x="2774461" y="398584"/>
                </a:lnTo>
                <a:lnTo>
                  <a:pt x="2086708" y="922215"/>
                </a:lnTo>
                <a:lnTo>
                  <a:pt x="1047261" y="1211384"/>
                </a:lnTo>
                <a:lnTo>
                  <a:pt x="554892" y="1312984"/>
                </a:lnTo>
                <a:lnTo>
                  <a:pt x="70338" y="1359877"/>
                </a:lnTo>
                <a:lnTo>
                  <a:pt x="101600" y="1250461"/>
                </a:lnTo>
                <a:lnTo>
                  <a:pt x="0" y="554892"/>
                </a:lnTo>
                <a:close/>
              </a:path>
            </a:pathLst>
          </a:custGeom>
          <a:noFill/>
          <a:ln w="12700" cap="flat" cmpd="sng">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7350" name="Freeform 6">
            <a:extLst>
              <a:ext uri="{FF2B5EF4-FFF2-40B4-BE49-F238E27FC236}">
                <a16:creationId xmlns:a16="http://schemas.microsoft.com/office/drawing/2014/main" id="{F9DB2F65-8BBD-924F-A656-E7442700A71A}"/>
              </a:ext>
            </a:extLst>
          </p:cNvPr>
          <p:cNvSpPr>
            <a:spLocks/>
          </p:cNvSpPr>
          <p:nvPr/>
        </p:nvSpPr>
        <p:spPr bwMode="auto">
          <a:xfrm>
            <a:off x="1657350" y="2336801"/>
            <a:ext cx="1773238" cy="3609975"/>
          </a:xfrm>
          <a:custGeom>
            <a:avLst/>
            <a:gdLst>
              <a:gd name="T0" fmla="*/ 1688123 w 1774092"/>
              <a:gd name="T1" fmla="*/ 0 h 3610708"/>
              <a:gd name="T2" fmla="*/ 1774092 w 1774092"/>
              <a:gd name="T3" fmla="*/ 515815 h 3610708"/>
              <a:gd name="T4" fmla="*/ 1672492 w 1774092"/>
              <a:gd name="T5" fmla="*/ 797169 h 3610708"/>
              <a:gd name="T6" fmla="*/ 1539630 w 1774092"/>
              <a:gd name="T7" fmla="*/ 906585 h 3610708"/>
              <a:gd name="T8" fmla="*/ 1375507 w 1774092"/>
              <a:gd name="T9" fmla="*/ 1508369 h 3610708"/>
              <a:gd name="T10" fmla="*/ 1484923 w 1774092"/>
              <a:gd name="T11" fmla="*/ 1953846 h 3610708"/>
              <a:gd name="T12" fmla="*/ 1508369 w 1774092"/>
              <a:gd name="T13" fmla="*/ 2157046 h 3610708"/>
              <a:gd name="T14" fmla="*/ 1352061 w 1774092"/>
              <a:gd name="T15" fmla="*/ 2313354 h 3610708"/>
              <a:gd name="T16" fmla="*/ 1430215 w 1774092"/>
              <a:gd name="T17" fmla="*/ 2711938 h 3610708"/>
              <a:gd name="T18" fmla="*/ 1312984 w 1774092"/>
              <a:gd name="T19" fmla="*/ 3048000 h 3610708"/>
              <a:gd name="T20" fmla="*/ 1312984 w 1774092"/>
              <a:gd name="T21" fmla="*/ 3610708 h 3610708"/>
              <a:gd name="T22" fmla="*/ 7815 w 1774092"/>
              <a:gd name="T23" fmla="*/ 3602892 h 3610708"/>
              <a:gd name="T24" fmla="*/ 0 w 1774092"/>
              <a:gd name="T25" fmla="*/ 2086708 h 3610708"/>
              <a:gd name="T26" fmla="*/ 492369 w 1774092"/>
              <a:gd name="T27" fmla="*/ 898769 h 3610708"/>
              <a:gd name="T28" fmla="*/ 937846 w 1774092"/>
              <a:gd name="T29" fmla="*/ 320431 h 3610708"/>
              <a:gd name="T30" fmla="*/ 1688123 w 1774092"/>
              <a:gd name="T31" fmla="*/ 0 h 361070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74092" h="3610708">
                <a:moveTo>
                  <a:pt x="1688123" y="0"/>
                </a:moveTo>
                <a:lnTo>
                  <a:pt x="1774092" y="515815"/>
                </a:lnTo>
                <a:lnTo>
                  <a:pt x="1672492" y="797169"/>
                </a:lnTo>
                <a:lnTo>
                  <a:pt x="1539630" y="906585"/>
                </a:lnTo>
                <a:lnTo>
                  <a:pt x="1375507" y="1508369"/>
                </a:lnTo>
                <a:lnTo>
                  <a:pt x="1484923" y="1953846"/>
                </a:lnTo>
                <a:lnTo>
                  <a:pt x="1508369" y="2157046"/>
                </a:lnTo>
                <a:lnTo>
                  <a:pt x="1352061" y="2313354"/>
                </a:lnTo>
                <a:lnTo>
                  <a:pt x="1430215" y="2711938"/>
                </a:lnTo>
                <a:lnTo>
                  <a:pt x="1312984" y="3048000"/>
                </a:lnTo>
                <a:lnTo>
                  <a:pt x="1312984" y="3610708"/>
                </a:lnTo>
                <a:lnTo>
                  <a:pt x="7815" y="3602892"/>
                </a:lnTo>
                <a:lnTo>
                  <a:pt x="0" y="2086708"/>
                </a:lnTo>
                <a:lnTo>
                  <a:pt x="492369" y="898769"/>
                </a:lnTo>
                <a:lnTo>
                  <a:pt x="937846" y="320431"/>
                </a:lnTo>
                <a:lnTo>
                  <a:pt x="1688123" y="0"/>
                </a:lnTo>
                <a:close/>
              </a:path>
            </a:pathLst>
          </a:custGeom>
          <a:noFill/>
          <a:ln w="12700" cap="flat" cmpd="sng">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 name="Freeform 7">
            <a:extLst>
              <a:ext uri="{FF2B5EF4-FFF2-40B4-BE49-F238E27FC236}">
                <a16:creationId xmlns:a16="http://schemas.microsoft.com/office/drawing/2014/main" id="{6188B231-D72B-F946-A084-16F14374D03C}"/>
              </a:ext>
            </a:extLst>
          </p:cNvPr>
          <p:cNvSpPr>
            <a:spLocks/>
          </p:cNvSpPr>
          <p:nvPr/>
        </p:nvSpPr>
        <p:spPr bwMode="auto">
          <a:xfrm>
            <a:off x="3344863" y="1219201"/>
            <a:ext cx="1141412" cy="1109663"/>
          </a:xfrm>
          <a:custGeom>
            <a:avLst/>
            <a:gdLst>
              <a:gd name="T0" fmla="*/ 0 w 1141046"/>
              <a:gd name="T1" fmla="*/ 1109785 h 1109785"/>
              <a:gd name="T2" fmla="*/ 218830 w 1141046"/>
              <a:gd name="T3" fmla="*/ 828431 h 1109785"/>
              <a:gd name="T4" fmla="*/ 437661 w 1141046"/>
              <a:gd name="T5" fmla="*/ 390769 h 1109785"/>
              <a:gd name="T6" fmla="*/ 765907 w 1141046"/>
              <a:gd name="T7" fmla="*/ 226646 h 1109785"/>
              <a:gd name="T8" fmla="*/ 1008184 w 1141046"/>
              <a:gd name="T9" fmla="*/ 195385 h 1109785"/>
              <a:gd name="T10" fmla="*/ 1141046 w 1141046"/>
              <a:gd name="T11" fmla="*/ 0 h 110978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41046" h="1109785">
                <a:moveTo>
                  <a:pt x="0" y="1109785"/>
                </a:moveTo>
                <a:lnTo>
                  <a:pt x="218830" y="828431"/>
                </a:lnTo>
                <a:lnTo>
                  <a:pt x="437661" y="390769"/>
                </a:lnTo>
                <a:lnTo>
                  <a:pt x="765907" y="226646"/>
                </a:lnTo>
                <a:lnTo>
                  <a:pt x="1008184" y="195385"/>
                </a:lnTo>
                <a:lnTo>
                  <a:pt x="1141046" y="0"/>
                </a:lnTo>
              </a:path>
            </a:pathLst>
          </a:custGeom>
          <a:noFill/>
          <a:ln w="12700" cap="flat" cmpd="sng">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57352" name="TextBox 8">
            <a:extLst>
              <a:ext uri="{FF2B5EF4-FFF2-40B4-BE49-F238E27FC236}">
                <a16:creationId xmlns:a16="http://schemas.microsoft.com/office/drawing/2014/main" id="{EB88DF86-47C5-F54E-816D-C53307F2CF38}"/>
              </a:ext>
            </a:extLst>
          </p:cNvPr>
          <p:cNvSpPr txBox="1">
            <a:spLocks noChangeArrowheads="1"/>
          </p:cNvSpPr>
          <p:nvPr/>
        </p:nvSpPr>
        <p:spPr bwMode="auto">
          <a:xfrm>
            <a:off x="5410201" y="6172201"/>
            <a:ext cx="33956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a:solidFill>
                  <a:srgbClr val="FF0000"/>
                </a:solidFill>
              </a:rPr>
              <a:t>Private property (farmers)</a:t>
            </a:r>
          </a:p>
        </p:txBody>
      </p:sp>
      <p:cxnSp>
        <p:nvCxnSpPr>
          <p:cNvPr id="11" name="Straight Arrow Connector 10">
            <a:extLst>
              <a:ext uri="{FF2B5EF4-FFF2-40B4-BE49-F238E27FC236}">
                <a16:creationId xmlns:a16="http://schemas.microsoft.com/office/drawing/2014/main" id="{6DC03472-6D38-5043-9E5D-A183A5A6F809}"/>
              </a:ext>
            </a:extLst>
          </p:cNvPr>
          <p:cNvCxnSpPr/>
          <p:nvPr/>
        </p:nvCxnSpPr>
        <p:spPr bwMode="auto">
          <a:xfrm flipH="1" flipV="1">
            <a:off x="5410200" y="5029200"/>
            <a:ext cx="457200" cy="1219200"/>
          </a:xfrm>
          <a:prstGeom prst="straightConnector1">
            <a:avLst/>
          </a:prstGeom>
          <a:solidFill>
            <a:schemeClr val="accent1"/>
          </a:solidFill>
          <a:ln w="12700" cap="flat" cmpd="sng" algn="ctr">
            <a:solidFill>
              <a:srgbClr val="FF0000"/>
            </a:solidFill>
            <a:prstDash val="sysDash"/>
            <a:round/>
            <a:headEnd type="none" w="med" len="med"/>
            <a:tailEnd type="stealth" w="lg" len="lg"/>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2" name="Straight Arrow Connector 11">
            <a:extLst>
              <a:ext uri="{FF2B5EF4-FFF2-40B4-BE49-F238E27FC236}">
                <a16:creationId xmlns:a16="http://schemas.microsoft.com/office/drawing/2014/main" id="{80DFD5B8-AF63-C74F-AFE2-4D552957A159}"/>
              </a:ext>
            </a:extLst>
          </p:cNvPr>
          <p:cNvCxnSpPr/>
          <p:nvPr/>
        </p:nvCxnSpPr>
        <p:spPr bwMode="auto">
          <a:xfrm flipH="1" flipV="1">
            <a:off x="2438400" y="4876800"/>
            <a:ext cx="3200400" cy="1371600"/>
          </a:xfrm>
          <a:prstGeom prst="straightConnector1">
            <a:avLst/>
          </a:prstGeom>
          <a:solidFill>
            <a:schemeClr val="accent1"/>
          </a:solidFill>
          <a:ln w="12700" cap="flat" cmpd="sng" algn="ctr">
            <a:solidFill>
              <a:srgbClr val="FF0000"/>
            </a:solidFill>
            <a:prstDash val="sysDash"/>
            <a:round/>
            <a:headEnd type="none" w="med" len="med"/>
            <a:tailEnd type="stealth" w="lg" len="lg"/>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4" name="Straight Arrow Connector 13">
            <a:extLst>
              <a:ext uri="{FF2B5EF4-FFF2-40B4-BE49-F238E27FC236}">
                <a16:creationId xmlns:a16="http://schemas.microsoft.com/office/drawing/2014/main" id="{4DC2916C-E15F-C149-ACDA-3F2E1AAC8E49}"/>
              </a:ext>
            </a:extLst>
          </p:cNvPr>
          <p:cNvCxnSpPr/>
          <p:nvPr/>
        </p:nvCxnSpPr>
        <p:spPr bwMode="auto">
          <a:xfrm flipH="1" flipV="1">
            <a:off x="5410201" y="3262314"/>
            <a:ext cx="549275" cy="2986087"/>
          </a:xfrm>
          <a:prstGeom prst="straightConnector1">
            <a:avLst/>
          </a:prstGeom>
          <a:solidFill>
            <a:schemeClr val="accent1"/>
          </a:solidFill>
          <a:ln w="12700" cap="flat" cmpd="sng" algn="ctr">
            <a:solidFill>
              <a:srgbClr val="FF0000"/>
            </a:solidFill>
            <a:prstDash val="sysDash"/>
            <a:round/>
            <a:headEnd type="none" w="med" len="med"/>
            <a:tailEnd type="stealth" w="lg" len="lg"/>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7" name="Straight Arrow Connector 16">
            <a:extLst>
              <a:ext uri="{FF2B5EF4-FFF2-40B4-BE49-F238E27FC236}">
                <a16:creationId xmlns:a16="http://schemas.microsoft.com/office/drawing/2014/main" id="{780D4A37-959F-4B46-9714-272F04CF0D8D}"/>
              </a:ext>
            </a:extLst>
          </p:cNvPr>
          <p:cNvCxnSpPr/>
          <p:nvPr/>
        </p:nvCxnSpPr>
        <p:spPr bwMode="auto">
          <a:xfrm flipV="1">
            <a:off x="6096000" y="4343400"/>
            <a:ext cx="2057400" cy="1905000"/>
          </a:xfrm>
          <a:prstGeom prst="straightConnector1">
            <a:avLst/>
          </a:prstGeom>
          <a:solidFill>
            <a:schemeClr val="accent1"/>
          </a:solidFill>
          <a:ln w="12700" cap="flat" cmpd="sng" algn="ctr">
            <a:solidFill>
              <a:srgbClr val="FF0000"/>
            </a:solidFill>
            <a:prstDash val="sysDash"/>
            <a:round/>
            <a:headEnd type="none" w="med" len="med"/>
            <a:tailEnd type="stealth" w="lg" len="lg"/>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57357" name="TextBox 14">
            <a:extLst>
              <a:ext uri="{FF2B5EF4-FFF2-40B4-BE49-F238E27FC236}">
                <a16:creationId xmlns:a16="http://schemas.microsoft.com/office/drawing/2014/main" id="{2093699F-8524-324B-982C-E4A9509CC284}"/>
              </a:ext>
            </a:extLst>
          </p:cNvPr>
          <p:cNvSpPr txBox="1">
            <a:spLocks noChangeArrowheads="1"/>
          </p:cNvSpPr>
          <p:nvPr/>
        </p:nvSpPr>
        <p:spPr bwMode="auto">
          <a:xfrm>
            <a:off x="2014539" y="652463"/>
            <a:ext cx="2670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a:solidFill>
                  <a:srgbClr val="FF0000"/>
                </a:solidFill>
              </a:rPr>
              <a:t>Conservation (state)</a:t>
            </a:r>
          </a:p>
        </p:txBody>
      </p:sp>
      <p:cxnSp>
        <p:nvCxnSpPr>
          <p:cNvPr id="16" name="Straight Arrow Connector 15">
            <a:extLst>
              <a:ext uri="{FF2B5EF4-FFF2-40B4-BE49-F238E27FC236}">
                <a16:creationId xmlns:a16="http://schemas.microsoft.com/office/drawing/2014/main" id="{C099C936-ABAC-C34A-B44D-D743178957A4}"/>
              </a:ext>
            </a:extLst>
          </p:cNvPr>
          <p:cNvCxnSpPr/>
          <p:nvPr/>
        </p:nvCxnSpPr>
        <p:spPr bwMode="auto">
          <a:xfrm>
            <a:off x="3200400" y="1055689"/>
            <a:ext cx="960438" cy="987425"/>
          </a:xfrm>
          <a:prstGeom prst="straightConnector1">
            <a:avLst/>
          </a:prstGeom>
          <a:solidFill>
            <a:schemeClr val="accent1"/>
          </a:solidFill>
          <a:ln w="12700" cap="flat" cmpd="sng" algn="ctr">
            <a:solidFill>
              <a:srgbClr val="FF0000"/>
            </a:solidFill>
            <a:prstDash val="sysDash"/>
            <a:round/>
            <a:headEnd type="none" w="med" len="med"/>
            <a:tailEnd type="stealth" w="lg" len="lg"/>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57359" name="TextBox 17">
            <a:extLst>
              <a:ext uri="{FF2B5EF4-FFF2-40B4-BE49-F238E27FC236}">
                <a16:creationId xmlns:a16="http://schemas.microsoft.com/office/drawing/2014/main" id="{49ABE096-9337-2A44-86A4-BE74C5BFC59D}"/>
              </a:ext>
            </a:extLst>
          </p:cNvPr>
          <p:cNvSpPr txBox="1">
            <a:spLocks noChangeArrowheads="1"/>
          </p:cNvSpPr>
          <p:nvPr/>
        </p:nvSpPr>
        <p:spPr bwMode="auto">
          <a:xfrm>
            <a:off x="7362826" y="679451"/>
            <a:ext cx="2689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a:solidFill>
                  <a:srgbClr val="FF0000"/>
                </a:solidFill>
              </a:rPr>
              <a:t>Wilderness (federal)</a:t>
            </a:r>
          </a:p>
        </p:txBody>
      </p:sp>
      <p:cxnSp>
        <p:nvCxnSpPr>
          <p:cNvPr id="19" name="Straight Arrow Connector 18">
            <a:extLst>
              <a:ext uri="{FF2B5EF4-FFF2-40B4-BE49-F238E27FC236}">
                <a16:creationId xmlns:a16="http://schemas.microsoft.com/office/drawing/2014/main" id="{052F63E9-07CF-EE45-AEA9-7AC0BB309DB2}"/>
              </a:ext>
            </a:extLst>
          </p:cNvPr>
          <p:cNvCxnSpPr/>
          <p:nvPr/>
        </p:nvCxnSpPr>
        <p:spPr bwMode="auto">
          <a:xfrm>
            <a:off x="7924800" y="1138238"/>
            <a:ext cx="381000" cy="1498600"/>
          </a:xfrm>
          <a:prstGeom prst="straightConnector1">
            <a:avLst/>
          </a:prstGeom>
          <a:solidFill>
            <a:schemeClr val="accent1"/>
          </a:solidFill>
          <a:ln w="12700" cap="flat" cmpd="sng" algn="ctr">
            <a:solidFill>
              <a:srgbClr val="FF0000"/>
            </a:solidFill>
            <a:prstDash val="sysDash"/>
            <a:round/>
            <a:headEnd type="none" w="med" len="med"/>
            <a:tailEnd type="stealth" w="lg" len="lg"/>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8" name="TextBox 5">
            <a:extLst>
              <a:ext uri="{FF2B5EF4-FFF2-40B4-BE49-F238E27FC236}">
                <a16:creationId xmlns:a16="http://schemas.microsoft.com/office/drawing/2014/main" id="{46FC2D06-5B3F-694E-9852-9E4CDEE3BEA9}"/>
              </a:ext>
            </a:extLst>
          </p:cNvPr>
          <p:cNvSpPr txBox="1">
            <a:spLocks noChangeArrowheads="1"/>
          </p:cNvSpPr>
          <p:nvPr/>
        </p:nvSpPr>
        <p:spPr bwMode="auto">
          <a:xfrm>
            <a:off x="2406304" y="219174"/>
            <a:ext cx="73793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dirty="0"/>
              <a:t>Assigning Property Rights to a Large Tract of Public Land</a:t>
            </a:r>
          </a:p>
        </p:txBody>
      </p:sp>
    </p:spTree>
    <p:extLst>
      <p:ext uri="{BB962C8B-B14F-4D97-AF65-F5344CB8AC3E}">
        <p14:creationId xmlns:p14="http://schemas.microsoft.com/office/powerpoint/2010/main" val="19704039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80126-90AD-1745-8ABB-E3B585BB34AA}"/>
              </a:ext>
            </a:extLst>
          </p:cNvPr>
          <p:cNvSpPr>
            <a:spLocks noGrp="1"/>
          </p:cNvSpPr>
          <p:nvPr>
            <p:ph type="title"/>
          </p:nvPr>
        </p:nvSpPr>
        <p:spPr/>
        <p:txBody>
          <a:bodyPr/>
          <a:lstStyle/>
          <a:p>
            <a:r>
              <a:rPr lang="en-US" dirty="0"/>
              <a:t>Beneficial Utility Problems</a:t>
            </a:r>
          </a:p>
        </p:txBody>
      </p:sp>
      <p:sp>
        <p:nvSpPr>
          <p:cNvPr id="3" name="Content Placeholder 2">
            <a:extLst>
              <a:ext uri="{FF2B5EF4-FFF2-40B4-BE49-F238E27FC236}">
                <a16:creationId xmlns:a16="http://schemas.microsoft.com/office/drawing/2014/main" id="{3A631E77-7140-8745-91E9-E408E091E6C2}"/>
              </a:ext>
            </a:extLst>
          </p:cNvPr>
          <p:cNvSpPr>
            <a:spLocks noGrp="1"/>
          </p:cNvSpPr>
          <p:nvPr>
            <p:ph idx="1"/>
          </p:nvPr>
        </p:nvSpPr>
        <p:spPr/>
        <p:txBody>
          <a:bodyPr/>
          <a:lstStyle/>
          <a:p>
            <a:r>
              <a:rPr lang="en-US" dirty="0"/>
              <a:t>Anti-photo radar license plate attachment</a:t>
            </a:r>
          </a:p>
          <a:p>
            <a:r>
              <a:rPr lang="en-US" dirty="0"/>
              <a:t>Large capacity ammunition magazine</a:t>
            </a:r>
          </a:p>
          <a:p>
            <a:r>
              <a:rPr lang="en-US" dirty="0"/>
              <a:t>Improved anti-personnel landmine</a:t>
            </a:r>
          </a:p>
          <a:p>
            <a:r>
              <a:rPr lang="en-US" dirty="0"/>
              <a:t>Terminator gene</a:t>
            </a:r>
          </a:p>
          <a:p>
            <a:r>
              <a:rPr lang="en-US" dirty="0"/>
              <a:t>Technique for increasing efficiency of Hydraulic Fracking</a:t>
            </a:r>
          </a:p>
          <a:p>
            <a:r>
              <a:rPr lang="en-US" dirty="0" err="1"/>
              <a:t>Sarco</a:t>
            </a:r>
            <a:endParaRPr lang="en-US" dirty="0"/>
          </a:p>
          <a:p>
            <a:endParaRPr lang="en-US" dirty="0"/>
          </a:p>
        </p:txBody>
      </p:sp>
    </p:spTree>
    <p:extLst>
      <p:ext uri="{BB962C8B-B14F-4D97-AF65-F5344CB8AC3E}">
        <p14:creationId xmlns:p14="http://schemas.microsoft.com/office/powerpoint/2010/main" val="2435684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43799A-DB8D-2A4D-AD9D-E28BFC1D883F}"/>
              </a:ext>
            </a:extLst>
          </p:cNvPr>
          <p:cNvPicPr>
            <a:picLocks noChangeAspect="1"/>
          </p:cNvPicPr>
          <p:nvPr/>
        </p:nvPicPr>
        <p:blipFill>
          <a:blip r:embed="rId2"/>
          <a:stretch>
            <a:fillRect/>
          </a:stretch>
        </p:blipFill>
        <p:spPr>
          <a:xfrm>
            <a:off x="1082115" y="763742"/>
            <a:ext cx="6225540" cy="807974"/>
          </a:xfrm>
          <a:prstGeom prst="rect">
            <a:avLst/>
          </a:prstGeom>
        </p:spPr>
      </p:pic>
      <p:pic>
        <p:nvPicPr>
          <p:cNvPr id="6" name="Picture 5">
            <a:extLst>
              <a:ext uri="{FF2B5EF4-FFF2-40B4-BE49-F238E27FC236}">
                <a16:creationId xmlns:a16="http://schemas.microsoft.com/office/drawing/2014/main" id="{865F0580-4D50-A849-BA2A-FEE621AEC100}"/>
              </a:ext>
            </a:extLst>
          </p:cNvPr>
          <p:cNvPicPr>
            <a:picLocks noChangeAspect="1"/>
          </p:cNvPicPr>
          <p:nvPr/>
        </p:nvPicPr>
        <p:blipFill>
          <a:blip r:embed="rId3"/>
          <a:stretch>
            <a:fillRect/>
          </a:stretch>
        </p:blipFill>
        <p:spPr>
          <a:xfrm>
            <a:off x="1082114" y="1571716"/>
            <a:ext cx="4597527" cy="1341938"/>
          </a:xfrm>
          <a:prstGeom prst="rect">
            <a:avLst/>
          </a:prstGeom>
        </p:spPr>
      </p:pic>
      <p:pic>
        <p:nvPicPr>
          <p:cNvPr id="8" name="Picture 7" descr="A close up of a map&#13;&#10;&#13;&#10;Description automatically generated">
            <a:extLst>
              <a:ext uri="{FF2B5EF4-FFF2-40B4-BE49-F238E27FC236}">
                <a16:creationId xmlns:a16="http://schemas.microsoft.com/office/drawing/2014/main" id="{B49BCBC1-77CB-A144-9557-6D9C1BF07CBA}"/>
              </a:ext>
            </a:extLst>
          </p:cNvPr>
          <p:cNvPicPr>
            <a:picLocks noChangeAspect="1"/>
          </p:cNvPicPr>
          <p:nvPr/>
        </p:nvPicPr>
        <p:blipFill>
          <a:blip r:embed="rId4"/>
          <a:stretch>
            <a:fillRect/>
          </a:stretch>
        </p:blipFill>
        <p:spPr>
          <a:xfrm>
            <a:off x="6329040" y="1866900"/>
            <a:ext cx="5257725" cy="4297130"/>
          </a:xfrm>
          <a:prstGeom prst="rect">
            <a:avLst/>
          </a:prstGeom>
        </p:spPr>
      </p:pic>
      <p:pic>
        <p:nvPicPr>
          <p:cNvPr id="10" name="Picture 9" descr="A screenshot of a cell phone&#13;&#10;&#13;&#10;Description automatically generated">
            <a:extLst>
              <a:ext uri="{FF2B5EF4-FFF2-40B4-BE49-F238E27FC236}">
                <a16:creationId xmlns:a16="http://schemas.microsoft.com/office/drawing/2014/main" id="{1BBAC40D-67F7-114C-9001-F51F01FDFB60}"/>
              </a:ext>
            </a:extLst>
          </p:cNvPr>
          <p:cNvPicPr>
            <a:picLocks noChangeAspect="1"/>
          </p:cNvPicPr>
          <p:nvPr/>
        </p:nvPicPr>
        <p:blipFill>
          <a:blip r:embed="rId5"/>
          <a:stretch>
            <a:fillRect/>
          </a:stretch>
        </p:blipFill>
        <p:spPr>
          <a:xfrm>
            <a:off x="967816" y="2913654"/>
            <a:ext cx="4615532" cy="2729780"/>
          </a:xfrm>
          <a:prstGeom prst="rect">
            <a:avLst/>
          </a:prstGeom>
        </p:spPr>
      </p:pic>
    </p:spTree>
    <p:extLst>
      <p:ext uri="{BB962C8B-B14F-4D97-AF65-F5344CB8AC3E}">
        <p14:creationId xmlns:p14="http://schemas.microsoft.com/office/powerpoint/2010/main" val="39500086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3;&#10;&#13;&#10;Description automatically generated">
            <a:extLst>
              <a:ext uri="{FF2B5EF4-FFF2-40B4-BE49-F238E27FC236}">
                <a16:creationId xmlns:a16="http://schemas.microsoft.com/office/drawing/2014/main" id="{708CD36B-1143-9A40-B7A4-929CB9B40996}"/>
              </a:ext>
            </a:extLst>
          </p:cNvPr>
          <p:cNvPicPr>
            <a:picLocks noChangeAspect="1"/>
          </p:cNvPicPr>
          <p:nvPr/>
        </p:nvPicPr>
        <p:blipFill>
          <a:blip r:embed="rId2"/>
          <a:stretch>
            <a:fillRect/>
          </a:stretch>
        </p:blipFill>
        <p:spPr>
          <a:xfrm>
            <a:off x="669303" y="645439"/>
            <a:ext cx="6513922" cy="629071"/>
          </a:xfrm>
          <a:prstGeom prst="rect">
            <a:avLst/>
          </a:prstGeom>
        </p:spPr>
      </p:pic>
      <p:pic>
        <p:nvPicPr>
          <p:cNvPr id="5" name="Picture 4">
            <a:extLst>
              <a:ext uri="{FF2B5EF4-FFF2-40B4-BE49-F238E27FC236}">
                <a16:creationId xmlns:a16="http://schemas.microsoft.com/office/drawing/2014/main" id="{99E3E364-B84F-B04A-A899-99E0E7996EFB}"/>
              </a:ext>
            </a:extLst>
          </p:cNvPr>
          <p:cNvPicPr>
            <a:picLocks noChangeAspect="1"/>
          </p:cNvPicPr>
          <p:nvPr/>
        </p:nvPicPr>
        <p:blipFill>
          <a:blip r:embed="rId3"/>
          <a:stretch>
            <a:fillRect/>
          </a:stretch>
        </p:blipFill>
        <p:spPr>
          <a:xfrm>
            <a:off x="669303" y="1447211"/>
            <a:ext cx="4015819" cy="1208843"/>
          </a:xfrm>
          <a:prstGeom prst="rect">
            <a:avLst/>
          </a:prstGeom>
        </p:spPr>
      </p:pic>
      <p:pic>
        <p:nvPicPr>
          <p:cNvPr id="7" name="Picture 6" descr="A screenshot of a cell phone on a table&#13;&#10;&#13;&#10;Description automatically generated">
            <a:extLst>
              <a:ext uri="{FF2B5EF4-FFF2-40B4-BE49-F238E27FC236}">
                <a16:creationId xmlns:a16="http://schemas.microsoft.com/office/drawing/2014/main" id="{E478A0EA-ACD2-164A-AB36-C43910459D71}"/>
              </a:ext>
            </a:extLst>
          </p:cNvPr>
          <p:cNvPicPr>
            <a:picLocks noChangeAspect="1"/>
          </p:cNvPicPr>
          <p:nvPr/>
        </p:nvPicPr>
        <p:blipFill>
          <a:blip r:embed="rId4"/>
          <a:stretch>
            <a:fillRect/>
          </a:stretch>
        </p:blipFill>
        <p:spPr>
          <a:xfrm>
            <a:off x="678730" y="2828755"/>
            <a:ext cx="4015819" cy="2677213"/>
          </a:xfrm>
          <a:prstGeom prst="rect">
            <a:avLst/>
          </a:prstGeom>
        </p:spPr>
      </p:pic>
      <p:pic>
        <p:nvPicPr>
          <p:cNvPr id="9" name="Picture 8" descr="A close up of a map&#13;&#10;&#13;&#10;Description automatically generated">
            <a:extLst>
              <a:ext uri="{FF2B5EF4-FFF2-40B4-BE49-F238E27FC236}">
                <a16:creationId xmlns:a16="http://schemas.microsoft.com/office/drawing/2014/main" id="{8C701890-DCF9-EB4A-B7E7-941C3866A531}"/>
              </a:ext>
            </a:extLst>
          </p:cNvPr>
          <p:cNvPicPr>
            <a:picLocks noChangeAspect="1"/>
          </p:cNvPicPr>
          <p:nvPr/>
        </p:nvPicPr>
        <p:blipFill>
          <a:blip r:embed="rId5"/>
          <a:stretch>
            <a:fillRect/>
          </a:stretch>
        </p:blipFill>
        <p:spPr>
          <a:xfrm>
            <a:off x="6592184" y="1447211"/>
            <a:ext cx="4514882" cy="4567287"/>
          </a:xfrm>
          <a:prstGeom prst="rect">
            <a:avLst/>
          </a:prstGeom>
        </p:spPr>
      </p:pic>
    </p:spTree>
    <p:extLst>
      <p:ext uri="{BB962C8B-B14F-4D97-AF65-F5344CB8AC3E}">
        <p14:creationId xmlns:p14="http://schemas.microsoft.com/office/powerpoint/2010/main" val="31086425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D31E81-509C-8840-A13C-47AC7A2F8797}"/>
              </a:ext>
            </a:extLst>
          </p:cNvPr>
          <p:cNvPicPr>
            <a:picLocks noChangeAspect="1"/>
          </p:cNvPicPr>
          <p:nvPr/>
        </p:nvPicPr>
        <p:blipFill>
          <a:blip r:embed="rId2"/>
          <a:stretch>
            <a:fillRect/>
          </a:stretch>
        </p:blipFill>
        <p:spPr>
          <a:xfrm>
            <a:off x="2671368" y="0"/>
            <a:ext cx="9144000" cy="6858000"/>
          </a:xfrm>
          <a:prstGeom prst="rect">
            <a:avLst/>
          </a:prstGeom>
        </p:spPr>
      </p:pic>
      <p:sp>
        <p:nvSpPr>
          <p:cNvPr id="3" name="TextBox 2">
            <a:extLst>
              <a:ext uri="{FF2B5EF4-FFF2-40B4-BE49-F238E27FC236}">
                <a16:creationId xmlns:a16="http://schemas.microsoft.com/office/drawing/2014/main" id="{8FF9FF66-EF4A-AA42-B797-7A10DDC28DA4}"/>
              </a:ext>
            </a:extLst>
          </p:cNvPr>
          <p:cNvSpPr txBox="1"/>
          <p:nvPr/>
        </p:nvSpPr>
        <p:spPr>
          <a:xfrm>
            <a:off x="535828" y="879455"/>
            <a:ext cx="1951108" cy="646331"/>
          </a:xfrm>
          <a:prstGeom prst="rect">
            <a:avLst/>
          </a:prstGeom>
          <a:noFill/>
        </p:spPr>
        <p:txBody>
          <a:bodyPr wrap="square" rtlCol="0">
            <a:spAutoFit/>
          </a:bodyPr>
          <a:lstStyle/>
          <a:p>
            <a:r>
              <a:rPr lang="en-US" dirty="0"/>
              <a:t>Anti-personnel mine in Cambodia</a:t>
            </a:r>
          </a:p>
        </p:txBody>
      </p:sp>
      <p:sp>
        <p:nvSpPr>
          <p:cNvPr id="4" name="TextBox 3">
            <a:extLst>
              <a:ext uri="{FF2B5EF4-FFF2-40B4-BE49-F238E27FC236}">
                <a16:creationId xmlns:a16="http://schemas.microsoft.com/office/drawing/2014/main" id="{D448CB13-1400-1E43-9937-8E6F0F4CA9D0}"/>
              </a:ext>
            </a:extLst>
          </p:cNvPr>
          <p:cNvSpPr txBox="1"/>
          <p:nvPr/>
        </p:nvSpPr>
        <p:spPr>
          <a:xfrm rot="16200000">
            <a:off x="-1794083" y="4435230"/>
            <a:ext cx="4322017" cy="215444"/>
          </a:xfrm>
          <a:prstGeom prst="rect">
            <a:avLst/>
          </a:prstGeom>
          <a:noFill/>
        </p:spPr>
        <p:txBody>
          <a:bodyPr wrap="none" rtlCol="0">
            <a:spAutoFit/>
          </a:bodyPr>
          <a:lstStyle/>
          <a:p>
            <a:r>
              <a:rPr lang="en-US" sz="800" dirty="0"/>
              <a:t>Source: https://</a:t>
            </a:r>
            <a:r>
              <a:rPr lang="en-US" sz="800" dirty="0" err="1"/>
              <a:t>en.wikipedia.org</a:t>
            </a:r>
            <a:r>
              <a:rPr lang="en-US" sz="800" dirty="0"/>
              <a:t>/wiki/Anti-</a:t>
            </a:r>
            <a:r>
              <a:rPr lang="en-US" sz="800" dirty="0" err="1"/>
              <a:t>personnel_mine</a:t>
            </a:r>
            <a:r>
              <a:rPr lang="en-US" sz="800" dirty="0"/>
              <a:t>#/media/</a:t>
            </a:r>
            <a:r>
              <a:rPr lang="en-US" sz="800" dirty="0" err="1"/>
              <a:t>File:Anti_personnel_mine.JPG</a:t>
            </a:r>
            <a:endParaRPr lang="en-US" sz="800" dirty="0"/>
          </a:p>
        </p:txBody>
      </p:sp>
    </p:spTree>
    <p:extLst>
      <p:ext uri="{BB962C8B-B14F-4D97-AF65-F5344CB8AC3E}">
        <p14:creationId xmlns:p14="http://schemas.microsoft.com/office/powerpoint/2010/main" val="29891160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5D6B0A-5FD8-2041-AD25-1F7B4B788B6D}"/>
              </a:ext>
            </a:extLst>
          </p:cNvPr>
          <p:cNvPicPr>
            <a:picLocks noChangeAspect="1"/>
          </p:cNvPicPr>
          <p:nvPr/>
        </p:nvPicPr>
        <p:blipFill>
          <a:blip r:embed="rId2"/>
          <a:stretch>
            <a:fillRect/>
          </a:stretch>
        </p:blipFill>
        <p:spPr>
          <a:xfrm>
            <a:off x="1528229" y="0"/>
            <a:ext cx="9135541" cy="6858000"/>
          </a:xfrm>
          <a:prstGeom prst="rect">
            <a:avLst/>
          </a:prstGeom>
        </p:spPr>
      </p:pic>
    </p:spTree>
    <p:extLst>
      <p:ext uri="{BB962C8B-B14F-4D97-AF65-F5344CB8AC3E}">
        <p14:creationId xmlns:p14="http://schemas.microsoft.com/office/powerpoint/2010/main" val="38023448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23077</TotalTime>
  <Words>961</Words>
  <Application>Microsoft Macintosh PowerPoint</Application>
  <PresentationFormat>Widescreen</PresentationFormat>
  <Paragraphs>75</Paragraphs>
  <Slides>17</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Calibri Light</vt:lpstr>
      <vt:lpstr>Garamond</vt:lpstr>
      <vt:lpstr>Monotype Sorts</vt:lpstr>
      <vt:lpstr>Times New Roman</vt:lpstr>
      <vt:lpstr>Office Theme</vt:lpstr>
      <vt:lpstr>PowerPoint Presentation</vt:lpstr>
      <vt:lpstr>PowerPoint Presentation</vt:lpstr>
      <vt:lpstr>Policy Arguments Pertaining to Early-Stage Research</vt:lpstr>
      <vt:lpstr>PowerPoint Presentation</vt:lpstr>
      <vt:lpstr>Beneficial Utility Problems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Method of Enhanced Interrogation</vt:lpstr>
      <vt:lpstr>Beneficial Utility Debate</vt:lpstr>
      <vt:lpstr>Purposes of Disclosure Requirement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Disclosure Context</dc:title>
  <dc:creator>Fisher, William</dc:creator>
  <cp:lastModifiedBy>Terry Fisher</cp:lastModifiedBy>
  <cp:revision>128</cp:revision>
  <dcterms:created xsi:type="dcterms:W3CDTF">2017-10-01T16:49:19Z</dcterms:created>
  <dcterms:modified xsi:type="dcterms:W3CDTF">2021-11-29T20:45:39Z</dcterms:modified>
</cp:coreProperties>
</file>