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8"/>
  </p:notesMasterIdLst>
  <p:sldIdLst>
    <p:sldId id="706" r:id="rId2"/>
    <p:sldId id="296" r:id="rId3"/>
    <p:sldId id="631" r:id="rId4"/>
    <p:sldId id="800" r:id="rId5"/>
    <p:sldId id="807" r:id="rId6"/>
    <p:sldId id="821" r:id="rId7"/>
    <p:sldId id="764" r:id="rId8"/>
    <p:sldId id="766" r:id="rId9"/>
    <p:sldId id="761" r:id="rId10"/>
    <p:sldId id="762" r:id="rId11"/>
    <p:sldId id="763" r:id="rId12"/>
    <p:sldId id="773" r:id="rId13"/>
    <p:sldId id="772" r:id="rId14"/>
    <p:sldId id="770" r:id="rId15"/>
    <p:sldId id="769" r:id="rId16"/>
    <p:sldId id="771" r:id="rId17"/>
    <p:sldId id="765" r:id="rId18"/>
    <p:sldId id="767" r:id="rId19"/>
    <p:sldId id="774" r:id="rId20"/>
    <p:sldId id="822" r:id="rId21"/>
    <p:sldId id="827" r:id="rId22"/>
    <p:sldId id="733" r:id="rId23"/>
    <p:sldId id="837" r:id="rId24"/>
    <p:sldId id="839" r:id="rId25"/>
    <p:sldId id="841" r:id="rId26"/>
    <p:sldId id="847" r:id="rId27"/>
    <p:sldId id="754" r:id="rId28"/>
    <p:sldId id="564" r:id="rId29"/>
    <p:sldId id="726" r:id="rId30"/>
    <p:sldId id="582" r:id="rId31"/>
    <p:sldId id="854" r:id="rId32"/>
    <p:sldId id="736" r:id="rId33"/>
    <p:sldId id="742" r:id="rId34"/>
    <p:sldId id="740" r:id="rId35"/>
    <p:sldId id="741" r:id="rId36"/>
    <p:sldId id="752" r:id="rId37"/>
    <p:sldId id="743" r:id="rId38"/>
    <p:sldId id="744" r:id="rId39"/>
    <p:sldId id="745" r:id="rId40"/>
    <p:sldId id="746" r:id="rId41"/>
    <p:sldId id="751" r:id="rId42"/>
    <p:sldId id="855" r:id="rId43"/>
    <p:sldId id="748" r:id="rId44"/>
    <p:sldId id="861" r:id="rId45"/>
    <p:sldId id="864" r:id="rId46"/>
    <p:sldId id="865"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7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349"/>
    <p:restoredTop sz="93769"/>
  </p:normalViewPr>
  <p:slideViewPr>
    <p:cSldViewPr snapToGrid="0" snapToObjects="1" showGuides="1">
      <p:cViewPr varScale="1">
        <p:scale>
          <a:sx n="105" d="100"/>
          <a:sy n="105" d="100"/>
        </p:scale>
        <p:origin x="728" y="184"/>
      </p:cViewPr>
      <p:guideLst>
        <p:guide orient="horz" pos="672"/>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D50878-68E3-5F48-834B-C6F385F74FA3}" type="datetimeFigureOut">
              <a:rPr lang="en-US" smtClean="0"/>
              <a:t>4/16/23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2FB4A4-D152-9941-8DCB-9AF92542F86C}" type="slidenum">
              <a:rPr lang="en-US" smtClean="0"/>
              <a:t>‹#›</a:t>
            </a:fld>
            <a:endParaRPr lang="en-US"/>
          </a:p>
        </p:txBody>
      </p:sp>
    </p:spTree>
    <p:extLst>
      <p:ext uri="{BB962C8B-B14F-4D97-AF65-F5344CB8AC3E}">
        <p14:creationId xmlns:p14="http://schemas.microsoft.com/office/powerpoint/2010/main" val="1854101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xfrm>
            <a:off x="393700" y="692150"/>
            <a:ext cx="6070600" cy="3416300"/>
          </a:xfrm>
          <a:ln/>
        </p:spPr>
      </p:sp>
      <p:sp>
        <p:nvSpPr>
          <p:cNvPr id="2048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New Roman" charset="0"/>
              <a:ea typeface="ＭＳ Ｐゴシック" charset="-128"/>
            </a:endParaRPr>
          </a:p>
        </p:txBody>
      </p:sp>
    </p:spTree>
    <p:extLst>
      <p:ext uri="{BB962C8B-B14F-4D97-AF65-F5344CB8AC3E}">
        <p14:creationId xmlns:p14="http://schemas.microsoft.com/office/powerpoint/2010/main" val="1398091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2FB4A4-D152-9941-8DCB-9AF92542F86C}" type="slidenum">
              <a:rPr lang="en-US" smtClean="0"/>
              <a:t>40</a:t>
            </a:fld>
            <a:endParaRPr lang="en-US"/>
          </a:p>
        </p:txBody>
      </p:sp>
    </p:spTree>
    <p:extLst>
      <p:ext uri="{BB962C8B-B14F-4D97-AF65-F5344CB8AC3E}">
        <p14:creationId xmlns:p14="http://schemas.microsoft.com/office/powerpoint/2010/main" val="24956818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2FB4A4-D152-9941-8DCB-9AF92542F86C}" type="slidenum">
              <a:rPr lang="en-US" smtClean="0"/>
              <a:t>41</a:t>
            </a:fld>
            <a:endParaRPr lang="en-US"/>
          </a:p>
        </p:txBody>
      </p:sp>
    </p:spTree>
    <p:extLst>
      <p:ext uri="{BB962C8B-B14F-4D97-AF65-F5344CB8AC3E}">
        <p14:creationId xmlns:p14="http://schemas.microsoft.com/office/powerpoint/2010/main" val="26575653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2FB4A4-D152-9941-8DCB-9AF92542F86C}" type="slidenum">
              <a:rPr lang="en-US" smtClean="0"/>
              <a:t>42</a:t>
            </a:fld>
            <a:endParaRPr lang="en-US"/>
          </a:p>
        </p:txBody>
      </p:sp>
    </p:spTree>
    <p:extLst>
      <p:ext uri="{BB962C8B-B14F-4D97-AF65-F5344CB8AC3E}">
        <p14:creationId xmlns:p14="http://schemas.microsoft.com/office/powerpoint/2010/main" val="7504935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2FB4A4-D152-9941-8DCB-9AF92542F86C}" type="slidenum">
              <a:rPr lang="en-US" smtClean="0"/>
              <a:t>43</a:t>
            </a:fld>
            <a:endParaRPr lang="en-US"/>
          </a:p>
        </p:txBody>
      </p:sp>
    </p:spTree>
    <p:extLst>
      <p:ext uri="{BB962C8B-B14F-4D97-AF65-F5344CB8AC3E}">
        <p14:creationId xmlns:p14="http://schemas.microsoft.com/office/powerpoint/2010/main" val="12430619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xfrm>
            <a:off x="393700" y="692150"/>
            <a:ext cx="6070600" cy="3416300"/>
          </a:xfrm>
          <a:ln/>
        </p:spPr>
      </p:sp>
      <p:sp>
        <p:nvSpPr>
          <p:cNvPr id="2048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New Roman" charset="0"/>
              <a:ea typeface="ＭＳ Ｐゴシック" charset="-128"/>
            </a:endParaRPr>
          </a:p>
        </p:txBody>
      </p:sp>
    </p:spTree>
    <p:extLst>
      <p:ext uri="{BB962C8B-B14F-4D97-AF65-F5344CB8AC3E}">
        <p14:creationId xmlns:p14="http://schemas.microsoft.com/office/powerpoint/2010/main" val="3166856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xfrm>
            <a:off x="393700" y="692150"/>
            <a:ext cx="6070600" cy="3416300"/>
          </a:xfrm>
          <a:ln/>
        </p:spPr>
      </p:sp>
      <p:sp>
        <p:nvSpPr>
          <p:cNvPr id="2048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New Roman" charset="0"/>
              <a:ea typeface="ＭＳ Ｐゴシック" charset="-128"/>
            </a:endParaRPr>
          </a:p>
        </p:txBody>
      </p:sp>
    </p:spTree>
    <p:extLst>
      <p:ext uri="{BB962C8B-B14F-4D97-AF65-F5344CB8AC3E}">
        <p14:creationId xmlns:p14="http://schemas.microsoft.com/office/powerpoint/2010/main" val="1605231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xfrm>
            <a:off x="393700" y="692150"/>
            <a:ext cx="6070600" cy="3416300"/>
          </a:xfrm>
          <a:ln/>
        </p:spPr>
      </p:sp>
      <p:sp>
        <p:nvSpPr>
          <p:cNvPr id="2048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New Roman" charset="0"/>
              <a:ea typeface="ＭＳ Ｐゴシック" charset="-128"/>
            </a:endParaRPr>
          </a:p>
        </p:txBody>
      </p:sp>
    </p:spTree>
    <p:extLst>
      <p:ext uri="{BB962C8B-B14F-4D97-AF65-F5344CB8AC3E}">
        <p14:creationId xmlns:p14="http://schemas.microsoft.com/office/powerpoint/2010/main" val="476089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xfrm>
            <a:off x="393700" y="692150"/>
            <a:ext cx="6070600" cy="3416300"/>
          </a:xfrm>
          <a:ln/>
        </p:spPr>
      </p:sp>
      <p:sp>
        <p:nvSpPr>
          <p:cNvPr id="2048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New Roman" charset="0"/>
              <a:ea typeface="ＭＳ Ｐゴシック" charset="-128"/>
            </a:endParaRPr>
          </a:p>
        </p:txBody>
      </p:sp>
    </p:spTree>
    <p:extLst>
      <p:ext uri="{BB962C8B-B14F-4D97-AF65-F5344CB8AC3E}">
        <p14:creationId xmlns:p14="http://schemas.microsoft.com/office/powerpoint/2010/main" val="2339012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xfrm>
            <a:off x="393700" y="692150"/>
            <a:ext cx="6070600" cy="3416300"/>
          </a:xfrm>
          <a:ln/>
        </p:spPr>
      </p:sp>
      <p:sp>
        <p:nvSpPr>
          <p:cNvPr id="2048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New Roman" charset="0"/>
              <a:ea typeface="ＭＳ Ｐゴシック" charset="-128"/>
            </a:endParaRPr>
          </a:p>
        </p:txBody>
      </p:sp>
    </p:spTree>
    <p:extLst>
      <p:ext uri="{BB962C8B-B14F-4D97-AF65-F5344CB8AC3E}">
        <p14:creationId xmlns:p14="http://schemas.microsoft.com/office/powerpoint/2010/main" val="2401402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xfrm>
            <a:off x="393700" y="692150"/>
            <a:ext cx="6070600" cy="3416300"/>
          </a:xfrm>
          <a:ln/>
        </p:spPr>
      </p:sp>
      <p:sp>
        <p:nvSpPr>
          <p:cNvPr id="2048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New Roman" charset="0"/>
              <a:ea typeface="ＭＳ Ｐゴシック" charset="-128"/>
            </a:endParaRPr>
          </a:p>
        </p:txBody>
      </p:sp>
    </p:spTree>
    <p:extLst>
      <p:ext uri="{BB962C8B-B14F-4D97-AF65-F5344CB8AC3E}">
        <p14:creationId xmlns:p14="http://schemas.microsoft.com/office/powerpoint/2010/main" val="30310089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2FB4A4-D152-9941-8DCB-9AF92542F86C}" type="slidenum">
              <a:rPr lang="en-US" smtClean="0"/>
              <a:t>37</a:t>
            </a:fld>
            <a:endParaRPr lang="en-US"/>
          </a:p>
        </p:txBody>
      </p:sp>
    </p:spTree>
    <p:extLst>
      <p:ext uri="{BB962C8B-B14F-4D97-AF65-F5344CB8AC3E}">
        <p14:creationId xmlns:p14="http://schemas.microsoft.com/office/powerpoint/2010/main" val="91541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2FB4A4-D152-9941-8DCB-9AF92542F86C}" type="slidenum">
              <a:rPr lang="en-US" smtClean="0"/>
              <a:t>38</a:t>
            </a:fld>
            <a:endParaRPr lang="en-US"/>
          </a:p>
        </p:txBody>
      </p:sp>
    </p:spTree>
    <p:extLst>
      <p:ext uri="{BB962C8B-B14F-4D97-AF65-F5344CB8AC3E}">
        <p14:creationId xmlns:p14="http://schemas.microsoft.com/office/powerpoint/2010/main" val="20188035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2FB4A4-D152-9941-8DCB-9AF92542F86C}" type="slidenum">
              <a:rPr lang="en-US" smtClean="0"/>
              <a:t>39</a:t>
            </a:fld>
            <a:endParaRPr lang="en-US"/>
          </a:p>
        </p:txBody>
      </p:sp>
    </p:spTree>
    <p:extLst>
      <p:ext uri="{BB962C8B-B14F-4D97-AF65-F5344CB8AC3E}">
        <p14:creationId xmlns:p14="http://schemas.microsoft.com/office/powerpoint/2010/main" val="2345383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AB7EF0C-E524-3844-AD14-B51045F3AD27}" type="datetimeFigureOut">
              <a:rPr lang="en-US" smtClean="0"/>
              <a:t>4/16/23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3DD808-6A0C-C643-A822-E8694EA9CD8B}" type="slidenum">
              <a:rPr lang="en-US" smtClean="0"/>
              <a:t>‹#›</a:t>
            </a:fld>
            <a:endParaRPr lang="en-US"/>
          </a:p>
        </p:txBody>
      </p:sp>
    </p:spTree>
    <p:extLst>
      <p:ext uri="{BB962C8B-B14F-4D97-AF65-F5344CB8AC3E}">
        <p14:creationId xmlns:p14="http://schemas.microsoft.com/office/powerpoint/2010/main" val="1615596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B7EF0C-E524-3844-AD14-B51045F3AD27}" type="datetimeFigureOut">
              <a:rPr lang="en-US" smtClean="0"/>
              <a:t>4/16/23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3DD808-6A0C-C643-A822-E8694EA9CD8B}" type="slidenum">
              <a:rPr lang="en-US" smtClean="0"/>
              <a:t>‹#›</a:t>
            </a:fld>
            <a:endParaRPr lang="en-US"/>
          </a:p>
        </p:txBody>
      </p:sp>
    </p:spTree>
    <p:extLst>
      <p:ext uri="{BB962C8B-B14F-4D97-AF65-F5344CB8AC3E}">
        <p14:creationId xmlns:p14="http://schemas.microsoft.com/office/powerpoint/2010/main" val="668697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B7EF0C-E524-3844-AD14-B51045F3AD27}" type="datetimeFigureOut">
              <a:rPr lang="en-US" smtClean="0"/>
              <a:t>4/16/23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3DD808-6A0C-C643-A822-E8694EA9CD8B}" type="slidenum">
              <a:rPr lang="en-US" smtClean="0"/>
              <a:t>‹#›</a:t>
            </a:fld>
            <a:endParaRPr lang="en-US"/>
          </a:p>
        </p:txBody>
      </p:sp>
    </p:spTree>
    <p:extLst>
      <p:ext uri="{BB962C8B-B14F-4D97-AF65-F5344CB8AC3E}">
        <p14:creationId xmlns:p14="http://schemas.microsoft.com/office/powerpoint/2010/main" val="1015629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B7EF0C-E524-3844-AD14-B51045F3AD27}" type="datetimeFigureOut">
              <a:rPr lang="en-US" smtClean="0"/>
              <a:t>4/16/23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3DD808-6A0C-C643-A822-E8694EA9CD8B}" type="slidenum">
              <a:rPr lang="en-US" smtClean="0"/>
              <a:t>‹#›</a:t>
            </a:fld>
            <a:endParaRPr lang="en-US"/>
          </a:p>
        </p:txBody>
      </p:sp>
    </p:spTree>
    <p:extLst>
      <p:ext uri="{BB962C8B-B14F-4D97-AF65-F5344CB8AC3E}">
        <p14:creationId xmlns:p14="http://schemas.microsoft.com/office/powerpoint/2010/main" val="551462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B7EF0C-E524-3844-AD14-B51045F3AD27}" type="datetimeFigureOut">
              <a:rPr lang="en-US" smtClean="0"/>
              <a:t>4/16/23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3DD808-6A0C-C643-A822-E8694EA9CD8B}" type="slidenum">
              <a:rPr lang="en-US" smtClean="0"/>
              <a:t>‹#›</a:t>
            </a:fld>
            <a:endParaRPr lang="en-US"/>
          </a:p>
        </p:txBody>
      </p:sp>
    </p:spTree>
    <p:extLst>
      <p:ext uri="{BB962C8B-B14F-4D97-AF65-F5344CB8AC3E}">
        <p14:creationId xmlns:p14="http://schemas.microsoft.com/office/powerpoint/2010/main" val="2033779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AB7EF0C-E524-3844-AD14-B51045F3AD27}" type="datetimeFigureOut">
              <a:rPr lang="en-US" smtClean="0"/>
              <a:t>4/16/23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3DD808-6A0C-C643-A822-E8694EA9CD8B}" type="slidenum">
              <a:rPr lang="en-US" smtClean="0"/>
              <a:t>‹#›</a:t>
            </a:fld>
            <a:endParaRPr lang="en-US"/>
          </a:p>
        </p:txBody>
      </p:sp>
    </p:spTree>
    <p:extLst>
      <p:ext uri="{BB962C8B-B14F-4D97-AF65-F5344CB8AC3E}">
        <p14:creationId xmlns:p14="http://schemas.microsoft.com/office/powerpoint/2010/main" val="236729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AB7EF0C-E524-3844-AD14-B51045F3AD27}" type="datetimeFigureOut">
              <a:rPr lang="en-US" smtClean="0"/>
              <a:t>4/16/23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3DD808-6A0C-C643-A822-E8694EA9CD8B}" type="slidenum">
              <a:rPr lang="en-US" smtClean="0"/>
              <a:t>‹#›</a:t>
            </a:fld>
            <a:endParaRPr lang="en-US"/>
          </a:p>
        </p:txBody>
      </p:sp>
    </p:spTree>
    <p:extLst>
      <p:ext uri="{BB962C8B-B14F-4D97-AF65-F5344CB8AC3E}">
        <p14:creationId xmlns:p14="http://schemas.microsoft.com/office/powerpoint/2010/main" val="1574420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AB7EF0C-E524-3844-AD14-B51045F3AD27}" type="datetimeFigureOut">
              <a:rPr lang="en-US" smtClean="0"/>
              <a:t>4/16/23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3DD808-6A0C-C643-A822-E8694EA9CD8B}" type="slidenum">
              <a:rPr lang="en-US" smtClean="0"/>
              <a:t>‹#›</a:t>
            </a:fld>
            <a:endParaRPr lang="en-US"/>
          </a:p>
        </p:txBody>
      </p:sp>
    </p:spTree>
    <p:extLst>
      <p:ext uri="{BB962C8B-B14F-4D97-AF65-F5344CB8AC3E}">
        <p14:creationId xmlns:p14="http://schemas.microsoft.com/office/powerpoint/2010/main" val="2145228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B7EF0C-E524-3844-AD14-B51045F3AD27}" type="datetimeFigureOut">
              <a:rPr lang="en-US" smtClean="0"/>
              <a:t>4/16/23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3DD808-6A0C-C643-A822-E8694EA9CD8B}" type="slidenum">
              <a:rPr lang="en-US" smtClean="0"/>
              <a:t>‹#›</a:t>
            </a:fld>
            <a:endParaRPr lang="en-US"/>
          </a:p>
        </p:txBody>
      </p:sp>
    </p:spTree>
    <p:extLst>
      <p:ext uri="{BB962C8B-B14F-4D97-AF65-F5344CB8AC3E}">
        <p14:creationId xmlns:p14="http://schemas.microsoft.com/office/powerpoint/2010/main" val="745223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AB7EF0C-E524-3844-AD14-B51045F3AD27}" type="datetimeFigureOut">
              <a:rPr lang="en-US" smtClean="0"/>
              <a:t>4/16/23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3DD808-6A0C-C643-A822-E8694EA9CD8B}" type="slidenum">
              <a:rPr lang="en-US" smtClean="0"/>
              <a:t>‹#›</a:t>
            </a:fld>
            <a:endParaRPr lang="en-US"/>
          </a:p>
        </p:txBody>
      </p:sp>
    </p:spTree>
    <p:extLst>
      <p:ext uri="{BB962C8B-B14F-4D97-AF65-F5344CB8AC3E}">
        <p14:creationId xmlns:p14="http://schemas.microsoft.com/office/powerpoint/2010/main" val="838449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AB7EF0C-E524-3844-AD14-B51045F3AD27}" type="datetimeFigureOut">
              <a:rPr lang="en-US" smtClean="0"/>
              <a:t>4/16/23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3DD808-6A0C-C643-A822-E8694EA9CD8B}" type="slidenum">
              <a:rPr lang="en-US" smtClean="0"/>
              <a:t>‹#›</a:t>
            </a:fld>
            <a:endParaRPr lang="en-US"/>
          </a:p>
        </p:txBody>
      </p:sp>
    </p:spTree>
    <p:extLst>
      <p:ext uri="{BB962C8B-B14F-4D97-AF65-F5344CB8AC3E}">
        <p14:creationId xmlns:p14="http://schemas.microsoft.com/office/powerpoint/2010/main" val="30449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B7EF0C-E524-3844-AD14-B51045F3AD27}" type="datetimeFigureOut">
              <a:rPr lang="en-US" smtClean="0"/>
              <a:t>4/16/23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3DD808-6A0C-C643-A822-E8694EA9CD8B}" type="slidenum">
              <a:rPr lang="en-US" smtClean="0"/>
              <a:t>‹#›</a:t>
            </a:fld>
            <a:endParaRPr lang="en-US"/>
          </a:p>
        </p:txBody>
      </p:sp>
    </p:spTree>
    <p:extLst>
      <p:ext uri="{BB962C8B-B14F-4D97-AF65-F5344CB8AC3E}">
        <p14:creationId xmlns:p14="http://schemas.microsoft.com/office/powerpoint/2010/main" val="14331999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ipxcourses.org/lectures-2/"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2923307" y="0"/>
            <a:ext cx="5997029" cy="68580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15" name="Rectangle 14"/>
          <p:cNvSpPr/>
          <p:nvPr/>
        </p:nvSpPr>
        <p:spPr>
          <a:xfrm>
            <a:off x="2347311" y="1552854"/>
            <a:ext cx="7497379" cy="3493264"/>
          </a:xfrm>
          <a:prstGeom prst="rect">
            <a:avLst/>
          </a:prstGeom>
        </p:spPr>
        <p:txBody>
          <a:bodyPr wrap="square">
            <a:spAutoFit/>
          </a:bodyPr>
          <a:lstStyle/>
          <a:p>
            <a:pPr algn="ctr"/>
            <a:r>
              <a:rPr lang="en-US" sz="4000" dirty="0">
                <a:latin typeface="Garamond"/>
                <a:cs typeface="Garamond"/>
              </a:rPr>
              <a:t>Module 104 Slides</a:t>
            </a:r>
          </a:p>
          <a:p>
            <a:pPr algn="ctr"/>
            <a:endParaRPr lang="en-US" dirty="0">
              <a:latin typeface="Garamond"/>
              <a:cs typeface="Garamond"/>
            </a:endParaRPr>
          </a:p>
          <a:p>
            <a:pPr algn="ctr"/>
            <a:endParaRPr lang="en-US" dirty="0">
              <a:latin typeface="Garamond"/>
              <a:cs typeface="Garamond"/>
            </a:endParaRPr>
          </a:p>
          <a:p>
            <a:pPr algn="ctr">
              <a:lnSpc>
                <a:spcPct val="150000"/>
              </a:lnSpc>
              <a:spcBef>
                <a:spcPts val="600"/>
              </a:spcBef>
            </a:pPr>
            <a:r>
              <a:rPr lang="en-US" sz="2000" dirty="0">
                <a:latin typeface="Garamond"/>
                <a:cs typeface="Garamond"/>
              </a:rPr>
              <a:t>William Fisher </a:t>
            </a:r>
            <a:br>
              <a:rPr lang="en-US" sz="2000" dirty="0">
                <a:latin typeface="Garamond"/>
                <a:cs typeface="Garamond"/>
              </a:rPr>
            </a:br>
            <a:r>
              <a:rPr lang="en-US" sz="2000" dirty="0" err="1">
                <a:latin typeface="Garamond"/>
                <a:cs typeface="Garamond"/>
              </a:rPr>
              <a:t>WilmerHale</a:t>
            </a:r>
            <a:r>
              <a:rPr lang="en-US" sz="2000" dirty="0">
                <a:latin typeface="Garamond"/>
                <a:cs typeface="Garamond"/>
              </a:rPr>
              <a:t> Professor of Intellectual Property Law</a:t>
            </a:r>
          </a:p>
          <a:p>
            <a:pPr algn="ctr"/>
            <a:r>
              <a:rPr lang="en-US" sz="2000" dirty="0">
                <a:latin typeface="Garamond"/>
                <a:cs typeface="Garamond"/>
              </a:rPr>
              <a:t>Harvard Law School</a:t>
            </a:r>
          </a:p>
          <a:p>
            <a:pPr algn="ctr"/>
            <a:endParaRPr lang="en-US" sz="2000" dirty="0">
              <a:latin typeface="Garamond"/>
              <a:cs typeface="Garamond"/>
            </a:endParaRPr>
          </a:p>
          <a:p>
            <a:pPr algn="ctr"/>
            <a:endParaRPr lang="en-US" sz="2000" dirty="0">
              <a:latin typeface="Garamond"/>
              <a:cs typeface="Garamond"/>
            </a:endParaRPr>
          </a:p>
          <a:p>
            <a:pPr algn="ctr"/>
            <a:r>
              <a:rPr lang="en-US" sz="2000" dirty="0">
                <a:latin typeface="Garamond"/>
                <a:cs typeface="Garamond"/>
              </a:rPr>
              <a:t>February 2023</a:t>
            </a:r>
          </a:p>
        </p:txBody>
      </p:sp>
      <p:sp>
        <p:nvSpPr>
          <p:cNvPr id="2" name="TextBox 1"/>
          <p:cNvSpPr txBox="1"/>
          <p:nvPr/>
        </p:nvSpPr>
        <p:spPr>
          <a:xfrm>
            <a:off x="1732643" y="244929"/>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0973624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94F97-80AF-90A9-A1E6-2547CF0BDC49}"/>
              </a:ext>
            </a:extLst>
          </p:cNvPr>
          <p:cNvSpPr>
            <a:spLocks noGrp="1"/>
          </p:cNvSpPr>
          <p:nvPr>
            <p:ph type="title"/>
          </p:nvPr>
        </p:nvSpPr>
        <p:spPr/>
        <p:txBody>
          <a:bodyPr>
            <a:normAutofit/>
          </a:bodyPr>
          <a:lstStyle/>
          <a:p>
            <a:pPr algn="ctr"/>
            <a:r>
              <a:rPr lang="en-US" sz="3600" dirty="0"/>
              <a:t>Chile</a:t>
            </a:r>
          </a:p>
        </p:txBody>
      </p:sp>
      <p:sp>
        <p:nvSpPr>
          <p:cNvPr id="5" name="Content Placeholder 4">
            <a:extLst>
              <a:ext uri="{FF2B5EF4-FFF2-40B4-BE49-F238E27FC236}">
                <a16:creationId xmlns:a16="http://schemas.microsoft.com/office/drawing/2014/main" id="{509952FF-4359-88C0-0F85-1BCD8CA95905}"/>
              </a:ext>
            </a:extLst>
          </p:cNvPr>
          <p:cNvSpPr>
            <a:spLocks noGrp="1"/>
          </p:cNvSpPr>
          <p:nvPr>
            <p:ph idx="1"/>
          </p:nvPr>
        </p:nvSpPr>
        <p:spPr/>
        <p:txBody>
          <a:bodyPr>
            <a:normAutofit/>
          </a:bodyPr>
          <a:lstStyle/>
          <a:p>
            <a:pPr marL="0" indent="0">
              <a:buNone/>
            </a:pPr>
            <a:r>
              <a:rPr lang="en-US" sz="2400" dirty="0">
                <a:effectLst/>
              </a:rPr>
              <a:t>Disclosure not to be taken into account in determining novelty if it occurred within twelve months before the filing date in consequence of :</a:t>
            </a:r>
            <a:br>
              <a:rPr lang="en-US" sz="2400" dirty="0">
                <a:effectLst/>
              </a:rPr>
            </a:br>
            <a:r>
              <a:rPr lang="en-US" sz="2400" dirty="0">
                <a:effectLst/>
              </a:rPr>
              <a:t>`	1. acts done, authorized or derived from the applicant, or;</a:t>
            </a:r>
            <a:br>
              <a:rPr lang="en-US" sz="2400" dirty="0">
                <a:effectLst/>
              </a:rPr>
            </a:br>
            <a:r>
              <a:rPr lang="en-US" sz="2400" dirty="0">
                <a:effectLst/>
              </a:rPr>
              <a:t>	2. abuse and unfair practices in relation to the applicant or his predecessor in title. </a:t>
            </a:r>
          </a:p>
          <a:p>
            <a:pPr marL="0" indent="0">
              <a:buNone/>
            </a:pPr>
            <a:endParaRPr lang="en-US" sz="2400" dirty="0"/>
          </a:p>
        </p:txBody>
      </p:sp>
      <p:sp>
        <p:nvSpPr>
          <p:cNvPr id="4" name="TextBox 3">
            <a:extLst>
              <a:ext uri="{FF2B5EF4-FFF2-40B4-BE49-F238E27FC236}">
                <a16:creationId xmlns:a16="http://schemas.microsoft.com/office/drawing/2014/main" id="{8F7AE615-821F-ECCD-6FF2-A684552FDDAE}"/>
              </a:ext>
            </a:extLst>
          </p:cNvPr>
          <p:cNvSpPr txBox="1"/>
          <p:nvPr/>
        </p:nvSpPr>
        <p:spPr>
          <a:xfrm>
            <a:off x="2596896" y="6492875"/>
            <a:ext cx="6735818" cy="307777"/>
          </a:xfrm>
          <a:prstGeom prst="rect">
            <a:avLst/>
          </a:prstGeom>
          <a:noFill/>
        </p:spPr>
        <p:txBody>
          <a:bodyPr wrap="none" rtlCol="0">
            <a:spAutoFit/>
          </a:bodyPr>
          <a:lstStyle/>
          <a:p>
            <a:r>
              <a:rPr lang="en-US" sz="1400" dirty="0"/>
              <a:t>Source:  https://</a:t>
            </a:r>
            <a:r>
              <a:rPr lang="en-US" sz="1400" dirty="0" err="1"/>
              <a:t>www.wipo.int</a:t>
            </a:r>
            <a:r>
              <a:rPr lang="en-US" sz="1400" dirty="0"/>
              <a:t>/export/sites/www/</a:t>
            </a:r>
            <a:r>
              <a:rPr lang="en-US" sz="1400" dirty="0" err="1"/>
              <a:t>scp</a:t>
            </a:r>
            <a:r>
              <a:rPr lang="en-US" sz="1400" dirty="0"/>
              <a:t>/</a:t>
            </a:r>
            <a:r>
              <a:rPr lang="en-US" sz="1400" dirty="0" err="1"/>
              <a:t>en</a:t>
            </a:r>
            <a:r>
              <a:rPr lang="en-US" sz="1400" dirty="0"/>
              <a:t>/</a:t>
            </a:r>
            <a:r>
              <a:rPr lang="en-US" sz="1400" dirty="0" err="1"/>
              <a:t>national_laws</a:t>
            </a:r>
            <a:r>
              <a:rPr lang="en-US" sz="1400" dirty="0"/>
              <a:t>/</a:t>
            </a:r>
            <a:r>
              <a:rPr lang="en-US" sz="1400" dirty="0" err="1"/>
              <a:t>grace_period.pdf</a:t>
            </a:r>
            <a:endParaRPr lang="en-US" sz="1400" dirty="0"/>
          </a:p>
        </p:txBody>
      </p:sp>
    </p:spTree>
    <p:extLst>
      <p:ext uri="{BB962C8B-B14F-4D97-AF65-F5344CB8AC3E}">
        <p14:creationId xmlns:p14="http://schemas.microsoft.com/office/powerpoint/2010/main" val="4109249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94F97-80AF-90A9-A1E6-2547CF0BDC49}"/>
              </a:ext>
            </a:extLst>
          </p:cNvPr>
          <p:cNvSpPr>
            <a:spLocks noGrp="1"/>
          </p:cNvSpPr>
          <p:nvPr>
            <p:ph type="title"/>
          </p:nvPr>
        </p:nvSpPr>
        <p:spPr/>
        <p:txBody>
          <a:bodyPr>
            <a:normAutofit/>
          </a:bodyPr>
          <a:lstStyle/>
          <a:p>
            <a:pPr algn="ctr"/>
            <a:r>
              <a:rPr lang="en-US" sz="3600" dirty="0"/>
              <a:t>Brazil</a:t>
            </a:r>
          </a:p>
        </p:txBody>
      </p:sp>
      <p:sp>
        <p:nvSpPr>
          <p:cNvPr id="5" name="Content Placeholder 4">
            <a:extLst>
              <a:ext uri="{FF2B5EF4-FFF2-40B4-BE49-F238E27FC236}">
                <a16:creationId xmlns:a16="http://schemas.microsoft.com/office/drawing/2014/main" id="{509952FF-4359-88C0-0F85-1BCD8CA95905}"/>
              </a:ext>
            </a:extLst>
          </p:cNvPr>
          <p:cNvSpPr>
            <a:spLocks noGrp="1"/>
          </p:cNvSpPr>
          <p:nvPr>
            <p:ph idx="1"/>
          </p:nvPr>
        </p:nvSpPr>
        <p:spPr/>
        <p:txBody>
          <a:bodyPr>
            <a:normAutofit/>
          </a:bodyPr>
          <a:lstStyle/>
          <a:p>
            <a:r>
              <a:rPr lang="en-US" sz="2400" dirty="0">
                <a:effectLst/>
              </a:rPr>
              <a:t>1. Disclosure not to be considered as part of the state of the art if it occurred within 12 months before the filing date (priority date): </a:t>
            </a:r>
          </a:p>
          <a:p>
            <a:pPr marL="0" indent="0">
              <a:buNone/>
            </a:pPr>
            <a:r>
              <a:rPr lang="en-US" sz="2400" dirty="0">
                <a:effectLst/>
              </a:rPr>
              <a:t>	(a)  by the inventor; </a:t>
            </a:r>
          </a:p>
          <a:p>
            <a:pPr marL="0" indent="0">
              <a:buNone/>
            </a:pPr>
            <a:r>
              <a:rPr lang="en-US" sz="2400" dirty="0">
                <a:effectLst/>
              </a:rPr>
              <a:t>	(b)  publication by the Office of a patent application based on information obtained from the inventor and filed without his consent; </a:t>
            </a:r>
          </a:p>
          <a:p>
            <a:pPr marL="0" indent="0">
              <a:buNone/>
            </a:pPr>
            <a:r>
              <a:rPr lang="en-US" sz="2400" dirty="0"/>
              <a:t>	</a:t>
            </a:r>
            <a:r>
              <a:rPr lang="en-US" sz="2400" dirty="0">
                <a:effectLst/>
              </a:rPr>
              <a:t>(c) by another person based on information obtained from the inventor.</a:t>
            </a:r>
            <a:br>
              <a:rPr lang="en-US" sz="2400" dirty="0">
                <a:effectLst/>
              </a:rPr>
            </a:br>
            <a:endParaRPr lang="en-US" sz="2400" dirty="0">
              <a:effectLst/>
            </a:endParaRPr>
          </a:p>
          <a:p>
            <a:pPr marL="0" indent="0">
              <a:buNone/>
            </a:pPr>
            <a:r>
              <a:rPr lang="en-US" sz="2400" dirty="0">
                <a:effectLst/>
              </a:rPr>
              <a:t>2. The Office may require a statement relating to the disclosure, possibly accompanied by proof. </a:t>
            </a:r>
          </a:p>
          <a:p>
            <a:pPr marL="0" indent="0">
              <a:buNone/>
            </a:pPr>
            <a:endParaRPr lang="en-US" sz="2400" dirty="0"/>
          </a:p>
        </p:txBody>
      </p:sp>
      <p:sp>
        <p:nvSpPr>
          <p:cNvPr id="4" name="TextBox 3">
            <a:extLst>
              <a:ext uri="{FF2B5EF4-FFF2-40B4-BE49-F238E27FC236}">
                <a16:creationId xmlns:a16="http://schemas.microsoft.com/office/drawing/2014/main" id="{8F7AE615-821F-ECCD-6FF2-A684552FDDAE}"/>
              </a:ext>
            </a:extLst>
          </p:cNvPr>
          <p:cNvSpPr txBox="1"/>
          <p:nvPr/>
        </p:nvSpPr>
        <p:spPr>
          <a:xfrm>
            <a:off x="2596896" y="6492875"/>
            <a:ext cx="6735818" cy="307777"/>
          </a:xfrm>
          <a:prstGeom prst="rect">
            <a:avLst/>
          </a:prstGeom>
          <a:noFill/>
        </p:spPr>
        <p:txBody>
          <a:bodyPr wrap="none" rtlCol="0">
            <a:spAutoFit/>
          </a:bodyPr>
          <a:lstStyle/>
          <a:p>
            <a:r>
              <a:rPr lang="en-US" sz="1400" dirty="0"/>
              <a:t>Source:  https://</a:t>
            </a:r>
            <a:r>
              <a:rPr lang="en-US" sz="1400" dirty="0" err="1"/>
              <a:t>www.wipo.int</a:t>
            </a:r>
            <a:r>
              <a:rPr lang="en-US" sz="1400" dirty="0"/>
              <a:t>/export/sites/www/</a:t>
            </a:r>
            <a:r>
              <a:rPr lang="en-US" sz="1400" dirty="0" err="1"/>
              <a:t>scp</a:t>
            </a:r>
            <a:r>
              <a:rPr lang="en-US" sz="1400" dirty="0"/>
              <a:t>/</a:t>
            </a:r>
            <a:r>
              <a:rPr lang="en-US" sz="1400" dirty="0" err="1"/>
              <a:t>en</a:t>
            </a:r>
            <a:r>
              <a:rPr lang="en-US" sz="1400" dirty="0"/>
              <a:t>/</a:t>
            </a:r>
            <a:r>
              <a:rPr lang="en-US" sz="1400" dirty="0" err="1"/>
              <a:t>national_laws</a:t>
            </a:r>
            <a:r>
              <a:rPr lang="en-US" sz="1400" dirty="0"/>
              <a:t>/</a:t>
            </a:r>
            <a:r>
              <a:rPr lang="en-US" sz="1400" dirty="0" err="1"/>
              <a:t>grace_period.pdf</a:t>
            </a:r>
            <a:endParaRPr lang="en-US" sz="1400" dirty="0"/>
          </a:p>
        </p:txBody>
      </p:sp>
    </p:spTree>
    <p:extLst>
      <p:ext uri="{BB962C8B-B14F-4D97-AF65-F5344CB8AC3E}">
        <p14:creationId xmlns:p14="http://schemas.microsoft.com/office/powerpoint/2010/main" val="21492588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94F97-80AF-90A9-A1E6-2547CF0BDC49}"/>
              </a:ext>
            </a:extLst>
          </p:cNvPr>
          <p:cNvSpPr>
            <a:spLocks noGrp="1"/>
          </p:cNvSpPr>
          <p:nvPr>
            <p:ph type="title"/>
          </p:nvPr>
        </p:nvSpPr>
        <p:spPr>
          <a:xfrm>
            <a:off x="838200" y="141741"/>
            <a:ext cx="10515600" cy="1138420"/>
          </a:xfrm>
        </p:spPr>
        <p:txBody>
          <a:bodyPr>
            <a:normAutofit/>
          </a:bodyPr>
          <a:lstStyle/>
          <a:p>
            <a:pPr algn="ctr"/>
            <a:r>
              <a:rPr lang="en-US" sz="3600" dirty="0"/>
              <a:t>Philippines</a:t>
            </a:r>
          </a:p>
        </p:txBody>
      </p:sp>
      <p:sp>
        <p:nvSpPr>
          <p:cNvPr id="5" name="Content Placeholder 4">
            <a:extLst>
              <a:ext uri="{FF2B5EF4-FFF2-40B4-BE49-F238E27FC236}">
                <a16:creationId xmlns:a16="http://schemas.microsoft.com/office/drawing/2014/main" id="{509952FF-4359-88C0-0F85-1BCD8CA95905}"/>
              </a:ext>
            </a:extLst>
          </p:cNvPr>
          <p:cNvSpPr>
            <a:spLocks noGrp="1"/>
          </p:cNvSpPr>
          <p:nvPr>
            <p:ph idx="1"/>
          </p:nvPr>
        </p:nvSpPr>
        <p:spPr>
          <a:xfrm>
            <a:off x="627822" y="1066800"/>
            <a:ext cx="10936355" cy="4351338"/>
          </a:xfrm>
        </p:spPr>
        <p:txBody>
          <a:bodyPr>
            <a:noAutofit/>
          </a:bodyPr>
          <a:lstStyle/>
          <a:p>
            <a:pPr marL="0" indent="0">
              <a:buNone/>
            </a:pPr>
            <a:r>
              <a:rPr lang="en-US" sz="2400" dirty="0">
                <a:effectLst/>
              </a:rPr>
              <a:t>The disclosure of information contained in the application during the twelve (12) months preceding the filing date or the priority date of the application shall not prejudice the applicant on the ground of lack of novelty if such disclosure was made by:</a:t>
            </a:r>
          </a:p>
          <a:p>
            <a:pPr marL="457200" indent="-457200">
              <a:buFont typeface="+mj-lt"/>
              <a:buAutoNum type="alphaLcParenR"/>
            </a:pPr>
            <a:r>
              <a:rPr lang="en-US" sz="2400" dirty="0">
                <a:effectLst/>
              </a:rPr>
              <a:t>The inventor; </a:t>
            </a:r>
          </a:p>
          <a:p>
            <a:pPr marL="457200" indent="-457200">
              <a:buFont typeface="+mj-lt"/>
              <a:buAutoNum type="alphaLcParenR"/>
            </a:pPr>
            <a:r>
              <a:rPr lang="en-US" sz="2400" dirty="0">
                <a:effectLst/>
              </a:rPr>
              <a:t>A patent office and the information was contained (a) in another application filed by the inventor and should not have been disclosed by the office, or (b) in an application filed without the knowledge or consent of the inventor by a third party which obtained the information directly or indirectly from the inventor; or</a:t>
            </a:r>
          </a:p>
          <a:p>
            <a:pPr marL="457200" indent="-457200">
              <a:buFont typeface="+mj-lt"/>
              <a:buAutoNum type="alphaLcParenR"/>
            </a:pPr>
            <a:r>
              <a:rPr lang="en-US" sz="2400" dirty="0">
                <a:effectLst/>
              </a:rPr>
              <a:t>A third party which obtained the information directly or indirectly from the inventor. </a:t>
            </a:r>
          </a:p>
          <a:p>
            <a:pPr marL="0" indent="0">
              <a:buNone/>
            </a:pPr>
            <a:r>
              <a:rPr lang="en-US" sz="2400" dirty="0">
                <a:effectLst/>
              </a:rPr>
              <a:t>"Inventor" also means any person who, at the filing date of application, had the right to the patent. </a:t>
            </a:r>
          </a:p>
          <a:p>
            <a:pPr marL="0" indent="0">
              <a:buNone/>
            </a:pPr>
            <a:endParaRPr lang="en-US" sz="2400" dirty="0"/>
          </a:p>
        </p:txBody>
      </p:sp>
      <p:sp>
        <p:nvSpPr>
          <p:cNvPr id="4" name="TextBox 3">
            <a:extLst>
              <a:ext uri="{FF2B5EF4-FFF2-40B4-BE49-F238E27FC236}">
                <a16:creationId xmlns:a16="http://schemas.microsoft.com/office/drawing/2014/main" id="{8F7AE615-821F-ECCD-6FF2-A684552FDDAE}"/>
              </a:ext>
            </a:extLst>
          </p:cNvPr>
          <p:cNvSpPr txBox="1"/>
          <p:nvPr/>
        </p:nvSpPr>
        <p:spPr>
          <a:xfrm>
            <a:off x="2596896" y="6492875"/>
            <a:ext cx="6735818" cy="307777"/>
          </a:xfrm>
          <a:prstGeom prst="rect">
            <a:avLst/>
          </a:prstGeom>
          <a:noFill/>
        </p:spPr>
        <p:txBody>
          <a:bodyPr wrap="none" rtlCol="0">
            <a:spAutoFit/>
          </a:bodyPr>
          <a:lstStyle/>
          <a:p>
            <a:r>
              <a:rPr lang="en-US" sz="1400" dirty="0"/>
              <a:t>Source:  https://</a:t>
            </a:r>
            <a:r>
              <a:rPr lang="en-US" sz="1400" dirty="0" err="1"/>
              <a:t>www.wipo.int</a:t>
            </a:r>
            <a:r>
              <a:rPr lang="en-US" sz="1400" dirty="0"/>
              <a:t>/export/sites/www/</a:t>
            </a:r>
            <a:r>
              <a:rPr lang="en-US" sz="1400" dirty="0" err="1"/>
              <a:t>scp</a:t>
            </a:r>
            <a:r>
              <a:rPr lang="en-US" sz="1400" dirty="0"/>
              <a:t>/</a:t>
            </a:r>
            <a:r>
              <a:rPr lang="en-US" sz="1400" dirty="0" err="1"/>
              <a:t>en</a:t>
            </a:r>
            <a:r>
              <a:rPr lang="en-US" sz="1400" dirty="0"/>
              <a:t>/</a:t>
            </a:r>
            <a:r>
              <a:rPr lang="en-US" sz="1400" dirty="0" err="1"/>
              <a:t>national_laws</a:t>
            </a:r>
            <a:r>
              <a:rPr lang="en-US" sz="1400" dirty="0"/>
              <a:t>/</a:t>
            </a:r>
            <a:r>
              <a:rPr lang="en-US" sz="1400" dirty="0" err="1"/>
              <a:t>grace_period.pdf</a:t>
            </a:r>
            <a:endParaRPr lang="en-US" sz="1400" dirty="0"/>
          </a:p>
        </p:txBody>
      </p:sp>
    </p:spTree>
    <p:extLst>
      <p:ext uri="{BB962C8B-B14F-4D97-AF65-F5344CB8AC3E}">
        <p14:creationId xmlns:p14="http://schemas.microsoft.com/office/powerpoint/2010/main" val="1649420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94F97-80AF-90A9-A1E6-2547CF0BDC49}"/>
              </a:ext>
            </a:extLst>
          </p:cNvPr>
          <p:cNvSpPr>
            <a:spLocks noGrp="1"/>
          </p:cNvSpPr>
          <p:nvPr>
            <p:ph type="title"/>
          </p:nvPr>
        </p:nvSpPr>
        <p:spPr/>
        <p:txBody>
          <a:bodyPr>
            <a:normAutofit/>
          </a:bodyPr>
          <a:lstStyle/>
          <a:p>
            <a:pPr algn="ctr"/>
            <a:r>
              <a:rPr lang="en-US" sz="3600" dirty="0"/>
              <a:t>Kenya</a:t>
            </a:r>
          </a:p>
        </p:txBody>
      </p:sp>
      <p:sp>
        <p:nvSpPr>
          <p:cNvPr id="5" name="Content Placeholder 4">
            <a:extLst>
              <a:ext uri="{FF2B5EF4-FFF2-40B4-BE49-F238E27FC236}">
                <a16:creationId xmlns:a16="http://schemas.microsoft.com/office/drawing/2014/main" id="{509952FF-4359-88C0-0F85-1BCD8CA95905}"/>
              </a:ext>
            </a:extLst>
          </p:cNvPr>
          <p:cNvSpPr>
            <a:spLocks noGrp="1"/>
          </p:cNvSpPr>
          <p:nvPr>
            <p:ph idx="1"/>
          </p:nvPr>
        </p:nvSpPr>
        <p:spPr/>
        <p:txBody>
          <a:bodyPr>
            <a:normAutofit/>
          </a:bodyPr>
          <a:lstStyle/>
          <a:p>
            <a:pPr marL="0" indent="0">
              <a:buNone/>
            </a:pPr>
            <a:r>
              <a:rPr lang="en-US" sz="2400" dirty="0">
                <a:effectLst/>
              </a:rPr>
              <a:t>Disclosure not to be taken into account in determining novelty and inventive step if it occurred within 12 months before the filing date (priority date):</a:t>
            </a:r>
          </a:p>
          <a:p>
            <a:pPr marL="457200" indent="-457200">
              <a:buAutoNum type="arabicPeriod"/>
            </a:pPr>
            <a:r>
              <a:rPr lang="en-US" sz="2400" dirty="0">
                <a:effectLst/>
              </a:rPr>
              <a:t>by the applicant or his predecessor in title;</a:t>
            </a:r>
          </a:p>
          <a:p>
            <a:pPr marL="457200" indent="-457200">
              <a:buAutoNum type="arabicPeriod"/>
            </a:pPr>
            <a:r>
              <a:rPr lang="en-US" sz="2400" dirty="0">
                <a:effectLst/>
              </a:rPr>
              <a:t>due to an evident abuse committed by a third party in relation to the applicant or his predecessor in title. </a:t>
            </a:r>
          </a:p>
          <a:p>
            <a:pPr marL="0" indent="0">
              <a:buNone/>
            </a:pPr>
            <a:endParaRPr lang="en-US" sz="2400" dirty="0"/>
          </a:p>
        </p:txBody>
      </p:sp>
      <p:sp>
        <p:nvSpPr>
          <p:cNvPr id="4" name="TextBox 3">
            <a:extLst>
              <a:ext uri="{FF2B5EF4-FFF2-40B4-BE49-F238E27FC236}">
                <a16:creationId xmlns:a16="http://schemas.microsoft.com/office/drawing/2014/main" id="{8F7AE615-821F-ECCD-6FF2-A684552FDDAE}"/>
              </a:ext>
            </a:extLst>
          </p:cNvPr>
          <p:cNvSpPr txBox="1"/>
          <p:nvPr/>
        </p:nvSpPr>
        <p:spPr>
          <a:xfrm>
            <a:off x="2596896" y="6492875"/>
            <a:ext cx="6735818" cy="307777"/>
          </a:xfrm>
          <a:prstGeom prst="rect">
            <a:avLst/>
          </a:prstGeom>
          <a:noFill/>
        </p:spPr>
        <p:txBody>
          <a:bodyPr wrap="none" rtlCol="0">
            <a:spAutoFit/>
          </a:bodyPr>
          <a:lstStyle/>
          <a:p>
            <a:r>
              <a:rPr lang="en-US" sz="1400" dirty="0"/>
              <a:t>Source:  https://</a:t>
            </a:r>
            <a:r>
              <a:rPr lang="en-US" sz="1400" dirty="0" err="1"/>
              <a:t>www.wipo.int</a:t>
            </a:r>
            <a:r>
              <a:rPr lang="en-US" sz="1400" dirty="0"/>
              <a:t>/export/sites/www/</a:t>
            </a:r>
            <a:r>
              <a:rPr lang="en-US" sz="1400" dirty="0" err="1"/>
              <a:t>scp</a:t>
            </a:r>
            <a:r>
              <a:rPr lang="en-US" sz="1400" dirty="0"/>
              <a:t>/</a:t>
            </a:r>
            <a:r>
              <a:rPr lang="en-US" sz="1400" dirty="0" err="1"/>
              <a:t>en</a:t>
            </a:r>
            <a:r>
              <a:rPr lang="en-US" sz="1400" dirty="0"/>
              <a:t>/</a:t>
            </a:r>
            <a:r>
              <a:rPr lang="en-US" sz="1400" dirty="0" err="1"/>
              <a:t>national_laws</a:t>
            </a:r>
            <a:r>
              <a:rPr lang="en-US" sz="1400" dirty="0"/>
              <a:t>/</a:t>
            </a:r>
            <a:r>
              <a:rPr lang="en-US" sz="1400" dirty="0" err="1"/>
              <a:t>grace_period.pdf</a:t>
            </a:r>
            <a:endParaRPr lang="en-US" sz="1400" dirty="0"/>
          </a:p>
        </p:txBody>
      </p:sp>
    </p:spTree>
    <p:extLst>
      <p:ext uri="{BB962C8B-B14F-4D97-AF65-F5344CB8AC3E}">
        <p14:creationId xmlns:p14="http://schemas.microsoft.com/office/powerpoint/2010/main" val="3224615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94F97-80AF-90A9-A1E6-2547CF0BDC49}"/>
              </a:ext>
            </a:extLst>
          </p:cNvPr>
          <p:cNvSpPr>
            <a:spLocks noGrp="1"/>
          </p:cNvSpPr>
          <p:nvPr>
            <p:ph type="title"/>
          </p:nvPr>
        </p:nvSpPr>
        <p:spPr/>
        <p:txBody>
          <a:bodyPr>
            <a:normAutofit/>
          </a:bodyPr>
          <a:lstStyle/>
          <a:p>
            <a:pPr algn="ctr"/>
            <a:r>
              <a:rPr lang="en-US" sz="3600" dirty="0"/>
              <a:t>South Africa</a:t>
            </a:r>
          </a:p>
        </p:txBody>
      </p:sp>
      <p:sp>
        <p:nvSpPr>
          <p:cNvPr id="5" name="Content Placeholder 4">
            <a:extLst>
              <a:ext uri="{FF2B5EF4-FFF2-40B4-BE49-F238E27FC236}">
                <a16:creationId xmlns:a16="http://schemas.microsoft.com/office/drawing/2014/main" id="{509952FF-4359-88C0-0F85-1BCD8CA95905}"/>
              </a:ext>
            </a:extLst>
          </p:cNvPr>
          <p:cNvSpPr>
            <a:spLocks noGrp="1"/>
          </p:cNvSpPr>
          <p:nvPr>
            <p:ph idx="1"/>
          </p:nvPr>
        </p:nvSpPr>
        <p:spPr/>
        <p:txBody>
          <a:bodyPr>
            <a:normAutofit/>
          </a:bodyPr>
          <a:lstStyle/>
          <a:p>
            <a:pPr marL="0" indent="0">
              <a:buNone/>
            </a:pPr>
            <a:r>
              <a:rPr lang="en-US" sz="2400" dirty="0">
                <a:effectLst/>
              </a:rPr>
              <a:t>Disclosure not to be taken into account in determining patentability if it occurred any time before the filing date (priority date) due to:</a:t>
            </a:r>
            <a:endParaRPr lang="en-US" sz="2400" dirty="0"/>
          </a:p>
          <a:p>
            <a:pPr marL="457200" indent="-457200">
              <a:buAutoNum type="arabicPeriod"/>
            </a:pPr>
            <a:r>
              <a:rPr lang="en-US" sz="2400" dirty="0">
                <a:effectLst/>
              </a:rPr>
              <a:t>knowledge or matter obtained from the applicant or his predecessor in title and disclosed or used without his knowledge or consent (provided that, where the applicant learnt of that disclosure, use or knowledge before the filing date (priority date), he then applied for protection with reasonable diligence); </a:t>
            </a:r>
          </a:p>
          <a:p>
            <a:pPr marL="457200" indent="-457200">
              <a:buAutoNum type="arabicPeriod"/>
            </a:pPr>
            <a:r>
              <a:rPr lang="en-US" sz="2400" dirty="0">
                <a:effectLst/>
              </a:rPr>
              <a:t>working the invention in South Africa, by the applicant or his predecessor in title, for reasonable technical trial or experiment. </a:t>
            </a:r>
          </a:p>
          <a:p>
            <a:pPr marL="0" indent="0">
              <a:buNone/>
            </a:pPr>
            <a:endParaRPr lang="en-US" sz="2400" dirty="0"/>
          </a:p>
        </p:txBody>
      </p:sp>
      <p:sp>
        <p:nvSpPr>
          <p:cNvPr id="4" name="TextBox 3">
            <a:extLst>
              <a:ext uri="{FF2B5EF4-FFF2-40B4-BE49-F238E27FC236}">
                <a16:creationId xmlns:a16="http://schemas.microsoft.com/office/drawing/2014/main" id="{8F7AE615-821F-ECCD-6FF2-A684552FDDAE}"/>
              </a:ext>
            </a:extLst>
          </p:cNvPr>
          <p:cNvSpPr txBox="1"/>
          <p:nvPr/>
        </p:nvSpPr>
        <p:spPr>
          <a:xfrm>
            <a:off x="2596896" y="6492875"/>
            <a:ext cx="6735818" cy="307777"/>
          </a:xfrm>
          <a:prstGeom prst="rect">
            <a:avLst/>
          </a:prstGeom>
          <a:noFill/>
        </p:spPr>
        <p:txBody>
          <a:bodyPr wrap="none" rtlCol="0">
            <a:spAutoFit/>
          </a:bodyPr>
          <a:lstStyle/>
          <a:p>
            <a:r>
              <a:rPr lang="en-US" sz="1400" dirty="0"/>
              <a:t>Source:  https://</a:t>
            </a:r>
            <a:r>
              <a:rPr lang="en-US" sz="1400" dirty="0" err="1"/>
              <a:t>www.wipo.int</a:t>
            </a:r>
            <a:r>
              <a:rPr lang="en-US" sz="1400" dirty="0"/>
              <a:t>/export/sites/www/</a:t>
            </a:r>
            <a:r>
              <a:rPr lang="en-US" sz="1400" dirty="0" err="1"/>
              <a:t>scp</a:t>
            </a:r>
            <a:r>
              <a:rPr lang="en-US" sz="1400" dirty="0"/>
              <a:t>/</a:t>
            </a:r>
            <a:r>
              <a:rPr lang="en-US" sz="1400" dirty="0" err="1"/>
              <a:t>en</a:t>
            </a:r>
            <a:r>
              <a:rPr lang="en-US" sz="1400" dirty="0"/>
              <a:t>/</a:t>
            </a:r>
            <a:r>
              <a:rPr lang="en-US" sz="1400" dirty="0" err="1"/>
              <a:t>national_laws</a:t>
            </a:r>
            <a:r>
              <a:rPr lang="en-US" sz="1400" dirty="0"/>
              <a:t>/</a:t>
            </a:r>
            <a:r>
              <a:rPr lang="en-US" sz="1400" dirty="0" err="1"/>
              <a:t>grace_period.pdf</a:t>
            </a:r>
            <a:endParaRPr lang="en-US" sz="1400" dirty="0"/>
          </a:p>
        </p:txBody>
      </p:sp>
    </p:spTree>
    <p:extLst>
      <p:ext uri="{BB962C8B-B14F-4D97-AF65-F5344CB8AC3E}">
        <p14:creationId xmlns:p14="http://schemas.microsoft.com/office/powerpoint/2010/main" val="776147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94F97-80AF-90A9-A1E6-2547CF0BDC49}"/>
              </a:ext>
            </a:extLst>
          </p:cNvPr>
          <p:cNvSpPr>
            <a:spLocks noGrp="1"/>
          </p:cNvSpPr>
          <p:nvPr>
            <p:ph type="title"/>
          </p:nvPr>
        </p:nvSpPr>
        <p:spPr>
          <a:xfrm>
            <a:off x="838200" y="57349"/>
            <a:ext cx="10515600" cy="747324"/>
          </a:xfrm>
        </p:spPr>
        <p:txBody>
          <a:bodyPr>
            <a:normAutofit/>
          </a:bodyPr>
          <a:lstStyle/>
          <a:p>
            <a:pPr algn="ctr"/>
            <a:r>
              <a:rPr lang="en-US" sz="3600" dirty="0"/>
              <a:t>India</a:t>
            </a:r>
          </a:p>
        </p:txBody>
      </p:sp>
      <p:sp>
        <p:nvSpPr>
          <p:cNvPr id="5" name="Content Placeholder 4">
            <a:extLst>
              <a:ext uri="{FF2B5EF4-FFF2-40B4-BE49-F238E27FC236}">
                <a16:creationId xmlns:a16="http://schemas.microsoft.com/office/drawing/2014/main" id="{509952FF-4359-88C0-0F85-1BCD8CA95905}"/>
              </a:ext>
            </a:extLst>
          </p:cNvPr>
          <p:cNvSpPr>
            <a:spLocks noGrp="1"/>
          </p:cNvSpPr>
          <p:nvPr>
            <p:ph idx="1"/>
          </p:nvPr>
        </p:nvSpPr>
        <p:spPr>
          <a:xfrm>
            <a:off x="548640" y="804672"/>
            <a:ext cx="11350752" cy="5559551"/>
          </a:xfrm>
        </p:spPr>
        <p:txBody>
          <a:bodyPr>
            <a:noAutofit/>
          </a:bodyPr>
          <a:lstStyle/>
          <a:p>
            <a:pPr marL="0" indent="0">
              <a:buNone/>
            </a:pPr>
            <a:r>
              <a:rPr lang="en-US" sz="1600" dirty="0">
                <a:effectLst/>
              </a:rPr>
              <a:t>An invention shall not be deemed to have been anticipated by:</a:t>
            </a:r>
          </a:p>
          <a:p>
            <a:pPr marL="342900" indent="-342900">
              <a:buFont typeface="+mj-lt"/>
              <a:buAutoNum type="arabicPeriod"/>
            </a:pPr>
            <a:r>
              <a:rPr lang="en-US" sz="1600" dirty="0">
                <a:effectLst/>
              </a:rPr>
              <a:t>Disclosures at any time before the filing date (priority date) of matter obtained from, and published without the consent of, the inventor or his successor in title (provided that the invention was not commercially worked in India, otherwise than for the purpose of reasonable trial, and that a patent application for the invention was filed in India or a convention country as soon as reasonably practicable thereafter).</a:t>
            </a:r>
            <a:endParaRPr lang="en-US" sz="1600" dirty="0"/>
          </a:p>
          <a:p>
            <a:pPr marL="342900" indent="-342900">
              <a:buFont typeface="+mj-lt"/>
              <a:buAutoNum type="arabicPeriod"/>
            </a:pPr>
            <a:r>
              <a:rPr lang="en-US" sz="1600" dirty="0">
                <a:effectLst/>
              </a:rPr>
              <a:t>Other applications made in contravention of the rights of the inventors or his successor in title or public use or publication of the invention without the consent of the inventor or his successor in title by the applicants of such other applications or by any other person in consequence of the disclosure. </a:t>
            </a:r>
            <a:endParaRPr lang="en-US" sz="1600" dirty="0"/>
          </a:p>
          <a:p>
            <a:pPr marL="342900" indent="-342900">
              <a:buFont typeface="+mj-lt"/>
              <a:buAutoNum type="arabicPeriod"/>
            </a:pPr>
            <a:r>
              <a:rPr lang="en-US" sz="1600" dirty="0">
                <a:effectLst/>
              </a:rPr>
              <a:t>Disclosures due to the communication of the invention to the Government or to any person authorized by the Government to investigate the invention or its merits, or for the purpose of that investigation. </a:t>
            </a:r>
          </a:p>
          <a:p>
            <a:pPr marL="342900" indent="-342900">
              <a:buFont typeface="+mj-lt"/>
              <a:buAutoNum type="arabicPeriod"/>
            </a:pPr>
            <a:r>
              <a:rPr lang="en-US" sz="1600" dirty="0">
                <a:effectLst/>
              </a:rPr>
              <a:t>Disclosures within 12 months before the application is made (calculated from the opening of the exhibition or the reading or publication of the paper) by:</a:t>
            </a:r>
            <a:endParaRPr lang="en-US" sz="1600" dirty="0"/>
          </a:p>
          <a:p>
            <a:pPr marL="800100" lvl="1" indent="-342900">
              <a:buFont typeface="+mj-lt"/>
              <a:buAutoNum type="alphaLcParenR"/>
            </a:pPr>
            <a:r>
              <a:rPr lang="en-US" sz="1200" dirty="0">
                <a:effectLst/>
              </a:rPr>
              <a:t>display or use of the invention with the consent of the inventor or his predecessor in title at an industrial or other exhibition notified in the Official Gazette; </a:t>
            </a:r>
          </a:p>
          <a:p>
            <a:pPr marL="800100" lvl="1" indent="-342900">
              <a:buFont typeface="+mj-lt"/>
              <a:buAutoNum type="alphaLcParenR"/>
            </a:pPr>
            <a:r>
              <a:rPr lang="en-US" sz="1200" dirty="0">
                <a:effectLst/>
              </a:rPr>
              <a:t>publication of the invention in consequence of such display or use;</a:t>
            </a:r>
            <a:endParaRPr lang="en-US" sz="1200" dirty="0"/>
          </a:p>
          <a:p>
            <a:pPr marL="800100" lvl="1" indent="-342900">
              <a:buFont typeface="+mj-lt"/>
              <a:buAutoNum type="alphaLcParenR"/>
            </a:pPr>
            <a:r>
              <a:rPr lang="en-US" sz="1200" dirty="0">
                <a:effectLst/>
              </a:rPr>
              <a:t>use of the invention during the period of the exhibition without the consent of the inventor or his predecessor in title; </a:t>
            </a:r>
          </a:p>
          <a:p>
            <a:pPr marL="800100" lvl="1" indent="-342900">
              <a:buFont typeface="+mj-lt"/>
              <a:buAutoNum type="alphaLcParenR"/>
            </a:pPr>
            <a:r>
              <a:rPr lang="en-US" sz="1200" dirty="0">
                <a:effectLst/>
              </a:rPr>
              <a:t>description of the invention in a paper read by the inventor before a learned society, or published with his consent in the transactions of such a society.</a:t>
            </a:r>
            <a:endParaRPr lang="en-US" sz="1200" dirty="0"/>
          </a:p>
          <a:p>
            <a:pPr marL="342900" indent="-342900">
              <a:buFont typeface="+mj-lt"/>
              <a:buAutoNum type="arabicPeriod"/>
            </a:pPr>
            <a:r>
              <a:rPr lang="en-US" sz="1600" dirty="0">
                <a:effectLst/>
              </a:rPr>
              <a:t>Disclosures within one year before the filing date (priority date) by public working the invention for reasonable trial, by or with the consent of the applicant or his predecessor in title.</a:t>
            </a:r>
          </a:p>
          <a:p>
            <a:pPr marL="342900" indent="-342900">
              <a:buFont typeface="+mj-lt"/>
              <a:buAutoNum type="arabicPeriod"/>
            </a:pPr>
            <a:r>
              <a:rPr lang="en-US" sz="1600" dirty="0">
                <a:effectLst/>
              </a:rPr>
              <a:t>Publication of invention anywhere in the world or use of the invention in India at any time after the filing of the provisional specification or complete specification which is treated as provisional specification by virtue of a direction under sub-section (3) of section 9 of the Act. </a:t>
            </a:r>
          </a:p>
          <a:p>
            <a:pPr marL="342900" indent="-342900">
              <a:buFont typeface="+mj-lt"/>
              <a:buAutoNum type="arabicPeriod"/>
            </a:pPr>
            <a:endParaRPr lang="en-US" sz="1600" dirty="0"/>
          </a:p>
        </p:txBody>
      </p:sp>
      <p:sp>
        <p:nvSpPr>
          <p:cNvPr id="4" name="TextBox 3">
            <a:extLst>
              <a:ext uri="{FF2B5EF4-FFF2-40B4-BE49-F238E27FC236}">
                <a16:creationId xmlns:a16="http://schemas.microsoft.com/office/drawing/2014/main" id="{8F7AE615-821F-ECCD-6FF2-A684552FDDAE}"/>
              </a:ext>
            </a:extLst>
          </p:cNvPr>
          <p:cNvSpPr txBox="1"/>
          <p:nvPr/>
        </p:nvSpPr>
        <p:spPr>
          <a:xfrm>
            <a:off x="2596896" y="6492875"/>
            <a:ext cx="6735818" cy="307777"/>
          </a:xfrm>
          <a:prstGeom prst="rect">
            <a:avLst/>
          </a:prstGeom>
          <a:noFill/>
        </p:spPr>
        <p:txBody>
          <a:bodyPr wrap="none" rtlCol="0">
            <a:spAutoFit/>
          </a:bodyPr>
          <a:lstStyle/>
          <a:p>
            <a:r>
              <a:rPr lang="en-US" sz="1400" dirty="0"/>
              <a:t>Source:  https://</a:t>
            </a:r>
            <a:r>
              <a:rPr lang="en-US" sz="1400" dirty="0" err="1"/>
              <a:t>www.wipo.int</a:t>
            </a:r>
            <a:r>
              <a:rPr lang="en-US" sz="1400" dirty="0"/>
              <a:t>/export/sites/www/</a:t>
            </a:r>
            <a:r>
              <a:rPr lang="en-US" sz="1400" dirty="0" err="1"/>
              <a:t>scp</a:t>
            </a:r>
            <a:r>
              <a:rPr lang="en-US" sz="1400" dirty="0"/>
              <a:t>/</a:t>
            </a:r>
            <a:r>
              <a:rPr lang="en-US" sz="1400" dirty="0" err="1"/>
              <a:t>en</a:t>
            </a:r>
            <a:r>
              <a:rPr lang="en-US" sz="1400" dirty="0"/>
              <a:t>/</a:t>
            </a:r>
            <a:r>
              <a:rPr lang="en-US" sz="1400" dirty="0" err="1"/>
              <a:t>national_laws</a:t>
            </a:r>
            <a:r>
              <a:rPr lang="en-US" sz="1400" dirty="0"/>
              <a:t>/</a:t>
            </a:r>
            <a:r>
              <a:rPr lang="en-US" sz="1400" dirty="0" err="1"/>
              <a:t>grace_period.pdf</a:t>
            </a:r>
            <a:endParaRPr lang="en-US" sz="1400" dirty="0"/>
          </a:p>
        </p:txBody>
      </p:sp>
    </p:spTree>
    <p:extLst>
      <p:ext uri="{BB962C8B-B14F-4D97-AF65-F5344CB8AC3E}">
        <p14:creationId xmlns:p14="http://schemas.microsoft.com/office/powerpoint/2010/main" val="30325165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94F97-80AF-90A9-A1E6-2547CF0BDC49}"/>
              </a:ext>
            </a:extLst>
          </p:cNvPr>
          <p:cNvSpPr>
            <a:spLocks noGrp="1"/>
          </p:cNvSpPr>
          <p:nvPr>
            <p:ph type="title"/>
          </p:nvPr>
        </p:nvSpPr>
        <p:spPr/>
        <p:txBody>
          <a:bodyPr>
            <a:normAutofit/>
          </a:bodyPr>
          <a:lstStyle/>
          <a:p>
            <a:pPr algn="ctr"/>
            <a:r>
              <a:rPr lang="en-US" sz="3600" dirty="0"/>
              <a:t>Japan</a:t>
            </a:r>
          </a:p>
        </p:txBody>
      </p:sp>
      <p:sp>
        <p:nvSpPr>
          <p:cNvPr id="5" name="Content Placeholder 4">
            <a:extLst>
              <a:ext uri="{FF2B5EF4-FFF2-40B4-BE49-F238E27FC236}">
                <a16:creationId xmlns:a16="http://schemas.microsoft.com/office/drawing/2014/main" id="{509952FF-4359-88C0-0F85-1BCD8CA95905}"/>
              </a:ext>
            </a:extLst>
          </p:cNvPr>
          <p:cNvSpPr>
            <a:spLocks noGrp="1"/>
          </p:cNvSpPr>
          <p:nvPr>
            <p:ph idx="1"/>
          </p:nvPr>
        </p:nvSpPr>
        <p:spPr>
          <a:xfrm>
            <a:off x="838200" y="1690688"/>
            <a:ext cx="10515600" cy="4351338"/>
          </a:xfrm>
        </p:spPr>
        <p:txBody>
          <a:bodyPr>
            <a:noAutofit/>
          </a:bodyPr>
          <a:lstStyle/>
          <a:p>
            <a:pPr marL="0" indent="0">
              <a:buNone/>
            </a:pPr>
            <a:r>
              <a:rPr lang="en-US" sz="2400" dirty="0">
                <a:effectLst/>
              </a:rPr>
              <a:t>1. Disclosure not to be taken into consideration in determining novelty and inventive step if it occurred within one year before the filing date: </a:t>
            </a:r>
          </a:p>
          <a:p>
            <a:pPr marL="0" indent="0">
              <a:buNone/>
            </a:pPr>
            <a:r>
              <a:rPr lang="en-US" sz="2400" dirty="0">
                <a:effectLst/>
              </a:rPr>
              <a:t>	(a)  against the will of the person having the right to obtain a patent; or </a:t>
            </a:r>
          </a:p>
          <a:p>
            <a:pPr marL="0" indent="0">
              <a:buNone/>
            </a:pPr>
            <a:r>
              <a:rPr lang="en-US" sz="2400" dirty="0">
                <a:effectLst/>
              </a:rPr>
              <a:t>	(b)  as a result of an act of the person having the right to obtain a patent (excluding the case in which it has been disclosed through the publication in the bulletin pertaining to inventions, utility models, designs or trademarks). </a:t>
            </a:r>
          </a:p>
          <a:p>
            <a:pPr marL="0" indent="0">
              <a:buNone/>
            </a:pPr>
            <a:r>
              <a:rPr lang="en-US" sz="2400" dirty="0">
                <a:effectLst/>
              </a:rPr>
              <a:t>2. The applicant shall submit (in the case of 1 (b) above): </a:t>
            </a:r>
          </a:p>
          <a:p>
            <a:pPr marL="0" indent="0">
              <a:buNone/>
            </a:pPr>
            <a:r>
              <a:rPr lang="en-US" sz="2400" dirty="0">
                <a:effectLst/>
              </a:rPr>
              <a:t>	(a)  a written statement to that effect at the time of filing; and </a:t>
            </a:r>
          </a:p>
          <a:p>
            <a:pPr marL="0" indent="0">
              <a:buNone/>
            </a:pPr>
            <a:r>
              <a:rPr lang="en-US" sz="2400" dirty="0"/>
              <a:t>	</a:t>
            </a:r>
            <a:r>
              <a:rPr lang="en-US" sz="2400" dirty="0">
                <a:effectLst/>
              </a:rPr>
              <a:t>(b)  proof, within 30 days of the filing date, that the disclosure was in respect of the invention. </a:t>
            </a:r>
          </a:p>
          <a:p>
            <a:pPr marL="0" indent="0">
              <a:buNone/>
            </a:pPr>
            <a:endParaRPr lang="en-US" sz="2400" dirty="0"/>
          </a:p>
        </p:txBody>
      </p:sp>
      <p:sp>
        <p:nvSpPr>
          <p:cNvPr id="4" name="TextBox 3">
            <a:extLst>
              <a:ext uri="{FF2B5EF4-FFF2-40B4-BE49-F238E27FC236}">
                <a16:creationId xmlns:a16="http://schemas.microsoft.com/office/drawing/2014/main" id="{8F7AE615-821F-ECCD-6FF2-A684552FDDAE}"/>
              </a:ext>
            </a:extLst>
          </p:cNvPr>
          <p:cNvSpPr txBox="1"/>
          <p:nvPr/>
        </p:nvSpPr>
        <p:spPr>
          <a:xfrm>
            <a:off x="2596896" y="6492875"/>
            <a:ext cx="6735818" cy="307777"/>
          </a:xfrm>
          <a:prstGeom prst="rect">
            <a:avLst/>
          </a:prstGeom>
          <a:noFill/>
        </p:spPr>
        <p:txBody>
          <a:bodyPr wrap="none" rtlCol="0">
            <a:spAutoFit/>
          </a:bodyPr>
          <a:lstStyle/>
          <a:p>
            <a:r>
              <a:rPr lang="en-US" sz="1400" dirty="0"/>
              <a:t>Source:  https://</a:t>
            </a:r>
            <a:r>
              <a:rPr lang="en-US" sz="1400" dirty="0" err="1"/>
              <a:t>www.wipo.int</a:t>
            </a:r>
            <a:r>
              <a:rPr lang="en-US" sz="1400" dirty="0"/>
              <a:t>/export/sites/www/</a:t>
            </a:r>
            <a:r>
              <a:rPr lang="en-US" sz="1400" dirty="0" err="1"/>
              <a:t>scp</a:t>
            </a:r>
            <a:r>
              <a:rPr lang="en-US" sz="1400" dirty="0"/>
              <a:t>/</a:t>
            </a:r>
            <a:r>
              <a:rPr lang="en-US" sz="1400" dirty="0" err="1"/>
              <a:t>en</a:t>
            </a:r>
            <a:r>
              <a:rPr lang="en-US" sz="1400" dirty="0"/>
              <a:t>/</a:t>
            </a:r>
            <a:r>
              <a:rPr lang="en-US" sz="1400" dirty="0" err="1"/>
              <a:t>national_laws</a:t>
            </a:r>
            <a:r>
              <a:rPr lang="en-US" sz="1400" dirty="0"/>
              <a:t>/</a:t>
            </a:r>
            <a:r>
              <a:rPr lang="en-US" sz="1400" dirty="0" err="1"/>
              <a:t>grace_period.pdf</a:t>
            </a:r>
            <a:endParaRPr lang="en-US" sz="1400" dirty="0"/>
          </a:p>
        </p:txBody>
      </p:sp>
    </p:spTree>
    <p:extLst>
      <p:ext uri="{BB962C8B-B14F-4D97-AF65-F5344CB8AC3E}">
        <p14:creationId xmlns:p14="http://schemas.microsoft.com/office/powerpoint/2010/main" val="26249184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94F97-80AF-90A9-A1E6-2547CF0BDC49}"/>
              </a:ext>
            </a:extLst>
          </p:cNvPr>
          <p:cNvSpPr>
            <a:spLocks noGrp="1"/>
          </p:cNvSpPr>
          <p:nvPr>
            <p:ph type="title"/>
          </p:nvPr>
        </p:nvSpPr>
        <p:spPr>
          <a:xfrm>
            <a:off x="838200" y="194437"/>
            <a:ext cx="10515600" cy="701675"/>
          </a:xfrm>
        </p:spPr>
        <p:txBody>
          <a:bodyPr>
            <a:normAutofit/>
          </a:bodyPr>
          <a:lstStyle/>
          <a:p>
            <a:pPr algn="ctr"/>
            <a:r>
              <a:rPr lang="en-US" sz="3600" dirty="0"/>
              <a:t>Republic of Korea</a:t>
            </a:r>
          </a:p>
        </p:txBody>
      </p:sp>
      <p:sp>
        <p:nvSpPr>
          <p:cNvPr id="5" name="Content Placeholder 4">
            <a:extLst>
              <a:ext uri="{FF2B5EF4-FFF2-40B4-BE49-F238E27FC236}">
                <a16:creationId xmlns:a16="http://schemas.microsoft.com/office/drawing/2014/main" id="{509952FF-4359-88C0-0F85-1BCD8CA95905}"/>
              </a:ext>
            </a:extLst>
          </p:cNvPr>
          <p:cNvSpPr>
            <a:spLocks noGrp="1"/>
          </p:cNvSpPr>
          <p:nvPr>
            <p:ph idx="1"/>
          </p:nvPr>
        </p:nvSpPr>
        <p:spPr>
          <a:xfrm>
            <a:off x="487680" y="1182624"/>
            <a:ext cx="10866120" cy="4994339"/>
          </a:xfrm>
        </p:spPr>
        <p:txBody>
          <a:bodyPr>
            <a:noAutofit/>
          </a:bodyPr>
          <a:lstStyle/>
          <a:p>
            <a:pPr marL="457200" indent="-457200">
              <a:buAutoNum type="arabicPeriod"/>
            </a:pPr>
            <a:r>
              <a:rPr lang="en-US" sz="2000" dirty="0">
                <a:effectLst/>
              </a:rPr>
              <a:t>Disclosure not to be taken into account in determining novelty and inventive step if it occurred within twelve months before the filing date:</a:t>
            </a:r>
            <a:endParaRPr lang="en-US" sz="2000" dirty="0"/>
          </a:p>
          <a:p>
            <a:pPr marL="914400" lvl="1" indent="-457200">
              <a:buFont typeface="+mj-lt"/>
              <a:buAutoNum type="alphaLcParenR"/>
            </a:pPr>
            <a:r>
              <a:rPr lang="en-US" sz="2000" dirty="0">
                <a:effectLst/>
              </a:rPr>
              <a:t>by the person with the right to obtain a patent (excluding the disclosure made by a national or foreign Office according to legislations or international treaties); </a:t>
            </a:r>
          </a:p>
          <a:p>
            <a:pPr marL="914400" lvl="1" indent="-457200">
              <a:buFont typeface="+mj-lt"/>
              <a:buAutoNum type="alphaLcParenR"/>
            </a:pPr>
            <a:r>
              <a:rPr lang="en-US" sz="2000" dirty="0">
                <a:effectLst/>
              </a:rPr>
              <a:t>contrary to the intention of the person with the right to obtain a patent.</a:t>
            </a:r>
            <a:endParaRPr lang="en-US" sz="2000" dirty="0"/>
          </a:p>
          <a:p>
            <a:pPr marL="457200" indent="-457200">
              <a:buAutoNum type="arabicPeriod"/>
            </a:pPr>
            <a:r>
              <a:rPr lang="en-US" sz="2000" dirty="0">
                <a:effectLst/>
              </a:rPr>
              <a:t>In the case of 1(a) above, the applicant shall state the intention to have 1(a) above applied in the application and, within 30 days from the filing date, a document proving the relevant facts.</a:t>
            </a:r>
            <a:endParaRPr lang="en-US" sz="2000" dirty="0"/>
          </a:p>
          <a:p>
            <a:pPr marL="457200" indent="-457200">
              <a:buAutoNum type="arabicPeriod"/>
            </a:pPr>
            <a:r>
              <a:rPr lang="en-US" sz="2000" dirty="0">
                <a:effectLst/>
              </a:rPr>
              <a:t>Regardless of 2 above, where the applicant pays complement fees, it is allowed to submit a document stating the intention to have 1(a) above applied or another document to prove relevant facts within one of the following periods.</a:t>
            </a:r>
            <a:endParaRPr lang="en-US" sz="2000" dirty="0"/>
          </a:p>
          <a:p>
            <a:pPr marL="914400" lvl="1" indent="-457200">
              <a:buFont typeface="+mj-lt"/>
              <a:buAutoNum type="alphaLcParenR"/>
            </a:pPr>
            <a:r>
              <a:rPr lang="en-US" sz="2000" dirty="0">
                <a:effectLst/>
              </a:rPr>
              <a:t>Period of amendment.</a:t>
            </a:r>
            <a:endParaRPr lang="en-US" sz="2000" dirty="0"/>
          </a:p>
          <a:p>
            <a:pPr marL="914400" lvl="1" indent="-457200">
              <a:buFont typeface="+mj-lt"/>
              <a:buAutoNum type="alphaLcParenR"/>
            </a:pPr>
            <a:r>
              <a:rPr lang="en-US" sz="2000" dirty="0">
                <a:effectLst/>
              </a:rPr>
              <a:t>From the receiving date of a copy of a decision of allowance or a trial decision to cancel a decision of refusal (limited to trial decision which decided registration) to the earlier date of 3 months after the receiving date or the date to obtain registration of establishment of the patent right. </a:t>
            </a:r>
          </a:p>
          <a:p>
            <a:pPr marL="0" indent="0">
              <a:buNone/>
            </a:pPr>
            <a:endParaRPr lang="en-US" sz="2000" dirty="0"/>
          </a:p>
        </p:txBody>
      </p:sp>
      <p:sp>
        <p:nvSpPr>
          <p:cNvPr id="4" name="TextBox 3">
            <a:extLst>
              <a:ext uri="{FF2B5EF4-FFF2-40B4-BE49-F238E27FC236}">
                <a16:creationId xmlns:a16="http://schemas.microsoft.com/office/drawing/2014/main" id="{8F7AE615-821F-ECCD-6FF2-A684552FDDAE}"/>
              </a:ext>
            </a:extLst>
          </p:cNvPr>
          <p:cNvSpPr txBox="1"/>
          <p:nvPr/>
        </p:nvSpPr>
        <p:spPr>
          <a:xfrm>
            <a:off x="2596896" y="6492875"/>
            <a:ext cx="6735818" cy="307777"/>
          </a:xfrm>
          <a:prstGeom prst="rect">
            <a:avLst/>
          </a:prstGeom>
          <a:noFill/>
        </p:spPr>
        <p:txBody>
          <a:bodyPr wrap="none" rtlCol="0">
            <a:spAutoFit/>
          </a:bodyPr>
          <a:lstStyle/>
          <a:p>
            <a:r>
              <a:rPr lang="en-US" sz="1400" dirty="0"/>
              <a:t>Source:  https://</a:t>
            </a:r>
            <a:r>
              <a:rPr lang="en-US" sz="1400" dirty="0" err="1"/>
              <a:t>www.wipo.int</a:t>
            </a:r>
            <a:r>
              <a:rPr lang="en-US" sz="1400" dirty="0"/>
              <a:t>/export/sites/www/</a:t>
            </a:r>
            <a:r>
              <a:rPr lang="en-US" sz="1400" dirty="0" err="1"/>
              <a:t>scp</a:t>
            </a:r>
            <a:r>
              <a:rPr lang="en-US" sz="1400" dirty="0"/>
              <a:t>/</a:t>
            </a:r>
            <a:r>
              <a:rPr lang="en-US" sz="1400" dirty="0" err="1"/>
              <a:t>en</a:t>
            </a:r>
            <a:r>
              <a:rPr lang="en-US" sz="1400" dirty="0"/>
              <a:t>/</a:t>
            </a:r>
            <a:r>
              <a:rPr lang="en-US" sz="1400" dirty="0" err="1"/>
              <a:t>national_laws</a:t>
            </a:r>
            <a:r>
              <a:rPr lang="en-US" sz="1400" dirty="0"/>
              <a:t>/</a:t>
            </a:r>
            <a:r>
              <a:rPr lang="en-US" sz="1400" dirty="0" err="1"/>
              <a:t>grace_period.pdf</a:t>
            </a:r>
            <a:endParaRPr lang="en-US" sz="1400" dirty="0"/>
          </a:p>
        </p:txBody>
      </p:sp>
    </p:spTree>
    <p:extLst>
      <p:ext uri="{BB962C8B-B14F-4D97-AF65-F5344CB8AC3E}">
        <p14:creationId xmlns:p14="http://schemas.microsoft.com/office/powerpoint/2010/main" val="5667307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94F97-80AF-90A9-A1E6-2547CF0BDC49}"/>
              </a:ext>
            </a:extLst>
          </p:cNvPr>
          <p:cNvSpPr>
            <a:spLocks noGrp="1"/>
          </p:cNvSpPr>
          <p:nvPr>
            <p:ph type="title"/>
          </p:nvPr>
        </p:nvSpPr>
        <p:spPr/>
        <p:txBody>
          <a:bodyPr>
            <a:normAutofit/>
          </a:bodyPr>
          <a:lstStyle/>
          <a:p>
            <a:pPr algn="ctr"/>
            <a:r>
              <a:rPr lang="en-US" sz="3600" dirty="0"/>
              <a:t>China</a:t>
            </a:r>
          </a:p>
        </p:txBody>
      </p:sp>
      <p:sp>
        <p:nvSpPr>
          <p:cNvPr id="5" name="Content Placeholder 4">
            <a:extLst>
              <a:ext uri="{FF2B5EF4-FFF2-40B4-BE49-F238E27FC236}">
                <a16:creationId xmlns:a16="http://schemas.microsoft.com/office/drawing/2014/main" id="{509952FF-4359-88C0-0F85-1BCD8CA95905}"/>
              </a:ext>
            </a:extLst>
          </p:cNvPr>
          <p:cNvSpPr>
            <a:spLocks noGrp="1"/>
          </p:cNvSpPr>
          <p:nvPr>
            <p:ph idx="1"/>
          </p:nvPr>
        </p:nvSpPr>
        <p:spPr>
          <a:xfrm>
            <a:off x="707005" y="1545209"/>
            <a:ext cx="10515600" cy="4351338"/>
          </a:xfrm>
        </p:spPr>
        <p:txBody>
          <a:bodyPr>
            <a:normAutofit/>
          </a:bodyPr>
          <a:lstStyle/>
          <a:p>
            <a:pPr marL="0" indent="0">
              <a:buNone/>
            </a:pPr>
            <a:r>
              <a:rPr lang="en-US" sz="2400" dirty="0">
                <a:effectLst/>
              </a:rPr>
              <a:t>An invention-creation for which a patent is applied for does not lose its novelty where, within six months before the filing date, one of the following events occurred:</a:t>
            </a:r>
          </a:p>
          <a:p>
            <a:pPr marL="914400" lvl="1" indent="-457200">
              <a:buFont typeface="+mj-lt"/>
              <a:buAutoNum type="arabicPeriod"/>
            </a:pPr>
            <a:r>
              <a:rPr lang="en-US" dirty="0">
                <a:effectLst/>
              </a:rPr>
              <a:t>1. where it was made public for the first time for the purpose of public interest when a state of emergency or an extraordinary situation occurred in the country. </a:t>
            </a:r>
          </a:p>
          <a:p>
            <a:pPr marL="914400" lvl="1" indent="-457200">
              <a:buFont typeface="+mj-lt"/>
              <a:buAutoNum type="arabicPeriod"/>
            </a:pPr>
            <a:r>
              <a:rPr lang="en-US" dirty="0">
                <a:effectLst/>
              </a:rPr>
              <a:t>where it was first exhibited at an international exhibition sponsored or recognized by the Chinese Government; </a:t>
            </a:r>
          </a:p>
          <a:p>
            <a:pPr marL="914400" lvl="1" indent="-457200">
              <a:buFont typeface="+mj-lt"/>
              <a:buAutoNum type="arabicPeriod"/>
            </a:pPr>
            <a:r>
              <a:rPr lang="en-US" dirty="0">
                <a:effectLst/>
              </a:rPr>
              <a:t>where it was first made public at a prescribed academic or technological meeting;</a:t>
            </a:r>
          </a:p>
          <a:p>
            <a:pPr marL="914400" lvl="1" indent="-457200">
              <a:buFont typeface="+mj-lt"/>
              <a:buAutoNum type="arabicPeriod"/>
            </a:pPr>
            <a:r>
              <a:rPr lang="en-US" dirty="0">
                <a:effectLst/>
              </a:rPr>
              <a:t>where it was disclosed by any person without the consent of the applicant. </a:t>
            </a:r>
          </a:p>
          <a:p>
            <a:pPr marL="0" indent="0">
              <a:buNone/>
            </a:pPr>
            <a:endParaRPr lang="en-US" sz="2400" dirty="0"/>
          </a:p>
        </p:txBody>
      </p:sp>
      <p:sp>
        <p:nvSpPr>
          <p:cNvPr id="4" name="TextBox 3">
            <a:extLst>
              <a:ext uri="{FF2B5EF4-FFF2-40B4-BE49-F238E27FC236}">
                <a16:creationId xmlns:a16="http://schemas.microsoft.com/office/drawing/2014/main" id="{8F7AE615-821F-ECCD-6FF2-A684552FDDAE}"/>
              </a:ext>
            </a:extLst>
          </p:cNvPr>
          <p:cNvSpPr txBox="1"/>
          <p:nvPr/>
        </p:nvSpPr>
        <p:spPr>
          <a:xfrm>
            <a:off x="2596896" y="6492875"/>
            <a:ext cx="6735818" cy="307777"/>
          </a:xfrm>
          <a:prstGeom prst="rect">
            <a:avLst/>
          </a:prstGeom>
          <a:noFill/>
        </p:spPr>
        <p:txBody>
          <a:bodyPr wrap="none" rtlCol="0">
            <a:spAutoFit/>
          </a:bodyPr>
          <a:lstStyle/>
          <a:p>
            <a:r>
              <a:rPr lang="en-US" sz="1400" dirty="0"/>
              <a:t>Source:  https://</a:t>
            </a:r>
            <a:r>
              <a:rPr lang="en-US" sz="1400" dirty="0" err="1"/>
              <a:t>www.wipo.int</a:t>
            </a:r>
            <a:r>
              <a:rPr lang="en-US" sz="1400" dirty="0"/>
              <a:t>/export/sites/www/</a:t>
            </a:r>
            <a:r>
              <a:rPr lang="en-US" sz="1400" dirty="0" err="1"/>
              <a:t>scp</a:t>
            </a:r>
            <a:r>
              <a:rPr lang="en-US" sz="1400" dirty="0"/>
              <a:t>/</a:t>
            </a:r>
            <a:r>
              <a:rPr lang="en-US" sz="1400" dirty="0" err="1"/>
              <a:t>en</a:t>
            </a:r>
            <a:r>
              <a:rPr lang="en-US" sz="1400" dirty="0"/>
              <a:t>/</a:t>
            </a:r>
            <a:r>
              <a:rPr lang="en-US" sz="1400" dirty="0" err="1"/>
              <a:t>national_laws</a:t>
            </a:r>
            <a:r>
              <a:rPr lang="en-US" sz="1400" dirty="0"/>
              <a:t>/</a:t>
            </a:r>
            <a:r>
              <a:rPr lang="en-US" sz="1400" dirty="0" err="1"/>
              <a:t>grace_period.pdf</a:t>
            </a:r>
            <a:endParaRPr lang="en-US" sz="1400" dirty="0"/>
          </a:p>
        </p:txBody>
      </p:sp>
    </p:spTree>
    <p:extLst>
      <p:ext uri="{BB962C8B-B14F-4D97-AF65-F5344CB8AC3E}">
        <p14:creationId xmlns:p14="http://schemas.microsoft.com/office/powerpoint/2010/main" val="15380273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94F97-80AF-90A9-A1E6-2547CF0BDC49}"/>
              </a:ext>
            </a:extLst>
          </p:cNvPr>
          <p:cNvSpPr>
            <a:spLocks noGrp="1"/>
          </p:cNvSpPr>
          <p:nvPr>
            <p:ph type="title"/>
          </p:nvPr>
        </p:nvSpPr>
        <p:spPr>
          <a:xfrm>
            <a:off x="838200" y="205231"/>
            <a:ext cx="10515600" cy="951611"/>
          </a:xfrm>
        </p:spPr>
        <p:txBody>
          <a:bodyPr>
            <a:normAutofit/>
          </a:bodyPr>
          <a:lstStyle/>
          <a:p>
            <a:pPr algn="ctr"/>
            <a:r>
              <a:rPr lang="en-US" sz="3600" dirty="0"/>
              <a:t>United States</a:t>
            </a:r>
          </a:p>
        </p:txBody>
      </p:sp>
      <p:sp>
        <p:nvSpPr>
          <p:cNvPr id="5" name="Content Placeholder 4">
            <a:extLst>
              <a:ext uri="{FF2B5EF4-FFF2-40B4-BE49-F238E27FC236}">
                <a16:creationId xmlns:a16="http://schemas.microsoft.com/office/drawing/2014/main" id="{509952FF-4359-88C0-0F85-1BCD8CA95905}"/>
              </a:ext>
            </a:extLst>
          </p:cNvPr>
          <p:cNvSpPr>
            <a:spLocks noGrp="1"/>
          </p:cNvSpPr>
          <p:nvPr>
            <p:ph idx="1"/>
          </p:nvPr>
        </p:nvSpPr>
        <p:spPr>
          <a:xfrm>
            <a:off x="475488" y="1066800"/>
            <a:ext cx="11350752" cy="5110163"/>
          </a:xfrm>
        </p:spPr>
        <p:txBody>
          <a:bodyPr>
            <a:noAutofit/>
          </a:bodyPr>
          <a:lstStyle/>
          <a:p>
            <a:pPr marL="0" indent="0">
              <a:buNone/>
            </a:pPr>
            <a:r>
              <a:rPr lang="en-US" sz="2400" dirty="0">
                <a:effectLst/>
              </a:rPr>
              <a:t>For applications filed on or after March 16, 2013 (after AIA):</a:t>
            </a:r>
            <a:br>
              <a:rPr lang="en-US" sz="2400" dirty="0">
                <a:effectLst/>
              </a:rPr>
            </a:br>
            <a:r>
              <a:rPr lang="en-US" sz="2400" dirty="0">
                <a:effectLst/>
              </a:rPr>
              <a:t>Disclosure made one year or less before the effective filing date of a claimed invention shall not be prior art to the claimed invention for the determination of novelty and inventive step if:</a:t>
            </a:r>
            <a:br>
              <a:rPr lang="en-US" sz="2400" dirty="0">
                <a:effectLst/>
              </a:rPr>
            </a:br>
            <a:r>
              <a:rPr lang="en-US" sz="2400" dirty="0">
                <a:effectLst/>
              </a:rPr>
              <a:t>1. the disclosure was made by the inventor or joint inventor or by another who obtained the subject matter disclosed directly or indirectly from the inventor or a joint inventor;</a:t>
            </a:r>
            <a:br>
              <a:rPr lang="en-US" sz="2400" dirty="0">
                <a:effectLst/>
              </a:rPr>
            </a:br>
            <a:r>
              <a:rPr lang="en-US" sz="2400" dirty="0">
                <a:effectLst/>
              </a:rPr>
              <a:t>2. the subject matter disclosed had, before such disclosure, been publicly disclosed by the inventor or a joint inventor or another who obtained the subject matter disclosed directly or indirectly from the inventor or a joint inventor. </a:t>
            </a:r>
          </a:p>
          <a:p>
            <a:pPr marL="0" indent="0">
              <a:buNone/>
            </a:pPr>
            <a:r>
              <a:rPr lang="en-US" sz="2400" dirty="0">
                <a:effectLst/>
              </a:rPr>
              <a:t>For applications filed before March 16, 2013 (before Leahy-Smith America Invents Act (AIA)):</a:t>
            </a:r>
            <a:br>
              <a:rPr lang="en-US" sz="2400" dirty="0">
                <a:effectLst/>
              </a:rPr>
            </a:br>
            <a:r>
              <a:rPr lang="en-US" sz="2400" dirty="0">
                <a:effectLst/>
              </a:rPr>
              <a:t>Disclosure not to be taken into consideration in determining novelty and inventive step if it occurred within one year before the filing date in the form of:</a:t>
            </a:r>
            <a:br>
              <a:rPr lang="en-US" sz="2400" dirty="0">
                <a:effectLst/>
              </a:rPr>
            </a:br>
            <a:r>
              <a:rPr lang="en-US" sz="2400" dirty="0">
                <a:effectLst/>
              </a:rPr>
              <a:t>1. inventions patented or described in a printed publication in the US or abroad;</a:t>
            </a:r>
            <a:br>
              <a:rPr lang="en-US" sz="2400" dirty="0">
                <a:effectLst/>
              </a:rPr>
            </a:br>
            <a:r>
              <a:rPr lang="en-US" sz="2400" dirty="0">
                <a:effectLst/>
              </a:rPr>
              <a:t>2. public use or on sale in the US. </a:t>
            </a:r>
          </a:p>
          <a:p>
            <a:pPr marL="0" indent="0">
              <a:buNone/>
            </a:pPr>
            <a:endParaRPr lang="en-US" sz="2400" dirty="0"/>
          </a:p>
        </p:txBody>
      </p:sp>
      <p:sp>
        <p:nvSpPr>
          <p:cNvPr id="4" name="TextBox 3">
            <a:extLst>
              <a:ext uri="{FF2B5EF4-FFF2-40B4-BE49-F238E27FC236}">
                <a16:creationId xmlns:a16="http://schemas.microsoft.com/office/drawing/2014/main" id="{8F7AE615-821F-ECCD-6FF2-A684552FDDAE}"/>
              </a:ext>
            </a:extLst>
          </p:cNvPr>
          <p:cNvSpPr txBox="1"/>
          <p:nvPr/>
        </p:nvSpPr>
        <p:spPr>
          <a:xfrm>
            <a:off x="2596896" y="6492875"/>
            <a:ext cx="6735818" cy="307777"/>
          </a:xfrm>
          <a:prstGeom prst="rect">
            <a:avLst/>
          </a:prstGeom>
          <a:noFill/>
        </p:spPr>
        <p:txBody>
          <a:bodyPr wrap="none" rtlCol="0">
            <a:spAutoFit/>
          </a:bodyPr>
          <a:lstStyle/>
          <a:p>
            <a:r>
              <a:rPr lang="en-US" sz="1400" dirty="0"/>
              <a:t>Source:  https://</a:t>
            </a:r>
            <a:r>
              <a:rPr lang="en-US" sz="1400" dirty="0" err="1"/>
              <a:t>www.wipo.int</a:t>
            </a:r>
            <a:r>
              <a:rPr lang="en-US" sz="1400" dirty="0"/>
              <a:t>/export/sites/www/</a:t>
            </a:r>
            <a:r>
              <a:rPr lang="en-US" sz="1400" dirty="0" err="1"/>
              <a:t>scp</a:t>
            </a:r>
            <a:r>
              <a:rPr lang="en-US" sz="1400" dirty="0"/>
              <a:t>/</a:t>
            </a:r>
            <a:r>
              <a:rPr lang="en-US" sz="1400" dirty="0" err="1"/>
              <a:t>en</a:t>
            </a:r>
            <a:r>
              <a:rPr lang="en-US" sz="1400" dirty="0"/>
              <a:t>/</a:t>
            </a:r>
            <a:r>
              <a:rPr lang="en-US" sz="1400" dirty="0" err="1"/>
              <a:t>national_laws</a:t>
            </a:r>
            <a:r>
              <a:rPr lang="en-US" sz="1400" dirty="0"/>
              <a:t>/</a:t>
            </a:r>
            <a:r>
              <a:rPr lang="en-US" sz="1400" dirty="0" err="1"/>
              <a:t>grace_period.pdf</a:t>
            </a:r>
            <a:endParaRPr lang="en-US" sz="1400" dirty="0"/>
          </a:p>
        </p:txBody>
      </p:sp>
    </p:spTree>
    <p:extLst>
      <p:ext uri="{BB962C8B-B14F-4D97-AF65-F5344CB8AC3E}">
        <p14:creationId xmlns:p14="http://schemas.microsoft.com/office/powerpoint/2010/main" val="3194280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ED6463-D7E0-0142-9782-BF04CB86A009}"/>
              </a:ext>
            </a:extLst>
          </p:cNvPr>
          <p:cNvSpPr>
            <a:spLocks noGrp="1"/>
          </p:cNvSpPr>
          <p:nvPr>
            <p:ph idx="1"/>
          </p:nvPr>
        </p:nvSpPr>
        <p:spPr/>
        <p:txBody>
          <a:bodyPr>
            <a:normAutofit/>
          </a:bodyPr>
          <a:lstStyle/>
          <a:p>
            <a:pPr marL="0" indent="0">
              <a:buNone/>
            </a:pPr>
            <a:r>
              <a:rPr lang="en-US" sz="1800" dirty="0"/>
              <a:t>The following images appear in the background of the lecture on “Newness” in the </a:t>
            </a:r>
            <a:r>
              <a:rPr lang="en-US" sz="1800" dirty="0" err="1"/>
              <a:t>PatentX</a:t>
            </a:r>
            <a:r>
              <a:rPr lang="en-US" sz="1800" dirty="0"/>
              <a:t> lecture series. A recording of the lecture itself is available at </a:t>
            </a:r>
            <a:r>
              <a:rPr lang="en-US" sz="1800" dirty="0">
                <a:hlinkClick r:id="rId2"/>
              </a:rPr>
              <a:t>https://ipxcourses.org/lectures-2/</a:t>
            </a:r>
            <a:r>
              <a:rPr lang="en-US" sz="1800" dirty="0"/>
              <a:t>.  Removed from their original context, the images will not make much sense. The function of this collection of images is to enable persons who have already watched the lecture to review the material it contains. </a:t>
            </a:r>
          </a:p>
          <a:p>
            <a:pPr marL="0" indent="0">
              <a:buNone/>
            </a:pPr>
            <a:endParaRPr lang="en-US" sz="1800" dirty="0"/>
          </a:p>
          <a:p>
            <a:pPr marL="0" indent="0">
              <a:buNone/>
            </a:pPr>
            <a:r>
              <a:rPr lang="en-US" sz="1800" dirty="0"/>
              <a:t>The terms on which these materials may be used or modified are available at http://</a:t>
            </a:r>
            <a:r>
              <a:rPr lang="en-US" sz="1800" dirty="0" err="1"/>
              <a:t>ipxcourses.org</a:t>
            </a:r>
            <a:r>
              <a:rPr lang="en-US" sz="1800" dirty="0"/>
              <a:t>. </a:t>
            </a:r>
          </a:p>
          <a:p>
            <a:endParaRPr lang="en-US" sz="1800" dirty="0"/>
          </a:p>
        </p:txBody>
      </p:sp>
    </p:spTree>
    <p:extLst>
      <p:ext uri="{BB962C8B-B14F-4D97-AF65-F5344CB8AC3E}">
        <p14:creationId xmlns:p14="http://schemas.microsoft.com/office/powerpoint/2010/main" val="4845038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98F8BF2-C7B5-39F8-33ED-1A65C7BC7901}"/>
              </a:ext>
            </a:extLst>
          </p:cNvPr>
          <p:cNvSpPr>
            <a:spLocks noGrp="1"/>
          </p:cNvSpPr>
          <p:nvPr>
            <p:ph type="title"/>
          </p:nvPr>
        </p:nvSpPr>
        <p:spPr/>
        <p:txBody>
          <a:bodyPr>
            <a:normAutofit/>
          </a:bodyPr>
          <a:lstStyle/>
          <a:p>
            <a:r>
              <a:rPr lang="en-US" sz="3600" dirty="0"/>
              <a:t>When addressing these details, lawmakers tacitly assign different weights to secondary policies</a:t>
            </a:r>
          </a:p>
        </p:txBody>
      </p:sp>
      <p:sp>
        <p:nvSpPr>
          <p:cNvPr id="6" name="Content Placeholder 5">
            <a:extLst>
              <a:ext uri="{FF2B5EF4-FFF2-40B4-BE49-F238E27FC236}">
                <a16:creationId xmlns:a16="http://schemas.microsoft.com/office/drawing/2014/main" id="{673B08E9-1DA7-841F-F42D-7D621E647127}"/>
              </a:ext>
            </a:extLst>
          </p:cNvPr>
          <p:cNvSpPr>
            <a:spLocks noGrp="1"/>
          </p:cNvSpPr>
          <p:nvPr>
            <p:ph idx="1"/>
          </p:nvPr>
        </p:nvSpPr>
        <p:spPr/>
        <p:txBody>
          <a:bodyPr/>
          <a:lstStyle/>
          <a:p>
            <a:pPr marL="514350" indent="-514350">
              <a:buFont typeface="+mj-lt"/>
              <a:buAutoNum type="alphaLcParenR"/>
            </a:pPr>
            <a:r>
              <a:rPr lang="en-US" dirty="0"/>
              <a:t>Fairness – e.g., reward effort; do not penalize innocent parties</a:t>
            </a:r>
          </a:p>
          <a:p>
            <a:pPr marL="514350" indent="-514350">
              <a:buFont typeface="+mj-lt"/>
              <a:buAutoNum type="alphaLcParenR"/>
            </a:pPr>
            <a:r>
              <a:rPr lang="en-US" dirty="0"/>
              <a:t>Maximize enrichment of the body of publicly available technical knowledge</a:t>
            </a:r>
          </a:p>
          <a:p>
            <a:pPr marL="514350" indent="-514350">
              <a:buFont typeface="+mj-lt"/>
              <a:buAutoNum type="alphaLcParenR"/>
            </a:pPr>
            <a:r>
              <a:rPr lang="en-US" dirty="0"/>
              <a:t>Give inventors some time to refine their inventions and assess inventions before bearing the costs of patenting</a:t>
            </a:r>
          </a:p>
          <a:p>
            <a:pPr marL="514350" indent="-514350">
              <a:buFont typeface="+mj-lt"/>
              <a:buAutoNum type="alphaLcParenR"/>
            </a:pPr>
            <a:r>
              <a:rPr lang="en-US" dirty="0"/>
              <a:t>Limit the commercial life of patents</a:t>
            </a:r>
          </a:p>
          <a:p>
            <a:pPr marL="514350" indent="-514350">
              <a:buFont typeface="+mj-lt"/>
              <a:buAutoNum type="alphaLcParenR"/>
            </a:pPr>
            <a:r>
              <a:rPr lang="en-US" dirty="0"/>
              <a:t>Nationalism -- e.g., local production</a:t>
            </a:r>
          </a:p>
          <a:p>
            <a:pPr marL="0" indent="0">
              <a:buNone/>
            </a:pPr>
            <a:endParaRPr lang="en-US" dirty="0"/>
          </a:p>
        </p:txBody>
      </p:sp>
    </p:spTree>
    <p:extLst>
      <p:ext uri="{BB962C8B-B14F-4D97-AF65-F5344CB8AC3E}">
        <p14:creationId xmlns:p14="http://schemas.microsoft.com/office/powerpoint/2010/main" val="3184515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2923307" y="0"/>
            <a:ext cx="5997029" cy="68580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15" name="Rectangle 14"/>
          <p:cNvSpPr/>
          <p:nvPr/>
        </p:nvSpPr>
        <p:spPr>
          <a:xfrm>
            <a:off x="2347310" y="2140683"/>
            <a:ext cx="7497379" cy="646331"/>
          </a:xfrm>
          <a:prstGeom prst="rect">
            <a:avLst/>
          </a:prstGeom>
        </p:spPr>
        <p:txBody>
          <a:bodyPr wrap="square">
            <a:spAutoFit/>
          </a:bodyPr>
          <a:lstStyle/>
          <a:p>
            <a:pPr algn="ctr"/>
            <a:r>
              <a:rPr lang="en-US" sz="3600" dirty="0">
                <a:latin typeface="Garamond"/>
                <a:cs typeface="Garamond"/>
              </a:rPr>
              <a:t>Section B:  The Inventive Step</a:t>
            </a:r>
          </a:p>
        </p:txBody>
      </p:sp>
      <p:sp>
        <p:nvSpPr>
          <p:cNvPr id="2" name="TextBox 1"/>
          <p:cNvSpPr txBox="1"/>
          <p:nvPr/>
        </p:nvSpPr>
        <p:spPr>
          <a:xfrm>
            <a:off x="1732643" y="244929"/>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30073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4E12B-C493-0015-CC98-DCA07B422040}"/>
              </a:ext>
            </a:extLst>
          </p:cNvPr>
          <p:cNvSpPr>
            <a:spLocks noGrp="1"/>
          </p:cNvSpPr>
          <p:nvPr>
            <p:ph type="title"/>
          </p:nvPr>
        </p:nvSpPr>
        <p:spPr>
          <a:xfrm>
            <a:off x="838200" y="150050"/>
            <a:ext cx="10515600" cy="530987"/>
          </a:xfrm>
        </p:spPr>
        <p:txBody>
          <a:bodyPr>
            <a:normAutofit/>
          </a:bodyPr>
          <a:lstStyle/>
          <a:p>
            <a:pPr algn="ctr"/>
            <a:r>
              <a:rPr lang="en-US" sz="2800" dirty="0"/>
              <a:t>Venetian Patent Statute, 1474</a:t>
            </a:r>
          </a:p>
        </p:txBody>
      </p:sp>
      <p:sp>
        <p:nvSpPr>
          <p:cNvPr id="4" name="Content Placeholder 3">
            <a:extLst>
              <a:ext uri="{FF2B5EF4-FFF2-40B4-BE49-F238E27FC236}">
                <a16:creationId xmlns:a16="http://schemas.microsoft.com/office/drawing/2014/main" id="{BE968B18-18B0-8570-4EF4-19B6EE1545BF}"/>
              </a:ext>
            </a:extLst>
          </p:cNvPr>
          <p:cNvSpPr>
            <a:spLocks noGrp="1"/>
          </p:cNvSpPr>
          <p:nvPr>
            <p:ph sz="half" idx="1"/>
          </p:nvPr>
        </p:nvSpPr>
        <p:spPr>
          <a:xfrm>
            <a:off x="440960" y="896234"/>
            <a:ext cx="4063584" cy="4351338"/>
          </a:xfrm>
        </p:spPr>
        <p:txBody>
          <a:bodyPr>
            <a:normAutofit fontScale="62500" lnSpcReduction="20000"/>
          </a:bodyPr>
          <a:lstStyle/>
          <a:p>
            <a:pPr marL="0" indent="0">
              <a:lnSpc>
                <a:spcPct val="120000"/>
              </a:lnSpc>
              <a:buNone/>
            </a:pPr>
            <a:r>
              <a:rPr lang="en-US" dirty="0">
                <a:effectLst/>
              </a:rPr>
              <a:t>WE HAVE among us men of great genius, apt to invent and discover ingenious devices; and in view of the grandeur and virtue of our City, more such men come to us every day from divers parts. Now, if provision were made for the works and devices discovered by such persons, so that others who may see them could not build them and take the inventor’s honor away, more men would then apply their genius, would discover, and would build devices of great utility and benefit to our commonwealth. Therefore:</a:t>
            </a:r>
          </a:p>
          <a:p>
            <a:pPr>
              <a:lnSpc>
                <a:spcPct val="120000"/>
              </a:lnSpc>
            </a:pPr>
            <a:endParaRPr lang="en-US" dirty="0"/>
          </a:p>
        </p:txBody>
      </p:sp>
      <p:sp>
        <p:nvSpPr>
          <p:cNvPr id="5" name="Content Placeholder 4">
            <a:extLst>
              <a:ext uri="{FF2B5EF4-FFF2-40B4-BE49-F238E27FC236}">
                <a16:creationId xmlns:a16="http://schemas.microsoft.com/office/drawing/2014/main" id="{2C0B0E20-4492-83A0-5253-FA55999A9CF1}"/>
              </a:ext>
            </a:extLst>
          </p:cNvPr>
          <p:cNvSpPr>
            <a:spLocks noGrp="1"/>
          </p:cNvSpPr>
          <p:nvPr>
            <p:ph sz="half" idx="2"/>
          </p:nvPr>
        </p:nvSpPr>
        <p:spPr>
          <a:xfrm>
            <a:off x="5463915" y="896234"/>
            <a:ext cx="5889885" cy="5811715"/>
          </a:xfrm>
        </p:spPr>
        <p:txBody>
          <a:bodyPr>
            <a:normAutofit fontScale="62500" lnSpcReduction="20000"/>
          </a:bodyPr>
          <a:lstStyle/>
          <a:p>
            <a:pPr marL="0" indent="0">
              <a:lnSpc>
                <a:spcPct val="120000"/>
              </a:lnSpc>
              <a:buNone/>
            </a:pPr>
            <a:r>
              <a:rPr lang="en-US" dirty="0">
                <a:effectLst/>
              </a:rPr>
              <a:t>BE IT ENACTED that, by the authority of this Council, every person who shall build any new and ingenious device in this City, not previously made in our Commonwealth, shall give notice of it to the office of our General Welfare Board when it has been reduced to perfection so that it can be used and operated. It being forbidden to every other person in any of our territories and towns to make any further device conforming with and similar to said one, without the consent and license of the author, for the term of 10 years. And if anybody builds it in violation hereof, the aforesaid author and inventor shall be entitled to have him summoned before any magistrate of this City, by which magistrate the said infringer shall be constrained to pay him hundred ducats; and the device shall be destroyed at once. It being, however, with the power and discretion of the Government, in its activities, to take and use any such device and instrument, with this condition however that no one but the author shall operate it.</a:t>
            </a:r>
          </a:p>
          <a:p>
            <a:pPr marL="0" indent="0">
              <a:lnSpc>
                <a:spcPct val="120000"/>
              </a:lnSpc>
              <a:buNone/>
            </a:pPr>
            <a:endParaRPr lang="en-US" dirty="0"/>
          </a:p>
        </p:txBody>
      </p:sp>
      <p:sp>
        <p:nvSpPr>
          <p:cNvPr id="6" name="TextBox 5">
            <a:extLst>
              <a:ext uri="{FF2B5EF4-FFF2-40B4-BE49-F238E27FC236}">
                <a16:creationId xmlns:a16="http://schemas.microsoft.com/office/drawing/2014/main" id="{ECC4F98E-6737-F40D-008F-F99C574CBF0E}"/>
              </a:ext>
            </a:extLst>
          </p:cNvPr>
          <p:cNvSpPr txBox="1"/>
          <p:nvPr/>
        </p:nvSpPr>
        <p:spPr>
          <a:xfrm>
            <a:off x="1983282" y="6446339"/>
            <a:ext cx="6961265" cy="523220"/>
          </a:xfrm>
          <a:prstGeom prst="rect">
            <a:avLst/>
          </a:prstGeom>
          <a:noFill/>
        </p:spPr>
        <p:txBody>
          <a:bodyPr wrap="none" rtlCol="0">
            <a:spAutoFit/>
          </a:bodyPr>
          <a:lstStyle/>
          <a:p>
            <a:r>
              <a:rPr lang="en-US" sz="1400" dirty="0"/>
              <a:t>Source:  </a:t>
            </a:r>
            <a:r>
              <a:rPr lang="en-US" sz="1400" dirty="0">
                <a:effectLst/>
              </a:rPr>
              <a:t>Giulio </a:t>
            </a:r>
            <a:r>
              <a:rPr lang="en-US" sz="1400" dirty="0" err="1">
                <a:effectLst/>
              </a:rPr>
              <a:t>Mandich</a:t>
            </a:r>
            <a:r>
              <a:rPr lang="en-US" sz="1400" dirty="0">
                <a:effectLst/>
              </a:rPr>
              <a:t>, Venetian Patents (1450–1550), 30 J. PAT. OFF. SOC’Y 166, 176 (1948)</a:t>
            </a:r>
          </a:p>
          <a:p>
            <a:endParaRPr lang="en-US" sz="1400" dirty="0"/>
          </a:p>
        </p:txBody>
      </p:sp>
    </p:spTree>
    <p:extLst>
      <p:ext uri="{BB962C8B-B14F-4D97-AF65-F5344CB8AC3E}">
        <p14:creationId xmlns:p14="http://schemas.microsoft.com/office/powerpoint/2010/main" val="39403340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Line 2"/>
          <p:cNvSpPr>
            <a:spLocks noChangeShapeType="1"/>
          </p:cNvSpPr>
          <p:nvPr/>
        </p:nvSpPr>
        <p:spPr bwMode="auto">
          <a:xfrm>
            <a:off x="76207" y="6273151"/>
            <a:ext cx="11065824" cy="1033"/>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9459" name="Line 3"/>
          <p:cNvSpPr>
            <a:spLocks noChangeShapeType="1"/>
          </p:cNvSpPr>
          <p:nvPr/>
        </p:nvSpPr>
        <p:spPr bwMode="auto">
          <a:xfrm>
            <a:off x="5632385" y="6199632"/>
            <a:ext cx="0" cy="1524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9460" name="Line 4"/>
          <p:cNvSpPr>
            <a:spLocks noChangeShapeType="1"/>
          </p:cNvSpPr>
          <p:nvPr/>
        </p:nvSpPr>
        <p:spPr bwMode="auto">
          <a:xfrm>
            <a:off x="4260785" y="6199632"/>
            <a:ext cx="0" cy="1524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9461" name="Line 5"/>
          <p:cNvSpPr>
            <a:spLocks noChangeShapeType="1"/>
          </p:cNvSpPr>
          <p:nvPr/>
        </p:nvSpPr>
        <p:spPr bwMode="auto">
          <a:xfrm>
            <a:off x="1517585" y="6199632"/>
            <a:ext cx="0" cy="1524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9462" name="Line 6"/>
          <p:cNvSpPr>
            <a:spLocks noChangeShapeType="1"/>
          </p:cNvSpPr>
          <p:nvPr/>
        </p:nvSpPr>
        <p:spPr bwMode="auto">
          <a:xfrm>
            <a:off x="2898710" y="6199632"/>
            <a:ext cx="0" cy="1524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9463" name="Line 7"/>
          <p:cNvSpPr>
            <a:spLocks noChangeShapeType="1"/>
          </p:cNvSpPr>
          <p:nvPr/>
        </p:nvSpPr>
        <p:spPr bwMode="auto">
          <a:xfrm>
            <a:off x="8386698" y="6199632"/>
            <a:ext cx="0" cy="1524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9464" name="Line 8"/>
          <p:cNvSpPr>
            <a:spLocks noChangeShapeType="1"/>
          </p:cNvSpPr>
          <p:nvPr/>
        </p:nvSpPr>
        <p:spPr bwMode="auto">
          <a:xfrm>
            <a:off x="9764648" y="6199632"/>
            <a:ext cx="0" cy="1524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9465" name="Line 9"/>
          <p:cNvSpPr>
            <a:spLocks noChangeShapeType="1"/>
          </p:cNvSpPr>
          <p:nvPr/>
        </p:nvSpPr>
        <p:spPr bwMode="auto">
          <a:xfrm>
            <a:off x="7021448" y="6199632"/>
            <a:ext cx="0" cy="1524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9466" name="Text Box 10"/>
          <p:cNvSpPr txBox="1">
            <a:spLocks noChangeArrowheads="1"/>
          </p:cNvSpPr>
          <p:nvPr/>
        </p:nvSpPr>
        <p:spPr bwMode="auto">
          <a:xfrm>
            <a:off x="1260411" y="6352032"/>
            <a:ext cx="51809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r>
              <a:rPr lang="en-US" altLang="en-US" sz="1200" dirty="0">
                <a:latin typeface="Tahoma" charset="0"/>
              </a:rPr>
              <a:t>1800</a:t>
            </a:r>
          </a:p>
        </p:txBody>
      </p:sp>
      <p:sp>
        <p:nvSpPr>
          <p:cNvPr id="19467" name="Text Box 11"/>
          <p:cNvSpPr txBox="1">
            <a:spLocks noChangeArrowheads="1"/>
          </p:cNvSpPr>
          <p:nvPr/>
        </p:nvSpPr>
        <p:spPr bwMode="auto">
          <a:xfrm>
            <a:off x="8146986" y="6366321"/>
            <a:ext cx="5175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r>
              <a:rPr lang="en-US" altLang="en-US" sz="1200">
                <a:latin typeface="Tahoma" charset="0"/>
              </a:rPr>
              <a:t>1975</a:t>
            </a:r>
          </a:p>
        </p:txBody>
      </p:sp>
      <p:sp>
        <p:nvSpPr>
          <p:cNvPr id="19468" name="Text Box 12"/>
          <p:cNvSpPr txBox="1">
            <a:spLocks noChangeArrowheads="1"/>
          </p:cNvSpPr>
          <p:nvPr/>
        </p:nvSpPr>
        <p:spPr bwMode="auto">
          <a:xfrm>
            <a:off x="6775386" y="6366321"/>
            <a:ext cx="5175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r>
              <a:rPr lang="en-US" altLang="en-US" sz="1200">
                <a:latin typeface="Tahoma" charset="0"/>
              </a:rPr>
              <a:t>1950</a:t>
            </a:r>
          </a:p>
        </p:txBody>
      </p:sp>
      <p:sp>
        <p:nvSpPr>
          <p:cNvPr id="19469" name="Text Box 13"/>
          <p:cNvSpPr txBox="1">
            <a:spLocks noChangeArrowheads="1"/>
          </p:cNvSpPr>
          <p:nvPr/>
        </p:nvSpPr>
        <p:spPr bwMode="auto">
          <a:xfrm>
            <a:off x="5327586" y="6366321"/>
            <a:ext cx="5175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r>
              <a:rPr lang="en-US" altLang="en-US" sz="1200">
                <a:latin typeface="Tahoma" charset="0"/>
              </a:rPr>
              <a:t>1925</a:t>
            </a:r>
          </a:p>
        </p:txBody>
      </p:sp>
      <p:sp>
        <p:nvSpPr>
          <p:cNvPr id="19470" name="Text Box 14"/>
          <p:cNvSpPr txBox="1">
            <a:spLocks noChangeArrowheads="1"/>
          </p:cNvSpPr>
          <p:nvPr/>
        </p:nvSpPr>
        <p:spPr bwMode="auto">
          <a:xfrm>
            <a:off x="4032186" y="6366321"/>
            <a:ext cx="5175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r>
              <a:rPr lang="en-US" altLang="en-US" sz="1200">
                <a:latin typeface="Tahoma" charset="0"/>
              </a:rPr>
              <a:t>1900</a:t>
            </a:r>
          </a:p>
        </p:txBody>
      </p:sp>
      <p:sp>
        <p:nvSpPr>
          <p:cNvPr id="19471" name="Text Box 15"/>
          <p:cNvSpPr txBox="1">
            <a:spLocks noChangeArrowheads="1"/>
          </p:cNvSpPr>
          <p:nvPr/>
        </p:nvSpPr>
        <p:spPr bwMode="auto">
          <a:xfrm>
            <a:off x="2584386" y="6352032"/>
            <a:ext cx="51809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r>
              <a:rPr lang="en-US" altLang="en-US" sz="1200" dirty="0">
                <a:latin typeface="Tahoma" charset="0"/>
              </a:rPr>
              <a:t>1850</a:t>
            </a:r>
          </a:p>
        </p:txBody>
      </p:sp>
      <p:sp>
        <p:nvSpPr>
          <p:cNvPr id="19472" name="Text Box 16"/>
          <p:cNvSpPr txBox="1">
            <a:spLocks noChangeArrowheads="1"/>
          </p:cNvSpPr>
          <p:nvPr/>
        </p:nvSpPr>
        <p:spPr bwMode="auto">
          <a:xfrm>
            <a:off x="9518586" y="6366321"/>
            <a:ext cx="5175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r>
              <a:rPr lang="en-US" altLang="en-US" sz="1200">
                <a:latin typeface="Tahoma" charset="0"/>
              </a:rPr>
              <a:t>2000</a:t>
            </a:r>
          </a:p>
        </p:txBody>
      </p:sp>
      <p:sp>
        <p:nvSpPr>
          <p:cNvPr id="19474" name="Text Box 18"/>
          <p:cNvSpPr txBox="1">
            <a:spLocks noChangeArrowheads="1"/>
          </p:cNvSpPr>
          <p:nvPr/>
        </p:nvSpPr>
        <p:spPr bwMode="auto">
          <a:xfrm>
            <a:off x="3482910" y="3081782"/>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endParaRPr lang="en-US" altLang="en-US" sz="1400">
              <a:latin typeface="Tahoma" charset="0"/>
            </a:endParaRPr>
          </a:p>
        </p:txBody>
      </p:sp>
      <p:sp>
        <p:nvSpPr>
          <p:cNvPr id="19477" name="Text Box 21"/>
          <p:cNvSpPr txBox="1">
            <a:spLocks noChangeArrowheads="1"/>
          </p:cNvSpPr>
          <p:nvPr/>
        </p:nvSpPr>
        <p:spPr bwMode="auto">
          <a:xfrm>
            <a:off x="6665684" y="3984411"/>
            <a:ext cx="4889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r>
              <a:rPr lang="en-US" altLang="en-US" sz="1200" dirty="0">
                <a:ea typeface="Times New Roman" charset="0"/>
                <a:cs typeface="Times New Roman" charset="0"/>
              </a:rPr>
              <a:t>§</a:t>
            </a:r>
            <a:r>
              <a:rPr lang="en-US" altLang="en-US" sz="1200" dirty="0"/>
              <a:t>103</a:t>
            </a:r>
          </a:p>
        </p:txBody>
      </p:sp>
      <p:sp>
        <p:nvSpPr>
          <p:cNvPr id="19478" name="Text Box 22"/>
          <p:cNvSpPr txBox="1">
            <a:spLocks noChangeArrowheads="1"/>
          </p:cNvSpPr>
          <p:nvPr/>
        </p:nvSpPr>
        <p:spPr bwMode="auto">
          <a:xfrm>
            <a:off x="6000820" y="3720440"/>
            <a:ext cx="5950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r>
              <a:rPr lang="en-US" altLang="en-US" sz="1200" dirty="0" err="1"/>
              <a:t>Cuno</a:t>
            </a:r>
            <a:r>
              <a:rPr lang="en-US" altLang="en-US" sz="1200" dirty="0"/>
              <a:t> </a:t>
            </a:r>
          </a:p>
          <a:p>
            <a:pPr algn="ctr" eaLnBrk="1" hangingPunct="1"/>
            <a:r>
              <a:rPr lang="en-US" altLang="en-US" sz="1200" dirty="0"/>
              <a:t>(1941)</a:t>
            </a:r>
          </a:p>
        </p:txBody>
      </p:sp>
      <p:sp>
        <p:nvSpPr>
          <p:cNvPr id="19483" name="Oval 27"/>
          <p:cNvSpPr>
            <a:spLocks noChangeArrowheads="1"/>
          </p:cNvSpPr>
          <p:nvPr/>
        </p:nvSpPr>
        <p:spPr bwMode="auto">
          <a:xfrm>
            <a:off x="6241985" y="3532632"/>
            <a:ext cx="152400" cy="152400"/>
          </a:xfrm>
          <a:prstGeom prst="ellipse">
            <a:avLst/>
          </a:prstGeom>
          <a:solidFill>
            <a:schemeClr val="tx1"/>
          </a:solidFill>
          <a:ln w="9525">
            <a:solidFill>
              <a:schemeClr val="tx1"/>
            </a:solidFill>
            <a:miter lim="800000"/>
            <a:headEnd/>
            <a:tailEnd/>
          </a:ln>
        </p:spPr>
        <p:txBody>
          <a:bodyPr wrap="none" anchor="ct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endParaRPr lang="en-US" altLang="en-US"/>
          </a:p>
        </p:txBody>
      </p:sp>
      <p:sp>
        <p:nvSpPr>
          <p:cNvPr id="19487" name="Text Box 31"/>
          <p:cNvSpPr txBox="1">
            <a:spLocks noChangeArrowheads="1"/>
          </p:cNvSpPr>
          <p:nvPr/>
        </p:nvSpPr>
        <p:spPr bwMode="auto">
          <a:xfrm>
            <a:off x="829372" y="143539"/>
            <a:ext cx="570701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r>
              <a:rPr lang="en-US" altLang="en-US" dirty="0"/>
              <a:t>Evolution of the Inventive Step Requirement</a:t>
            </a:r>
          </a:p>
          <a:p>
            <a:pPr eaLnBrk="1" hangingPunct="1"/>
            <a:r>
              <a:rPr lang="en-US" altLang="en-US" sz="1600" dirty="0"/>
              <a:t>(not to scale)</a:t>
            </a:r>
          </a:p>
        </p:txBody>
      </p:sp>
      <p:sp>
        <p:nvSpPr>
          <p:cNvPr id="19494" name="Text Box 38"/>
          <p:cNvSpPr txBox="1">
            <a:spLocks noChangeArrowheads="1"/>
          </p:cNvSpPr>
          <p:nvPr/>
        </p:nvSpPr>
        <p:spPr bwMode="auto">
          <a:xfrm rot="-5400000">
            <a:off x="493867" y="3373674"/>
            <a:ext cx="238398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r>
              <a:rPr lang="en-US" altLang="en-US" sz="1600"/>
              <a:t>Stringency of the Standard</a:t>
            </a:r>
          </a:p>
        </p:txBody>
      </p:sp>
      <p:sp>
        <p:nvSpPr>
          <p:cNvPr id="19496" name="Oval 40"/>
          <p:cNvSpPr>
            <a:spLocks noChangeArrowheads="1"/>
          </p:cNvSpPr>
          <p:nvPr/>
        </p:nvSpPr>
        <p:spPr bwMode="auto">
          <a:xfrm>
            <a:off x="1250518" y="5790644"/>
            <a:ext cx="152400" cy="152400"/>
          </a:xfrm>
          <a:prstGeom prst="ellipse">
            <a:avLst/>
          </a:prstGeom>
          <a:solidFill>
            <a:schemeClr val="tx1"/>
          </a:solidFill>
          <a:ln w="9525">
            <a:solidFill>
              <a:schemeClr val="tx1"/>
            </a:solidFill>
            <a:miter lim="800000"/>
            <a:headEnd/>
            <a:tailEnd/>
          </a:ln>
        </p:spPr>
        <p:txBody>
          <a:bodyPr wrap="none" anchor="ct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endParaRPr lang="en-US" altLang="en-US"/>
          </a:p>
        </p:txBody>
      </p:sp>
      <p:sp>
        <p:nvSpPr>
          <p:cNvPr id="51" name="Text Box 47">
            <a:extLst>
              <a:ext uri="{FF2B5EF4-FFF2-40B4-BE49-F238E27FC236}">
                <a16:creationId xmlns:a16="http://schemas.microsoft.com/office/drawing/2014/main" id="{15CB55F1-0B21-044A-AC6F-07E289A542F6}"/>
              </a:ext>
            </a:extLst>
          </p:cNvPr>
          <p:cNvSpPr txBox="1">
            <a:spLocks noChangeArrowheads="1"/>
          </p:cNvSpPr>
          <p:nvPr/>
        </p:nvSpPr>
        <p:spPr bwMode="auto">
          <a:xfrm rot="21310808">
            <a:off x="84694" y="5735863"/>
            <a:ext cx="8620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r>
              <a:rPr lang="en-US" altLang="en-US" sz="1600" dirty="0">
                <a:solidFill>
                  <a:srgbClr val="0070C0"/>
                </a:solidFill>
              </a:rPr>
              <a:t>England</a:t>
            </a:r>
          </a:p>
        </p:txBody>
      </p:sp>
      <p:pic>
        <p:nvPicPr>
          <p:cNvPr id="58" name="Picture 57">
            <a:extLst>
              <a:ext uri="{FF2B5EF4-FFF2-40B4-BE49-F238E27FC236}">
                <a16:creationId xmlns:a16="http://schemas.microsoft.com/office/drawing/2014/main" id="{5062F3CD-65B5-5242-B432-50EB50D3E08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690019" cy="570042"/>
          </a:xfrm>
          <a:prstGeom prst="rect">
            <a:avLst/>
          </a:prstGeom>
          <a:noFill/>
          <a:ln>
            <a:noFill/>
          </a:ln>
          <a:extLst>
            <a:ext uri="{FAA26D3D-D897-4be2-8F04-BA451C77F1D7}">
              <ma14:placeholderFlag xmlns:ma14="http://schemas.microsoft.com/office/mac/drawingml/2011/main" xmlns=""/>
            </a:ext>
          </a:extLst>
        </p:spPr>
      </p:pic>
      <p:sp>
        <p:nvSpPr>
          <p:cNvPr id="2" name="Line 8">
            <a:extLst>
              <a:ext uri="{FF2B5EF4-FFF2-40B4-BE49-F238E27FC236}">
                <a16:creationId xmlns:a16="http://schemas.microsoft.com/office/drawing/2014/main" id="{AD884160-DD76-57A3-016A-6F0BF5109E80}"/>
              </a:ext>
            </a:extLst>
          </p:cNvPr>
          <p:cNvSpPr>
            <a:spLocks noChangeShapeType="1"/>
          </p:cNvSpPr>
          <p:nvPr/>
        </p:nvSpPr>
        <p:spPr bwMode="auto">
          <a:xfrm>
            <a:off x="11142031" y="6182982"/>
            <a:ext cx="0" cy="1524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4" name="Text Box 16">
            <a:extLst>
              <a:ext uri="{FF2B5EF4-FFF2-40B4-BE49-F238E27FC236}">
                <a16:creationId xmlns:a16="http://schemas.microsoft.com/office/drawing/2014/main" id="{E457BA95-8AA3-D945-538F-24777C843A57}"/>
              </a:ext>
            </a:extLst>
          </p:cNvPr>
          <p:cNvSpPr txBox="1">
            <a:spLocks noChangeArrowheads="1"/>
          </p:cNvSpPr>
          <p:nvPr/>
        </p:nvSpPr>
        <p:spPr bwMode="auto">
          <a:xfrm>
            <a:off x="10895969" y="6349671"/>
            <a:ext cx="51809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r>
              <a:rPr lang="en-US" altLang="en-US" sz="1200" dirty="0">
                <a:latin typeface="Tahoma" charset="0"/>
              </a:rPr>
              <a:t>2025</a:t>
            </a:r>
          </a:p>
        </p:txBody>
      </p:sp>
      <p:sp>
        <p:nvSpPr>
          <p:cNvPr id="10" name="Line 5">
            <a:extLst>
              <a:ext uri="{FF2B5EF4-FFF2-40B4-BE49-F238E27FC236}">
                <a16:creationId xmlns:a16="http://schemas.microsoft.com/office/drawing/2014/main" id="{FE088CB3-92F9-257B-D5E6-0F612D60DBBA}"/>
              </a:ext>
            </a:extLst>
          </p:cNvPr>
          <p:cNvSpPr>
            <a:spLocks noChangeShapeType="1"/>
          </p:cNvSpPr>
          <p:nvPr/>
        </p:nvSpPr>
        <p:spPr bwMode="auto">
          <a:xfrm>
            <a:off x="188651" y="6195303"/>
            <a:ext cx="0" cy="1524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1" name="Text Box 10">
            <a:extLst>
              <a:ext uri="{FF2B5EF4-FFF2-40B4-BE49-F238E27FC236}">
                <a16:creationId xmlns:a16="http://schemas.microsoft.com/office/drawing/2014/main" id="{E5938BE4-A83F-28D2-0B31-DB85E5074BBC}"/>
              </a:ext>
            </a:extLst>
          </p:cNvPr>
          <p:cNvSpPr txBox="1">
            <a:spLocks noChangeArrowheads="1"/>
          </p:cNvSpPr>
          <p:nvPr/>
        </p:nvSpPr>
        <p:spPr bwMode="auto">
          <a:xfrm>
            <a:off x="-68523" y="6347703"/>
            <a:ext cx="51809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r>
              <a:rPr lang="en-US" altLang="en-US" sz="1200" dirty="0">
                <a:latin typeface="Tahoma" charset="0"/>
              </a:rPr>
              <a:t>1700</a:t>
            </a:r>
          </a:p>
        </p:txBody>
      </p:sp>
      <p:cxnSp>
        <p:nvCxnSpPr>
          <p:cNvPr id="13" name="Straight Connector 12">
            <a:extLst>
              <a:ext uri="{FF2B5EF4-FFF2-40B4-BE49-F238E27FC236}">
                <a16:creationId xmlns:a16="http://schemas.microsoft.com/office/drawing/2014/main" id="{4EE803C7-84AD-5FEB-EEE6-A4519E87DDE5}"/>
              </a:ext>
            </a:extLst>
          </p:cNvPr>
          <p:cNvCxnSpPr>
            <a:cxnSpLocks/>
          </p:cNvCxnSpPr>
          <p:nvPr/>
        </p:nvCxnSpPr>
        <p:spPr>
          <a:xfrm flipV="1">
            <a:off x="188651" y="5899150"/>
            <a:ext cx="2719649" cy="178245"/>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15" name="Text Box 37">
            <a:extLst>
              <a:ext uri="{FF2B5EF4-FFF2-40B4-BE49-F238E27FC236}">
                <a16:creationId xmlns:a16="http://schemas.microsoft.com/office/drawing/2014/main" id="{84DC1F31-5929-F3EF-4457-D52A029FCDEE}"/>
              </a:ext>
            </a:extLst>
          </p:cNvPr>
          <p:cNvSpPr txBox="1">
            <a:spLocks noChangeArrowheads="1"/>
          </p:cNvSpPr>
          <p:nvPr/>
        </p:nvSpPr>
        <p:spPr bwMode="auto">
          <a:xfrm rot="21381859">
            <a:off x="1577256" y="5915770"/>
            <a:ext cx="108074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r>
              <a:rPr lang="en-US" altLang="en-US" sz="1200" dirty="0">
                <a:solidFill>
                  <a:srgbClr val="0070C0"/>
                </a:solidFill>
              </a:rPr>
              <a:t>“nontriviality”</a:t>
            </a:r>
          </a:p>
        </p:txBody>
      </p:sp>
      <p:cxnSp>
        <p:nvCxnSpPr>
          <p:cNvPr id="17" name="Straight Connector 16">
            <a:extLst>
              <a:ext uri="{FF2B5EF4-FFF2-40B4-BE49-F238E27FC236}">
                <a16:creationId xmlns:a16="http://schemas.microsoft.com/office/drawing/2014/main" id="{7F2527F1-980B-8490-8FCC-194436D499F8}"/>
              </a:ext>
            </a:extLst>
          </p:cNvPr>
          <p:cNvCxnSpPr>
            <a:cxnSpLocks/>
            <a:endCxn id="19483" idx="2"/>
          </p:cNvCxnSpPr>
          <p:nvPr/>
        </p:nvCxnSpPr>
        <p:spPr>
          <a:xfrm flipV="1">
            <a:off x="2985605" y="3608832"/>
            <a:ext cx="3256380" cy="867860"/>
          </a:xfrm>
          <a:prstGeom prst="line">
            <a:avLst/>
          </a:prstGeom>
          <a:ln w="38100">
            <a:solidFill>
              <a:schemeClr val="tx1"/>
            </a:solidFill>
            <a:headEnd type="oval" w="lg" len="lg"/>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CF3E5C7-D0E0-E836-7575-9AE9D7596032}"/>
              </a:ext>
            </a:extLst>
          </p:cNvPr>
          <p:cNvCxnSpPr>
            <a:cxnSpLocks/>
          </p:cNvCxnSpPr>
          <p:nvPr/>
        </p:nvCxnSpPr>
        <p:spPr>
          <a:xfrm>
            <a:off x="6340877" y="3597867"/>
            <a:ext cx="733544" cy="14851"/>
          </a:xfrm>
          <a:prstGeom prst="line">
            <a:avLst/>
          </a:prstGeom>
          <a:ln w="38100">
            <a:solidFill>
              <a:schemeClr val="tx1"/>
            </a:solidFill>
            <a:headEnd type="oval" w="lg" len="lg"/>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68FCDD6-89BD-D628-55B3-294F8E45D2B4}"/>
              </a:ext>
            </a:extLst>
          </p:cNvPr>
          <p:cNvCxnSpPr>
            <a:cxnSpLocks/>
          </p:cNvCxnSpPr>
          <p:nvPr/>
        </p:nvCxnSpPr>
        <p:spPr>
          <a:xfrm flipH="1" flipV="1">
            <a:off x="7074421" y="3605292"/>
            <a:ext cx="5764" cy="334565"/>
          </a:xfrm>
          <a:prstGeom prst="line">
            <a:avLst/>
          </a:prstGeom>
          <a:ln w="38100">
            <a:solidFill>
              <a:schemeClr val="tx1"/>
            </a:solidFill>
            <a:headEnd type="oval" w="lg" len="lg"/>
          </a:ln>
        </p:spPr>
        <p:style>
          <a:lnRef idx="1">
            <a:schemeClr val="accent1"/>
          </a:lnRef>
          <a:fillRef idx="0">
            <a:schemeClr val="accent1"/>
          </a:fillRef>
          <a:effectRef idx="0">
            <a:schemeClr val="accent1"/>
          </a:effectRef>
          <a:fontRef idx="minor">
            <a:schemeClr val="tx1"/>
          </a:fontRef>
        </p:style>
      </p:cxnSp>
      <p:sp>
        <p:nvSpPr>
          <p:cNvPr id="63" name="Freeform 62">
            <a:extLst>
              <a:ext uri="{FF2B5EF4-FFF2-40B4-BE49-F238E27FC236}">
                <a16:creationId xmlns:a16="http://schemas.microsoft.com/office/drawing/2014/main" id="{5E346A20-F82A-9F6A-C1FC-AA518A0383D1}"/>
              </a:ext>
            </a:extLst>
          </p:cNvPr>
          <p:cNvSpPr/>
          <p:nvPr/>
        </p:nvSpPr>
        <p:spPr>
          <a:xfrm>
            <a:off x="1328928" y="4486656"/>
            <a:ext cx="1670304" cy="1377696"/>
          </a:xfrm>
          <a:custGeom>
            <a:avLst/>
            <a:gdLst>
              <a:gd name="connsiteX0" fmla="*/ 0 w 1670304"/>
              <a:gd name="connsiteY0" fmla="*/ 1377696 h 1377696"/>
              <a:gd name="connsiteX1" fmla="*/ 1194816 w 1670304"/>
              <a:gd name="connsiteY1" fmla="*/ 938784 h 1377696"/>
              <a:gd name="connsiteX2" fmla="*/ 1670304 w 1670304"/>
              <a:gd name="connsiteY2" fmla="*/ 0 h 1377696"/>
              <a:gd name="connsiteX3" fmla="*/ 1670304 w 1670304"/>
              <a:gd name="connsiteY3" fmla="*/ 0 h 1377696"/>
            </a:gdLst>
            <a:ahLst/>
            <a:cxnLst>
              <a:cxn ang="0">
                <a:pos x="connsiteX0" y="connsiteY0"/>
              </a:cxn>
              <a:cxn ang="0">
                <a:pos x="connsiteX1" y="connsiteY1"/>
              </a:cxn>
              <a:cxn ang="0">
                <a:pos x="connsiteX2" y="connsiteY2"/>
              </a:cxn>
              <a:cxn ang="0">
                <a:pos x="connsiteX3" y="connsiteY3"/>
              </a:cxn>
            </a:cxnLst>
            <a:rect l="l" t="t" r="r" b="b"/>
            <a:pathLst>
              <a:path w="1670304" h="1377696">
                <a:moveTo>
                  <a:pt x="0" y="1377696"/>
                </a:moveTo>
                <a:cubicBezTo>
                  <a:pt x="458216" y="1273048"/>
                  <a:pt x="916432" y="1168400"/>
                  <a:pt x="1194816" y="938784"/>
                </a:cubicBezTo>
                <a:cubicBezTo>
                  <a:pt x="1473200" y="709168"/>
                  <a:pt x="1670304" y="0"/>
                  <a:pt x="1670304" y="0"/>
                </a:cubicBezTo>
                <a:lnTo>
                  <a:pt x="1670304" y="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31" name="Text Box 41">
            <a:extLst>
              <a:ext uri="{FF2B5EF4-FFF2-40B4-BE49-F238E27FC236}">
                <a16:creationId xmlns:a16="http://schemas.microsoft.com/office/drawing/2014/main" id="{5E3F916F-CDB0-F3E8-7BE7-34CE7DF9FFED}"/>
              </a:ext>
            </a:extLst>
          </p:cNvPr>
          <p:cNvSpPr txBox="1">
            <a:spLocks noChangeArrowheads="1"/>
          </p:cNvSpPr>
          <p:nvPr/>
        </p:nvSpPr>
        <p:spPr bwMode="auto">
          <a:xfrm>
            <a:off x="2496472" y="3945948"/>
            <a:ext cx="8386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r>
              <a:rPr lang="en-US" altLang="en-US" sz="1200" dirty="0"/>
              <a:t>Hotchkiss </a:t>
            </a:r>
          </a:p>
          <a:p>
            <a:pPr algn="ctr" eaLnBrk="1" hangingPunct="1"/>
            <a:r>
              <a:rPr lang="en-US" altLang="en-US" sz="1200" dirty="0"/>
              <a:t>(1851)</a:t>
            </a:r>
          </a:p>
        </p:txBody>
      </p:sp>
      <p:sp>
        <p:nvSpPr>
          <p:cNvPr id="19536" name="Text Box 47">
            <a:extLst>
              <a:ext uri="{FF2B5EF4-FFF2-40B4-BE49-F238E27FC236}">
                <a16:creationId xmlns:a16="http://schemas.microsoft.com/office/drawing/2014/main" id="{2C45A32A-EB94-7B4B-D1C4-7260156265A6}"/>
              </a:ext>
            </a:extLst>
          </p:cNvPr>
          <p:cNvSpPr txBox="1">
            <a:spLocks noChangeArrowheads="1"/>
          </p:cNvSpPr>
          <p:nvPr/>
        </p:nvSpPr>
        <p:spPr bwMode="auto">
          <a:xfrm rot="20718100">
            <a:off x="1424231" y="5409931"/>
            <a:ext cx="59343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r>
              <a:rPr lang="en-US" altLang="en-US" sz="1600" dirty="0"/>
              <a:t>USA</a:t>
            </a:r>
          </a:p>
        </p:txBody>
      </p:sp>
      <p:sp>
        <p:nvSpPr>
          <p:cNvPr id="3" name="TextBox 2">
            <a:extLst>
              <a:ext uri="{FF2B5EF4-FFF2-40B4-BE49-F238E27FC236}">
                <a16:creationId xmlns:a16="http://schemas.microsoft.com/office/drawing/2014/main" id="{023F3874-BDC1-5355-19AB-459FF3953E3D}"/>
              </a:ext>
            </a:extLst>
          </p:cNvPr>
          <p:cNvSpPr txBox="1"/>
          <p:nvPr/>
        </p:nvSpPr>
        <p:spPr>
          <a:xfrm>
            <a:off x="7322620" y="1914591"/>
            <a:ext cx="3352797" cy="3785652"/>
          </a:xfrm>
          <a:prstGeom prst="rect">
            <a:avLst/>
          </a:prstGeom>
          <a:noFill/>
        </p:spPr>
        <p:txBody>
          <a:bodyPr wrap="square" rtlCol="0">
            <a:spAutoFit/>
          </a:bodyPr>
          <a:lstStyle/>
          <a:p>
            <a:r>
              <a:rPr lang="en-US" sz="1600" dirty="0"/>
              <a:t>A patent may not be obtained though the invention is not identically disclosed or described as set forth in section 102 of this title, if the differences between the subject matter sought to be patented and the prior art are such that the subject matter as a whole would have been obvious at the time the invention was made to a person having ordinary skill in the art to which said subject matter pertains. Patentability shall not be </a:t>
            </a:r>
            <a:r>
              <a:rPr lang="en-US" sz="1600" dirty="0" err="1"/>
              <a:t>negatived</a:t>
            </a:r>
            <a:r>
              <a:rPr lang="en-US" sz="1600" dirty="0"/>
              <a:t> by the manner in which the invention was made.  66 Stat. 798 </a:t>
            </a:r>
          </a:p>
          <a:p>
            <a:endParaRPr lang="en-US" sz="1600" dirty="0"/>
          </a:p>
        </p:txBody>
      </p:sp>
    </p:spTree>
    <p:extLst>
      <p:ext uri="{BB962C8B-B14F-4D97-AF65-F5344CB8AC3E}">
        <p14:creationId xmlns:p14="http://schemas.microsoft.com/office/powerpoint/2010/main" val="4009297391"/>
      </p:ext>
    </p:extLst>
  </p:cSld>
  <p:clrMapOvr>
    <a:masterClrMapping/>
  </p:clrMapOvr>
  <p:transition spd="slow">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Line 2"/>
          <p:cNvSpPr>
            <a:spLocks noChangeShapeType="1"/>
          </p:cNvSpPr>
          <p:nvPr/>
        </p:nvSpPr>
        <p:spPr bwMode="auto">
          <a:xfrm>
            <a:off x="76207" y="6273151"/>
            <a:ext cx="11065824" cy="1033"/>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9459" name="Line 3"/>
          <p:cNvSpPr>
            <a:spLocks noChangeShapeType="1"/>
          </p:cNvSpPr>
          <p:nvPr/>
        </p:nvSpPr>
        <p:spPr bwMode="auto">
          <a:xfrm>
            <a:off x="5632385" y="6199632"/>
            <a:ext cx="0" cy="1524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9460" name="Line 4"/>
          <p:cNvSpPr>
            <a:spLocks noChangeShapeType="1"/>
          </p:cNvSpPr>
          <p:nvPr/>
        </p:nvSpPr>
        <p:spPr bwMode="auto">
          <a:xfrm>
            <a:off x="4260785" y="6199632"/>
            <a:ext cx="0" cy="1524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9461" name="Line 5"/>
          <p:cNvSpPr>
            <a:spLocks noChangeShapeType="1"/>
          </p:cNvSpPr>
          <p:nvPr/>
        </p:nvSpPr>
        <p:spPr bwMode="auto">
          <a:xfrm>
            <a:off x="1517585" y="6199632"/>
            <a:ext cx="0" cy="1524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9462" name="Line 6"/>
          <p:cNvSpPr>
            <a:spLocks noChangeShapeType="1"/>
          </p:cNvSpPr>
          <p:nvPr/>
        </p:nvSpPr>
        <p:spPr bwMode="auto">
          <a:xfrm>
            <a:off x="2898710" y="6199632"/>
            <a:ext cx="0" cy="1524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9463" name="Line 7"/>
          <p:cNvSpPr>
            <a:spLocks noChangeShapeType="1"/>
          </p:cNvSpPr>
          <p:nvPr/>
        </p:nvSpPr>
        <p:spPr bwMode="auto">
          <a:xfrm>
            <a:off x="8386698" y="6199632"/>
            <a:ext cx="0" cy="1524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9464" name="Line 8"/>
          <p:cNvSpPr>
            <a:spLocks noChangeShapeType="1"/>
          </p:cNvSpPr>
          <p:nvPr/>
        </p:nvSpPr>
        <p:spPr bwMode="auto">
          <a:xfrm>
            <a:off x="9764648" y="6199632"/>
            <a:ext cx="0" cy="1524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9465" name="Line 9"/>
          <p:cNvSpPr>
            <a:spLocks noChangeShapeType="1"/>
          </p:cNvSpPr>
          <p:nvPr/>
        </p:nvSpPr>
        <p:spPr bwMode="auto">
          <a:xfrm>
            <a:off x="7021448" y="6199632"/>
            <a:ext cx="0" cy="1524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9466" name="Text Box 10"/>
          <p:cNvSpPr txBox="1">
            <a:spLocks noChangeArrowheads="1"/>
          </p:cNvSpPr>
          <p:nvPr/>
        </p:nvSpPr>
        <p:spPr bwMode="auto">
          <a:xfrm>
            <a:off x="1260411" y="6352032"/>
            <a:ext cx="51809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r>
              <a:rPr lang="en-US" altLang="en-US" sz="1200" dirty="0">
                <a:latin typeface="Tahoma" charset="0"/>
              </a:rPr>
              <a:t>1800</a:t>
            </a:r>
          </a:p>
        </p:txBody>
      </p:sp>
      <p:sp>
        <p:nvSpPr>
          <p:cNvPr id="19467" name="Text Box 11"/>
          <p:cNvSpPr txBox="1">
            <a:spLocks noChangeArrowheads="1"/>
          </p:cNvSpPr>
          <p:nvPr/>
        </p:nvSpPr>
        <p:spPr bwMode="auto">
          <a:xfrm>
            <a:off x="8146986" y="6366321"/>
            <a:ext cx="5175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r>
              <a:rPr lang="en-US" altLang="en-US" sz="1200">
                <a:latin typeface="Tahoma" charset="0"/>
              </a:rPr>
              <a:t>1975</a:t>
            </a:r>
          </a:p>
        </p:txBody>
      </p:sp>
      <p:sp>
        <p:nvSpPr>
          <p:cNvPr id="19468" name="Text Box 12"/>
          <p:cNvSpPr txBox="1">
            <a:spLocks noChangeArrowheads="1"/>
          </p:cNvSpPr>
          <p:nvPr/>
        </p:nvSpPr>
        <p:spPr bwMode="auto">
          <a:xfrm>
            <a:off x="6775386" y="6366321"/>
            <a:ext cx="5175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r>
              <a:rPr lang="en-US" altLang="en-US" sz="1200">
                <a:latin typeface="Tahoma" charset="0"/>
              </a:rPr>
              <a:t>1950</a:t>
            </a:r>
          </a:p>
        </p:txBody>
      </p:sp>
      <p:sp>
        <p:nvSpPr>
          <p:cNvPr id="19469" name="Text Box 13"/>
          <p:cNvSpPr txBox="1">
            <a:spLocks noChangeArrowheads="1"/>
          </p:cNvSpPr>
          <p:nvPr/>
        </p:nvSpPr>
        <p:spPr bwMode="auto">
          <a:xfrm>
            <a:off x="5327586" y="6366321"/>
            <a:ext cx="5175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r>
              <a:rPr lang="en-US" altLang="en-US" sz="1200">
                <a:latin typeface="Tahoma" charset="0"/>
              </a:rPr>
              <a:t>1925</a:t>
            </a:r>
          </a:p>
        </p:txBody>
      </p:sp>
      <p:sp>
        <p:nvSpPr>
          <p:cNvPr id="19470" name="Text Box 14"/>
          <p:cNvSpPr txBox="1">
            <a:spLocks noChangeArrowheads="1"/>
          </p:cNvSpPr>
          <p:nvPr/>
        </p:nvSpPr>
        <p:spPr bwMode="auto">
          <a:xfrm>
            <a:off x="4032186" y="6366321"/>
            <a:ext cx="5175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r>
              <a:rPr lang="en-US" altLang="en-US" sz="1200">
                <a:latin typeface="Tahoma" charset="0"/>
              </a:rPr>
              <a:t>1900</a:t>
            </a:r>
          </a:p>
        </p:txBody>
      </p:sp>
      <p:sp>
        <p:nvSpPr>
          <p:cNvPr id="19471" name="Text Box 15"/>
          <p:cNvSpPr txBox="1">
            <a:spLocks noChangeArrowheads="1"/>
          </p:cNvSpPr>
          <p:nvPr/>
        </p:nvSpPr>
        <p:spPr bwMode="auto">
          <a:xfrm>
            <a:off x="2584386" y="6352032"/>
            <a:ext cx="51809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r>
              <a:rPr lang="en-US" altLang="en-US" sz="1200" dirty="0">
                <a:latin typeface="Tahoma" charset="0"/>
              </a:rPr>
              <a:t>1850</a:t>
            </a:r>
          </a:p>
        </p:txBody>
      </p:sp>
      <p:sp>
        <p:nvSpPr>
          <p:cNvPr id="19472" name="Text Box 16"/>
          <p:cNvSpPr txBox="1">
            <a:spLocks noChangeArrowheads="1"/>
          </p:cNvSpPr>
          <p:nvPr/>
        </p:nvSpPr>
        <p:spPr bwMode="auto">
          <a:xfrm>
            <a:off x="9518586" y="6366321"/>
            <a:ext cx="5175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r>
              <a:rPr lang="en-US" altLang="en-US" sz="1200">
                <a:latin typeface="Tahoma" charset="0"/>
              </a:rPr>
              <a:t>2000</a:t>
            </a:r>
          </a:p>
        </p:txBody>
      </p:sp>
      <p:sp>
        <p:nvSpPr>
          <p:cNvPr id="19474" name="Text Box 18"/>
          <p:cNvSpPr txBox="1">
            <a:spLocks noChangeArrowheads="1"/>
          </p:cNvSpPr>
          <p:nvPr/>
        </p:nvSpPr>
        <p:spPr bwMode="auto">
          <a:xfrm>
            <a:off x="3482910" y="3081782"/>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endParaRPr lang="en-US" altLang="en-US" sz="1400">
              <a:latin typeface="Tahoma" charset="0"/>
            </a:endParaRPr>
          </a:p>
        </p:txBody>
      </p:sp>
      <p:sp>
        <p:nvSpPr>
          <p:cNvPr id="19476" name="Text Box 20"/>
          <p:cNvSpPr txBox="1">
            <a:spLocks noChangeArrowheads="1"/>
          </p:cNvSpPr>
          <p:nvPr/>
        </p:nvSpPr>
        <p:spPr bwMode="auto">
          <a:xfrm>
            <a:off x="7243011" y="3864088"/>
            <a:ext cx="7200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r>
              <a:rPr lang="en-US" altLang="en-US" sz="1200" dirty="0"/>
              <a:t>Graham </a:t>
            </a:r>
          </a:p>
          <a:p>
            <a:pPr eaLnBrk="1" hangingPunct="1"/>
            <a:r>
              <a:rPr lang="en-US" altLang="en-US" sz="1200" dirty="0"/>
              <a:t>(1966)</a:t>
            </a:r>
          </a:p>
        </p:txBody>
      </p:sp>
      <p:sp>
        <p:nvSpPr>
          <p:cNvPr id="19477" name="Text Box 21"/>
          <p:cNvSpPr txBox="1">
            <a:spLocks noChangeArrowheads="1"/>
          </p:cNvSpPr>
          <p:nvPr/>
        </p:nvSpPr>
        <p:spPr bwMode="auto">
          <a:xfrm>
            <a:off x="6665684" y="3984411"/>
            <a:ext cx="4889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r>
              <a:rPr lang="en-US" altLang="en-US" sz="1200" dirty="0">
                <a:ea typeface="Times New Roman" charset="0"/>
                <a:cs typeface="Times New Roman" charset="0"/>
              </a:rPr>
              <a:t>§</a:t>
            </a:r>
            <a:r>
              <a:rPr lang="en-US" altLang="en-US" sz="1200" dirty="0"/>
              <a:t>103</a:t>
            </a:r>
          </a:p>
        </p:txBody>
      </p:sp>
      <p:sp>
        <p:nvSpPr>
          <p:cNvPr id="19478" name="Text Box 22"/>
          <p:cNvSpPr txBox="1">
            <a:spLocks noChangeArrowheads="1"/>
          </p:cNvSpPr>
          <p:nvPr/>
        </p:nvSpPr>
        <p:spPr bwMode="auto">
          <a:xfrm>
            <a:off x="6000820" y="3720440"/>
            <a:ext cx="5950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r>
              <a:rPr lang="en-US" altLang="en-US" sz="1200" dirty="0" err="1"/>
              <a:t>Cuno</a:t>
            </a:r>
            <a:r>
              <a:rPr lang="en-US" altLang="en-US" sz="1200" dirty="0"/>
              <a:t> </a:t>
            </a:r>
          </a:p>
          <a:p>
            <a:pPr algn="ctr" eaLnBrk="1" hangingPunct="1"/>
            <a:r>
              <a:rPr lang="en-US" altLang="en-US" sz="1200" dirty="0"/>
              <a:t>(1941)</a:t>
            </a:r>
          </a:p>
        </p:txBody>
      </p:sp>
      <p:sp>
        <p:nvSpPr>
          <p:cNvPr id="19481" name="Oval 25"/>
          <p:cNvSpPr>
            <a:spLocks noChangeArrowheads="1"/>
          </p:cNvSpPr>
          <p:nvPr/>
        </p:nvSpPr>
        <p:spPr bwMode="auto">
          <a:xfrm>
            <a:off x="7537385" y="3761232"/>
            <a:ext cx="152400" cy="152400"/>
          </a:xfrm>
          <a:prstGeom prst="ellipse">
            <a:avLst/>
          </a:prstGeom>
          <a:solidFill>
            <a:schemeClr val="tx1"/>
          </a:solidFill>
          <a:ln w="9525">
            <a:solidFill>
              <a:schemeClr val="tx1"/>
            </a:solidFill>
            <a:miter lim="800000"/>
            <a:headEnd/>
            <a:tailEnd/>
          </a:ln>
        </p:spPr>
        <p:txBody>
          <a:bodyPr wrap="none" anchor="ct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endParaRPr lang="en-US" altLang="en-US"/>
          </a:p>
        </p:txBody>
      </p:sp>
      <p:sp>
        <p:nvSpPr>
          <p:cNvPr id="19483" name="Oval 27"/>
          <p:cNvSpPr>
            <a:spLocks noChangeArrowheads="1"/>
          </p:cNvSpPr>
          <p:nvPr/>
        </p:nvSpPr>
        <p:spPr bwMode="auto">
          <a:xfrm>
            <a:off x="6241985" y="3532632"/>
            <a:ext cx="152400" cy="152400"/>
          </a:xfrm>
          <a:prstGeom prst="ellipse">
            <a:avLst/>
          </a:prstGeom>
          <a:solidFill>
            <a:schemeClr val="tx1"/>
          </a:solidFill>
          <a:ln w="9525">
            <a:solidFill>
              <a:schemeClr val="tx1"/>
            </a:solidFill>
            <a:miter lim="800000"/>
            <a:headEnd/>
            <a:tailEnd/>
          </a:ln>
        </p:spPr>
        <p:txBody>
          <a:bodyPr wrap="none" anchor="ct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endParaRPr lang="en-US" altLang="en-US"/>
          </a:p>
        </p:txBody>
      </p:sp>
      <p:sp>
        <p:nvSpPr>
          <p:cNvPr id="19487" name="Text Box 31"/>
          <p:cNvSpPr txBox="1">
            <a:spLocks noChangeArrowheads="1"/>
          </p:cNvSpPr>
          <p:nvPr/>
        </p:nvSpPr>
        <p:spPr bwMode="auto">
          <a:xfrm>
            <a:off x="829372" y="143539"/>
            <a:ext cx="570701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r>
              <a:rPr lang="en-US" altLang="en-US" dirty="0"/>
              <a:t>Evolution of the Inventive Step Requirement</a:t>
            </a:r>
          </a:p>
          <a:p>
            <a:pPr eaLnBrk="1" hangingPunct="1"/>
            <a:r>
              <a:rPr lang="en-US" altLang="en-US" sz="1600" dirty="0"/>
              <a:t>(not to scale)</a:t>
            </a:r>
          </a:p>
        </p:txBody>
      </p:sp>
      <p:sp>
        <p:nvSpPr>
          <p:cNvPr id="19494" name="Text Box 38"/>
          <p:cNvSpPr txBox="1">
            <a:spLocks noChangeArrowheads="1"/>
          </p:cNvSpPr>
          <p:nvPr/>
        </p:nvSpPr>
        <p:spPr bwMode="auto">
          <a:xfrm rot="-5400000">
            <a:off x="493867" y="3373674"/>
            <a:ext cx="238398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r>
              <a:rPr lang="en-US" altLang="en-US" sz="1600"/>
              <a:t>Stringency of the Standard</a:t>
            </a:r>
          </a:p>
        </p:txBody>
      </p:sp>
      <p:sp>
        <p:nvSpPr>
          <p:cNvPr id="19496" name="Oval 40"/>
          <p:cNvSpPr>
            <a:spLocks noChangeArrowheads="1"/>
          </p:cNvSpPr>
          <p:nvPr/>
        </p:nvSpPr>
        <p:spPr bwMode="auto">
          <a:xfrm>
            <a:off x="1250518" y="5790644"/>
            <a:ext cx="152400" cy="152400"/>
          </a:xfrm>
          <a:prstGeom prst="ellipse">
            <a:avLst/>
          </a:prstGeom>
          <a:solidFill>
            <a:schemeClr val="tx1"/>
          </a:solidFill>
          <a:ln w="9525">
            <a:solidFill>
              <a:schemeClr val="tx1"/>
            </a:solidFill>
            <a:miter lim="800000"/>
            <a:headEnd/>
            <a:tailEnd/>
          </a:ln>
        </p:spPr>
        <p:txBody>
          <a:bodyPr wrap="none" anchor="ct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endParaRPr lang="en-US" altLang="en-US"/>
          </a:p>
        </p:txBody>
      </p:sp>
      <p:sp>
        <p:nvSpPr>
          <p:cNvPr id="51" name="Text Box 47">
            <a:extLst>
              <a:ext uri="{FF2B5EF4-FFF2-40B4-BE49-F238E27FC236}">
                <a16:creationId xmlns:a16="http://schemas.microsoft.com/office/drawing/2014/main" id="{15CB55F1-0B21-044A-AC6F-07E289A542F6}"/>
              </a:ext>
            </a:extLst>
          </p:cNvPr>
          <p:cNvSpPr txBox="1">
            <a:spLocks noChangeArrowheads="1"/>
          </p:cNvSpPr>
          <p:nvPr/>
        </p:nvSpPr>
        <p:spPr bwMode="auto">
          <a:xfrm rot="21310808">
            <a:off x="84694" y="5735863"/>
            <a:ext cx="8620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r>
              <a:rPr lang="en-US" altLang="en-US" sz="1600" dirty="0">
                <a:solidFill>
                  <a:srgbClr val="0070C0"/>
                </a:solidFill>
              </a:rPr>
              <a:t>England</a:t>
            </a:r>
          </a:p>
        </p:txBody>
      </p:sp>
      <p:pic>
        <p:nvPicPr>
          <p:cNvPr id="58" name="Picture 57">
            <a:extLst>
              <a:ext uri="{FF2B5EF4-FFF2-40B4-BE49-F238E27FC236}">
                <a16:creationId xmlns:a16="http://schemas.microsoft.com/office/drawing/2014/main" id="{5062F3CD-65B5-5242-B432-50EB50D3E08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690019" cy="570042"/>
          </a:xfrm>
          <a:prstGeom prst="rect">
            <a:avLst/>
          </a:prstGeom>
          <a:noFill/>
          <a:ln>
            <a:noFill/>
          </a:ln>
          <a:extLst>
            <a:ext uri="{FAA26D3D-D897-4be2-8F04-BA451C77F1D7}">
              <ma14:placeholderFlag xmlns:ma14="http://schemas.microsoft.com/office/mac/drawingml/2011/main" xmlns=""/>
            </a:ext>
          </a:extLst>
        </p:spPr>
      </p:pic>
      <p:sp>
        <p:nvSpPr>
          <p:cNvPr id="2" name="Line 8">
            <a:extLst>
              <a:ext uri="{FF2B5EF4-FFF2-40B4-BE49-F238E27FC236}">
                <a16:creationId xmlns:a16="http://schemas.microsoft.com/office/drawing/2014/main" id="{AD884160-DD76-57A3-016A-6F0BF5109E80}"/>
              </a:ext>
            </a:extLst>
          </p:cNvPr>
          <p:cNvSpPr>
            <a:spLocks noChangeShapeType="1"/>
          </p:cNvSpPr>
          <p:nvPr/>
        </p:nvSpPr>
        <p:spPr bwMode="auto">
          <a:xfrm>
            <a:off x="11142031" y="6182982"/>
            <a:ext cx="0" cy="1524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4" name="Text Box 16">
            <a:extLst>
              <a:ext uri="{FF2B5EF4-FFF2-40B4-BE49-F238E27FC236}">
                <a16:creationId xmlns:a16="http://schemas.microsoft.com/office/drawing/2014/main" id="{E457BA95-8AA3-D945-538F-24777C843A57}"/>
              </a:ext>
            </a:extLst>
          </p:cNvPr>
          <p:cNvSpPr txBox="1">
            <a:spLocks noChangeArrowheads="1"/>
          </p:cNvSpPr>
          <p:nvPr/>
        </p:nvSpPr>
        <p:spPr bwMode="auto">
          <a:xfrm>
            <a:off x="10895969" y="6349671"/>
            <a:ext cx="51809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r>
              <a:rPr lang="en-US" altLang="en-US" sz="1200" dirty="0">
                <a:latin typeface="Tahoma" charset="0"/>
              </a:rPr>
              <a:t>2025</a:t>
            </a:r>
          </a:p>
        </p:txBody>
      </p:sp>
      <p:sp>
        <p:nvSpPr>
          <p:cNvPr id="10" name="Line 5">
            <a:extLst>
              <a:ext uri="{FF2B5EF4-FFF2-40B4-BE49-F238E27FC236}">
                <a16:creationId xmlns:a16="http://schemas.microsoft.com/office/drawing/2014/main" id="{FE088CB3-92F9-257B-D5E6-0F612D60DBBA}"/>
              </a:ext>
            </a:extLst>
          </p:cNvPr>
          <p:cNvSpPr>
            <a:spLocks noChangeShapeType="1"/>
          </p:cNvSpPr>
          <p:nvPr/>
        </p:nvSpPr>
        <p:spPr bwMode="auto">
          <a:xfrm>
            <a:off x="188651" y="6195303"/>
            <a:ext cx="0" cy="1524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1" name="Text Box 10">
            <a:extLst>
              <a:ext uri="{FF2B5EF4-FFF2-40B4-BE49-F238E27FC236}">
                <a16:creationId xmlns:a16="http://schemas.microsoft.com/office/drawing/2014/main" id="{E5938BE4-A83F-28D2-0B31-DB85E5074BBC}"/>
              </a:ext>
            </a:extLst>
          </p:cNvPr>
          <p:cNvSpPr txBox="1">
            <a:spLocks noChangeArrowheads="1"/>
          </p:cNvSpPr>
          <p:nvPr/>
        </p:nvSpPr>
        <p:spPr bwMode="auto">
          <a:xfrm>
            <a:off x="-68523" y="6347703"/>
            <a:ext cx="51809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r>
              <a:rPr lang="en-US" altLang="en-US" sz="1200" dirty="0">
                <a:latin typeface="Tahoma" charset="0"/>
              </a:rPr>
              <a:t>1700</a:t>
            </a:r>
          </a:p>
        </p:txBody>
      </p:sp>
      <p:cxnSp>
        <p:nvCxnSpPr>
          <p:cNvPr id="13" name="Straight Connector 12">
            <a:extLst>
              <a:ext uri="{FF2B5EF4-FFF2-40B4-BE49-F238E27FC236}">
                <a16:creationId xmlns:a16="http://schemas.microsoft.com/office/drawing/2014/main" id="{4EE803C7-84AD-5FEB-EEE6-A4519E87DDE5}"/>
              </a:ext>
            </a:extLst>
          </p:cNvPr>
          <p:cNvCxnSpPr>
            <a:cxnSpLocks/>
          </p:cNvCxnSpPr>
          <p:nvPr/>
        </p:nvCxnSpPr>
        <p:spPr>
          <a:xfrm flipV="1">
            <a:off x="188651" y="5899150"/>
            <a:ext cx="2719649" cy="178245"/>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15" name="Text Box 37">
            <a:extLst>
              <a:ext uri="{FF2B5EF4-FFF2-40B4-BE49-F238E27FC236}">
                <a16:creationId xmlns:a16="http://schemas.microsoft.com/office/drawing/2014/main" id="{84DC1F31-5929-F3EF-4457-D52A029FCDEE}"/>
              </a:ext>
            </a:extLst>
          </p:cNvPr>
          <p:cNvSpPr txBox="1">
            <a:spLocks noChangeArrowheads="1"/>
          </p:cNvSpPr>
          <p:nvPr/>
        </p:nvSpPr>
        <p:spPr bwMode="auto">
          <a:xfrm rot="21381859">
            <a:off x="1577256" y="5915770"/>
            <a:ext cx="108074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r>
              <a:rPr lang="en-US" altLang="en-US" sz="1200" dirty="0">
                <a:solidFill>
                  <a:srgbClr val="0070C0"/>
                </a:solidFill>
              </a:rPr>
              <a:t>“nontriviality”</a:t>
            </a:r>
          </a:p>
        </p:txBody>
      </p:sp>
      <p:cxnSp>
        <p:nvCxnSpPr>
          <p:cNvPr id="17" name="Straight Connector 16">
            <a:extLst>
              <a:ext uri="{FF2B5EF4-FFF2-40B4-BE49-F238E27FC236}">
                <a16:creationId xmlns:a16="http://schemas.microsoft.com/office/drawing/2014/main" id="{7F2527F1-980B-8490-8FCC-194436D499F8}"/>
              </a:ext>
            </a:extLst>
          </p:cNvPr>
          <p:cNvCxnSpPr>
            <a:cxnSpLocks/>
            <a:endCxn id="19483" idx="2"/>
          </p:cNvCxnSpPr>
          <p:nvPr/>
        </p:nvCxnSpPr>
        <p:spPr>
          <a:xfrm flipV="1">
            <a:off x="2985605" y="3608832"/>
            <a:ext cx="3256380" cy="867860"/>
          </a:xfrm>
          <a:prstGeom prst="line">
            <a:avLst/>
          </a:prstGeom>
          <a:ln w="38100">
            <a:solidFill>
              <a:schemeClr val="tx1"/>
            </a:solidFill>
            <a:headEnd type="oval" w="lg" len="lg"/>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CF3E5C7-D0E0-E836-7575-9AE9D7596032}"/>
              </a:ext>
            </a:extLst>
          </p:cNvPr>
          <p:cNvCxnSpPr>
            <a:cxnSpLocks/>
          </p:cNvCxnSpPr>
          <p:nvPr/>
        </p:nvCxnSpPr>
        <p:spPr>
          <a:xfrm>
            <a:off x="6340877" y="3597867"/>
            <a:ext cx="733544" cy="14851"/>
          </a:xfrm>
          <a:prstGeom prst="line">
            <a:avLst/>
          </a:prstGeom>
          <a:ln w="38100">
            <a:solidFill>
              <a:schemeClr val="tx1"/>
            </a:solidFill>
            <a:headEnd type="oval" w="lg" len="lg"/>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68FCDD6-89BD-D628-55B3-294F8E45D2B4}"/>
              </a:ext>
            </a:extLst>
          </p:cNvPr>
          <p:cNvCxnSpPr>
            <a:cxnSpLocks/>
          </p:cNvCxnSpPr>
          <p:nvPr/>
        </p:nvCxnSpPr>
        <p:spPr>
          <a:xfrm flipH="1" flipV="1">
            <a:off x="7074421" y="3605292"/>
            <a:ext cx="5764" cy="334565"/>
          </a:xfrm>
          <a:prstGeom prst="line">
            <a:avLst/>
          </a:prstGeom>
          <a:ln w="38100">
            <a:solidFill>
              <a:schemeClr val="tx1"/>
            </a:solidFill>
            <a:headEnd type="oval" w="lg" len="lg"/>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71FA856-C56F-8F28-D202-8FF2267224F0}"/>
              </a:ext>
            </a:extLst>
          </p:cNvPr>
          <p:cNvCxnSpPr>
            <a:cxnSpLocks/>
          </p:cNvCxnSpPr>
          <p:nvPr/>
        </p:nvCxnSpPr>
        <p:spPr>
          <a:xfrm flipH="1">
            <a:off x="7085535" y="3837432"/>
            <a:ext cx="538661" cy="90100"/>
          </a:xfrm>
          <a:prstGeom prst="line">
            <a:avLst/>
          </a:prstGeom>
          <a:ln w="38100">
            <a:solidFill>
              <a:schemeClr val="tx1"/>
            </a:solidFill>
            <a:headEnd type="oval" w="lg" len="lg"/>
          </a:ln>
        </p:spPr>
        <p:style>
          <a:lnRef idx="1">
            <a:schemeClr val="accent1"/>
          </a:lnRef>
          <a:fillRef idx="0">
            <a:schemeClr val="accent1"/>
          </a:fillRef>
          <a:effectRef idx="0">
            <a:schemeClr val="accent1"/>
          </a:effectRef>
          <a:fontRef idx="minor">
            <a:schemeClr val="tx1"/>
          </a:fontRef>
        </p:style>
      </p:cxnSp>
      <p:sp>
        <p:nvSpPr>
          <p:cNvPr id="63" name="Freeform 62">
            <a:extLst>
              <a:ext uri="{FF2B5EF4-FFF2-40B4-BE49-F238E27FC236}">
                <a16:creationId xmlns:a16="http://schemas.microsoft.com/office/drawing/2014/main" id="{5E346A20-F82A-9F6A-C1FC-AA518A0383D1}"/>
              </a:ext>
            </a:extLst>
          </p:cNvPr>
          <p:cNvSpPr/>
          <p:nvPr/>
        </p:nvSpPr>
        <p:spPr>
          <a:xfrm>
            <a:off x="1328928" y="4486656"/>
            <a:ext cx="1670304" cy="1377696"/>
          </a:xfrm>
          <a:custGeom>
            <a:avLst/>
            <a:gdLst>
              <a:gd name="connsiteX0" fmla="*/ 0 w 1670304"/>
              <a:gd name="connsiteY0" fmla="*/ 1377696 h 1377696"/>
              <a:gd name="connsiteX1" fmla="*/ 1194816 w 1670304"/>
              <a:gd name="connsiteY1" fmla="*/ 938784 h 1377696"/>
              <a:gd name="connsiteX2" fmla="*/ 1670304 w 1670304"/>
              <a:gd name="connsiteY2" fmla="*/ 0 h 1377696"/>
              <a:gd name="connsiteX3" fmla="*/ 1670304 w 1670304"/>
              <a:gd name="connsiteY3" fmla="*/ 0 h 1377696"/>
            </a:gdLst>
            <a:ahLst/>
            <a:cxnLst>
              <a:cxn ang="0">
                <a:pos x="connsiteX0" y="connsiteY0"/>
              </a:cxn>
              <a:cxn ang="0">
                <a:pos x="connsiteX1" y="connsiteY1"/>
              </a:cxn>
              <a:cxn ang="0">
                <a:pos x="connsiteX2" y="connsiteY2"/>
              </a:cxn>
              <a:cxn ang="0">
                <a:pos x="connsiteX3" y="connsiteY3"/>
              </a:cxn>
            </a:cxnLst>
            <a:rect l="l" t="t" r="r" b="b"/>
            <a:pathLst>
              <a:path w="1670304" h="1377696">
                <a:moveTo>
                  <a:pt x="0" y="1377696"/>
                </a:moveTo>
                <a:cubicBezTo>
                  <a:pt x="458216" y="1273048"/>
                  <a:pt x="916432" y="1168400"/>
                  <a:pt x="1194816" y="938784"/>
                </a:cubicBezTo>
                <a:cubicBezTo>
                  <a:pt x="1473200" y="709168"/>
                  <a:pt x="1670304" y="0"/>
                  <a:pt x="1670304" y="0"/>
                </a:cubicBezTo>
                <a:lnTo>
                  <a:pt x="1670304" y="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31" name="Text Box 41">
            <a:extLst>
              <a:ext uri="{FF2B5EF4-FFF2-40B4-BE49-F238E27FC236}">
                <a16:creationId xmlns:a16="http://schemas.microsoft.com/office/drawing/2014/main" id="{5E3F916F-CDB0-F3E8-7BE7-34CE7DF9FFED}"/>
              </a:ext>
            </a:extLst>
          </p:cNvPr>
          <p:cNvSpPr txBox="1">
            <a:spLocks noChangeArrowheads="1"/>
          </p:cNvSpPr>
          <p:nvPr/>
        </p:nvSpPr>
        <p:spPr bwMode="auto">
          <a:xfrm>
            <a:off x="2496472" y="3945948"/>
            <a:ext cx="8386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r>
              <a:rPr lang="en-US" altLang="en-US" sz="1200" dirty="0"/>
              <a:t>Hotchkiss </a:t>
            </a:r>
          </a:p>
          <a:p>
            <a:pPr algn="ctr" eaLnBrk="1" hangingPunct="1"/>
            <a:r>
              <a:rPr lang="en-US" altLang="en-US" sz="1200" dirty="0"/>
              <a:t>(1851)</a:t>
            </a:r>
          </a:p>
        </p:txBody>
      </p:sp>
      <p:sp>
        <p:nvSpPr>
          <p:cNvPr id="19536" name="Text Box 47">
            <a:extLst>
              <a:ext uri="{FF2B5EF4-FFF2-40B4-BE49-F238E27FC236}">
                <a16:creationId xmlns:a16="http://schemas.microsoft.com/office/drawing/2014/main" id="{2C45A32A-EB94-7B4B-D1C4-7260156265A6}"/>
              </a:ext>
            </a:extLst>
          </p:cNvPr>
          <p:cNvSpPr txBox="1">
            <a:spLocks noChangeArrowheads="1"/>
          </p:cNvSpPr>
          <p:nvPr/>
        </p:nvSpPr>
        <p:spPr bwMode="auto">
          <a:xfrm rot="20718100">
            <a:off x="1424231" y="5409931"/>
            <a:ext cx="59343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r>
              <a:rPr lang="en-US" altLang="en-US" sz="1600" dirty="0"/>
              <a:t>USA</a:t>
            </a:r>
          </a:p>
        </p:txBody>
      </p:sp>
      <p:sp>
        <p:nvSpPr>
          <p:cNvPr id="3" name="TextBox 2">
            <a:extLst>
              <a:ext uri="{FF2B5EF4-FFF2-40B4-BE49-F238E27FC236}">
                <a16:creationId xmlns:a16="http://schemas.microsoft.com/office/drawing/2014/main" id="{08059CF4-C4B0-5B9E-DC78-8F4C55A25699}"/>
              </a:ext>
            </a:extLst>
          </p:cNvPr>
          <p:cNvSpPr txBox="1"/>
          <p:nvPr/>
        </p:nvSpPr>
        <p:spPr>
          <a:xfrm>
            <a:off x="7956019" y="1157897"/>
            <a:ext cx="3195629" cy="4141555"/>
          </a:xfrm>
          <a:prstGeom prst="rect">
            <a:avLst/>
          </a:prstGeom>
          <a:noFill/>
        </p:spPr>
        <p:txBody>
          <a:bodyPr wrap="square" rtlCol="0">
            <a:spAutoFit/>
          </a:bodyPr>
          <a:lstStyle/>
          <a:p>
            <a:r>
              <a:rPr lang="en-US" sz="1600" dirty="0"/>
              <a:t>“Under §103, the scope and content of the prior art are to be determined; differences between the prior art and the claims at issue are to be ascertained; and the level of ordinary skill in the pertinent art resolved. Against this background the obviousness or </a:t>
            </a:r>
            <a:r>
              <a:rPr lang="en-US" sz="1600" dirty="0" err="1"/>
              <a:t>nonobviousness</a:t>
            </a:r>
            <a:r>
              <a:rPr lang="en-US" sz="1600" dirty="0"/>
              <a:t> of the subject matter is determined. Such secondary considerations as commercial success, long felt but unsolved needs, failure of others, etc., might be utilized to give light to the circumstances surrounding the origin of the subject matter sought to be patented.”</a:t>
            </a:r>
          </a:p>
        </p:txBody>
      </p:sp>
    </p:spTree>
    <p:extLst>
      <p:ext uri="{BB962C8B-B14F-4D97-AF65-F5344CB8AC3E}">
        <p14:creationId xmlns:p14="http://schemas.microsoft.com/office/powerpoint/2010/main" val="914072758"/>
      </p:ext>
    </p:extLst>
  </p:cSld>
  <p:clrMapOvr>
    <a:masterClrMapping/>
  </p:clrMapOvr>
  <p:transition spd="slow">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Line 2"/>
          <p:cNvSpPr>
            <a:spLocks noChangeShapeType="1"/>
          </p:cNvSpPr>
          <p:nvPr/>
        </p:nvSpPr>
        <p:spPr bwMode="auto">
          <a:xfrm>
            <a:off x="76207" y="6273151"/>
            <a:ext cx="11065824" cy="1033"/>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9459" name="Line 3"/>
          <p:cNvSpPr>
            <a:spLocks noChangeShapeType="1"/>
          </p:cNvSpPr>
          <p:nvPr/>
        </p:nvSpPr>
        <p:spPr bwMode="auto">
          <a:xfrm>
            <a:off x="5632385" y="6199632"/>
            <a:ext cx="0" cy="1524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9460" name="Line 4"/>
          <p:cNvSpPr>
            <a:spLocks noChangeShapeType="1"/>
          </p:cNvSpPr>
          <p:nvPr/>
        </p:nvSpPr>
        <p:spPr bwMode="auto">
          <a:xfrm>
            <a:off x="4260785" y="6199632"/>
            <a:ext cx="0" cy="1524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9461" name="Line 5"/>
          <p:cNvSpPr>
            <a:spLocks noChangeShapeType="1"/>
          </p:cNvSpPr>
          <p:nvPr/>
        </p:nvSpPr>
        <p:spPr bwMode="auto">
          <a:xfrm>
            <a:off x="1517585" y="6199632"/>
            <a:ext cx="0" cy="1524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9462" name="Line 6"/>
          <p:cNvSpPr>
            <a:spLocks noChangeShapeType="1"/>
          </p:cNvSpPr>
          <p:nvPr/>
        </p:nvSpPr>
        <p:spPr bwMode="auto">
          <a:xfrm>
            <a:off x="2898710" y="6199632"/>
            <a:ext cx="0" cy="1524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9463" name="Line 7"/>
          <p:cNvSpPr>
            <a:spLocks noChangeShapeType="1"/>
          </p:cNvSpPr>
          <p:nvPr/>
        </p:nvSpPr>
        <p:spPr bwMode="auto">
          <a:xfrm>
            <a:off x="8386698" y="6199632"/>
            <a:ext cx="0" cy="1524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9464" name="Line 8"/>
          <p:cNvSpPr>
            <a:spLocks noChangeShapeType="1"/>
          </p:cNvSpPr>
          <p:nvPr/>
        </p:nvSpPr>
        <p:spPr bwMode="auto">
          <a:xfrm>
            <a:off x="9764648" y="6199632"/>
            <a:ext cx="0" cy="1524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9465" name="Line 9"/>
          <p:cNvSpPr>
            <a:spLocks noChangeShapeType="1"/>
          </p:cNvSpPr>
          <p:nvPr/>
        </p:nvSpPr>
        <p:spPr bwMode="auto">
          <a:xfrm>
            <a:off x="7021448" y="6199632"/>
            <a:ext cx="0" cy="1524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9466" name="Text Box 10"/>
          <p:cNvSpPr txBox="1">
            <a:spLocks noChangeArrowheads="1"/>
          </p:cNvSpPr>
          <p:nvPr/>
        </p:nvSpPr>
        <p:spPr bwMode="auto">
          <a:xfrm>
            <a:off x="1260411" y="6352032"/>
            <a:ext cx="51809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r>
              <a:rPr lang="en-US" altLang="en-US" sz="1200" dirty="0">
                <a:latin typeface="Tahoma" charset="0"/>
              </a:rPr>
              <a:t>1800</a:t>
            </a:r>
          </a:p>
        </p:txBody>
      </p:sp>
      <p:sp>
        <p:nvSpPr>
          <p:cNvPr id="19467" name="Text Box 11"/>
          <p:cNvSpPr txBox="1">
            <a:spLocks noChangeArrowheads="1"/>
          </p:cNvSpPr>
          <p:nvPr/>
        </p:nvSpPr>
        <p:spPr bwMode="auto">
          <a:xfrm>
            <a:off x="8146986" y="6366321"/>
            <a:ext cx="5175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r>
              <a:rPr lang="en-US" altLang="en-US" sz="1200">
                <a:latin typeface="Tahoma" charset="0"/>
              </a:rPr>
              <a:t>1975</a:t>
            </a:r>
          </a:p>
        </p:txBody>
      </p:sp>
      <p:sp>
        <p:nvSpPr>
          <p:cNvPr id="19468" name="Text Box 12"/>
          <p:cNvSpPr txBox="1">
            <a:spLocks noChangeArrowheads="1"/>
          </p:cNvSpPr>
          <p:nvPr/>
        </p:nvSpPr>
        <p:spPr bwMode="auto">
          <a:xfrm>
            <a:off x="6775386" y="6366321"/>
            <a:ext cx="5175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r>
              <a:rPr lang="en-US" altLang="en-US" sz="1200">
                <a:latin typeface="Tahoma" charset="0"/>
              </a:rPr>
              <a:t>1950</a:t>
            </a:r>
          </a:p>
        </p:txBody>
      </p:sp>
      <p:sp>
        <p:nvSpPr>
          <p:cNvPr id="19469" name="Text Box 13"/>
          <p:cNvSpPr txBox="1">
            <a:spLocks noChangeArrowheads="1"/>
          </p:cNvSpPr>
          <p:nvPr/>
        </p:nvSpPr>
        <p:spPr bwMode="auto">
          <a:xfrm>
            <a:off x="5327586" y="6366321"/>
            <a:ext cx="5175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r>
              <a:rPr lang="en-US" altLang="en-US" sz="1200">
                <a:latin typeface="Tahoma" charset="0"/>
              </a:rPr>
              <a:t>1925</a:t>
            </a:r>
          </a:p>
        </p:txBody>
      </p:sp>
      <p:sp>
        <p:nvSpPr>
          <p:cNvPr id="19470" name="Text Box 14"/>
          <p:cNvSpPr txBox="1">
            <a:spLocks noChangeArrowheads="1"/>
          </p:cNvSpPr>
          <p:nvPr/>
        </p:nvSpPr>
        <p:spPr bwMode="auto">
          <a:xfrm>
            <a:off x="4032186" y="6366321"/>
            <a:ext cx="5175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r>
              <a:rPr lang="en-US" altLang="en-US" sz="1200">
                <a:latin typeface="Tahoma" charset="0"/>
              </a:rPr>
              <a:t>1900</a:t>
            </a:r>
          </a:p>
        </p:txBody>
      </p:sp>
      <p:sp>
        <p:nvSpPr>
          <p:cNvPr id="19471" name="Text Box 15"/>
          <p:cNvSpPr txBox="1">
            <a:spLocks noChangeArrowheads="1"/>
          </p:cNvSpPr>
          <p:nvPr/>
        </p:nvSpPr>
        <p:spPr bwMode="auto">
          <a:xfrm>
            <a:off x="2584386" y="6352032"/>
            <a:ext cx="51809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r>
              <a:rPr lang="en-US" altLang="en-US" sz="1200" dirty="0">
                <a:latin typeface="Tahoma" charset="0"/>
              </a:rPr>
              <a:t>1850</a:t>
            </a:r>
          </a:p>
        </p:txBody>
      </p:sp>
      <p:sp>
        <p:nvSpPr>
          <p:cNvPr id="19472" name="Text Box 16"/>
          <p:cNvSpPr txBox="1">
            <a:spLocks noChangeArrowheads="1"/>
          </p:cNvSpPr>
          <p:nvPr/>
        </p:nvSpPr>
        <p:spPr bwMode="auto">
          <a:xfrm>
            <a:off x="9518586" y="6366321"/>
            <a:ext cx="5175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r>
              <a:rPr lang="en-US" altLang="en-US" sz="1200">
                <a:latin typeface="Tahoma" charset="0"/>
              </a:rPr>
              <a:t>2000</a:t>
            </a:r>
          </a:p>
        </p:txBody>
      </p:sp>
      <p:sp>
        <p:nvSpPr>
          <p:cNvPr id="19474" name="Text Box 18"/>
          <p:cNvSpPr txBox="1">
            <a:spLocks noChangeArrowheads="1"/>
          </p:cNvSpPr>
          <p:nvPr/>
        </p:nvSpPr>
        <p:spPr bwMode="auto">
          <a:xfrm>
            <a:off x="3482910" y="3081782"/>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endParaRPr lang="en-US" altLang="en-US" sz="1400">
              <a:latin typeface="Tahoma" charset="0"/>
            </a:endParaRPr>
          </a:p>
        </p:txBody>
      </p:sp>
      <p:sp>
        <p:nvSpPr>
          <p:cNvPr id="19475" name="Text Box 19"/>
          <p:cNvSpPr txBox="1">
            <a:spLocks noChangeArrowheads="1"/>
          </p:cNvSpPr>
          <p:nvPr/>
        </p:nvSpPr>
        <p:spPr bwMode="auto">
          <a:xfrm>
            <a:off x="8680385" y="3591833"/>
            <a:ext cx="5826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r>
              <a:rPr lang="en-US" altLang="en-US" sz="1200" dirty="0"/>
              <a:t>CAFC</a:t>
            </a:r>
          </a:p>
        </p:txBody>
      </p:sp>
      <p:sp>
        <p:nvSpPr>
          <p:cNvPr id="19476" name="Text Box 20"/>
          <p:cNvSpPr txBox="1">
            <a:spLocks noChangeArrowheads="1"/>
          </p:cNvSpPr>
          <p:nvPr/>
        </p:nvSpPr>
        <p:spPr bwMode="auto">
          <a:xfrm>
            <a:off x="7243011" y="3864088"/>
            <a:ext cx="7200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r>
              <a:rPr lang="en-US" altLang="en-US" sz="1200" dirty="0"/>
              <a:t>Graham </a:t>
            </a:r>
          </a:p>
          <a:p>
            <a:pPr eaLnBrk="1" hangingPunct="1"/>
            <a:r>
              <a:rPr lang="en-US" altLang="en-US" sz="1200" dirty="0"/>
              <a:t>(1966)</a:t>
            </a:r>
          </a:p>
        </p:txBody>
      </p:sp>
      <p:sp>
        <p:nvSpPr>
          <p:cNvPr id="19477" name="Text Box 21"/>
          <p:cNvSpPr txBox="1">
            <a:spLocks noChangeArrowheads="1"/>
          </p:cNvSpPr>
          <p:nvPr/>
        </p:nvSpPr>
        <p:spPr bwMode="auto">
          <a:xfrm>
            <a:off x="6665684" y="3984411"/>
            <a:ext cx="4889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r>
              <a:rPr lang="en-US" altLang="en-US" sz="1200" dirty="0">
                <a:ea typeface="Times New Roman" charset="0"/>
                <a:cs typeface="Times New Roman" charset="0"/>
              </a:rPr>
              <a:t>§</a:t>
            </a:r>
            <a:r>
              <a:rPr lang="en-US" altLang="en-US" sz="1200" dirty="0"/>
              <a:t>103</a:t>
            </a:r>
          </a:p>
        </p:txBody>
      </p:sp>
      <p:sp>
        <p:nvSpPr>
          <p:cNvPr id="19478" name="Text Box 22"/>
          <p:cNvSpPr txBox="1">
            <a:spLocks noChangeArrowheads="1"/>
          </p:cNvSpPr>
          <p:nvPr/>
        </p:nvSpPr>
        <p:spPr bwMode="auto">
          <a:xfrm>
            <a:off x="6000820" y="3720440"/>
            <a:ext cx="5950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r>
              <a:rPr lang="en-US" altLang="en-US" sz="1200" dirty="0" err="1"/>
              <a:t>Cuno</a:t>
            </a:r>
            <a:r>
              <a:rPr lang="en-US" altLang="en-US" sz="1200" dirty="0"/>
              <a:t> </a:t>
            </a:r>
          </a:p>
          <a:p>
            <a:pPr algn="ctr" eaLnBrk="1" hangingPunct="1"/>
            <a:r>
              <a:rPr lang="en-US" altLang="en-US" sz="1200" dirty="0"/>
              <a:t>(1941)</a:t>
            </a:r>
          </a:p>
        </p:txBody>
      </p:sp>
      <p:sp>
        <p:nvSpPr>
          <p:cNvPr id="19480" name="Oval 24"/>
          <p:cNvSpPr>
            <a:spLocks noChangeArrowheads="1"/>
          </p:cNvSpPr>
          <p:nvPr/>
        </p:nvSpPr>
        <p:spPr bwMode="auto">
          <a:xfrm>
            <a:off x="8604185" y="3761232"/>
            <a:ext cx="152400" cy="152400"/>
          </a:xfrm>
          <a:prstGeom prst="ellipse">
            <a:avLst/>
          </a:prstGeom>
          <a:solidFill>
            <a:schemeClr val="tx1"/>
          </a:solidFill>
          <a:ln w="9525">
            <a:solidFill>
              <a:schemeClr val="tx1"/>
            </a:solidFill>
            <a:miter lim="800000"/>
            <a:headEnd/>
            <a:tailEnd/>
          </a:ln>
        </p:spPr>
        <p:txBody>
          <a:bodyPr wrap="none" anchor="ct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endParaRPr lang="en-US" altLang="en-US"/>
          </a:p>
        </p:txBody>
      </p:sp>
      <p:sp>
        <p:nvSpPr>
          <p:cNvPr id="19481" name="Oval 25"/>
          <p:cNvSpPr>
            <a:spLocks noChangeArrowheads="1"/>
          </p:cNvSpPr>
          <p:nvPr/>
        </p:nvSpPr>
        <p:spPr bwMode="auto">
          <a:xfrm>
            <a:off x="7537385" y="3761232"/>
            <a:ext cx="152400" cy="152400"/>
          </a:xfrm>
          <a:prstGeom prst="ellipse">
            <a:avLst/>
          </a:prstGeom>
          <a:solidFill>
            <a:schemeClr val="tx1"/>
          </a:solidFill>
          <a:ln w="9525">
            <a:solidFill>
              <a:schemeClr val="tx1"/>
            </a:solidFill>
            <a:miter lim="800000"/>
            <a:headEnd/>
            <a:tailEnd/>
          </a:ln>
        </p:spPr>
        <p:txBody>
          <a:bodyPr wrap="none" anchor="ct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endParaRPr lang="en-US" altLang="en-US"/>
          </a:p>
        </p:txBody>
      </p:sp>
      <p:sp>
        <p:nvSpPr>
          <p:cNvPr id="19483" name="Oval 27"/>
          <p:cNvSpPr>
            <a:spLocks noChangeArrowheads="1"/>
          </p:cNvSpPr>
          <p:nvPr/>
        </p:nvSpPr>
        <p:spPr bwMode="auto">
          <a:xfrm>
            <a:off x="6241985" y="3532632"/>
            <a:ext cx="152400" cy="152400"/>
          </a:xfrm>
          <a:prstGeom prst="ellipse">
            <a:avLst/>
          </a:prstGeom>
          <a:solidFill>
            <a:schemeClr val="tx1"/>
          </a:solidFill>
          <a:ln w="9525">
            <a:solidFill>
              <a:schemeClr val="tx1"/>
            </a:solidFill>
            <a:miter lim="800000"/>
            <a:headEnd/>
            <a:tailEnd/>
          </a:ln>
        </p:spPr>
        <p:txBody>
          <a:bodyPr wrap="none" anchor="ct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endParaRPr lang="en-US" altLang="en-US"/>
          </a:p>
        </p:txBody>
      </p:sp>
      <p:sp>
        <p:nvSpPr>
          <p:cNvPr id="19487" name="Text Box 31"/>
          <p:cNvSpPr txBox="1">
            <a:spLocks noChangeArrowheads="1"/>
          </p:cNvSpPr>
          <p:nvPr/>
        </p:nvSpPr>
        <p:spPr bwMode="auto">
          <a:xfrm>
            <a:off x="829372" y="143539"/>
            <a:ext cx="570701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r>
              <a:rPr lang="en-US" altLang="en-US" dirty="0"/>
              <a:t>Evolution of the Inventive Step Requirement</a:t>
            </a:r>
          </a:p>
          <a:p>
            <a:pPr eaLnBrk="1" hangingPunct="1"/>
            <a:r>
              <a:rPr lang="en-US" altLang="en-US" sz="1600" dirty="0"/>
              <a:t>(not to scale)</a:t>
            </a:r>
          </a:p>
        </p:txBody>
      </p:sp>
      <p:sp>
        <p:nvSpPr>
          <p:cNvPr id="19488" name="Freeform 32"/>
          <p:cNvSpPr>
            <a:spLocks/>
          </p:cNvSpPr>
          <p:nvPr/>
        </p:nvSpPr>
        <p:spPr bwMode="auto">
          <a:xfrm>
            <a:off x="7613585" y="3608832"/>
            <a:ext cx="1066800" cy="228600"/>
          </a:xfrm>
          <a:custGeom>
            <a:avLst/>
            <a:gdLst>
              <a:gd name="T0" fmla="*/ 0 w 672"/>
              <a:gd name="T1" fmla="*/ 362902500 h 144"/>
              <a:gd name="T2" fmla="*/ 1330642500 w 672"/>
              <a:gd name="T3" fmla="*/ 0 h 144"/>
              <a:gd name="T4" fmla="*/ 1693545000 w 672"/>
              <a:gd name="T5" fmla="*/ 362902500 h 144"/>
              <a:gd name="T6" fmla="*/ 0 60000 65536"/>
              <a:gd name="T7" fmla="*/ 0 60000 65536"/>
              <a:gd name="T8" fmla="*/ 0 60000 65536"/>
              <a:gd name="T9" fmla="*/ 0 w 672"/>
              <a:gd name="T10" fmla="*/ 0 h 144"/>
              <a:gd name="T11" fmla="*/ 672 w 672"/>
              <a:gd name="T12" fmla="*/ 144 h 144"/>
            </a:gdLst>
            <a:ahLst/>
            <a:cxnLst>
              <a:cxn ang="T6">
                <a:pos x="T0" y="T1"/>
              </a:cxn>
              <a:cxn ang="T7">
                <a:pos x="T2" y="T3"/>
              </a:cxn>
              <a:cxn ang="T8">
                <a:pos x="T4" y="T5"/>
              </a:cxn>
            </a:cxnLst>
            <a:rect l="T9" t="T10" r="T11" b="T12"/>
            <a:pathLst>
              <a:path w="672" h="144">
                <a:moveTo>
                  <a:pt x="0" y="144"/>
                </a:moveTo>
                <a:cubicBezTo>
                  <a:pt x="208" y="72"/>
                  <a:pt x="416" y="0"/>
                  <a:pt x="528" y="0"/>
                </a:cubicBezTo>
                <a:cubicBezTo>
                  <a:pt x="640" y="0"/>
                  <a:pt x="656" y="72"/>
                  <a:pt x="672" y="144"/>
                </a:cubicBezTo>
              </a:path>
            </a:pathLst>
          </a:cu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endParaRPr lang="en-US" altLang="en-US"/>
          </a:p>
        </p:txBody>
      </p:sp>
      <p:sp>
        <p:nvSpPr>
          <p:cNvPr id="19489" name="Freeform 33"/>
          <p:cNvSpPr>
            <a:spLocks/>
          </p:cNvSpPr>
          <p:nvPr/>
        </p:nvSpPr>
        <p:spPr bwMode="auto">
          <a:xfrm>
            <a:off x="7613585" y="3685032"/>
            <a:ext cx="1066800" cy="152400"/>
          </a:xfrm>
          <a:custGeom>
            <a:avLst/>
            <a:gdLst>
              <a:gd name="T0" fmla="*/ 0 w 672"/>
              <a:gd name="T1" fmla="*/ 241935000 h 96"/>
              <a:gd name="T2" fmla="*/ 1330642500 w 672"/>
              <a:gd name="T3" fmla="*/ 0 h 96"/>
              <a:gd name="T4" fmla="*/ 1693545000 w 672"/>
              <a:gd name="T5" fmla="*/ 241935000 h 96"/>
              <a:gd name="T6" fmla="*/ 0 60000 65536"/>
              <a:gd name="T7" fmla="*/ 0 60000 65536"/>
              <a:gd name="T8" fmla="*/ 0 60000 65536"/>
              <a:gd name="T9" fmla="*/ 0 w 672"/>
              <a:gd name="T10" fmla="*/ 0 h 96"/>
              <a:gd name="T11" fmla="*/ 672 w 672"/>
              <a:gd name="T12" fmla="*/ 96 h 96"/>
            </a:gdLst>
            <a:ahLst/>
            <a:cxnLst>
              <a:cxn ang="T6">
                <a:pos x="T0" y="T1"/>
              </a:cxn>
              <a:cxn ang="T7">
                <a:pos x="T2" y="T3"/>
              </a:cxn>
              <a:cxn ang="T8">
                <a:pos x="T4" y="T5"/>
              </a:cxn>
            </a:cxnLst>
            <a:rect l="T9" t="T10" r="T11" b="T12"/>
            <a:pathLst>
              <a:path w="672" h="96">
                <a:moveTo>
                  <a:pt x="0" y="96"/>
                </a:moveTo>
                <a:cubicBezTo>
                  <a:pt x="208" y="48"/>
                  <a:pt x="416" y="0"/>
                  <a:pt x="528" y="0"/>
                </a:cubicBezTo>
                <a:cubicBezTo>
                  <a:pt x="640" y="0"/>
                  <a:pt x="656" y="48"/>
                  <a:pt x="672" y="96"/>
                </a:cubicBezTo>
              </a:path>
            </a:pathLst>
          </a:cu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endParaRPr lang="en-US" altLang="en-US"/>
          </a:p>
        </p:txBody>
      </p:sp>
      <p:sp>
        <p:nvSpPr>
          <p:cNvPr id="19490" name="Freeform 34"/>
          <p:cNvSpPr>
            <a:spLocks/>
          </p:cNvSpPr>
          <p:nvPr/>
        </p:nvSpPr>
        <p:spPr bwMode="auto">
          <a:xfrm>
            <a:off x="7689785" y="3837432"/>
            <a:ext cx="1003300" cy="152400"/>
          </a:xfrm>
          <a:custGeom>
            <a:avLst/>
            <a:gdLst>
              <a:gd name="T0" fmla="*/ 0 w 632"/>
              <a:gd name="T1" fmla="*/ 0 h 96"/>
              <a:gd name="T2" fmla="*/ 1330642500 w 632"/>
              <a:gd name="T3" fmla="*/ 241935000 h 96"/>
              <a:gd name="T4" fmla="*/ 1572577500 w 632"/>
              <a:gd name="T5" fmla="*/ 0 h 96"/>
              <a:gd name="T6" fmla="*/ 0 60000 65536"/>
              <a:gd name="T7" fmla="*/ 0 60000 65536"/>
              <a:gd name="T8" fmla="*/ 0 60000 65536"/>
              <a:gd name="T9" fmla="*/ 0 w 632"/>
              <a:gd name="T10" fmla="*/ 0 h 96"/>
              <a:gd name="T11" fmla="*/ 632 w 632"/>
              <a:gd name="T12" fmla="*/ 96 h 96"/>
            </a:gdLst>
            <a:ahLst/>
            <a:cxnLst>
              <a:cxn ang="T6">
                <a:pos x="T0" y="T1"/>
              </a:cxn>
              <a:cxn ang="T7">
                <a:pos x="T2" y="T3"/>
              </a:cxn>
              <a:cxn ang="T8">
                <a:pos x="T4" y="T5"/>
              </a:cxn>
            </a:cxnLst>
            <a:rect l="T9" t="T10" r="T11" b="T12"/>
            <a:pathLst>
              <a:path w="632" h="96">
                <a:moveTo>
                  <a:pt x="0" y="0"/>
                </a:moveTo>
                <a:cubicBezTo>
                  <a:pt x="212" y="48"/>
                  <a:pt x="424" y="96"/>
                  <a:pt x="528" y="96"/>
                </a:cubicBezTo>
                <a:cubicBezTo>
                  <a:pt x="632" y="96"/>
                  <a:pt x="628" y="48"/>
                  <a:pt x="624" y="0"/>
                </a:cubicBezTo>
              </a:path>
            </a:pathLst>
          </a:cu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endParaRPr lang="en-US" altLang="en-US"/>
          </a:p>
        </p:txBody>
      </p:sp>
      <p:sp>
        <p:nvSpPr>
          <p:cNvPr id="19491" name="Freeform 35"/>
          <p:cNvSpPr>
            <a:spLocks/>
          </p:cNvSpPr>
          <p:nvPr/>
        </p:nvSpPr>
        <p:spPr bwMode="auto">
          <a:xfrm>
            <a:off x="7613585" y="3837432"/>
            <a:ext cx="1092200" cy="76200"/>
          </a:xfrm>
          <a:custGeom>
            <a:avLst/>
            <a:gdLst>
              <a:gd name="T0" fmla="*/ 0 w 688"/>
              <a:gd name="T1" fmla="*/ 0 h 48"/>
              <a:gd name="T2" fmla="*/ 1451610000 w 688"/>
              <a:gd name="T3" fmla="*/ 120967500 h 48"/>
              <a:gd name="T4" fmla="*/ 1693545000 w 688"/>
              <a:gd name="T5" fmla="*/ 0 h 48"/>
              <a:gd name="T6" fmla="*/ 0 60000 65536"/>
              <a:gd name="T7" fmla="*/ 0 60000 65536"/>
              <a:gd name="T8" fmla="*/ 0 60000 65536"/>
              <a:gd name="T9" fmla="*/ 0 w 688"/>
              <a:gd name="T10" fmla="*/ 0 h 48"/>
              <a:gd name="T11" fmla="*/ 688 w 688"/>
              <a:gd name="T12" fmla="*/ 48 h 48"/>
            </a:gdLst>
            <a:ahLst/>
            <a:cxnLst>
              <a:cxn ang="T6">
                <a:pos x="T0" y="T1"/>
              </a:cxn>
              <a:cxn ang="T7">
                <a:pos x="T2" y="T3"/>
              </a:cxn>
              <a:cxn ang="T8">
                <a:pos x="T4" y="T5"/>
              </a:cxn>
            </a:cxnLst>
            <a:rect l="T9" t="T10" r="T11" b="T12"/>
            <a:pathLst>
              <a:path w="688" h="48">
                <a:moveTo>
                  <a:pt x="0" y="0"/>
                </a:moveTo>
                <a:cubicBezTo>
                  <a:pt x="232" y="24"/>
                  <a:pt x="464" y="48"/>
                  <a:pt x="576" y="48"/>
                </a:cubicBezTo>
                <a:cubicBezTo>
                  <a:pt x="688" y="48"/>
                  <a:pt x="680" y="24"/>
                  <a:pt x="672" y="0"/>
                </a:cubicBezTo>
              </a:path>
            </a:pathLst>
          </a:cu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endParaRPr lang="en-US" altLang="en-US"/>
          </a:p>
        </p:txBody>
      </p:sp>
      <p:sp>
        <p:nvSpPr>
          <p:cNvPr id="19492" name="Line 36"/>
          <p:cNvSpPr>
            <a:spLocks noChangeShapeType="1"/>
          </p:cNvSpPr>
          <p:nvPr/>
        </p:nvSpPr>
        <p:spPr bwMode="auto">
          <a:xfrm>
            <a:off x="7689785" y="3837432"/>
            <a:ext cx="914400" cy="0"/>
          </a:xfrm>
          <a:prstGeom prst="line">
            <a:avLst/>
          </a:prstGeom>
          <a:noFill/>
          <a:ln w="28575">
            <a:solidFill>
              <a:schemeClr val="bg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9493" name="Freeform 37"/>
          <p:cNvSpPr>
            <a:spLocks/>
          </p:cNvSpPr>
          <p:nvPr/>
        </p:nvSpPr>
        <p:spPr bwMode="auto">
          <a:xfrm>
            <a:off x="7613585" y="3761232"/>
            <a:ext cx="1066800" cy="76200"/>
          </a:xfrm>
          <a:custGeom>
            <a:avLst/>
            <a:gdLst>
              <a:gd name="T0" fmla="*/ 0 w 672"/>
              <a:gd name="T1" fmla="*/ 120967500 h 48"/>
              <a:gd name="T2" fmla="*/ 1330642500 w 672"/>
              <a:gd name="T3" fmla="*/ 0 h 48"/>
              <a:gd name="T4" fmla="*/ 1693545000 w 672"/>
              <a:gd name="T5" fmla="*/ 120967500 h 48"/>
              <a:gd name="T6" fmla="*/ 0 60000 65536"/>
              <a:gd name="T7" fmla="*/ 0 60000 65536"/>
              <a:gd name="T8" fmla="*/ 0 60000 65536"/>
              <a:gd name="T9" fmla="*/ 0 w 672"/>
              <a:gd name="T10" fmla="*/ 0 h 48"/>
              <a:gd name="T11" fmla="*/ 672 w 672"/>
              <a:gd name="T12" fmla="*/ 48 h 48"/>
            </a:gdLst>
            <a:ahLst/>
            <a:cxnLst>
              <a:cxn ang="T6">
                <a:pos x="T0" y="T1"/>
              </a:cxn>
              <a:cxn ang="T7">
                <a:pos x="T2" y="T3"/>
              </a:cxn>
              <a:cxn ang="T8">
                <a:pos x="T4" y="T5"/>
              </a:cxn>
            </a:cxnLst>
            <a:rect l="T9" t="T10" r="T11" b="T12"/>
            <a:pathLst>
              <a:path w="672" h="48">
                <a:moveTo>
                  <a:pt x="0" y="48"/>
                </a:moveTo>
                <a:cubicBezTo>
                  <a:pt x="208" y="24"/>
                  <a:pt x="416" y="0"/>
                  <a:pt x="528" y="0"/>
                </a:cubicBezTo>
                <a:cubicBezTo>
                  <a:pt x="640" y="0"/>
                  <a:pt x="656" y="24"/>
                  <a:pt x="672" y="48"/>
                </a:cubicBezTo>
              </a:path>
            </a:pathLst>
          </a:cu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endParaRPr lang="en-US" altLang="en-US"/>
          </a:p>
        </p:txBody>
      </p:sp>
      <p:sp>
        <p:nvSpPr>
          <p:cNvPr id="19494" name="Text Box 38"/>
          <p:cNvSpPr txBox="1">
            <a:spLocks noChangeArrowheads="1"/>
          </p:cNvSpPr>
          <p:nvPr/>
        </p:nvSpPr>
        <p:spPr bwMode="auto">
          <a:xfrm rot="-5400000">
            <a:off x="493867" y="3373674"/>
            <a:ext cx="238398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r>
              <a:rPr lang="en-US" altLang="en-US" sz="1600"/>
              <a:t>Stringency of the Standard</a:t>
            </a:r>
          </a:p>
        </p:txBody>
      </p:sp>
      <p:sp>
        <p:nvSpPr>
          <p:cNvPr id="19496" name="Oval 40"/>
          <p:cNvSpPr>
            <a:spLocks noChangeArrowheads="1"/>
          </p:cNvSpPr>
          <p:nvPr/>
        </p:nvSpPr>
        <p:spPr bwMode="auto">
          <a:xfrm>
            <a:off x="1250518" y="5790644"/>
            <a:ext cx="152400" cy="152400"/>
          </a:xfrm>
          <a:prstGeom prst="ellipse">
            <a:avLst/>
          </a:prstGeom>
          <a:solidFill>
            <a:schemeClr val="tx1"/>
          </a:solidFill>
          <a:ln w="9525">
            <a:solidFill>
              <a:schemeClr val="tx1"/>
            </a:solidFill>
            <a:miter lim="800000"/>
            <a:headEnd/>
            <a:tailEnd/>
          </a:ln>
        </p:spPr>
        <p:txBody>
          <a:bodyPr wrap="none" anchor="ct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endParaRPr lang="en-US" altLang="en-US"/>
          </a:p>
        </p:txBody>
      </p:sp>
      <p:sp>
        <p:nvSpPr>
          <p:cNvPr id="51" name="Text Box 47">
            <a:extLst>
              <a:ext uri="{FF2B5EF4-FFF2-40B4-BE49-F238E27FC236}">
                <a16:creationId xmlns:a16="http://schemas.microsoft.com/office/drawing/2014/main" id="{15CB55F1-0B21-044A-AC6F-07E289A542F6}"/>
              </a:ext>
            </a:extLst>
          </p:cNvPr>
          <p:cNvSpPr txBox="1">
            <a:spLocks noChangeArrowheads="1"/>
          </p:cNvSpPr>
          <p:nvPr/>
        </p:nvSpPr>
        <p:spPr bwMode="auto">
          <a:xfrm rot="21310808">
            <a:off x="84694" y="5735863"/>
            <a:ext cx="8620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r>
              <a:rPr lang="en-US" altLang="en-US" sz="1600" dirty="0">
                <a:solidFill>
                  <a:srgbClr val="0070C0"/>
                </a:solidFill>
              </a:rPr>
              <a:t>England</a:t>
            </a:r>
          </a:p>
        </p:txBody>
      </p:sp>
      <p:pic>
        <p:nvPicPr>
          <p:cNvPr id="58" name="Picture 57">
            <a:extLst>
              <a:ext uri="{FF2B5EF4-FFF2-40B4-BE49-F238E27FC236}">
                <a16:creationId xmlns:a16="http://schemas.microsoft.com/office/drawing/2014/main" id="{5062F3CD-65B5-5242-B432-50EB50D3E08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690019" cy="570042"/>
          </a:xfrm>
          <a:prstGeom prst="rect">
            <a:avLst/>
          </a:prstGeom>
          <a:noFill/>
          <a:ln>
            <a:noFill/>
          </a:ln>
          <a:extLst>
            <a:ext uri="{FAA26D3D-D897-4be2-8F04-BA451C77F1D7}">
              <ma14:placeholderFlag xmlns:ma14="http://schemas.microsoft.com/office/mac/drawingml/2011/main" xmlns=""/>
            </a:ext>
          </a:extLst>
        </p:spPr>
      </p:pic>
      <p:sp>
        <p:nvSpPr>
          <p:cNvPr id="2" name="Line 8">
            <a:extLst>
              <a:ext uri="{FF2B5EF4-FFF2-40B4-BE49-F238E27FC236}">
                <a16:creationId xmlns:a16="http://schemas.microsoft.com/office/drawing/2014/main" id="{AD884160-DD76-57A3-016A-6F0BF5109E80}"/>
              </a:ext>
            </a:extLst>
          </p:cNvPr>
          <p:cNvSpPr>
            <a:spLocks noChangeShapeType="1"/>
          </p:cNvSpPr>
          <p:nvPr/>
        </p:nvSpPr>
        <p:spPr bwMode="auto">
          <a:xfrm>
            <a:off x="11142031" y="6182982"/>
            <a:ext cx="0" cy="1524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4" name="Text Box 16">
            <a:extLst>
              <a:ext uri="{FF2B5EF4-FFF2-40B4-BE49-F238E27FC236}">
                <a16:creationId xmlns:a16="http://schemas.microsoft.com/office/drawing/2014/main" id="{E457BA95-8AA3-D945-538F-24777C843A57}"/>
              </a:ext>
            </a:extLst>
          </p:cNvPr>
          <p:cNvSpPr txBox="1">
            <a:spLocks noChangeArrowheads="1"/>
          </p:cNvSpPr>
          <p:nvPr/>
        </p:nvSpPr>
        <p:spPr bwMode="auto">
          <a:xfrm>
            <a:off x="10895969" y="6349671"/>
            <a:ext cx="51809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r>
              <a:rPr lang="en-US" altLang="en-US" sz="1200" dirty="0">
                <a:latin typeface="Tahoma" charset="0"/>
              </a:rPr>
              <a:t>2025</a:t>
            </a:r>
          </a:p>
        </p:txBody>
      </p:sp>
      <p:sp>
        <p:nvSpPr>
          <p:cNvPr id="10" name="Line 5">
            <a:extLst>
              <a:ext uri="{FF2B5EF4-FFF2-40B4-BE49-F238E27FC236}">
                <a16:creationId xmlns:a16="http://schemas.microsoft.com/office/drawing/2014/main" id="{FE088CB3-92F9-257B-D5E6-0F612D60DBBA}"/>
              </a:ext>
            </a:extLst>
          </p:cNvPr>
          <p:cNvSpPr>
            <a:spLocks noChangeShapeType="1"/>
          </p:cNvSpPr>
          <p:nvPr/>
        </p:nvSpPr>
        <p:spPr bwMode="auto">
          <a:xfrm>
            <a:off x="188651" y="6195303"/>
            <a:ext cx="0" cy="1524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1" name="Text Box 10">
            <a:extLst>
              <a:ext uri="{FF2B5EF4-FFF2-40B4-BE49-F238E27FC236}">
                <a16:creationId xmlns:a16="http://schemas.microsoft.com/office/drawing/2014/main" id="{E5938BE4-A83F-28D2-0B31-DB85E5074BBC}"/>
              </a:ext>
            </a:extLst>
          </p:cNvPr>
          <p:cNvSpPr txBox="1">
            <a:spLocks noChangeArrowheads="1"/>
          </p:cNvSpPr>
          <p:nvPr/>
        </p:nvSpPr>
        <p:spPr bwMode="auto">
          <a:xfrm>
            <a:off x="-68523" y="6347703"/>
            <a:ext cx="51809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r>
              <a:rPr lang="en-US" altLang="en-US" sz="1200" dirty="0">
                <a:latin typeface="Tahoma" charset="0"/>
              </a:rPr>
              <a:t>1700</a:t>
            </a:r>
          </a:p>
        </p:txBody>
      </p:sp>
      <p:cxnSp>
        <p:nvCxnSpPr>
          <p:cNvPr id="13" name="Straight Connector 12">
            <a:extLst>
              <a:ext uri="{FF2B5EF4-FFF2-40B4-BE49-F238E27FC236}">
                <a16:creationId xmlns:a16="http://schemas.microsoft.com/office/drawing/2014/main" id="{4EE803C7-84AD-5FEB-EEE6-A4519E87DDE5}"/>
              </a:ext>
            </a:extLst>
          </p:cNvPr>
          <p:cNvCxnSpPr>
            <a:cxnSpLocks/>
          </p:cNvCxnSpPr>
          <p:nvPr/>
        </p:nvCxnSpPr>
        <p:spPr>
          <a:xfrm flipV="1">
            <a:off x="188651" y="5899150"/>
            <a:ext cx="2719649" cy="178245"/>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15" name="Text Box 37">
            <a:extLst>
              <a:ext uri="{FF2B5EF4-FFF2-40B4-BE49-F238E27FC236}">
                <a16:creationId xmlns:a16="http://schemas.microsoft.com/office/drawing/2014/main" id="{84DC1F31-5929-F3EF-4457-D52A029FCDEE}"/>
              </a:ext>
            </a:extLst>
          </p:cNvPr>
          <p:cNvSpPr txBox="1">
            <a:spLocks noChangeArrowheads="1"/>
          </p:cNvSpPr>
          <p:nvPr/>
        </p:nvSpPr>
        <p:spPr bwMode="auto">
          <a:xfrm rot="21381859">
            <a:off x="1577256" y="5915770"/>
            <a:ext cx="108074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r>
              <a:rPr lang="en-US" altLang="en-US" sz="1200" dirty="0">
                <a:solidFill>
                  <a:srgbClr val="0070C0"/>
                </a:solidFill>
              </a:rPr>
              <a:t>“nontriviality”</a:t>
            </a:r>
          </a:p>
        </p:txBody>
      </p:sp>
      <p:cxnSp>
        <p:nvCxnSpPr>
          <p:cNvPr id="17" name="Straight Connector 16">
            <a:extLst>
              <a:ext uri="{FF2B5EF4-FFF2-40B4-BE49-F238E27FC236}">
                <a16:creationId xmlns:a16="http://schemas.microsoft.com/office/drawing/2014/main" id="{7F2527F1-980B-8490-8FCC-194436D499F8}"/>
              </a:ext>
            </a:extLst>
          </p:cNvPr>
          <p:cNvCxnSpPr>
            <a:cxnSpLocks/>
            <a:endCxn id="19483" idx="2"/>
          </p:cNvCxnSpPr>
          <p:nvPr/>
        </p:nvCxnSpPr>
        <p:spPr>
          <a:xfrm flipV="1">
            <a:off x="2985605" y="3608832"/>
            <a:ext cx="3256380" cy="867860"/>
          </a:xfrm>
          <a:prstGeom prst="line">
            <a:avLst/>
          </a:prstGeom>
          <a:ln w="38100">
            <a:solidFill>
              <a:schemeClr val="tx1"/>
            </a:solidFill>
            <a:headEnd type="oval" w="lg" len="lg"/>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CF3E5C7-D0E0-E836-7575-9AE9D7596032}"/>
              </a:ext>
            </a:extLst>
          </p:cNvPr>
          <p:cNvCxnSpPr>
            <a:cxnSpLocks/>
          </p:cNvCxnSpPr>
          <p:nvPr/>
        </p:nvCxnSpPr>
        <p:spPr>
          <a:xfrm>
            <a:off x="6340877" y="3597867"/>
            <a:ext cx="733544" cy="14851"/>
          </a:xfrm>
          <a:prstGeom prst="line">
            <a:avLst/>
          </a:prstGeom>
          <a:ln w="38100">
            <a:solidFill>
              <a:schemeClr val="tx1"/>
            </a:solidFill>
            <a:headEnd type="oval" w="lg" len="lg"/>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68FCDD6-89BD-D628-55B3-294F8E45D2B4}"/>
              </a:ext>
            </a:extLst>
          </p:cNvPr>
          <p:cNvCxnSpPr>
            <a:cxnSpLocks/>
          </p:cNvCxnSpPr>
          <p:nvPr/>
        </p:nvCxnSpPr>
        <p:spPr>
          <a:xfrm flipH="1" flipV="1">
            <a:off x="7074421" y="3605292"/>
            <a:ext cx="5764" cy="334565"/>
          </a:xfrm>
          <a:prstGeom prst="line">
            <a:avLst/>
          </a:prstGeom>
          <a:ln w="38100">
            <a:solidFill>
              <a:schemeClr val="tx1"/>
            </a:solidFill>
            <a:headEnd type="oval" w="lg" len="lg"/>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71FA856-C56F-8F28-D202-8FF2267224F0}"/>
              </a:ext>
            </a:extLst>
          </p:cNvPr>
          <p:cNvCxnSpPr>
            <a:cxnSpLocks/>
          </p:cNvCxnSpPr>
          <p:nvPr/>
        </p:nvCxnSpPr>
        <p:spPr>
          <a:xfrm flipH="1">
            <a:off x="7085535" y="3837432"/>
            <a:ext cx="538661" cy="90100"/>
          </a:xfrm>
          <a:prstGeom prst="line">
            <a:avLst/>
          </a:prstGeom>
          <a:ln w="38100">
            <a:solidFill>
              <a:schemeClr val="tx1"/>
            </a:solidFill>
            <a:headEnd type="oval" w="lg" len="lg"/>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8559CB4-9439-8490-DA0F-1313CC5397BD}"/>
              </a:ext>
            </a:extLst>
          </p:cNvPr>
          <p:cNvCxnSpPr>
            <a:cxnSpLocks/>
          </p:cNvCxnSpPr>
          <p:nvPr/>
        </p:nvCxnSpPr>
        <p:spPr>
          <a:xfrm>
            <a:off x="8681387" y="3837432"/>
            <a:ext cx="1529413" cy="714930"/>
          </a:xfrm>
          <a:prstGeom prst="line">
            <a:avLst/>
          </a:prstGeom>
          <a:ln w="38100">
            <a:solidFill>
              <a:schemeClr val="tx1"/>
            </a:solidFill>
            <a:headEnd type="oval" w="lg" len="lg"/>
          </a:ln>
        </p:spPr>
        <p:style>
          <a:lnRef idx="1">
            <a:schemeClr val="accent1"/>
          </a:lnRef>
          <a:fillRef idx="0">
            <a:schemeClr val="accent1"/>
          </a:fillRef>
          <a:effectRef idx="0">
            <a:schemeClr val="accent1"/>
          </a:effectRef>
          <a:fontRef idx="minor">
            <a:schemeClr val="tx1"/>
          </a:fontRef>
        </p:style>
      </p:cxnSp>
      <p:sp>
        <p:nvSpPr>
          <p:cNvPr id="63" name="Freeform 62">
            <a:extLst>
              <a:ext uri="{FF2B5EF4-FFF2-40B4-BE49-F238E27FC236}">
                <a16:creationId xmlns:a16="http://schemas.microsoft.com/office/drawing/2014/main" id="{5E346A20-F82A-9F6A-C1FC-AA518A0383D1}"/>
              </a:ext>
            </a:extLst>
          </p:cNvPr>
          <p:cNvSpPr/>
          <p:nvPr/>
        </p:nvSpPr>
        <p:spPr>
          <a:xfrm>
            <a:off x="1328928" y="4486656"/>
            <a:ext cx="1670304" cy="1377696"/>
          </a:xfrm>
          <a:custGeom>
            <a:avLst/>
            <a:gdLst>
              <a:gd name="connsiteX0" fmla="*/ 0 w 1670304"/>
              <a:gd name="connsiteY0" fmla="*/ 1377696 h 1377696"/>
              <a:gd name="connsiteX1" fmla="*/ 1194816 w 1670304"/>
              <a:gd name="connsiteY1" fmla="*/ 938784 h 1377696"/>
              <a:gd name="connsiteX2" fmla="*/ 1670304 w 1670304"/>
              <a:gd name="connsiteY2" fmla="*/ 0 h 1377696"/>
              <a:gd name="connsiteX3" fmla="*/ 1670304 w 1670304"/>
              <a:gd name="connsiteY3" fmla="*/ 0 h 1377696"/>
            </a:gdLst>
            <a:ahLst/>
            <a:cxnLst>
              <a:cxn ang="0">
                <a:pos x="connsiteX0" y="connsiteY0"/>
              </a:cxn>
              <a:cxn ang="0">
                <a:pos x="connsiteX1" y="connsiteY1"/>
              </a:cxn>
              <a:cxn ang="0">
                <a:pos x="connsiteX2" y="connsiteY2"/>
              </a:cxn>
              <a:cxn ang="0">
                <a:pos x="connsiteX3" y="connsiteY3"/>
              </a:cxn>
            </a:cxnLst>
            <a:rect l="l" t="t" r="r" b="b"/>
            <a:pathLst>
              <a:path w="1670304" h="1377696">
                <a:moveTo>
                  <a:pt x="0" y="1377696"/>
                </a:moveTo>
                <a:cubicBezTo>
                  <a:pt x="458216" y="1273048"/>
                  <a:pt x="916432" y="1168400"/>
                  <a:pt x="1194816" y="938784"/>
                </a:cubicBezTo>
                <a:cubicBezTo>
                  <a:pt x="1473200" y="709168"/>
                  <a:pt x="1670304" y="0"/>
                  <a:pt x="1670304" y="0"/>
                </a:cubicBezTo>
                <a:lnTo>
                  <a:pt x="1670304" y="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31" name="Text Box 41">
            <a:extLst>
              <a:ext uri="{FF2B5EF4-FFF2-40B4-BE49-F238E27FC236}">
                <a16:creationId xmlns:a16="http://schemas.microsoft.com/office/drawing/2014/main" id="{5E3F916F-CDB0-F3E8-7BE7-34CE7DF9FFED}"/>
              </a:ext>
            </a:extLst>
          </p:cNvPr>
          <p:cNvSpPr txBox="1">
            <a:spLocks noChangeArrowheads="1"/>
          </p:cNvSpPr>
          <p:nvPr/>
        </p:nvSpPr>
        <p:spPr bwMode="auto">
          <a:xfrm>
            <a:off x="2496472" y="3945948"/>
            <a:ext cx="8386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r>
              <a:rPr lang="en-US" altLang="en-US" sz="1200" dirty="0"/>
              <a:t>Hotchkiss </a:t>
            </a:r>
          </a:p>
          <a:p>
            <a:pPr algn="ctr" eaLnBrk="1" hangingPunct="1"/>
            <a:r>
              <a:rPr lang="en-US" altLang="en-US" sz="1200" dirty="0"/>
              <a:t>(1851)</a:t>
            </a:r>
          </a:p>
        </p:txBody>
      </p:sp>
      <p:sp>
        <p:nvSpPr>
          <p:cNvPr id="19536" name="Text Box 47">
            <a:extLst>
              <a:ext uri="{FF2B5EF4-FFF2-40B4-BE49-F238E27FC236}">
                <a16:creationId xmlns:a16="http://schemas.microsoft.com/office/drawing/2014/main" id="{2C45A32A-EB94-7B4B-D1C4-7260156265A6}"/>
              </a:ext>
            </a:extLst>
          </p:cNvPr>
          <p:cNvSpPr txBox="1">
            <a:spLocks noChangeArrowheads="1"/>
          </p:cNvSpPr>
          <p:nvPr/>
        </p:nvSpPr>
        <p:spPr bwMode="auto">
          <a:xfrm rot="20718100">
            <a:off x="1424231" y="5409931"/>
            <a:ext cx="59343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r>
              <a:rPr lang="en-US" altLang="en-US" sz="1600" dirty="0"/>
              <a:t>USA</a:t>
            </a:r>
          </a:p>
        </p:txBody>
      </p:sp>
      <p:sp>
        <p:nvSpPr>
          <p:cNvPr id="3" name="Oval 27">
            <a:extLst>
              <a:ext uri="{FF2B5EF4-FFF2-40B4-BE49-F238E27FC236}">
                <a16:creationId xmlns:a16="http://schemas.microsoft.com/office/drawing/2014/main" id="{66AF92DE-0F1F-2330-9621-A2BFEF80CDE3}"/>
              </a:ext>
            </a:extLst>
          </p:cNvPr>
          <p:cNvSpPr>
            <a:spLocks noChangeArrowheads="1"/>
          </p:cNvSpPr>
          <p:nvPr/>
        </p:nvSpPr>
        <p:spPr bwMode="auto">
          <a:xfrm>
            <a:off x="9569134" y="4182105"/>
            <a:ext cx="126394" cy="165192"/>
          </a:xfrm>
          <a:prstGeom prst="ellipse">
            <a:avLst/>
          </a:prstGeom>
          <a:solidFill>
            <a:srgbClr val="FF0000"/>
          </a:solidFill>
          <a:ln w="9525">
            <a:solidFill>
              <a:schemeClr val="tx1"/>
            </a:solidFill>
            <a:miter lim="800000"/>
            <a:headEnd/>
            <a:tailEnd/>
          </a:ln>
        </p:spPr>
        <p:txBody>
          <a:bodyPr wrap="none" anchor="ct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endParaRPr lang="en-US" altLang="en-US" dirty="0"/>
          </a:p>
        </p:txBody>
      </p:sp>
      <p:sp>
        <p:nvSpPr>
          <p:cNvPr id="5" name="TextBox 4">
            <a:extLst>
              <a:ext uri="{FF2B5EF4-FFF2-40B4-BE49-F238E27FC236}">
                <a16:creationId xmlns:a16="http://schemas.microsoft.com/office/drawing/2014/main" id="{88A37B1C-C581-6E5E-9B6F-C9487028E0E6}"/>
              </a:ext>
            </a:extLst>
          </p:cNvPr>
          <p:cNvSpPr txBox="1"/>
          <p:nvPr/>
        </p:nvSpPr>
        <p:spPr>
          <a:xfrm>
            <a:off x="6694748" y="331826"/>
            <a:ext cx="5468496" cy="3323987"/>
          </a:xfrm>
          <a:prstGeom prst="rect">
            <a:avLst/>
          </a:prstGeom>
          <a:noFill/>
        </p:spPr>
        <p:txBody>
          <a:bodyPr wrap="square" rtlCol="0">
            <a:spAutoFit/>
          </a:bodyPr>
          <a:lstStyle/>
          <a:p>
            <a:r>
              <a:rPr lang="en-US" sz="1400" dirty="0"/>
              <a:t>E.g., Al-site (CAFC 1999):  “In a challenge based on obviousness …, the person alleging invalidity must show prior art references which alone or combined with other references would have rendered the invention obvious to one of ordinary skill in the art at the time of invention. The ‘presumption of validity under 35 U.S.C. § 282 carries with it a presumption that the Examiner did his duty and knew what claims he was allowing.’ Therefore, the challenger's ‘burden is especially difficult when the prior art was before the PTO examiner during prosecution of the application.’ The party seeking patent invalidity based on obviousness must also show some motivation or suggestion to combine the prior art teachings. A suggestion or motivation to combine generally arises in the references themselves, but may also be inferred from the nature of the problem or occasionally from the knowledge of those of ordinary skill in the art.”</a:t>
            </a:r>
          </a:p>
          <a:p>
            <a:endParaRPr lang="en-US" sz="1400" dirty="0"/>
          </a:p>
        </p:txBody>
      </p:sp>
      <p:cxnSp>
        <p:nvCxnSpPr>
          <p:cNvPr id="7" name="Straight Arrow Connector 6">
            <a:extLst>
              <a:ext uri="{FF2B5EF4-FFF2-40B4-BE49-F238E27FC236}">
                <a16:creationId xmlns:a16="http://schemas.microsoft.com/office/drawing/2014/main" id="{3555965C-E6A8-42BD-1AB9-1DCE9C81599F}"/>
              </a:ext>
            </a:extLst>
          </p:cNvPr>
          <p:cNvCxnSpPr/>
          <p:nvPr/>
        </p:nvCxnSpPr>
        <p:spPr>
          <a:xfrm flipH="1">
            <a:off x="9695528" y="3194304"/>
            <a:ext cx="340583" cy="890016"/>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3352905"/>
      </p:ext>
    </p:extLst>
  </p:cSld>
  <p:clrMapOvr>
    <a:masterClrMapping/>
  </p:clrMapOvr>
  <p:transition spd="slow">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Line 2"/>
          <p:cNvSpPr>
            <a:spLocks noChangeShapeType="1"/>
          </p:cNvSpPr>
          <p:nvPr/>
        </p:nvSpPr>
        <p:spPr bwMode="auto">
          <a:xfrm>
            <a:off x="76207" y="6273151"/>
            <a:ext cx="11065824" cy="1033"/>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9459" name="Line 3"/>
          <p:cNvSpPr>
            <a:spLocks noChangeShapeType="1"/>
          </p:cNvSpPr>
          <p:nvPr/>
        </p:nvSpPr>
        <p:spPr bwMode="auto">
          <a:xfrm>
            <a:off x="5632385" y="6199632"/>
            <a:ext cx="0" cy="1524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9460" name="Line 4"/>
          <p:cNvSpPr>
            <a:spLocks noChangeShapeType="1"/>
          </p:cNvSpPr>
          <p:nvPr/>
        </p:nvSpPr>
        <p:spPr bwMode="auto">
          <a:xfrm>
            <a:off x="4260785" y="6199632"/>
            <a:ext cx="0" cy="1524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9461" name="Line 5"/>
          <p:cNvSpPr>
            <a:spLocks noChangeShapeType="1"/>
          </p:cNvSpPr>
          <p:nvPr/>
        </p:nvSpPr>
        <p:spPr bwMode="auto">
          <a:xfrm>
            <a:off x="1517585" y="6199632"/>
            <a:ext cx="0" cy="1524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9462" name="Line 6"/>
          <p:cNvSpPr>
            <a:spLocks noChangeShapeType="1"/>
          </p:cNvSpPr>
          <p:nvPr/>
        </p:nvSpPr>
        <p:spPr bwMode="auto">
          <a:xfrm>
            <a:off x="2898710" y="6199632"/>
            <a:ext cx="0" cy="1524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9463" name="Line 7"/>
          <p:cNvSpPr>
            <a:spLocks noChangeShapeType="1"/>
          </p:cNvSpPr>
          <p:nvPr/>
        </p:nvSpPr>
        <p:spPr bwMode="auto">
          <a:xfrm>
            <a:off x="8386698" y="6199632"/>
            <a:ext cx="0" cy="1524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9464" name="Line 8"/>
          <p:cNvSpPr>
            <a:spLocks noChangeShapeType="1"/>
          </p:cNvSpPr>
          <p:nvPr/>
        </p:nvSpPr>
        <p:spPr bwMode="auto">
          <a:xfrm>
            <a:off x="9764648" y="6199632"/>
            <a:ext cx="0" cy="1524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9465" name="Line 9"/>
          <p:cNvSpPr>
            <a:spLocks noChangeShapeType="1"/>
          </p:cNvSpPr>
          <p:nvPr/>
        </p:nvSpPr>
        <p:spPr bwMode="auto">
          <a:xfrm>
            <a:off x="7021448" y="6199632"/>
            <a:ext cx="0" cy="1524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9466" name="Text Box 10"/>
          <p:cNvSpPr txBox="1">
            <a:spLocks noChangeArrowheads="1"/>
          </p:cNvSpPr>
          <p:nvPr/>
        </p:nvSpPr>
        <p:spPr bwMode="auto">
          <a:xfrm>
            <a:off x="1260411" y="6352032"/>
            <a:ext cx="51809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r>
              <a:rPr lang="en-US" altLang="en-US" sz="1200" dirty="0">
                <a:latin typeface="Tahoma" charset="0"/>
              </a:rPr>
              <a:t>1800</a:t>
            </a:r>
          </a:p>
        </p:txBody>
      </p:sp>
      <p:sp>
        <p:nvSpPr>
          <p:cNvPr id="19467" name="Text Box 11"/>
          <p:cNvSpPr txBox="1">
            <a:spLocks noChangeArrowheads="1"/>
          </p:cNvSpPr>
          <p:nvPr/>
        </p:nvSpPr>
        <p:spPr bwMode="auto">
          <a:xfrm>
            <a:off x="8146986" y="6366321"/>
            <a:ext cx="5175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r>
              <a:rPr lang="en-US" altLang="en-US" sz="1200">
                <a:latin typeface="Tahoma" charset="0"/>
              </a:rPr>
              <a:t>1975</a:t>
            </a:r>
          </a:p>
        </p:txBody>
      </p:sp>
      <p:sp>
        <p:nvSpPr>
          <p:cNvPr id="19468" name="Text Box 12"/>
          <p:cNvSpPr txBox="1">
            <a:spLocks noChangeArrowheads="1"/>
          </p:cNvSpPr>
          <p:nvPr/>
        </p:nvSpPr>
        <p:spPr bwMode="auto">
          <a:xfrm>
            <a:off x="6775386" y="6366321"/>
            <a:ext cx="5175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r>
              <a:rPr lang="en-US" altLang="en-US" sz="1200">
                <a:latin typeface="Tahoma" charset="0"/>
              </a:rPr>
              <a:t>1950</a:t>
            </a:r>
          </a:p>
        </p:txBody>
      </p:sp>
      <p:sp>
        <p:nvSpPr>
          <p:cNvPr id="19469" name="Text Box 13"/>
          <p:cNvSpPr txBox="1">
            <a:spLocks noChangeArrowheads="1"/>
          </p:cNvSpPr>
          <p:nvPr/>
        </p:nvSpPr>
        <p:spPr bwMode="auto">
          <a:xfrm>
            <a:off x="5327586" y="6366321"/>
            <a:ext cx="5175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r>
              <a:rPr lang="en-US" altLang="en-US" sz="1200">
                <a:latin typeface="Tahoma" charset="0"/>
              </a:rPr>
              <a:t>1925</a:t>
            </a:r>
          </a:p>
        </p:txBody>
      </p:sp>
      <p:sp>
        <p:nvSpPr>
          <p:cNvPr id="19470" name="Text Box 14"/>
          <p:cNvSpPr txBox="1">
            <a:spLocks noChangeArrowheads="1"/>
          </p:cNvSpPr>
          <p:nvPr/>
        </p:nvSpPr>
        <p:spPr bwMode="auto">
          <a:xfrm>
            <a:off x="4032186" y="6366321"/>
            <a:ext cx="5175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r>
              <a:rPr lang="en-US" altLang="en-US" sz="1200">
                <a:latin typeface="Tahoma" charset="0"/>
              </a:rPr>
              <a:t>1900</a:t>
            </a:r>
          </a:p>
        </p:txBody>
      </p:sp>
      <p:sp>
        <p:nvSpPr>
          <p:cNvPr id="19471" name="Text Box 15"/>
          <p:cNvSpPr txBox="1">
            <a:spLocks noChangeArrowheads="1"/>
          </p:cNvSpPr>
          <p:nvPr/>
        </p:nvSpPr>
        <p:spPr bwMode="auto">
          <a:xfrm>
            <a:off x="2584386" y="6352032"/>
            <a:ext cx="51809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r>
              <a:rPr lang="en-US" altLang="en-US" sz="1200" dirty="0">
                <a:latin typeface="Tahoma" charset="0"/>
              </a:rPr>
              <a:t>1850</a:t>
            </a:r>
          </a:p>
        </p:txBody>
      </p:sp>
      <p:sp>
        <p:nvSpPr>
          <p:cNvPr id="19472" name="Text Box 16"/>
          <p:cNvSpPr txBox="1">
            <a:spLocks noChangeArrowheads="1"/>
          </p:cNvSpPr>
          <p:nvPr/>
        </p:nvSpPr>
        <p:spPr bwMode="auto">
          <a:xfrm>
            <a:off x="9518586" y="6366321"/>
            <a:ext cx="5175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r>
              <a:rPr lang="en-US" altLang="en-US" sz="1200">
                <a:latin typeface="Tahoma" charset="0"/>
              </a:rPr>
              <a:t>2000</a:t>
            </a:r>
          </a:p>
        </p:txBody>
      </p:sp>
      <p:sp>
        <p:nvSpPr>
          <p:cNvPr id="19474" name="Text Box 18"/>
          <p:cNvSpPr txBox="1">
            <a:spLocks noChangeArrowheads="1"/>
          </p:cNvSpPr>
          <p:nvPr/>
        </p:nvSpPr>
        <p:spPr bwMode="auto">
          <a:xfrm>
            <a:off x="3482910" y="3081782"/>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endParaRPr lang="en-US" altLang="en-US" sz="1400">
              <a:latin typeface="Tahoma" charset="0"/>
            </a:endParaRPr>
          </a:p>
        </p:txBody>
      </p:sp>
      <p:sp>
        <p:nvSpPr>
          <p:cNvPr id="19475" name="Text Box 19"/>
          <p:cNvSpPr txBox="1">
            <a:spLocks noChangeArrowheads="1"/>
          </p:cNvSpPr>
          <p:nvPr/>
        </p:nvSpPr>
        <p:spPr bwMode="auto">
          <a:xfrm>
            <a:off x="8680385" y="3591833"/>
            <a:ext cx="5826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r>
              <a:rPr lang="en-US" altLang="en-US" sz="1200" dirty="0"/>
              <a:t>CAFC</a:t>
            </a:r>
          </a:p>
        </p:txBody>
      </p:sp>
      <p:sp>
        <p:nvSpPr>
          <p:cNvPr id="19476" name="Text Box 20"/>
          <p:cNvSpPr txBox="1">
            <a:spLocks noChangeArrowheads="1"/>
          </p:cNvSpPr>
          <p:nvPr/>
        </p:nvSpPr>
        <p:spPr bwMode="auto">
          <a:xfrm>
            <a:off x="7243011" y="3864088"/>
            <a:ext cx="7200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r>
              <a:rPr lang="en-US" altLang="en-US" sz="1200" dirty="0"/>
              <a:t>Graham </a:t>
            </a:r>
          </a:p>
          <a:p>
            <a:pPr eaLnBrk="1" hangingPunct="1"/>
            <a:r>
              <a:rPr lang="en-US" altLang="en-US" sz="1200" dirty="0"/>
              <a:t>(1966)</a:t>
            </a:r>
          </a:p>
        </p:txBody>
      </p:sp>
      <p:sp>
        <p:nvSpPr>
          <p:cNvPr id="19477" name="Text Box 21"/>
          <p:cNvSpPr txBox="1">
            <a:spLocks noChangeArrowheads="1"/>
          </p:cNvSpPr>
          <p:nvPr/>
        </p:nvSpPr>
        <p:spPr bwMode="auto">
          <a:xfrm>
            <a:off x="6665684" y="3984411"/>
            <a:ext cx="4889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r>
              <a:rPr lang="en-US" altLang="en-US" sz="1200" dirty="0">
                <a:ea typeface="Times New Roman" charset="0"/>
                <a:cs typeface="Times New Roman" charset="0"/>
              </a:rPr>
              <a:t>§</a:t>
            </a:r>
            <a:r>
              <a:rPr lang="en-US" altLang="en-US" sz="1200" dirty="0"/>
              <a:t>103</a:t>
            </a:r>
          </a:p>
        </p:txBody>
      </p:sp>
      <p:sp>
        <p:nvSpPr>
          <p:cNvPr id="19478" name="Text Box 22"/>
          <p:cNvSpPr txBox="1">
            <a:spLocks noChangeArrowheads="1"/>
          </p:cNvSpPr>
          <p:nvPr/>
        </p:nvSpPr>
        <p:spPr bwMode="auto">
          <a:xfrm>
            <a:off x="6000820" y="3720440"/>
            <a:ext cx="5950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r>
              <a:rPr lang="en-US" altLang="en-US" sz="1200" dirty="0" err="1"/>
              <a:t>Cuno</a:t>
            </a:r>
            <a:r>
              <a:rPr lang="en-US" altLang="en-US" sz="1200" dirty="0"/>
              <a:t> </a:t>
            </a:r>
          </a:p>
          <a:p>
            <a:pPr algn="ctr" eaLnBrk="1" hangingPunct="1"/>
            <a:r>
              <a:rPr lang="en-US" altLang="en-US" sz="1200" dirty="0"/>
              <a:t>(1941)</a:t>
            </a:r>
          </a:p>
        </p:txBody>
      </p:sp>
      <p:sp>
        <p:nvSpPr>
          <p:cNvPr id="19480" name="Oval 24"/>
          <p:cNvSpPr>
            <a:spLocks noChangeArrowheads="1"/>
          </p:cNvSpPr>
          <p:nvPr/>
        </p:nvSpPr>
        <p:spPr bwMode="auto">
          <a:xfrm>
            <a:off x="8604185" y="3761232"/>
            <a:ext cx="152400" cy="152400"/>
          </a:xfrm>
          <a:prstGeom prst="ellipse">
            <a:avLst/>
          </a:prstGeom>
          <a:solidFill>
            <a:schemeClr val="tx1"/>
          </a:solidFill>
          <a:ln w="9525">
            <a:solidFill>
              <a:schemeClr val="tx1"/>
            </a:solidFill>
            <a:miter lim="800000"/>
            <a:headEnd/>
            <a:tailEnd/>
          </a:ln>
        </p:spPr>
        <p:txBody>
          <a:bodyPr wrap="none" anchor="ct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endParaRPr lang="en-US" altLang="en-US"/>
          </a:p>
        </p:txBody>
      </p:sp>
      <p:sp>
        <p:nvSpPr>
          <p:cNvPr id="19481" name="Oval 25"/>
          <p:cNvSpPr>
            <a:spLocks noChangeArrowheads="1"/>
          </p:cNvSpPr>
          <p:nvPr/>
        </p:nvSpPr>
        <p:spPr bwMode="auto">
          <a:xfrm>
            <a:off x="7537385" y="3761232"/>
            <a:ext cx="152400" cy="152400"/>
          </a:xfrm>
          <a:prstGeom prst="ellipse">
            <a:avLst/>
          </a:prstGeom>
          <a:solidFill>
            <a:schemeClr val="tx1"/>
          </a:solidFill>
          <a:ln w="9525">
            <a:solidFill>
              <a:schemeClr val="tx1"/>
            </a:solidFill>
            <a:miter lim="800000"/>
            <a:headEnd/>
            <a:tailEnd/>
          </a:ln>
        </p:spPr>
        <p:txBody>
          <a:bodyPr wrap="none" anchor="ct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endParaRPr lang="en-US" altLang="en-US"/>
          </a:p>
        </p:txBody>
      </p:sp>
      <p:sp>
        <p:nvSpPr>
          <p:cNvPr id="19483" name="Oval 27"/>
          <p:cNvSpPr>
            <a:spLocks noChangeArrowheads="1"/>
          </p:cNvSpPr>
          <p:nvPr/>
        </p:nvSpPr>
        <p:spPr bwMode="auto">
          <a:xfrm>
            <a:off x="6241985" y="3532632"/>
            <a:ext cx="152400" cy="152400"/>
          </a:xfrm>
          <a:prstGeom prst="ellipse">
            <a:avLst/>
          </a:prstGeom>
          <a:solidFill>
            <a:schemeClr val="tx1"/>
          </a:solidFill>
          <a:ln w="9525">
            <a:solidFill>
              <a:schemeClr val="tx1"/>
            </a:solidFill>
            <a:miter lim="800000"/>
            <a:headEnd/>
            <a:tailEnd/>
          </a:ln>
        </p:spPr>
        <p:txBody>
          <a:bodyPr wrap="none" anchor="ct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endParaRPr lang="en-US" altLang="en-US"/>
          </a:p>
        </p:txBody>
      </p:sp>
      <p:sp>
        <p:nvSpPr>
          <p:cNvPr id="19487" name="Text Box 31"/>
          <p:cNvSpPr txBox="1">
            <a:spLocks noChangeArrowheads="1"/>
          </p:cNvSpPr>
          <p:nvPr/>
        </p:nvSpPr>
        <p:spPr bwMode="auto">
          <a:xfrm>
            <a:off x="829372" y="143539"/>
            <a:ext cx="570701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r>
              <a:rPr lang="en-US" altLang="en-US" dirty="0"/>
              <a:t>Evolution of the Inventive Step Requirement</a:t>
            </a:r>
          </a:p>
          <a:p>
            <a:pPr eaLnBrk="1" hangingPunct="1"/>
            <a:r>
              <a:rPr lang="en-US" altLang="en-US" sz="1600" dirty="0"/>
              <a:t>(not to scale)</a:t>
            </a:r>
          </a:p>
        </p:txBody>
      </p:sp>
      <p:sp>
        <p:nvSpPr>
          <p:cNvPr id="19488" name="Freeform 32"/>
          <p:cNvSpPr>
            <a:spLocks/>
          </p:cNvSpPr>
          <p:nvPr/>
        </p:nvSpPr>
        <p:spPr bwMode="auto">
          <a:xfrm>
            <a:off x="7613585" y="3608832"/>
            <a:ext cx="1066800" cy="228600"/>
          </a:xfrm>
          <a:custGeom>
            <a:avLst/>
            <a:gdLst>
              <a:gd name="T0" fmla="*/ 0 w 672"/>
              <a:gd name="T1" fmla="*/ 362902500 h 144"/>
              <a:gd name="T2" fmla="*/ 1330642500 w 672"/>
              <a:gd name="T3" fmla="*/ 0 h 144"/>
              <a:gd name="T4" fmla="*/ 1693545000 w 672"/>
              <a:gd name="T5" fmla="*/ 362902500 h 144"/>
              <a:gd name="T6" fmla="*/ 0 60000 65536"/>
              <a:gd name="T7" fmla="*/ 0 60000 65536"/>
              <a:gd name="T8" fmla="*/ 0 60000 65536"/>
              <a:gd name="T9" fmla="*/ 0 w 672"/>
              <a:gd name="T10" fmla="*/ 0 h 144"/>
              <a:gd name="T11" fmla="*/ 672 w 672"/>
              <a:gd name="T12" fmla="*/ 144 h 144"/>
            </a:gdLst>
            <a:ahLst/>
            <a:cxnLst>
              <a:cxn ang="T6">
                <a:pos x="T0" y="T1"/>
              </a:cxn>
              <a:cxn ang="T7">
                <a:pos x="T2" y="T3"/>
              </a:cxn>
              <a:cxn ang="T8">
                <a:pos x="T4" y="T5"/>
              </a:cxn>
            </a:cxnLst>
            <a:rect l="T9" t="T10" r="T11" b="T12"/>
            <a:pathLst>
              <a:path w="672" h="144">
                <a:moveTo>
                  <a:pt x="0" y="144"/>
                </a:moveTo>
                <a:cubicBezTo>
                  <a:pt x="208" y="72"/>
                  <a:pt x="416" y="0"/>
                  <a:pt x="528" y="0"/>
                </a:cubicBezTo>
                <a:cubicBezTo>
                  <a:pt x="640" y="0"/>
                  <a:pt x="656" y="72"/>
                  <a:pt x="672" y="144"/>
                </a:cubicBezTo>
              </a:path>
            </a:pathLst>
          </a:cu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endParaRPr lang="en-US" altLang="en-US"/>
          </a:p>
        </p:txBody>
      </p:sp>
      <p:sp>
        <p:nvSpPr>
          <p:cNvPr id="19489" name="Freeform 33"/>
          <p:cNvSpPr>
            <a:spLocks/>
          </p:cNvSpPr>
          <p:nvPr/>
        </p:nvSpPr>
        <p:spPr bwMode="auto">
          <a:xfrm>
            <a:off x="7613585" y="3685032"/>
            <a:ext cx="1066800" cy="152400"/>
          </a:xfrm>
          <a:custGeom>
            <a:avLst/>
            <a:gdLst>
              <a:gd name="T0" fmla="*/ 0 w 672"/>
              <a:gd name="T1" fmla="*/ 241935000 h 96"/>
              <a:gd name="T2" fmla="*/ 1330642500 w 672"/>
              <a:gd name="T3" fmla="*/ 0 h 96"/>
              <a:gd name="T4" fmla="*/ 1693545000 w 672"/>
              <a:gd name="T5" fmla="*/ 241935000 h 96"/>
              <a:gd name="T6" fmla="*/ 0 60000 65536"/>
              <a:gd name="T7" fmla="*/ 0 60000 65536"/>
              <a:gd name="T8" fmla="*/ 0 60000 65536"/>
              <a:gd name="T9" fmla="*/ 0 w 672"/>
              <a:gd name="T10" fmla="*/ 0 h 96"/>
              <a:gd name="T11" fmla="*/ 672 w 672"/>
              <a:gd name="T12" fmla="*/ 96 h 96"/>
            </a:gdLst>
            <a:ahLst/>
            <a:cxnLst>
              <a:cxn ang="T6">
                <a:pos x="T0" y="T1"/>
              </a:cxn>
              <a:cxn ang="T7">
                <a:pos x="T2" y="T3"/>
              </a:cxn>
              <a:cxn ang="T8">
                <a:pos x="T4" y="T5"/>
              </a:cxn>
            </a:cxnLst>
            <a:rect l="T9" t="T10" r="T11" b="T12"/>
            <a:pathLst>
              <a:path w="672" h="96">
                <a:moveTo>
                  <a:pt x="0" y="96"/>
                </a:moveTo>
                <a:cubicBezTo>
                  <a:pt x="208" y="48"/>
                  <a:pt x="416" y="0"/>
                  <a:pt x="528" y="0"/>
                </a:cubicBezTo>
                <a:cubicBezTo>
                  <a:pt x="640" y="0"/>
                  <a:pt x="656" y="48"/>
                  <a:pt x="672" y="96"/>
                </a:cubicBezTo>
              </a:path>
            </a:pathLst>
          </a:cu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endParaRPr lang="en-US" altLang="en-US"/>
          </a:p>
        </p:txBody>
      </p:sp>
      <p:sp>
        <p:nvSpPr>
          <p:cNvPr id="19490" name="Freeform 34"/>
          <p:cNvSpPr>
            <a:spLocks/>
          </p:cNvSpPr>
          <p:nvPr/>
        </p:nvSpPr>
        <p:spPr bwMode="auto">
          <a:xfrm>
            <a:off x="7689785" y="3837432"/>
            <a:ext cx="1003300" cy="152400"/>
          </a:xfrm>
          <a:custGeom>
            <a:avLst/>
            <a:gdLst>
              <a:gd name="T0" fmla="*/ 0 w 632"/>
              <a:gd name="T1" fmla="*/ 0 h 96"/>
              <a:gd name="T2" fmla="*/ 1330642500 w 632"/>
              <a:gd name="T3" fmla="*/ 241935000 h 96"/>
              <a:gd name="T4" fmla="*/ 1572577500 w 632"/>
              <a:gd name="T5" fmla="*/ 0 h 96"/>
              <a:gd name="T6" fmla="*/ 0 60000 65536"/>
              <a:gd name="T7" fmla="*/ 0 60000 65536"/>
              <a:gd name="T8" fmla="*/ 0 60000 65536"/>
              <a:gd name="T9" fmla="*/ 0 w 632"/>
              <a:gd name="T10" fmla="*/ 0 h 96"/>
              <a:gd name="T11" fmla="*/ 632 w 632"/>
              <a:gd name="T12" fmla="*/ 96 h 96"/>
            </a:gdLst>
            <a:ahLst/>
            <a:cxnLst>
              <a:cxn ang="T6">
                <a:pos x="T0" y="T1"/>
              </a:cxn>
              <a:cxn ang="T7">
                <a:pos x="T2" y="T3"/>
              </a:cxn>
              <a:cxn ang="T8">
                <a:pos x="T4" y="T5"/>
              </a:cxn>
            </a:cxnLst>
            <a:rect l="T9" t="T10" r="T11" b="T12"/>
            <a:pathLst>
              <a:path w="632" h="96">
                <a:moveTo>
                  <a:pt x="0" y="0"/>
                </a:moveTo>
                <a:cubicBezTo>
                  <a:pt x="212" y="48"/>
                  <a:pt x="424" y="96"/>
                  <a:pt x="528" y="96"/>
                </a:cubicBezTo>
                <a:cubicBezTo>
                  <a:pt x="632" y="96"/>
                  <a:pt x="628" y="48"/>
                  <a:pt x="624" y="0"/>
                </a:cubicBezTo>
              </a:path>
            </a:pathLst>
          </a:cu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endParaRPr lang="en-US" altLang="en-US"/>
          </a:p>
        </p:txBody>
      </p:sp>
      <p:sp>
        <p:nvSpPr>
          <p:cNvPr id="19491" name="Freeform 35"/>
          <p:cNvSpPr>
            <a:spLocks/>
          </p:cNvSpPr>
          <p:nvPr/>
        </p:nvSpPr>
        <p:spPr bwMode="auto">
          <a:xfrm>
            <a:off x="7613585" y="3837432"/>
            <a:ext cx="1092200" cy="76200"/>
          </a:xfrm>
          <a:custGeom>
            <a:avLst/>
            <a:gdLst>
              <a:gd name="T0" fmla="*/ 0 w 688"/>
              <a:gd name="T1" fmla="*/ 0 h 48"/>
              <a:gd name="T2" fmla="*/ 1451610000 w 688"/>
              <a:gd name="T3" fmla="*/ 120967500 h 48"/>
              <a:gd name="T4" fmla="*/ 1693545000 w 688"/>
              <a:gd name="T5" fmla="*/ 0 h 48"/>
              <a:gd name="T6" fmla="*/ 0 60000 65536"/>
              <a:gd name="T7" fmla="*/ 0 60000 65536"/>
              <a:gd name="T8" fmla="*/ 0 60000 65536"/>
              <a:gd name="T9" fmla="*/ 0 w 688"/>
              <a:gd name="T10" fmla="*/ 0 h 48"/>
              <a:gd name="T11" fmla="*/ 688 w 688"/>
              <a:gd name="T12" fmla="*/ 48 h 48"/>
            </a:gdLst>
            <a:ahLst/>
            <a:cxnLst>
              <a:cxn ang="T6">
                <a:pos x="T0" y="T1"/>
              </a:cxn>
              <a:cxn ang="T7">
                <a:pos x="T2" y="T3"/>
              </a:cxn>
              <a:cxn ang="T8">
                <a:pos x="T4" y="T5"/>
              </a:cxn>
            </a:cxnLst>
            <a:rect l="T9" t="T10" r="T11" b="T12"/>
            <a:pathLst>
              <a:path w="688" h="48">
                <a:moveTo>
                  <a:pt x="0" y="0"/>
                </a:moveTo>
                <a:cubicBezTo>
                  <a:pt x="232" y="24"/>
                  <a:pt x="464" y="48"/>
                  <a:pt x="576" y="48"/>
                </a:cubicBezTo>
                <a:cubicBezTo>
                  <a:pt x="688" y="48"/>
                  <a:pt x="680" y="24"/>
                  <a:pt x="672" y="0"/>
                </a:cubicBezTo>
              </a:path>
            </a:pathLst>
          </a:cu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endParaRPr lang="en-US" altLang="en-US"/>
          </a:p>
        </p:txBody>
      </p:sp>
      <p:sp>
        <p:nvSpPr>
          <p:cNvPr id="19492" name="Line 36"/>
          <p:cNvSpPr>
            <a:spLocks noChangeShapeType="1"/>
          </p:cNvSpPr>
          <p:nvPr/>
        </p:nvSpPr>
        <p:spPr bwMode="auto">
          <a:xfrm>
            <a:off x="7689785" y="3837432"/>
            <a:ext cx="914400" cy="0"/>
          </a:xfrm>
          <a:prstGeom prst="line">
            <a:avLst/>
          </a:prstGeom>
          <a:noFill/>
          <a:ln w="28575">
            <a:solidFill>
              <a:schemeClr val="bg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9493" name="Freeform 37"/>
          <p:cNvSpPr>
            <a:spLocks/>
          </p:cNvSpPr>
          <p:nvPr/>
        </p:nvSpPr>
        <p:spPr bwMode="auto">
          <a:xfrm>
            <a:off x="7613585" y="3761232"/>
            <a:ext cx="1066800" cy="76200"/>
          </a:xfrm>
          <a:custGeom>
            <a:avLst/>
            <a:gdLst>
              <a:gd name="T0" fmla="*/ 0 w 672"/>
              <a:gd name="T1" fmla="*/ 120967500 h 48"/>
              <a:gd name="T2" fmla="*/ 1330642500 w 672"/>
              <a:gd name="T3" fmla="*/ 0 h 48"/>
              <a:gd name="T4" fmla="*/ 1693545000 w 672"/>
              <a:gd name="T5" fmla="*/ 120967500 h 48"/>
              <a:gd name="T6" fmla="*/ 0 60000 65536"/>
              <a:gd name="T7" fmla="*/ 0 60000 65536"/>
              <a:gd name="T8" fmla="*/ 0 60000 65536"/>
              <a:gd name="T9" fmla="*/ 0 w 672"/>
              <a:gd name="T10" fmla="*/ 0 h 48"/>
              <a:gd name="T11" fmla="*/ 672 w 672"/>
              <a:gd name="T12" fmla="*/ 48 h 48"/>
            </a:gdLst>
            <a:ahLst/>
            <a:cxnLst>
              <a:cxn ang="T6">
                <a:pos x="T0" y="T1"/>
              </a:cxn>
              <a:cxn ang="T7">
                <a:pos x="T2" y="T3"/>
              </a:cxn>
              <a:cxn ang="T8">
                <a:pos x="T4" y="T5"/>
              </a:cxn>
            </a:cxnLst>
            <a:rect l="T9" t="T10" r="T11" b="T12"/>
            <a:pathLst>
              <a:path w="672" h="48">
                <a:moveTo>
                  <a:pt x="0" y="48"/>
                </a:moveTo>
                <a:cubicBezTo>
                  <a:pt x="208" y="24"/>
                  <a:pt x="416" y="0"/>
                  <a:pt x="528" y="0"/>
                </a:cubicBezTo>
                <a:cubicBezTo>
                  <a:pt x="640" y="0"/>
                  <a:pt x="656" y="24"/>
                  <a:pt x="672" y="48"/>
                </a:cubicBezTo>
              </a:path>
            </a:pathLst>
          </a:cu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endParaRPr lang="en-US" altLang="en-US"/>
          </a:p>
        </p:txBody>
      </p:sp>
      <p:sp>
        <p:nvSpPr>
          <p:cNvPr id="19494" name="Text Box 38"/>
          <p:cNvSpPr txBox="1">
            <a:spLocks noChangeArrowheads="1"/>
          </p:cNvSpPr>
          <p:nvPr/>
        </p:nvSpPr>
        <p:spPr bwMode="auto">
          <a:xfrm rot="-5400000">
            <a:off x="493867" y="3373674"/>
            <a:ext cx="238398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r>
              <a:rPr lang="en-US" altLang="en-US" sz="1600"/>
              <a:t>Stringency of the Standard</a:t>
            </a:r>
          </a:p>
        </p:txBody>
      </p:sp>
      <p:sp>
        <p:nvSpPr>
          <p:cNvPr id="19496" name="Oval 40"/>
          <p:cNvSpPr>
            <a:spLocks noChangeArrowheads="1"/>
          </p:cNvSpPr>
          <p:nvPr/>
        </p:nvSpPr>
        <p:spPr bwMode="auto">
          <a:xfrm>
            <a:off x="1250518" y="5790644"/>
            <a:ext cx="152400" cy="152400"/>
          </a:xfrm>
          <a:prstGeom prst="ellipse">
            <a:avLst/>
          </a:prstGeom>
          <a:solidFill>
            <a:schemeClr val="tx1"/>
          </a:solidFill>
          <a:ln w="9525">
            <a:solidFill>
              <a:schemeClr val="tx1"/>
            </a:solidFill>
            <a:miter lim="800000"/>
            <a:headEnd/>
            <a:tailEnd/>
          </a:ln>
        </p:spPr>
        <p:txBody>
          <a:bodyPr wrap="none" anchor="ct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endParaRPr lang="en-US" altLang="en-US"/>
          </a:p>
        </p:txBody>
      </p:sp>
      <p:sp>
        <p:nvSpPr>
          <p:cNvPr id="19500" name="Text Box 19"/>
          <p:cNvSpPr txBox="1">
            <a:spLocks noChangeArrowheads="1"/>
          </p:cNvSpPr>
          <p:nvPr/>
        </p:nvSpPr>
        <p:spPr bwMode="auto">
          <a:xfrm>
            <a:off x="10177210" y="4193521"/>
            <a:ext cx="6226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r>
              <a:rPr lang="en-US" altLang="en-US" sz="1200" dirty="0"/>
              <a:t>KSR</a:t>
            </a:r>
          </a:p>
          <a:p>
            <a:pPr eaLnBrk="1" hangingPunct="1"/>
            <a:r>
              <a:rPr lang="en-US" altLang="en-US" sz="1200" dirty="0"/>
              <a:t>(2007)</a:t>
            </a:r>
          </a:p>
        </p:txBody>
      </p:sp>
      <p:cxnSp>
        <p:nvCxnSpPr>
          <p:cNvPr id="3" name="Straight Connector 2">
            <a:extLst>
              <a:ext uri="{FF2B5EF4-FFF2-40B4-BE49-F238E27FC236}">
                <a16:creationId xmlns:a16="http://schemas.microsoft.com/office/drawing/2014/main" id="{5ED8A260-3A6A-D442-B973-2C0DF8EE549F}"/>
              </a:ext>
            </a:extLst>
          </p:cNvPr>
          <p:cNvCxnSpPr>
            <a:cxnSpLocks/>
          </p:cNvCxnSpPr>
          <p:nvPr/>
        </p:nvCxnSpPr>
        <p:spPr>
          <a:xfrm flipH="1">
            <a:off x="10159031" y="4182105"/>
            <a:ext cx="35656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 Box 47">
            <a:extLst>
              <a:ext uri="{FF2B5EF4-FFF2-40B4-BE49-F238E27FC236}">
                <a16:creationId xmlns:a16="http://schemas.microsoft.com/office/drawing/2014/main" id="{15CB55F1-0B21-044A-AC6F-07E289A542F6}"/>
              </a:ext>
            </a:extLst>
          </p:cNvPr>
          <p:cNvSpPr txBox="1">
            <a:spLocks noChangeArrowheads="1"/>
          </p:cNvSpPr>
          <p:nvPr/>
        </p:nvSpPr>
        <p:spPr bwMode="auto">
          <a:xfrm rot="21310808">
            <a:off x="84694" y="5735863"/>
            <a:ext cx="8620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r>
              <a:rPr lang="en-US" altLang="en-US" sz="1600" dirty="0">
                <a:solidFill>
                  <a:srgbClr val="0070C0"/>
                </a:solidFill>
              </a:rPr>
              <a:t>England</a:t>
            </a:r>
          </a:p>
        </p:txBody>
      </p:sp>
      <p:pic>
        <p:nvPicPr>
          <p:cNvPr id="58" name="Picture 57">
            <a:extLst>
              <a:ext uri="{FF2B5EF4-FFF2-40B4-BE49-F238E27FC236}">
                <a16:creationId xmlns:a16="http://schemas.microsoft.com/office/drawing/2014/main" id="{5062F3CD-65B5-5242-B432-50EB50D3E08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690019" cy="570042"/>
          </a:xfrm>
          <a:prstGeom prst="rect">
            <a:avLst/>
          </a:prstGeom>
          <a:noFill/>
          <a:ln>
            <a:noFill/>
          </a:ln>
          <a:extLst>
            <a:ext uri="{FAA26D3D-D897-4be2-8F04-BA451C77F1D7}">
              <ma14:placeholderFlag xmlns:ma14="http://schemas.microsoft.com/office/mac/drawingml/2011/main" xmlns=""/>
            </a:ext>
          </a:extLst>
        </p:spPr>
      </p:pic>
      <p:sp>
        <p:nvSpPr>
          <p:cNvPr id="2" name="Line 8">
            <a:extLst>
              <a:ext uri="{FF2B5EF4-FFF2-40B4-BE49-F238E27FC236}">
                <a16:creationId xmlns:a16="http://schemas.microsoft.com/office/drawing/2014/main" id="{AD884160-DD76-57A3-016A-6F0BF5109E80}"/>
              </a:ext>
            </a:extLst>
          </p:cNvPr>
          <p:cNvSpPr>
            <a:spLocks noChangeShapeType="1"/>
          </p:cNvSpPr>
          <p:nvPr/>
        </p:nvSpPr>
        <p:spPr bwMode="auto">
          <a:xfrm>
            <a:off x="11142031" y="6182982"/>
            <a:ext cx="0" cy="1524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4" name="Text Box 16">
            <a:extLst>
              <a:ext uri="{FF2B5EF4-FFF2-40B4-BE49-F238E27FC236}">
                <a16:creationId xmlns:a16="http://schemas.microsoft.com/office/drawing/2014/main" id="{E457BA95-8AA3-D945-538F-24777C843A57}"/>
              </a:ext>
            </a:extLst>
          </p:cNvPr>
          <p:cNvSpPr txBox="1">
            <a:spLocks noChangeArrowheads="1"/>
          </p:cNvSpPr>
          <p:nvPr/>
        </p:nvSpPr>
        <p:spPr bwMode="auto">
          <a:xfrm>
            <a:off x="10895969" y="6349671"/>
            <a:ext cx="51809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r>
              <a:rPr lang="en-US" altLang="en-US" sz="1200" dirty="0">
                <a:latin typeface="Tahoma" charset="0"/>
              </a:rPr>
              <a:t>2025</a:t>
            </a:r>
          </a:p>
        </p:txBody>
      </p:sp>
      <p:sp>
        <p:nvSpPr>
          <p:cNvPr id="10" name="Line 5">
            <a:extLst>
              <a:ext uri="{FF2B5EF4-FFF2-40B4-BE49-F238E27FC236}">
                <a16:creationId xmlns:a16="http://schemas.microsoft.com/office/drawing/2014/main" id="{FE088CB3-92F9-257B-D5E6-0F612D60DBBA}"/>
              </a:ext>
            </a:extLst>
          </p:cNvPr>
          <p:cNvSpPr>
            <a:spLocks noChangeShapeType="1"/>
          </p:cNvSpPr>
          <p:nvPr/>
        </p:nvSpPr>
        <p:spPr bwMode="auto">
          <a:xfrm>
            <a:off x="188651" y="6195303"/>
            <a:ext cx="0" cy="1524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1" name="Text Box 10">
            <a:extLst>
              <a:ext uri="{FF2B5EF4-FFF2-40B4-BE49-F238E27FC236}">
                <a16:creationId xmlns:a16="http://schemas.microsoft.com/office/drawing/2014/main" id="{E5938BE4-A83F-28D2-0B31-DB85E5074BBC}"/>
              </a:ext>
            </a:extLst>
          </p:cNvPr>
          <p:cNvSpPr txBox="1">
            <a:spLocks noChangeArrowheads="1"/>
          </p:cNvSpPr>
          <p:nvPr/>
        </p:nvSpPr>
        <p:spPr bwMode="auto">
          <a:xfrm>
            <a:off x="-68523" y="6347703"/>
            <a:ext cx="51809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r>
              <a:rPr lang="en-US" altLang="en-US" sz="1200" dirty="0">
                <a:latin typeface="Tahoma" charset="0"/>
              </a:rPr>
              <a:t>1700</a:t>
            </a:r>
          </a:p>
        </p:txBody>
      </p:sp>
      <p:cxnSp>
        <p:nvCxnSpPr>
          <p:cNvPr id="13" name="Straight Connector 12">
            <a:extLst>
              <a:ext uri="{FF2B5EF4-FFF2-40B4-BE49-F238E27FC236}">
                <a16:creationId xmlns:a16="http://schemas.microsoft.com/office/drawing/2014/main" id="{4EE803C7-84AD-5FEB-EEE6-A4519E87DDE5}"/>
              </a:ext>
            </a:extLst>
          </p:cNvPr>
          <p:cNvCxnSpPr>
            <a:cxnSpLocks/>
          </p:cNvCxnSpPr>
          <p:nvPr/>
        </p:nvCxnSpPr>
        <p:spPr>
          <a:xfrm flipV="1">
            <a:off x="188651" y="5899150"/>
            <a:ext cx="2719649" cy="178245"/>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15" name="Text Box 37">
            <a:extLst>
              <a:ext uri="{FF2B5EF4-FFF2-40B4-BE49-F238E27FC236}">
                <a16:creationId xmlns:a16="http://schemas.microsoft.com/office/drawing/2014/main" id="{84DC1F31-5929-F3EF-4457-D52A029FCDEE}"/>
              </a:ext>
            </a:extLst>
          </p:cNvPr>
          <p:cNvSpPr txBox="1">
            <a:spLocks noChangeArrowheads="1"/>
          </p:cNvSpPr>
          <p:nvPr/>
        </p:nvSpPr>
        <p:spPr bwMode="auto">
          <a:xfrm rot="21381859">
            <a:off x="1577256" y="5915770"/>
            <a:ext cx="108074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r>
              <a:rPr lang="en-US" altLang="en-US" sz="1200" dirty="0">
                <a:solidFill>
                  <a:srgbClr val="0070C0"/>
                </a:solidFill>
              </a:rPr>
              <a:t>“nontriviality”</a:t>
            </a:r>
          </a:p>
        </p:txBody>
      </p:sp>
      <p:cxnSp>
        <p:nvCxnSpPr>
          <p:cNvPr id="17" name="Straight Connector 16">
            <a:extLst>
              <a:ext uri="{FF2B5EF4-FFF2-40B4-BE49-F238E27FC236}">
                <a16:creationId xmlns:a16="http://schemas.microsoft.com/office/drawing/2014/main" id="{7F2527F1-980B-8490-8FCC-194436D499F8}"/>
              </a:ext>
            </a:extLst>
          </p:cNvPr>
          <p:cNvCxnSpPr>
            <a:cxnSpLocks/>
            <a:endCxn id="19483" idx="2"/>
          </p:cNvCxnSpPr>
          <p:nvPr/>
        </p:nvCxnSpPr>
        <p:spPr>
          <a:xfrm flipV="1">
            <a:off x="2985605" y="3608832"/>
            <a:ext cx="3256380" cy="867860"/>
          </a:xfrm>
          <a:prstGeom prst="line">
            <a:avLst/>
          </a:prstGeom>
          <a:ln w="38100">
            <a:solidFill>
              <a:schemeClr val="tx1"/>
            </a:solidFill>
            <a:headEnd type="oval" w="lg" len="lg"/>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CF3E5C7-D0E0-E836-7575-9AE9D7596032}"/>
              </a:ext>
            </a:extLst>
          </p:cNvPr>
          <p:cNvCxnSpPr>
            <a:cxnSpLocks/>
          </p:cNvCxnSpPr>
          <p:nvPr/>
        </p:nvCxnSpPr>
        <p:spPr>
          <a:xfrm>
            <a:off x="6340877" y="3597867"/>
            <a:ext cx="733544" cy="14851"/>
          </a:xfrm>
          <a:prstGeom prst="line">
            <a:avLst/>
          </a:prstGeom>
          <a:ln w="38100">
            <a:solidFill>
              <a:schemeClr val="tx1"/>
            </a:solidFill>
            <a:headEnd type="oval" w="lg" len="lg"/>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68FCDD6-89BD-D628-55B3-294F8E45D2B4}"/>
              </a:ext>
            </a:extLst>
          </p:cNvPr>
          <p:cNvCxnSpPr>
            <a:cxnSpLocks/>
          </p:cNvCxnSpPr>
          <p:nvPr/>
        </p:nvCxnSpPr>
        <p:spPr>
          <a:xfrm flipH="1" flipV="1">
            <a:off x="7074421" y="3605292"/>
            <a:ext cx="5764" cy="334565"/>
          </a:xfrm>
          <a:prstGeom prst="line">
            <a:avLst/>
          </a:prstGeom>
          <a:ln w="38100">
            <a:solidFill>
              <a:schemeClr val="tx1"/>
            </a:solidFill>
            <a:headEnd type="oval" w="lg" len="lg"/>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71FA856-C56F-8F28-D202-8FF2267224F0}"/>
              </a:ext>
            </a:extLst>
          </p:cNvPr>
          <p:cNvCxnSpPr>
            <a:cxnSpLocks/>
          </p:cNvCxnSpPr>
          <p:nvPr/>
        </p:nvCxnSpPr>
        <p:spPr>
          <a:xfrm flipH="1">
            <a:off x="7085535" y="3837432"/>
            <a:ext cx="538661" cy="90100"/>
          </a:xfrm>
          <a:prstGeom prst="line">
            <a:avLst/>
          </a:prstGeom>
          <a:ln w="38100">
            <a:solidFill>
              <a:schemeClr val="tx1"/>
            </a:solidFill>
            <a:headEnd type="oval" w="lg" len="lg"/>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8559CB4-9439-8490-DA0F-1313CC5397BD}"/>
              </a:ext>
            </a:extLst>
          </p:cNvPr>
          <p:cNvCxnSpPr>
            <a:cxnSpLocks/>
          </p:cNvCxnSpPr>
          <p:nvPr/>
        </p:nvCxnSpPr>
        <p:spPr>
          <a:xfrm>
            <a:off x="8681387" y="3837432"/>
            <a:ext cx="1529413" cy="714930"/>
          </a:xfrm>
          <a:prstGeom prst="line">
            <a:avLst/>
          </a:prstGeom>
          <a:ln w="38100">
            <a:solidFill>
              <a:schemeClr val="tx1"/>
            </a:solidFill>
            <a:headEnd type="oval" w="lg" len="lg"/>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5DA587E-34D5-C37E-9E15-52BFC365F2A5}"/>
              </a:ext>
            </a:extLst>
          </p:cNvPr>
          <p:cNvCxnSpPr>
            <a:cxnSpLocks/>
          </p:cNvCxnSpPr>
          <p:nvPr/>
        </p:nvCxnSpPr>
        <p:spPr>
          <a:xfrm>
            <a:off x="10210324" y="4194442"/>
            <a:ext cx="0" cy="358953"/>
          </a:xfrm>
          <a:prstGeom prst="line">
            <a:avLst/>
          </a:prstGeom>
          <a:ln w="38100">
            <a:solidFill>
              <a:schemeClr val="tx1"/>
            </a:solidFill>
            <a:headEnd type="oval" w="lg" len="lg"/>
          </a:ln>
        </p:spPr>
        <p:style>
          <a:lnRef idx="1">
            <a:schemeClr val="accent1"/>
          </a:lnRef>
          <a:fillRef idx="0">
            <a:schemeClr val="accent1"/>
          </a:fillRef>
          <a:effectRef idx="0">
            <a:schemeClr val="accent1"/>
          </a:effectRef>
          <a:fontRef idx="minor">
            <a:schemeClr val="tx1"/>
          </a:fontRef>
        </p:style>
      </p:cxnSp>
      <p:sp>
        <p:nvSpPr>
          <p:cNvPr id="63" name="Freeform 62">
            <a:extLst>
              <a:ext uri="{FF2B5EF4-FFF2-40B4-BE49-F238E27FC236}">
                <a16:creationId xmlns:a16="http://schemas.microsoft.com/office/drawing/2014/main" id="{5E346A20-F82A-9F6A-C1FC-AA518A0383D1}"/>
              </a:ext>
            </a:extLst>
          </p:cNvPr>
          <p:cNvSpPr/>
          <p:nvPr/>
        </p:nvSpPr>
        <p:spPr>
          <a:xfrm>
            <a:off x="1328928" y="4486656"/>
            <a:ext cx="1670304" cy="1377696"/>
          </a:xfrm>
          <a:custGeom>
            <a:avLst/>
            <a:gdLst>
              <a:gd name="connsiteX0" fmla="*/ 0 w 1670304"/>
              <a:gd name="connsiteY0" fmla="*/ 1377696 h 1377696"/>
              <a:gd name="connsiteX1" fmla="*/ 1194816 w 1670304"/>
              <a:gd name="connsiteY1" fmla="*/ 938784 h 1377696"/>
              <a:gd name="connsiteX2" fmla="*/ 1670304 w 1670304"/>
              <a:gd name="connsiteY2" fmla="*/ 0 h 1377696"/>
              <a:gd name="connsiteX3" fmla="*/ 1670304 w 1670304"/>
              <a:gd name="connsiteY3" fmla="*/ 0 h 1377696"/>
            </a:gdLst>
            <a:ahLst/>
            <a:cxnLst>
              <a:cxn ang="0">
                <a:pos x="connsiteX0" y="connsiteY0"/>
              </a:cxn>
              <a:cxn ang="0">
                <a:pos x="connsiteX1" y="connsiteY1"/>
              </a:cxn>
              <a:cxn ang="0">
                <a:pos x="connsiteX2" y="connsiteY2"/>
              </a:cxn>
              <a:cxn ang="0">
                <a:pos x="connsiteX3" y="connsiteY3"/>
              </a:cxn>
            </a:cxnLst>
            <a:rect l="l" t="t" r="r" b="b"/>
            <a:pathLst>
              <a:path w="1670304" h="1377696">
                <a:moveTo>
                  <a:pt x="0" y="1377696"/>
                </a:moveTo>
                <a:cubicBezTo>
                  <a:pt x="458216" y="1273048"/>
                  <a:pt x="916432" y="1168400"/>
                  <a:pt x="1194816" y="938784"/>
                </a:cubicBezTo>
                <a:cubicBezTo>
                  <a:pt x="1473200" y="709168"/>
                  <a:pt x="1670304" y="0"/>
                  <a:pt x="1670304" y="0"/>
                </a:cubicBezTo>
                <a:lnTo>
                  <a:pt x="1670304" y="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31" name="Text Box 41">
            <a:extLst>
              <a:ext uri="{FF2B5EF4-FFF2-40B4-BE49-F238E27FC236}">
                <a16:creationId xmlns:a16="http://schemas.microsoft.com/office/drawing/2014/main" id="{5E3F916F-CDB0-F3E8-7BE7-34CE7DF9FFED}"/>
              </a:ext>
            </a:extLst>
          </p:cNvPr>
          <p:cNvSpPr txBox="1">
            <a:spLocks noChangeArrowheads="1"/>
          </p:cNvSpPr>
          <p:nvPr/>
        </p:nvSpPr>
        <p:spPr bwMode="auto">
          <a:xfrm>
            <a:off x="2496472" y="3945948"/>
            <a:ext cx="8386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r>
              <a:rPr lang="en-US" altLang="en-US" sz="1200" dirty="0"/>
              <a:t>Hotchkiss </a:t>
            </a:r>
          </a:p>
          <a:p>
            <a:pPr algn="ctr" eaLnBrk="1" hangingPunct="1"/>
            <a:r>
              <a:rPr lang="en-US" altLang="en-US" sz="1200" dirty="0"/>
              <a:t>(1851)</a:t>
            </a:r>
          </a:p>
        </p:txBody>
      </p:sp>
      <p:sp>
        <p:nvSpPr>
          <p:cNvPr id="19536" name="Text Box 47">
            <a:extLst>
              <a:ext uri="{FF2B5EF4-FFF2-40B4-BE49-F238E27FC236}">
                <a16:creationId xmlns:a16="http://schemas.microsoft.com/office/drawing/2014/main" id="{2C45A32A-EB94-7B4B-D1C4-7260156265A6}"/>
              </a:ext>
            </a:extLst>
          </p:cNvPr>
          <p:cNvSpPr txBox="1">
            <a:spLocks noChangeArrowheads="1"/>
          </p:cNvSpPr>
          <p:nvPr/>
        </p:nvSpPr>
        <p:spPr bwMode="auto">
          <a:xfrm rot="20718100">
            <a:off x="1424231" y="5409931"/>
            <a:ext cx="59343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r>
              <a:rPr lang="en-US" altLang="en-US" sz="1600" dirty="0"/>
              <a:t>USA</a:t>
            </a:r>
          </a:p>
        </p:txBody>
      </p:sp>
      <p:sp>
        <p:nvSpPr>
          <p:cNvPr id="5" name="TextBox 4">
            <a:extLst>
              <a:ext uri="{FF2B5EF4-FFF2-40B4-BE49-F238E27FC236}">
                <a16:creationId xmlns:a16="http://schemas.microsoft.com/office/drawing/2014/main" id="{50F97189-F14E-3476-62BC-DCB5B6F9F96C}"/>
              </a:ext>
            </a:extLst>
          </p:cNvPr>
          <p:cNvSpPr txBox="1"/>
          <p:nvPr/>
        </p:nvSpPr>
        <p:spPr>
          <a:xfrm>
            <a:off x="9382642" y="522618"/>
            <a:ext cx="2558048" cy="3677930"/>
          </a:xfrm>
          <a:prstGeom prst="rect">
            <a:avLst/>
          </a:prstGeom>
          <a:noFill/>
        </p:spPr>
        <p:txBody>
          <a:bodyPr wrap="square" rtlCol="0">
            <a:spAutoFit/>
          </a:bodyPr>
          <a:lstStyle/>
          <a:p>
            <a:pPr marL="342900" indent="-342900">
              <a:spcAft>
                <a:spcPts val="600"/>
              </a:spcAft>
              <a:buAutoNum type="arabicPeriod"/>
            </a:pPr>
            <a:r>
              <a:rPr lang="en-US" sz="1600" dirty="0"/>
              <a:t>TSM demoted from a requirement to a factor.</a:t>
            </a:r>
          </a:p>
          <a:p>
            <a:pPr marL="342900" indent="-342900">
              <a:spcAft>
                <a:spcPts val="600"/>
              </a:spcAft>
              <a:buAutoNum type="arabicPeriod"/>
            </a:pPr>
            <a:r>
              <a:rPr lang="en-US" sz="1600" dirty="0"/>
              <a:t>Revive “obvious to try” issue as a factor.</a:t>
            </a:r>
          </a:p>
          <a:p>
            <a:pPr marL="342900" indent="-342900">
              <a:spcAft>
                <a:spcPts val="600"/>
              </a:spcAft>
              <a:buAutoNum type="arabicPeriod"/>
            </a:pPr>
            <a:r>
              <a:rPr lang="en-US" sz="1600" dirty="0"/>
              <a:t>Skepticism concerning </a:t>
            </a:r>
            <a:r>
              <a:rPr lang="en-US" sz="1600" dirty="0" err="1"/>
              <a:t>nonobviousness</a:t>
            </a:r>
            <a:r>
              <a:rPr lang="en-US" sz="1600" dirty="0"/>
              <a:t> of combination patents.</a:t>
            </a:r>
          </a:p>
          <a:p>
            <a:pPr marL="342900" indent="-342900">
              <a:spcAft>
                <a:spcPts val="600"/>
              </a:spcAft>
              <a:buAutoNum type="arabicPeriod"/>
            </a:pPr>
            <a:r>
              <a:rPr lang="en-US" sz="1600" dirty="0"/>
              <a:t>Increase the creativity attributed to PHOSITAs</a:t>
            </a:r>
          </a:p>
          <a:p>
            <a:pPr marL="342900" indent="-342900">
              <a:spcAft>
                <a:spcPts val="600"/>
              </a:spcAft>
              <a:buAutoNum type="arabicPeriod"/>
            </a:pPr>
            <a:r>
              <a:rPr lang="en-US" sz="1600" dirty="0"/>
              <a:t>Warn against exaggeration of hazards of hindsight bias</a:t>
            </a:r>
          </a:p>
          <a:p>
            <a:pPr marL="342900" indent="-342900">
              <a:spcAft>
                <a:spcPts val="600"/>
              </a:spcAft>
              <a:buAutoNum type="arabicPeriod"/>
            </a:pPr>
            <a:endParaRPr lang="en-US" sz="1600" dirty="0"/>
          </a:p>
        </p:txBody>
      </p:sp>
    </p:spTree>
    <p:extLst>
      <p:ext uri="{BB962C8B-B14F-4D97-AF65-F5344CB8AC3E}">
        <p14:creationId xmlns:p14="http://schemas.microsoft.com/office/powerpoint/2010/main" val="1841255890"/>
      </p:ext>
    </p:extLst>
  </p:cSld>
  <p:clrMapOvr>
    <a:masterClrMapping/>
  </p:clrMapOvr>
  <p:transition spd="slow">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Line 2"/>
          <p:cNvSpPr>
            <a:spLocks noChangeShapeType="1"/>
          </p:cNvSpPr>
          <p:nvPr/>
        </p:nvSpPr>
        <p:spPr bwMode="auto">
          <a:xfrm>
            <a:off x="76207" y="6273151"/>
            <a:ext cx="11065824" cy="1033"/>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9459" name="Line 3"/>
          <p:cNvSpPr>
            <a:spLocks noChangeShapeType="1"/>
          </p:cNvSpPr>
          <p:nvPr/>
        </p:nvSpPr>
        <p:spPr bwMode="auto">
          <a:xfrm>
            <a:off x="5632385" y="6199632"/>
            <a:ext cx="0" cy="1524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9460" name="Line 4"/>
          <p:cNvSpPr>
            <a:spLocks noChangeShapeType="1"/>
          </p:cNvSpPr>
          <p:nvPr/>
        </p:nvSpPr>
        <p:spPr bwMode="auto">
          <a:xfrm>
            <a:off x="4260785" y="6199632"/>
            <a:ext cx="0" cy="1524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9461" name="Line 5"/>
          <p:cNvSpPr>
            <a:spLocks noChangeShapeType="1"/>
          </p:cNvSpPr>
          <p:nvPr/>
        </p:nvSpPr>
        <p:spPr bwMode="auto">
          <a:xfrm>
            <a:off x="1517585" y="6199632"/>
            <a:ext cx="0" cy="1524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9462" name="Line 6"/>
          <p:cNvSpPr>
            <a:spLocks noChangeShapeType="1"/>
          </p:cNvSpPr>
          <p:nvPr/>
        </p:nvSpPr>
        <p:spPr bwMode="auto">
          <a:xfrm>
            <a:off x="2898710" y="6199632"/>
            <a:ext cx="0" cy="1524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9463" name="Line 7"/>
          <p:cNvSpPr>
            <a:spLocks noChangeShapeType="1"/>
          </p:cNvSpPr>
          <p:nvPr/>
        </p:nvSpPr>
        <p:spPr bwMode="auto">
          <a:xfrm>
            <a:off x="8386698" y="6199632"/>
            <a:ext cx="0" cy="1524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9464" name="Line 8"/>
          <p:cNvSpPr>
            <a:spLocks noChangeShapeType="1"/>
          </p:cNvSpPr>
          <p:nvPr/>
        </p:nvSpPr>
        <p:spPr bwMode="auto">
          <a:xfrm>
            <a:off x="9764648" y="6199632"/>
            <a:ext cx="0" cy="1524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9465" name="Line 9"/>
          <p:cNvSpPr>
            <a:spLocks noChangeShapeType="1"/>
          </p:cNvSpPr>
          <p:nvPr/>
        </p:nvSpPr>
        <p:spPr bwMode="auto">
          <a:xfrm>
            <a:off x="7021448" y="6199632"/>
            <a:ext cx="0" cy="1524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9466" name="Text Box 10"/>
          <p:cNvSpPr txBox="1">
            <a:spLocks noChangeArrowheads="1"/>
          </p:cNvSpPr>
          <p:nvPr/>
        </p:nvSpPr>
        <p:spPr bwMode="auto">
          <a:xfrm>
            <a:off x="1260411" y="6352032"/>
            <a:ext cx="51809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r>
              <a:rPr lang="en-US" altLang="en-US" sz="1200" dirty="0">
                <a:latin typeface="Tahoma" charset="0"/>
              </a:rPr>
              <a:t>1800</a:t>
            </a:r>
          </a:p>
        </p:txBody>
      </p:sp>
      <p:sp>
        <p:nvSpPr>
          <p:cNvPr id="19467" name="Text Box 11"/>
          <p:cNvSpPr txBox="1">
            <a:spLocks noChangeArrowheads="1"/>
          </p:cNvSpPr>
          <p:nvPr/>
        </p:nvSpPr>
        <p:spPr bwMode="auto">
          <a:xfrm>
            <a:off x="8146986" y="6366321"/>
            <a:ext cx="5175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r>
              <a:rPr lang="en-US" altLang="en-US" sz="1200">
                <a:latin typeface="Tahoma" charset="0"/>
              </a:rPr>
              <a:t>1975</a:t>
            </a:r>
          </a:p>
        </p:txBody>
      </p:sp>
      <p:sp>
        <p:nvSpPr>
          <p:cNvPr id="19468" name="Text Box 12"/>
          <p:cNvSpPr txBox="1">
            <a:spLocks noChangeArrowheads="1"/>
          </p:cNvSpPr>
          <p:nvPr/>
        </p:nvSpPr>
        <p:spPr bwMode="auto">
          <a:xfrm>
            <a:off x="6775386" y="6366321"/>
            <a:ext cx="5175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r>
              <a:rPr lang="en-US" altLang="en-US" sz="1200">
                <a:latin typeface="Tahoma" charset="0"/>
              </a:rPr>
              <a:t>1950</a:t>
            </a:r>
          </a:p>
        </p:txBody>
      </p:sp>
      <p:sp>
        <p:nvSpPr>
          <p:cNvPr id="19469" name="Text Box 13"/>
          <p:cNvSpPr txBox="1">
            <a:spLocks noChangeArrowheads="1"/>
          </p:cNvSpPr>
          <p:nvPr/>
        </p:nvSpPr>
        <p:spPr bwMode="auto">
          <a:xfrm>
            <a:off x="5327586" y="6366321"/>
            <a:ext cx="5175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r>
              <a:rPr lang="en-US" altLang="en-US" sz="1200">
                <a:latin typeface="Tahoma" charset="0"/>
              </a:rPr>
              <a:t>1925</a:t>
            </a:r>
          </a:p>
        </p:txBody>
      </p:sp>
      <p:sp>
        <p:nvSpPr>
          <p:cNvPr id="19470" name="Text Box 14"/>
          <p:cNvSpPr txBox="1">
            <a:spLocks noChangeArrowheads="1"/>
          </p:cNvSpPr>
          <p:nvPr/>
        </p:nvSpPr>
        <p:spPr bwMode="auto">
          <a:xfrm>
            <a:off x="4032186" y="6366321"/>
            <a:ext cx="5175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r>
              <a:rPr lang="en-US" altLang="en-US" sz="1200">
                <a:latin typeface="Tahoma" charset="0"/>
              </a:rPr>
              <a:t>1900</a:t>
            </a:r>
          </a:p>
        </p:txBody>
      </p:sp>
      <p:sp>
        <p:nvSpPr>
          <p:cNvPr id="19471" name="Text Box 15"/>
          <p:cNvSpPr txBox="1">
            <a:spLocks noChangeArrowheads="1"/>
          </p:cNvSpPr>
          <p:nvPr/>
        </p:nvSpPr>
        <p:spPr bwMode="auto">
          <a:xfrm>
            <a:off x="2584386" y="6352032"/>
            <a:ext cx="51809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r>
              <a:rPr lang="en-US" altLang="en-US" sz="1200" dirty="0">
                <a:latin typeface="Tahoma" charset="0"/>
              </a:rPr>
              <a:t>1850</a:t>
            </a:r>
          </a:p>
        </p:txBody>
      </p:sp>
      <p:sp>
        <p:nvSpPr>
          <p:cNvPr id="19472" name="Text Box 16"/>
          <p:cNvSpPr txBox="1">
            <a:spLocks noChangeArrowheads="1"/>
          </p:cNvSpPr>
          <p:nvPr/>
        </p:nvSpPr>
        <p:spPr bwMode="auto">
          <a:xfrm>
            <a:off x="9518586" y="6366321"/>
            <a:ext cx="5175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r>
              <a:rPr lang="en-US" altLang="en-US" sz="1200">
                <a:latin typeface="Tahoma" charset="0"/>
              </a:rPr>
              <a:t>2000</a:t>
            </a:r>
          </a:p>
        </p:txBody>
      </p:sp>
      <p:sp>
        <p:nvSpPr>
          <p:cNvPr id="19474" name="Text Box 18"/>
          <p:cNvSpPr txBox="1">
            <a:spLocks noChangeArrowheads="1"/>
          </p:cNvSpPr>
          <p:nvPr/>
        </p:nvSpPr>
        <p:spPr bwMode="auto">
          <a:xfrm>
            <a:off x="3482910" y="3081782"/>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endParaRPr lang="en-US" altLang="en-US" sz="1400">
              <a:latin typeface="Tahoma" charset="0"/>
            </a:endParaRPr>
          </a:p>
        </p:txBody>
      </p:sp>
      <p:sp>
        <p:nvSpPr>
          <p:cNvPr id="19475" name="Text Box 19"/>
          <p:cNvSpPr txBox="1">
            <a:spLocks noChangeArrowheads="1"/>
          </p:cNvSpPr>
          <p:nvPr/>
        </p:nvSpPr>
        <p:spPr bwMode="auto">
          <a:xfrm>
            <a:off x="8680385" y="3591833"/>
            <a:ext cx="5826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r>
              <a:rPr lang="en-US" altLang="en-US" sz="1200" dirty="0"/>
              <a:t>CAFC</a:t>
            </a:r>
          </a:p>
        </p:txBody>
      </p:sp>
      <p:sp>
        <p:nvSpPr>
          <p:cNvPr id="19476" name="Text Box 20"/>
          <p:cNvSpPr txBox="1">
            <a:spLocks noChangeArrowheads="1"/>
          </p:cNvSpPr>
          <p:nvPr/>
        </p:nvSpPr>
        <p:spPr bwMode="auto">
          <a:xfrm>
            <a:off x="7243011" y="3864088"/>
            <a:ext cx="7200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r>
              <a:rPr lang="en-US" altLang="en-US" sz="1200" dirty="0"/>
              <a:t>Graham </a:t>
            </a:r>
          </a:p>
          <a:p>
            <a:pPr eaLnBrk="1" hangingPunct="1"/>
            <a:r>
              <a:rPr lang="en-US" altLang="en-US" sz="1200" dirty="0"/>
              <a:t>(1966)</a:t>
            </a:r>
          </a:p>
        </p:txBody>
      </p:sp>
      <p:sp>
        <p:nvSpPr>
          <p:cNvPr id="19477" name="Text Box 21"/>
          <p:cNvSpPr txBox="1">
            <a:spLocks noChangeArrowheads="1"/>
          </p:cNvSpPr>
          <p:nvPr/>
        </p:nvSpPr>
        <p:spPr bwMode="auto">
          <a:xfrm>
            <a:off x="6665684" y="3984411"/>
            <a:ext cx="4889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r>
              <a:rPr lang="en-US" altLang="en-US" sz="1200" dirty="0">
                <a:ea typeface="Times New Roman" charset="0"/>
                <a:cs typeface="Times New Roman" charset="0"/>
              </a:rPr>
              <a:t>§</a:t>
            </a:r>
            <a:r>
              <a:rPr lang="en-US" altLang="en-US" sz="1200" dirty="0"/>
              <a:t>103</a:t>
            </a:r>
          </a:p>
        </p:txBody>
      </p:sp>
      <p:sp>
        <p:nvSpPr>
          <p:cNvPr id="19478" name="Text Box 22"/>
          <p:cNvSpPr txBox="1">
            <a:spLocks noChangeArrowheads="1"/>
          </p:cNvSpPr>
          <p:nvPr/>
        </p:nvSpPr>
        <p:spPr bwMode="auto">
          <a:xfrm>
            <a:off x="6000820" y="3720440"/>
            <a:ext cx="5950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r>
              <a:rPr lang="en-US" altLang="en-US" sz="1200" dirty="0" err="1"/>
              <a:t>Cuno</a:t>
            </a:r>
            <a:r>
              <a:rPr lang="en-US" altLang="en-US" sz="1200" dirty="0"/>
              <a:t> </a:t>
            </a:r>
          </a:p>
          <a:p>
            <a:pPr algn="ctr" eaLnBrk="1" hangingPunct="1"/>
            <a:r>
              <a:rPr lang="en-US" altLang="en-US" sz="1200" dirty="0"/>
              <a:t>(1941)</a:t>
            </a:r>
          </a:p>
        </p:txBody>
      </p:sp>
      <p:sp>
        <p:nvSpPr>
          <p:cNvPr id="19480" name="Oval 24"/>
          <p:cNvSpPr>
            <a:spLocks noChangeArrowheads="1"/>
          </p:cNvSpPr>
          <p:nvPr/>
        </p:nvSpPr>
        <p:spPr bwMode="auto">
          <a:xfrm>
            <a:off x="8604185" y="3761232"/>
            <a:ext cx="152400" cy="152400"/>
          </a:xfrm>
          <a:prstGeom prst="ellipse">
            <a:avLst/>
          </a:prstGeom>
          <a:solidFill>
            <a:schemeClr val="tx1"/>
          </a:solidFill>
          <a:ln w="9525">
            <a:solidFill>
              <a:schemeClr val="tx1"/>
            </a:solidFill>
            <a:miter lim="800000"/>
            <a:headEnd/>
            <a:tailEnd/>
          </a:ln>
        </p:spPr>
        <p:txBody>
          <a:bodyPr wrap="none" anchor="ct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endParaRPr lang="en-US" altLang="en-US"/>
          </a:p>
        </p:txBody>
      </p:sp>
      <p:sp>
        <p:nvSpPr>
          <p:cNvPr id="19481" name="Oval 25"/>
          <p:cNvSpPr>
            <a:spLocks noChangeArrowheads="1"/>
          </p:cNvSpPr>
          <p:nvPr/>
        </p:nvSpPr>
        <p:spPr bwMode="auto">
          <a:xfrm>
            <a:off x="7537385" y="3761232"/>
            <a:ext cx="152400" cy="152400"/>
          </a:xfrm>
          <a:prstGeom prst="ellipse">
            <a:avLst/>
          </a:prstGeom>
          <a:solidFill>
            <a:schemeClr val="tx1"/>
          </a:solidFill>
          <a:ln w="9525">
            <a:solidFill>
              <a:schemeClr val="tx1"/>
            </a:solidFill>
            <a:miter lim="800000"/>
            <a:headEnd/>
            <a:tailEnd/>
          </a:ln>
        </p:spPr>
        <p:txBody>
          <a:bodyPr wrap="none" anchor="ct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endParaRPr lang="en-US" altLang="en-US"/>
          </a:p>
        </p:txBody>
      </p:sp>
      <p:sp>
        <p:nvSpPr>
          <p:cNvPr id="19483" name="Oval 27"/>
          <p:cNvSpPr>
            <a:spLocks noChangeArrowheads="1"/>
          </p:cNvSpPr>
          <p:nvPr/>
        </p:nvSpPr>
        <p:spPr bwMode="auto">
          <a:xfrm>
            <a:off x="6241985" y="3532632"/>
            <a:ext cx="152400" cy="152400"/>
          </a:xfrm>
          <a:prstGeom prst="ellipse">
            <a:avLst/>
          </a:prstGeom>
          <a:solidFill>
            <a:schemeClr val="tx1"/>
          </a:solidFill>
          <a:ln w="9525">
            <a:solidFill>
              <a:schemeClr val="tx1"/>
            </a:solidFill>
            <a:miter lim="800000"/>
            <a:headEnd/>
            <a:tailEnd/>
          </a:ln>
        </p:spPr>
        <p:txBody>
          <a:bodyPr wrap="none" anchor="ct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endParaRPr lang="en-US" altLang="en-US"/>
          </a:p>
        </p:txBody>
      </p:sp>
      <p:sp>
        <p:nvSpPr>
          <p:cNvPr id="19487" name="Text Box 31"/>
          <p:cNvSpPr txBox="1">
            <a:spLocks noChangeArrowheads="1"/>
          </p:cNvSpPr>
          <p:nvPr/>
        </p:nvSpPr>
        <p:spPr bwMode="auto">
          <a:xfrm>
            <a:off x="829372" y="143539"/>
            <a:ext cx="570701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r>
              <a:rPr lang="en-US" altLang="en-US" dirty="0"/>
              <a:t>Evolution of the Inventive Step Requirement</a:t>
            </a:r>
          </a:p>
          <a:p>
            <a:pPr eaLnBrk="1" hangingPunct="1"/>
            <a:r>
              <a:rPr lang="en-US" altLang="en-US" sz="1600" dirty="0"/>
              <a:t>(not to scale)</a:t>
            </a:r>
          </a:p>
        </p:txBody>
      </p:sp>
      <p:sp>
        <p:nvSpPr>
          <p:cNvPr id="19488" name="Freeform 32"/>
          <p:cNvSpPr>
            <a:spLocks/>
          </p:cNvSpPr>
          <p:nvPr/>
        </p:nvSpPr>
        <p:spPr bwMode="auto">
          <a:xfrm>
            <a:off x="7613585" y="3608832"/>
            <a:ext cx="1066800" cy="228600"/>
          </a:xfrm>
          <a:custGeom>
            <a:avLst/>
            <a:gdLst>
              <a:gd name="T0" fmla="*/ 0 w 672"/>
              <a:gd name="T1" fmla="*/ 362902500 h 144"/>
              <a:gd name="T2" fmla="*/ 1330642500 w 672"/>
              <a:gd name="T3" fmla="*/ 0 h 144"/>
              <a:gd name="T4" fmla="*/ 1693545000 w 672"/>
              <a:gd name="T5" fmla="*/ 362902500 h 144"/>
              <a:gd name="T6" fmla="*/ 0 60000 65536"/>
              <a:gd name="T7" fmla="*/ 0 60000 65536"/>
              <a:gd name="T8" fmla="*/ 0 60000 65536"/>
              <a:gd name="T9" fmla="*/ 0 w 672"/>
              <a:gd name="T10" fmla="*/ 0 h 144"/>
              <a:gd name="T11" fmla="*/ 672 w 672"/>
              <a:gd name="T12" fmla="*/ 144 h 144"/>
            </a:gdLst>
            <a:ahLst/>
            <a:cxnLst>
              <a:cxn ang="T6">
                <a:pos x="T0" y="T1"/>
              </a:cxn>
              <a:cxn ang="T7">
                <a:pos x="T2" y="T3"/>
              </a:cxn>
              <a:cxn ang="T8">
                <a:pos x="T4" y="T5"/>
              </a:cxn>
            </a:cxnLst>
            <a:rect l="T9" t="T10" r="T11" b="T12"/>
            <a:pathLst>
              <a:path w="672" h="144">
                <a:moveTo>
                  <a:pt x="0" y="144"/>
                </a:moveTo>
                <a:cubicBezTo>
                  <a:pt x="208" y="72"/>
                  <a:pt x="416" y="0"/>
                  <a:pt x="528" y="0"/>
                </a:cubicBezTo>
                <a:cubicBezTo>
                  <a:pt x="640" y="0"/>
                  <a:pt x="656" y="72"/>
                  <a:pt x="672" y="144"/>
                </a:cubicBezTo>
              </a:path>
            </a:pathLst>
          </a:cu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endParaRPr lang="en-US" altLang="en-US"/>
          </a:p>
        </p:txBody>
      </p:sp>
      <p:sp>
        <p:nvSpPr>
          <p:cNvPr id="19489" name="Freeform 33"/>
          <p:cNvSpPr>
            <a:spLocks/>
          </p:cNvSpPr>
          <p:nvPr/>
        </p:nvSpPr>
        <p:spPr bwMode="auto">
          <a:xfrm>
            <a:off x="7613585" y="3685032"/>
            <a:ext cx="1066800" cy="152400"/>
          </a:xfrm>
          <a:custGeom>
            <a:avLst/>
            <a:gdLst>
              <a:gd name="T0" fmla="*/ 0 w 672"/>
              <a:gd name="T1" fmla="*/ 241935000 h 96"/>
              <a:gd name="T2" fmla="*/ 1330642500 w 672"/>
              <a:gd name="T3" fmla="*/ 0 h 96"/>
              <a:gd name="T4" fmla="*/ 1693545000 w 672"/>
              <a:gd name="T5" fmla="*/ 241935000 h 96"/>
              <a:gd name="T6" fmla="*/ 0 60000 65536"/>
              <a:gd name="T7" fmla="*/ 0 60000 65536"/>
              <a:gd name="T8" fmla="*/ 0 60000 65536"/>
              <a:gd name="T9" fmla="*/ 0 w 672"/>
              <a:gd name="T10" fmla="*/ 0 h 96"/>
              <a:gd name="T11" fmla="*/ 672 w 672"/>
              <a:gd name="T12" fmla="*/ 96 h 96"/>
            </a:gdLst>
            <a:ahLst/>
            <a:cxnLst>
              <a:cxn ang="T6">
                <a:pos x="T0" y="T1"/>
              </a:cxn>
              <a:cxn ang="T7">
                <a:pos x="T2" y="T3"/>
              </a:cxn>
              <a:cxn ang="T8">
                <a:pos x="T4" y="T5"/>
              </a:cxn>
            </a:cxnLst>
            <a:rect l="T9" t="T10" r="T11" b="T12"/>
            <a:pathLst>
              <a:path w="672" h="96">
                <a:moveTo>
                  <a:pt x="0" y="96"/>
                </a:moveTo>
                <a:cubicBezTo>
                  <a:pt x="208" y="48"/>
                  <a:pt x="416" y="0"/>
                  <a:pt x="528" y="0"/>
                </a:cubicBezTo>
                <a:cubicBezTo>
                  <a:pt x="640" y="0"/>
                  <a:pt x="656" y="48"/>
                  <a:pt x="672" y="96"/>
                </a:cubicBezTo>
              </a:path>
            </a:pathLst>
          </a:cu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endParaRPr lang="en-US" altLang="en-US"/>
          </a:p>
        </p:txBody>
      </p:sp>
      <p:sp>
        <p:nvSpPr>
          <p:cNvPr id="19490" name="Freeform 34"/>
          <p:cNvSpPr>
            <a:spLocks/>
          </p:cNvSpPr>
          <p:nvPr/>
        </p:nvSpPr>
        <p:spPr bwMode="auto">
          <a:xfrm>
            <a:off x="7689785" y="3837432"/>
            <a:ext cx="1003300" cy="152400"/>
          </a:xfrm>
          <a:custGeom>
            <a:avLst/>
            <a:gdLst>
              <a:gd name="T0" fmla="*/ 0 w 632"/>
              <a:gd name="T1" fmla="*/ 0 h 96"/>
              <a:gd name="T2" fmla="*/ 1330642500 w 632"/>
              <a:gd name="T3" fmla="*/ 241935000 h 96"/>
              <a:gd name="T4" fmla="*/ 1572577500 w 632"/>
              <a:gd name="T5" fmla="*/ 0 h 96"/>
              <a:gd name="T6" fmla="*/ 0 60000 65536"/>
              <a:gd name="T7" fmla="*/ 0 60000 65536"/>
              <a:gd name="T8" fmla="*/ 0 60000 65536"/>
              <a:gd name="T9" fmla="*/ 0 w 632"/>
              <a:gd name="T10" fmla="*/ 0 h 96"/>
              <a:gd name="T11" fmla="*/ 632 w 632"/>
              <a:gd name="T12" fmla="*/ 96 h 96"/>
            </a:gdLst>
            <a:ahLst/>
            <a:cxnLst>
              <a:cxn ang="T6">
                <a:pos x="T0" y="T1"/>
              </a:cxn>
              <a:cxn ang="T7">
                <a:pos x="T2" y="T3"/>
              </a:cxn>
              <a:cxn ang="T8">
                <a:pos x="T4" y="T5"/>
              </a:cxn>
            </a:cxnLst>
            <a:rect l="T9" t="T10" r="T11" b="T12"/>
            <a:pathLst>
              <a:path w="632" h="96">
                <a:moveTo>
                  <a:pt x="0" y="0"/>
                </a:moveTo>
                <a:cubicBezTo>
                  <a:pt x="212" y="48"/>
                  <a:pt x="424" y="96"/>
                  <a:pt x="528" y="96"/>
                </a:cubicBezTo>
                <a:cubicBezTo>
                  <a:pt x="632" y="96"/>
                  <a:pt x="628" y="48"/>
                  <a:pt x="624" y="0"/>
                </a:cubicBezTo>
              </a:path>
            </a:pathLst>
          </a:cu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endParaRPr lang="en-US" altLang="en-US"/>
          </a:p>
        </p:txBody>
      </p:sp>
      <p:sp>
        <p:nvSpPr>
          <p:cNvPr id="19491" name="Freeform 35"/>
          <p:cNvSpPr>
            <a:spLocks/>
          </p:cNvSpPr>
          <p:nvPr/>
        </p:nvSpPr>
        <p:spPr bwMode="auto">
          <a:xfrm>
            <a:off x="7613585" y="3837432"/>
            <a:ext cx="1092200" cy="76200"/>
          </a:xfrm>
          <a:custGeom>
            <a:avLst/>
            <a:gdLst>
              <a:gd name="T0" fmla="*/ 0 w 688"/>
              <a:gd name="T1" fmla="*/ 0 h 48"/>
              <a:gd name="T2" fmla="*/ 1451610000 w 688"/>
              <a:gd name="T3" fmla="*/ 120967500 h 48"/>
              <a:gd name="T4" fmla="*/ 1693545000 w 688"/>
              <a:gd name="T5" fmla="*/ 0 h 48"/>
              <a:gd name="T6" fmla="*/ 0 60000 65536"/>
              <a:gd name="T7" fmla="*/ 0 60000 65536"/>
              <a:gd name="T8" fmla="*/ 0 60000 65536"/>
              <a:gd name="T9" fmla="*/ 0 w 688"/>
              <a:gd name="T10" fmla="*/ 0 h 48"/>
              <a:gd name="T11" fmla="*/ 688 w 688"/>
              <a:gd name="T12" fmla="*/ 48 h 48"/>
            </a:gdLst>
            <a:ahLst/>
            <a:cxnLst>
              <a:cxn ang="T6">
                <a:pos x="T0" y="T1"/>
              </a:cxn>
              <a:cxn ang="T7">
                <a:pos x="T2" y="T3"/>
              </a:cxn>
              <a:cxn ang="T8">
                <a:pos x="T4" y="T5"/>
              </a:cxn>
            </a:cxnLst>
            <a:rect l="T9" t="T10" r="T11" b="T12"/>
            <a:pathLst>
              <a:path w="688" h="48">
                <a:moveTo>
                  <a:pt x="0" y="0"/>
                </a:moveTo>
                <a:cubicBezTo>
                  <a:pt x="232" y="24"/>
                  <a:pt x="464" y="48"/>
                  <a:pt x="576" y="48"/>
                </a:cubicBezTo>
                <a:cubicBezTo>
                  <a:pt x="688" y="48"/>
                  <a:pt x="680" y="24"/>
                  <a:pt x="672" y="0"/>
                </a:cubicBezTo>
              </a:path>
            </a:pathLst>
          </a:cu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endParaRPr lang="en-US" altLang="en-US"/>
          </a:p>
        </p:txBody>
      </p:sp>
      <p:sp>
        <p:nvSpPr>
          <p:cNvPr id="19492" name="Line 36"/>
          <p:cNvSpPr>
            <a:spLocks noChangeShapeType="1"/>
          </p:cNvSpPr>
          <p:nvPr/>
        </p:nvSpPr>
        <p:spPr bwMode="auto">
          <a:xfrm>
            <a:off x="7689785" y="3837432"/>
            <a:ext cx="914400" cy="0"/>
          </a:xfrm>
          <a:prstGeom prst="line">
            <a:avLst/>
          </a:prstGeom>
          <a:noFill/>
          <a:ln w="28575">
            <a:solidFill>
              <a:schemeClr val="bg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9493" name="Freeform 37"/>
          <p:cNvSpPr>
            <a:spLocks/>
          </p:cNvSpPr>
          <p:nvPr/>
        </p:nvSpPr>
        <p:spPr bwMode="auto">
          <a:xfrm>
            <a:off x="7613585" y="3761232"/>
            <a:ext cx="1066800" cy="76200"/>
          </a:xfrm>
          <a:custGeom>
            <a:avLst/>
            <a:gdLst>
              <a:gd name="T0" fmla="*/ 0 w 672"/>
              <a:gd name="T1" fmla="*/ 120967500 h 48"/>
              <a:gd name="T2" fmla="*/ 1330642500 w 672"/>
              <a:gd name="T3" fmla="*/ 0 h 48"/>
              <a:gd name="T4" fmla="*/ 1693545000 w 672"/>
              <a:gd name="T5" fmla="*/ 120967500 h 48"/>
              <a:gd name="T6" fmla="*/ 0 60000 65536"/>
              <a:gd name="T7" fmla="*/ 0 60000 65536"/>
              <a:gd name="T8" fmla="*/ 0 60000 65536"/>
              <a:gd name="T9" fmla="*/ 0 w 672"/>
              <a:gd name="T10" fmla="*/ 0 h 48"/>
              <a:gd name="T11" fmla="*/ 672 w 672"/>
              <a:gd name="T12" fmla="*/ 48 h 48"/>
            </a:gdLst>
            <a:ahLst/>
            <a:cxnLst>
              <a:cxn ang="T6">
                <a:pos x="T0" y="T1"/>
              </a:cxn>
              <a:cxn ang="T7">
                <a:pos x="T2" y="T3"/>
              </a:cxn>
              <a:cxn ang="T8">
                <a:pos x="T4" y="T5"/>
              </a:cxn>
            </a:cxnLst>
            <a:rect l="T9" t="T10" r="T11" b="T12"/>
            <a:pathLst>
              <a:path w="672" h="48">
                <a:moveTo>
                  <a:pt x="0" y="48"/>
                </a:moveTo>
                <a:cubicBezTo>
                  <a:pt x="208" y="24"/>
                  <a:pt x="416" y="0"/>
                  <a:pt x="528" y="0"/>
                </a:cubicBezTo>
                <a:cubicBezTo>
                  <a:pt x="640" y="0"/>
                  <a:pt x="656" y="24"/>
                  <a:pt x="672" y="48"/>
                </a:cubicBezTo>
              </a:path>
            </a:pathLst>
          </a:cu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endParaRPr lang="en-US" altLang="en-US"/>
          </a:p>
        </p:txBody>
      </p:sp>
      <p:sp>
        <p:nvSpPr>
          <p:cNvPr id="19494" name="Text Box 38"/>
          <p:cNvSpPr txBox="1">
            <a:spLocks noChangeArrowheads="1"/>
          </p:cNvSpPr>
          <p:nvPr/>
        </p:nvSpPr>
        <p:spPr bwMode="auto">
          <a:xfrm rot="-5400000">
            <a:off x="493867" y="3373674"/>
            <a:ext cx="238398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r>
              <a:rPr lang="en-US" altLang="en-US" sz="1600"/>
              <a:t>Stringency of the Standard</a:t>
            </a:r>
          </a:p>
        </p:txBody>
      </p:sp>
      <p:sp>
        <p:nvSpPr>
          <p:cNvPr id="19496" name="Oval 40"/>
          <p:cNvSpPr>
            <a:spLocks noChangeArrowheads="1"/>
          </p:cNvSpPr>
          <p:nvPr/>
        </p:nvSpPr>
        <p:spPr bwMode="auto">
          <a:xfrm>
            <a:off x="1250518" y="5790644"/>
            <a:ext cx="152400" cy="152400"/>
          </a:xfrm>
          <a:prstGeom prst="ellipse">
            <a:avLst/>
          </a:prstGeom>
          <a:solidFill>
            <a:schemeClr val="tx1"/>
          </a:solidFill>
          <a:ln w="9525">
            <a:solidFill>
              <a:schemeClr val="tx1"/>
            </a:solidFill>
            <a:miter lim="800000"/>
            <a:headEnd/>
            <a:tailEnd/>
          </a:ln>
        </p:spPr>
        <p:txBody>
          <a:bodyPr wrap="none" anchor="ct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endParaRPr lang="en-US" altLang="en-US"/>
          </a:p>
        </p:txBody>
      </p:sp>
      <p:sp>
        <p:nvSpPr>
          <p:cNvPr id="19500" name="Text Box 19"/>
          <p:cNvSpPr txBox="1">
            <a:spLocks noChangeArrowheads="1"/>
          </p:cNvSpPr>
          <p:nvPr/>
        </p:nvSpPr>
        <p:spPr bwMode="auto">
          <a:xfrm>
            <a:off x="10177210" y="4193521"/>
            <a:ext cx="6226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r>
              <a:rPr lang="en-US" altLang="en-US" sz="1200" dirty="0"/>
              <a:t>KSR</a:t>
            </a:r>
          </a:p>
          <a:p>
            <a:pPr eaLnBrk="1" hangingPunct="1"/>
            <a:r>
              <a:rPr lang="en-US" altLang="en-US" sz="1200" dirty="0"/>
              <a:t>(2007)</a:t>
            </a:r>
          </a:p>
        </p:txBody>
      </p:sp>
      <p:cxnSp>
        <p:nvCxnSpPr>
          <p:cNvPr id="3" name="Straight Connector 2">
            <a:extLst>
              <a:ext uri="{FF2B5EF4-FFF2-40B4-BE49-F238E27FC236}">
                <a16:creationId xmlns:a16="http://schemas.microsoft.com/office/drawing/2014/main" id="{5ED8A260-3A6A-D442-B973-2C0DF8EE549F}"/>
              </a:ext>
            </a:extLst>
          </p:cNvPr>
          <p:cNvCxnSpPr>
            <a:cxnSpLocks/>
          </p:cNvCxnSpPr>
          <p:nvPr/>
        </p:nvCxnSpPr>
        <p:spPr>
          <a:xfrm flipH="1">
            <a:off x="10159031" y="4182105"/>
            <a:ext cx="35656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Text Box 19">
            <a:extLst>
              <a:ext uri="{FF2B5EF4-FFF2-40B4-BE49-F238E27FC236}">
                <a16:creationId xmlns:a16="http://schemas.microsoft.com/office/drawing/2014/main" id="{0B8AEC9F-62A0-784F-8D6E-CAEA1E14FDD3}"/>
              </a:ext>
            </a:extLst>
          </p:cNvPr>
          <p:cNvSpPr txBox="1">
            <a:spLocks noChangeArrowheads="1"/>
          </p:cNvSpPr>
          <p:nvPr/>
        </p:nvSpPr>
        <p:spPr bwMode="auto">
          <a:xfrm>
            <a:off x="10494188" y="3908482"/>
            <a:ext cx="9198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r>
              <a:rPr lang="en-US" altLang="en-US" sz="1200" dirty="0"/>
              <a:t>AIA(2013)</a:t>
            </a:r>
          </a:p>
        </p:txBody>
      </p:sp>
      <p:sp>
        <p:nvSpPr>
          <p:cNvPr id="51" name="Text Box 47">
            <a:extLst>
              <a:ext uri="{FF2B5EF4-FFF2-40B4-BE49-F238E27FC236}">
                <a16:creationId xmlns:a16="http://schemas.microsoft.com/office/drawing/2014/main" id="{15CB55F1-0B21-044A-AC6F-07E289A542F6}"/>
              </a:ext>
            </a:extLst>
          </p:cNvPr>
          <p:cNvSpPr txBox="1">
            <a:spLocks noChangeArrowheads="1"/>
          </p:cNvSpPr>
          <p:nvPr/>
        </p:nvSpPr>
        <p:spPr bwMode="auto">
          <a:xfrm rot="21310808">
            <a:off x="84694" y="5735863"/>
            <a:ext cx="8620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r>
              <a:rPr lang="en-US" altLang="en-US" sz="1600" dirty="0">
                <a:solidFill>
                  <a:srgbClr val="0070C0"/>
                </a:solidFill>
              </a:rPr>
              <a:t>England</a:t>
            </a:r>
          </a:p>
        </p:txBody>
      </p:sp>
      <p:pic>
        <p:nvPicPr>
          <p:cNvPr id="58" name="Picture 57">
            <a:extLst>
              <a:ext uri="{FF2B5EF4-FFF2-40B4-BE49-F238E27FC236}">
                <a16:creationId xmlns:a16="http://schemas.microsoft.com/office/drawing/2014/main" id="{5062F3CD-65B5-5242-B432-50EB50D3E08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690019" cy="570042"/>
          </a:xfrm>
          <a:prstGeom prst="rect">
            <a:avLst/>
          </a:prstGeom>
          <a:noFill/>
          <a:ln>
            <a:noFill/>
          </a:ln>
          <a:extLst>
            <a:ext uri="{FAA26D3D-D897-4be2-8F04-BA451C77F1D7}">
              <ma14:placeholderFlag xmlns:ma14="http://schemas.microsoft.com/office/mac/drawingml/2011/main" xmlns=""/>
            </a:ext>
          </a:extLst>
        </p:spPr>
      </p:pic>
      <p:sp>
        <p:nvSpPr>
          <p:cNvPr id="2" name="Line 8">
            <a:extLst>
              <a:ext uri="{FF2B5EF4-FFF2-40B4-BE49-F238E27FC236}">
                <a16:creationId xmlns:a16="http://schemas.microsoft.com/office/drawing/2014/main" id="{AD884160-DD76-57A3-016A-6F0BF5109E80}"/>
              </a:ext>
            </a:extLst>
          </p:cNvPr>
          <p:cNvSpPr>
            <a:spLocks noChangeShapeType="1"/>
          </p:cNvSpPr>
          <p:nvPr/>
        </p:nvSpPr>
        <p:spPr bwMode="auto">
          <a:xfrm>
            <a:off x="11142031" y="6182982"/>
            <a:ext cx="0" cy="1524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4" name="Text Box 16">
            <a:extLst>
              <a:ext uri="{FF2B5EF4-FFF2-40B4-BE49-F238E27FC236}">
                <a16:creationId xmlns:a16="http://schemas.microsoft.com/office/drawing/2014/main" id="{E457BA95-8AA3-D945-538F-24777C843A57}"/>
              </a:ext>
            </a:extLst>
          </p:cNvPr>
          <p:cNvSpPr txBox="1">
            <a:spLocks noChangeArrowheads="1"/>
          </p:cNvSpPr>
          <p:nvPr/>
        </p:nvSpPr>
        <p:spPr bwMode="auto">
          <a:xfrm>
            <a:off x="10895969" y="6349671"/>
            <a:ext cx="51809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r>
              <a:rPr lang="en-US" altLang="en-US" sz="1200" dirty="0">
                <a:latin typeface="Tahoma" charset="0"/>
              </a:rPr>
              <a:t>2025</a:t>
            </a:r>
          </a:p>
        </p:txBody>
      </p:sp>
      <p:sp>
        <p:nvSpPr>
          <p:cNvPr id="10" name="Line 5">
            <a:extLst>
              <a:ext uri="{FF2B5EF4-FFF2-40B4-BE49-F238E27FC236}">
                <a16:creationId xmlns:a16="http://schemas.microsoft.com/office/drawing/2014/main" id="{FE088CB3-92F9-257B-D5E6-0F612D60DBBA}"/>
              </a:ext>
            </a:extLst>
          </p:cNvPr>
          <p:cNvSpPr>
            <a:spLocks noChangeShapeType="1"/>
          </p:cNvSpPr>
          <p:nvPr/>
        </p:nvSpPr>
        <p:spPr bwMode="auto">
          <a:xfrm>
            <a:off x="188651" y="6195303"/>
            <a:ext cx="0" cy="1524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1" name="Text Box 10">
            <a:extLst>
              <a:ext uri="{FF2B5EF4-FFF2-40B4-BE49-F238E27FC236}">
                <a16:creationId xmlns:a16="http://schemas.microsoft.com/office/drawing/2014/main" id="{E5938BE4-A83F-28D2-0B31-DB85E5074BBC}"/>
              </a:ext>
            </a:extLst>
          </p:cNvPr>
          <p:cNvSpPr txBox="1">
            <a:spLocks noChangeArrowheads="1"/>
          </p:cNvSpPr>
          <p:nvPr/>
        </p:nvSpPr>
        <p:spPr bwMode="auto">
          <a:xfrm>
            <a:off x="-68523" y="6347703"/>
            <a:ext cx="51809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r>
              <a:rPr lang="en-US" altLang="en-US" sz="1200" dirty="0">
                <a:latin typeface="Tahoma" charset="0"/>
              </a:rPr>
              <a:t>1700</a:t>
            </a:r>
          </a:p>
        </p:txBody>
      </p:sp>
      <p:cxnSp>
        <p:nvCxnSpPr>
          <p:cNvPr id="13" name="Straight Connector 12">
            <a:extLst>
              <a:ext uri="{FF2B5EF4-FFF2-40B4-BE49-F238E27FC236}">
                <a16:creationId xmlns:a16="http://schemas.microsoft.com/office/drawing/2014/main" id="{4EE803C7-84AD-5FEB-EEE6-A4519E87DDE5}"/>
              </a:ext>
            </a:extLst>
          </p:cNvPr>
          <p:cNvCxnSpPr>
            <a:cxnSpLocks/>
          </p:cNvCxnSpPr>
          <p:nvPr/>
        </p:nvCxnSpPr>
        <p:spPr>
          <a:xfrm flipV="1">
            <a:off x="188651" y="5899150"/>
            <a:ext cx="2719649" cy="178245"/>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15" name="Text Box 37">
            <a:extLst>
              <a:ext uri="{FF2B5EF4-FFF2-40B4-BE49-F238E27FC236}">
                <a16:creationId xmlns:a16="http://schemas.microsoft.com/office/drawing/2014/main" id="{84DC1F31-5929-F3EF-4457-D52A029FCDEE}"/>
              </a:ext>
            </a:extLst>
          </p:cNvPr>
          <p:cNvSpPr txBox="1">
            <a:spLocks noChangeArrowheads="1"/>
          </p:cNvSpPr>
          <p:nvPr/>
        </p:nvSpPr>
        <p:spPr bwMode="auto">
          <a:xfrm rot="21381859">
            <a:off x="1577256" y="5915770"/>
            <a:ext cx="108074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r>
              <a:rPr lang="en-US" altLang="en-US" sz="1200" dirty="0">
                <a:solidFill>
                  <a:srgbClr val="0070C0"/>
                </a:solidFill>
              </a:rPr>
              <a:t>“nontriviality”</a:t>
            </a:r>
          </a:p>
        </p:txBody>
      </p:sp>
      <p:cxnSp>
        <p:nvCxnSpPr>
          <p:cNvPr id="17" name="Straight Connector 16">
            <a:extLst>
              <a:ext uri="{FF2B5EF4-FFF2-40B4-BE49-F238E27FC236}">
                <a16:creationId xmlns:a16="http://schemas.microsoft.com/office/drawing/2014/main" id="{7F2527F1-980B-8490-8FCC-194436D499F8}"/>
              </a:ext>
            </a:extLst>
          </p:cNvPr>
          <p:cNvCxnSpPr>
            <a:cxnSpLocks/>
            <a:endCxn id="19483" idx="2"/>
          </p:cNvCxnSpPr>
          <p:nvPr/>
        </p:nvCxnSpPr>
        <p:spPr>
          <a:xfrm flipV="1">
            <a:off x="2985605" y="3608832"/>
            <a:ext cx="3256380" cy="867860"/>
          </a:xfrm>
          <a:prstGeom prst="line">
            <a:avLst/>
          </a:prstGeom>
          <a:ln w="38100">
            <a:solidFill>
              <a:schemeClr val="tx1"/>
            </a:solidFill>
            <a:headEnd type="oval" w="lg" len="lg"/>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CF3E5C7-D0E0-E836-7575-9AE9D7596032}"/>
              </a:ext>
            </a:extLst>
          </p:cNvPr>
          <p:cNvCxnSpPr>
            <a:cxnSpLocks/>
          </p:cNvCxnSpPr>
          <p:nvPr/>
        </p:nvCxnSpPr>
        <p:spPr>
          <a:xfrm>
            <a:off x="6340877" y="3597867"/>
            <a:ext cx="733544" cy="14851"/>
          </a:xfrm>
          <a:prstGeom prst="line">
            <a:avLst/>
          </a:prstGeom>
          <a:ln w="38100">
            <a:solidFill>
              <a:schemeClr val="tx1"/>
            </a:solidFill>
            <a:headEnd type="oval" w="lg" len="lg"/>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68FCDD6-89BD-D628-55B3-294F8E45D2B4}"/>
              </a:ext>
            </a:extLst>
          </p:cNvPr>
          <p:cNvCxnSpPr>
            <a:cxnSpLocks/>
          </p:cNvCxnSpPr>
          <p:nvPr/>
        </p:nvCxnSpPr>
        <p:spPr>
          <a:xfrm flipH="1" flipV="1">
            <a:off x="7074421" y="3605292"/>
            <a:ext cx="5764" cy="334565"/>
          </a:xfrm>
          <a:prstGeom prst="line">
            <a:avLst/>
          </a:prstGeom>
          <a:ln w="38100">
            <a:solidFill>
              <a:schemeClr val="tx1"/>
            </a:solidFill>
            <a:headEnd type="oval" w="lg" len="lg"/>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71FA856-C56F-8F28-D202-8FF2267224F0}"/>
              </a:ext>
            </a:extLst>
          </p:cNvPr>
          <p:cNvCxnSpPr>
            <a:cxnSpLocks/>
          </p:cNvCxnSpPr>
          <p:nvPr/>
        </p:nvCxnSpPr>
        <p:spPr>
          <a:xfrm flipH="1">
            <a:off x="7085535" y="3837432"/>
            <a:ext cx="538661" cy="90100"/>
          </a:xfrm>
          <a:prstGeom prst="line">
            <a:avLst/>
          </a:prstGeom>
          <a:ln w="38100">
            <a:solidFill>
              <a:schemeClr val="tx1"/>
            </a:solidFill>
            <a:headEnd type="oval" w="lg" len="lg"/>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8559CB4-9439-8490-DA0F-1313CC5397BD}"/>
              </a:ext>
            </a:extLst>
          </p:cNvPr>
          <p:cNvCxnSpPr>
            <a:cxnSpLocks/>
          </p:cNvCxnSpPr>
          <p:nvPr/>
        </p:nvCxnSpPr>
        <p:spPr>
          <a:xfrm>
            <a:off x="8681387" y="3837432"/>
            <a:ext cx="1529413" cy="714930"/>
          </a:xfrm>
          <a:prstGeom prst="line">
            <a:avLst/>
          </a:prstGeom>
          <a:ln w="38100">
            <a:solidFill>
              <a:schemeClr val="tx1"/>
            </a:solidFill>
            <a:headEnd type="oval" w="lg" len="lg"/>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5DA587E-34D5-C37E-9E15-52BFC365F2A5}"/>
              </a:ext>
            </a:extLst>
          </p:cNvPr>
          <p:cNvCxnSpPr>
            <a:cxnSpLocks/>
          </p:cNvCxnSpPr>
          <p:nvPr/>
        </p:nvCxnSpPr>
        <p:spPr>
          <a:xfrm>
            <a:off x="10210324" y="4194442"/>
            <a:ext cx="0" cy="358953"/>
          </a:xfrm>
          <a:prstGeom prst="line">
            <a:avLst/>
          </a:prstGeom>
          <a:ln w="38100">
            <a:solidFill>
              <a:schemeClr val="tx1"/>
            </a:solidFill>
            <a:headEnd type="oval" w="lg" len="lg"/>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79065D4-74AD-D5C6-8A1E-624CDAA5BBEB}"/>
              </a:ext>
            </a:extLst>
          </p:cNvPr>
          <p:cNvCxnSpPr>
            <a:cxnSpLocks/>
          </p:cNvCxnSpPr>
          <p:nvPr/>
        </p:nvCxnSpPr>
        <p:spPr>
          <a:xfrm>
            <a:off x="10515600" y="3939857"/>
            <a:ext cx="0" cy="257740"/>
          </a:xfrm>
          <a:prstGeom prst="line">
            <a:avLst/>
          </a:prstGeom>
          <a:ln w="38100">
            <a:solidFill>
              <a:schemeClr val="tx1"/>
            </a:solidFill>
            <a:headEnd type="oval" w="lg" len="lg"/>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0AF1AC0B-2DC0-A360-66F0-530B9332BF1C}"/>
              </a:ext>
            </a:extLst>
          </p:cNvPr>
          <p:cNvCxnSpPr>
            <a:cxnSpLocks/>
          </p:cNvCxnSpPr>
          <p:nvPr/>
        </p:nvCxnSpPr>
        <p:spPr>
          <a:xfrm>
            <a:off x="10515600" y="3933721"/>
            <a:ext cx="433349" cy="0"/>
          </a:xfrm>
          <a:prstGeom prst="line">
            <a:avLst/>
          </a:prstGeom>
          <a:ln w="38100">
            <a:solidFill>
              <a:schemeClr val="tx1"/>
            </a:solidFill>
            <a:headEnd type="none" w="lg" len="lg"/>
          </a:ln>
        </p:spPr>
        <p:style>
          <a:lnRef idx="1">
            <a:schemeClr val="accent1"/>
          </a:lnRef>
          <a:fillRef idx="0">
            <a:schemeClr val="accent1"/>
          </a:fillRef>
          <a:effectRef idx="0">
            <a:schemeClr val="accent1"/>
          </a:effectRef>
          <a:fontRef idx="minor">
            <a:schemeClr val="tx1"/>
          </a:fontRef>
        </p:style>
      </p:cxnSp>
      <p:sp>
        <p:nvSpPr>
          <p:cNvPr id="63" name="Freeform 62">
            <a:extLst>
              <a:ext uri="{FF2B5EF4-FFF2-40B4-BE49-F238E27FC236}">
                <a16:creationId xmlns:a16="http://schemas.microsoft.com/office/drawing/2014/main" id="{5E346A20-F82A-9F6A-C1FC-AA518A0383D1}"/>
              </a:ext>
            </a:extLst>
          </p:cNvPr>
          <p:cNvSpPr/>
          <p:nvPr/>
        </p:nvSpPr>
        <p:spPr>
          <a:xfrm>
            <a:off x="1328928" y="4486656"/>
            <a:ext cx="1670304" cy="1377696"/>
          </a:xfrm>
          <a:custGeom>
            <a:avLst/>
            <a:gdLst>
              <a:gd name="connsiteX0" fmla="*/ 0 w 1670304"/>
              <a:gd name="connsiteY0" fmla="*/ 1377696 h 1377696"/>
              <a:gd name="connsiteX1" fmla="*/ 1194816 w 1670304"/>
              <a:gd name="connsiteY1" fmla="*/ 938784 h 1377696"/>
              <a:gd name="connsiteX2" fmla="*/ 1670304 w 1670304"/>
              <a:gd name="connsiteY2" fmla="*/ 0 h 1377696"/>
              <a:gd name="connsiteX3" fmla="*/ 1670304 w 1670304"/>
              <a:gd name="connsiteY3" fmla="*/ 0 h 1377696"/>
            </a:gdLst>
            <a:ahLst/>
            <a:cxnLst>
              <a:cxn ang="0">
                <a:pos x="connsiteX0" y="connsiteY0"/>
              </a:cxn>
              <a:cxn ang="0">
                <a:pos x="connsiteX1" y="connsiteY1"/>
              </a:cxn>
              <a:cxn ang="0">
                <a:pos x="connsiteX2" y="connsiteY2"/>
              </a:cxn>
              <a:cxn ang="0">
                <a:pos x="connsiteX3" y="connsiteY3"/>
              </a:cxn>
            </a:cxnLst>
            <a:rect l="l" t="t" r="r" b="b"/>
            <a:pathLst>
              <a:path w="1670304" h="1377696">
                <a:moveTo>
                  <a:pt x="0" y="1377696"/>
                </a:moveTo>
                <a:cubicBezTo>
                  <a:pt x="458216" y="1273048"/>
                  <a:pt x="916432" y="1168400"/>
                  <a:pt x="1194816" y="938784"/>
                </a:cubicBezTo>
                <a:cubicBezTo>
                  <a:pt x="1473200" y="709168"/>
                  <a:pt x="1670304" y="0"/>
                  <a:pt x="1670304" y="0"/>
                </a:cubicBezTo>
                <a:lnTo>
                  <a:pt x="1670304" y="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31" name="Text Box 41">
            <a:extLst>
              <a:ext uri="{FF2B5EF4-FFF2-40B4-BE49-F238E27FC236}">
                <a16:creationId xmlns:a16="http://schemas.microsoft.com/office/drawing/2014/main" id="{5E3F916F-CDB0-F3E8-7BE7-34CE7DF9FFED}"/>
              </a:ext>
            </a:extLst>
          </p:cNvPr>
          <p:cNvSpPr txBox="1">
            <a:spLocks noChangeArrowheads="1"/>
          </p:cNvSpPr>
          <p:nvPr/>
        </p:nvSpPr>
        <p:spPr bwMode="auto">
          <a:xfrm>
            <a:off x="2496472" y="3945948"/>
            <a:ext cx="8386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r>
              <a:rPr lang="en-US" altLang="en-US" sz="1200" dirty="0"/>
              <a:t>Hotchkiss </a:t>
            </a:r>
          </a:p>
          <a:p>
            <a:pPr algn="ctr" eaLnBrk="1" hangingPunct="1"/>
            <a:r>
              <a:rPr lang="en-US" altLang="en-US" sz="1200" dirty="0"/>
              <a:t>(1851)</a:t>
            </a:r>
          </a:p>
        </p:txBody>
      </p:sp>
      <p:sp>
        <p:nvSpPr>
          <p:cNvPr id="19536" name="Text Box 47">
            <a:extLst>
              <a:ext uri="{FF2B5EF4-FFF2-40B4-BE49-F238E27FC236}">
                <a16:creationId xmlns:a16="http://schemas.microsoft.com/office/drawing/2014/main" id="{2C45A32A-EB94-7B4B-D1C4-7260156265A6}"/>
              </a:ext>
            </a:extLst>
          </p:cNvPr>
          <p:cNvSpPr txBox="1">
            <a:spLocks noChangeArrowheads="1"/>
          </p:cNvSpPr>
          <p:nvPr/>
        </p:nvSpPr>
        <p:spPr bwMode="auto">
          <a:xfrm rot="20718100">
            <a:off x="1424231" y="5409931"/>
            <a:ext cx="59343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r>
              <a:rPr lang="en-US" altLang="en-US" sz="1600" dirty="0"/>
              <a:t>USA</a:t>
            </a:r>
          </a:p>
        </p:txBody>
      </p:sp>
    </p:spTree>
    <p:extLst>
      <p:ext uri="{BB962C8B-B14F-4D97-AF65-F5344CB8AC3E}">
        <p14:creationId xmlns:p14="http://schemas.microsoft.com/office/powerpoint/2010/main" val="2855920398"/>
      </p:ext>
    </p:extLst>
  </p:cSld>
  <p:clrMapOvr>
    <a:masterClrMapping/>
  </p:clrMapOvr>
  <p:transition spd="slow">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5825814" y="2966960"/>
            <a:ext cx="1263423" cy="584775"/>
          </a:xfrm>
          <a:prstGeom prst="rect">
            <a:avLst/>
          </a:prstGeom>
          <a:noFill/>
        </p:spPr>
        <p:txBody>
          <a:bodyPr wrap="none" rtlCol="0">
            <a:spAutoFit/>
          </a:bodyPr>
          <a:lstStyle/>
          <a:p>
            <a:r>
              <a:rPr lang="en-US" sz="1600" dirty="0"/>
              <a:t>infringement</a:t>
            </a:r>
          </a:p>
          <a:p>
            <a:r>
              <a:rPr lang="en-US" sz="1600" dirty="0"/>
              <a:t>litigation</a:t>
            </a:r>
          </a:p>
        </p:txBody>
      </p:sp>
      <p:sp>
        <p:nvSpPr>
          <p:cNvPr id="36" name="Rounded Rectangle 35"/>
          <p:cNvSpPr/>
          <p:nvPr/>
        </p:nvSpPr>
        <p:spPr bwMode="auto">
          <a:xfrm>
            <a:off x="6533266" y="2395780"/>
            <a:ext cx="1516516" cy="457200"/>
          </a:xfrm>
          <a:prstGeom prst="roundRect">
            <a:avLst/>
          </a:prstGeom>
          <a:solidFill>
            <a:srgbClr val="FFFF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a:latin typeface="Times New Roman" charset="0"/>
              </a:rPr>
              <a:t>District Court</a:t>
            </a:r>
            <a:endParaRPr lang="en-US" dirty="0">
              <a:latin typeface="Times New Roman" charset="0"/>
            </a:endParaRPr>
          </a:p>
        </p:txBody>
      </p:sp>
      <p:cxnSp>
        <p:nvCxnSpPr>
          <p:cNvPr id="39" name="Straight Arrow Connector 38"/>
          <p:cNvCxnSpPr/>
          <p:nvPr/>
        </p:nvCxnSpPr>
        <p:spPr bwMode="auto">
          <a:xfrm flipV="1">
            <a:off x="7667875" y="1783544"/>
            <a:ext cx="785107" cy="594466"/>
          </a:xfrm>
          <a:prstGeom prst="straightConnector1">
            <a:avLst/>
          </a:prstGeom>
          <a:solidFill>
            <a:schemeClr val="accent1"/>
          </a:solidFill>
          <a:ln w="50800" cap="flat" cmpd="sng" algn="ctr">
            <a:solidFill>
              <a:srgbClr val="FF0000"/>
            </a:solidFill>
            <a:prstDash val="solid"/>
            <a:round/>
            <a:headEnd type="none" w="med" len="med"/>
            <a:tailEnd type="stealth" w="lg" len="lg"/>
          </a:ln>
          <a:effectLst/>
        </p:spPr>
      </p:cxnSp>
      <p:sp>
        <p:nvSpPr>
          <p:cNvPr id="41" name="Rounded Rectangle 40"/>
          <p:cNvSpPr/>
          <p:nvPr/>
        </p:nvSpPr>
        <p:spPr bwMode="auto">
          <a:xfrm>
            <a:off x="8070405" y="1309308"/>
            <a:ext cx="838200" cy="457200"/>
          </a:xfrm>
          <a:prstGeom prst="roundRect">
            <a:avLst/>
          </a:prstGeom>
          <a:solidFill>
            <a:srgbClr val="FFFF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dirty="0">
                <a:latin typeface="Times New Roman" charset="0"/>
              </a:rPr>
              <a:t>CAFC</a:t>
            </a:r>
          </a:p>
        </p:txBody>
      </p:sp>
      <p:cxnSp>
        <p:nvCxnSpPr>
          <p:cNvPr id="44" name="Straight Arrow Connector 43"/>
          <p:cNvCxnSpPr/>
          <p:nvPr/>
        </p:nvCxnSpPr>
        <p:spPr bwMode="auto">
          <a:xfrm flipV="1">
            <a:off x="8929523" y="739050"/>
            <a:ext cx="937955" cy="681609"/>
          </a:xfrm>
          <a:prstGeom prst="straightConnector1">
            <a:avLst/>
          </a:prstGeom>
          <a:solidFill>
            <a:schemeClr val="accent1"/>
          </a:solidFill>
          <a:ln w="12700" cap="flat" cmpd="sng" algn="ctr">
            <a:solidFill>
              <a:srgbClr val="FF0000"/>
            </a:solidFill>
            <a:prstDash val="dash"/>
            <a:round/>
            <a:headEnd type="none" w="med" len="med"/>
            <a:tailEnd type="stealth" w="lg" len="lg"/>
          </a:ln>
          <a:effectLst/>
        </p:spPr>
      </p:cxnSp>
      <p:sp>
        <p:nvSpPr>
          <p:cNvPr id="71" name="Rounded Rectangle 70"/>
          <p:cNvSpPr/>
          <p:nvPr/>
        </p:nvSpPr>
        <p:spPr bwMode="auto">
          <a:xfrm>
            <a:off x="9376815" y="306705"/>
            <a:ext cx="1210109" cy="457200"/>
          </a:xfrm>
          <a:prstGeom prst="roundRect">
            <a:avLst/>
          </a:prstGeom>
          <a:solidFill>
            <a:srgbClr val="FFFF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a:latin typeface="Times New Roman" charset="0"/>
              </a:rPr>
              <a:t>SCOTUS</a:t>
            </a:r>
            <a:endParaRPr lang="en-US" dirty="0">
              <a:latin typeface="Times New Roman" charset="0"/>
            </a:endParaRPr>
          </a:p>
        </p:txBody>
      </p:sp>
      <p:cxnSp>
        <p:nvCxnSpPr>
          <p:cNvPr id="72" name="Straight Arrow Connector 71"/>
          <p:cNvCxnSpPr>
            <a:cxnSpLocks/>
          </p:cNvCxnSpPr>
          <p:nvPr/>
        </p:nvCxnSpPr>
        <p:spPr bwMode="auto">
          <a:xfrm>
            <a:off x="10586924" y="702986"/>
            <a:ext cx="857216" cy="0"/>
          </a:xfrm>
          <a:prstGeom prst="straightConnector1">
            <a:avLst/>
          </a:prstGeom>
          <a:solidFill>
            <a:schemeClr val="accent1"/>
          </a:solidFill>
          <a:ln w="12700" cap="flat" cmpd="sng" algn="ctr">
            <a:solidFill>
              <a:srgbClr val="FF0000"/>
            </a:solidFill>
            <a:prstDash val="solid"/>
            <a:round/>
            <a:headEnd type="none" w="med" len="med"/>
            <a:tailEnd type="stealth" w="lg" len="lg"/>
          </a:ln>
          <a:effectLst/>
        </p:spPr>
      </p:cxnSp>
      <p:cxnSp>
        <p:nvCxnSpPr>
          <p:cNvPr id="74" name="Straight Arrow Connector 73"/>
          <p:cNvCxnSpPr>
            <a:cxnSpLocks/>
            <a:stCxn id="71" idx="3"/>
          </p:cNvCxnSpPr>
          <p:nvPr/>
        </p:nvCxnSpPr>
        <p:spPr bwMode="auto">
          <a:xfrm>
            <a:off x="10586924" y="535305"/>
            <a:ext cx="857216" cy="0"/>
          </a:xfrm>
          <a:prstGeom prst="straightConnector1">
            <a:avLst/>
          </a:prstGeom>
          <a:solidFill>
            <a:schemeClr val="accent1"/>
          </a:solidFill>
          <a:ln w="12700" cap="flat" cmpd="sng" algn="ctr">
            <a:solidFill>
              <a:srgbClr val="29A62A"/>
            </a:solidFill>
            <a:prstDash val="solid"/>
            <a:round/>
            <a:headEnd type="none" w="med" len="med"/>
            <a:tailEnd type="stealth" w="lg" len="lg"/>
          </a:ln>
          <a:effectLst/>
        </p:spPr>
      </p:cxnSp>
      <p:sp>
        <p:nvSpPr>
          <p:cNvPr id="86" name="TextBox 85"/>
          <p:cNvSpPr txBox="1"/>
          <p:nvPr/>
        </p:nvSpPr>
        <p:spPr>
          <a:xfrm>
            <a:off x="2347834" y="5662683"/>
            <a:ext cx="1099981" cy="338554"/>
          </a:xfrm>
          <a:prstGeom prst="rect">
            <a:avLst/>
          </a:prstGeom>
          <a:noFill/>
        </p:spPr>
        <p:txBody>
          <a:bodyPr wrap="none" rtlCol="0">
            <a:spAutoFit/>
          </a:bodyPr>
          <a:lstStyle/>
          <a:p>
            <a:r>
              <a:rPr lang="en-US" sz="1600" dirty="0"/>
              <a:t>application</a:t>
            </a:r>
          </a:p>
        </p:txBody>
      </p:sp>
      <p:cxnSp>
        <p:nvCxnSpPr>
          <p:cNvPr id="137" name="Straight Arrow Connector 136"/>
          <p:cNvCxnSpPr/>
          <p:nvPr/>
        </p:nvCxnSpPr>
        <p:spPr bwMode="auto">
          <a:xfrm flipV="1">
            <a:off x="7408787" y="1800580"/>
            <a:ext cx="785107" cy="594466"/>
          </a:xfrm>
          <a:prstGeom prst="straightConnector1">
            <a:avLst/>
          </a:prstGeom>
          <a:solidFill>
            <a:schemeClr val="accent1"/>
          </a:solidFill>
          <a:ln w="50800" cap="flat" cmpd="sng" algn="ctr">
            <a:solidFill>
              <a:srgbClr val="29A62A"/>
            </a:solidFill>
            <a:prstDash val="solid"/>
            <a:round/>
            <a:headEnd type="none" w="med" len="med"/>
            <a:tailEnd type="stealth" w="lg" len="lg"/>
          </a:ln>
          <a:effectLst/>
        </p:spPr>
      </p:cxnSp>
      <p:cxnSp>
        <p:nvCxnSpPr>
          <p:cNvPr id="138" name="Straight Arrow Connector 137"/>
          <p:cNvCxnSpPr/>
          <p:nvPr/>
        </p:nvCxnSpPr>
        <p:spPr bwMode="auto">
          <a:xfrm flipV="1">
            <a:off x="8833385" y="783572"/>
            <a:ext cx="691138" cy="506070"/>
          </a:xfrm>
          <a:prstGeom prst="straightConnector1">
            <a:avLst/>
          </a:prstGeom>
          <a:solidFill>
            <a:schemeClr val="accent1"/>
          </a:solidFill>
          <a:ln w="12700" cap="flat" cmpd="sng" algn="ctr">
            <a:solidFill>
              <a:srgbClr val="29A62A"/>
            </a:solidFill>
            <a:prstDash val="dash"/>
            <a:round/>
            <a:headEnd type="none" w="med" len="med"/>
            <a:tailEnd type="stealth" w="lg" len="lg"/>
          </a:ln>
          <a:effectLst/>
        </p:spPr>
      </p:cxnSp>
      <p:sp>
        <p:nvSpPr>
          <p:cNvPr id="159" name="Rounded Rectangle 158"/>
          <p:cNvSpPr/>
          <p:nvPr/>
        </p:nvSpPr>
        <p:spPr bwMode="auto">
          <a:xfrm>
            <a:off x="8976705" y="2869641"/>
            <a:ext cx="736197" cy="457200"/>
          </a:xfrm>
          <a:prstGeom prst="roundRect">
            <a:avLst/>
          </a:prstGeom>
          <a:solidFill>
            <a:srgbClr val="FFFF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dirty="0">
                <a:latin typeface="Times New Roman" charset="0"/>
              </a:rPr>
              <a:t>ITC</a:t>
            </a:r>
          </a:p>
        </p:txBody>
      </p:sp>
      <p:sp>
        <p:nvSpPr>
          <p:cNvPr id="160" name="TextBox 159"/>
          <p:cNvSpPr txBox="1"/>
          <p:nvPr/>
        </p:nvSpPr>
        <p:spPr>
          <a:xfrm>
            <a:off x="7415860" y="3231274"/>
            <a:ext cx="973343" cy="584775"/>
          </a:xfrm>
          <a:prstGeom prst="rect">
            <a:avLst/>
          </a:prstGeom>
          <a:noFill/>
        </p:spPr>
        <p:txBody>
          <a:bodyPr wrap="none" rtlCol="0">
            <a:spAutoFit/>
          </a:bodyPr>
          <a:lstStyle/>
          <a:p>
            <a:r>
              <a:rPr lang="en-US" sz="1600" dirty="0"/>
              <a:t>exclusion</a:t>
            </a:r>
          </a:p>
          <a:p>
            <a:r>
              <a:rPr lang="en-US" sz="1600" dirty="0"/>
              <a:t>litigation</a:t>
            </a:r>
          </a:p>
        </p:txBody>
      </p:sp>
      <p:sp>
        <p:nvSpPr>
          <p:cNvPr id="164" name="TextBox 163"/>
          <p:cNvSpPr txBox="1"/>
          <p:nvPr/>
        </p:nvSpPr>
        <p:spPr>
          <a:xfrm>
            <a:off x="9240201" y="2277886"/>
            <a:ext cx="515652" cy="369332"/>
          </a:xfrm>
          <a:prstGeom prst="rect">
            <a:avLst/>
          </a:prstGeom>
          <a:noFill/>
        </p:spPr>
        <p:txBody>
          <a:bodyPr wrap="square" rtlCol="0">
            <a:spAutoFit/>
          </a:bodyPr>
          <a:lstStyle/>
          <a:p>
            <a:r>
              <a:rPr lang="en-US" dirty="0">
                <a:solidFill>
                  <a:srgbClr val="FF0000"/>
                </a:solidFill>
                <a:sym typeface="Symbol" pitchFamily="2" charset="2"/>
              </a:rPr>
              <a:t></a:t>
            </a:r>
            <a:r>
              <a:rPr lang="en-US" sz="1600" dirty="0">
                <a:solidFill>
                  <a:srgbClr val="FF0000"/>
                </a:solidFill>
              </a:rPr>
              <a:t> </a:t>
            </a:r>
          </a:p>
        </p:txBody>
      </p:sp>
      <p:cxnSp>
        <p:nvCxnSpPr>
          <p:cNvPr id="166" name="Straight Arrow Connector 165"/>
          <p:cNvCxnSpPr>
            <a:stCxn id="159" idx="0"/>
          </p:cNvCxnSpPr>
          <p:nvPr/>
        </p:nvCxnSpPr>
        <p:spPr bwMode="auto">
          <a:xfrm flipH="1" flipV="1">
            <a:off x="8734801" y="1821023"/>
            <a:ext cx="610002" cy="1048619"/>
          </a:xfrm>
          <a:prstGeom prst="straightConnector1">
            <a:avLst/>
          </a:prstGeom>
          <a:solidFill>
            <a:schemeClr val="accent1"/>
          </a:solidFill>
          <a:ln w="12700" cap="flat" cmpd="sng" algn="ctr">
            <a:solidFill>
              <a:srgbClr val="29A62A"/>
            </a:solidFill>
            <a:prstDash val="solid"/>
            <a:round/>
            <a:headEnd type="none" w="med" len="med"/>
            <a:tailEnd type="stealth" w="lg" len="lg"/>
          </a:ln>
          <a:effectLst/>
        </p:spPr>
      </p:cxnSp>
      <p:cxnSp>
        <p:nvCxnSpPr>
          <p:cNvPr id="175" name="Straight Arrow Connector 174"/>
          <p:cNvCxnSpPr/>
          <p:nvPr/>
        </p:nvCxnSpPr>
        <p:spPr bwMode="auto">
          <a:xfrm flipH="1" flipV="1">
            <a:off x="8865822" y="1791864"/>
            <a:ext cx="633556" cy="1078765"/>
          </a:xfrm>
          <a:prstGeom prst="straightConnector1">
            <a:avLst/>
          </a:prstGeom>
          <a:solidFill>
            <a:schemeClr val="accent1"/>
          </a:solidFill>
          <a:ln w="12700" cap="flat" cmpd="sng" algn="ctr">
            <a:solidFill>
              <a:srgbClr val="FF0000"/>
            </a:solidFill>
            <a:prstDash val="solid"/>
            <a:round/>
            <a:headEnd type="none" w="med" len="med"/>
            <a:tailEnd type="stealth" w="lg" len="lg"/>
          </a:ln>
          <a:effectLst/>
        </p:spPr>
      </p:cxnSp>
      <p:sp>
        <p:nvSpPr>
          <p:cNvPr id="178" name="TextBox 177"/>
          <p:cNvSpPr txBox="1"/>
          <p:nvPr/>
        </p:nvSpPr>
        <p:spPr>
          <a:xfrm>
            <a:off x="8771064" y="2238274"/>
            <a:ext cx="357790" cy="369332"/>
          </a:xfrm>
          <a:prstGeom prst="rect">
            <a:avLst/>
          </a:prstGeom>
          <a:noFill/>
        </p:spPr>
        <p:txBody>
          <a:bodyPr wrap="none" rtlCol="0">
            <a:spAutoFit/>
          </a:bodyPr>
          <a:lstStyle/>
          <a:p>
            <a:r>
              <a:rPr lang="en-US" dirty="0">
                <a:solidFill>
                  <a:schemeClr val="accent6">
                    <a:lumMod val="75000"/>
                  </a:schemeClr>
                </a:solidFill>
                <a:sym typeface="Symbol" pitchFamily="2" charset="2"/>
              </a:rPr>
              <a:t></a:t>
            </a:r>
            <a:r>
              <a:rPr lang="en-US" sz="1600" dirty="0">
                <a:solidFill>
                  <a:schemeClr val="accent6">
                    <a:lumMod val="75000"/>
                  </a:schemeClr>
                </a:solidFill>
              </a:rPr>
              <a:t> </a:t>
            </a:r>
          </a:p>
        </p:txBody>
      </p:sp>
      <p:sp>
        <p:nvSpPr>
          <p:cNvPr id="67" name="Rounded Rectangle 66">
            <a:extLst>
              <a:ext uri="{FF2B5EF4-FFF2-40B4-BE49-F238E27FC236}">
                <a16:creationId xmlns:a16="http://schemas.microsoft.com/office/drawing/2014/main" id="{EFB66C05-5843-2E4B-A38D-9C7240BDABB0}"/>
              </a:ext>
            </a:extLst>
          </p:cNvPr>
          <p:cNvSpPr/>
          <p:nvPr/>
        </p:nvSpPr>
        <p:spPr bwMode="auto">
          <a:xfrm>
            <a:off x="928539" y="6129489"/>
            <a:ext cx="1143000" cy="457200"/>
          </a:xfrm>
          <a:prstGeom prst="roundRect">
            <a:avLst/>
          </a:prstGeom>
          <a:solidFill>
            <a:schemeClr val="accent6">
              <a:lumMod val="20000"/>
              <a:lumOff val="8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dirty="0">
                <a:latin typeface="Times New Roman" charset="0"/>
              </a:rPr>
              <a:t>Inventor</a:t>
            </a:r>
          </a:p>
        </p:txBody>
      </p:sp>
      <p:sp>
        <p:nvSpPr>
          <p:cNvPr id="68" name="TextBox 67">
            <a:extLst>
              <a:ext uri="{FF2B5EF4-FFF2-40B4-BE49-F238E27FC236}">
                <a16:creationId xmlns:a16="http://schemas.microsoft.com/office/drawing/2014/main" id="{C9A6A772-79F3-1944-8C2C-F1312C2FDCDB}"/>
              </a:ext>
            </a:extLst>
          </p:cNvPr>
          <p:cNvSpPr txBox="1"/>
          <p:nvPr/>
        </p:nvSpPr>
        <p:spPr>
          <a:xfrm rot="19441879">
            <a:off x="1889791" y="5507220"/>
            <a:ext cx="664477" cy="338554"/>
          </a:xfrm>
          <a:prstGeom prst="rect">
            <a:avLst/>
          </a:prstGeom>
          <a:noFill/>
        </p:spPr>
        <p:txBody>
          <a:bodyPr wrap="none" rtlCol="0">
            <a:spAutoFit/>
          </a:bodyPr>
          <a:lstStyle/>
          <a:p>
            <a:r>
              <a:rPr lang="en-US" sz="1600" dirty="0">
                <a:solidFill>
                  <a:srgbClr val="FF0000"/>
                </a:solidFill>
              </a:rPr>
              <a:t>reject</a:t>
            </a:r>
          </a:p>
        </p:txBody>
      </p:sp>
      <p:sp>
        <p:nvSpPr>
          <p:cNvPr id="77" name="TextBox 76">
            <a:extLst>
              <a:ext uri="{FF2B5EF4-FFF2-40B4-BE49-F238E27FC236}">
                <a16:creationId xmlns:a16="http://schemas.microsoft.com/office/drawing/2014/main" id="{11F73DA7-442A-8C42-B37A-29D8462B5F6D}"/>
              </a:ext>
            </a:extLst>
          </p:cNvPr>
          <p:cNvSpPr txBox="1"/>
          <p:nvPr/>
        </p:nvSpPr>
        <p:spPr>
          <a:xfrm>
            <a:off x="830807" y="5435743"/>
            <a:ext cx="1102738" cy="584775"/>
          </a:xfrm>
          <a:prstGeom prst="rect">
            <a:avLst/>
          </a:prstGeom>
          <a:noFill/>
        </p:spPr>
        <p:txBody>
          <a:bodyPr wrap="none" rtlCol="0">
            <a:spAutoFit/>
          </a:bodyPr>
          <a:lstStyle/>
          <a:p>
            <a:r>
              <a:rPr lang="en-US" sz="1600" dirty="0"/>
              <a:t>amended</a:t>
            </a:r>
          </a:p>
          <a:p>
            <a:r>
              <a:rPr lang="en-US" sz="1600" dirty="0"/>
              <a:t>application</a:t>
            </a:r>
          </a:p>
        </p:txBody>
      </p:sp>
      <p:sp>
        <p:nvSpPr>
          <p:cNvPr id="103" name="TextBox 102">
            <a:extLst>
              <a:ext uri="{FF2B5EF4-FFF2-40B4-BE49-F238E27FC236}">
                <a16:creationId xmlns:a16="http://schemas.microsoft.com/office/drawing/2014/main" id="{3DA65E4F-1D0D-A44C-90B7-FCDB0C939B6D}"/>
              </a:ext>
            </a:extLst>
          </p:cNvPr>
          <p:cNvSpPr txBox="1"/>
          <p:nvPr/>
        </p:nvSpPr>
        <p:spPr>
          <a:xfrm>
            <a:off x="10801126" y="197486"/>
            <a:ext cx="357790" cy="369332"/>
          </a:xfrm>
          <a:prstGeom prst="rect">
            <a:avLst/>
          </a:prstGeom>
          <a:noFill/>
        </p:spPr>
        <p:txBody>
          <a:bodyPr wrap="none" rtlCol="0">
            <a:spAutoFit/>
          </a:bodyPr>
          <a:lstStyle/>
          <a:p>
            <a:r>
              <a:rPr lang="en-US" dirty="0">
                <a:solidFill>
                  <a:schemeClr val="accent6">
                    <a:lumMod val="75000"/>
                  </a:schemeClr>
                </a:solidFill>
                <a:sym typeface="Symbol" pitchFamily="2" charset="2"/>
              </a:rPr>
              <a:t></a:t>
            </a:r>
            <a:r>
              <a:rPr lang="en-US" sz="1600" dirty="0">
                <a:solidFill>
                  <a:schemeClr val="accent6">
                    <a:lumMod val="75000"/>
                  </a:schemeClr>
                </a:solidFill>
              </a:rPr>
              <a:t> </a:t>
            </a:r>
          </a:p>
        </p:txBody>
      </p:sp>
      <p:sp>
        <p:nvSpPr>
          <p:cNvPr id="104" name="TextBox 103">
            <a:extLst>
              <a:ext uri="{FF2B5EF4-FFF2-40B4-BE49-F238E27FC236}">
                <a16:creationId xmlns:a16="http://schemas.microsoft.com/office/drawing/2014/main" id="{15DC8045-D43B-4D41-84F4-78BA755F9566}"/>
              </a:ext>
            </a:extLst>
          </p:cNvPr>
          <p:cNvSpPr txBox="1"/>
          <p:nvPr/>
        </p:nvSpPr>
        <p:spPr>
          <a:xfrm>
            <a:off x="8923464" y="763905"/>
            <a:ext cx="357790" cy="369332"/>
          </a:xfrm>
          <a:prstGeom prst="rect">
            <a:avLst/>
          </a:prstGeom>
          <a:noFill/>
        </p:spPr>
        <p:txBody>
          <a:bodyPr wrap="none" rtlCol="0">
            <a:spAutoFit/>
          </a:bodyPr>
          <a:lstStyle/>
          <a:p>
            <a:r>
              <a:rPr lang="en-US" dirty="0">
                <a:solidFill>
                  <a:schemeClr val="accent6">
                    <a:lumMod val="75000"/>
                  </a:schemeClr>
                </a:solidFill>
                <a:sym typeface="Symbol" pitchFamily="2" charset="2"/>
              </a:rPr>
              <a:t></a:t>
            </a:r>
            <a:r>
              <a:rPr lang="en-US" sz="1600" dirty="0">
                <a:solidFill>
                  <a:schemeClr val="accent6">
                    <a:lumMod val="75000"/>
                  </a:schemeClr>
                </a:solidFill>
              </a:rPr>
              <a:t> </a:t>
            </a:r>
          </a:p>
        </p:txBody>
      </p:sp>
      <p:sp>
        <p:nvSpPr>
          <p:cNvPr id="105" name="TextBox 104">
            <a:extLst>
              <a:ext uri="{FF2B5EF4-FFF2-40B4-BE49-F238E27FC236}">
                <a16:creationId xmlns:a16="http://schemas.microsoft.com/office/drawing/2014/main" id="{59E3E813-5012-B649-AC33-F915495CE50B}"/>
              </a:ext>
            </a:extLst>
          </p:cNvPr>
          <p:cNvSpPr txBox="1"/>
          <p:nvPr/>
        </p:nvSpPr>
        <p:spPr>
          <a:xfrm>
            <a:off x="7605869" y="1789523"/>
            <a:ext cx="357790" cy="369332"/>
          </a:xfrm>
          <a:prstGeom prst="rect">
            <a:avLst/>
          </a:prstGeom>
          <a:noFill/>
        </p:spPr>
        <p:txBody>
          <a:bodyPr wrap="none" rtlCol="0">
            <a:spAutoFit/>
          </a:bodyPr>
          <a:lstStyle/>
          <a:p>
            <a:r>
              <a:rPr lang="en-US" dirty="0">
                <a:solidFill>
                  <a:schemeClr val="accent6">
                    <a:lumMod val="75000"/>
                  </a:schemeClr>
                </a:solidFill>
                <a:sym typeface="Symbol" pitchFamily="2" charset="2"/>
              </a:rPr>
              <a:t></a:t>
            </a:r>
            <a:r>
              <a:rPr lang="en-US" sz="1600" dirty="0">
                <a:solidFill>
                  <a:schemeClr val="accent6">
                    <a:lumMod val="75000"/>
                  </a:schemeClr>
                </a:solidFill>
              </a:rPr>
              <a:t> </a:t>
            </a:r>
          </a:p>
        </p:txBody>
      </p:sp>
      <p:sp>
        <p:nvSpPr>
          <p:cNvPr id="107" name="TextBox 106">
            <a:extLst>
              <a:ext uri="{FF2B5EF4-FFF2-40B4-BE49-F238E27FC236}">
                <a16:creationId xmlns:a16="http://schemas.microsoft.com/office/drawing/2014/main" id="{FAE9A044-FD0E-9749-AA99-7B3ABD341847}"/>
              </a:ext>
            </a:extLst>
          </p:cNvPr>
          <p:cNvSpPr txBox="1"/>
          <p:nvPr/>
        </p:nvSpPr>
        <p:spPr>
          <a:xfrm>
            <a:off x="10801126" y="650658"/>
            <a:ext cx="515652" cy="369332"/>
          </a:xfrm>
          <a:prstGeom prst="rect">
            <a:avLst/>
          </a:prstGeom>
          <a:noFill/>
        </p:spPr>
        <p:txBody>
          <a:bodyPr wrap="square" rtlCol="0">
            <a:spAutoFit/>
          </a:bodyPr>
          <a:lstStyle/>
          <a:p>
            <a:r>
              <a:rPr lang="en-US" dirty="0">
                <a:solidFill>
                  <a:srgbClr val="FF0000"/>
                </a:solidFill>
                <a:sym typeface="Symbol" pitchFamily="2" charset="2"/>
              </a:rPr>
              <a:t></a:t>
            </a:r>
            <a:r>
              <a:rPr lang="en-US" sz="1600" dirty="0">
                <a:solidFill>
                  <a:srgbClr val="FF0000"/>
                </a:solidFill>
              </a:rPr>
              <a:t> </a:t>
            </a:r>
          </a:p>
        </p:txBody>
      </p:sp>
      <p:sp>
        <p:nvSpPr>
          <p:cNvPr id="108" name="TextBox 107">
            <a:extLst>
              <a:ext uri="{FF2B5EF4-FFF2-40B4-BE49-F238E27FC236}">
                <a16:creationId xmlns:a16="http://schemas.microsoft.com/office/drawing/2014/main" id="{D72F9E91-AF13-2B44-B487-0B52C3E48699}"/>
              </a:ext>
            </a:extLst>
          </p:cNvPr>
          <p:cNvSpPr txBox="1"/>
          <p:nvPr/>
        </p:nvSpPr>
        <p:spPr>
          <a:xfrm>
            <a:off x="8026834" y="1920106"/>
            <a:ext cx="515652" cy="369332"/>
          </a:xfrm>
          <a:prstGeom prst="rect">
            <a:avLst/>
          </a:prstGeom>
          <a:noFill/>
        </p:spPr>
        <p:txBody>
          <a:bodyPr wrap="square" rtlCol="0">
            <a:spAutoFit/>
          </a:bodyPr>
          <a:lstStyle/>
          <a:p>
            <a:r>
              <a:rPr lang="en-US" dirty="0">
                <a:solidFill>
                  <a:srgbClr val="FF0000"/>
                </a:solidFill>
                <a:sym typeface="Symbol" pitchFamily="2" charset="2"/>
              </a:rPr>
              <a:t></a:t>
            </a:r>
            <a:r>
              <a:rPr lang="en-US" sz="1600" dirty="0">
                <a:solidFill>
                  <a:srgbClr val="FF0000"/>
                </a:solidFill>
              </a:rPr>
              <a:t> </a:t>
            </a:r>
          </a:p>
        </p:txBody>
      </p:sp>
      <p:sp>
        <p:nvSpPr>
          <p:cNvPr id="109" name="TextBox 108">
            <a:extLst>
              <a:ext uri="{FF2B5EF4-FFF2-40B4-BE49-F238E27FC236}">
                <a16:creationId xmlns:a16="http://schemas.microsoft.com/office/drawing/2014/main" id="{2D0759B1-2982-7B44-830C-DEFA2AB3D314}"/>
              </a:ext>
            </a:extLst>
          </p:cNvPr>
          <p:cNvSpPr txBox="1"/>
          <p:nvPr/>
        </p:nvSpPr>
        <p:spPr>
          <a:xfrm>
            <a:off x="9301983" y="985819"/>
            <a:ext cx="515652" cy="369332"/>
          </a:xfrm>
          <a:prstGeom prst="rect">
            <a:avLst/>
          </a:prstGeom>
          <a:noFill/>
        </p:spPr>
        <p:txBody>
          <a:bodyPr wrap="square" rtlCol="0">
            <a:spAutoFit/>
          </a:bodyPr>
          <a:lstStyle/>
          <a:p>
            <a:r>
              <a:rPr lang="en-US" dirty="0">
                <a:solidFill>
                  <a:srgbClr val="FF0000"/>
                </a:solidFill>
                <a:sym typeface="Symbol" pitchFamily="2" charset="2"/>
              </a:rPr>
              <a:t></a:t>
            </a:r>
            <a:r>
              <a:rPr lang="en-US" sz="1600" dirty="0">
                <a:solidFill>
                  <a:srgbClr val="FF0000"/>
                </a:solidFill>
              </a:rPr>
              <a:t> </a:t>
            </a:r>
          </a:p>
        </p:txBody>
      </p:sp>
      <p:sp>
        <p:nvSpPr>
          <p:cNvPr id="83" name="Rounded Rectangle 82">
            <a:extLst>
              <a:ext uri="{FF2B5EF4-FFF2-40B4-BE49-F238E27FC236}">
                <a16:creationId xmlns:a16="http://schemas.microsoft.com/office/drawing/2014/main" id="{B9E65B87-96B3-D04F-9980-89B06BC37639}"/>
              </a:ext>
            </a:extLst>
          </p:cNvPr>
          <p:cNvSpPr/>
          <p:nvPr/>
        </p:nvSpPr>
        <p:spPr>
          <a:xfrm>
            <a:off x="2590347" y="3666040"/>
            <a:ext cx="3382633" cy="1830337"/>
          </a:xfrm>
          <a:prstGeom prst="roundRect">
            <a:avLst/>
          </a:prstGeom>
          <a:pattFill prst="ltUpDiag">
            <a:fgClr>
              <a:schemeClr val="accent1">
                <a:lumMod val="20000"/>
                <a:lumOff val="80000"/>
              </a:schemeClr>
            </a:fgClr>
            <a:bgClr>
              <a:schemeClr val="bg1"/>
            </a:bgClr>
          </a:patt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a:extLst>
              <a:ext uri="{FF2B5EF4-FFF2-40B4-BE49-F238E27FC236}">
                <a16:creationId xmlns:a16="http://schemas.microsoft.com/office/drawing/2014/main" id="{1E60B9CB-FA7B-864E-9A75-E8668880941D}"/>
              </a:ext>
            </a:extLst>
          </p:cNvPr>
          <p:cNvSpPr/>
          <p:nvPr/>
        </p:nvSpPr>
        <p:spPr>
          <a:xfrm>
            <a:off x="5307507" y="5127045"/>
            <a:ext cx="616515" cy="369332"/>
          </a:xfrm>
          <a:prstGeom prst="rect">
            <a:avLst/>
          </a:prstGeom>
        </p:spPr>
        <p:txBody>
          <a:bodyPr wrap="none">
            <a:spAutoFit/>
          </a:bodyPr>
          <a:lstStyle/>
          <a:p>
            <a:r>
              <a:rPr lang="en-US" dirty="0">
                <a:solidFill>
                  <a:srgbClr val="002060"/>
                </a:solidFill>
                <a:latin typeface="Times New Roman" charset="0"/>
              </a:rPr>
              <a:t>PTO</a:t>
            </a:r>
            <a:endParaRPr lang="en-US" dirty="0">
              <a:solidFill>
                <a:srgbClr val="002060"/>
              </a:solidFill>
            </a:endParaRPr>
          </a:p>
        </p:txBody>
      </p:sp>
      <p:sp>
        <p:nvSpPr>
          <p:cNvPr id="123" name="Rounded Rectangle 122">
            <a:extLst>
              <a:ext uri="{FF2B5EF4-FFF2-40B4-BE49-F238E27FC236}">
                <a16:creationId xmlns:a16="http://schemas.microsoft.com/office/drawing/2014/main" id="{332E6D8B-582E-3848-BF03-B9668EE33696}"/>
              </a:ext>
            </a:extLst>
          </p:cNvPr>
          <p:cNvSpPr/>
          <p:nvPr/>
        </p:nvSpPr>
        <p:spPr bwMode="auto">
          <a:xfrm>
            <a:off x="2756808" y="4917560"/>
            <a:ext cx="1143000" cy="457200"/>
          </a:xfrm>
          <a:prstGeom prst="roundRect">
            <a:avLst/>
          </a:prstGeom>
          <a:solidFill>
            <a:srgbClr val="FFFF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dirty="0">
                <a:latin typeface="Times New Roman" charset="0"/>
              </a:rPr>
              <a:t>Examiner</a:t>
            </a:r>
          </a:p>
        </p:txBody>
      </p:sp>
      <p:cxnSp>
        <p:nvCxnSpPr>
          <p:cNvPr id="124" name="Straight Arrow Connector 123">
            <a:extLst>
              <a:ext uri="{FF2B5EF4-FFF2-40B4-BE49-F238E27FC236}">
                <a16:creationId xmlns:a16="http://schemas.microsoft.com/office/drawing/2014/main" id="{91101FBE-A197-A842-8DB5-40D1926E0401}"/>
              </a:ext>
            </a:extLst>
          </p:cNvPr>
          <p:cNvCxnSpPr>
            <a:cxnSpLocks/>
            <a:endCxn id="129" idx="2"/>
          </p:cNvCxnSpPr>
          <p:nvPr/>
        </p:nvCxnSpPr>
        <p:spPr bwMode="auto">
          <a:xfrm flipV="1">
            <a:off x="3229128" y="4275813"/>
            <a:ext cx="115062" cy="625672"/>
          </a:xfrm>
          <a:prstGeom prst="straightConnector1">
            <a:avLst/>
          </a:prstGeom>
          <a:solidFill>
            <a:schemeClr val="accent1"/>
          </a:solidFill>
          <a:ln w="12700" cap="flat" cmpd="sng" algn="ctr">
            <a:solidFill>
              <a:srgbClr val="FF0000"/>
            </a:solidFill>
            <a:prstDash val="solid"/>
            <a:round/>
            <a:headEnd type="none" w="med" len="med"/>
            <a:tailEnd type="stealth" w="lg" len="lg"/>
          </a:ln>
          <a:effectLst/>
        </p:spPr>
      </p:cxnSp>
      <p:sp>
        <p:nvSpPr>
          <p:cNvPr id="125" name="TextBox 124">
            <a:extLst>
              <a:ext uri="{FF2B5EF4-FFF2-40B4-BE49-F238E27FC236}">
                <a16:creationId xmlns:a16="http://schemas.microsoft.com/office/drawing/2014/main" id="{0613573E-31EB-C44D-8E0D-1249FCE53146}"/>
              </a:ext>
            </a:extLst>
          </p:cNvPr>
          <p:cNvSpPr txBox="1"/>
          <p:nvPr/>
        </p:nvSpPr>
        <p:spPr>
          <a:xfrm>
            <a:off x="2610762" y="4511314"/>
            <a:ext cx="664477" cy="338554"/>
          </a:xfrm>
          <a:prstGeom prst="rect">
            <a:avLst/>
          </a:prstGeom>
          <a:noFill/>
        </p:spPr>
        <p:txBody>
          <a:bodyPr wrap="none" rtlCol="0">
            <a:spAutoFit/>
          </a:bodyPr>
          <a:lstStyle/>
          <a:p>
            <a:r>
              <a:rPr lang="en-US" sz="1600" dirty="0">
                <a:solidFill>
                  <a:srgbClr val="FF0000"/>
                </a:solidFill>
              </a:rPr>
              <a:t>reject</a:t>
            </a:r>
          </a:p>
        </p:txBody>
      </p:sp>
      <p:cxnSp>
        <p:nvCxnSpPr>
          <p:cNvPr id="126" name="Straight Arrow Connector 125">
            <a:extLst>
              <a:ext uri="{FF2B5EF4-FFF2-40B4-BE49-F238E27FC236}">
                <a16:creationId xmlns:a16="http://schemas.microsoft.com/office/drawing/2014/main" id="{C9CF27DD-4C70-DC4F-A152-0CC81CEC5A73}"/>
              </a:ext>
            </a:extLst>
          </p:cNvPr>
          <p:cNvCxnSpPr>
            <a:cxnSpLocks/>
          </p:cNvCxnSpPr>
          <p:nvPr/>
        </p:nvCxnSpPr>
        <p:spPr bwMode="auto">
          <a:xfrm flipV="1">
            <a:off x="3473819" y="4185622"/>
            <a:ext cx="1513795" cy="715863"/>
          </a:xfrm>
          <a:prstGeom prst="straightConnector1">
            <a:avLst/>
          </a:prstGeom>
          <a:solidFill>
            <a:schemeClr val="accent1"/>
          </a:solidFill>
          <a:ln w="50800" cap="flat" cmpd="sng" algn="ctr">
            <a:solidFill>
              <a:srgbClr val="29A62A"/>
            </a:solidFill>
            <a:prstDash val="solid"/>
            <a:round/>
            <a:headEnd type="none" w="med" len="med"/>
            <a:tailEnd type="stealth" w="lg" len="lg"/>
          </a:ln>
          <a:effectLst/>
        </p:spPr>
      </p:cxnSp>
      <p:sp>
        <p:nvSpPr>
          <p:cNvPr id="127" name="TextBox 126">
            <a:extLst>
              <a:ext uri="{FF2B5EF4-FFF2-40B4-BE49-F238E27FC236}">
                <a16:creationId xmlns:a16="http://schemas.microsoft.com/office/drawing/2014/main" id="{41111489-7E12-C342-AEDA-C7A358CF5FC2}"/>
              </a:ext>
            </a:extLst>
          </p:cNvPr>
          <p:cNvSpPr txBox="1"/>
          <p:nvPr/>
        </p:nvSpPr>
        <p:spPr>
          <a:xfrm>
            <a:off x="4059917" y="4511314"/>
            <a:ext cx="631070" cy="338554"/>
          </a:xfrm>
          <a:prstGeom prst="rect">
            <a:avLst/>
          </a:prstGeom>
          <a:noFill/>
        </p:spPr>
        <p:txBody>
          <a:bodyPr wrap="none" rtlCol="0">
            <a:spAutoFit/>
          </a:bodyPr>
          <a:lstStyle/>
          <a:p>
            <a:r>
              <a:rPr lang="en-US" sz="1600" dirty="0">
                <a:solidFill>
                  <a:srgbClr val="29A62A"/>
                </a:solidFill>
              </a:rPr>
              <a:t>allow</a:t>
            </a:r>
          </a:p>
        </p:txBody>
      </p:sp>
      <p:sp>
        <p:nvSpPr>
          <p:cNvPr id="128" name="Rounded Rectangle 127">
            <a:extLst>
              <a:ext uri="{FF2B5EF4-FFF2-40B4-BE49-F238E27FC236}">
                <a16:creationId xmlns:a16="http://schemas.microsoft.com/office/drawing/2014/main" id="{7A356C98-9D50-B241-A5F2-9B4CAC19B52C}"/>
              </a:ext>
            </a:extLst>
          </p:cNvPr>
          <p:cNvSpPr/>
          <p:nvPr/>
        </p:nvSpPr>
        <p:spPr bwMode="auto">
          <a:xfrm>
            <a:off x="4987614" y="3816587"/>
            <a:ext cx="838200" cy="457200"/>
          </a:xfrm>
          <a:prstGeom prst="roundRect">
            <a:avLst/>
          </a:prstGeom>
          <a:solidFill>
            <a:schemeClr val="bg1">
              <a:lumMod val="8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dirty="0">
                <a:latin typeface="Times New Roman" charset="0"/>
              </a:rPr>
              <a:t>Patent</a:t>
            </a:r>
          </a:p>
        </p:txBody>
      </p:sp>
      <p:sp>
        <p:nvSpPr>
          <p:cNvPr id="129" name="Rounded Rectangle 128">
            <a:extLst>
              <a:ext uri="{FF2B5EF4-FFF2-40B4-BE49-F238E27FC236}">
                <a16:creationId xmlns:a16="http://schemas.microsoft.com/office/drawing/2014/main" id="{08D41F9F-EF74-AA44-A623-AEC55123F2B4}"/>
              </a:ext>
            </a:extLst>
          </p:cNvPr>
          <p:cNvSpPr/>
          <p:nvPr/>
        </p:nvSpPr>
        <p:spPr bwMode="auto">
          <a:xfrm>
            <a:off x="2925090" y="3818613"/>
            <a:ext cx="838200" cy="457200"/>
          </a:xfrm>
          <a:prstGeom prst="roundRect">
            <a:avLst/>
          </a:prstGeom>
          <a:solidFill>
            <a:srgbClr val="FFFF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a:latin typeface="Times New Roman" charset="0"/>
              </a:rPr>
              <a:t>PTAB</a:t>
            </a:r>
            <a:endParaRPr lang="en-US" dirty="0">
              <a:latin typeface="Times New Roman" charset="0"/>
            </a:endParaRPr>
          </a:p>
        </p:txBody>
      </p:sp>
      <p:cxnSp>
        <p:nvCxnSpPr>
          <p:cNvPr id="130" name="Straight Arrow Connector 129">
            <a:extLst>
              <a:ext uri="{FF2B5EF4-FFF2-40B4-BE49-F238E27FC236}">
                <a16:creationId xmlns:a16="http://schemas.microsoft.com/office/drawing/2014/main" id="{2E21B3BA-96D0-3840-8B3D-53D0CD4811B5}"/>
              </a:ext>
            </a:extLst>
          </p:cNvPr>
          <p:cNvCxnSpPr>
            <a:cxnSpLocks/>
            <a:stCxn id="129" idx="3"/>
            <a:endCxn id="128" idx="1"/>
          </p:cNvCxnSpPr>
          <p:nvPr/>
        </p:nvCxnSpPr>
        <p:spPr bwMode="auto">
          <a:xfrm flipV="1">
            <a:off x="3763290" y="4045187"/>
            <a:ext cx="1224324" cy="2026"/>
          </a:xfrm>
          <a:prstGeom prst="straightConnector1">
            <a:avLst/>
          </a:prstGeom>
          <a:solidFill>
            <a:schemeClr val="accent1"/>
          </a:solidFill>
          <a:ln w="12700" cap="flat" cmpd="sng" algn="ctr">
            <a:solidFill>
              <a:srgbClr val="29A62A"/>
            </a:solidFill>
            <a:prstDash val="solid"/>
            <a:round/>
            <a:headEnd type="none" w="med" len="med"/>
            <a:tailEnd type="stealth" w="lg" len="lg"/>
          </a:ln>
          <a:effectLst/>
        </p:spPr>
      </p:cxnSp>
      <p:cxnSp>
        <p:nvCxnSpPr>
          <p:cNvPr id="131" name="Straight Arrow Connector 130">
            <a:extLst>
              <a:ext uri="{FF2B5EF4-FFF2-40B4-BE49-F238E27FC236}">
                <a16:creationId xmlns:a16="http://schemas.microsoft.com/office/drawing/2014/main" id="{50B90E3C-BFE1-944C-8176-CFC5194559E9}"/>
              </a:ext>
            </a:extLst>
          </p:cNvPr>
          <p:cNvCxnSpPr>
            <a:cxnSpLocks/>
          </p:cNvCxnSpPr>
          <p:nvPr/>
        </p:nvCxnSpPr>
        <p:spPr bwMode="auto">
          <a:xfrm flipV="1">
            <a:off x="5825814" y="3286893"/>
            <a:ext cx="3150891" cy="758294"/>
          </a:xfrm>
          <a:prstGeom prst="straightConnector1">
            <a:avLst/>
          </a:prstGeom>
          <a:solidFill>
            <a:schemeClr val="accent1"/>
          </a:solidFill>
          <a:ln w="12700" cap="flat" cmpd="sng" algn="ctr">
            <a:solidFill>
              <a:schemeClr val="tx1"/>
            </a:solidFill>
            <a:prstDash val="solid"/>
            <a:round/>
            <a:headEnd type="none" w="med" len="med"/>
            <a:tailEnd type="stealth" w="lg" len="lg"/>
          </a:ln>
          <a:effectLst/>
        </p:spPr>
      </p:cxnSp>
      <p:cxnSp>
        <p:nvCxnSpPr>
          <p:cNvPr id="132" name="Straight Arrow Connector 131">
            <a:extLst>
              <a:ext uri="{FF2B5EF4-FFF2-40B4-BE49-F238E27FC236}">
                <a16:creationId xmlns:a16="http://schemas.microsoft.com/office/drawing/2014/main" id="{ACCCB032-4DEB-8847-9F05-3614E41EF1EE}"/>
              </a:ext>
            </a:extLst>
          </p:cNvPr>
          <p:cNvCxnSpPr>
            <a:cxnSpLocks/>
          </p:cNvCxnSpPr>
          <p:nvPr/>
        </p:nvCxnSpPr>
        <p:spPr bwMode="auto">
          <a:xfrm flipV="1">
            <a:off x="5671239" y="2862938"/>
            <a:ext cx="1337493" cy="959826"/>
          </a:xfrm>
          <a:prstGeom prst="straightConnector1">
            <a:avLst/>
          </a:prstGeom>
          <a:solidFill>
            <a:schemeClr val="accent1"/>
          </a:solidFill>
          <a:ln w="50800" cap="flat" cmpd="sng" algn="ctr">
            <a:solidFill>
              <a:schemeClr val="tx1"/>
            </a:solidFill>
            <a:prstDash val="solid"/>
            <a:round/>
            <a:headEnd type="none" w="med" len="med"/>
            <a:tailEnd type="stealth" w="lg" len="lg"/>
          </a:ln>
          <a:effectLst/>
        </p:spPr>
      </p:cxnSp>
      <p:cxnSp>
        <p:nvCxnSpPr>
          <p:cNvPr id="135" name="Straight Arrow Connector 134">
            <a:extLst>
              <a:ext uri="{FF2B5EF4-FFF2-40B4-BE49-F238E27FC236}">
                <a16:creationId xmlns:a16="http://schemas.microsoft.com/office/drawing/2014/main" id="{10A6E4FA-448F-D148-A395-35C675A5392F}"/>
              </a:ext>
            </a:extLst>
          </p:cNvPr>
          <p:cNvCxnSpPr>
            <a:cxnSpLocks/>
          </p:cNvCxnSpPr>
          <p:nvPr/>
        </p:nvCxnSpPr>
        <p:spPr bwMode="auto">
          <a:xfrm flipV="1">
            <a:off x="3721815" y="2742140"/>
            <a:ext cx="2811451" cy="1080624"/>
          </a:xfrm>
          <a:prstGeom prst="straightConnector1">
            <a:avLst/>
          </a:prstGeom>
          <a:solidFill>
            <a:schemeClr val="accent1"/>
          </a:solidFill>
          <a:ln w="12700" cap="flat" cmpd="sng" algn="ctr">
            <a:solidFill>
              <a:srgbClr val="FF0000"/>
            </a:solidFill>
            <a:prstDash val="solid"/>
            <a:round/>
            <a:headEnd type="none" w="med" len="med"/>
            <a:tailEnd type="stealth" w="lg" len="lg"/>
          </a:ln>
          <a:effectLst/>
        </p:spPr>
      </p:cxnSp>
      <p:cxnSp>
        <p:nvCxnSpPr>
          <p:cNvPr id="136" name="Straight Arrow Connector 135">
            <a:extLst>
              <a:ext uri="{FF2B5EF4-FFF2-40B4-BE49-F238E27FC236}">
                <a16:creationId xmlns:a16="http://schemas.microsoft.com/office/drawing/2014/main" id="{774B55F5-E034-5E4C-AE54-AE588C97E9D1}"/>
              </a:ext>
            </a:extLst>
          </p:cNvPr>
          <p:cNvCxnSpPr>
            <a:cxnSpLocks/>
          </p:cNvCxnSpPr>
          <p:nvPr/>
        </p:nvCxnSpPr>
        <p:spPr bwMode="auto">
          <a:xfrm flipV="1">
            <a:off x="3473819" y="1634379"/>
            <a:ext cx="4540497" cy="2188385"/>
          </a:xfrm>
          <a:prstGeom prst="straightConnector1">
            <a:avLst/>
          </a:prstGeom>
          <a:solidFill>
            <a:schemeClr val="accent1"/>
          </a:solidFill>
          <a:ln w="12700" cap="flat" cmpd="sng" algn="ctr">
            <a:solidFill>
              <a:srgbClr val="FF0000"/>
            </a:solidFill>
            <a:prstDash val="solid"/>
            <a:round/>
            <a:headEnd type="none" w="med" len="med"/>
            <a:tailEnd type="stealth" w="lg" len="lg"/>
          </a:ln>
          <a:effectLst/>
        </p:spPr>
      </p:cxnSp>
      <p:cxnSp>
        <p:nvCxnSpPr>
          <p:cNvPr id="140" name="Straight Arrow Connector 139">
            <a:extLst>
              <a:ext uri="{FF2B5EF4-FFF2-40B4-BE49-F238E27FC236}">
                <a16:creationId xmlns:a16="http://schemas.microsoft.com/office/drawing/2014/main" id="{A071A4FE-72DE-F446-B5CD-C9D279DC658C}"/>
              </a:ext>
            </a:extLst>
          </p:cNvPr>
          <p:cNvCxnSpPr>
            <a:cxnSpLocks/>
          </p:cNvCxnSpPr>
          <p:nvPr/>
        </p:nvCxnSpPr>
        <p:spPr bwMode="auto">
          <a:xfrm flipV="1">
            <a:off x="1462850" y="5199226"/>
            <a:ext cx="1210727" cy="922946"/>
          </a:xfrm>
          <a:prstGeom prst="straightConnector1">
            <a:avLst/>
          </a:prstGeom>
          <a:solidFill>
            <a:schemeClr val="accent1"/>
          </a:solidFill>
          <a:ln w="12700" cap="flat" cmpd="sng" algn="ctr">
            <a:solidFill>
              <a:schemeClr val="tx1"/>
            </a:solidFill>
            <a:prstDash val="solid"/>
            <a:round/>
            <a:headEnd type="none" w="med" len="med"/>
            <a:tailEnd type="stealth" w="lg" len="lg"/>
          </a:ln>
          <a:effectLst/>
        </p:spPr>
      </p:cxnSp>
      <p:cxnSp>
        <p:nvCxnSpPr>
          <p:cNvPr id="141" name="Straight Arrow Connector 140">
            <a:extLst>
              <a:ext uri="{FF2B5EF4-FFF2-40B4-BE49-F238E27FC236}">
                <a16:creationId xmlns:a16="http://schemas.microsoft.com/office/drawing/2014/main" id="{68A4005B-272F-DD44-AB2D-643D5310B37C}"/>
              </a:ext>
            </a:extLst>
          </p:cNvPr>
          <p:cNvCxnSpPr>
            <a:cxnSpLocks/>
          </p:cNvCxnSpPr>
          <p:nvPr/>
        </p:nvCxnSpPr>
        <p:spPr bwMode="auto">
          <a:xfrm flipH="1">
            <a:off x="1907540" y="5374760"/>
            <a:ext cx="921089" cy="681123"/>
          </a:xfrm>
          <a:prstGeom prst="straightConnector1">
            <a:avLst/>
          </a:prstGeom>
          <a:solidFill>
            <a:schemeClr val="accent1"/>
          </a:solidFill>
          <a:ln w="12700" cap="flat" cmpd="sng" algn="ctr">
            <a:solidFill>
              <a:srgbClr val="FF0000"/>
            </a:solidFill>
            <a:prstDash val="solid"/>
            <a:round/>
            <a:headEnd type="none" w="med" len="med"/>
            <a:tailEnd type="stealth" w="lg" len="lg"/>
          </a:ln>
          <a:effectLst/>
        </p:spPr>
      </p:cxnSp>
      <p:cxnSp>
        <p:nvCxnSpPr>
          <p:cNvPr id="142" name="Straight Arrow Connector 141">
            <a:extLst>
              <a:ext uri="{FF2B5EF4-FFF2-40B4-BE49-F238E27FC236}">
                <a16:creationId xmlns:a16="http://schemas.microsoft.com/office/drawing/2014/main" id="{E26F2D5B-C4F5-CC4E-9DED-C20012B3B3FE}"/>
              </a:ext>
            </a:extLst>
          </p:cNvPr>
          <p:cNvCxnSpPr/>
          <p:nvPr/>
        </p:nvCxnSpPr>
        <p:spPr bwMode="auto">
          <a:xfrm flipV="1">
            <a:off x="1979485" y="5435743"/>
            <a:ext cx="929030" cy="685800"/>
          </a:xfrm>
          <a:prstGeom prst="straightConnector1">
            <a:avLst/>
          </a:prstGeom>
          <a:solidFill>
            <a:schemeClr val="accent1"/>
          </a:solidFill>
          <a:ln w="12700" cap="flat" cmpd="sng" algn="ctr">
            <a:solidFill>
              <a:schemeClr val="tx1"/>
            </a:solidFill>
            <a:prstDash val="solid"/>
            <a:round/>
            <a:headEnd type="none" w="med" len="med"/>
            <a:tailEnd type="stealth" w="lg" len="lg"/>
          </a:ln>
          <a:effectLst/>
        </p:spPr>
      </p:cxnSp>
      <p:sp>
        <p:nvSpPr>
          <p:cNvPr id="144" name="TextBox 143">
            <a:extLst>
              <a:ext uri="{FF2B5EF4-FFF2-40B4-BE49-F238E27FC236}">
                <a16:creationId xmlns:a16="http://schemas.microsoft.com/office/drawing/2014/main" id="{B85C2B9A-BF2D-8748-86EE-20E4D1147750}"/>
              </a:ext>
            </a:extLst>
          </p:cNvPr>
          <p:cNvSpPr txBox="1"/>
          <p:nvPr/>
        </p:nvSpPr>
        <p:spPr>
          <a:xfrm>
            <a:off x="4069054" y="3767792"/>
            <a:ext cx="631070" cy="338554"/>
          </a:xfrm>
          <a:prstGeom prst="rect">
            <a:avLst/>
          </a:prstGeom>
          <a:noFill/>
        </p:spPr>
        <p:txBody>
          <a:bodyPr wrap="none" rtlCol="0">
            <a:spAutoFit/>
          </a:bodyPr>
          <a:lstStyle/>
          <a:p>
            <a:r>
              <a:rPr lang="en-US" sz="1600" dirty="0">
                <a:solidFill>
                  <a:srgbClr val="29A62A"/>
                </a:solidFill>
              </a:rPr>
              <a:t>allow</a:t>
            </a:r>
          </a:p>
        </p:txBody>
      </p:sp>
      <p:sp>
        <p:nvSpPr>
          <p:cNvPr id="96" name="Title 95">
            <a:extLst>
              <a:ext uri="{FF2B5EF4-FFF2-40B4-BE49-F238E27FC236}">
                <a16:creationId xmlns:a16="http://schemas.microsoft.com/office/drawing/2014/main" id="{F5804D07-A68C-BA48-9EF0-F4E3880C58A8}"/>
              </a:ext>
            </a:extLst>
          </p:cNvPr>
          <p:cNvSpPr>
            <a:spLocks noGrp="1"/>
          </p:cNvSpPr>
          <p:nvPr>
            <p:ph type="title"/>
          </p:nvPr>
        </p:nvSpPr>
        <p:spPr>
          <a:xfrm>
            <a:off x="3593206" y="35713"/>
            <a:ext cx="4309325" cy="689783"/>
          </a:xfrm>
        </p:spPr>
        <p:txBody>
          <a:bodyPr>
            <a:normAutofit/>
          </a:bodyPr>
          <a:lstStyle/>
          <a:p>
            <a:r>
              <a:rPr lang="en-US" sz="2800" dirty="0"/>
              <a:t>Pre-KSR (1990 to 2007)</a:t>
            </a:r>
          </a:p>
        </p:txBody>
      </p:sp>
      <p:sp>
        <p:nvSpPr>
          <p:cNvPr id="47" name="TextBox 46">
            <a:extLst>
              <a:ext uri="{FF2B5EF4-FFF2-40B4-BE49-F238E27FC236}">
                <a16:creationId xmlns:a16="http://schemas.microsoft.com/office/drawing/2014/main" id="{DD1DE53A-F920-D441-909A-64F332A2D7CA}"/>
              </a:ext>
            </a:extLst>
          </p:cNvPr>
          <p:cNvSpPr txBox="1"/>
          <p:nvPr/>
        </p:nvSpPr>
        <p:spPr>
          <a:xfrm>
            <a:off x="5407477" y="1730983"/>
            <a:ext cx="1346886" cy="923330"/>
          </a:xfrm>
          <a:prstGeom prst="rect">
            <a:avLst/>
          </a:prstGeom>
          <a:noFill/>
        </p:spPr>
        <p:txBody>
          <a:bodyPr wrap="square" rtlCol="0">
            <a:spAutoFit/>
          </a:bodyPr>
          <a:lstStyle/>
          <a:p>
            <a:r>
              <a:rPr lang="en-US" dirty="0">
                <a:solidFill>
                  <a:schemeClr val="accent6">
                    <a:lumMod val="75000"/>
                  </a:schemeClr>
                </a:solidFill>
              </a:rPr>
              <a:t>Patentee prevailed ~80%</a:t>
            </a:r>
          </a:p>
        </p:txBody>
      </p:sp>
      <p:sp>
        <p:nvSpPr>
          <p:cNvPr id="48" name="TextBox 47">
            <a:extLst>
              <a:ext uri="{FF2B5EF4-FFF2-40B4-BE49-F238E27FC236}">
                <a16:creationId xmlns:a16="http://schemas.microsoft.com/office/drawing/2014/main" id="{FFA5D723-01C1-8D4F-A24E-4183C1A4A338}"/>
              </a:ext>
            </a:extLst>
          </p:cNvPr>
          <p:cNvSpPr txBox="1"/>
          <p:nvPr/>
        </p:nvSpPr>
        <p:spPr>
          <a:xfrm>
            <a:off x="7040854" y="759071"/>
            <a:ext cx="1346886" cy="923330"/>
          </a:xfrm>
          <a:prstGeom prst="rect">
            <a:avLst/>
          </a:prstGeom>
          <a:noFill/>
        </p:spPr>
        <p:txBody>
          <a:bodyPr wrap="square" rtlCol="0">
            <a:spAutoFit/>
          </a:bodyPr>
          <a:lstStyle/>
          <a:p>
            <a:r>
              <a:rPr lang="en-US" dirty="0">
                <a:solidFill>
                  <a:schemeClr val="accent6">
                    <a:lumMod val="75000"/>
                  </a:schemeClr>
                </a:solidFill>
              </a:rPr>
              <a:t>Patentee prevailed ~55%</a:t>
            </a:r>
          </a:p>
        </p:txBody>
      </p:sp>
      <p:pic>
        <p:nvPicPr>
          <p:cNvPr id="49" name="Picture 48">
            <a:extLst>
              <a:ext uri="{FF2B5EF4-FFF2-40B4-BE49-F238E27FC236}">
                <a16:creationId xmlns:a16="http://schemas.microsoft.com/office/drawing/2014/main" id="{C15C9803-4756-4944-856C-658933273D8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690019" cy="570042"/>
          </a:xfrm>
          <a:prstGeom prst="rect">
            <a:avLst/>
          </a:prstGeom>
          <a:noFill/>
          <a:ln>
            <a:noFill/>
          </a:ln>
          <a:extLst>
            <a:ext uri="{FAA26D3D-D897-4be2-8F04-BA451C77F1D7}">
              <ma14:placeholderFlag xmlns:ma14="http://schemas.microsoft.com/office/mac/drawingml/2011/main" xmlns=""/>
            </a:ext>
          </a:extLst>
        </p:spPr>
      </p:pic>
    </p:spTree>
    <p:extLst>
      <p:ext uri="{BB962C8B-B14F-4D97-AF65-F5344CB8AC3E}">
        <p14:creationId xmlns:p14="http://schemas.microsoft.com/office/powerpoint/2010/main" val="14529366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5825814" y="2966960"/>
            <a:ext cx="1263423" cy="584775"/>
          </a:xfrm>
          <a:prstGeom prst="rect">
            <a:avLst/>
          </a:prstGeom>
          <a:noFill/>
        </p:spPr>
        <p:txBody>
          <a:bodyPr wrap="none" rtlCol="0">
            <a:spAutoFit/>
          </a:bodyPr>
          <a:lstStyle/>
          <a:p>
            <a:r>
              <a:rPr lang="en-US" sz="1600" dirty="0"/>
              <a:t>infringement</a:t>
            </a:r>
          </a:p>
          <a:p>
            <a:r>
              <a:rPr lang="en-US" sz="1600" dirty="0"/>
              <a:t>litigation</a:t>
            </a:r>
          </a:p>
        </p:txBody>
      </p:sp>
      <p:sp>
        <p:nvSpPr>
          <p:cNvPr id="36" name="Rounded Rectangle 35"/>
          <p:cNvSpPr/>
          <p:nvPr/>
        </p:nvSpPr>
        <p:spPr bwMode="auto">
          <a:xfrm>
            <a:off x="6533266" y="2395780"/>
            <a:ext cx="1516516" cy="457200"/>
          </a:xfrm>
          <a:prstGeom prst="roundRect">
            <a:avLst/>
          </a:prstGeom>
          <a:solidFill>
            <a:srgbClr val="FFFF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a:latin typeface="Times New Roman" charset="0"/>
              </a:rPr>
              <a:t>District Court</a:t>
            </a:r>
            <a:endParaRPr lang="en-US" dirty="0">
              <a:latin typeface="Times New Roman" charset="0"/>
            </a:endParaRPr>
          </a:p>
        </p:txBody>
      </p:sp>
      <p:cxnSp>
        <p:nvCxnSpPr>
          <p:cNvPr id="39" name="Straight Arrow Connector 38"/>
          <p:cNvCxnSpPr/>
          <p:nvPr/>
        </p:nvCxnSpPr>
        <p:spPr bwMode="auto">
          <a:xfrm flipV="1">
            <a:off x="7667875" y="1783544"/>
            <a:ext cx="785107" cy="594466"/>
          </a:xfrm>
          <a:prstGeom prst="straightConnector1">
            <a:avLst/>
          </a:prstGeom>
          <a:solidFill>
            <a:schemeClr val="accent1"/>
          </a:solidFill>
          <a:ln w="50800" cap="flat" cmpd="sng" algn="ctr">
            <a:solidFill>
              <a:srgbClr val="FF0000"/>
            </a:solidFill>
            <a:prstDash val="solid"/>
            <a:round/>
            <a:headEnd type="none" w="med" len="med"/>
            <a:tailEnd type="stealth" w="lg" len="lg"/>
          </a:ln>
          <a:effectLst/>
        </p:spPr>
      </p:cxnSp>
      <p:sp>
        <p:nvSpPr>
          <p:cNvPr id="41" name="Rounded Rectangle 40"/>
          <p:cNvSpPr/>
          <p:nvPr/>
        </p:nvSpPr>
        <p:spPr bwMode="auto">
          <a:xfrm>
            <a:off x="8070405" y="1309308"/>
            <a:ext cx="838200" cy="457200"/>
          </a:xfrm>
          <a:prstGeom prst="roundRect">
            <a:avLst/>
          </a:prstGeom>
          <a:solidFill>
            <a:srgbClr val="FFFF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dirty="0">
                <a:latin typeface="Times New Roman" charset="0"/>
              </a:rPr>
              <a:t>CAFC</a:t>
            </a:r>
          </a:p>
        </p:txBody>
      </p:sp>
      <p:cxnSp>
        <p:nvCxnSpPr>
          <p:cNvPr id="44" name="Straight Arrow Connector 43"/>
          <p:cNvCxnSpPr/>
          <p:nvPr/>
        </p:nvCxnSpPr>
        <p:spPr bwMode="auto">
          <a:xfrm flipV="1">
            <a:off x="8929523" y="739050"/>
            <a:ext cx="937955" cy="681609"/>
          </a:xfrm>
          <a:prstGeom prst="straightConnector1">
            <a:avLst/>
          </a:prstGeom>
          <a:solidFill>
            <a:schemeClr val="accent1"/>
          </a:solidFill>
          <a:ln w="12700" cap="flat" cmpd="sng" algn="ctr">
            <a:solidFill>
              <a:srgbClr val="FF0000"/>
            </a:solidFill>
            <a:prstDash val="dash"/>
            <a:round/>
            <a:headEnd type="none" w="med" len="med"/>
            <a:tailEnd type="stealth" w="lg" len="lg"/>
          </a:ln>
          <a:effectLst/>
        </p:spPr>
      </p:cxnSp>
      <p:sp>
        <p:nvSpPr>
          <p:cNvPr id="71" name="Rounded Rectangle 70"/>
          <p:cNvSpPr/>
          <p:nvPr/>
        </p:nvSpPr>
        <p:spPr bwMode="auto">
          <a:xfrm>
            <a:off x="9376815" y="306705"/>
            <a:ext cx="1210109" cy="457200"/>
          </a:xfrm>
          <a:prstGeom prst="roundRect">
            <a:avLst/>
          </a:prstGeom>
          <a:solidFill>
            <a:srgbClr val="FFFF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a:latin typeface="Times New Roman" charset="0"/>
              </a:rPr>
              <a:t>SCOTUS</a:t>
            </a:r>
            <a:endParaRPr lang="en-US" dirty="0">
              <a:latin typeface="Times New Roman" charset="0"/>
            </a:endParaRPr>
          </a:p>
        </p:txBody>
      </p:sp>
      <p:cxnSp>
        <p:nvCxnSpPr>
          <p:cNvPr id="72" name="Straight Arrow Connector 71"/>
          <p:cNvCxnSpPr>
            <a:cxnSpLocks/>
          </p:cNvCxnSpPr>
          <p:nvPr/>
        </p:nvCxnSpPr>
        <p:spPr bwMode="auto">
          <a:xfrm>
            <a:off x="10586924" y="702986"/>
            <a:ext cx="857216" cy="0"/>
          </a:xfrm>
          <a:prstGeom prst="straightConnector1">
            <a:avLst/>
          </a:prstGeom>
          <a:solidFill>
            <a:schemeClr val="accent1"/>
          </a:solidFill>
          <a:ln w="12700" cap="flat" cmpd="sng" algn="ctr">
            <a:solidFill>
              <a:srgbClr val="FF0000"/>
            </a:solidFill>
            <a:prstDash val="solid"/>
            <a:round/>
            <a:headEnd type="none" w="med" len="med"/>
            <a:tailEnd type="stealth" w="lg" len="lg"/>
          </a:ln>
          <a:effectLst/>
        </p:spPr>
      </p:cxnSp>
      <p:cxnSp>
        <p:nvCxnSpPr>
          <p:cNvPr id="74" name="Straight Arrow Connector 73"/>
          <p:cNvCxnSpPr>
            <a:cxnSpLocks/>
            <a:stCxn id="71" idx="3"/>
          </p:cNvCxnSpPr>
          <p:nvPr/>
        </p:nvCxnSpPr>
        <p:spPr bwMode="auto">
          <a:xfrm>
            <a:off x="10586924" y="535305"/>
            <a:ext cx="857216" cy="0"/>
          </a:xfrm>
          <a:prstGeom prst="straightConnector1">
            <a:avLst/>
          </a:prstGeom>
          <a:solidFill>
            <a:schemeClr val="accent1"/>
          </a:solidFill>
          <a:ln w="12700" cap="flat" cmpd="sng" algn="ctr">
            <a:solidFill>
              <a:srgbClr val="29A62A"/>
            </a:solidFill>
            <a:prstDash val="solid"/>
            <a:round/>
            <a:headEnd type="none" w="med" len="med"/>
            <a:tailEnd type="stealth" w="lg" len="lg"/>
          </a:ln>
          <a:effectLst/>
        </p:spPr>
      </p:cxnSp>
      <p:sp>
        <p:nvSpPr>
          <p:cNvPr id="86" name="TextBox 85"/>
          <p:cNvSpPr txBox="1"/>
          <p:nvPr/>
        </p:nvSpPr>
        <p:spPr>
          <a:xfrm>
            <a:off x="2347834" y="5662683"/>
            <a:ext cx="1099981" cy="338554"/>
          </a:xfrm>
          <a:prstGeom prst="rect">
            <a:avLst/>
          </a:prstGeom>
          <a:noFill/>
        </p:spPr>
        <p:txBody>
          <a:bodyPr wrap="none" rtlCol="0">
            <a:spAutoFit/>
          </a:bodyPr>
          <a:lstStyle/>
          <a:p>
            <a:r>
              <a:rPr lang="en-US" sz="1600" dirty="0"/>
              <a:t>application</a:t>
            </a:r>
          </a:p>
        </p:txBody>
      </p:sp>
      <p:cxnSp>
        <p:nvCxnSpPr>
          <p:cNvPr id="137" name="Straight Arrow Connector 136"/>
          <p:cNvCxnSpPr/>
          <p:nvPr/>
        </p:nvCxnSpPr>
        <p:spPr bwMode="auto">
          <a:xfrm flipV="1">
            <a:off x="7408787" y="1800580"/>
            <a:ext cx="785107" cy="594466"/>
          </a:xfrm>
          <a:prstGeom prst="straightConnector1">
            <a:avLst/>
          </a:prstGeom>
          <a:solidFill>
            <a:schemeClr val="accent1"/>
          </a:solidFill>
          <a:ln w="50800" cap="flat" cmpd="sng" algn="ctr">
            <a:solidFill>
              <a:srgbClr val="29A62A"/>
            </a:solidFill>
            <a:prstDash val="solid"/>
            <a:round/>
            <a:headEnd type="none" w="med" len="med"/>
            <a:tailEnd type="stealth" w="lg" len="lg"/>
          </a:ln>
          <a:effectLst/>
        </p:spPr>
      </p:cxnSp>
      <p:cxnSp>
        <p:nvCxnSpPr>
          <p:cNvPr id="138" name="Straight Arrow Connector 137"/>
          <p:cNvCxnSpPr/>
          <p:nvPr/>
        </p:nvCxnSpPr>
        <p:spPr bwMode="auto">
          <a:xfrm flipV="1">
            <a:off x="8833385" y="783572"/>
            <a:ext cx="691138" cy="506070"/>
          </a:xfrm>
          <a:prstGeom prst="straightConnector1">
            <a:avLst/>
          </a:prstGeom>
          <a:solidFill>
            <a:schemeClr val="accent1"/>
          </a:solidFill>
          <a:ln w="12700" cap="flat" cmpd="sng" algn="ctr">
            <a:solidFill>
              <a:srgbClr val="29A62A"/>
            </a:solidFill>
            <a:prstDash val="dash"/>
            <a:round/>
            <a:headEnd type="none" w="med" len="med"/>
            <a:tailEnd type="stealth" w="lg" len="lg"/>
          </a:ln>
          <a:effectLst/>
        </p:spPr>
      </p:cxnSp>
      <p:sp>
        <p:nvSpPr>
          <p:cNvPr id="159" name="Rounded Rectangle 158"/>
          <p:cNvSpPr/>
          <p:nvPr/>
        </p:nvSpPr>
        <p:spPr bwMode="auto">
          <a:xfrm>
            <a:off x="8976705" y="2869641"/>
            <a:ext cx="736197" cy="457200"/>
          </a:xfrm>
          <a:prstGeom prst="roundRect">
            <a:avLst/>
          </a:prstGeom>
          <a:solidFill>
            <a:srgbClr val="FFFF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dirty="0">
                <a:latin typeface="Times New Roman" charset="0"/>
              </a:rPr>
              <a:t>ITC</a:t>
            </a:r>
          </a:p>
        </p:txBody>
      </p:sp>
      <p:sp>
        <p:nvSpPr>
          <p:cNvPr id="160" name="TextBox 159"/>
          <p:cNvSpPr txBox="1"/>
          <p:nvPr/>
        </p:nvSpPr>
        <p:spPr>
          <a:xfrm>
            <a:off x="7415860" y="3231274"/>
            <a:ext cx="973343" cy="584775"/>
          </a:xfrm>
          <a:prstGeom prst="rect">
            <a:avLst/>
          </a:prstGeom>
          <a:noFill/>
        </p:spPr>
        <p:txBody>
          <a:bodyPr wrap="none" rtlCol="0">
            <a:spAutoFit/>
          </a:bodyPr>
          <a:lstStyle/>
          <a:p>
            <a:r>
              <a:rPr lang="en-US" sz="1600" dirty="0"/>
              <a:t>exclusion</a:t>
            </a:r>
          </a:p>
          <a:p>
            <a:r>
              <a:rPr lang="en-US" sz="1600" dirty="0"/>
              <a:t>litigation</a:t>
            </a:r>
          </a:p>
        </p:txBody>
      </p:sp>
      <p:sp>
        <p:nvSpPr>
          <p:cNvPr id="164" name="TextBox 163"/>
          <p:cNvSpPr txBox="1"/>
          <p:nvPr/>
        </p:nvSpPr>
        <p:spPr>
          <a:xfrm>
            <a:off x="9240201" y="2277886"/>
            <a:ext cx="515652" cy="369332"/>
          </a:xfrm>
          <a:prstGeom prst="rect">
            <a:avLst/>
          </a:prstGeom>
          <a:noFill/>
        </p:spPr>
        <p:txBody>
          <a:bodyPr wrap="square" rtlCol="0">
            <a:spAutoFit/>
          </a:bodyPr>
          <a:lstStyle/>
          <a:p>
            <a:r>
              <a:rPr lang="en-US" dirty="0">
                <a:solidFill>
                  <a:srgbClr val="FF0000"/>
                </a:solidFill>
                <a:sym typeface="Symbol" pitchFamily="2" charset="2"/>
              </a:rPr>
              <a:t></a:t>
            </a:r>
            <a:r>
              <a:rPr lang="en-US" sz="1600" dirty="0">
                <a:solidFill>
                  <a:srgbClr val="FF0000"/>
                </a:solidFill>
              </a:rPr>
              <a:t> </a:t>
            </a:r>
          </a:p>
        </p:txBody>
      </p:sp>
      <p:cxnSp>
        <p:nvCxnSpPr>
          <p:cNvPr id="166" name="Straight Arrow Connector 165"/>
          <p:cNvCxnSpPr>
            <a:stCxn id="159" idx="0"/>
          </p:cNvCxnSpPr>
          <p:nvPr/>
        </p:nvCxnSpPr>
        <p:spPr bwMode="auto">
          <a:xfrm flipH="1" flipV="1">
            <a:off x="8734801" y="1821023"/>
            <a:ext cx="610002" cy="1048619"/>
          </a:xfrm>
          <a:prstGeom prst="straightConnector1">
            <a:avLst/>
          </a:prstGeom>
          <a:solidFill>
            <a:schemeClr val="accent1"/>
          </a:solidFill>
          <a:ln w="12700" cap="flat" cmpd="sng" algn="ctr">
            <a:solidFill>
              <a:srgbClr val="29A62A"/>
            </a:solidFill>
            <a:prstDash val="solid"/>
            <a:round/>
            <a:headEnd type="none" w="med" len="med"/>
            <a:tailEnd type="stealth" w="lg" len="lg"/>
          </a:ln>
          <a:effectLst/>
        </p:spPr>
      </p:cxnSp>
      <p:cxnSp>
        <p:nvCxnSpPr>
          <p:cNvPr id="175" name="Straight Arrow Connector 174"/>
          <p:cNvCxnSpPr/>
          <p:nvPr/>
        </p:nvCxnSpPr>
        <p:spPr bwMode="auto">
          <a:xfrm flipH="1" flipV="1">
            <a:off x="8865822" y="1791864"/>
            <a:ext cx="633556" cy="1078765"/>
          </a:xfrm>
          <a:prstGeom prst="straightConnector1">
            <a:avLst/>
          </a:prstGeom>
          <a:solidFill>
            <a:schemeClr val="accent1"/>
          </a:solidFill>
          <a:ln w="12700" cap="flat" cmpd="sng" algn="ctr">
            <a:solidFill>
              <a:srgbClr val="FF0000"/>
            </a:solidFill>
            <a:prstDash val="solid"/>
            <a:round/>
            <a:headEnd type="none" w="med" len="med"/>
            <a:tailEnd type="stealth" w="lg" len="lg"/>
          </a:ln>
          <a:effectLst/>
        </p:spPr>
      </p:cxnSp>
      <p:sp>
        <p:nvSpPr>
          <p:cNvPr id="178" name="TextBox 177"/>
          <p:cNvSpPr txBox="1"/>
          <p:nvPr/>
        </p:nvSpPr>
        <p:spPr>
          <a:xfrm>
            <a:off x="8771064" y="2238274"/>
            <a:ext cx="357790" cy="369332"/>
          </a:xfrm>
          <a:prstGeom prst="rect">
            <a:avLst/>
          </a:prstGeom>
          <a:noFill/>
        </p:spPr>
        <p:txBody>
          <a:bodyPr wrap="none" rtlCol="0">
            <a:spAutoFit/>
          </a:bodyPr>
          <a:lstStyle/>
          <a:p>
            <a:r>
              <a:rPr lang="en-US" dirty="0">
                <a:solidFill>
                  <a:schemeClr val="accent6">
                    <a:lumMod val="75000"/>
                  </a:schemeClr>
                </a:solidFill>
                <a:sym typeface="Symbol" pitchFamily="2" charset="2"/>
              </a:rPr>
              <a:t></a:t>
            </a:r>
            <a:r>
              <a:rPr lang="en-US" sz="1600" dirty="0">
                <a:solidFill>
                  <a:schemeClr val="accent6">
                    <a:lumMod val="75000"/>
                  </a:schemeClr>
                </a:solidFill>
              </a:rPr>
              <a:t> </a:t>
            </a:r>
          </a:p>
        </p:txBody>
      </p:sp>
      <p:sp>
        <p:nvSpPr>
          <p:cNvPr id="67" name="Rounded Rectangle 66">
            <a:extLst>
              <a:ext uri="{FF2B5EF4-FFF2-40B4-BE49-F238E27FC236}">
                <a16:creationId xmlns:a16="http://schemas.microsoft.com/office/drawing/2014/main" id="{EFB66C05-5843-2E4B-A38D-9C7240BDABB0}"/>
              </a:ext>
            </a:extLst>
          </p:cNvPr>
          <p:cNvSpPr/>
          <p:nvPr/>
        </p:nvSpPr>
        <p:spPr bwMode="auto">
          <a:xfrm>
            <a:off x="928539" y="6129489"/>
            <a:ext cx="1143000" cy="457200"/>
          </a:xfrm>
          <a:prstGeom prst="roundRect">
            <a:avLst/>
          </a:prstGeom>
          <a:solidFill>
            <a:schemeClr val="accent6">
              <a:lumMod val="20000"/>
              <a:lumOff val="8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dirty="0">
                <a:latin typeface="Times New Roman" charset="0"/>
              </a:rPr>
              <a:t>Inventor</a:t>
            </a:r>
          </a:p>
        </p:txBody>
      </p:sp>
      <p:sp>
        <p:nvSpPr>
          <p:cNvPr id="68" name="TextBox 67">
            <a:extLst>
              <a:ext uri="{FF2B5EF4-FFF2-40B4-BE49-F238E27FC236}">
                <a16:creationId xmlns:a16="http://schemas.microsoft.com/office/drawing/2014/main" id="{C9A6A772-79F3-1944-8C2C-F1312C2FDCDB}"/>
              </a:ext>
            </a:extLst>
          </p:cNvPr>
          <p:cNvSpPr txBox="1"/>
          <p:nvPr/>
        </p:nvSpPr>
        <p:spPr>
          <a:xfrm rot="19441879">
            <a:off x="1889791" y="5507220"/>
            <a:ext cx="664477" cy="338554"/>
          </a:xfrm>
          <a:prstGeom prst="rect">
            <a:avLst/>
          </a:prstGeom>
          <a:noFill/>
        </p:spPr>
        <p:txBody>
          <a:bodyPr wrap="none" rtlCol="0">
            <a:spAutoFit/>
          </a:bodyPr>
          <a:lstStyle/>
          <a:p>
            <a:r>
              <a:rPr lang="en-US" sz="1600" dirty="0">
                <a:solidFill>
                  <a:srgbClr val="FF0000"/>
                </a:solidFill>
              </a:rPr>
              <a:t>reject</a:t>
            </a:r>
          </a:p>
        </p:txBody>
      </p:sp>
      <p:sp>
        <p:nvSpPr>
          <p:cNvPr id="77" name="TextBox 76">
            <a:extLst>
              <a:ext uri="{FF2B5EF4-FFF2-40B4-BE49-F238E27FC236}">
                <a16:creationId xmlns:a16="http://schemas.microsoft.com/office/drawing/2014/main" id="{11F73DA7-442A-8C42-B37A-29D8462B5F6D}"/>
              </a:ext>
            </a:extLst>
          </p:cNvPr>
          <p:cNvSpPr txBox="1"/>
          <p:nvPr/>
        </p:nvSpPr>
        <p:spPr>
          <a:xfrm>
            <a:off x="830807" y="5435743"/>
            <a:ext cx="1102738" cy="584775"/>
          </a:xfrm>
          <a:prstGeom prst="rect">
            <a:avLst/>
          </a:prstGeom>
          <a:noFill/>
        </p:spPr>
        <p:txBody>
          <a:bodyPr wrap="none" rtlCol="0">
            <a:spAutoFit/>
          </a:bodyPr>
          <a:lstStyle/>
          <a:p>
            <a:r>
              <a:rPr lang="en-US" sz="1600" dirty="0"/>
              <a:t>amended</a:t>
            </a:r>
          </a:p>
          <a:p>
            <a:r>
              <a:rPr lang="en-US" sz="1600" dirty="0"/>
              <a:t>application</a:t>
            </a:r>
          </a:p>
        </p:txBody>
      </p:sp>
      <p:sp>
        <p:nvSpPr>
          <p:cNvPr id="103" name="TextBox 102">
            <a:extLst>
              <a:ext uri="{FF2B5EF4-FFF2-40B4-BE49-F238E27FC236}">
                <a16:creationId xmlns:a16="http://schemas.microsoft.com/office/drawing/2014/main" id="{3DA65E4F-1D0D-A44C-90B7-FCDB0C939B6D}"/>
              </a:ext>
            </a:extLst>
          </p:cNvPr>
          <p:cNvSpPr txBox="1"/>
          <p:nvPr/>
        </p:nvSpPr>
        <p:spPr>
          <a:xfrm>
            <a:off x="10801126" y="197486"/>
            <a:ext cx="357790" cy="369332"/>
          </a:xfrm>
          <a:prstGeom prst="rect">
            <a:avLst/>
          </a:prstGeom>
          <a:noFill/>
        </p:spPr>
        <p:txBody>
          <a:bodyPr wrap="none" rtlCol="0">
            <a:spAutoFit/>
          </a:bodyPr>
          <a:lstStyle/>
          <a:p>
            <a:r>
              <a:rPr lang="en-US" dirty="0">
                <a:solidFill>
                  <a:schemeClr val="accent6">
                    <a:lumMod val="75000"/>
                  </a:schemeClr>
                </a:solidFill>
                <a:sym typeface="Symbol" pitchFamily="2" charset="2"/>
              </a:rPr>
              <a:t></a:t>
            </a:r>
            <a:r>
              <a:rPr lang="en-US" sz="1600" dirty="0">
                <a:solidFill>
                  <a:schemeClr val="accent6">
                    <a:lumMod val="75000"/>
                  </a:schemeClr>
                </a:solidFill>
              </a:rPr>
              <a:t> </a:t>
            </a:r>
          </a:p>
        </p:txBody>
      </p:sp>
      <p:sp>
        <p:nvSpPr>
          <p:cNvPr id="104" name="TextBox 103">
            <a:extLst>
              <a:ext uri="{FF2B5EF4-FFF2-40B4-BE49-F238E27FC236}">
                <a16:creationId xmlns:a16="http://schemas.microsoft.com/office/drawing/2014/main" id="{15DC8045-D43B-4D41-84F4-78BA755F9566}"/>
              </a:ext>
            </a:extLst>
          </p:cNvPr>
          <p:cNvSpPr txBox="1"/>
          <p:nvPr/>
        </p:nvSpPr>
        <p:spPr>
          <a:xfrm>
            <a:off x="8923464" y="763905"/>
            <a:ext cx="357790" cy="369332"/>
          </a:xfrm>
          <a:prstGeom prst="rect">
            <a:avLst/>
          </a:prstGeom>
          <a:noFill/>
        </p:spPr>
        <p:txBody>
          <a:bodyPr wrap="none" rtlCol="0">
            <a:spAutoFit/>
          </a:bodyPr>
          <a:lstStyle/>
          <a:p>
            <a:r>
              <a:rPr lang="en-US" dirty="0">
                <a:solidFill>
                  <a:schemeClr val="accent6">
                    <a:lumMod val="75000"/>
                  </a:schemeClr>
                </a:solidFill>
                <a:sym typeface="Symbol" pitchFamily="2" charset="2"/>
              </a:rPr>
              <a:t></a:t>
            </a:r>
            <a:r>
              <a:rPr lang="en-US" sz="1600" dirty="0">
                <a:solidFill>
                  <a:schemeClr val="accent6">
                    <a:lumMod val="75000"/>
                  </a:schemeClr>
                </a:solidFill>
              </a:rPr>
              <a:t> </a:t>
            </a:r>
          </a:p>
        </p:txBody>
      </p:sp>
      <p:sp>
        <p:nvSpPr>
          <p:cNvPr id="105" name="TextBox 104">
            <a:extLst>
              <a:ext uri="{FF2B5EF4-FFF2-40B4-BE49-F238E27FC236}">
                <a16:creationId xmlns:a16="http://schemas.microsoft.com/office/drawing/2014/main" id="{59E3E813-5012-B649-AC33-F915495CE50B}"/>
              </a:ext>
            </a:extLst>
          </p:cNvPr>
          <p:cNvSpPr txBox="1"/>
          <p:nvPr/>
        </p:nvSpPr>
        <p:spPr>
          <a:xfrm>
            <a:off x="7605869" y="1789523"/>
            <a:ext cx="357790" cy="369332"/>
          </a:xfrm>
          <a:prstGeom prst="rect">
            <a:avLst/>
          </a:prstGeom>
          <a:noFill/>
        </p:spPr>
        <p:txBody>
          <a:bodyPr wrap="none" rtlCol="0">
            <a:spAutoFit/>
          </a:bodyPr>
          <a:lstStyle/>
          <a:p>
            <a:r>
              <a:rPr lang="en-US" dirty="0">
                <a:solidFill>
                  <a:schemeClr val="accent6">
                    <a:lumMod val="75000"/>
                  </a:schemeClr>
                </a:solidFill>
                <a:sym typeface="Symbol" pitchFamily="2" charset="2"/>
              </a:rPr>
              <a:t></a:t>
            </a:r>
            <a:r>
              <a:rPr lang="en-US" sz="1600" dirty="0">
                <a:solidFill>
                  <a:schemeClr val="accent6">
                    <a:lumMod val="75000"/>
                  </a:schemeClr>
                </a:solidFill>
              </a:rPr>
              <a:t> </a:t>
            </a:r>
          </a:p>
        </p:txBody>
      </p:sp>
      <p:sp>
        <p:nvSpPr>
          <p:cNvPr id="107" name="TextBox 106">
            <a:extLst>
              <a:ext uri="{FF2B5EF4-FFF2-40B4-BE49-F238E27FC236}">
                <a16:creationId xmlns:a16="http://schemas.microsoft.com/office/drawing/2014/main" id="{FAE9A044-FD0E-9749-AA99-7B3ABD341847}"/>
              </a:ext>
            </a:extLst>
          </p:cNvPr>
          <p:cNvSpPr txBox="1"/>
          <p:nvPr/>
        </p:nvSpPr>
        <p:spPr>
          <a:xfrm>
            <a:off x="10801126" y="650658"/>
            <a:ext cx="515652" cy="369332"/>
          </a:xfrm>
          <a:prstGeom prst="rect">
            <a:avLst/>
          </a:prstGeom>
          <a:noFill/>
        </p:spPr>
        <p:txBody>
          <a:bodyPr wrap="square" rtlCol="0">
            <a:spAutoFit/>
          </a:bodyPr>
          <a:lstStyle/>
          <a:p>
            <a:r>
              <a:rPr lang="en-US" dirty="0">
                <a:solidFill>
                  <a:srgbClr val="FF0000"/>
                </a:solidFill>
                <a:sym typeface="Symbol" pitchFamily="2" charset="2"/>
              </a:rPr>
              <a:t></a:t>
            </a:r>
            <a:r>
              <a:rPr lang="en-US" sz="1600" dirty="0">
                <a:solidFill>
                  <a:srgbClr val="FF0000"/>
                </a:solidFill>
              </a:rPr>
              <a:t> </a:t>
            </a:r>
          </a:p>
        </p:txBody>
      </p:sp>
      <p:sp>
        <p:nvSpPr>
          <p:cNvPr id="108" name="TextBox 107">
            <a:extLst>
              <a:ext uri="{FF2B5EF4-FFF2-40B4-BE49-F238E27FC236}">
                <a16:creationId xmlns:a16="http://schemas.microsoft.com/office/drawing/2014/main" id="{D72F9E91-AF13-2B44-B487-0B52C3E48699}"/>
              </a:ext>
            </a:extLst>
          </p:cNvPr>
          <p:cNvSpPr txBox="1"/>
          <p:nvPr/>
        </p:nvSpPr>
        <p:spPr>
          <a:xfrm>
            <a:off x="8026834" y="1920106"/>
            <a:ext cx="515652" cy="369332"/>
          </a:xfrm>
          <a:prstGeom prst="rect">
            <a:avLst/>
          </a:prstGeom>
          <a:noFill/>
        </p:spPr>
        <p:txBody>
          <a:bodyPr wrap="square" rtlCol="0">
            <a:spAutoFit/>
          </a:bodyPr>
          <a:lstStyle/>
          <a:p>
            <a:r>
              <a:rPr lang="en-US" dirty="0">
                <a:solidFill>
                  <a:srgbClr val="FF0000"/>
                </a:solidFill>
                <a:sym typeface="Symbol" pitchFamily="2" charset="2"/>
              </a:rPr>
              <a:t></a:t>
            </a:r>
            <a:r>
              <a:rPr lang="en-US" sz="1600" dirty="0">
                <a:solidFill>
                  <a:srgbClr val="FF0000"/>
                </a:solidFill>
              </a:rPr>
              <a:t> </a:t>
            </a:r>
          </a:p>
        </p:txBody>
      </p:sp>
      <p:sp>
        <p:nvSpPr>
          <p:cNvPr id="109" name="TextBox 108">
            <a:extLst>
              <a:ext uri="{FF2B5EF4-FFF2-40B4-BE49-F238E27FC236}">
                <a16:creationId xmlns:a16="http://schemas.microsoft.com/office/drawing/2014/main" id="{2D0759B1-2982-7B44-830C-DEFA2AB3D314}"/>
              </a:ext>
            </a:extLst>
          </p:cNvPr>
          <p:cNvSpPr txBox="1"/>
          <p:nvPr/>
        </p:nvSpPr>
        <p:spPr>
          <a:xfrm>
            <a:off x="9301983" y="985819"/>
            <a:ext cx="515652" cy="369332"/>
          </a:xfrm>
          <a:prstGeom prst="rect">
            <a:avLst/>
          </a:prstGeom>
          <a:noFill/>
        </p:spPr>
        <p:txBody>
          <a:bodyPr wrap="square" rtlCol="0">
            <a:spAutoFit/>
          </a:bodyPr>
          <a:lstStyle/>
          <a:p>
            <a:r>
              <a:rPr lang="en-US" dirty="0">
                <a:solidFill>
                  <a:srgbClr val="FF0000"/>
                </a:solidFill>
                <a:sym typeface="Symbol" pitchFamily="2" charset="2"/>
              </a:rPr>
              <a:t></a:t>
            </a:r>
            <a:r>
              <a:rPr lang="en-US" sz="1600" dirty="0">
                <a:solidFill>
                  <a:srgbClr val="FF0000"/>
                </a:solidFill>
              </a:rPr>
              <a:t> </a:t>
            </a:r>
          </a:p>
        </p:txBody>
      </p:sp>
      <p:sp>
        <p:nvSpPr>
          <p:cNvPr id="83" name="Rounded Rectangle 82">
            <a:extLst>
              <a:ext uri="{FF2B5EF4-FFF2-40B4-BE49-F238E27FC236}">
                <a16:creationId xmlns:a16="http://schemas.microsoft.com/office/drawing/2014/main" id="{B9E65B87-96B3-D04F-9980-89B06BC37639}"/>
              </a:ext>
            </a:extLst>
          </p:cNvPr>
          <p:cNvSpPr/>
          <p:nvPr/>
        </p:nvSpPr>
        <p:spPr>
          <a:xfrm>
            <a:off x="2590347" y="3666040"/>
            <a:ext cx="3382633" cy="1830337"/>
          </a:xfrm>
          <a:prstGeom prst="roundRect">
            <a:avLst/>
          </a:prstGeom>
          <a:pattFill prst="ltUpDiag">
            <a:fgClr>
              <a:schemeClr val="accent1">
                <a:lumMod val="20000"/>
                <a:lumOff val="80000"/>
              </a:schemeClr>
            </a:fgClr>
            <a:bgClr>
              <a:schemeClr val="bg1"/>
            </a:bgClr>
          </a:patt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a:extLst>
              <a:ext uri="{FF2B5EF4-FFF2-40B4-BE49-F238E27FC236}">
                <a16:creationId xmlns:a16="http://schemas.microsoft.com/office/drawing/2014/main" id="{1E60B9CB-FA7B-864E-9A75-E8668880941D}"/>
              </a:ext>
            </a:extLst>
          </p:cNvPr>
          <p:cNvSpPr/>
          <p:nvPr/>
        </p:nvSpPr>
        <p:spPr>
          <a:xfrm>
            <a:off x="5307507" y="5127045"/>
            <a:ext cx="616515" cy="369332"/>
          </a:xfrm>
          <a:prstGeom prst="rect">
            <a:avLst/>
          </a:prstGeom>
        </p:spPr>
        <p:txBody>
          <a:bodyPr wrap="none">
            <a:spAutoFit/>
          </a:bodyPr>
          <a:lstStyle/>
          <a:p>
            <a:r>
              <a:rPr lang="en-US" dirty="0">
                <a:solidFill>
                  <a:srgbClr val="002060"/>
                </a:solidFill>
                <a:latin typeface="Times New Roman" charset="0"/>
              </a:rPr>
              <a:t>PTO</a:t>
            </a:r>
            <a:endParaRPr lang="en-US" dirty="0">
              <a:solidFill>
                <a:srgbClr val="002060"/>
              </a:solidFill>
            </a:endParaRPr>
          </a:p>
        </p:txBody>
      </p:sp>
      <p:sp>
        <p:nvSpPr>
          <p:cNvPr id="123" name="Rounded Rectangle 122">
            <a:extLst>
              <a:ext uri="{FF2B5EF4-FFF2-40B4-BE49-F238E27FC236}">
                <a16:creationId xmlns:a16="http://schemas.microsoft.com/office/drawing/2014/main" id="{332E6D8B-582E-3848-BF03-B9668EE33696}"/>
              </a:ext>
            </a:extLst>
          </p:cNvPr>
          <p:cNvSpPr/>
          <p:nvPr/>
        </p:nvSpPr>
        <p:spPr bwMode="auto">
          <a:xfrm>
            <a:off x="2756808" y="4917560"/>
            <a:ext cx="1143000" cy="457200"/>
          </a:xfrm>
          <a:prstGeom prst="roundRect">
            <a:avLst/>
          </a:prstGeom>
          <a:solidFill>
            <a:srgbClr val="FFFF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dirty="0">
                <a:latin typeface="Times New Roman" charset="0"/>
              </a:rPr>
              <a:t>Examiner</a:t>
            </a:r>
          </a:p>
        </p:txBody>
      </p:sp>
      <p:cxnSp>
        <p:nvCxnSpPr>
          <p:cNvPr id="124" name="Straight Arrow Connector 123">
            <a:extLst>
              <a:ext uri="{FF2B5EF4-FFF2-40B4-BE49-F238E27FC236}">
                <a16:creationId xmlns:a16="http://schemas.microsoft.com/office/drawing/2014/main" id="{91101FBE-A197-A842-8DB5-40D1926E0401}"/>
              </a:ext>
            </a:extLst>
          </p:cNvPr>
          <p:cNvCxnSpPr>
            <a:cxnSpLocks/>
            <a:endCxn id="129" idx="2"/>
          </p:cNvCxnSpPr>
          <p:nvPr/>
        </p:nvCxnSpPr>
        <p:spPr bwMode="auto">
          <a:xfrm flipV="1">
            <a:off x="3229128" y="4275813"/>
            <a:ext cx="115062" cy="625672"/>
          </a:xfrm>
          <a:prstGeom prst="straightConnector1">
            <a:avLst/>
          </a:prstGeom>
          <a:solidFill>
            <a:schemeClr val="accent1"/>
          </a:solidFill>
          <a:ln w="12700" cap="flat" cmpd="sng" algn="ctr">
            <a:solidFill>
              <a:srgbClr val="FF0000"/>
            </a:solidFill>
            <a:prstDash val="solid"/>
            <a:round/>
            <a:headEnd type="none" w="med" len="med"/>
            <a:tailEnd type="stealth" w="lg" len="lg"/>
          </a:ln>
          <a:effectLst/>
        </p:spPr>
      </p:cxnSp>
      <p:sp>
        <p:nvSpPr>
          <p:cNvPr id="125" name="TextBox 124">
            <a:extLst>
              <a:ext uri="{FF2B5EF4-FFF2-40B4-BE49-F238E27FC236}">
                <a16:creationId xmlns:a16="http://schemas.microsoft.com/office/drawing/2014/main" id="{0613573E-31EB-C44D-8E0D-1249FCE53146}"/>
              </a:ext>
            </a:extLst>
          </p:cNvPr>
          <p:cNvSpPr txBox="1"/>
          <p:nvPr/>
        </p:nvSpPr>
        <p:spPr>
          <a:xfrm>
            <a:off x="2610762" y="4511314"/>
            <a:ext cx="664477" cy="338554"/>
          </a:xfrm>
          <a:prstGeom prst="rect">
            <a:avLst/>
          </a:prstGeom>
          <a:noFill/>
        </p:spPr>
        <p:txBody>
          <a:bodyPr wrap="none" rtlCol="0">
            <a:spAutoFit/>
          </a:bodyPr>
          <a:lstStyle/>
          <a:p>
            <a:r>
              <a:rPr lang="en-US" sz="1600" dirty="0">
                <a:solidFill>
                  <a:srgbClr val="FF0000"/>
                </a:solidFill>
              </a:rPr>
              <a:t>reject</a:t>
            </a:r>
          </a:p>
        </p:txBody>
      </p:sp>
      <p:cxnSp>
        <p:nvCxnSpPr>
          <p:cNvPr id="126" name="Straight Arrow Connector 125">
            <a:extLst>
              <a:ext uri="{FF2B5EF4-FFF2-40B4-BE49-F238E27FC236}">
                <a16:creationId xmlns:a16="http://schemas.microsoft.com/office/drawing/2014/main" id="{C9CF27DD-4C70-DC4F-A152-0CC81CEC5A73}"/>
              </a:ext>
            </a:extLst>
          </p:cNvPr>
          <p:cNvCxnSpPr>
            <a:cxnSpLocks/>
          </p:cNvCxnSpPr>
          <p:nvPr/>
        </p:nvCxnSpPr>
        <p:spPr bwMode="auto">
          <a:xfrm flipV="1">
            <a:off x="3473819" y="4185622"/>
            <a:ext cx="1513795" cy="715863"/>
          </a:xfrm>
          <a:prstGeom prst="straightConnector1">
            <a:avLst/>
          </a:prstGeom>
          <a:solidFill>
            <a:schemeClr val="accent1"/>
          </a:solidFill>
          <a:ln w="50800" cap="flat" cmpd="sng" algn="ctr">
            <a:solidFill>
              <a:srgbClr val="29A62A"/>
            </a:solidFill>
            <a:prstDash val="solid"/>
            <a:round/>
            <a:headEnd type="none" w="med" len="med"/>
            <a:tailEnd type="stealth" w="lg" len="lg"/>
          </a:ln>
          <a:effectLst/>
        </p:spPr>
      </p:cxnSp>
      <p:sp>
        <p:nvSpPr>
          <p:cNvPr id="127" name="TextBox 126">
            <a:extLst>
              <a:ext uri="{FF2B5EF4-FFF2-40B4-BE49-F238E27FC236}">
                <a16:creationId xmlns:a16="http://schemas.microsoft.com/office/drawing/2014/main" id="{41111489-7E12-C342-AEDA-C7A358CF5FC2}"/>
              </a:ext>
            </a:extLst>
          </p:cNvPr>
          <p:cNvSpPr txBox="1"/>
          <p:nvPr/>
        </p:nvSpPr>
        <p:spPr>
          <a:xfrm>
            <a:off x="4059917" y="4511314"/>
            <a:ext cx="631070" cy="338554"/>
          </a:xfrm>
          <a:prstGeom prst="rect">
            <a:avLst/>
          </a:prstGeom>
          <a:noFill/>
        </p:spPr>
        <p:txBody>
          <a:bodyPr wrap="none" rtlCol="0">
            <a:spAutoFit/>
          </a:bodyPr>
          <a:lstStyle/>
          <a:p>
            <a:r>
              <a:rPr lang="en-US" sz="1600" dirty="0">
                <a:solidFill>
                  <a:srgbClr val="29A62A"/>
                </a:solidFill>
              </a:rPr>
              <a:t>allow</a:t>
            </a:r>
          </a:p>
        </p:txBody>
      </p:sp>
      <p:sp>
        <p:nvSpPr>
          <p:cNvPr id="128" name="Rounded Rectangle 127">
            <a:extLst>
              <a:ext uri="{FF2B5EF4-FFF2-40B4-BE49-F238E27FC236}">
                <a16:creationId xmlns:a16="http://schemas.microsoft.com/office/drawing/2014/main" id="{7A356C98-9D50-B241-A5F2-9B4CAC19B52C}"/>
              </a:ext>
            </a:extLst>
          </p:cNvPr>
          <p:cNvSpPr/>
          <p:nvPr/>
        </p:nvSpPr>
        <p:spPr bwMode="auto">
          <a:xfrm>
            <a:off x="4987614" y="3816587"/>
            <a:ext cx="838200" cy="457200"/>
          </a:xfrm>
          <a:prstGeom prst="roundRect">
            <a:avLst/>
          </a:prstGeom>
          <a:solidFill>
            <a:schemeClr val="bg1">
              <a:lumMod val="8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dirty="0">
                <a:latin typeface="Times New Roman" charset="0"/>
              </a:rPr>
              <a:t>Patent</a:t>
            </a:r>
          </a:p>
        </p:txBody>
      </p:sp>
      <p:sp>
        <p:nvSpPr>
          <p:cNvPr id="129" name="Rounded Rectangle 128">
            <a:extLst>
              <a:ext uri="{FF2B5EF4-FFF2-40B4-BE49-F238E27FC236}">
                <a16:creationId xmlns:a16="http://schemas.microsoft.com/office/drawing/2014/main" id="{08D41F9F-EF74-AA44-A623-AEC55123F2B4}"/>
              </a:ext>
            </a:extLst>
          </p:cNvPr>
          <p:cNvSpPr/>
          <p:nvPr/>
        </p:nvSpPr>
        <p:spPr bwMode="auto">
          <a:xfrm>
            <a:off x="2925090" y="3818613"/>
            <a:ext cx="838200" cy="457200"/>
          </a:xfrm>
          <a:prstGeom prst="roundRect">
            <a:avLst/>
          </a:prstGeom>
          <a:solidFill>
            <a:srgbClr val="FFFF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a:latin typeface="Times New Roman" charset="0"/>
              </a:rPr>
              <a:t>PTAB</a:t>
            </a:r>
            <a:endParaRPr lang="en-US" dirty="0">
              <a:latin typeface="Times New Roman" charset="0"/>
            </a:endParaRPr>
          </a:p>
        </p:txBody>
      </p:sp>
      <p:cxnSp>
        <p:nvCxnSpPr>
          <p:cNvPr id="130" name="Straight Arrow Connector 129">
            <a:extLst>
              <a:ext uri="{FF2B5EF4-FFF2-40B4-BE49-F238E27FC236}">
                <a16:creationId xmlns:a16="http://schemas.microsoft.com/office/drawing/2014/main" id="{2E21B3BA-96D0-3840-8B3D-53D0CD4811B5}"/>
              </a:ext>
            </a:extLst>
          </p:cNvPr>
          <p:cNvCxnSpPr>
            <a:cxnSpLocks/>
            <a:stCxn id="129" idx="3"/>
            <a:endCxn id="128" idx="1"/>
          </p:cNvCxnSpPr>
          <p:nvPr/>
        </p:nvCxnSpPr>
        <p:spPr bwMode="auto">
          <a:xfrm flipV="1">
            <a:off x="3763290" y="4045187"/>
            <a:ext cx="1224324" cy="2026"/>
          </a:xfrm>
          <a:prstGeom prst="straightConnector1">
            <a:avLst/>
          </a:prstGeom>
          <a:solidFill>
            <a:schemeClr val="accent1"/>
          </a:solidFill>
          <a:ln w="12700" cap="flat" cmpd="sng" algn="ctr">
            <a:solidFill>
              <a:srgbClr val="29A62A"/>
            </a:solidFill>
            <a:prstDash val="solid"/>
            <a:round/>
            <a:headEnd type="none" w="med" len="med"/>
            <a:tailEnd type="stealth" w="lg" len="lg"/>
          </a:ln>
          <a:effectLst/>
        </p:spPr>
      </p:cxnSp>
      <p:cxnSp>
        <p:nvCxnSpPr>
          <p:cNvPr id="131" name="Straight Arrow Connector 130">
            <a:extLst>
              <a:ext uri="{FF2B5EF4-FFF2-40B4-BE49-F238E27FC236}">
                <a16:creationId xmlns:a16="http://schemas.microsoft.com/office/drawing/2014/main" id="{50B90E3C-BFE1-944C-8176-CFC5194559E9}"/>
              </a:ext>
            </a:extLst>
          </p:cNvPr>
          <p:cNvCxnSpPr>
            <a:cxnSpLocks/>
          </p:cNvCxnSpPr>
          <p:nvPr/>
        </p:nvCxnSpPr>
        <p:spPr bwMode="auto">
          <a:xfrm flipV="1">
            <a:off x="5825814" y="3286893"/>
            <a:ext cx="3150891" cy="758294"/>
          </a:xfrm>
          <a:prstGeom prst="straightConnector1">
            <a:avLst/>
          </a:prstGeom>
          <a:solidFill>
            <a:schemeClr val="accent1"/>
          </a:solidFill>
          <a:ln w="12700" cap="flat" cmpd="sng" algn="ctr">
            <a:solidFill>
              <a:schemeClr val="tx1"/>
            </a:solidFill>
            <a:prstDash val="solid"/>
            <a:round/>
            <a:headEnd type="none" w="med" len="med"/>
            <a:tailEnd type="stealth" w="lg" len="lg"/>
          </a:ln>
          <a:effectLst/>
        </p:spPr>
      </p:cxnSp>
      <p:cxnSp>
        <p:nvCxnSpPr>
          <p:cNvPr id="132" name="Straight Arrow Connector 131">
            <a:extLst>
              <a:ext uri="{FF2B5EF4-FFF2-40B4-BE49-F238E27FC236}">
                <a16:creationId xmlns:a16="http://schemas.microsoft.com/office/drawing/2014/main" id="{ACCCB032-4DEB-8847-9F05-3614E41EF1EE}"/>
              </a:ext>
            </a:extLst>
          </p:cNvPr>
          <p:cNvCxnSpPr>
            <a:cxnSpLocks/>
          </p:cNvCxnSpPr>
          <p:nvPr/>
        </p:nvCxnSpPr>
        <p:spPr bwMode="auto">
          <a:xfrm flipV="1">
            <a:off x="5671239" y="2862938"/>
            <a:ext cx="1337493" cy="959826"/>
          </a:xfrm>
          <a:prstGeom prst="straightConnector1">
            <a:avLst/>
          </a:prstGeom>
          <a:solidFill>
            <a:schemeClr val="accent1"/>
          </a:solidFill>
          <a:ln w="50800" cap="flat" cmpd="sng" algn="ctr">
            <a:solidFill>
              <a:schemeClr val="tx1"/>
            </a:solidFill>
            <a:prstDash val="solid"/>
            <a:round/>
            <a:headEnd type="none" w="med" len="med"/>
            <a:tailEnd type="stealth" w="lg" len="lg"/>
          </a:ln>
          <a:effectLst/>
        </p:spPr>
      </p:cxnSp>
      <p:cxnSp>
        <p:nvCxnSpPr>
          <p:cNvPr id="135" name="Straight Arrow Connector 134">
            <a:extLst>
              <a:ext uri="{FF2B5EF4-FFF2-40B4-BE49-F238E27FC236}">
                <a16:creationId xmlns:a16="http://schemas.microsoft.com/office/drawing/2014/main" id="{10A6E4FA-448F-D148-A395-35C675A5392F}"/>
              </a:ext>
            </a:extLst>
          </p:cNvPr>
          <p:cNvCxnSpPr>
            <a:cxnSpLocks/>
          </p:cNvCxnSpPr>
          <p:nvPr/>
        </p:nvCxnSpPr>
        <p:spPr bwMode="auto">
          <a:xfrm flipV="1">
            <a:off x="3721815" y="2742140"/>
            <a:ext cx="2811451" cy="1080624"/>
          </a:xfrm>
          <a:prstGeom prst="straightConnector1">
            <a:avLst/>
          </a:prstGeom>
          <a:solidFill>
            <a:schemeClr val="accent1"/>
          </a:solidFill>
          <a:ln w="12700" cap="flat" cmpd="sng" algn="ctr">
            <a:solidFill>
              <a:srgbClr val="FF0000"/>
            </a:solidFill>
            <a:prstDash val="solid"/>
            <a:round/>
            <a:headEnd type="none" w="med" len="med"/>
            <a:tailEnd type="stealth" w="lg" len="lg"/>
          </a:ln>
          <a:effectLst/>
        </p:spPr>
      </p:cxnSp>
      <p:cxnSp>
        <p:nvCxnSpPr>
          <p:cNvPr id="136" name="Straight Arrow Connector 135">
            <a:extLst>
              <a:ext uri="{FF2B5EF4-FFF2-40B4-BE49-F238E27FC236}">
                <a16:creationId xmlns:a16="http://schemas.microsoft.com/office/drawing/2014/main" id="{774B55F5-E034-5E4C-AE54-AE588C97E9D1}"/>
              </a:ext>
            </a:extLst>
          </p:cNvPr>
          <p:cNvCxnSpPr>
            <a:cxnSpLocks/>
          </p:cNvCxnSpPr>
          <p:nvPr/>
        </p:nvCxnSpPr>
        <p:spPr bwMode="auto">
          <a:xfrm flipV="1">
            <a:off x="3473819" y="1634379"/>
            <a:ext cx="4540497" cy="2188385"/>
          </a:xfrm>
          <a:prstGeom prst="straightConnector1">
            <a:avLst/>
          </a:prstGeom>
          <a:solidFill>
            <a:schemeClr val="accent1"/>
          </a:solidFill>
          <a:ln w="12700" cap="flat" cmpd="sng" algn="ctr">
            <a:solidFill>
              <a:srgbClr val="FF0000"/>
            </a:solidFill>
            <a:prstDash val="solid"/>
            <a:round/>
            <a:headEnd type="none" w="med" len="med"/>
            <a:tailEnd type="stealth" w="lg" len="lg"/>
          </a:ln>
          <a:effectLst/>
        </p:spPr>
      </p:cxnSp>
      <p:cxnSp>
        <p:nvCxnSpPr>
          <p:cNvPr id="140" name="Straight Arrow Connector 139">
            <a:extLst>
              <a:ext uri="{FF2B5EF4-FFF2-40B4-BE49-F238E27FC236}">
                <a16:creationId xmlns:a16="http://schemas.microsoft.com/office/drawing/2014/main" id="{A071A4FE-72DE-F446-B5CD-C9D279DC658C}"/>
              </a:ext>
            </a:extLst>
          </p:cNvPr>
          <p:cNvCxnSpPr>
            <a:cxnSpLocks/>
          </p:cNvCxnSpPr>
          <p:nvPr/>
        </p:nvCxnSpPr>
        <p:spPr bwMode="auto">
          <a:xfrm flipV="1">
            <a:off x="1462850" y="5199226"/>
            <a:ext cx="1210727" cy="922946"/>
          </a:xfrm>
          <a:prstGeom prst="straightConnector1">
            <a:avLst/>
          </a:prstGeom>
          <a:solidFill>
            <a:schemeClr val="accent1"/>
          </a:solidFill>
          <a:ln w="12700" cap="flat" cmpd="sng" algn="ctr">
            <a:solidFill>
              <a:schemeClr val="tx1"/>
            </a:solidFill>
            <a:prstDash val="solid"/>
            <a:round/>
            <a:headEnd type="none" w="med" len="med"/>
            <a:tailEnd type="stealth" w="lg" len="lg"/>
          </a:ln>
          <a:effectLst/>
        </p:spPr>
      </p:cxnSp>
      <p:cxnSp>
        <p:nvCxnSpPr>
          <p:cNvPr id="141" name="Straight Arrow Connector 140">
            <a:extLst>
              <a:ext uri="{FF2B5EF4-FFF2-40B4-BE49-F238E27FC236}">
                <a16:creationId xmlns:a16="http://schemas.microsoft.com/office/drawing/2014/main" id="{68A4005B-272F-DD44-AB2D-643D5310B37C}"/>
              </a:ext>
            </a:extLst>
          </p:cNvPr>
          <p:cNvCxnSpPr>
            <a:cxnSpLocks/>
          </p:cNvCxnSpPr>
          <p:nvPr/>
        </p:nvCxnSpPr>
        <p:spPr bwMode="auto">
          <a:xfrm flipH="1">
            <a:off x="1907540" y="5374760"/>
            <a:ext cx="921089" cy="681123"/>
          </a:xfrm>
          <a:prstGeom prst="straightConnector1">
            <a:avLst/>
          </a:prstGeom>
          <a:solidFill>
            <a:schemeClr val="accent1"/>
          </a:solidFill>
          <a:ln w="12700" cap="flat" cmpd="sng" algn="ctr">
            <a:solidFill>
              <a:srgbClr val="FF0000"/>
            </a:solidFill>
            <a:prstDash val="solid"/>
            <a:round/>
            <a:headEnd type="none" w="med" len="med"/>
            <a:tailEnd type="stealth" w="lg" len="lg"/>
          </a:ln>
          <a:effectLst/>
        </p:spPr>
      </p:cxnSp>
      <p:cxnSp>
        <p:nvCxnSpPr>
          <p:cNvPr id="142" name="Straight Arrow Connector 141">
            <a:extLst>
              <a:ext uri="{FF2B5EF4-FFF2-40B4-BE49-F238E27FC236}">
                <a16:creationId xmlns:a16="http://schemas.microsoft.com/office/drawing/2014/main" id="{E26F2D5B-C4F5-CC4E-9DED-C20012B3B3FE}"/>
              </a:ext>
            </a:extLst>
          </p:cNvPr>
          <p:cNvCxnSpPr/>
          <p:nvPr/>
        </p:nvCxnSpPr>
        <p:spPr bwMode="auto">
          <a:xfrm flipV="1">
            <a:off x="1979485" y="5435743"/>
            <a:ext cx="929030" cy="685800"/>
          </a:xfrm>
          <a:prstGeom prst="straightConnector1">
            <a:avLst/>
          </a:prstGeom>
          <a:solidFill>
            <a:schemeClr val="accent1"/>
          </a:solidFill>
          <a:ln w="12700" cap="flat" cmpd="sng" algn="ctr">
            <a:solidFill>
              <a:schemeClr val="tx1"/>
            </a:solidFill>
            <a:prstDash val="solid"/>
            <a:round/>
            <a:headEnd type="none" w="med" len="med"/>
            <a:tailEnd type="stealth" w="lg" len="lg"/>
          </a:ln>
          <a:effectLst/>
        </p:spPr>
      </p:cxnSp>
      <p:sp>
        <p:nvSpPr>
          <p:cNvPr id="144" name="TextBox 143">
            <a:extLst>
              <a:ext uri="{FF2B5EF4-FFF2-40B4-BE49-F238E27FC236}">
                <a16:creationId xmlns:a16="http://schemas.microsoft.com/office/drawing/2014/main" id="{B85C2B9A-BF2D-8748-86EE-20E4D1147750}"/>
              </a:ext>
            </a:extLst>
          </p:cNvPr>
          <p:cNvSpPr txBox="1"/>
          <p:nvPr/>
        </p:nvSpPr>
        <p:spPr>
          <a:xfrm>
            <a:off x="4069054" y="3767792"/>
            <a:ext cx="631070" cy="338554"/>
          </a:xfrm>
          <a:prstGeom prst="rect">
            <a:avLst/>
          </a:prstGeom>
          <a:noFill/>
        </p:spPr>
        <p:txBody>
          <a:bodyPr wrap="none" rtlCol="0">
            <a:spAutoFit/>
          </a:bodyPr>
          <a:lstStyle/>
          <a:p>
            <a:r>
              <a:rPr lang="en-US" sz="1600" dirty="0">
                <a:solidFill>
                  <a:srgbClr val="29A62A"/>
                </a:solidFill>
              </a:rPr>
              <a:t>allow</a:t>
            </a:r>
          </a:p>
        </p:txBody>
      </p:sp>
      <p:sp>
        <p:nvSpPr>
          <p:cNvPr id="96" name="Title 95">
            <a:extLst>
              <a:ext uri="{FF2B5EF4-FFF2-40B4-BE49-F238E27FC236}">
                <a16:creationId xmlns:a16="http://schemas.microsoft.com/office/drawing/2014/main" id="{F5804D07-A68C-BA48-9EF0-F4E3880C58A8}"/>
              </a:ext>
            </a:extLst>
          </p:cNvPr>
          <p:cNvSpPr>
            <a:spLocks noGrp="1"/>
          </p:cNvSpPr>
          <p:nvPr>
            <p:ph type="title"/>
          </p:nvPr>
        </p:nvSpPr>
        <p:spPr>
          <a:xfrm>
            <a:off x="3593206" y="35713"/>
            <a:ext cx="4309325" cy="689783"/>
          </a:xfrm>
        </p:spPr>
        <p:txBody>
          <a:bodyPr>
            <a:normAutofit/>
          </a:bodyPr>
          <a:lstStyle/>
          <a:p>
            <a:r>
              <a:rPr lang="en-US" sz="2800" dirty="0"/>
              <a:t>KSR to AIA (2007 to 2012)</a:t>
            </a:r>
          </a:p>
        </p:txBody>
      </p:sp>
      <p:sp>
        <p:nvSpPr>
          <p:cNvPr id="47" name="TextBox 46">
            <a:extLst>
              <a:ext uri="{FF2B5EF4-FFF2-40B4-BE49-F238E27FC236}">
                <a16:creationId xmlns:a16="http://schemas.microsoft.com/office/drawing/2014/main" id="{DD1DE53A-F920-D441-909A-64F332A2D7CA}"/>
              </a:ext>
            </a:extLst>
          </p:cNvPr>
          <p:cNvSpPr txBox="1"/>
          <p:nvPr/>
        </p:nvSpPr>
        <p:spPr>
          <a:xfrm>
            <a:off x="5407477" y="1730983"/>
            <a:ext cx="1346886" cy="923330"/>
          </a:xfrm>
          <a:prstGeom prst="rect">
            <a:avLst/>
          </a:prstGeom>
          <a:noFill/>
        </p:spPr>
        <p:txBody>
          <a:bodyPr wrap="square" rtlCol="0">
            <a:spAutoFit/>
          </a:bodyPr>
          <a:lstStyle/>
          <a:p>
            <a:r>
              <a:rPr lang="en-US" dirty="0">
                <a:solidFill>
                  <a:schemeClr val="accent6">
                    <a:lumMod val="75000"/>
                  </a:schemeClr>
                </a:solidFill>
              </a:rPr>
              <a:t>Patentee prevailed ~60%</a:t>
            </a:r>
          </a:p>
        </p:txBody>
      </p:sp>
      <p:sp>
        <p:nvSpPr>
          <p:cNvPr id="48" name="TextBox 47">
            <a:extLst>
              <a:ext uri="{FF2B5EF4-FFF2-40B4-BE49-F238E27FC236}">
                <a16:creationId xmlns:a16="http://schemas.microsoft.com/office/drawing/2014/main" id="{FFA5D723-01C1-8D4F-A24E-4183C1A4A338}"/>
              </a:ext>
            </a:extLst>
          </p:cNvPr>
          <p:cNvSpPr txBox="1"/>
          <p:nvPr/>
        </p:nvSpPr>
        <p:spPr>
          <a:xfrm>
            <a:off x="7040854" y="759071"/>
            <a:ext cx="1346886" cy="923330"/>
          </a:xfrm>
          <a:prstGeom prst="rect">
            <a:avLst/>
          </a:prstGeom>
          <a:noFill/>
        </p:spPr>
        <p:txBody>
          <a:bodyPr wrap="square" rtlCol="0">
            <a:spAutoFit/>
          </a:bodyPr>
          <a:lstStyle/>
          <a:p>
            <a:r>
              <a:rPr lang="en-US" dirty="0">
                <a:solidFill>
                  <a:schemeClr val="accent6">
                    <a:lumMod val="75000"/>
                  </a:schemeClr>
                </a:solidFill>
              </a:rPr>
              <a:t>Patentee prevailed ~45%</a:t>
            </a:r>
          </a:p>
        </p:txBody>
      </p:sp>
      <p:pic>
        <p:nvPicPr>
          <p:cNvPr id="49" name="Picture 48">
            <a:extLst>
              <a:ext uri="{FF2B5EF4-FFF2-40B4-BE49-F238E27FC236}">
                <a16:creationId xmlns:a16="http://schemas.microsoft.com/office/drawing/2014/main" id="{D2AFA444-7977-E941-981C-DCFDBB90A5B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690019" cy="570042"/>
          </a:xfrm>
          <a:prstGeom prst="rect">
            <a:avLst/>
          </a:prstGeom>
          <a:noFill/>
          <a:ln>
            <a:noFill/>
          </a:ln>
          <a:extLst>
            <a:ext uri="{FAA26D3D-D897-4be2-8F04-BA451C77F1D7}">
              <ma14:placeholderFlag xmlns:ma14="http://schemas.microsoft.com/office/mac/drawingml/2011/main" xmlns=""/>
            </a:ext>
          </a:extLst>
        </p:spPr>
      </p:pic>
    </p:spTree>
    <p:extLst>
      <p:ext uri="{BB962C8B-B14F-4D97-AF65-F5344CB8AC3E}">
        <p14:creationId xmlns:p14="http://schemas.microsoft.com/office/powerpoint/2010/main" val="20861694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2923307" y="0"/>
            <a:ext cx="5997029" cy="68580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15" name="Rectangle 14"/>
          <p:cNvSpPr/>
          <p:nvPr/>
        </p:nvSpPr>
        <p:spPr>
          <a:xfrm>
            <a:off x="2347310" y="2140683"/>
            <a:ext cx="7497379" cy="646331"/>
          </a:xfrm>
          <a:prstGeom prst="rect">
            <a:avLst/>
          </a:prstGeom>
        </p:spPr>
        <p:txBody>
          <a:bodyPr wrap="square">
            <a:spAutoFit/>
          </a:bodyPr>
          <a:lstStyle/>
          <a:p>
            <a:pPr algn="ctr"/>
            <a:r>
              <a:rPr lang="en-US" sz="3600" dirty="0">
                <a:latin typeface="Garamond"/>
                <a:cs typeface="Garamond"/>
              </a:rPr>
              <a:t>Section A:  Novelty</a:t>
            </a:r>
          </a:p>
        </p:txBody>
      </p:sp>
      <p:sp>
        <p:nvSpPr>
          <p:cNvPr id="2" name="TextBox 1"/>
          <p:cNvSpPr txBox="1"/>
          <p:nvPr/>
        </p:nvSpPr>
        <p:spPr>
          <a:xfrm>
            <a:off x="1732643" y="244929"/>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618674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bwMode="auto">
          <a:xfrm>
            <a:off x="2375176" y="963459"/>
            <a:ext cx="1250179" cy="457200"/>
          </a:xfrm>
          <a:prstGeom prst="roundRect">
            <a:avLst/>
          </a:prstGeom>
          <a:solidFill>
            <a:schemeClr val="accent2">
              <a:lumMod val="20000"/>
              <a:lumOff val="8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dirty="0">
                <a:latin typeface="Times New Roman" charset="0"/>
              </a:rPr>
              <a:t>Challenger </a:t>
            </a:r>
          </a:p>
        </p:txBody>
      </p:sp>
      <p:sp>
        <p:nvSpPr>
          <p:cNvPr id="19" name="TextBox 18"/>
          <p:cNvSpPr txBox="1"/>
          <p:nvPr/>
        </p:nvSpPr>
        <p:spPr>
          <a:xfrm>
            <a:off x="2490971" y="2161209"/>
            <a:ext cx="757964" cy="830997"/>
          </a:xfrm>
          <a:prstGeom prst="rect">
            <a:avLst/>
          </a:prstGeom>
          <a:noFill/>
        </p:spPr>
        <p:txBody>
          <a:bodyPr wrap="none" rtlCol="0">
            <a:spAutoFit/>
          </a:bodyPr>
          <a:lstStyle/>
          <a:p>
            <a:r>
              <a:rPr lang="en-US" sz="1600" i="1" dirty="0"/>
              <a:t>inter-</a:t>
            </a:r>
          </a:p>
          <a:p>
            <a:r>
              <a:rPr lang="en-US" sz="1600" i="1" dirty="0" err="1"/>
              <a:t>partes</a:t>
            </a:r>
            <a:r>
              <a:rPr lang="en-US" sz="1600" dirty="0"/>
              <a:t> </a:t>
            </a:r>
          </a:p>
          <a:p>
            <a:r>
              <a:rPr lang="en-US" sz="1600" dirty="0"/>
              <a:t>review</a:t>
            </a:r>
          </a:p>
        </p:txBody>
      </p:sp>
      <p:sp>
        <p:nvSpPr>
          <p:cNvPr id="29" name="TextBox 28"/>
          <p:cNvSpPr txBox="1"/>
          <p:nvPr/>
        </p:nvSpPr>
        <p:spPr>
          <a:xfrm>
            <a:off x="5825814" y="2966960"/>
            <a:ext cx="1263423" cy="584775"/>
          </a:xfrm>
          <a:prstGeom prst="rect">
            <a:avLst/>
          </a:prstGeom>
          <a:noFill/>
        </p:spPr>
        <p:txBody>
          <a:bodyPr wrap="none" rtlCol="0">
            <a:spAutoFit/>
          </a:bodyPr>
          <a:lstStyle/>
          <a:p>
            <a:r>
              <a:rPr lang="en-US" sz="1600" dirty="0"/>
              <a:t>infringement</a:t>
            </a:r>
          </a:p>
          <a:p>
            <a:r>
              <a:rPr lang="en-US" sz="1600" dirty="0"/>
              <a:t>litigation</a:t>
            </a:r>
          </a:p>
        </p:txBody>
      </p:sp>
      <p:sp>
        <p:nvSpPr>
          <p:cNvPr id="36" name="Rounded Rectangle 35"/>
          <p:cNvSpPr/>
          <p:nvPr/>
        </p:nvSpPr>
        <p:spPr bwMode="auto">
          <a:xfrm>
            <a:off x="6533266" y="2395780"/>
            <a:ext cx="1516516" cy="457200"/>
          </a:xfrm>
          <a:prstGeom prst="roundRect">
            <a:avLst/>
          </a:prstGeom>
          <a:solidFill>
            <a:srgbClr val="FFFF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a:latin typeface="Times New Roman" charset="0"/>
              </a:rPr>
              <a:t>District Court</a:t>
            </a:r>
            <a:endParaRPr lang="en-US" dirty="0">
              <a:latin typeface="Times New Roman" charset="0"/>
            </a:endParaRPr>
          </a:p>
        </p:txBody>
      </p:sp>
      <p:cxnSp>
        <p:nvCxnSpPr>
          <p:cNvPr id="39" name="Straight Arrow Connector 38"/>
          <p:cNvCxnSpPr/>
          <p:nvPr/>
        </p:nvCxnSpPr>
        <p:spPr bwMode="auto">
          <a:xfrm flipV="1">
            <a:off x="7667875" y="1783544"/>
            <a:ext cx="785107" cy="594466"/>
          </a:xfrm>
          <a:prstGeom prst="straightConnector1">
            <a:avLst/>
          </a:prstGeom>
          <a:solidFill>
            <a:schemeClr val="accent1"/>
          </a:solidFill>
          <a:ln w="50800" cap="flat" cmpd="sng" algn="ctr">
            <a:solidFill>
              <a:srgbClr val="FF0000"/>
            </a:solidFill>
            <a:prstDash val="solid"/>
            <a:round/>
            <a:headEnd type="none" w="med" len="med"/>
            <a:tailEnd type="stealth" w="lg" len="lg"/>
          </a:ln>
          <a:effectLst/>
        </p:spPr>
      </p:cxnSp>
      <p:sp>
        <p:nvSpPr>
          <p:cNvPr id="41" name="Rounded Rectangle 40"/>
          <p:cNvSpPr/>
          <p:nvPr/>
        </p:nvSpPr>
        <p:spPr bwMode="auto">
          <a:xfrm>
            <a:off x="8070405" y="1309308"/>
            <a:ext cx="838200" cy="457200"/>
          </a:xfrm>
          <a:prstGeom prst="roundRect">
            <a:avLst/>
          </a:prstGeom>
          <a:solidFill>
            <a:srgbClr val="FFFF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dirty="0">
                <a:latin typeface="Times New Roman" charset="0"/>
              </a:rPr>
              <a:t>CAFC</a:t>
            </a:r>
          </a:p>
        </p:txBody>
      </p:sp>
      <p:cxnSp>
        <p:nvCxnSpPr>
          <p:cNvPr id="44" name="Straight Arrow Connector 43"/>
          <p:cNvCxnSpPr/>
          <p:nvPr/>
        </p:nvCxnSpPr>
        <p:spPr bwMode="auto">
          <a:xfrm flipV="1">
            <a:off x="8929523" y="739050"/>
            <a:ext cx="937955" cy="681609"/>
          </a:xfrm>
          <a:prstGeom prst="straightConnector1">
            <a:avLst/>
          </a:prstGeom>
          <a:solidFill>
            <a:schemeClr val="accent1"/>
          </a:solidFill>
          <a:ln w="12700" cap="flat" cmpd="sng" algn="ctr">
            <a:solidFill>
              <a:srgbClr val="FF0000"/>
            </a:solidFill>
            <a:prstDash val="dash"/>
            <a:round/>
            <a:headEnd type="none" w="med" len="med"/>
            <a:tailEnd type="stealth" w="lg" len="lg"/>
          </a:ln>
          <a:effectLst/>
        </p:spPr>
      </p:cxnSp>
      <p:sp>
        <p:nvSpPr>
          <p:cNvPr id="71" name="Rounded Rectangle 70"/>
          <p:cNvSpPr/>
          <p:nvPr/>
        </p:nvSpPr>
        <p:spPr bwMode="auto">
          <a:xfrm>
            <a:off x="9376815" y="306705"/>
            <a:ext cx="1210109" cy="457200"/>
          </a:xfrm>
          <a:prstGeom prst="roundRect">
            <a:avLst/>
          </a:prstGeom>
          <a:solidFill>
            <a:srgbClr val="FFFF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a:latin typeface="Times New Roman" charset="0"/>
              </a:rPr>
              <a:t>SCOTUS</a:t>
            </a:r>
            <a:endParaRPr lang="en-US" dirty="0">
              <a:latin typeface="Times New Roman" charset="0"/>
            </a:endParaRPr>
          </a:p>
        </p:txBody>
      </p:sp>
      <p:cxnSp>
        <p:nvCxnSpPr>
          <p:cNvPr id="72" name="Straight Arrow Connector 71"/>
          <p:cNvCxnSpPr>
            <a:cxnSpLocks/>
          </p:cNvCxnSpPr>
          <p:nvPr/>
        </p:nvCxnSpPr>
        <p:spPr bwMode="auto">
          <a:xfrm>
            <a:off x="10586924" y="702986"/>
            <a:ext cx="857216" cy="0"/>
          </a:xfrm>
          <a:prstGeom prst="straightConnector1">
            <a:avLst/>
          </a:prstGeom>
          <a:solidFill>
            <a:schemeClr val="accent1"/>
          </a:solidFill>
          <a:ln w="12700" cap="flat" cmpd="sng" algn="ctr">
            <a:solidFill>
              <a:srgbClr val="FF0000"/>
            </a:solidFill>
            <a:prstDash val="solid"/>
            <a:round/>
            <a:headEnd type="none" w="med" len="med"/>
            <a:tailEnd type="stealth" w="lg" len="lg"/>
          </a:ln>
          <a:effectLst/>
        </p:spPr>
      </p:cxnSp>
      <p:cxnSp>
        <p:nvCxnSpPr>
          <p:cNvPr id="74" name="Straight Arrow Connector 73"/>
          <p:cNvCxnSpPr>
            <a:cxnSpLocks/>
            <a:stCxn id="71" idx="3"/>
          </p:cNvCxnSpPr>
          <p:nvPr/>
        </p:nvCxnSpPr>
        <p:spPr bwMode="auto">
          <a:xfrm>
            <a:off x="10586924" y="535305"/>
            <a:ext cx="857216" cy="0"/>
          </a:xfrm>
          <a:prstGeom prst="straightConnector1">
            <a:avLst/>
          </a:prstGeom>
          <a:solidFill>
            <a:schemeClr val="accent1"/>
          </a:solidFill>
          <a:ln w="12700" cap="flat" cmpd="sng" algn="ctr">
            <a:solidFill>
              <a:srgbClr val="29A62A"/>
            </a:solidFill>
            <a:prstDash val="solid"/>
            <a:round/>
            <a:headEnd type="none" w="med" len="med"/>
            <a:tailEnd type="stealth" w="lg" len="lg"/>
          </a:ln>
          <a:effectLst/>
        </p:spPr>
      </p:cxnSp>
      <p:sp>
        <p:nvSpPr>
          <p:cNvPr id="86" name="TextBox 85"/>
          <p:cNvSpPr txBox="1"/>
          <p:nvPr/>
        </p:nvSpPr>
        <p:spPr>
          <a:xfrm>
            <a:off x="2347834" y="5662683"/>
            <a:ext cx="1099981" cy="338554"/>
          </a:xfrm>
          <a:prstGeom prst="rect">
            <a:avLst/>
          </a:prstGeom>
          <a:noFill/>
        </p:spPr>
        <p:txBody>
          <a:bodyPr wrap="none" rtlCol="0">
            <a:spAutoFit/>
          </a:bodyPr>
          <a:lstStyle/>
          <a:p>
            <a:r>
              <a:rPr lang="en-US" sz="1600" dirty="0"/>
              <a:t>application</a:t>
            </a:r>
          </a:p>
        </p:txBody>
      </p:sp>
      <p:cxnSp>
        <p:nvCxnSpPr>
          <p:cNvPr id="137" name="Straight Arrow Connector 136"/>
          <p:cNvCxnSpPr/>
          <p:nvPr/>
        </p:nvCxnSpPr>
        <p:spPr bwMode="auto">
          <a:xfrm flipV="1">
            <a:off x="7408787" y="1800580"/>
            <a:ext cx="785107" cy="594466"/>
          </a:xfrm>
          <a:prstGeom prst="straightConnector1">
            <a:avLst/>
          </a:prstGeom>
          <a:solidFill>
            <a:schemeClr val="accent1"/>
          </a:solidFill>
          <a:ln w="50800" cap="flat" cmpd="sng" algn="ctr">
            <a:solidFill>
              <a:srgbClr val="29A62A"/>
            </a:solidFill>
            <a:prstDash val="solid"/>
            <a:round/>
            <a:headEnd type="none" w="med" len="med"/>
            <a:tailEnd type="stealth" w="lg" len="lg"/>
          </a:ln>
          <a:effectLst/>
        </p:spPr>
      </p:cxnSp>
      <p:cxnSp>
        <p:nvCxnSpPr>
          <p:cNvPr id="138" name="Straight Arrow Connector 137"/>
          <p:cNvCxnSpPr/>
          <p:nvPr/>
        </p:nvCxnSpPr>
        <p:spPr bwMode="auto">
          <a:xfrm flipV="1">
            <a:off x="8833385" y="783572"/>
            <a:ext cx="691138" cy="506070"/>
          </a:xfrm>
          <a:prstGeom prst="straightConnector1">
            <a:avLst/>
          </a:prstGeom>
          <a:solidFill>
            <a:schemeClr val="accent1"/>
          </a:solidFill>
          <a:ln w="12700" cap="flat" cmpd="sng" algn="ctr">
            <a:solidFill>
              <a:srgbClr val="29A62A"/>
            </a:solidFill>
            <a:prstDash val="dash"/>
            <a:round/>
            <a:headEnd type="none" w="med" len="med"/>
            <a:tailEnd type="stealth" w="lg" len="lg"/>
          </a:ln>
          <a:effectLst/>
        </p:spPr>
      </p:cxnSp>
      <p:sp>
        <p:nvSpPr>
          <p:cNvPr id="159" name="Rounded Rectangle 158"/>
          <p:cNvSpPr/>
          <p:nvPr/>
        </p:nvSpPr>
        <p:spPr bwMode="auto">
          <a:xfrm>
            <a:off x="8976705" y="2869641"/>
            <a:ext cx="736197" cy="457200"/>
          </a:xfrm>
          <a:prstGeom prst="roundRect">
            <a:avLst/>
          </a:prstGeom>
          <a:solidFill>
            <a:srgbClr val="FFFF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dirty="0">
                <a:latin typeface="Times New Roman" charset="0"/>
              </a:rPr>
              <a:t>ITC</a:t>
            </a:r>
          </a:p>
        </p:txBody>
      </p:sp>
      <p:sp>
        <p:nvSpPr>
          <p:cNvPr id="160" name="TextBox 159"/>
          <p:cNvSpPr txBox="1"/>
          <p:nvPr/>
        </p:nvSpPr>
        <p:spPr>
          <a:xfrm>
            <a:off x="7415860" y="3231274"/>
            <a:ext cx="973343" cy="584775"/>
          </a:xfrm>
          <a:prstGeom prst="rect">
            <a:avLst/>
          </a:prstGeom>
          <a:noFill/>
        </p:spPr>
        <p:txBody>
          <a:bodyPr wrap="none" rtlCol="0">
            <a:spAutoFit/>
          </a:bodyPr>
          <a:lstStyle/>
          <a:p>
            <a:r>
              <a:rPr lang="en-US" sz="1600" dirty="0"/>
              <a:t>exclusion</a:t>
            </a:r>
          </a:p>
          <a:p>
            <a:r>
              <a:rPr lang="en-US" sz="1600" dirty="0"/>
              <a:t>litigation</a:t>
            </a:r>
          </a:p>
        </p:txBody>
      </p:sp>
      <p:sp>
        <p:nvSpPr>
          <p:cNvPr id="164" name="TextBox 163"/>
          <p:cNvSpPr txBox="1"/>
          <p:nvPr/>
        </p:nvSpPr>
        <p:spPr>
          <a:xfrm>
            <a:off x="9240201" y="2277886"/>
            <a:ext cx="515652" cy="369332"/>
          </a:xfrm>
          <a:prstGeom prst="rect">
            <a:avLst/>
          </a:prstGeom>
          <a:noFill/>
        </p:spPr>
        <p:txBody>
          <a:bodyPr wrap="square" rtlCol="0">
            <a:spAutoFit/>
          </a:bodyPr>
          <a:lstStyle/>
          <a:p>
            <a:r>
              <a:rPr lang="en-US" dirty="0">
                <a:solidFill>
                  <a:srgbClr val="FF0000"/>
                </a:solidFill>
                <a:sym typeface="Symbol" pitchFamily="2" charset="2"/>
              </a:rPr>
              <a:t></a:t>
            </a:r>
            <a:r>
              <a:rPr lang="en-US" sz="1600" dirty="0">
                <a:solidFill>
                  <a:srgbClr val="FF0000"/>
                </a:solidFill>
              </a:rPr>
              <a:t> </a:t>
            </a:r>
          </a:p>
        </p:txBody>
      </p:sp>
      <p:cxnSp>
        <p:nvCxnSpPr>
          <p:cNvPr id="166" name="Straight Arrow Connector 165"/>
          <p:cNvCxnSpPr>
            <a:stCxn id="159" idx="0"/>
          </p:cNvCxnSpPr>
          <p:nvPr/>
        </p:nvCxnSpPr>
        <p:spPr bwMode="auto">
          <a:xfrm flipH="1" flipV="1">
            <a:off x="8734801" y="1821023"/>
            <a:ext cx="610002" cy="1048619"/>
          </a:xfrm>
          <a:prstGeom prst="straightConnector1">
            <a:avLst/>
          </a:prstGeom>
          <a:solidFill>
            <a:schemeClr val="accent1"/>
          </a:solidFill>
          <a:ln w="12700" cap="flat" cmpd="sng" algn="ctr">
            <a:solidFill>
              <a:srgbClr val="29A62A"/>
            </a:solidFill>
            <a:prstDash val="solid"/>
            <a:round/>
            <a:headEnd type="none" w="med" len="med"/>
            <a:tailEnd type="stealth" w="lg" len="lg"/>
          </a:ln>
          <a:effectLst/>
        </p:spPr>
      </p:cxnSp>
      <p:cxnSp>
        <p:nvCxnSpPr>
          <p:cNvPr id="175" name="Straight Arrow Connector 174"/>
          <p:cNvCxnSpPr/>
          <p:nvPr/>
        </p:nvCxnSpPr>
        <p:spPr bwMode="auto">
          <a:xfrm flipH="1" flipV="1">
            <a:off x="8865822" y="1791864"/>
            <a:ext cx="633556" cy="1078765"/>
          </a:xfrm>
          <a:prstGeom prst="straightConnector1">
            <a:avLst/>
          </a:prstGeom>
          <a:solidFill>
            <a:schemeClr val="accent1"/>
          </a:solidFill>
          <a:ln w="12700" cap="flat" cmpd="sng" algn="ctr">
            <a:solidFill>
              <a:srgbClr val="FF0000"/>
            </a:solidFill>
            <a:prstDash val="solid"/>
            <a:round/>
            <a:headEnd type="none" w="med" len="med"/>
            <a:tailEnd type="stealth" w="lg" len="lg"/>
          </a:ln>
          <a:effectLst/>
        </p:spPr>
      </p:cxnSp>
      <p:sp>
        <p:nvSpPr>
          <p:cNvPr id="178" name="TextBox 177"/>
          <p:cNvSpPr txBox="1"/>
          <p:nvPr/>
        </p:nvSpPr>
        <p:spPr>
          <a:xfrm>
            <a:off x="8771064" y="2238274"/>
            <a:ext cx="357790" cy="369332"/>
          </a:xfrm>
          <a:prstGeom prst="rect">
            <a:avLst/>
          </a:prstGeom>
          <a:noFill/>
        </p:spPr>
        <p:txBody>
          <a:bodyPr wrap="none" rtlCol="0">
            <a:spAutoFit/>
          </a:bodyPr>
          <a:lstStyle/>
          <a:p>
            <a:r>
              <a:rPr lang="en-US" dirty="0">
                <a:solidFill>
                  <a:schemeClr val="accent6">
                    <a:lumMod val="75000"/>
                  </a:schemeClr>
                </a:solidFill>
                <a:sym typeface="Symbol" pitchFamily="2" charset="2"/>
              </a:rPr>
              <a:t></a:t>
            </a:r>
            <a:r>
              <a:rPr lang="en-US" sz="1600" dirty="0">
                <a:solidFill>
                  <a:schemeClr val="accent6">
                    <a:lumMod val="75000"/>
                  </a:schemeClr>
                </a:solidFill>
              </a:rPr>
              <a:t> </a:t>
            </a:r>
          </a:p>
        </p:txBody>
      </p:sp>
      <p:sp>
        <p:nvSpPr>
          <p:cNvPr id="67" name="Rounded Rectangle 66">
            <a:extLst>
              <a:ext uri="{FF2B5EF4-FFF2-40B4-BE49-F238E27FC236}">
                <a16:creationId xmlns:a16="http://schemas.microsoft.com/office/drawing/2014/main" id="{EFB66C05-5843-2E4B-A38D-9C7240BDABB0}"/>
              </a:ext>
            </a:extLst>
          </p:cNvPr>
          <p:cNvSpPr/>
          <p:nvPr/>
        </p:nvSpPr>
        <p:spPr bwMode="auto">
          <a:xfrm>
            <a:off x="928539" y="6129489"/>
            <a:ext cx="1143000" cy="457200"/>
          </a:xfrm>
          <a:prstGeom prst="roundRect">
            <a:avLst/>
          </a:prstGeom>
          <a:solidFill>
            <a:schemeClr val="accent6">
              <a:lumMod val="20000"/>
              <a:lumOff val="8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dirty="0">
                <a:latin typeface="Times New Roman" charset="0"/>
              </a:rPr>
              <a:t>Inventor</a:t>
            </a:r>
          </a:p>
        </p:txBody>
      </p:sp>
      <p:sp>
        <p:nvSpPr>
          <p:cNvPr id="68" name="TextBox 67">
            <a:extLst>
              <a:ext uri="{FF2B5EF4-FFF2-40B4-BE49-F238E27FC236}">
                <a16:creationId xmlns:a16="http://schemas.microsoft.com/office/drawing/2014/main" id="{C9A6A772-79F3-1944-8C2C-F1312C2FDCDB}"/>
              </a:ext>
            </a:extLst>
          </p:cNvPr>
          <p:cNvSpPr txBox="1"/>
          <p:nvPr/>
        </p:nvSpPr>
        <p:spPr>
          <a:xfrm rot="19441879">
            <a:off x="1889791" y="5507220"/>
            <a:ext cx="664477" cy="338554"/>
          </a:xfrm>
          <a:prstGeom prst="rect">
            <a:avLst/>
          </a:prstGeom>
          <a:noFill/>
        </p:spPr>
        <p:txBody>
          <a:bodyPr wrap="none" rtlCol="0">
            <a:spAutoFit/>
          </a:bodyPr>
          <a:lstStyle/>
          <a:p>
            <a:r>
              <a:rPr lang="en-US" sz="1600" dirty="0">
                <a:solidFill>
                  <a:srgbClr val="FF0000"/>
                </a:solidFill>
              </a:rPr>
              <a:t>reject</a:t>
            </a:r>
          </a:p>
        </p:txBody>
      </p:sp>
      <p:sp>
        <p:nvSpPr>
          <p:cNvPr id="77" name="TextBox 76">
            <a:extLst>
              <a:ext uri="{FF2B5EF4-FFF2-40B4-BE49-F238E27FC236}">
                <a16:creationId xmlns:a16="http://schemas.microsoft.com/office/drawing/2014/main" id="{11F73DA7-442A-8C42-B37A-29D8462B5F6D}"/>
              </a:ext>
            </a:extLst>
          </p:cNvPr>
          <p:cNvSpPr txBox="1"/>
          <p:nvPr/>
        </p:nvSpPr>
        <p:spPr>
          <a:xfrm>
            <a:off x="830807" y="5435743"/>
            <a:ext cx="1102738" cy="584775"/>
          </a:xfrm>
          <a:prstGeom prst="rect">
            <a:avLst/>
          </a:prstGeom>
          <a:noFill/>
        </p:spPr>
        <p:txBody>
          <a:bodyPr wrap="none" rtlCol="0">
            <a:spAutoFit/>
          </a:bodyPr>
          <a:lstStyle/>
          <a:p>
            <a:r>
              <a:rPr lang="en-US" sz="1600" dirty="0"/>
              <a:t>amended</a:t>
            </a:r>
          </a:p>
          <a:p>
            <a:r>
              <a:rPr lang="en-US" sz="1600" dirty="0"/>
              <a:t>application</a:t>
            </a:r>
          </a:p>
        </p:txBody>
      </p:sp>
      <p:sp>
        <p:nvSpPr>
          <p:cNvPr id="103" name="TextBox 102">
            <a:extLst>
              <a:ext uri="{FF2B5EF4-FFF2-40B4-BE49-F238E27FC236}">
                <a16:creationId xmlns:a16="http://schemas.microsoft.com/office/drawing/2014/main" id="{3DA65E4F-1D0D-A44C-90B7-FCDB0C939B6D}"/>
              </a:ext>
            </a:extLst>
          </p:cNvPr>
          <p:cNvSpPr txBox="1"/>
          <p:nvPr/>
        </p:nvSpPr>
        <p:spPr>
          <a:xfrm>
            <a:off x="10801126" y="197486"/>
            <a:ext cx="357790" cy="369332"/>
          </a:xfrm>
          <a:prstGeom prst="rect">
            <a:avLst/>
          </a:prstGeom>
          <a:noFill/>
        </p:spPr>
        <p:txBody>
          <a:bodyPr wrap="none" rtlCol="0">
            <a:spAutoFit/>
          </a:bodyPr>
          <a:lstStyle/>
          <a:p>
            <a:r>
              <a:rPr lang="en-US" dirty="0">
                <a:solidFill>
                  <a:schemeClr val="accent6">
                    <a:lumMod val="75000"/>
                  </a:schemeClr>
                </a:solidFill>
                <a:sym typeface="Symbol" pitchFamily="2" charset="2"/>
              </a:rPr>
              <a:t></a:t>
            </a:r>
            <a:r>
              <a:rPr lang="en-US" sz="1600" dirty="0">
                <a:solidFill>
                  <a:schemeClr val="accent6">
                    <a:lumMod val="75000"/>
                  </a:schemeClr>
                </a:solidFill>
              </a:rPr>
              <a:t> </a:t>
            </a:r>
          </a:p>
        </p:txBody>
      </p:sp>
      <p:sp>
        <p:nvSpPr>
          <p:cNvPr id="104" name="TextBox 103">
            <a:extLst>
              <a:ext uri="{FF2B5EF4-FFF2-40B4-BE49-F238E27FC236}">
                <a16:creationId xmlns:a16="http://schemas.microsoft.com/office/drawing/2014/main" id="{15DC8045-D43B-4D41-84F4-78BA755F9566}"/>
              </a:ext>
            </a:extLst>
          </p:cNvPr>
          <p:cNvSpPr txBox="1"/>
          <p:nvPr/>
        </p:nvSpPr>
        <p:spPr>
          <a:xfrm>
            <a:off x="8923464" y="763905"/>
            <a:ext cx="357790" cy="369332"/>
          </a:xfrm>
          <a:prstGeom prst="rect">
            <a:avLst/>
          </a:prstGeom>
          <a:noFill/>
        </p:spPr>
        <p:txBody>
          <a:bodyPr wrap="none" rtlCol="0">
            <a:spAutoFit/>
          </a:bodyPr>
          <a:lstStyle/>
          <a:p>
            <a:r>
              <a:rPr lang="en-US" dirty="0">
                <a:solidFill>
                  <a:schemeClr val="accent6">
                    <a:lumMod val="75000"/>
                  </a:schemeClr>
                </a:solidFill>
                <a:sym typeface="Symbol" pitchFamily="2" charset="2"/>
              </a:rPr>
              <a:t></a:t>
            </a:r>
            <a:r>
              <a:rPr lang="en-US" sz="1600" dirty="0">
                <a:solidFill>
                  <a:schemeClr val="accent6">
                    <a:lumMod val="75000"/>
                  </a:schemeClr>
                </a:solidFill>
              </a:rPr>
              <a:t> </a:t>
            </a:r>
          </a:p>
        </p:txBody>
      </p:sp>
      <p:sp>
        <p:nvSpPr>
          <p:cNvPr id="105" name="TextBox 104">
            <a:extLst>
              <a:ext uri="{FF2B5EF4-FFF2-40B4-BE49-F238E27FC236}">
                <a16:creationId xmlns:a16="http://schemas.microsoft.com/office/drawing/2014/main" id="{59E3E813-5012-B649-AC33-F915495CE50B}"/>
              </a:ext>
            </a:extLst>
          </p:cNvPr>
          <p:cNvSpPr txBox="1"/>
          <p:nvPr/>
        </p:nvSpPr>
        <p:spPr>
          <a:xfrm>
            <a:off x="7605869" y="1789523"/>
            <a:ext cx="357790" cy="369332"/>
          </a:xfrm>
          <a:prstGeom prst="rect">
            <a:avLst/>
          </a:prstGeom>
          <a:noFill/>
        </p:spPr>
        <p:txBody>
          <a:bodyPr wrap="none" rtlCol="0">
            <a:spAutoFit/>
          </a:bodyPr>
          <a:lstStyle/>
          <a:p>
            <a:r>
              <a:rPr lang="en-US" dirty="0">
                <a:solidFill>
                  <a:schemeClr val="accent6">
                    <a:lumMod val="75000"/>
                  </a:schemeClr>
                </a:solidFill>
                <a:sym typeface="Symbol" pitchFamily="2" charset="2"/>
              </a:rPr>
              <a:t></a:t>
            </a:r>
            <a:r>
              <a:rPr lang="en-US" sz="1600" dirty="0">
                <a:solidFill>
                  <a:schemeClr val="accent6">
                    <a:lumMod val="75000"/>
                  </a:schemeClr>
                </a:solidFill>
              </a:rPr>
              <a:t> </a:t>
            </a:r>
          </a:p>
        </p:txBody>
      </p:sp>
      <p:sp>
        <p:nvSpPr>
          <p:cNvPr id="107" name="TextBox 106">
            <a:extLst>
              <a:ext uri="{FF2B5EF4-FFF2-40B4-BE49-F238E27FC236}">
                <a16:creationId xmlns:a16="http://schemas.microsoft.com/office/drawing/2014/main" id="{FAE9A044-FD0E-9749-AA99-7B3ABD341847}"/>
              </a:ext>
            </a:extLst>
          </p:cNvPr>
          <p:cNvSpPr txBox="1"/>
          <p:nvPr/>
        </p:nvSpPr>
        <p:spPr>
          <a:xfrm>
            <a:off x="10801126" y="650658"/>
            <a:ext cx="515652" cy="369332"/>
          </a:xfrm>
          <a:prstGeom prst="rect">
            <a:avLst/>
          </a:prstGeom>
          <a:noFill/>
        </p:spPr>
        <p:txBody>
          <a:bodyPr wrap="square" rtlCol="0">
            <a:spAutoFit/>
          </a:bodyPr>
          <a:lstStyle/>
          <a:p>
            <a:r>
              <a:rPr lang="en-US" dirty="0">
                <a:solidFill>
                  <a:srgbClr val="FF0000"/>
                </a:solidFill>
                <a:sym typeface="Symbol" pitchFamily="2" charset="2"/>
              </a:rPr>
              <a:t></a:t>
            </a:r>
            <a:r>
              <a:rPr lang="en-US" sz="1600" dirty="0">
                <a:solidFill>
                  <a:srgbClr val="FF0000"/>
                </a:solidFill>
              </a:rPr>
              <a:t> </a:t>
            </a:r>
          </a:p>
        </p:txBody>
      </p:sp>
      <p:sp>
        <p:nvSpPr>
          <p:cNvPr id="108" name="TextBox 107">
            <a:extLst>
              <a:ext uri="{FF2B5EF4-FFF2-40B4-BE49-F238E27FC236}">
                <a16:creationId xmlns:a16="http://schemas.microsoft.com/office/drawing/2014/main" id="{D72F9E91-AF13-2B44-B487-0B52C3E48699}"/>
              </a:ext>
            </a:extLst>
          </p:cNvPr>
          <p:cNvSpPr txBox="1"/>
          <p:nvPr/>
        </p:nvSpPr>
        <p:spPr>
          <a:xfrm>
            <a:off x="8026834" y="1920106"/>
            <a:ext cx="515652" cy="369332"/>
          </a:xfrm>
          <a:prstGeom prst="rect">
            <a:avLst/>
          </a:prstGeom>
          <a:noFill/>
        </p:spPr>
        <p:txBody>
          <a:bodyPr wrap="square" rtlCol="0">
            <a:spAutoFit/>
          </a:bodyPr>
          <a:lstStyle/>
          <a:p>
            <a:r>
              <a:rPr lang="en-US" dirty="0">
                <a:solidFill>
                  <a:srgbClr val="FF0000"/>
                </a:solidFill>
                <a:sym typeface="Symbol" pitchFamily="2" charset="2"/>
              </a:rPr>
              <a:t></a:t>
            </a:r>
            <a:r>
              <a:rPr lang="en-US" sz="1600" dirty="0">
                <a:solidFill>
                  <a:srgbClr val="FF0000"/>
                </a:solidFill>
              </a:rPr>
              <a:t> </a:t>
            </a:r>
          </a:p>
        </p:txBody>
      </p:sp>
      <p:sp>
        <p:nvSpPr>
          <p:cNvPr id="109" name="TextBox 108">
            <a:extLst>
              <a:ext uri="{FF2B5EF4-FFF2-40B4-BE49-F238E27FC236}">
                <a16:creationId xmlns:a16="http://schemas.microsoft.com/office/drawing/2014/main" id="{2D0759B1-2982-7B44-830C-DEFA2AB3D314}"/>
              </a:ext>
            </a:extLst>
          </p:cNvPr>
          <p:cNvSpPr txBox="1"/>
          <p:nvPr/>
        </p:nvSpPr>
        <p:spPr>
          <a:xfrm>
            <a:off x="9301983" y="985819"/>
            <a:ext cx="515652" cy="369332"/>
          </a:xfrm>
          <a:prstGeom prst="rect">
            <a:avLst/>
          </a:prstGeom>
          <a:noFill/>
        </p:spPr>
        <p:txBody>
          <a:bodyPr wrap="square" rtlCol="0">
            <a:spAutoFit/>
          </a:bodyPr>
          <a:lstStyle/>
          <a:p>
            <a:r>
              <a:rPr lang="en-US" dirty="0">
                <a:solidFill>
                  <a:srgbClr val="FF0000"/>
                </a:solidFill>
                <a:sym typeface="Symbol" pitchFamily="2" charset="2"/>
              </a:rPr>
              <a:t></a:t>
            </a:r>
            <a:r>
              <a:rPr lang="en-US" sz="1600" dirty="0">
                <a:solidFill>
                  <a:srgbClr val="FF0000"/>
                </a:solidFill>
              </a:rPr>
              <a:t> </a:t>
            </a:r>
          </a:p>
        </p:txBody>
      </p:sp>
      <p:sp>
        <p:nvSpPr>
          <p:cNvPr id="83" name="Rounded Rectangle 82">
            <a:extLst>
              <a:ext uri="{FF2B5EF4-FFF2-40B4-BE49-F238E27FC236}">
                <a16:creationId xmlns:a16="http://schemas.microsoft.com/office/drawing/2014/main" id="{B9E65B87-96B3-D04F-9980-89B06BC37639}"/>
              </a:ext>
            </a:extLst>
          </p:cNvPr>
          <p:cNvSpPr/>
          <p:nvPr/>
        </p:nvSpPr>
        <p:spPr>
          <a:xfrm>
            <a:off x="2590347" y="3666040"/>
            <a:ext cx="3382633" cy="1830337"/>
          </a:xfrm>
          <a:prstGeom prst="roundRect">
            <a:avLst/>
          </a:prstGeom>
          <a:pattFill prst="ltUpDiag">
            <a:fgClr>
              <a:schemeClr val="accent1">
                <a:lumMod val="20000"/>
                <a:lumOff val="80000"/>
              </a:schemeClr>
            </a:fgClr>
            <a:bgClr>
              <a:schemeClr val="bg1"/>
            </a:bgClr>
          </a:patt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a:extLst>
              <a:ext uri="{FF2B5EF4-FFF2-40B4-BE49-F238E27FC236}">
                <a16:creationId xmlns:a16="http://schemas.microsoft.com/office/drawing/2014/main" id="{1E60B9CB-FA7B-864E-9A75-E8668880941D}"/>
              </a:ext>
            </a:extLst>
          </p:cNvPr>
          <p:cNvSpPr/>
          <p:nvPr/>
        </p:nvSpPr>
        <p:spPr>
          <a:xfrm>
            <a:off x="5307507" y="5127045"/>
            <a:ext cx="616515" cy="369332"/>
          </a:xfrm>
          <a:prstGeom prst="rect">
            <a:avLst/>
          </a:prstGeom>
        </p:spPr>
        <p:txBody>
          <a:bodyPr wrap="none">
            <a:spAutoFit/>
          </a:bodyPr>
          <a:lstStyle/>
          <a:p>
            <a:r>
              <a:rPr lang="en-US" dirty="0">
                <a:solidFill>
                  <a:srgbClr val="002060"/>
                </a:solidFill>
                <a:latin typeface="Times New Roman" charset="0"/>
              </a:rPr>
              <a:t>PTO</a:t>
            </a:r>
            <a:endParaRPr lang="en-US" dirty="0">
              <a:solidFill>
                <a:srgbClr val="002060"/>
              </a:solidFill>
            </a:endParaRPr>
          </a:p>
        </p:txBody>
      </p:sp>
      <p:sp>
        <p:nvSpPr>
          <p:cNvPr id="123" name="Rounded Rectangle 122">
            <a:extLst>
              <a:ext uri="{FF2B5EF4-FFF2-40B4-BE49-F238E27FC236}">
                <a16:creationId xmlns:a16="http://schemas.microsoft.com/office/drawing/2014/main" id="{332E6D8B-582E-3848-BF03-B9668EE33696}"/>
              </a:ext>
            </a:extLst>
          </p:cNvPr>
          <p:cNvSpPr/>
          <p:nvPr/>
        </p:nvSpPr>
        <p:spPr bwMode="auto">
          <a:xfrm>
            <a:off x="2756808" y="4917560"/>
            <a:ext cx="1143000" cy="457200"/>
          </a:xfrm>
          <a:prstGeom prst="roundRect">
            <a:avLst/>
          </a:prstGeom>
          <a:solidFill>
            <a:srgbClr val="FFFF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dirty="0">
                <a:latin typeface="Times New Roman" charset="0"/>
              </a:rPr>
              <a:t>Examiner</a:t>
            </a:r>
          </a:p>
        </p:txBody>
      </p:sp>
      <p:cxnSp>
        <p:nvCxnSpPr>
          <p:cNvPr id="124" name="Straight Arrow Connector 123">
            <a:extLst>
              <a:ext uri="{FF2B5EF4-FFF2-40B4-BE49-F238E27FC236}">
                <a16:creationId xmlns:a16="http://schemas.microsoft.com/office/drawing/2014/main" id="{91101FBE-A197-A842-8DB5-40D1926E0401}"/>
              </a:ext>
            </a:extLst>
          </p:cNvPr>
          <p:cNvCxnSpPr>
            <a:cxnSpLocks/>
            <a:endCxn id="129" idx="2"/>
          </p:cNvCxnSpPr>
          <p:nvPr/>
        </p:nvCxnSpPr>
        <p:spPr bwMode="auto">
          <a:xfrm flipV="1">
            <a:off x="3229128" y="4275813"/>
            <a:ext cx="115062" cy="625672"/>
          </a:xfrm>
          <a:prstGeom prst="straightConnector1">
            <a:avLst/>
          </a:prstGeom>
          <a:solidFill>
            <a:schemeClr val="accent1"/>
          </a:solidFill>
          <a:ln w="12700" cap="flat" cmpd="sng" algn="ctr">
            <a:solidFill>
              <a:srgbClr val="FF0000"/>
            </a:solidFill>
            <a:prstDash val="solid"/>
            <a:round/>
            <a:headEnd type="none" w="med" len="med"/>
            <a:tailEnd type="stealth" w="lg" len="lg"/>
          </a:ln>
          <a:effectLst/>
        </p:spPr>
      </p:cxnSp>
      <p:sp>
        <p:nvSpPr>
          <p:cNvPr id="125" name="TextBox 124">
            <a:extLst>
              <a:ext uri="{FF2B5EF4-FFF2-40B4-BE49-F238E27FC236}">
                <a16:creationId xmlns:a16="http://schemas.microsoft.com/office/drawing/2014/main" id="{0613573E-31EB-C44D-8E0D-1249FCE53146}"/>
              </a:ext>
            </a:extLst>
          </p:cNvPr>
          <p:cNvSpPr txBox="1"/>
          <p:nvPr/>
        </p:nvSpPr>
        <p:spPr>
          <a:xfrm>
            <a:off x="2610762" y="4511314"/>
            <a:ext cx="664477" cy="338554"/>
          </a:xfrm>
          <a:prstGeom prst="rect">
            <a:avLst/>
          </a:prstGeom>
          <a:noFill/>
        </p:spPr>
        <p:txBody>
          <a:bodyPr wrap="none" rtlCol="0">
            <a:spAutoFit/>
          </a:bodyPr>
          <a:lstStyle/>
          <a:p>
            <a:r>
              <a:rPr lang="en-US" sz="1600" dirty="0">
                <a:solidFill>
                  <a:srgbClr val="FF0000"/>
                </a:solidFill>
              </a:rPr>
              <a:t>reject</a:t>
            </a:r>
          </a:p>
        </p:txBody>
      </p:sp>
      <p:cxnSp>
        <p:nvCxnSpPr>
          <p:cNvPr id="126" name="Straight Arrow Connector 125">
            <a:extLst>
              <a:ext uri="{FF2B5EF4-FFF2-40B4-BE49-F238E27FC236}">
                <a16:creationId xmlns:a16="http://schemas.microsoft.com/office/drawing/2014/main" id="{C9CF27DD-4C70-DC4F-A152-0CC81CEC5A73}"/>
              </a:ext>
            </a:extLst>
          </p:cNvPr>
          <p:cNvCxnSpPr>
            <a:cxnSpLocks/>
          </p:cNvCxnSpPr>
          <p:nvPr/>
        </p:nvCxnSpPr>
        <p:spPr bwMode="auto">
          <a:xfrm flipV="1">
            <a:off x="3473819" y="4185622"/>
            <a:ext cx="1513795" cy="715863"/>
          </a:xfrm>
          <a:prstGeom prst="straightConnector1">
            <a:avLst/>
          </a:prstGeom>
          <a:solidFill>
            <a:schemeClr val="accent1"/>
          </a:solidFill>
          <a:ln w="50800" cap="flat" cmpd="sng" algn="ctr">
            <a:solidFill>
              <a:srgbClr val="29A62A"/>
            </a:solidFill>
            <a:prstDash val="solid"/>
            <a:round/>
            <a:headEnd type="none" w="med" len="med"/>
            <a:tailEnd type="stealth" w="lg" len="lg"/>
          </a:ln>
          <a:effectLst/>
        </p:spPr>
      </p:cxnSp>
      <p:sp>
        <p:nvSpPr>
          <p:cNvPr id="127" name="TextBox 126">
            <a:extLst>
              <a:ext uri="{FF2B5EF4-FFF2-40B4-BE49-F238E27FC236}">
                <a16:creationId xmlns:a16="http://schemas.microsoft.com/office/drawing/2014/main" id="{41111489-7E12-C342-AEDA-C7A358CF5FC2}"/>
              </a:ext>
            </a:extLst>
          </p:cNvPr>
          <p:cNvSpPr txBox="1"/>
          <p:nvPr/>
        </p:nvSpPr>
        <p:spPr>
          <a:xfrm>
            <a:off x="4059917" y="4511314"/>
            <a:ext cx="631070" cy="338554"/>
          </a:xfrm>
          <a:prstGeom prst="rect">
            <a:avLst/>
          </a:prstGeom>
          <a:noFill/>
        </p:spPr>
        <p:txBody>
          <a:bodyPr wrap="none" rtlCol="0">
            <a:spAutoFit/>
          </a:bodyPr>
          <a:lstStyle/>
          <a:p>
            <a:r>
              <a:rPr lang="en-US" sz="1600" dirty="0">
                <a:solidFill>
                  <a:srgbClr val="29A62A"/>
                </a:solidFill>
              </a:rPr>
              <a:t>allow</a:t>
            </a:r>
          </a:p>
        </p:txBody>
      </p:sp>
      <p:sp>
        <p:nvSpPr>
          <p:cNvPr id="128" name="Rounded Rectangle 127">
            <a:extLst>
              <a:ext uri="{FF2B5EF4-FFF2-40B4-BE49-F238E27FC236}">
                <a16:creationId xmlns:a16="http://schemas.microsoft.com/office/drawing/2014/main" id="{7A356C98-9D50-B241-A5F2-9B4CAC19B52C}"/>
              </a:ext>
            </a:extLst>
          </p:cNvPr>
          <p:cNvSpPr/>
          <p:nvPr/>
        </p:nvSpPr>
        <p:spPr bwMode="auto">
          <a:xfrm>
            <a:off x="4987614" y="3816587"/>
            <a:ext cx="838200" cy="457200"/>
          </a:xfrm>
          <a:prstGeom prst="roundRect">
            <a:avLst/>
          </a:prstGeom>
          <a:solidFill>
            <a:schemeClr val="bg1">
              <a:lumMod val="8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dirty="0">
                <a:latin typeface="Times New Roman" charset="0"/>
              </a:rPr>
              <a:t>Patent</a:t>
            </a:r>
          </a:p>
        </p:txBody>
      </p:sp>
      <p:sp>
        <p:nvSpPr>
          <p:cNvPr id="129" name="Rounded Rectangle 128">
            <a:extLst>
              <a:ext uri="{FF2B5EF4-FFF2-40B4-BE49-F238E27FC236}">
                <a16:creationId xmlns:a16="http://schemas.microsoft.com/office/drawing/2014/main" id="{08D41F9F-EF74-AA44-A623-AEC55123F2B4}"/>
              </a:ext>
            </a:extLst>
          </p:cNvPr>
          <p:cNvSpPr/>
          <p:nvPr/>
        </p:nvSpPr>
        <p:spPr bwMode="auto">
          <a:xfrm>
            <a:off x="2925090" y="3818613"/>
            <a:ext cx="838200" cy="457200"/>
          </a:xfrm>
          <a:prstGeom prst="roundRect">
            <a:avLst/>
          </a:prstGeom>
          <a:solidFill>
            <a:srgbClr val="FFFF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a:latin typeface="Times New Roman" charset="0"/>
              </a:rPr>
              <a:t>PTAB</a:t>
            </a:r>
            <a:endParaRPr lang="en-US" dirty="0">
              <a:latin typeface="Times New Roman" charset="0"/>
            </a:endParaRPr>
          </a:p>
        </p:txBody>
      </p:sp>
      <p:cxnSp>
        <p:nvCxnSpPr>
          <p:cNvPr id="130" name="Straight Arrow Connector 129">
            <a:extLst>
              <a:ext uri="{FF2B5EF4-FFF2-40B4-BE49-F238E27FC236}">
                <a16:creationId xmlns:a16="http://schemas.microsoft.com/office/drawing/2014/main" id="{2E21B3BA-96D0-3840-8B3D-53D0CD4811B5}"/>
              </a:ext>
            </a:extLst>
          </p:cNvPr>
          <p:cNvCxnSpPr>
            <a:cxnSpLocks/>
            <a:stCxn id="129" idx="3"/>
            <a:endCxn id="128" idx="1"/>
          </p:cNvCxnSpPr>
          <p:nvPr/>
        </p:nvCxnSpPr>
        <p:spPr bwMode="auto">
          <a:xfrm flipV="1">
            <a:off x="3763290" y="4045187"/>
            <a:ext cx="1224324" cy="2026"/>
          </a:xfrm>
          <a:prstGeom prst="straightConnector1">
            <a:avLst/>
          </a:prstGeom>
          <a:solidFill>
            <a:schemeClr val="accent1"/>
          </a:solidFill>
          <a:ln w="12700" cap="flat" cmpd="sng" algn="ctr">
            <a:solidFill>
              <a:srgbClr val="29A62A"/>
            </a:solidFill>
            <a:prstDash val="solid"/>
            <a:round/>
            <a:headEnd type="none" w="med" len="med"/>
            <a:tailEnd type="stealth" w="lg" len="lg"/>
          </a:ln>
          <a:effectLst/>
        </p:spPr>
      </p:cxnSp>
      <p:cxnSp>
        <p:nvCxnSpPr>
          <p:cNvPr id="131" name="Straight Arrow Connector 130">
            <a:extLst>
              <a:ext uri="{FF2B5EF4-FFF2-40B4-BE49-F238E27FC236}">
                <a16:creationId xmlns:a16="http://schemas.microsoft.com/office/drawing/2014/main" id="{50B90E3C-BFE1-944C-8176-CFC5194559E9}"/>
              </a:ext>
            </a:extLst>
          </p:cNvPr>
          <p:cNvCxnSpPr>
            <a:cxnSpLocks/>
          </p:cNvCxnSpPr>
          <p:nvPr/>
        </p:nvCxnSpPr>
        <p:spPr bwMode="auto">
          <a:xfrm flipV="1">
            <a:off x="5825814" y="3286893"/>
            <a:ext cx="3150891" cy="758294"/>
          </a:xfrm>
          <a:prstGeom prst="straightConnector1">
            <a:avLst/>
          </a:prstGeom>
          <a:solidFill>
            <a:schemeClr val="accent1"/>
          </a:solidFill>
          <a:ln w="12700" cap="flat" cmpd="sng" algn="ctr">
            <a:solidFill>
              <a:schemeClr val="tx1"/>
            </a:solidFill>
            <a:prstDash val="solid"/>
            <a:round/>
            <a:headEnd type="none" w="med" len="med"/>
            <a:tailEnd type="stealth" w="lg" len="lg"/>
          </a:ln>
          <a:effectLst/>
        </p:spPr>
      </p:cxnSp>
      <p:cxnSp>
        <p:nvCxnSpPr>
          <p:cNvPr id="132" name="Straight Arrow Connector 131">
            <a:extLst>
              <a:ext uri="{FF2B5EF4-FFF2-40B4-BE49-F238E27FC236}">
                <a16:creationId xmlns:a16="http://schemas.microsoft.com/office/drawing/2014/main" id="{ACCCB032-4DEB-8847-9F05-3614E41EF1EE}"/>
              </a:ext>
            </a:extLst>
          </p:cNvPr>
          <p:cNvCxnSpPr>
            <a:cxnSpLocks/>
          </p:cNvCxnSpPr>
          <p:nvPr/>
        </p:nvCxnSpPr>
        <p:spPr bwMode="auto">
          <a:xfrm flipV="1">
            <a:off x="5671239" y="2862938"/>
            <a:ext cx="1337493" cy="959826"/>
          </a:xfrm>
          <a:prstGeom prst="straightConnector1">
            <a:avLst/>
          </a:prstGeom>
          <a:solidFill>
            <a:schemeClr val="accent1"/>
          </a:solidFill>
          <a:ln w="50800" cap="flat" cmpd="sng" algn="ctr">
            <a:solidFill>
              <a:schemeClr val="tx1"/>
            </a:solidFill>
            <a:prstDash val="solid"/>
            <a:round/>
            <a:headEnd type="none" w="med" len="med"/>
            <a:tailEnd type="stealth" w="lg" len="lg"/>
          </a:ln>
          <a:effectLst/>
        </p:spPr>
      </p:cxnSp>
      <p:cxnSp>
        <p:nvCxnSpPr>
          <p:cNvPr id="135" name="Straight Arrow Connector 134">
            <a:extLst>
              <a:ext uri="{FF2B5EF4-FFF2-40B4-BE49-F238E27FC236}">
                <a16:creationId xmlns:a16="http://schemas.microsoft.com/office/drawing/2014/main" id="{10A6E4FA-448F-D148-A395-35C675A5392F}"/>
              </a:ext>
            </a:extLst>
          </p:cNvPr>
          <p:cNvCxnSpPr>
            <a:cxnSpLocks/>
          </p:cNvCxnSpPr>
          <p:nvPr/>
        </p:nvCxnSpPr>
        <p:spPr bwMode="auto">
          <a:xfrm flipV="1">
            <a:off x="3721815" y="2742140"/>
            <a:ext cx="2811451" cy="1080624"/>
          </a:xfrm>
          <a:prstGeom prst="straightConnector1">
            <a:avLst/>
          </a:prstGeom>
          <a:solidFill>
            <a:schemeClr val="accent1"/>
          </a:solidFill>
          <a:ln w="12700" cap="flat" cmpd="sng" algn="ctr">
            <a:solidFill>
              <a:srgbClr val="FF0000"/>
            </a:solidFill>
            <a:prstDash val="solid"/>
            <a:round/>
            <a:headEnd type="none" w="med" len="med"/>
            <a:tailEnd type="stealth" w="lg" len="lg"/>
          </a:ln>
          <a:effectLst/>
        </p:spPr>
      </p:cxnSp>
      <p:cxnSp>
        <p:nvCxnSpPr>
          <p:cNvPr id="136" name="Straight Arrow Connector 135">
            <a:extLst>
              <a:ext uri="{FF2B5EF4-FFF2-40B4-BE49-F238E27FC236}">
                <a16:creationId xmlns:a16="http://schemas.microsoft.com/office/drawing/2014/main" id="{774B55F5-E034-5E4C-AE54-AE588C97E9D1}"/>
              </a:ext>
            </a:extLst>
          </p:cNvPr>
          <p:cNvCxnSpPr>
            <a:cxnSpLocks/>
          </p:cNvCxnSpPr>
          <p:nvPr/>
        </p:nvCxnSpPr>
        <p:spPr bwMode="auto">
          <a:xfrm flipV="1">
            <a:off x="3473819" y="1634379"/>
            <a:ext cx="4540497" cy="2188385"/>
          </a:xfrm>
          <a:prstGeom prst="straightConnector1">
            <a:avLst/>
          </a:prstGeom>
          <a:solidFill>
            <a:schemeClr val="accent1"/>
          </a:solidFill>
          <a:ln w="12700" cap="flat" cmpd="sng" algn="ctr">
            <a:solidFill>
              <a:srgbClr val="FF0000"/>
            </a:solidFill>
            <a:prstDash val="solid"/>
            <a:round/>
            <a:headEnd type="none" w="med" len="med"/>
            <a:tailEnd type="stealth" w="lg" len="lg"/>
          </a:ln>
          <a:effectLst/>
        </p:spPr>
      </p:cxnSp>
      <p:cxnSp>
        <p:nvCxnSpPr>
          <p:cNvPr id="139" name="Straight Arrow Connector 138">
            <a:extLst>
              <a:ext uri="{FF2B5EF4-FFF2-40B4-BE49-F238E27FC236}">
                <a16:creationId xmlns:a16="http://schemas.microsoft.com/office/drawing/2014/main" id="{2E240623-C646-BA44-892C-FD638FF863D3}"/>
              </a:ext>
            </a:extLst>
          </p:cNvPr>
          <p:cNvCxnSpPr>
            <a:cxnSpLocks/>
          </p:cNvCxnSpPr>
          <p:nvPr/>
        </p:nvCxnSpPr>
        <p:spPr bwMode="auto">
          <a:xfrm>
            <a:off x="3000266" y="1420659"/>
            <a:ext cx="343924" cy="2397954"/>
          </a:xfrm>
          <a:prstGeom prst="straightConnector1">
            <a:avLst/>
          </a:prstGeom>
          <a:solidFill>
            <a:schemeClr val="accent1"/>
          </a:solidFill>
          <a:ln w="50800" cap="flat" cmpd="sng" algn="ctr">
            <a:solidFill>
              <a:schemeClr val="tx1"/>
            </a:solidFill>
            <a:prstDash val="solid"/>
            <a:round/>
            <a:headEnd type="none" w="med" len="med"/>
            <a:tailEnd type="stealth" w="lg" len="lg"/>
          </a:ln>
          <a:effectLst/>
        </p:spPr>
      </p:cxnSp>
      <p:cxnSp>
        <p:nvCxnSpPr>
          <p:cNvPr id="140" name="Straight Arrow Connector 139">
            <a:extLst>
              <a:ext uri="{FF2B5EF4-FFF2-40B4-BE49-F238E27FC236}">
                <a16:creationId xmlns:a16="http://schemas.microsoft.com/office/drawing/2014/main" id="{A071A4FE-72DE-F446-B5CD-C9D279DC658C}"/>
              </a:ext>
            </a:extLst>
          </p:cNvPr>
          <p:cNvCxnSpPr>
            <a:cxnSpLocks/>
          </p:cNvCxnSpPr>
          <p:nvPr/>
        </p:nvCxnSpPr>
        <p:spPr bwMode="auto">
          <a:xfrm flipV="1">
            <a:off x="1462850" y="5199226"/>
            <a:ext cx="1210727" cy="922946"/>
          </a:xfrm>
          <a:prstGeom prst="straightConnector1">
            <a:avLst/>
          </a:prstGeom>
          <a:solidFill>
            <a:schemeClr val="accent1"/>
          </a:solidFill>
          <a:ln w="12700" cap="flat" cmpd="sng" algn="ctr">
            <a:solidFill>
              <a:schemeClr val="tx1"/>
            </a:solidFill>
            <a:prstDash val="solid"/>
            <a:round/>
            <a:headEnd type="none" w="med" len="med"/>
            <a:tailEnd type="stealth" w="lg" len="lg"/>
          </a:ln>
          <a:effectLst/>
        </p:spPr>
      </p:cxnSp>
      <p:cxnSp>
        <p:nvCxnSpPr>
          <p:cNvPr id="141" name="Straight Arrow Connector 140">
            <a:extLst>
              <a:ext uri="{FF2B5EF4-FFF2-40B4-BE49-F238E27FC236}">
                <a16:creationId xmlns:a16="http://schemas.microsoft.com/office/drawing/2014/main" id="{68A4005B-272F-DD44-AB2D-643D5310B37C}"/>
              </a:ext>
            </a:extLst>
          </p:cNvPr>
          <p:cNvCxnSpPr>
            <a:cxnSpLocks/>
          </p:cNvCxnSpPr>
          <p:nvPr/>
        </p:nvCxnSpPr>
        <p:spPr bwMode="auto">
          <a:xfrm flipH="1">
            <a:off x="1907540" y="5374760"/>
            <a:ext cx="921089" cy="681123"/>
          </a:xfrm>
          <a:prstGeom prst="straightConnector1">
            <a:avLst/>
          </a:prstGeom>
          <a:solidFill>
            <a:schemeClr val="accent1"/>
          </a:solidFill>
          <a:ln w="12700" cap="flat" cmpd="sng" algn="ctr">
            <a:solidFill>
              <a:srgbClr val="FF0000"/>
            </a:solidFill>
            <a:prstDash val="solid"/>
            <a:round/>
            <a:headEnd type="none" w="med" len="med"/>
            <a:tailEnd type="stealth" w="lg" len="lg"/>
          </a:ln>
          <a:effectLst/>
        </p:spPr>
      </p:cxnSp>
      <p:cxnSp>
        <p:nvCxnSpPr>
          <p:cNvPr id="142" name="Straight Arrow Connector 141">
            <a:extLst>
              <a:ext uri="{FF2B5EF4-FFF2-40B4-BE49-F238E27FC236}">
                <a16:creationId xmlns:a16="http://schemas.microsoft.com/office/drawing/2014/main" id="{E26F2D5B-C4F5-CC4E-9DED-C20012B3B3FE}"/>
              </a:ext>
            </a:extLst>
          </p:cNvPr>
          <p:cNvCxnSpPr/>
          <p:nvPr/>
        </p:nvCxnSpPr>
        <p:spPr bwMode="auto">
          <a:xfrm flipV="1">
            <a:off x="1979485" y="5435743"/>
            <a:ext cx="929030" cy="685800"/>
          </a:xfrm>
          <a:prstGeom prst="straightConnector1">
            <a:avLst/>
          </a:prstGeom>
          <a:solidFill>
            <a:schemeClr val="accent1"/>
          </a:solidFill>
          <a:ln w="12700" cap="flat" cmpd="sng" algn="ctr">
            <a:solidFill>
              <a:schemeClr val="tx1"/>
            </a:solidFill>
            <a:prstDash val="solid"/>
            <a:round/>
            <a:headEnd type="none" w="med" len="med"/>
            <a:tailEnd type="stealth" w="lg" len="lg"/>
          </a:ln>
          <a:effectLst/>
        </p:spPr>
      </p:cxnSp>
      <p:sp>
        <p:nvSpPr>
          <p:cNvPr id="144" name="TextBox 143">
            <a:extLst>
              <a:ext uri="{FF2B5EF4-FFF2-40B4-BE49-F238E27FC236}">
                <a16:creationId xmlns:a16="http://schemas.microsoft.com/office/drawing/2014/main" id="{B85C2B9A-BF2D-8748-86EE-20E4D1147750}"/>
              </a:ext>
            </a:extLst>
          </p:cNvPr>
          <p:cNvSpPr txBox="1"/>
          <p:nvPr/>
        </p:nvSpPr>
        <p:spPr>
          <a:xfrm>
            <a:off x="4069054" y="3767792"/>
            <a:ext cx="631070" cy="338554"/>
          </a:xfrm>
          <a:prstGeom prst="rect">
            <a:avLst/>
          </a:prstGeom>
          <a:noFill/>
        </p:spPr>
        <p:txBody>
          <a:bodyPr wrap="none" rtlCol="0">
            <a:spAutoFit/>
          </a:bodyPr>
          <a:lstStyle/>
          <a:p>
            <a:r>
              <a:rPr lang="en-US" sz="1600" dirty="0">
                <a:solidFill>
                  <a:srgbClr val="29A62A"/>
                </a:solidFill>
              </a:rPr>
              <a:t>allow</a:t>
            </a:r>
          </a:p>
        </p:txBody>
      </p:sp>
      <p:sp>
        <p:nvSpPr>
          <p:cNvPr id="96" name="Title 95">
            <a:extLst>
              <a:ext uri="{FF2B5EF4-FFF2-40B4-BE49-F238E27FC236}">
                <a16:creationId xmlns:a16="http://schemas.microsoft.com/office/drawing/2014/main" id="{F5804D07-A68C-BA48-9EF0-F4E3880C58A8}"/>
              </a:ext>
            </a:extLst>
          </p:cNvPr>
          <p:cNvSpPr>
            <a:spLocks noGrp="1"/>
          </p:cNvSpPr>
          <p:nvPr>
            <p:ph type="title"/>
          </p:nvPr>
        </p:nvSpPr>
        <p:spPr>
          <a:xfrm>
            <a:off x="4527355" y="35713"/>
            <a:ext cx="4449350" cy="689783"/>
          </a:xfrm>
        </p:spPr>
        <p:txBody>
          <a:bodyPr>
            <a:normAutofit fontScale="90000"/>
          </a:bodyPr>
          <a:lstStyle/>
          <a:p>
            <a:r>
              <a:rPr lang="en-US" sz="3200" dirty="0"/>
              <a:t>Post AIA (2012 to present)</a:t>
            </a:r>
          </a:p>
        </p:txBody>
      </p:sp>
      <p:sp>
        <p:nvSpPr>
          <p:cNvPr id="50" name="TextBox 49">
            <a:extLst>
              <a:ext uri="{FF2B5EF4-FFF2-40B4-BE49-F238E27FC236}">
                <a16:creationId xmlns:a16="http://schemas.microsoft.com/office/drawing/2014/main" id="{3DFEB5EE-5649-4F43-841E-A24382CA617D}"/>
              </a:ext>
            </a:extLst>
          </p:cNvPr>
          <p:cNvSpPr txBox="1"/>
          <p:nvPr/>
        </p:nvSpPr>
        <p:spPr>
          <a:xfrm>
            <a:off x="5407477" y="1730983"/>
            <a:ext cx="1346886" cy="923330"/>
          </a:xfrm>
          <a:prstGeom prst="rect">
            <a:avLst/>
          </a:prstGeom>
          <a:noFill/>
        </p:spPr>
        <p:txBody>
          <a:bodyPr wrap="square" rtlCol="0">
            <a:spAutoFit/>
          </a:bodyPr>
          <a:lstStyle/>
          <a:p>
            <a:r>
              <a:rPr lang="en-US" dirty="0">
                <a:solidFill>
                  <a:schemeClr val="accent6">
                    <a:lumMod val="75000"/>
                  </a:schemeClr>
                </a:solidFill>
              </a:rPr>
              <a:t>Patentee prevailed ~60%</a:t>
            </a:r>
          </a:p>
        </p:txBody>
      </p:sp>
      <p:sp>
        <p:nvSpPr>
          <p:cNvPr id="51" name="TextBox 50">
            <a:extLst>
              <a:ext uri="{FF2B5EF4-FFF2-40B4-BE49-F238E27FC236}">
                <a16:creationId xmlns:a16="http://schemas.microsoft.com/office/drawing/2014/main" id="{788AF9D4-9DD7-E543-95E6-33C828EB99B4}"/>
              </a:ext>
            </a:extLst>
          </p:cNvPr>
          <p:cNvSpPr txBox="1"/>
          <p:nvPr/>
        </p:nvSpPr>
        <p:spPr>
          <a:xfrm>
            <a:off x="7040854" y="759071"/>
            <a:ext cx="1346886" cy="923330"/>
          </a:xfrm>
          <a:prstGeom prst="rect">
            <a:avLst/>
          </a:prstGeom>
          <a:noFill/>
        </p:spPr>
        <p:txBody>
          <a:bodyPr wrap="square" rtlCol="0">
            <a:spAutoFit/>
          </a:bodyPr>
          <a:lstStyle/>
          <a:p>
            <a:r>
              <a:rPr lang="en-US" dirty="0">
                <a:solidFill>
                  <a:schemeClr val="accent6">
                    <a:lumMod val="75000"/>
                  </a:schemeClr>
                </a:solidFill>
              </a:rPr>
              <a:t>Patentee prevailed ~55%</a:t>
            </a:r>
          </a:p>
        </p:txBody>
      </p:sp>
      <p:sp>
        <p:nvSpPr>
          <p:cNvPr id="52" name="TextBox 51">
            <a:extLst>
              <a:ext uri="{FF2B5EF4-FFF2-40B4-BE49-F238E27FC236}">
                <a16:creationId xmlns:a16="http://schemas.microsoft.com/office/drawing/2014/main" id="{5DF86726-0843-814F-A658-AF62BF1FE915}"/>
              </a:ext>
            </a:extLst>
          </p:cNvPr>
          <p:cNvSpPr txBox="1"/>
          <p:nvPr/>
        </p:nvSpPr>
        <p:spPr>
          <a:xfrm>
            <a:off x="1542738" y="3648098"/>
            <a:ext cx="1346886" cy="923330"/>
          </a:xfrm>
          <a:prstGeom prst="rect">
            <a:avLst/>
          </a:prstGeom>
          <a:noFill/>
        </p:spPr>
        <p:txBody>
          <a:bodyPr wrap="square" rtlCol="0">
            <a:spAutoFit/>
          </a:bodyPr>
          <a:lstStyle/>
          <a:p>
            <a:r>
              <a:rPr lang="en-US" dirty="0">
                <a:solidFill>
                  <a:schemeClr val="accent6">
                    <a:lumMod val="75000"/>
                  </a:schemeClr>
                </a:solidFill>
              </a:rPr>
              <a:t>Patentee prevailed ~20%</a:t>
            </a:r>
          </a:p>
        </p:txBody>
      </p:sp>
      <p:pic>
        <p:nvPicPr>
          <p:cNvPr id="53" name="Picture 52">
            <a:extLst>
              <a:ext uri="{FF2B5EF4-FFF2-40B4-BE49-F238E27FC236}">
                <a16:creationId xmlns:a16="http://schemas.microsoft.com/office/drawing/2014/main" id="{EF807CD1-8607-2248-AE25-56AAAA61419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690019" cy="570042"/>
          </a:xfrm>
          <a:prstGeom prst="rect">
            <a:avLst/>
          </a:prstGeom>
          <a:noFill/>
          <a:ln>
            <a:noFill/>
          </a:ln>
          <a:extLst>
            <a:ext uri="{FAA26D3D-D897-4be2-8F04-BA451C77F1D7}">
              <ma14:placeholderFlag xmlns:ma14="http://schemas.microsoft.com/office/mac/drawingml/2011/main" xmlns=""/>
            </a:ext>
          </a:extLst>
        </p:spPr>
      </p:pic>
    </p:spTree>
    <p:extLst>
      <p:ext uri="{BB962C8B-B14F-4D97-AF65-F5344CB8AC3E}">
        <p14:creationId xmlns:p14="http://schemas.microsoft.com/office/powerpoint/2010/main" val="28750627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Line 2"/>
          <p:cNvSpPr>
            <a:spLocks noChangeShapeType="1"/>
          </p:cNvSpPr>
          <p:nvPr/>
        </p:nvSpPr>
        <p:spPr bwMode="auto">
          <a:xfrm>
            <a:off x="76207" y="6273151"/>
            <a:ext cx="11065824" cy="1033"/>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9459" name="Line 3"/>
          <p:cNvSpPr>
            <a:spLocks noChangeShapeType="1"/>
          </p:cNvSpPr>
          <p:nvPr/>
        </p:nvSpPr>
        <p:spPr bwMode="auto">
          <a:xfrm>
            <a:off x="5632385" y="6199632"/>
            <a:ext cx="0" cy="1524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9460" name="Line 4"/>
          <p:cNvSpPr>
            <a:spLocks noChangeShapeType="1"/>
          </p:cNvSpPr>
          <p:nvPr/>
        </p:nvSpPr>
        <p:spPr bwMode="auto">
          <a:xfrm>
            <a:off x="4260785" y="6199632"/>
            <a:ext cx="0" cy="1524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9461" name="Line 5"/>
          <p:cNvSpPr>
            <a:spLocks noChangeShapeType="1"/>
          </p:cNvSpPr>
          <p:nvPr/>
        </p:nvSpPr>
        <p:spPr bwMode="auto">
          <a:xfrm>
            <a:off x="1517585" y="6199632"/>
            <a:ext cx="0" cy="1524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9462" name="Line 6"/>
          <p:cNvSpPr>
            <a:spLocks noChangeShapeType="1"/>
          </p:cNvSpPr>
          <p:nvPr/>
        </p:nvSpPr>
        <p:spPr bwMode="auto">
          <a:xfrm>
            <a:off x="2898710" y="6199632"/>
            <a:ext cx="0" cy="1524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9463" name="Line 7"/>
          <p:cNvSpPr>
            <a:spLocks noChangeShapeType="1"/>
          </p:cNvSpPr>
          <p:nvPr/>
        </p:nvSpPr>
        <p:spPr bwMode="auto">
          <a:xfrm>
            <a:off x="8386698" y="6199632"/>
            <a:ext cx="0" cy="1524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9464" name="Line 8"/>
          <p:cNvSpPr>
            <a:spLocks noChangeShapeType="1"/>
          </p:cNvSpPr>
          <p:nvPr/>
        </p:nvSpPr>
        <p:spPr bwMode="auto">
          <a:xfrm>
            <a:off x="9764648" y="6199632"/>
            <a:ext cx="0" cy="1524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9465" name="Line 9"/>
          <p:cNvSpPr>
            <a:spLocks noChangeShapeType="1"/>
          </p:cNvSpPr>
          <p:nvPr/>
        </p:nvSpPr>
        <p:spPr bwMode="auto">
          <a:xfrm>
            <a:off x="7021448" y="6199632"/>
            <a:ext cx="0" cy="1524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9466" name="Text Box 10"/>
          <p:cNvSpPr txBox="1">
            <a:spLocks noChangeArrowheads="1"/>
          </p:cNvSpPr>
          <p:nvPr/>
        </p:nvSpPr>
        <p:spPr bwMode="auto">
          <a:xfrm>
            <a:off x="1260411" y="6352032"/>
            <a:ext cx="51809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r>
              <a:rPr lang="en-US" altLang="en-US" sz="1200" dirty="0">
                <a:latin typeface="Tahoma" charset="0"/>
              </a:rPr>
              <a:t>1800</a:t>
            </a:r>
          </a:p>
        </p:txBody>
      </p:sp>
      <p:sp>
        <p:nvSpPr>
          <p:cNvPr id="19467" name="Text Box 11"/>
          <p:cNvSpPr txBox="1">
            <a:spLocks noChangeArrowheads="1"/>
          </p:cNvSpPr>
          <p:nvPr/>
        </p:nvSpPr>
        <p:spPr bwMode="auto">
          <a:xfrm>
            <a:off x="8146986" y="6366321"/>
            <a:ext cx="5175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r>
              <a:rPr lang="en-US" altLang="en-US" sz="1200">
                <a:latin typeface="Tahoma" charset="0"/>
              </a:rPr>
              <a:t>1975</a:t>
            </a:r>
          </a:p>
        </p:txBody>
      </p:sp>
      <p:sp>
        <p:nvSpPr>
          <p:cNvPr id="19468" name="Text Box 12"/>
          <p:cNvSpPr txBox="1">
            <a:spLocks noChangeArrowheads="1"/>
          </p:cNvSpPr>
          <p:nvPr/>
        </p:nvSpPr>
        <p:spPr bwMode="auto">
          <a:xfrm>
            <a:off x="6775386" y="6366321"/>
            <a:ext cx="5175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r>
              <a:rPr lang="en-US" altLang="en-US" sz="1200">
                <a:latin typeface="Tahoma" charset="0"/>
              </a:rPr>
              <a:t>1950</a:t>
            </a:r>
          </a:p>
        </p:txBody>
      </p:sp>
      <p:sp>
        <p:nvSpPr>
          <p:cNvPr id="19469" name="Text Box 13"/>
          <p:cNvSpPr txBox="1">
            <a:spLocks noChangeArrowheads="1"/>
          </p:cNvSpPr>
          <p:nvPr/>
        </p:nvSpPr>
        <p:spPr bwMode="auto">
          <a:xfrm>
            <a:off x="5327586" y="6366321"/>
            <a:ext cx="5175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r>
              <a:rPr lang="en-US" altLang="en-US" sz="1200">
                <a:latin typeface="Tahoma" charset="0"/>
              </a:rPr>
              <a:t>1925</a:t>
            </a:r>
          </a:p>
        </p:txBody>
      </p:sp>
      <p:sp>
        <p:nvSpPr>
          <p:cNvPr id="19470" name="Text Box 14"/>
          <p:cNvSpPr txBox="1">
            <a:spLocks noChangeArrowheads="1"/>
          </p:cNvSpPr>
          <p:nvPr/>
        </p:nvSpPr>
        <p:spPr bwMode="auto">
          <a:xfrm>
            <a:off x="4032186" y="6366321"/>
            <a:ext cx="5175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r>
              <a:rPr lang="en-US" altLang="en-US" sz="1200">
                <a:latin typeface="Tahoma" charset="0"/>
              </a:rPr>
              <a:t>1900</a:t>
            </a:r>
          </a:p>
        </p:txBody>
      </p:sp>
      <p:sp>
        <p:nvSpPr>
          <p:cNvPr id="19471" name="Text Box 15"/>
          <p:cNvSpPr txBox="1">
            <a:spLocks noChangeArrowheads="1"/>
          </p:cNvSpPr>
          <p:nvPr/>
        </p:nvSpPr>
        <p:spPr bwMode="auto">
          <a:xfrm>
            <a:off x="2584386" y="6352032"/>
            <a:ext cx="51809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r>
              <a:rPr lang="en-US" altLang="en-US" sz="1200" dirty="0">
                <a:latin typeface="Tahoma" charset="0"/>
              </a:rPr>
              <a:t>1850</a:t>
            </a:r>
          </a:p>
        </p:txBody>
      </p:sp>
      <p:sp>
        <p:nvSpPr>
          <p:cNvPr id="19472" name="Text Box 16"/>
          <p:cNvSpPr txBox="1">
            <a:spLocks noChangeArrowheads="1"/>
          </p:cNvSpPr>
          <p:nvPr/>
        </p:nvSpPr>
        <p:spPr bwMode="auto">
          <a:xfrm>
            <a:off x="9518586" y="6366321"/>
            <a:ext cx="5175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r>
              <a:rPr lang="en-US" altLang="en-US" sz="1200">
                <a:latin typeface="Tahoma" charset="0"/>
              </a:rPr>
              <a:t>2000</a:t>
            </a:r>
          </a:p>
        </p:txBody>
      </p:sp>
      <p:sp>
        <p:nvSpPr>
          <p:cNvPr id="19474" name="Text Box 18"/>
          <p:cNvSpPr txBox="1">
            <a:spLocks noChangeArrowheads="1"/>
          </p:cNvSpPr>
          <p:nvPr/>
        </p:nvSpPr>
        <p:spPr bwMode="auto">
          <a:xfrm>
            <a:off x="3482910" y="3081782"/>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endParaRPr lang="en-US" altLang="en-US" sz="1400">
              <a:latin typeface="Tahoma" charset="0"/>
            </a:endParaRPr>
          </a:p>
        </p:txBody>
      </p:sp>
      <p:sp>
        <p:nvSpPr>
          <p:cNvPr id="19475" name="Text Box 19"/>
          <p:cNvSpPr txBox="1">
            <a:spLocks noChangeArrowheads="1"/>
          </p:cNvSpPr>
          <p:nvPr/>
        </p:nvSpPr>
        <p:spPr bwMode="auto">
          <a:xfrm>
            <a:off x="8680385" y="3591833"/>
            <a:ext cx="5826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r>
              <a:rPr lang="en-US" altLang="en-US" sz="1200" dirty="0"/>
              <a:t>CAFC</a:t>
            </a:r>
          </a:p>
        </p:txBody>
      </p:sp>
      <p:sp>
        <p:nvSpPr>
          <p:cNvPr id="19476" name="Text Box 20"/>
          <p:cNvSpPr txBox="1">
            <a:spLocks noChangeArrowheads="1"/>
          </p:cNvSpPr>
          <p:nvPr/>
        </p:nvSpPr>
        <p:spPr bwMode="auto">
          <a:xfrm>
            <a:off x="7243011" y="3864088"/>
            <a:ext cx="7200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r>
              <a:rPr lang="en-US" altLang="en-US" sz="1200" dirty="0"/>
              <a:t>Graham </a:t>
            </a:r>
          </a:p>
          <a:p>
            <a:pPr eaLnBrk="1" hangingPunct="1"/>
            <a:r>
              <a:rPr lang="en-US" altLang="en-US" sz="1200" dirty="0"/>
              <a:t>(1966)</a:t>
            </a:r>
          </a:p>
        </p:txBody>
      </p:sp>
      <p:sp>
        <p:nvSpPr>
          <p:cNvPr id="19477" name="Text Box 21"/>
          <p:cNvSpPr txBox="1">
            <a:spLocks noChangeArrowheads="1"/>
          </p:cNvSpPr>
          <p:nvPr/>
        </p:nvSpPr>
        <p:spPr bwMode="auto">
          <a:xfrm>
            <a:off x="6665684" y="3984411"/>
            <a:ext cx="4889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r>
              <a:rPr lang="en-US" altLang="en-US" sz="1200" dirty="0">
                <a:ea typeface="Times New Roman" charset="0"/>
                <a:cs typeface="Times New Roman" charset="0"/>
              </a:rPr>
              <a:t>§</a:t>
            </a:r>
            <a:r>
              <a:rPr lang="en-US" altLang="en-US" sz="1200" dirty="0"/>
              <a:t>103</a:t>
            </a:r>
          </a:p>
        </p:txBody>
      </p:sp>
      <p:sp>
        <p:nvSpPr>
          <p:cNvPr id="19478" name="Text Box 22"/>
          <p:cNvSpPr txBox="1">
            <a:spLocks noChangeArrowheads="1"/>
          </p:cNvSpPr>
          <p:nvPr/>
        </p:nvSpPr>
        <p:spPr bwMode="auto">
          <a:xfrm>
            <a:off x="6000820" y="3720440"/>
            <a:ext cx="5950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r>
              <a:rPr lang="en-US" altLang="en-US" sz="1200" dirty="0" err="1"/>
              <a:t>Cuno</a:t>
            </a:r>
            <a:r>
              <a:rPr lang="en-US" altLang="en-US" sz="1200" dirty="0"/>
              <a:t> </a:t>
            </a:r>
          </a:p>
          <a:p>
            <a:pPr algn="ctr" eaLnBrk="1" hangingPunct="1"/>
            <a:r>
              <a:rPr lang="en-US" altLang="en-US" sz="1200" dirty="0"/>
              <a:t>(1941)</a:t>
            </a:r>
          </a:p>
        </p:txBody>
      </p:sp>
      <p:sp>
        <p:nvSpPr>
          <p:cNvPr id="19480" name="Oval 24"/>
          <p:cNvSpPr>
            <a:spLocks noChangeArrowheads="1"/>
          </p:cNvSpPr>
          <p:nvPr/>
        </p:nvSpPr>
        <p:spPr bwMode="auto">
          <a:xfrm>
            <a:off x="8604185" y="3761232"/>
            <a:ext cx="152400" cy="152400"/>
          </a:xfrm>
          <a:prstGeom prst="ellipse">
            <a:avLst/>
          </a:prstGeom>
          <a:solidFill>
            <a:schemeClr val="tx1"/>
          </a:solidFill>
          <a:ln w="9525">
            <a:solidFill>
              <a:schemeClr val="tx1"/>
            </a:solidFill>
            <a:miter lim="800000"/>
            <a:headEnd/>
            <a:tailEnd/>
          </a:ln>
        </p:spPr>
        <p:txBody>
          <a:bodyPr wrap="none" anchor="ct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endParaRPr lang="en-US" altLang="en-US"/>
          </a:p>
        </p:txBody>
      </p:sp>
      <p:sp>
        <p:nvSpPr>
          <p:cNvPr id="19481" name="Oval 25"/>
          <p:cNvSpPr>
            <a:spLocks noChangeArrowheads="1"/>
          </p:cNvSpPr>
          <p:nvPr/>
        </p:nvSpPr>
        <p:spPr bwMode="auto">
          <a:xfrm>
            <a:off x="7537385" y="3761232"/>
            <a:ext cx="152400" cy="152400"/>
          </a:xfrm>
          <a:prstGeom prst="ellipse">
            <a:avLst/>
          </a:prstGeom>
          <a:solidFill>
            <a:schemeClr val="tx1"/>
          </a:solidFill>
          <a:ln w="9525">
            <a:solidFill>
              <a:schemeClr val="tx1"/>
            </a:solidFill>
            <a:miter lim="800000"/>
            <a:headEnd/>
            <a:tailEnd/>
          </a:ln>
        </p:spPr>
        <p:txBody>
          <a:bodyPr wrap="none" anchor="ct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endParaRPr lang="en-US" altLang="en-US"/>
          </a:p>
        </p:txBody>
      </p:sp>
      <p:sp>
        <p:nvSpPr>
          <p:cNvPr id="19483" name="Oval 27"/>
          <p:cNvSpPr>
            <a:spLocks noChangeArrowheads="1"/>
          </p:cNvSpPr>
          <p:nvPr/>
        </p:nvSpPr>
        <p:spPr bwMode="auto">
          <a:xfrm>
            <a:off x="6241985" y="3532632"/>
            <a:ext cx="152400" cy="152400"/>
          </a:xfrm>
          <a:prstGeom prst="ellipse">
            <a:avLst/>
          </a:prstGeom>
          <a:solidFill>
            <a:schemeClr val="tx1"/>
          </a:solidFill>
          <a:ln w="9525">
            <a:solidFill>
              <a:schemeClr val="tx1"/>
            </a:solidFill>
            <a:miter lim="800000"/>
            <a:headEnd/>
            <a:tailEnd/>
          </a:ln>
        </p:spPr>
        <p:txBody>
          <a:bodyPr wrap="none" anchor="ct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endParaRPr lang="en-US" altLang="en-US"/>
          </a:p>
        </p:txBody>
      </p:sp>
      <p:sp>
        <p:nvSpPr>
          <p:cNvPr id="19487" name="Text Box 31"/>
          <p:cNvSpPr txBox="1">
            <a:spLocks noChangeArrowheads="1"/>
          </p:cNvSpPr>
          <p:nvPr/>
        </p:nvSpPr>
        <p:spPr bwMode="auto">
          <a:xfrm>
            <a:off x="829372" y="143539"/>
            <a:ext cx="570701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r>
              <a:rPr lang="en-US" altLang="en-US" dirty="0"/>
              <a:t>Evolution of the Inventive Step Requirement</a:t>
            </a:r>
          </a:p>
          <a:p>
            <a:pPr eaLnBrk="1" hangingPunct="1"/>
            <a:r>
              <a:rPr lang="en-US" altLang="en-US" sz="1600" dirty="0"/>
              <a:t>(not to scale)</a:t>
            </a:r>
          </a:p>
        </p:txBody>
      </p:sp>
      <p:sp>
        <p:nvSpPr>
          <p:cNvPr id="19488" name="Freeform 32"/>
          <p:cNvSpPr>
            <a:spLocks/>
          </p:cNvSpPr>
          <p:nvPr/>
        </p:nvSpPr>
        <p:spPr bwMode="auto">
          <a:xfrm>
            <a:off x="7613585" y="3608832"/>
            <a:ext cx="1066800" cy="228600"/>
          </a:xfrm>
          <a:custGeom>
            <a:avLst/>
            <a:gdLst>
              <a:gd name="T0" fmla="*/ 0 w 672"/>
              <a:gd name="T1" fmla="*/ 362902500 h 144"/>
              <a:gd name="T2" fmla="*/ 1330642500 w 672"/>
              <a:gd name="T3" fmla="*/ 0 h 144"/>
              <a:gd name="T4" fmla="*/ 1693545000 w 672"/>
              <a:gd name="T5" fmla="*/ 362902500 h 144"/>
              <a:gd name="T6" fmla="*/ 0 60000 65536"/>
              <a:gd name="T7" fmla="*/ 0 60000 65536"/>
              <a:gd name="T8" fmla="*/ 0 60000 65536"/>
              <a:gd name="T9" fmla="*/ 0 w 672"/>
              <a:gd name="T10" fmla="*/ 0 h 144"/>
              <a:gd name="T11" fmla="*/ 672 w 672"/>
              <a:gd name="T12" fmla="*/ 144 h 144"/>
            </a:gdLst>
            <a:ahLst/>
            <a:cxnLst>
              <a:cxn ang="T6">
                <a:pos x="T0" y="T1"/>
              </a:cxn>
              <a:cxn ang="T7">
                <a:pos x="T2" y="T3"/>
              </a:cxn>
              <a:cxn ang="T8">
                <a:pos x="T4" y="T5"/>
              </a:cxn>
            </a:cxnLst>
            <a:rect l="T9" t="T10" r="T11" b="T12"/>
            <a:pathLst>
              <a:path w="672" h="144">
                <a:moveTo>
                  <a:pt x="0" y="144"/>
                </a:moveTo>
                <a:cubicBezTo>
                  <a:pt x="208" y="72"/>
                  <a:pt x="416" y="0"/>
                  <a:pt x="528" y="0"/>
                </a:cubicBezTo>
                <a:cubicBezTo>
                  <a:pt x="640" y="0"/>
                  <a:pt x="656" y="72"/>
                  <a:pt x="672" y="144"/>
                </a:cubicBezTo>
              </a:path>
            </a:pathLst>
          </a:cu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endParaRPr lang="en-US" altLang="en-US"/>
          </a:p>
        </p:txBody>
      </p:sp>
      <p:sp>
        <p:nvSpPr>
          <p:cNvPr id="19489" name="Freeform 33"/>
          <p:cNvSpPr>
            <a:spLocks/>
          </p:cNvSpPr>
          <p:nvPr/>
        </p:nvSpPr>
        <p:spPr bwMode="auto">
          <a:xfrm>
            <a:off x="7613585" y="3685032"/>
            <a:ext cx="1066800" cy="152400"/>
          </a:xfrm>
          <a:custGeom>
            <a:avLst/>
            <a:gdLst>
              <a:gd name="T0" fmla="*/ 0 w 672"/>
              <a:gd name="T1" fmla="*/ 241935000 h 96"/>
              <a:gd name="T2" fmla="*/ 1330642500 w 672"/>
              <a:gd name="T3" fmla="*/ 0 h 96"/>
              <a:gd name="T4" fmla="*/ 1693545000 w 672"/>
              <a:gd name="T5" fmla="*/ 241935000 h 96"/>
              <a:gd name="T6" fmla="*/ 0 60000 65536"/>
              <a:gd name="T7" fmla="*/ 0 60000 65536"/>
              <a:gd name="T8" fmla="*/ 0 60000 65536"/>
              <a:gd name="T9" fmla="*/ 0 w 672"/>
              <a:gd name="T10" fmla="*/ 0 h 96"/>
              <a:gd name="T11" fmla="*/ 672 w 672"/>
              <a:gd name="T12" fmla="*/ 96 h 96"/>
            </a:gdLst>
            <a:ahLst/>
            <a:cxnLst>
              <a:cxn ang="T6">
                <a:pos x="T0" y="T1"/>
              </a:cxn>
              <a:cxn ang="T7">
                <a:pos x="T2" y="T3"/>
              </a:cxn>
              <a:cxn ang="T8">
                <a:pos x="T4" y="T5"/>
              </a:cxn>
            </a:cxnLst>
            <a:rect l="T9" t="T10" r="T11" b="T12"/>
            <a:pathLst>
              <a:path w="672" h="96">
                <a:moveTo>
                  <a:pt x="0" y="96"/>
                </a:moveTo>
                <a:cubicBezTo>
                  <a:pt x="208" y="48"/>
                  <a:pt x="416" y="0"/>
                  <a:pt x="528" y="0"/>
                </a:cubicBezTo>
                <a:cubicBezTo>
                  <a:pt x="640" y="0"/>
                  <a:pt x="656" y="48"/>
                  <a:pt x="672" y="96"/>
                </a:cubicBezTo>
              </a:path>
            </a:pathLst>
          </a:cu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endParaRPr lang="en-US" altLang="en-US"/>
          </a:p>
        </p:txBody>
      </p:sp>
      <p:sp>
        <p:nvSpPr>
          <p:cNvPr id="19490" name="Freeform 34"/>
          <p:cNvSpPr>
            <a:spLocks/>
          </p:cNvSpPr>
          <p:nvPr/>
        </p:nvSpPr>
        <p:spPr bwMode="auto">
          <a:xfrm>
            <a:off x="7689785" y="3837432"/>
            <a:ext cx="1003300" cy="152400"/>
          </a:xfrm>
          <a:custGeom>
            <a:avLst/>
            <a:gdLst>
              <a:gd name="T0" fmla="*/ 0 w 632"/>
              <a:gd name="T1" fmla="*/ 0 h 96"/>
              <a:gd name="T2" fmla="*/ 1330642500 w 632"/>
              <a:gd name="T3" fmla="*/ 241935000 h 96"/>
              <a:gd name="T4" fmla="*/ 1572577500 w 632"/>
              <a:gd name="T5" fmla="*/ 0 h 96"/>
              <a:gd name="T6" fmla="*/ 0 60000 65536"/>
              <a:gd name="T7" fmla="*/ 0 60000 65536"/>
              <a:gd name="T8" fmla="*/ 0 60000 65536"/>
              <a:gd name="T9" fmla="*/ 0 w 632"/>
              <a:gd name="T10" fmla="*/ 0 h 96"/>
              <a:gd name="T11" fmla="*/ 632 w 632"/>
              <a:gd name="T12" fmla="*/ 96 h 96"/>
            </a:gdLst>
            <a:ahLst/>
            <a:cxnLst>
              <a:cxn ang="T6">
                <a:pos x="T0" y="T1"/>
              </a:cxn>
              <a:cxn ang="T7">
                <a:pos x="T2" y="T3"/>
              </a:cxn>
              <a:cxn ang="T8">
                <a:pos x="T4" y="T5"/>
              </a:cxn>
            </a:cxnLst>
            <a:rect l="T9" t="T10" r="T11" b="T12"/>
            <a:pathLst>
              <a:path w="632" h="96">
                <a:moveTo>
                  <a:pt x="0" y="0"/>
                </a:moveTo>
                <a:cubicBezTo>
                  <a:pt x="212" y="48"/>
                  <a:pt x="424" y="96"/>
                  <a:pt x="528" y="96"/>
                </a:cubicBezTo>
                <a:cubicBezTo>
                  <a:pt x="632" y="96"/>
                  <a:pt x="628" y="48"/>
                  <a:pt x="624" y="0"/>
                </a:cubicBezTo>
              </a:path>
            </a:pathLst>
          </a:cu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endParaRPr lang="en-US" altLang="en-US"/>
          </a:p>
        </p:txBody>
      </p:sp>
      <p:sp>
        <p:nvSpPr>
          <p:cNvPr id="19491" name="Freeform 35"/>
          <p:cNvSpPr>
            <a:spLocks/>
          </p:cNvSpPr>
          <p:nvPr/>
        </p:nvSpPr>
        <p:spPr bwMode="auto">
          <a:xfrm>
            <a:off x="7613585" y="3837432"/>
            <a:ext cx="1092200" cy="76200"/>
          </a:xfrm>
          <a:custGeom>
            <a:avLst/>
            <a:gdLst>
              <a:gd name="T0" fmla="*/ 0 w 688"/>
              <a:gd name="T1" fmla="*/ 0 h 48"/>
              <a:gd name="T2" fmla="*/ 1451610000 w 688"/>
              <a:gd name="T3" fmla="*/ 120967500 h 48"/>
              <a:gd name="T4" fmla="*/ 1693545000 w 688"/>
              <a:gd name="T5" fmla="*/ 0 h 48"/>
              <a:gd name="T6" fmla="*/ 0 60000 65536"/>
              <a:gd name="T7" fmla="*/ 0 60000 65536"/>
              <a:gd name="T8" fmla="*/ 0 60000 65536"/>
              <a:gd name="T9" fmla="*/ 0 w 688"/>
              <a:gd name="T10" fmla="*/ 0 h 48"/>
              <a:gd name="T11" fmla="*/ 688 w 688"/>
              <a:gd name="T12" fmla="*/ 48 h 48"/>
            </a:gdLst>
            <a:ahLst/>
            <a:cxnLst>
              <a:cxn ang="T6">
                <a:pos x="T0" y="T1"/>
              </a:cxn>
              <a:cxn ang="T7">
                <a:pos x="T2" y="T3"/>
              </a:cxn>
              <a:cxn ang="T8">
                <a:pos x="T4" y="T5"/>
              </a:cxn>
            </a:cxnLst>
            <a:rect l="T9" t="T10" r="T11" b="T12"/>
            <a:pathLst>
              <a:path w="688" h="48">
                <a:moveTo>
                  <a:pt x="0" y="0"/>
                </a:moveTo>
                <a:cubicBezTo>
                  <a:pt x="232" y="24"/>
                  <a:pt x="464" y="48"/>
                  <a:pt x="576" y="48"/>
                </a:cubicBezTo>
                <a:cubicBezTo>
                  <a:pt x="688" y="48"/>
                  <a:pt x="680" y="24"/>
                  <a:pt x="672" y="0"/>
                </a:cubicBezTo>
              </a:path>
            </a:pathLst>
          </a:cu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endParaRPr lang="en-US" altLang="en-US"/>
          </a:p>
        </p:txBody>
      </p:sp>
      <p:sp>
        <p:nvSpPr>
          <p:cNvPr id="19492" name="Line 36"/>
          <p:cNvSpPr>
            <a:spLocks noChangeShapeType="1"/>
          </p:cNvSpPr>
          <p:nvPr/>
        </p:nvSpPr>
        <p:spPr bwMode="auto">
          <a:xfrm>
            <a:off x="7689785" y="3837432"/>
            <a:ext cx="914400" cy="0"/>
          </a:xfrm>
          <a:prstGeom prst="line">
            <a:avLst/>
          </a:prstGeom>
          <a:noFill/>
          <a:ln w="28575">
            <a:solidFill>
              <a:schemeClr val="bg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9493" name="Freeform 37"/>
          <p:cNvSpPr>
            <a:spLocks/>
          </p:cNvSpPr>
          <p:nvPr/>
        </p:nvSpPr>
        <p:spPr bwMode="auto">
          <a:xfrm>
            <a:off x="7613585" y="3761232"/>
            <a:ext cx="1066800" cy="76200"/>
          </a:xfrm>
          <a:custGeom>
            <a:avLst/>
            <a:gdLst>
              <a:gd name="T0" fmla="*/ 0 w 672"/>
              <a:gd name="T1" fmla="*/ 120967500 h 48"/>
              <a:gd name="T2" fmla="*/ 1330642500 w 672"/>
              <a:gd name="T3" fmla="*/ 0 h 48"/>
              <a:gd name="T4" fmla="*/ 1693545000 w 672"/>
              <a:gd name="T5" fmla="*/ 120967500 h 48"/>
              <a:gd name="T6" fmla="*/ 0 60000 65536"/>
              <a:gd name="T7" fmla="*/ 0 60000 65536"/>
              <a:gd name="T8" fmla="*/ 0 60000 65536"/>
              <a:gd name="T9" fmla="*/ 0 w 672"/>
              <a:gd name="T10" fmla="*/ 0 h 48"/>
              <a:gd name="T11" fmla="*/ 672 w 672"/>
              <a:gd name="T12" fmla="*/ 48 h 48"/>
            </a:gdLst>
            <a:ahLst/>
            <a:cxnLst>
              <a:cxn ang="T6">
                <a:pos x="T0" y="T1"/>
              </a:cxn>
              <a:cxn ang="T7">
                <a:pos x="T2" y="T3"/>
              </a:cxn>
              <a:cxn ang="T8">
                <a:pos x="T4" y="T5"/>
              </a:cxn>
            </a:cxnLst>
            <a:rect l="T9" t="T10" r="T11" b="T12"/>
            <a:pathLst>
              <a:path w="672" h="48">
                <a:moveTo>
                  <a:pt x="0" y="48"/>
                </a:moveTo>
                <a:cubicBezTo>
                  <a:pt x="208" y="24"/>
                  <a:pt x="416" y="0"/>
                  <a:pt x="528" y="0"/>
                </a:cubicBezTo>
                <a:cubicBezTo>
                  <a:pt x="640" y="0"/>
                  <a:pt x="656" y="24"/>
                  <a:pt x="672" y="48"/>
                </a:cubicBezTo>
              </a:path>
            </a:pathLst>
          </a:cu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endParaRPr lang="en-US" altLang="en-US"/>
          </a:p>
        </p:txBody>
      </p:sp>
      <p:sp>
        <p:nvSpPr>
          <p:cNvPr id="19494" name="Text Box 38"/>
          <p:cNvSpPr txBox="1">
            <a:spLocks noChangeArrowheads="1"/>
          </p:cNvSpPr>
          <p:nvPr/>
        </p:nvSpPr>
        <p:spPr bwMode="auto">
          <a:xfrm rot="-5400000">
            <a:off x="493867" y="3373674"/>
            <a:ext cx="238398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r>
              <a:rPr lang="en-US" altLang="en-US" sz="1600"/>
              <a:t>Stringency of the Standard</a:t>
            </a:r>
          </a:p>
        </p:txBody>
      </p:sp>
      <p:sp>
        <p:nvSpPr>
          <p:cNvPr id="19496" name="Oval 40"/>
          <p:cNvSpPr>
            <a:spLocks noChangeArrowheads="1"/>
          </p:cNvSpPr>
          <p:nvPr/>
        </p:nvSpPr>
        <p:spPr bwMode="auto">
          <a:xfrm>
            <a:off x="1250518" y="5790644"/>
            <a:ext cx="152400" cy="152400"/>
          </a:xfrm>
          <a:prstGeom prst="ellipse">
            <a:avLst/>
          </a:prstGeom>
          <a:solidFill>
            <a:schemeClr val="tx1"/>
          </a:solidFill>
          <a:ln w="9525">
            <a:solidFill>
              <a:schemeClr val="tx1"/>
            </a:solidFill>
            <a:miter lim="800000"/>
            <a:headEnd/>
            <a:tailEnd/>
          </a:ln>
        </p:spPr>
        <p:txBody>
          <a:bodyPr wrap="none" anchor="ct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endParaRPr lang="en-US" altLang="en-US"/>
          </a:p>
        </p:txBody>
      </p:sp>
      <p:sp>
        <p:nvSpPr>
          <p:cNvPr id="19497" name="Text Box 41"/>
          <p:cNvSpPr txBox="1">
            <a:spLocks noChangeArrowheads="1"/>
          </p:cNvSpPr>
          <p:nvPr/>
        </p:nvSpPr>
        <p:spPr bwMode="auto">
          <a:xfrm>
            <a:off x="4062144" y="4458275"/>
            <a:ext cx="8050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r>
              <a:rPr lang="en-US" altLang="en-US" sz="1200" dirty="0"/>
              <a:t>Thomson </a:t>
            </a:r>
          </a:p>
          <a:p>
            <a:pPr algn="ctr" eaLnBrk="1" hangingPunct="1"/>
            <a:r>
              <a:rPr lang="en-US" altLang="en-US" sz="1200" dirty="0"/>
              <a:t>(1889)</a:t>
            </a:r>
          </a:p>
        </p:txBody>
      </p:sp>
      <p:sp>
        <p:nvSpPr>
          <p:cNvPr id="19500" name="Text Box 19"/>
          <p:cNvSpPr txBox="1">
            <a:spLocks noChangeArrowheads="1"/>
          </p:cNvSpPr>
          <p:nvPr/>
        </p:nvSpPr>
        <p:spPr bwMode="auto">
          <a:xfrm>
            <a:off x="10177210" y="4193521"/>
            <a:ext cx="6226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r>
              <a:rPr lang="en-US" altLang="en-US" sz="1200" dirty="0"/>
              <a:t>KSR</a:t>
            </a:r>
          </a:p>
          <a:p>
            <a:pPr eaLnBrk="1" hangingPunct="1"/>
            <a:r>
              <a:rPr lang="en-US" altLang="en-US" sz="1200" dirty="0"/>
              <a:t>(2007)</a:t>
            </a:r>
          </a:p>
        </p:txBody>
      </p:sp>
      <p:cxnSp>
        <p:nvCxnSpPr>
          <p:cNvPr id="3" name="Straight Connector 2">
            <a:extLst>
              <a:ext uri="{FF2B5EF4-FFF2-40B4-BE49-F238E27FC236}">
                <a16:creationId xmlns:a16="http://schemas.microsoft.com/office/drawing/2014/main" id="{5ED8A260-3A6A-D442-B973-2C0DF8EE549F}"/>
              </a:ext>
            </a:extLst>
          </p:cNvPr>
          <p:cNvCxnSpPr>
            <a:cxnSpLocks/>
          </p:cNvCxnSpPr>
          <p:nvPr/>
        </p:nvCxnSpPr>
        <p:spPr>
          <a:xfrm flipH="1">
            <a:off x="10159031" y="4182105"/>
            <a:ext cx="35656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Text Box 19">
            <a:extLst>
              <a:ext uri="{FF2B5EF4-FFF2-40B4-BE49-F238E27FC236}">
                <a16:creationId xmlns:a16="http://schemas.microsoft.com/office/drawing/2014/main" id="{0B8AEC9F-62A0-784F-8D6E-CAEA1E14FDD3}"/>
              </a:ext>
            </a:extLst>
          </p:cNvPr>
          <p:cNvSpPr txBox="1">
            <a:spLocks noChangeArrowheads="1"/>
          </p:cNvSpPr>
          <p:nvPr/>
        </p:nvSpPr>
        <p:spPr bwMode="auto">
          <a:xfrm>
            <a:off x="10494188" y="3908482"/>
            <a:ext cx="9198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r>
              <a:rPr lang="en-US" altLang="en-US" sz="1200" dirty="0"/>
              <a:t>AIA(2013)</a:t>
            </a:r>
          </a:p>
        </p:txBody>
      </p:sp>
      <p:sp>
        <p:nvSpPr>
          <p:cNvPr id="50" name="Text Box 37">
            <a:extLst>
              <a:ext uri="{FF2B5EF4-FFF2-40B4-BE49-F238E27FC236}">
                <a16:creationId xmlns:a16="http://schemas.microsoft.com/office/drawing/2014/main" id="{9C5384BF-EFAD-B842-842C-2DC5637E1CAB}"/>
              </a:ext>
            </a:extLst>
          </p:cNvPr>
          <p:cNvSpPr txBox="1">
            <a:spLocks noChangeArrowheads="1"/>
          </p:cNvSpPr>
          <p:nvPr/>
        </p:nvSpPr>
        <p:spPr bwMode="auto">
          <a:xfrm>
            <a:off x="5906112" y="4424914"/>
            <a:ext cx="9348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r>
              <a:rPr lang="en-US" altLang="en-US" sz="1200" dirty="0">
                <a:solidFill>
                  <a:srgbClr val="6666FF"/>
                </a:solidFill>
              </a:rPr>
              <a:t>1932 </a:t>
            </a:r>
            <a:r>
              <a:rPr lang="en-US" altLang="en-US" sz="1200" dirty="0">
                <a:solidFill>
                  <a:srgbClr val="0070C0"/>
                </a:solidFill>
              </a:rPr>
              <a:t>statute</a:t>
            </a:r>
          </a:p>
        </p:txBody>
      </p:sp>
      <p:sp>
        <p:nvSpPr>
          <p:cNvPr id="51" name="Text Box 47">
            <a:extLst>
              <a:ext uri="{FF2B5EF4-FFF2-40B4-BE49-F238E27FC236}">
                <a16:creationId xmlns:a16="http://schemas.microsoft.com/office/drawing/2014/main" id="{15CB55F1-0B21-044A-AC6F-07E289A542F6}"/>
              </a:ext>
            </a:extLst>
          </p:cNvPr>
          <p:cNvSpPr txBox="1">
            <a:spLocks noChangeArrowheads="1"/>
          </p:cNvSpPr>
          <p:nvPr/>
        </p:nvSpPr>
        <p:spPr bwMode="auto">
          <a:xfrm rot="21310808">
            <a:off x="84694" y="5735863"/>
            <a:ext cx="8620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r>
              <a:rPr lang="en-US" altLang="en-US" sz="1600" dirty="0">
                <a:solidFill>
                  <a:srgbClr val="0070C0"/>
                </a:solidFill>
              </a:rPr>
              <a:t>England</a:t>
            </a:r>
          </a:p>
        </p:txBody>
      </p:sp>
      <p:pic>
        <p:nvPicPr>
          <p:cNvPr id="58" name="Picture 57">
            <a:extLst>
              <a:ext uri="{FF2B5EF4-FFF2-40B4-BE49-F238E27FC236}">
                <a16:creationId xmlns:a16="http://schemas.microsoft.com/office/drawing/2014/main" id="{5062F3CD-65B5-5242-B432-50EB50D3E08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690019" cy="570042"/>
          </a:xfrm>
          <a:prstGeom prst="rect">
            <a:avLst/>
          </a:prstGeom>
          <a:noFill/>
          <a:ln>
            <a:noFill/>
          </a:ln>
          <a:extLst>
            <a:ext uri="{FAA26D3D-D897-4be2-8F04-BA451C77F1D7}">
              <ma14:placeholderFlag xmlns:ma14="http://schemas.microsoft.com/office/mac/drawingml/2011/main" xmlns=""/>
            </a:ext>
          </a:extLst>
        </p:spPr>
      </p:pic>
      <p:sp>
        <p:nvSpPr>
          <p:cNvPr id="2" name="Line 8">
            <a:extLst>
              <a:ext uri="{FF2B5EF4-FFF2-40B4-BE49-F238E27FC236}">
                <a16:creationId xmlns:a16="http://schemas.microsoft.com/office/drawing/2014/main" id="{AD884160-DD76-57A3-016A-6F0BF5109E80}"/>
              </a:ext>
            </a:extLst>
          </p:cNvPr>
          <p:cNvSpPr>
            <a:spLocks noChangeShapeType="1"/>
          </p:cNvSpPr>
          <p:nvPr/>
        </p:nvSpPr>
        <p:spPr bwMode="auto">
          <a:xfrm>
            <a:off x="11142031" y="6182982"/>
            <a:ext cx="0" cy="1524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4" name="Text Box 16">
            <a:extLst>
              <a:ext uri="{FF2B5EF4-FFF2-40B4-BE49-F238E27FC236}">
                <a16:creationId xmlns:a16="http://schemas.microsoft.com/office/drawing/2014/main" id="{E457BA95-8AA3-D945-538F-24777C843A57}"/>
              </a:ext>
            </a:extLst>
          </p:cNvPr>
          <p:cNvSpPr txBox="1">
            <a:spLocks noChangeArrowheads="1"/>
          </p:cNvSpPr>
          <p:nvPr/>
        </p:nvSpPr>
        <p:spPr bwMode="auto">
          <a:xfrm>
            <a:off x="10895969" y="6349671"/>
            <a:ext cx="51809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r>
              <a:rPr lang="en-US" altLang="en-US" sz="1200" dirty="0">
                <a:latin typeface="Tahoma" charset="0"/>
              </a:rPr>
              <a:t>2025</a:t>
            </a:r>
          </a:p>
        </p:txBody>
      </p:sp>
      <p:sp>
        <p:nvSpPr>
          <p:cNvPr id="10" name="Line 5">
            <a:extLst>
              <a:ext uri="{FF2B5EF4-FFF2-40B4-BE49-F238E27FC236}">
                <a16:creationId xmlns:a16="http://schemas.microsoft.com/office/drawing/2014/main" id="{FE088CB3-92F9-257B-D5E6-0F612D60DBBA}"/>
              </a:ext>
            </a:extLst>
          </p:cNvPr>
          <p:cNvSpPr>
            <a:spLocks noChangeShapeType="1"/>
          </p:cNvSpPr>
          <p:nvPr/>
        </p:nvSpPr>
        <p:spPr bwMode="auto">
          <a:xfrm>
            <a:off x="188651" y="6195303"/>
            <a:ext cx="0" cy="1524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1" name="Text Box 10">
            <a:extLst>
              <a:ext uri="{FF2B5EF4-FFF2-40B4-BE49-F238E27FC236}">
                <a16:creationId xmlns:a16="http://schemas.microsoft.com/office/drawing/2014/main" id="{E5938BE4-A83F-28D2-0B31-DB85E5074BBC}"/>
              </a:ext>
            </a:extLst>
          </p:cNvPr>
          <p:cNvSpPr txBox="1">
            <a:spLocks noChangeArrowheads="1"/>
          </p:cNvSpPr>
          <p:nvPr/>
        </p:nvSpPr>
        <p:spPr bwMode="auto">
          <a:xfrm>
            <a:off x="-68523" y="6347703"/>
            <a:ext cx="51809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r>
              <a:rPr lang="en-US" altLang="en-US" sz="1200" dirty="0">
                <a:latin typeface="Tahoma" charset="0"/>
              </a:rPr>
              <a:t>1700</a:t>
            </a:r>
          </a:p>
        </p:txBody>
      </p:sp>
      <p:cxnSp>
        <p:nvCxnSpPr>
          <p:cNvPr id="13" name="Straight Connector 12">
            <a:extLst>
              <a:ext uri="{FF2B5EF4-FFF2-40B4-BE49-F238E27FC236}">
                <a16:creationId xmlns:a16="http://schemas.microsoft.com/office/drawing/2014/main" id="{4EE803C7-84AD-5FEB-EEE6-A4519E87DDE5}"/>
              </a:ext>
            </a:extLst>
          </p:cNvPr>
          <p:cNvCxnSpPr>
            <a:cxnSpLocks/>
            <a:endCxn id="19530" idx="0"/>
          </p:cNvCxnSpPr>
          <p:nvPr/>
        </p:nvCxnSpPr>
        <p:spPr>
          <a:xfrm flipV="1">
            <a:off x="188651" y="5899150"/>
            <a:ext cx="2719649" cy="178245"/>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15" name="Text Box 37">
            <a:extLst>
              <a:ext uri="{FF2B5EF4-FFF2-40B4-BE49-F238E27FC236}">
                <a16:creationId xmlns:a16="http://schemas.microsoft.com/office/drawing/2014/main" id="{84DC1F31-5929-F3EF-4457-D52A029FCDEE}"/>
              </a:ext>
            </a:extLst>
          </p:cNvPr>
          <p:cNvSpPr txBox="1">
            <a:spLocks noChangeArrowheads="1"/>
          </p:cNvSpPr>
          <p:nvPr/>
        </p:nvSpPr>
        <p:spPr bwMode="auto">
          <a:xfrm rot="21381859">
            <a:off x="1577256" y="5915770"/>
            <a:ext cx="108074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r>
              <a:rPr lang="en-US" altLang="en-US" sz="1200" dirty="0">
                <a:solidFill>
                  <a:srgbClr val="0070C0"/>
                </a:solidFill>
              </a:rPr>
              <a:t>“nontriviality”</a:t>
            </a:r>
          </a:p>
        </p:txBody>
      </p:sp>
      <p:cxnSp>
        <p:nvCxnSpPr>
          <p:cNvPr id="17" name="Straight Connector 16">
            <a:extLst>
              <a:ext uri="{FF2B5EF4-FFF2-40B4-BE49-F238E27FC236}">
                <a16:creationId xmlns:a16="http://schemas.microsoft.com/office/drawing/2014/main" id="{7F2527F1-980B-8490-8FCC-194436D499F8}"/>
              </a:ext>
            </a:extLst>
          </p:cNvPr>
          <p:cNvCxnSpPr>
            <a:cxnSpLocks/>
            <a:endCxn id="19483" idx="2"/>
          </p:cNvCxnSpPr>
          <p:nvPr/>
        </p:nvCxnSpPr>
        <p:spPr>
          <a:xfrm flipV="1">
            <a:off x="2985605" y="3608832"/>
            <a:ext cx="3256380" cy="867860"/>
          </a:xfrm>
          <a:prstGeom prst="line">
            <a:avLst/>
          </a:prstGeom>
          <a:ln w="38100">
            <a:solidFill>
              <a:schemeClr val="tx1"/>
            </a:solidFill>
            <a:headEnd type="oval" w="lg" len="lg"/>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CF3E5C7-D0E0-E836-7575-9AE9D7596032}"/>
              </a:ext>
            </a:extLst>
          </p:cNvPr>
          <p:cNvCxnSpPr>
            <a:cxnSpLocks/>
          </p:cNvCxnSpPr>
          <p:nvPr/>
        </p:nvCxnSpPr>
        <p:spPr>
          <a:xfrm>
            <a:off x="6340877" y="3597867"/>
            <a:ext cx="733544" cy="14851"/>
          </a:xfrm>
          <a:prstGeom prst="line">
            <a:avLst/>
          </a:prstGeom>
          <a:ln w="38100">
            <a:solidFill>
              <a:schemeClr val="tx1"/>
            </a:solidFill>
            <a:headEnd type="oval" w="lg" len="lg"/>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68FCDD6-89BD-D628-55B3-294F8E45D2B4}"/>
              </a:ext>
            </a:extLst>
          </p:cNvPr>
          <p:cNvCxnSpPr>
            <a:cxnSpLocks/>
          </p:cNvCxnSpPr>
          <p:nvPr/>
        </p:nvCxnSpPr>
        <p:spPr>
          <a:xfrm flipH="1" flipV="1">
            <a:off x="7074421" y="3605292"/>
            <a:ext cx="5764" cy="334565"/>
          </a:xfrm>
          <a:prstGeom prst="line">
            <a:avLst/>
          </a:prstGeom>
          <a:ln w="38100">
            <a:solidFill>
              <a:schemeClr val="tx1"/>
            </a:solidFill>
            <a:headEnd type="oval" w="lg" len="lg"/>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71FA856-C56F-8F28-D202-8FF2267224F0}"/>
              </a:ext>
            </a:extLst>
          </p:cNvPr>
          <p:cNvCxnSpPr>
            <a:cxnSpLocks/>
          </p:cNvCxnSpPr>
          <p:nvPr/>
        </p:nvCxnSpPr>
        <p:spPr>
          <a:xfrm flipH="1">
            <a:off x="7085535" y="3837432"/>
            <a:ext cx="538661" cy="90100"/>
          </a:xfrm>
          <a:prstGeom prst="line">
            <a:avLst/>
          </a:prstGeom>
          <a:ln w="38100">
            <a:solidFill>
              <a:schemeClr val="tx1"/>
            </a:solidFill>
            <a:headEnd type="oval" w="lg" len="lg"/>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8559CB4-9439-8490-DA0F-1313CC5397BD}"/>
              </a:ext>
            </a:extLst>
          </p:cNvPr>
          <p:cNvCxnSpPr>
            <a:cxnSpLocks/>
          </p:cNvCxnSpPr>
          <p:nvPr/>
        </p:nvCxnSpPr>
        <p:spPr>
          <a:xfrm>
            <a:off x="8681387" y="3837432"/>
            <a:ext cx="1529413" cy="714930"/>
          </a:xfrm>
          <a:prstGeom prst="line">
            <a:avLst/>
          </a:prstGeom>
          <a:ln w="38100">
            <a:solidFill>
              <a:schemeClr val="tx1"/>
            </a:solidFill>
            <a:headEnd type="oval" w="lg" len="lg"/>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5DA587E-34D5-C37E-9E15-52BFC365F2A5}"/>
              </a:ext>
            </a:extLst>
          </p:cNvPr>
          <p:cNvCxnSpPr>
            <a:cxnSpLocks/>
          </p:cNvCxnSpPr>
          <p:nvPr/>
        </p:nvCxnSpPr>
        <p:spPr>
          <a:xfrm>
            <a:off x="10210324" y="4194442"/>
            <a:ext cx="0" cy="358953"/>
          </a:xfrm>
          <a:prstGeom prst="line">
            <a:avLst/>
          </a:prstGeom>
          <a:ln w="38100">
            <a:solidFill>
              <a:schemeClr val="tx1"/>
            </a:solidFill>
            <a:headEnd type="oval" w="lg" len="lg"/>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79065D4-74AD-D5C6-8A1E-624CDAA5BBEB}"/>
              </a:ext>
            </a:extLst>
          </p:cNvPr>
          <p:cNvCxnSpPr>
            <a:cxnSpLocks/>
          </p:cNvCxnSpPr>
          <p:nvPr/>
        </p:nvCxnSpPr>
        <p:spPr>
          <a:xfrm>
            <a:off x="10515600" y="3939857"/>
            <a:ext cx="0" cy="257740"/>
          </a:xfrm>
          <a:prstGeom prst="line">
            <a:avLst/>
          </a:prstGeom>
          <a:ln w="38100">
            <a:solidFill>
              <a:schemeClr val="tx1"/>
            </a:solidFill>
            <a:headEnd type="oval" w="lg" len="lg"/>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0AF1AC0B-2DC0-A360-66F0-530B9332BF1C}"/>
              </a:ext>
            </a:extLst>
          </p:cNvPr>
          <p:cNvCxnSpPr>
            <a:cxnSpLocks/>
          </p:cNvCxnSpPr>
          <p:nvPr/>
        </p:nvCxnSpPr>
        <p:spPr>
          <a:xfrm>
            <a:off x="10515600" y="3933721"/>
            <a:ext cx="433349" cy="0"/>
          </a:xfrm>
          <a:prstGeom prst="line">
            <a:avLst/>
          </a:prstGeom>
          <a:ln w="38100">
            <a:solidFill>
              <a:schemeClr val="tx1"/>
            </a:solidFill>
            <a:headEnd type="none" w="lg" len="lg"/>
          </a:ln>
        </p:spPr>
        <p:style>
          <a:lnRef idx="1">
            <a:schemeClr val="accent1"/>
          </a:lnRef>
          <a:fillRef idx="0">
            <a:schemeClr val="accent1"/>
          </a:fillRef>
          <a:effectRef idx="0">
            <a:schemeClr val="accent1"/>
          </a:effectRef>
          <a:fontRef idx="minor">
            <a:schemeClr val="tx1"/>
          </a:fontRef>
        </p:style>
      </p:cxnSp>
      <p:sp>
        <p:nvSpPr>
          <p:cNvPr id="63" name="Freeform 62">
            <a:extLst>
              <a:ext uri="{FF2B5EF4-FFF2-40B4-BE49-F238E27FC236}">
                <a16:creationId xmlns:a16="http://schemas.microsoft.com/office/drawing/2014/main" id="{5E346A20-F82A-9F6A-C1FC-AA518A0383D1}"/>
              </a:ext>
            </a:extLst>
          </p:cNvPr>
          <p:cNvSpPr/>
          <p:nvPr/>
        </p:nvSpPr>
        <p:spPr>
          <a:xfrm>
            <a:off x="1328928" y="4486656"/>
            <a:ext cx="1670304" cy="1377696"/>
          </a:xfrm>
          <a:custGeom>
            <a:avLst/>
            <a:gdLst>
              <a:gd name="connsiteX0" fmla="*/ 0 w 1670304"/>
              <a:gd name="connsiteY0" fmla="*/ 1377696 h 1377696"/>
              <a:gd name="connsiteX1" fmla="*/ 1194816 w 1670304"/>
              <a:gd name="connsiteY1" fmla="*/ 938784 h 1377696"/>
              <a:gd name="connsiteX2" fmla="*/ 1670304 w 1670304"/>
              <a:gd name="connsiteY2" fmla="*/ 0 h 1377696"/>
              <a:gd name="connsiteX3" fmla="*/ 1670304 w 1670304"/>
              <a:gd name="connsiteY3" fmla="*/ 0 h 1377696"/>
            </a:gdLst>
            <a:ahLst/>
            <a:cxnLst>
              <a:cxn ang="0">
                <a:pos x="connsiteX0" y="connsiteY0"/>
              </a:cxn>
              <a:cxn ang="0">
                <a:pos x="connsiteX1" y="connsiteY1"/>
              </a:cxn>
              <a:cxn ang="0">
                <a:pos x="connsiteX2" y="connsiteY2"/>
              </a:cxn>
              <a:cxn ang="0">
                <a:pos x="connsiteX3" y="connsiteY3"/>
              </a:cxn>
            </a:cxnLst>
            <a:rect l="l" t="t" r="r" b="b"/>
            <a:pathLst>
              <a:path w="1670304" h="1377696">
                <a:moveTo>
                  <a:pt x="0" y="1377696"/>
                </a:moveTo>
                <a:cubicBezTo>
                  <a:pt x="458216" y="1273048"/>
                  <a:pt x="916432" y="1168400"/>
                  <a:pt x="1194816" y="938784"/>
                </a:cubicBezTo>
                <a:cubicBezTo>
                  <a:pt x="1473200" y="709168"/>
                  <a:pt x="1670304" y="0"/>
                  <a:pt x="1670304" y="0"/>
                </a:cubicBezTo>
                <a:lnTo>
                  <a:pt x="1670304" y="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525" name="Straight Connector 19524">
            <a:extLst>
              <a:ext uri="{FF2B5EF4-FFF2-40B4-BE49-F238E27FC236}">
                <a16:creationId xmlns:a16="http://schemas.microsoft.com/office/drawing/2014/main" id="{92168CFD-E9A0-46E8-A431-64AFEBD6B4CD}"/>
              </a:ext>
            </a:extLst>
          </p:cNvPr>
          <p:cNvCxnSpPr>
            <a:cxnSpLocks/>
          </p:cNvCxnSpPr>
          <p:nvPr/>
        </p:nvCxnSpPr>
        <p:spPr>
          <a:xfrm flipV="1">
            <a:off x="4089054" y="4424353"/>
            <a:ext cx="1888078" cy="67844"/>
          </a:xfrm>
          <a:prstGeom prst="line">
            <a:avLst/>
          </a:prstGeom>
          <a:ln w="38100">
            <a:solidFill>
              <a:srgbClr val="0070C0"/>
            </a:solidFill>
            <a:headEnd type="diamond" w="lg" len="lg"/>
            <a:tailEnd type="diamond" w="lg" len="lg"/>
          </a:ln>
        </p:spPr>
        <p:style>
          <a:lnRef idx="1">
            <a:schemeClr val="accent1"/>
          </a:lnRef>
          <a:fillRef idx="0">
            <a:schemeClr val="accent1"/>
          </a:fillRef>
          <a:effectRef idx="0">
            <a:schemeClr val="accent1"/>
          </a:effectRef>
          <a:fontRef idx="minor">
            <a:schemeClr val="tx1"/>
          </a:fontRef>
        </p:style>
      </p:cxnSp>
      <p:sp>
        <p:nvSpPr>
          <p:cNvPr id="19530" name="Freeform 19529">
            <a:extLst>
              <a:ext uri="{FF2B5EF4-FFF2-40B4-BE49-F238E27FC236}">
                <a16:creationId xmlns:a16="http://schemas.microsoft.com/office/drawing/2014/main" id="{78A8ADC2-C090-4A9C-DA02-C8C330564D44}"/>
              </a:ext>
            </a:extLst>
          </p:cNvPr>
          <p:cNvSpPr/>
          <p:nvPr/>
        </p:nvSpPr>
        <p:spPr>
          <a:xfrm>
            <a:off x="2908300" y="4483100"/>
            <a:ext cx="1206500" cy="1416050"/>
          </a:xfrm>
          <a:custGeom>
            <a:avLst/>
            <a:gdLst>
              <a:gd name="connsiteX0" fmla="*/ 0 w 1206500"/>
              <a:gd name="connsiteY0" fmla="*/ 1416050 h 1416050"/>
              <a:gd name="connsiteX1" fmla="*/ 673100 w 1206500"/>
              <a:gd name="connsiteY1" fmla="*/ 965200 h 1416050"/>
              <a:gd name="connsiteX2" fmla="*/ 1206500 w 1206500"/>
              <a:gd name="connsiteY2" fmla="*/ 0 h 1416050"/>
            </a:gdLst>
            <a:ahLst/>
            <a:cxnLst>
              <a:cxn ang="0">
                <a:pos x="connsiteX0" y="connsiteY0"/>
              </a:cxn>
              <a:cxn ang="0">
                <a:pos x="connsiteX1" y="connsiteY1"/>
              </a:cxn>
              <a:cxn ang="0">
                <a:pos x="connsiteX2" y="connsiteY2"/>
              </a:cxn>
            </a:cxnLst>
            <a:rect l="l" t="t" r="r" b="b"/>
            <a:pathLst>
              <a:path w="1206500" h="1416050">
                <a:moveTo>
                  <a:pt x="0" y="1416050"/>
                </a:moveTo>
                <a:cubicBezTo>
                  <a:pt x="236008" y="1308629"/>
                  <a:pt x="472017" y="1201208"/>
                  <a:pt x="673100" y="965200"/>
                </a:cubicBezTo>
                <a:cubicBezTo>
                  <a:pt x="874183" y="729192"/>
                  <a:pt x="1040341" y="364596"/>
                  <a:pt x="1206500" y="0"/>
                </a:cubicBezTo>
              </a:path>
            </a:pathLst>
          </a:cu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31" name="Text Box 41">
            <a:extLst>
              <a:ext uri="{FF2B5EF4-FFF2-40B4-BE49-F238E27FC236}">
                <a16:creationId xmlns:a16="http://schemas.microsoft.com/office/drawing/2014/main" id="{5E3F916F-CDB0-F3E8-7BE7-34CE7DF9FFED}"/>
              </a:ext>
            </a:extLst>
          </p:cNvPr>
          <p:cNvSpPr txBox="1">
            <a:spLocks noChangeArrowheads="1"/>
          </p:cNvSpPr>
          <p:nvPr/>
        </p:nvSpPr>
        <p:spPr bwMode="auto">
          <a:xfrm>
            <a:off x="2496472" y="3945948"/>
            <a:ext cx="8386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r>
              <a:rPr lang="en-US" altLang="en-US" sz="1200" dirty="0"/>
              <a:t>Hotchkiss </a:t>
            </a:r>
          </a:p>
          <a:p>
            <a:pPr algn="ctr" eaLnBrk="1" hangingPunct="1"/>
            <a:r>
              <a:rPr lang="en-US" altLang="en-US" sz="1200" dirty="0"/>
              <a:t>(1851)</a:t>
            </a:r>
          </a:p>
        </p:txBody>
      </p:sp>
      <p:cxnSp>
        <p:nvCxnSpPr>
          <p:cNvPr id="19533" name="Straight Connector 19532">
            <a:extLst>
              <a:ext uri="{FF2B5EF4-FFF2-40B4-BE49-F238E27FC236}">
                <a16:creationId xmlns:a16="http://schemas.microsoft.com/office/drawing/2014/main" id="{E4F53DD5-4938-F9D6-AF1D-528DF7146C81}"/>
              </a:ext>
            </a:extLst>
          </p:cNvPr>
          <p:cNvCxnSpPr>
            <a:cxnSpLocks/>
          </p:cNvCxnSpPr>
          <p:nvPr/>
        </p:nvCxnSpPr>
        <p:spPr>
          <a:xfrm flipV="1">
            <a:off x="5977132" y="4247780"/>
            <a:ext cx="4971817" cy="184264"/>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19536" name="Text Box 47">
            <a:extLst>
              <a:ext uri="{FF2B5EF4-FFF2-40B4-BE49-F238E27FC236}">
                <a16:creationId xmlns:a16="http://schemas.microsoft.com/office/drawing/2014/main" id="{2C45A32A-EB94-7B4B-D1C4-7260156265A6}"/>
              </a:ext>
            </a:extLst>
          </p:cNvPr>
          <p:cNvSpPr txBox="1">
            <a:spLocks noChangeArrowheads="1"/>
          </p:cNvSpPr>
          <p:nvPr/>
        </p:nvSpPr>
        <p:spPr bwMode="auto">
          <a:xfrm rot="20718100">
            <a:off x="1424231" y="5409931"/>
            <a:ext cx="59343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r>
              <a:rPr lang="en-US" altLang="en-US" sz="1600" dirty="0"/>
              <a:t>USA</a:t>
            </a:r>
          </a:p>
        </p:txBody>
      </p:sp>
    </p:spTree>
    <p:extLst>
      <p:ext uri="{BB962C8B-B14F-4D97-AF65-F5344CB8AC3E}">
        <p14:creationId xmlns:p14="http://schemas.microsoft.com/office/powerpoint/2010/main" val="1978237386"/>
      </p:ext>
    </p:extLst>
  </p:cSld>
  <p:clrMapOvr>
    <a:masterClrMapping/>
  </p:clrMapOvr>
  <p:transition spd="slow">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8A32E3-6FBC-062C-6D84-F78EEC00DE6F}"/>
              </a:ext>
            </a:extLst>
          </p:cNvPr>
          <p:cNvSpPr>
            <a:spLocks noGrp="1"/>
          </p:cNvSpPr>
          <p:nvPr>
            <p:ph type="title"/>
          </p:nvPr>
        </p:nvSpPr>
        <p:spPr/>
        <p:txBody>
          <a:bodyPr/>
          <a:lstStyle/>
          <a:p>
            <a:r>
              <a:rPr lang="en-US" dirty="0"/>
              <a:t>European Patent Convention, Article 56</a:t>
            </a:r>
          </a:p>
        </p:txBody>
      </p:sp>
      <p:sp>
        <p:nvSpPr>
          <p:cNvPr id="5" name="Content Placeholder 4">
            <a:extLst>
              <a:ext uri="{FF2B5EF4-FFF2-40B4-BE49-F238E27FC236}">
                <a16:creationId xmlns:a16="http://schemas.microsoft.com/office/drawing/2014/main" id="{5F0B3E29-DDE1-91D8-69EF-9BF86252E262}"/>
              </a:ext>
            </a:extLst>
          </p:cNvPr>
          <p:cNvSpPr>
            <a:spLocks noGrp="1"/>
          </p:cNvSpPr>
          <p:nvPr>
            <p:ph idx="1"/>
          </p:nvPr>
        </p:nvSpPr>
        <p:spPr/>
        <p:txBody>
          <a:bodyPr/>
          <a:lstStyle/>
          <a:p>
            <a:r>
              <a:rPr lang="en-US" b="0" i="0" u="none" strike="noStrike" dirty="0">
                <a:solidFill>
                  <a:srgbClr val="000000"/>
                </a:solidFill>
                <a:effectLst/>
                <a:latin typeface="Arial" panose="020B0604020202020204" pitchFamily="34" charset="0"/>
              </a:rPr>
              <a:t>An invention shall be considered as involving an inventive step if, having regard to the state of the art, it is not obvious to a person skilled in the art.</a:t>
            </a:r>
            <a:endParaRPr lang="en-US" dirty="0"/>
          </a:p>
        </p:txBody>
      </p:sp>
    </p:spTree>
    <p:extLst>
      <p:ext uri="{BB962C8B-B14F-4D97-AF65-F5344CB8AC3E}">
        <p14:creationId xmlns:p14="http://schemas.microsoft.com/office/powerpoint/2010/main" val="24575092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A23AD-1A6A-ADE3-B244-80A02B7245A2}"/>
              </a:ext>
            </a:extLst>
          </p:cNvPr>
          <p:cNvSpPr>
            <a:spLocks noGrp="1"/>
          </p:cNvSpPr>
          <p:nvPr>
            <p:ph type="title"/>
          </p:nvPr>
        </p:nvSpPr>
        <p:spPr>
          <a:xfrm>
            <a:off x="838200" y="18255"/>
            <a:ext cx="10515600" cy="774225"/>
          </a:xfrm>
        </p:spPr>
        <p:txBody>
          <a:bodyPr>
            <a:normAutofit/>
          </a:bodyPr>
          <a:lstStyle/>
          <a:p>
            <a:pPr algn="ctr"/>
            <a:r>
              <a:rPr lang="en-US" sz="2800" dirty="0"/>
              <a:t>EPO Guidelines for Examination:  ”The Problem-Solution Approach”</a:t>
            </a:r>
          </a:p>
        </p:txBody>
      </p:sp>
      <p:sp>
        <p:nvSpPr>
          <p:cNvPr id="3" name="Content Placeholder 2">
            <a:extLst>
              <a:ext uri="{FF2B5EF4-FFF2-40B4-BE49-F238E27FC236}">
                <a16:creationId xmlns:a16="http://schemas.microsoft.com/office/drawing/2014/main" id="{D29853D1-1FE1-7BB9-998A-D943629155C1}"/>
              </a:ext>
            </a:extLst>
          </p:cNvPr>
          <p:cNvSpPr>
            <a:spLocks noGrp="1"/>
          </p:cNvSpPr>
          <p:nvPr>
            <p:ph sz="half" idx="1"/>
          </p:nvPr>
        </p:nvSpPr>
        <p:spPr>
          <a:xfrm>
            <a:off x="326136" y="947800"/>
            <a:ext cx="4721352" cy="5672456"/>
          </a:xfrm>
        </p:spPr>
        <p:txBody>
          <a:bodyPr>
            <a:normAutofit fontScale="70000" lnSpcReduction="20000"/>
          </a:bodyPr>
          <a:lstStyle/>
          <a:p>
            <a:pPr marL="0" indent="0" algn="l">
              <a:lnSpc>
                <a:spcPct val="120000"/>
              </a:lnSpc>
              <a:buNone/>
            </a:pPr>
            <a:r>
              <a:rPr lang="en-US" b="0" i="0" u="none" strike="noStrike" dirty="0">
                <a:solidFill>
                  <a:srgbClr val="0B2A43"/>
                </a:solidFill>
                <a:effectLst/>
                <a:latin typeface="Arial" panose="020B0604020202020204" pitchFamily="34" charset="0"/>
              </a:rPr>
              <a:t>In order to assess inventive step in an objective and predictable manner, the so-called "</a:t>
            </a:r>
            <a:r>
              <a:rPr lang="en-US" b="1" i="0" u="none" strike="noStrike" dirty="0">
                <a:solidFill>
                  <a:srgbClr val="0B2A43"/>
                </a:solidFill>
                <a:effectLst/>
                <a:latin typeface="Arial" panose="020B0604020202020204" pitchFamily="34" charset="0"/>
              </a:rPr>
              <a:t>problem-solution approach</a:t>
            </a:r>
            <a:r>
              <a:rPr lang="en-US" b="0" i="0" u="none" strike="noStrike" dirty="0">
                <a:solidFill>
                  <a:srgbClr val="0B2A43"/>
                </a:solidFill>
                <a:effectLst/>
                <a:latin typeface="Arial" panose="020B0604020202020204" pitchFamily="34" charset="0"/>
              </a:rPr>
              <a:t>" is applied.</a:t>
            </a:r>
          </a:p>
          <a:p>
            <a:pPr marL="0" indent="0" algn="l">
              <a:lnSpc>
                <a:spcPct val="120000"/>
              </a:lnSpc>
              <a:buNone/>
            </a:pPr>
            <a:r>
              <a:rPr lang="en-US" b="0" i="0" u="none" strike="noStrike" dirty="0">
                <a:solidFill>
                  <a:srgbClr val="0B2A43"/>
                </a:solidFill>
                <a:effectLst/>
                <a:latin typeface="Arial" panose="020B0604020202020204" pitchFamily="34" charset="0"/>
              </a:rPr>
              <a:t>In the problem-solution approach, there are three main stages:</a:t>
            </a:r>
          </a:p>
          <a:p>
            <a:pPr marL="0" indent="0" algn="l">
              <a:lnSpc>
                <a:spcPct val="120000"/>
              </a:lnSpc>
              <a:buNone/>
            </a:pPr>
            <a:r>
              <a:rPr lang="en-US" b="0" i="0" u="none" strike="noStrike" dirty="0">
                <a:solidFill>
                  <a:srgbClr val="0B2A43"/>
                </a:solidFill>
                <a:effectLst/>
                <a:latin typeface="Arial" panose="020B0604020202020204" pitchFamily="34" charset="0"/>
              </a:rPr>
              <a:t>(</a:t>
            </a:r>
            <a:r>
              <a:rPr lang="en-US" b="0" i="0" u="none" strike="noStrike" dirty="0" err="1">
                <a:solidFill>
                  <a:srgbClr val="0B2A43"/>
                </a:solidFill>
                <a:effectLst/>
                <a:latin typeface="Arial" panose="020B0604020202020204" pitchFamily="34" charset="0"/>
              </a:rPr>
              <a:t>i</a:t>
            </a:r>
            <a:r>
              <a:rPr lang="en-US" b="0" i="0" u="none" strike="noStrike" dirty="0">
                <a:solidFill>
                  <a:srgbClr val="0B2A43"/>
                </a:solidFill>
                <a:effectLst/>
                <a:latin typeface="Arial" panose="020B0604020202020204" pitchFamily="34" charset="0"/>
              </a:rPr>
              <a:t>) determining the </a:t>
            </a:r>
            <a:r>
              <a:rPr lang="en-US" b="1" i="0" u="none" strike="noStrike" dirty="0">
                <a:solidFill>
                  <a:srgbClr val="FF0000"/>
                </a:solidFill>
                <a:effectLst/>
                <a:latin typeface="Arial" panose="020B0604020202020204" pitchFamily="34" charset="0"/>
              </a:rPr>
              <a:t>"closest prior art", </a:t>
            </a:r>
          </a:p>
          <a:p>
            <a:pPr marL="0" indent="0" algn="l">
              <a:lnSpc>
                <a:spcPct val="120000"/>
              </a:lnSpc>
              <a:buNone/>
            </a:pPr>
            <a:r>
              <a:rPr lang="en-US" b="0" i="0" u="none" strike="noStrike" dirty="0">
                <a:solidFill>
                  <a:srgbClr val="0B2A43"/>
                </a:solidFill>
                <a:effectLst/>
                <a:latin typeface="Arial" panose="020B0604020202020204" pitchFamily="34" charset="0"/>
              </a:rPr>
              <a:t>(ii) establishing the "objective technical problem" to be solved, and </a:t>
            </a:r>
          </a:p>
          <a:p>
            <a:pPr marL="0" indent="0" algn="l">
              <a:lnSpc>
                <a:spcPct val="120000"/>
              </a:lnSpc>
              <a:buNone/>
            </a:pPr>
            <a:r>
              <a:rPr lang="en-US" b="0" i="0" u="none" strike="noStrike" dirty="0">
                <a:solidFill>
                  <a:srgbClr val="0B2A43"/>
                </a:solidFill>
                <a:effectLst/>
                <a:latin typeface="Arial" panose="020B0604020202020204" pitchFamily="34" charset="0"/>
              </a:rPr>
              <a:t>(iii) considering whether or not the claimed invention, starting from the closest prior art and the objective technical problem, would have been obvious to the skilled person. </a:t>
            </a:r>
          </a:p>
          <a:p>
            <a:pPr marL="0" indent="0">
              <a:lnSpc>
                <a:spcPct val="120000"/>
              </a:lnSpc>
              <a:buNone/>
            </a:pPr>
            <a:endParaRPr lang="en-US" dirty="0"/>
          </a:p>
        </p:txBody>
      </p:sp>
      <p:sp>
        <p:nvSpPr>
          <p:cNvPr id="4" name="Content Placeholder 3">
            <a:extLst>
              <a:ext uri="{FF2B5EF4-FFF2-40B4-BE49-F238E27FC236}">
                <a16:creationId xmlns:a16="http://schemas.microsoft.com/office/drawing/2014/main" id="{4ADE19D0-A5B9-679C-A13F-14EDDD61C7E2}"/>
              </a:ext>
            </a:extLst>
          </p:cNvPr>
          <p:cNvSpPr>
            <a:spLocks noGrp="1"/>
          </p:cNvSpPr>
          <p:nvPr>
            <p:ph sz="half" idx="2"/>
          </p:nvPr>
        </p:nvSpPr>
        <p:spPr>
          <a:xfrm>
            <a:off x="6172200" y="947800"/>
            <a:ext cx="5181600" cy="5229163"/>
          </a:xfrm>
        </p:spPr>
        <p:txBody>
          <a:bodyPr>
            <a:normAutofit fontScale="70000" lnSpcReduction="20000"/>
          </a:bodyPr>
          <a:lstStyle/>
          <a:p>
            <a:pPr>
              <a:lnSpc>
                <a:spcPct val="120000"/>
              </a:lnSpc>
            </a:pPr>
            <a:r>
              <a:rPr lang="en-US" b="0" i="0" u="none" strike="noStrike" dirty="0">
                <a:solidFill>
                  <a:srgbClr val="0B2A43"/>
                </a:solidFill>
                <a:effectLst/>
                <a:latin typeface="Arial" panose="020B0604020202020204" pitchFamily="34" charset="0"/>
              </a:rPr>
              <a:t>The closest prior art is that which in one single reference discloses the combination of features which constitutes the most promising starting point for a development leading to the invention. In selecting the closest prior art, the first consideration is that it must be directed to a similar purpose or effect as the invention or at least belong to the same or a closely related technical field as the claimed invention. In practice, the closest prior art is generally that which corresponds to a similar use and requires the minimum of structural and functional modifications to arrive at the claimed invention.</a:t>
            </a:r>
            <a:endParaRPr lang="en-US" dirty="0"/>
          </a:p>
        </p:txBody>
      </p:sp>
      <p:cxnSp>
        <p:nvCxnSpPr>
          <p:cNvPr id="6" name="Straight Arrow Connector 5">
            <a:extLst>
              <a:ext uri="{FF2B5EF4-FFF2-40B4-BE49-F238E27FC236}">
                <a16:creationId xmlns:a16="http://schemas.microsoft.com/office/drawing/2014/main" id="{0B9BF917-5666-BE25-D5FC-79C663C53015}"/>
              </a:ext>
            </a:extLst>
          </p:cNvPr>
          <p:cNvCxnSpPr/>
          <p:nvPr/>
        </p:nvCxnSpPr>
        <p:spPr>
          <a:xfrm flipV="1">
            <a:off x="4788976" y="1394847"/>
            <a:ext cx="1518834" cy="1782306"/>
          </a:xfrm>
          <a:prstGeom prst="straightConnector1">
            <a:avLst/>
          </a:prstGeom>
          <a:ln>
            <a:solidFill>
              <a:srgbClr val="FF0000"/>
            </a:solidFill>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40553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A23AD-1A6A-ADE3-B244-80A02B7245A2}"/>
              </a:ext>
            </a:extLst>
          </p:cNvPr>
          <p:cNvSpPr>
            <a:spLocks noGrp="1"/>
          </p:cNvSpPr>
          <p:nvPr>
            <p:ph type="title"/>
          </p:nvPr>
        </p:nvSpPr>
        <p:spPr>
          <a:xfrm>
            <a:off x="838200" y="18255"/>
            <a:ext cx="10515600" cy="774225"/>
          </a:xfrm>
        </p:spPr>
        <p:txBody>
          <a:bodyPr>
            <a:normAutofit/>
          </a:bodyPr>
          <a:lstStyle/>
          <a:p>
            <a:pPr algn="ctr"/>
            <a:r>
              <a:rPr lang="en-US" sz="2800" dirty="0"/>
              <a:t>EPO Guidelines for Examination:  ”The Problem-Solution Approach”</a:t>
            </a:r>
          </a:p>
        </p:txBody>
      </p:sp>
      <p:sp>
        <p:nvSpPr>
          <p:cNvPr id="3" name="Content Placeholder 2">
            <a:extLst>
              <a:ext uri="{FF2B5EF4-FFF2-40B4-BE49-F238E27FC236}">
                <a16:creationId xmlns:a16="http://schemas.microsoft.com/office/drawing/2014/main" id="{D29853D1-1FE1-7BB9-998A-D943629155C1}"/>
              </a:ext>
            </a:extLst>
          </p:cNvPr>
          <p:cNvSpPr>
            <a:spLocks noGrp="1"/>
          </p:cNvSpPr>
          <p:nvPr>
            <p:ph sz="half" idx="1"/>
          </p:nvPr>
        </p:nvSpPr>
        <p:spPr>
          <a:xfrm>
            <a:off x="326136" y="947800"/>
            <a:ext cx="4721352" cy="5672456"/>
          </a:xfrm>
        </p:spPr>
        <p:txBody>
          <a:bodyPr>
            <a:normAutofit fontScale="70000" lnSpcReduction="20000"/>
          </a:bodyPr>
          <a:lstStyle/>
          <a:p>
            <a:pPr marL="0" indent="0" algn="l">
              <a:lnSpc>
                <a:spcPct val="120000"/>
              </a:lnSpc>
              <a:buNone/>
            </a:pPr>
            <a:r>
              <a:rPr lang="en-US" b="0" i="0" u="none" strike="noStrike" dirty="0">
                <a:solidFill>
                  <a:srgbClr val="0B2A43"/>
                </a:solidFill>
                <a:effectLst/>
                <a:latin typeface="Arial" panose="020B0604020202020204" pitchFamily="34" charset="0"/>
              </a:rPr>
              <a:t>In order to assess inventive step in an objective and predictable manner, the so-called "</a:t>
            </a:r>
            <a:r>
              <a:rPr lang="en-US" b="1" i="0" u="none" strike="noStrike" dirty="0">
                <a:solidFill>
                  <a:srgbClr val="0B2A43"/>
                </a:solidFill>
                <a:effectLst/>
                <a:latin typeface="Arial" panose="020B0604020202020204" pitchFamily="34" charset="0"/>
              </a:rPr>
              <a:t>problem-solution approach</a:t>
            </a:r>
            <a:r>
              <a:rPr lang="en-US" b="0" i="0" u="none" strike="noStrike" dirty="0">
                <a:solidFill>
                  <a:srgbClr val="0B2A43"/>
                </a:solidFill>
                <a:effectLst/>
                <a:latin typeface="Arial" panose="020B0604020202020204" pitchFamily="34" charset="0"/>
              </a:rPr>
              <a:t>" is applied.</a:t>
            </a:r>
          </a:p>
          <a:p>
            <a:pPr marL="0" indent="0" algn="l">
              <a:lnSpc>
                <a:spcPct val="120000"/>
              </a:lnSpc>
              <a:buNone/>
            </a:pPr>
            <a:r>
              <a:rPr lang="en-US" b="0" i="0" u="none" strike="noStrike" dirty="0">
                <a:solidFill>
                  <a:srgbClr val="0B2A43"/>
                </a:solidFill>
                <a:effectLst/>
                <a:latin typeface="Arial" panose="020B0604020202020204" pitchFamily="34" charset="0"/>
              </a:rPr>
              <a:t>In the problem-solution approach, there are three main stages:</a:t>
            </a:r>
          </a:p>
          <a:p>
            <a:pPr marL="0" indent="0" algn="l">
              <a:lnSpc>
                <a:spcPct val="120000"/>
              </a:lnSpc>
              <a:buNone/>
            </a:pPr>
            <a:r>
              <a:rPr lang="en-US" b="0" i="0" u="none" strike="noStrike" dirty="0">
                <a:solidFill>
                  <a:srgbClr val="0B2A43"/>
                </a:solidFill>
                <a:effectLst/>
                <a:latin typeface="Arial" panose="020B0604020202020204" pitchFamily="34" charset="0"/>
              </a:rPr>
              <a:t>(</a:t>
            </a:r>
            <a:r>
              <a:rPr lang="en-US" b="0" i="0" u="none" strike="noStrike" dirty="0" err="1">
                <a:solidFill>
                  <a:srgbClr val="0B2A43"/>
                </a:solidFill>
                <a:effectLst/>
                <a:latin typeface="Arial" panose="020B0604020202020204" pitchFamily="34" charset="0"/>
              </a:rPr>
              <a:t>i</a:t>
            </a:r>
            <a:r>
              <a:rPr lang="en-US" b="0" i="0" u="none" strike="noStrike" dirty="0">
                <a:solidFill>
                  <a:srgbClr val="0B2A43"/>
                </a:solidFill>
                <a:effectLst/>
                <a:latin typeface="Arial" panose="020B0604020202020204" pitchFamily="34" charset="0"/>
              </a:rPr>
              <a:t>) determining the "closest prior art", </a:t>
            </a:r>
          </a:p>
          <a:p>
            <a:pPr marL="0" indent="0" algn="l">
              <a:lnSpc>
                <a:spcPct val="120000"/>
              </a:lnSpc>
              <a:buNone/>
            </a:pPr>
            <a:r>
              <a:rPr lang="en-US" b="0" i="0" u="none" strike="noStrike" dirty="0">
                <a:solidFill>
                  <a:srgbClr val="0B2A43"/>
                </a:solidFill>
                <a:effectLst/>
                <a:latin typeface="Arial" panose="020B0604020202020204" pitchFamily="34" charset="0"/>
              </a:rPr>
              <a:t>(ii) establishing the </a:t>
            </a:r>
            <a:r>
              <a:rPr lang="en-US" b="1" i="0" u="none" strike="noStrike" dirty="0">
                <a:solidFill>
                  <a:srgbClr val="FF0000"/>
                </a:solidFill>
                <a:effectLst/>
                <a:latin typeface="Arial" panose="020B0604020202020204" pitchFamily="34" charset="0"/>
              </a:rPr>
              <a:t>"objective technical problem" </a:t>
            </a:r>
            <a:r>
              <a:rPr lang="en-US" b="0" i="0" u="none" strike="noStrike" dirty="0">
                <a:solidFill>
                  <a:srgbClr val="0B2A43"/>
                </a:solidFill>
                <a:effectLst/>
                <a:latin typeface="Arial" panose="020B0604020202020204" pitchFamily="34" charset="0"/>
              </a:rPr>
              <a:t>to be solved, and </a:t>
            </a:r>
          </a:p>
          <a:p>
            <a:pPr marL="0" indent="0" algn="l">
              <a:lnSpc>
                <a:spcPct val="120000"/>
              </a:lnSpc>
              <a:buNone/>
            </a:pPr>
            <a:r>
              <a:rPr lang="en-US" b="0" i="0" u="none" strike="noStrike" dirty="0">
                <a:solidFill>
                  <a:srgbClr val="0B2A43"/>
                </a:solidFill>
                <a:effectLst/>
                <a:latin typeface="Arial" panose="020B0604020202020204" pitchFamily="34" charset="0"/>
              </a:rPr>
              <a:t>(iii) considering whether or not the claimed invention, starting from the closest prior art and the objective technical problem, would have been obvious to the skilled person. </a:t>
            </a:r>
          </a:p>
          <a:p>
            <a:pPr marL="0" indent="0">
              <a:lnSpc>
                <a:spcPct val="120000"/>
              </a:lnSpc>
              <a:buNone/>
            </a:pPr>
            <a:endParaRPr lang="en-US" dirty="0"/>
          </a:p>
        </p:txBody>
      </p:sp>
      <p:sp>
        <p:nvSpPr>
          <p:cNvPr id="4" name="Content Placeholder 3">
            <a:extLst>
              <a:ext uri="{FF2B5EF4-FFF2-40B4-BE49-F238E27FC236}">
                <a16:creationId xmlns:a16="http://schemas.microsoft.com/office/drawing/2014/main" id="{4ADE19D0-A5B9-679C-A13F-14EDDD61C7E2}"/>
              </a:ext>
            </a:extLst>
          </p:cNvPr>
          <p:cNvSpPr>
            <a:spLocks noGrp="1"/>
          </p:cNvSpPr>
          <p:nvPr>
            <p:ph sz="half" idx="2"/>
          </p:nvPr>
        </p:nvSpPr>
        <p:spPr>
          <a:xfrm>
            <a:off x="6172200" y="2309247"/>
            <a:ext cx="5693664" cy="4530498"/>
          </a:xfrm>
        </p:spPr>
        <p:txBody>
          <a:bodyPr>
            <a:normAutofit fontScale="70000" lnSpcReduction="20000"/>
          </a:bodyPr>
          <a:lstStyle/>
          <a:p>
            <a:pPr>
              <a:lnSpc>
                <a:spcPct val="120000"/>
              </a:lnSpc>
            </a:pPr>
            <a:r>
              <a:rPr lang="en-US" b="0" i="0" u="none" strike="noStrike" dirty="0">
                <a:solidFill>
                  <a:srgbClr val="0B2A43"/>
                </a:solidFill>
                <a:effectLst/>
                <a:latin typeface="Arial" panose="020B0604020202020204" pitchFamily="34" charset="0"/>
              </a:rPr>
              <a:t>In the second stage, one establishes in an objective way the </a:t>
            </a:r>
            <a:r>
              <a:rPr lang="en-US" b="1" i="0" u="none" strike="noStrike" dirty="0">
                <a:solidFill>
                  <a:srgbClr val="0B2A43"/>
                </a:solidFill>
                <a:effectLst/>
                <a:latin typeface="Arial" panose="020B0604020202020204" pitchFamily="34" charset="0"/>
              </a:rPr>
              <a:t>technical problem</a:t>
            </a:r>
            <a:r>
              <a:rPr lang="en-US" b="0" i="0" u="none" strike="noStrike" dirty="0">
                <a:solidFill>
                  <a:srgbClr val="0B2A43"/>
                </a:solidFill>
                <a:effectLst/>
                <a:latin typeface="Arial" panose="020B0604020202020204" pitchFamily="34" charset="0"/>
              </a:rPr>
              <a:t> to be solved. To do this one studies the application (or the patent), the closest prior art and the difference (also called "the </a:t>
            </a:r>
            <a:r>
              <a:rPr lang="en-US" b="1" i="0" u="none" strike="noStrike" dirty="0">
                <a:solidFill>
                  <a:srgbClr val="0B2A43"/>
                </a:solidFill>
                <a:effectLst/>
                <a:latin typeface="Arial" panose="020B0604020202020204" pitchFamily="34" charset="0"/>
              </a:rPr>
              <a:t>distinguishing feature(s)</a:t>
            </a:r>
            <a:r>
              <a:rPr lang="en-US" b="0" i="0" u="none" strike="noStrike" dirty="0">
                <a:solidFill>
                  <a:srgbClr val="0B2A43"/>
                </a:solidFill>
                <a:effectLst/>
                <a:latin typeface="Arial" panose="020B0604020202020204" pitchFamily="34" charset="0"/>
              </a:rPr>
              <a:t>" of the claimed invention) in terms of features (either structural or functional) between the claimed invention and the closest prior art, identifies the technical effect resulting from the distinguishing features, and then formulates the technical problem….</a:t>
            </a:r>
          </a:p>
        </p:txBody>
      </p:sp>
      <p:cxnSp>
        <p:nvCxnSpPr>
          <p:cNvPr id="5" name="Straight Arrow Connector 4">
            <a:extLst>
              <a:ext uri="{FF2B5EF4-FFF2-40B4-BE49-F238E27FC236}">
                <a16:creationId xmlns:a16="http://schemas.microsoft.com/office/drawing/2014/main" id="{8840FB40-82FC-F8C8-8191-F92D48452100}"/>
              </a:ext>
            </a:extLst>
          </p:cNvPr>
          <p:cNvCxnSpPr>
            <a:cxnSpLocks/>
          </p:cNvCxnSpPr>
          <p:nvPr/>
        </p:nvCxnSpPr>
        <p:spPr>
          <a:xfrm flipV="1">
            <a:off x="3983064" y="2619214"/>
            <a:ext cx="2189136" cy="1084881"/>
          </a:xfrm>
          <a:prstGeom prst="straightConnector1">
            <a:avLst/>
          </a:prstGeom>
          <a:ln>
            <a:solidFill>
              <a:srgbClr val="FF0000"/>
            </a:solidFill>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22028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A23AD-1A6A-ADE3-B244-80A02B7245A2}"/>
              </a:ext>
            </a:extLst>
          </p:cNvPr>
          <p:cNvSpPr>
            <a:spLocks noGrp="1"/>
          </p:cNvSpPr>
          <p:nvPr>
            <p:ph type="title"/>
          </p:nvPr>
        </p:nvSpPr>
        <p:spPr>
          <a:xfrm>
            <a:off x="838200" y="18255"/>
            <a:ext cx="10515600" cy="774225"/>
          </a:xfrm>
        </p:spPr>
        <p:txBody>
          <a:bodyPr>
            <a:normAutofit/>
          </a:bodyPr>
          <a:lstStyle/>
          <a:p>
            <a:pPr algn="ctr"/>
            <a:r>
              <a:rPr lang="en-US" sz="2800" dirty="0"/>
              <a:t>EPO Guidelines for Examination:  ”The Problem-Solution Approach”</a:t>
            </a:r>
          </a:p>
        </p:txBody>
      </p:sp>
      <p:sp>
        <p:nvSpPr>
          <p:cNvPr id="3" name="Content Placeholder 2">
            <a:extLst>
              <a:ext uri="{FF2B5EF4-FFF2-40B4-BE49-F238E27FC236}">
                <a16:creationId xmlns:a16="http://schemas.microsoft.com/office/drawing/2014/main" id="{D29853D1-1FE1-7BB9-998A-D943629155C1}"/>
              </a:ext>
            </a:extLst>
          </p:cNvPr>
          <p:cNvSpPr>
            <a:spLocks noGrp="1"/>
          </p:cNvSpPr>
          <p:nvPr>
            <p:ph sz="half" idx="1"/>
          </p:nvPr>
        </p:nvSpPr>
        <p:spPr>
          <a:xfrm>
            <a:off x="326136" y="947800"/>
            <a:ext cx="4721352" cy="5672456"/>
          </a:xfrm>
        </p:spPr>
        <p:txBody>
          <a:bodyPr>
            <a:normAutofit fontScale="70000" lnSpcReduction="20000"/>
          </a:bodyPr>
          <a:lstStyle/>
          <a:p>
            <a:pPr marL="0" indent="0" algn="l">
              <a:lnSpc>
                <a:spcPct val="120000"/>
              </a:lnSpc>
              <a:buNone/>
            </a:pPr>
            <a:r>
              <a:rPr lang="en-US" b="0" i="0" u="none" strike="noStrike" dirty="0">
                <a:solidFill>
                  <a:srgbClr val="0B2A43"/>
                </a:solidFill>
                <a:effectLst/>
                <a:latin typeface="Arial" panose="020B0604020202020204" pitchFamily="34" charset="0"/>
              </a:rPr>
              <a:t>In order to assess inventive step in an objective and predictable manner, the so-called "</a:t>
            </a:r>
            <a:r>
              <a:rPr lang="en-US" b="1" i="0" u="none" strike="noStrike" dirty="0">
                <a:solidFill>
                  <a:srgbClr val="0B2A43"/>
                </a:solidFill>
                <a:effectLst/>
                <a:latin typeface="Arial" panose="020B0604020202020204" pitchFamily="34" charset="0"/>
              </a:rPr>
              <a:t>problem-solution approach</a:t>
            </a:r>
            <a:r>
              <a:rPr lang="en-US" b="0" i="0" u="none" strike="noStrike" dirty="0">
                <a:solidFill>
                  <a:srgbClr val="0B2A43"/>
                </a:solidFill>
                <a:effectLst/>
                <a:latin typeface="Arial" panose="020B0604020202020204" pitchFamily="34" charset="0"/>
              </a:rPr>
              <a:t>" is applied.</a:t>
            </a:r>
          </a:p>
          <a:p>
            <a:pPr marL="0" indent="0" algn="l">
              <a:lnSpc>
                <a:spcPct val="120000"/>
              </a:lnSpc>
              <a:buNone/>
            </a:pPr>
            <a:r>
              <a:rPr lang="en-US" b="0" i="0" u="none" strike="noStrike" dirty="0">
                <a:solidFill>
                  <a:srgbClr val="0B2A43"/>
                </a:solidFill>
                <a:effectLst/>
                <a:latin typeface="Arial" panose="020B0604020202020204" pitchFamily="34" charset="0"/>
              </a:rPr>
              <a:t>In the problem-solution approach, there are three main stages:</a:t>
            </a:r>
          </a:p>
          <a:p>
            <a:pPr marL="0" indent="0" algn="l">
              <a:lnSpc>
                <a:spcPct val="120000"/>
              </a:lnSpc>
              <a:buNone/>
            </a:pPr>
            <a:r>
              <a:rPr lang="en-US" b="0" i="0" u="none" strike="noStrike" dirty="0">
                <a:solidFill>
                  <a:srgbClr val="0B2A43"/>
                </a:solidFill>
                <a:effectLst/>
                <a:latin typeface="Arial" panose="020B0604020202020204" pitchFamily="34" charset="0"/>
              </a:rPr>
              <a:t>(</a:t>
            </a:r>
            <a:r>
              <a:rPr lang="en-US" b="0" i="0" u="none" strike="noStrike" dirty="0" err="1">
                <a:solidFill>
                  <a:srgbClr val="0B2A43"/>
                </a:solidFill>
                <a:effectLst/>
                <a:latin typeface="Arial" panose="020B0604020202020204" pitchFamily="34" charset="0"/>
              </a:rPr>
              <a:t>i</a:t>
            </a:r>
            <a:r>
              <a:rPr lang="en-US" b="0" i="0" u="none" strike="noStrike" dirty="0">
                <a:solidFill>
                  <a:srgbClr val="0B2A43"/>
                </a:solidFill>
                <a:effectLst/>
                <a:latin typeface="Arial" panose="020B0604020202020204" pitchFamily="34" charset="0"/>
              </a:rPr>
              <a:t>) determining the "closest prior art", </a:t>
            </a:r>
          </a:p>
          <a:p>
            <a:pPr marL="0" indent="0" algn="l">
              <a:lnSpc>
                <a:spcPct val="120000"/>
              </a:lnSpc>
              <a:buNone/>
            </a:pPr>
            <a:r>
              <a:rPr lang="en-US" b="0" i="0" u="none" strike="noStrike" dirty="0">
                <a:solidFill>
                  <a:srgbClr val="0B2A43"/>
                </a:solidFill>
                <a:effectLst/>
                <a:latin typeface="Arial" panose="020B0604020202020204" pitchFamily="34" charset="0"/>
              </a:rPr>
              <a:t>(ii) establishing the "objective technical problem" to be solved, and </a:t>
            </a:r>
          </a:p>
          <a:p>
            <a:pPr marL="0" indent="0" algn="l">
              <a:lnSpc>
                <a:spcPct val="120000"/>
              </a:lnSpc>
              <a:buNone/>
            </a:pPr>
            <a:r>
              <a:rPr lang="en-US" b="0" i="0" u="none" strike="noStrike" dirty="0">
                <a:solidFill>
                  <a:srgbClr val="0B2A43"/>
                </a:solidFill>
                <a:effectLst/>
                <a:latin typeface="Arial" panose="020B0604020202020204" pitchFamily="34" charset="0"/>
              </a:rPr>
              <a:t>(iii) considering whether or not the claimed invention, starting from the closest prior art and the objective technical problem, </a:t>
            </a:r>
            <a:r>
              <a:rPr lang="en-US" b="1" i="0" u="none" strike="noStrike" dirty="0">
                <a:solidFill>
                  <a:srgbClr val="FF0000"/>
                </a:solidFill>
                <a:effectLst/>
                <a:latin typeface="Arial" panose="020B0604020202020204" pitchFamily="34" charset="0"/>
              </a:rPr>
              <a:t>would have been obvious</a:t>
            </a:r>
            <a:r>
              <a:rPr lang="en-US" b="0" i="0" u="none" strike="noStrike" dirty="0">
                <a:solidFill>
                  <a:srgbClr val="0B2A43"/>
                </a:solidFill>
                <a:effectLst/>
                <a:latin typeface="Arial" panose="020B0604020202020204" pitchFamily="34" charset="0"/>
              </a:rPr>
              <a:t> to the skilled person. </a:t>
            </a:r>
          </a:p>
          <a:p>
            <a:pPr marL="0" indent="0">
              <a:lnSpc>
                <a:spcPct val="120000"/>
              </a:lnSpc>
              <a:buNone/>
            </a:pPr>
            <a:endParaRPr lang="en-US" dirty="0"/>
          </a:p>
        </p:txBody>
      </p:sp>
      <p:sp>
        <p:nvSpPr>
          <p:cNvPr id="4" name="Content Placeholder 3">
            <a:extLst>
              <a:ext uri="{FF2B5EF4-FFF2-40B4-BE49-F238E27FC236}">
                <a16:creationId xmlns:a16="http://schemas.microsoft.com/office/drawing/2014/main" id="{4ADE19D0-A5B9-679C-A13F-14EDDD61C7E2}"/>
              </a:ext>
            </a:extLst>
          </p:cNvPr>
          <p:cNvSpPr>
            <a:spLocks noGrp="1"/>
          </p:cNvSpPr>
          <p:nvPr>
            <p:ph sz="half" idx="2"/>
          </p:nvPr>
        </p:nvSpPr>
        <p:spPr>
          <a:xfrm>
            <a:off x="6172200" y="3177153"/>
            <a:ext cx="5693664" cy="3662592"/>
          </a:xfrm>
        </p:spPr>
        <p:txBody>
          <a:bodyPr>
            <a:normAutofit fontScale="70000" lnSpcReduction="20000"/>
          </a:bodyPr>
          <a:lstStyle/>
          <a:p>
            <a:pPr>
              <a:lnSpc>
                <a:spcPct val="120000"/>
              </a:lnSpc>
            </a:pPr>
            <a:r>
              <a:rPr lang="en-US" b="0" i="0" u="none" strike="noStrike" dirty="0">
                <a:solidFill>
                  <a:srgbClr val="0B2A43"/>
                </a:solidFill>
                <a:effectLst/>
                <a:latin typeface="Arial" panose="020B0604020202020204" pitchFamily="34" charset="0"/>
              </a:rPr>
              <a:t>In the third stage the question to be answered is whether there is any teaching in the prior art as a whole that </a:t>
            </a:r>
            <a:r>
              <a:rPr lang="en-US" b="1" i="0" u="none" strike="noStrike" dirty="0">
                <a:solidFill>
                  <a:srgbClr val="0B2A43"/>
                </a:solidFill>
                <a:effectLst/>
                <a:latin typeface="Arial" panose="020B0604020202020204" pitchFamily="34" charset="0"/>
              </a:rPr>
              <a:t>would</a:t>
            </a:r>
            <a:r>
              <a:rPr lang="en-US" b="0" i="0" u="none" strike="noStrike" dirty="0">
                <a:solidFill>
                  <a:srgbClr val="0B2A43"/>
                </a:solidFill>
                <a:effectLst/>
                <a:latin typeface="Arial" panose="020B0604020202020204" pitchFamily="34" charset="0"/>
              </a:rPr>
              <a:t> (not simply could, but would) have prompted the skilled person, faced with the objective technical problem, to modify or adapt the closest prior art while taking account of that teaching, thereby arriving at something falling within the terms of the claims, and thus achieving what the invention achieves.</a:t>
            </a:r>
          </a:p>
        </p:txBody>
      </p:sp>
      <p:cxnSp>
        <p:nvCxnSpPr>
          <p:cNvPr id="5" name="Straight Arrow Connector 4">
            <a:extLst>
              <a:ext uri="{FF2B5EF4-FFF2-40B4-BE49-F238E27FC236}">
                <a16:creationId xmlns:a16="http://schemas.microsoft.com/office/drawing/2014/main" id="{8B8C231E-EDED-392F-E2B6-A2748AD571A2}"/>
              </a:ext>
            </a:extLst>
          </p:cNvPr>
          <p:cNvCxnSpPr>
            <a:cxnSpLocks/>
          </p:cNvCxnSpPr>
          <p:nvPr/>
        </p:nvCxnSpPr>
        <p:spPr>
          <a:xfrm flipV="1">
            <a:off x="4680488" y="3595607"/>
            <a:ext cx="1415512" cy="1611824"/>
          </a:xfrm>
          <a:prstGeom prst="straightConnector1">
            <a:avLst/>
          </a:prstGeom>
          <a:ln>
            <a:solidFill>
              <a:srgbClr val="FF0000"/>
            </a:solidFill>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2724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graphical user interface&#10;&#10;Description automatically generated">
            <a:extLst>
              <a:ext uri="{FF2B5EF4-FFF2-40B4-BE49-F238E27FC236}">
                <a16:creationId xmlns:a16="http://schemas.microsoft.com/office/drawing/2014/main" id="{577A840D-BA72-3AEB-522B-2D0C696CEE68}"/>
              </a:ext>
            </a:extLst>
          </p:cNvPr>
          <p:cNvPicPr>
            <a:picLocks noChangeAspect="1"/>
          </p:cNvPicPr>
          <p:nvPr/>
        </p:nvPicPr>
        <p:blipFill>
          <a:blip r:embed="rId2"/>
          <a:stretch>
            <a:fillRect/>
          </a:stretch>
        </p:blipFill>
        <p:spPr>
          <a:xfrm>
            <a:off x="0" y="87868"/>
            <a:ext cx="6441051" cy="6152029"/>
          </a:xfrm>
          <a:prstGeom prst="rect">
            <a:avLst/>
          </a:prstGeom>
        </p:spPr>
      </p:pic>
      <p:pic>
        <p:nvPicPr>
          <p:cNvPr id="8" name="Picture 7" descr="Diagram&#10;&#10;Description automatically generated">
            <a:extLst>
              <a:ext uri="{FF2B5EF4-FFF2-40B4-BE49-F238E27FC236}">
                <a16:creationId xmlns:a16="http://schemas.microsoft.com/office/drawing/2014/main" id="{344DC0CC-29B3-1AD8-1790-332D668CCF9B}"/>
              </a:ext>
            </a:extLst>
          </p:cNvPr>
          <p:cNvPicPr>
            <a:picLocks noChangeAspect="1"/>
          </p:cNvPicPr>
          <p:nvPr/>
        </p:nvPicPr>
        <p:blipFill>
          <a:blip r:embed="rId3"/>
          <a:stretch>
            <a:fillRect/>
          </a:stretch>
        </p:blipFill>
        <p:spPr>
          <a:xfrm>
            <a:off x="6595176" y="87867"/>
            <a:ext cx="5596824" cy="6152029"/>
          </a:xfrm>
          <a:prstGeom prst="rect">
            <a:avLst/>
          </a:prstGeom>
        </p:spPr>
      </p:pic>
      <p:sp>
        <p:nvSpPr>
          <p:cNvPr id="9" name="TextBox 8">
            <a:extLst>
              <a:ext uri="{FF2B5EF4-FFF2-40B4-BE49-F238E27FC236}">
                <a16:creationId xmlns:a16="http://schemas.microsoft.com/office/drawing/2014/main" id="{917D308A-45C4-C3AA-835C-6990B703CA61}"/>
              </a:ext>
            </a:extLst>
          </p:cNvPr>
          <p:cNvSpPr txBox="1"/>
          <p:nvPr/>
        </p:nvSpPr>
        <p:spPr>
          <a:xfrm>
            <a:off x="2157984" y="6400800"/>
            <a:ext cx="6465616" cy="369332"/>
          </a:xfrm>
          <a:prstGeom prst="rect">
            <a:avLst/>
          </a:prstGeom>
          <a:noFill/>
        </p:spPr>
        <p:txBody>
          <a:bodyPr wrap="none" rtlCol="0">
            <a:spAutoFit/>
          </a:bodyPr>
          <a:lstStyle/>
          <a:p>
            <a:r>
              <a:rPr lang="en-US" dirty="0"/>
              <a:t>Source: https://k-</a:t>
            </a:r>
            <a:r>
              <a:rPr lang="en-US" dirty="0" err="1"/>
              <a:t>slaw.blogspot.com</a:t>
            </a:r>
            <a:r>
              <a:rPr lang="en-US" dirty="0"/>
              <a:t>/2012/09/t-5609-so-close.html</a:t>
            </a:r>
          </a:p>
        </p:txBody>
      </p:sp>
    </p:spTree>
    <p:extLst>
      <p:ext uri="{BB962C8B-B14F-4D97-AF65-F5344CB8AC3E}">
        <p14:creationId xmlns:p14="http://schemas.microsoft.com/office/powerpoint/2010/main" val="40059707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17D11DE-D59B-25C3-31D2-A2F867A717A5}"/>
              </a:ext>
            </a:extLst>
          </p:cNvPr>
          <p:cNvSpPr>
            <a:spLocks noGrp="1"/>
          </p:cNvSpPr>
          <p:nvPr>
            <p:ph type="title"/>
          </p:nvPr>
        </p:nvSpPr>
        <p:spPr/>
        <p:txBody>
          <a:bodyPr>
            <a:normAutofit/>
          </a:bodyPr>
          <a:lstStyle/>
          <a:p>
            <a:r>
              <a:rPr lang="en-US" sz="3600" dirty="0"/>
              <a:t>Patent Law of China, Article 22, Section 3</a:t>
            </a:r>
          </a:p>
        </p:txBody>
      </p:sp>
      <p:sp>
        <p:nvSpPr>
          <p:cNvPr id="6" name="Content Placeholder 5">
            <a:extLst>
              <a:ext uri="{FF2B5EF4-FFF2-40B4-BE49-F238E27FC236}">
                <a16:creationId xmlns:a16="http://schemas.microsoft.com/office/drawing/2014/main" id="{4F785144-6A62-94C6-5FD8-AD2CC1549969}"/>
              </a:ext>
            </a:extLst>
          </p:cNvPr>
          <p:cNvSpPr>
            <a:spLocks noGrp="1"/>
          </p:cNvSpPr>
          <p:nvPr>
            <p:ph idx="1"/>
          </p:nvPr>
        </p:nvSpPr>
        <p:spPr/>
        <p:txBody>
          <a:bodyPr/>
          <a:lstStyle/>
          <a:p>
            <a:r>
              <a:rPr lang="en-US" dirty="0">
                <a:effectLst/>
                <a:latin typeface="Times New Roman" panose="02020603050405020304" pitchFamily="18" charset="0"/>
              </a:rPr>
              <a:t>Inventiveness means that, as compared with the technology existing before the date of filing, the invention has prominent substantive features and represents notable progress.</a:t>
            </a:r>
          </a:p>
          <a:p>
            <a:endParaRPr lang="en-US" dirty="0"/>
          </a:p>
        </p:txBody>
      </p:sp>
    </p:spTree>
    <p:extLst>
      <p:ext uri="{BB962C8B-B14F-4D97-AF65-F5344CB8AC3E}">
        <p14:creationId xmlns:p14="http://schemas.microsoft.com/office/powerpoint/2010/main" val="23196673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17D11DE-D59B-25C3-31D2-A2F867A717A5}"/>
              </a:ext>
            </a:extLst>
          </p:cNvPr>
          <p:cNvSpPr>
            <a:spLocks noGrp="1"/>
          </p:cNvSpPr>
          <p:nvPr>
            <p:ph type="title"/>
          </p:nvPr>
        </p:nvSpPr>
        <p:spPr/>
        <p:txBody>
          <a:bodyPr>
            <a:normAutofit/>
          </a:bodyPr>
          <a:lstStyle/>
          <a:p>
            <a:r>
              <a:rPr lang="en-US" sz="3600" dirty="0"/>
              <a:t>Guidelines for Examination (1984)</a:t>
            </a:r>
          </a:p>
        </p:txBody>
      </p:sp>
      <p:sp>
        <p:nvSpPr>
          <p:cNvPr id="6" name="Content Placeholder 5">
            <a:extLst>
              <a:ext uri="{FF2B5EF4-FFF2-40B4-BE49-F238E27FC236}">
                <a16:creationId xmlns:a16="http://schemas.microsoft.com/office/drawing/2014/main" id="{4F785144-6A62-94C6-5FD8-AD2CC1549969}"/>
              </a:ext>
            </a:extLst>
          </p:cNvPr>
          <p:cNvSpPr>
            <a:spLocks noGrp="1"/>
          </p:cNvSpPr>
          <p:nvPr>
            <p:ph idx="1"/>
          </p:nvPr>
        </p:nvSpPr>
        <p:spPr/>
        <p:txBody>
          <a:bodyPr/>
          <a:lstStyle/>
          <a:p>
            <a:r>
              <a:rPr lang="en-US" dirty="0">
                <a:effectLst/>
                <a:latin typeface="Times New Roman" panose="02020603050405020304" pitchFamily="18" charset="0"/>
              </a:rPr>
              <a:t>To qualify, the invention must not be “derived from available technology by persons of ordinary skill in the art without analysis and deliberation, or derived from logical analysis, inference, and experimentation” but rather must reflect the unique intelligence of the inventor.</a:t>
            </a:r>
          </a:p>
          <a:p>
            <a:endParaRPr lang="en-US" dirty="0"/>
          </a:p>
        </p:txBody>
      </p:sp>
      <p:sp>
        <p:nvSpPr>
          <p:cNvPr id="2" name="TextBox 1">
            <a:extLst>
              <a:ext uri="{FF2B5EF4-FFF2-40B4-BE49-F238E27FC236}">
                <a16:creationId xmlns:a16="http://schemas.microsoft.com/office/drawing/2014/main" id="{77BBFB93-CE54-7B8A-DA30-8EFDB5DB23E7}"/>
              </a:ext>
            </a:extLst>
          </p:cNvPr>
          <p:cNvSpPr txBox="1"/>
          <p:nvPr/>
        </p:nvSpPr>
        <p:spPr>
          <a:xfrm>
            <a:off x="2688272" y="6473515"/>
            <a:ext cx="6815455" cy="307777"/>
          </a:xfrm>
          <a:prstGeom prst="rect">
            <a:avLst/>
          </a:prstGeom>
          <a:noFill/>
        </p:spPr>
        <p:txBody>
          <a:bodyPr wrap="none" rtlCol="0">
            <a:spAutoFit/>
          </a:bodyPr>
          <a:lstStyle/>
          <a:p>
            <a:r>
              <a:rPr lang="en-US" sz="1400" dirty="0"/>
              <a:t>Source:  Ada Yue Wang, ”The Test of Inventiveness in Chinese Patent Jurisprudence” (2019)</a:t>
            </a:r>
          </a:p>
        </p:txBody>
      </p:sp>
    </p:spTree>
    <p:extLst>
      <p:ext uri="{BB962C8B-B14F-4D97-AF65-F5344CB8AC3E}">
        <p14:creationId xmlns:p14="http://schemas.microsoft.com/office/powerpoint/2010/main" val="16673587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17D11DE-D59B-25C3-31D2-A2F867A717A5}"/>
              </a:ext>
            </a:extLst>
          </p:cNvPr>
          <p:cNvSpPr>
            <a:spLocks noGrp="1"/>
          </p:cNvSpPr>
          <p:nvPr>
            <p:ph type="title"/>
          </p:nvPr>
        </p:nvSpPr>
        <p:spPr/>
        <p:txBody>
          <a:bodyPr>
            <a:normAutofit/>
          </a:bodyPr>
          <a:lstStyle/>
          <a:p>
            <a:r>
              <a:rPr lang="en-US" sz="3600" dirty="0"/>
              <a:t>Guidelines for Examination (1993)</a:t>
            </a:r>
          </a:p>
        </p:txBody>
      </p:sp>
      <p:sp>
        <p:nvSpPr>
          <p:cNvPr id="6" name="Content Placeholder 5">
            <a:extLst>
              <a:ext uri="{FF2B5EF4-FFF2-40B4-BE49-F238E27FC236}">
                <a16:creationId xmlns:a16="http://schemas.microsoft.com/office/drawing/2014/main" id="{4F785144-6A62-94C6-5FD8-AD2CC1549969}"/>
              </a:ext>
            </a:extLst>
          </p:cNvPr>
          <p:cNvSpPr>
            <a:spLocks noGrp="1"/>
          </p:cNvSpPr>
          <p:nvPr>
            <p:ph idx="1"/>
          </p:nvPr>
        </p:nvSpPr>
        <p:spPr/>
        <p:txBody>
          <a:bodyPr/>
          <a:lstStyle/>
          <a:p>
            <a:r>
              <a:rPr lang="en-US" dirty="0">
                <a:effectLst/>
                <a:latin typeface="Times New Roman" panose="02020603050405020304" pitchFamily="18" charset="0"/>
              </a:rPr>
              <a:t>“That an invention has prominent substantive features, means that compared to prior arts, the invention is non-obvious to persons of skill in the art.”</a:t>
            </a:r>
          </a:p>
          <a:p>
            <a:endParaRPr lang="en-US" dirty="0"/>
          </a:p>
        </p:txBody>
      </p:sp>
      <p:sp>
        <p:nvSpPr>
          <p:cNvPr id="2" name="TextBox 1">
            <a:extLst>
              <a:ext uri="{FF2B5EF4-FFF2-40B4-BE49-F238E27FC236}">
                <a16:creationId xmlns:a16="http://schemas.microsoft.com/office/drawing/2014/main" id="{2E7DD5D4-A5AE-336B-8596-512C39AEE1F6}"/>
              </a:ext>
            </a:extLst>
          </p:cNvPr>
          <p:cNvSpPr txBox="1"/>
          <p:nvPr/>
        </p:nvSpPr>
        <p:spPr>
          <a:xfrm>
            <a:off x="2688272" y="6473515"/>
            <a:ext cx="6815455" cy="307777"/>
          </a:xfrm>
          <a:prstGeom prst="rect">
            <a:avLst/>
          </a:prstGeom>
          <a:noFill/>
        </p:spPr>
        <p:txBody>
          <a:bodyPr wrap="none" rtlCol="0">
            <a:spAutoFit/>
          </a:bodyPr>
          <a:lstStyle/>
          <a:p>
            <a:r>
              <a:rPr lang="en-US" sz="1400" dirty="0"/>
              <a:t>Source:  Ada Yue Wang, ”The Test of Inventiveness in Chinese Patent Jurisprudence” (2019)</a:t>
            </a:r>
          </a:p>
        </p:txBody>
      </p:sp>
    </p:spTree>
    <p:extLst>
      <p:ext uri="{BB962C8B-B14F-4D97-AF65-F5344CB8AC3E}">
        <p14:creationId xmlns:p14="http://schemas.microsoft.com/office/powerpoint/2010/main" val="1789418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515DC696-F945-FBC0-80E0-2C92E416A1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2431" y="1219200"/>
            <a:ext cx="2507509" cy="4419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163972DB-69DA-2E51-9D65-BE7F9B21E9E3}"/>
              </a:ext>
            </a:extLst>
          </p:cNvPr>
          <p:cNvSpPr/>
          <p:nvPr/>
        </p:nvSpPr>
        <p:spPr>
          <a:xfrm>
            <a:off x="9630082" y="1920240"/>
            <a:ext cx="219858" cy="4389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a:extLst>
              <a:ext uri="{FF2B5EF4-FFF2-40B4-BE49-F238E27FC236}">
                <a16:creationId xmlns:a16="http://schemas.microsoft.com/office/drawing/2014/main" id="{8AC6EFFE-D3D7-F347-344C-959026E8B8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3428" y="2248524"/>
            <a:ext cx="3176142" cy="264576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86E6664-B6F1-FDCF-ED64-79D9544770FE}"/>
              </a:ext>
            </a:extLst>
          </p:cNvPr>
          <p:cNvSpPr txBox="1"/>
          <p:nvPr/>
        </p:nvSpPr>
        <p:spPr>
          <a:xfrm>
            <a:off x="1772213" y="5177135"/>
            <a:ext cx="2978572" cy="461665"/>
          </a:xfrm>
          <a:prstGeom prst="rect">
            <a:avLst/>
          </a:prstGeom>
          <a:noFill/>
        </p:spPr>
        <p:txBody>
          <a:bodyPr wrap="none" rtlCol="0">
            <a:spAutoFit/>
          </a:bodyPr>
          <a:lstStyle/>
          <a:p>
            <a:r>
              <a:rPr lang="en-US" sz="2400" dirty="0"/>
              <a:t>Doe Microphone 2021</a:t>
            </a:r>
          </a:p>
        </p:txBody>
      </p:sp>
      <p:sp>
        <p:nvSpPr>
          <p:cNvPr id="3" name="Rectangle 2">
            <a:extLst>
              <a:ext uri="{FF2B5EF4-FFF2-40B4-BE49-F238E27FC236}">
                <a16:creationId xmlns:a16="http://schemas.microsoft.com/office/drawing/2014/main" id="{17127970-4100-1AD7-66F0-847EB9875FC5}"/>
              </a:ext>
            </a:extLst>
          </p:cNvPr>
          <p:cNvSpPr/>
          <p:nvPr/>
        </p:nvSpPr>
        <p:spPr>
          <a:xfrm rot="4809381">
            <a:off x="2912580" y="4258967"/>
            <a:ext cx="287975" cy="57677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547FB0B-E321-AA09-F6C3-95F92C63737F}"/>
              </a:ext>
            </a:extLst>
          </p:cNvPr>
          <p:cNvSpPr txBox="1"/>
          <p:nvPr/>
        </p:nvSpPr>
        <p:spPr>
          <a:xfrm>
            <a:off x="7161140" y="5878175"/>
            <a:ext cx="3228641" cy="461665"/>
          </a:xfrm>
          <a:prstGeom prst="rect">
            <a:avLst/>
          </a:prstGeom>
          <a:noFill/>
        </p:spPr>
        <p:txBody>
          <a:bodyPr wrap="none" rtlCol="0">
            <a:spAutoFit/>
          </a:bodyPr>
          <a:lstStyle/>
          <a:p>
            <a:r>
              <a:rPr lang="en-US" sz="2400" dirty="0"/>
              <a:t>Fisher Microphone 2023</a:t>
            </a:r>
          </a:p>
        </p:txBody>
      </p:sp>
    </p:spTree>
    <p:extLst>
      <p:ext uri="{BB962C8B-B14F-4D97-AF65-F5344CB8AC3E}">
        <p14:creationId xmlns:p14="http://schemas.microsoft.com/office/powerpoint/2010/main" val="6317154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17D11DE-D59B-25C3-31D2-A2F867A717A5}"/>
              </a:ext>
            </a:extLst>
          </p:cNvPr>
          <p:cNvSpPr>
            <a:spLocks noGrp="1"/>
          </p:cNvSpPr>
          <p:nvPr>
            <p:ph type="title"/>
          </p:nvPr>
        </p:nvSpPr>
        <p:spPr/>
        <p:txBody>
          <a:bodyPr>
            <a:normAutofit/>
          </a:bodyPr>
          <a:lstStyle/>
          <a:p>
            <a:r>
              <a:rPr lang="en-US" sz="3600" dirty="0"/>
              <a:t>Guidelines for Examination (2001)</a:t>
            </a:r>
          </a:p>
        </p:txBody>
      </p:sp>
      <p:sp>
        <p:nvSpPr>
          <p:cNvPr id="6" name="Content Placeholder 5">
            <a:extLst>
              <a:ext uri="{FF2B5EF4-FFF2-40B4-BE49-F238E27FC236}">
                <a16:creationId xmlns:a16="http://schemas.microsoft.com/office/drawing/2014/main" id="{4F785144-6A62-94C6-5FD8-AD2CC1549969}"/>
              </a:ext>
            </a:extLst>
          </p:cNvPr>
          <p:cNvSpPr>
            <a:spLocks noGrp="1"/>
          </p:cNvSpPr>
          <p:nvPr>
            <p:ph idx="1"/>
          </p:nvPr>
        </p:nvSpPr>
        <p:spPr>
          <a:xfrm>
            <a:off x="838200" y="1520825"/>
            <a:ext cx="10515600" cy="4351338"/>
          </a:xfrm>
        </p:spPr>
        <p:txBody>
          <a:bodyPr/>
          <a:lstStyle/>
          <a:p>
            <a:r>
              <a:rPr lang="en-US" dirty="0">
                <a:effectLst/>
                <a:latin typeface="Times New Roman" panose="02020603050405020304" pitchFamily="18" charset="0"/>
              </a:rPr>
              <a:t>Procedure:</a:t>
            </a:r>
          </a:p>
          <a:p>
            <a:pPr lvl="1"/>
            <a:r>
              <a:rPr lang="en-US" dirty="0">
                <a:effectLst/>
                <a:latin typeface="Times New Roman" panose="02020603050405020304" pitchFamily="18" charset="0"/>
              </a:rPr>
              <a:t>First, “the closest prior art” needs to be identified</a:t>
            </a:r>
          </a:p>
          <a:p>
            <a:pPr lvl="1"/>
            <a:r>
              <a:rPr lang="en-US" dirty="0">
                <a:latin typeface="Times New Roman" panose="02020603050405020304" pitchFamily="18" charset="0"/>
              </a:rPr>
              <a:t>S</a:t>
            </a:r>
            <a:r>
              <a:rPr lang="en-US" dirty="0">
                <a:effectLst/>
                <a:latin typeface="Times New Roman" panose="02020603050405020304" pitchFamily="18" charset="0"/>
              </a:rPr>
              <a:t>econd, the patent officer ought to determine the “distinguishing features of the invention and the technical problem actually solved by the invention;”</a:t>
            </a:r>
          </a:p>
          <a:p>
            <a:pPr lvl="1"/>
            <a:r>
              <a:rPr lang="en-US" dirty="0">
                <a:latin typeface="Times New Roman" panose="02020603050405020304" pitchFamily="18" charset="0"/>
              </a:rPr>
              <a:t>Third, </a:t>
            </a:r>
            <a:r>
              <a:rPr lang="en-US" dirty="0">
                <a:effectLst/>
                <a:latin typeface="Times New Roman" panose="02020603050405020304" pitchFamily="18" charset="0"/>
              </a:rPr>
              <a:t>the patent officer must decide “whether or not the claimed invention is obvious to a person skilled in the art.”</a:t>
            </a:r>
          </a:p>
          <a:p>
            <a:r>
              <a:rPr lang="en-US" dirty="0">
                <a:latin typeface="Times New Roman" panose="02020603050405020304" pitchFamily="18" charset="0"/>
              </a:rPr>
              <a:t>Reduction in the knowledge and creativity attributed to the person skilled in the art</a:t>
            </a:r>
          </a:p>
          <a:p>
            <a:r>
              <a:rPr lang="en-US" dirty="0">
                <a:effectLst/>
                <a:latin typeface="Times New Roman" panose="02020603050405020304" pitchFamily="18" charset="0"/>
              </a:rPr>
              <a:t>More generous definition of “notable progress”</a:t>
            </a:r>
          </a:p>
          <a:p>
            <a:endParaRPr lang="en-US" dirty="0">
              <a:effectLst/>
              <a:latin typeface="Times New Roman" panose="02020603050405020304" pitchFamily="18" charset="0"/>
            </a:endParaRPr>
          </a:p>
          <a:p>
            <a:endParaRPr lang="en-US" dirty="0"/>
          </a:p>
        </p:txBody>
      </p:sp>
      <p:sp>
        <p:nvSpPr>
          <p:cNvPr id="2" name="TextBox 1">
            <a:extLst>
              <a:ext uri="{FF2B5EF4-FFF2-40B4-BE49-F238E27FC236}">
                <a16:creationId xmlns:a16="http://schemas.microsoft.com/office/drawing/2014/main" id="{8B7606C7-E0A0-1EE8-D57E-26B69425C3AA}"/>
              </a:ext>
            </a:extLst>
          </p:cNvPr>
          <p:cNvSpPr txBox="1"/>
          <p:nvPr/>
        </p:nvSpPr>
        <p:spPr>
          <a:xfrm>
            <a:off x="2688272" y="6473515"/>
            <a:ext cx="6815455" cy="307777"/>
          </a:xfrm>
          <a:prstGeom prst="rect">
            <a:avLst/>
          </a:prstGeom>
          <a:noFill/>
        </p:spPr>
        <p:txBody>
          <a:bodyPr wrap="none" rtlCol="0">
            <a:spAutoFit/>
          </a:bodyPr>
          <a:lstStyle/>
          <a:p>
            <a:r>
              <a:rPr lang="en-US" sz="1400" dirty="0"/>
              <a:t>Source:  Ada Yue Wang, ”The Test of Inventiveness in Chinese Patent Jurisprudence” (2019)</a:t>
            </a:r>
          </a:p>
        </p:txBody>
      </p:sp>
    </p:spTree>
    <p:extLst>
      <p:ext uri="{BB962C8B-B14F-4D97-AF65-F5344CB8AC3E}">
        <p14:creationId xmlns:p14="http://schemas.microsoft.com/office/powerpoint/2010/main" val="36644813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17D11DE-D59B-25C3-31D2-A2F867A717A5}"/>
              </a:ext>
            </a:extLst>
          </p:cNvPr>
          <p:cNvSpPr>
            <a:spLocks noGrp="1"/>
          </p:cNvSpPr>
          <p:nvPr>
            <p:ph type="title"/>
          </p:nvPr>
        </p:nvSpPr>
        <p:spPr/>
        <p:txBody>
          <a:bodyPr>
            <a:normAutofit/>
          </a:bodyPr>
          <a:lstStyle/>
          <a:p>
            <a:r>
              <a:rPr lang="en-US" sz="3600" dirty="0"/>
              <a:t>Guidelines for Examination (2001)</a:t>
            </a:r>
          </a:p>
        </p:txBody>
      </p:sp>
      <p:sp>
        <p:nvSpPr>
          <p:cNvPr id="6" name="Content Placeholder 5">
            <a:extLst>
              <a:ext uri="{FF2B5EF4-FFF2-40B4-BE49-F238E27FC236}">
                <a16:creationId xmlns:a16="http://schemas.microsoft.com/office/drawing/2014/main" id="{4F785144-6A62-94C6-5FD8-AD2CC1549969}"/>
              </a:ext>
            </a:extLst>
          </p:cNvPr>
          <p:cNvSpPr>
            <a:spLocks noGrp="1"/>
          </p:cNvSpPr>
          <p:nvPr>
            <p:ph idx="1"/>
          </p:nvPr>
        </p:nvSpPr>
        <p:spPr>
          <a:xfrm>
            <a:off x="838200" y="1520825"/>
            <a:ext cx="10515600" cy="4351338"/>
          </a:xfrm>
        </p:spPr>
        <p:txBody>
          <a:bodyPr/>
          <a:lstStyle/>
          <a:p>
            <a:r>
              <a:rPr lang="en-US" dirty="0">
                <a:effectLst/>
                <a:latin typeface="Times New Roman" panose="02020603050405020304" pitchFamily="18" charset="0"/>
              </a:rPr>
              <a:t>Procedure:</a:t>
            </a:r>
          </a:p>
          <a:p>
            <a:pPr lvl="1"/>
            <a:r>
              <a:rPr lang="en-US" dirty="0">
                <a:effectLst/>
                <a:latin typeface="Times New Roman" panose="02020603050405020304" pitchFamily="18" charset="0"/>
              </a:rPr>
              <a:t>First, “the closest prior art” needs to be identified</a:t>
            </a:r>
          </a:p>
          <a:p>
            <a:pPr lvl="1"/>
            <a:r>
              <a:rPr lang="en-US" dirty="0">
                <a:latin typeface="Times New Roman" panose="02020603050405020304" pitchFamily="18" charset="0"/>
              </a:rPr>
              <a:t>S</a:t>
            </a:r>
            <a:r>
              <a:rPr lang="en-US" dirty="0">
                <a:effectLst/>
                <a:latin typeface="Times New Roman" panose="02020603050405020304" pitchFamily="18" charset="0"/>
              </a:rPr>
              <a:t>econd, the patent officer ought to determine the “distinguishing features of the invention and the technical problem actually solved by the invention;”</a:t>
            </a:r>
          </a:p>
          <a:p>
            <a:pPr lvl="1"/>
            <a:r>
              <a:rPr lang="en-US" dirty="0">
                <a:latin typeface="Times New Roman" panose="02020603050405020304" pitchFamily="18" charset="0"/>
              </a:rPr>
              <a:t>Third, </a:t>
            </a:r>
            <a:r>
              <a:rPr lang="en-US" dirty="0">
                <a:effectLst/>
                <a:latin typeface="Times New Roman" panose="02020603050405020304" pitchFamily="18" charset="0"/>
              </a:rPr>
              <a:t>the patent officer must decide “whether or not the claimed invention is obvious to a person skilled in the art.”</a:t>
            </a:r>
          </a:p>
          <a:p>
            <a:pPr marL="0" indent="0">
              <a:buNone/>
            </a:pPr>
            <a:endParaRPr lang="en-US" dirty="0">
              <a:effectLst/>
              <a:latin typeface="Times New Roman" panose="02020603050405020304" pitchFamily="18" charset="0"/>
            </a:endParaRPr>
          </a:p>
          <a:p>
            <a:endParaRPr lang="en-US" dirty="0"/>
          </a:p>
        </p:txBody>
      </p:sp>
      <p:sp>
        <p:nvSpPr>
          <p:cNvPr id="2" name="TextBox 1">
            <a:extLst>
              <a:ext uri="{FF2B5EF4-FFF2-40B4-BE49-F238E27FC236}">
                <a16:creationId xmlns:a16="http://schemas.microsoft.com/office/drawing/2014/main" id="{02326B18-78FB-E376-2A84-7C4156B6F430}"/>
              </a:ext>
            </a:extLst>
          </p:cNvPr>
          <p:cNvSpPr txBox="1"/>
          <p:nvPr/>
        </p:nvSpPr>
        <p:spPr>
          <a:xfrm>
            <a:off x="2688272" y="6473515"/>
            <a:ext cx="6815455" cy="307777"/>
          </a:xfrm>
          <a:prstGeom prst="rect">
            <a:avLst/>
          </a:prstGeom>
          <a:noFill/>
        </p:spPr>
        <p:txBody>
          <a:bodyPr wrap="none" rtlCol="0">
            <a:spAutoFit/>
          </a:bodyPr>
          <a:lstStyle/>
          <a:p>
            <a:r>
              <a:rPr lang="en-US" sz="1400" dirty="0"/>
              <a:t>Source:  Ada Yue Wang, ”The Test of Inventiveness in Chinese Patent Jurisprudence” (2019)</a:t>
            </a:r>
          </a:p>
        </p:txBody>
      </p:sp>
    </p:spTree>
    <p:extLst>
      <p:ext uri="{BB962C8B-B14F-4D97-AF65-F5344CB8AC3E}">
        <p14:creationId xmlns:p14="http://schemas.microsoft.com/office/powerpoint/2010/main" val="37844016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17D11DE-D59B-25C3-31D2-A2F867A717A5}"/>
              </a:ext>
            </a:extLst>
          </p:cNvPr>
          <p:cNvSpPr>
            <a:spLocks noGrp="1"/>
          </p:cNvSpPr>
          <p:nvPr>
            <p:ph type="title"/>
          </p:nvPr>
        </p:nvSpPr>
        <p:spPr/>
        <p:txBody>
          <a:bodyPr>
            <a:normAutofit/>
          </a:bodyPr>
          <a:lstStyle/>
          <a:p>
            <a:r>
              <a:rPr lang="en-US" sz="3600" dirty="0"/>
              <a:t>Guidelines for Examination (2001)</a:t>
            </a:r>
          </a:p>
        </p:txBody>
      </p:sp>
      <p:sp>
        <p:nvSpPr>
          <p:cNvPr id="6" name="Content Placeholder 5">
            <a:extLst>
              <a:ext uri="{FF2B5EF4-FFF2-40B4-BE49-F238E27FC236}">
                <a16:creationId xmlns:a16="http://schemas.microsoft.com/office/drawing/2014/main" id="{4F785144-6A62-94C6-5FD8-AD2CC1549969}"/>
              </a:ext>
            </a:extLst>
          </p:cNvPr>
          <p:cNvSpPr>
            <a:spLocks noGrp="1"/>
          </p:cNvSpPr>
          <p:nvPr>
            <p:ph idx="1"/>
          </p:nvPr>
        </p:nvSpPr>
        <p:spPr>
          <a:xfrm>
            <a:off x="838200" y="1520824"/>
            <a:ext cx="10515600" cy="4684903"/>
          </a:xfrm>
        </p:spPr>
        <p:txBody>
          <a:bodyPr>
            <a:normAutofit/>
          </a:bodyPr>
          <a:lstStyle/>
          <a:p>
            <a:r>
              <a:rPr lang="en-US" dirty="0">
                <a:effectLst/>
                <a:latin typeface="Times New Roman" panose="02020603050405020304" pitchFamily="18" charset="0"/>
              </a:rPr>
              <a:t>Procedure:</a:t>
            </a:r>
          </a:p>
          <a:p>
            <a:pPr lvl="1"/>
            <a:r>
              <a:rPr lang="en-US" dirty="0">
                <a:effectLst/>
                <a:latin typeface="Times New Roman" panose="02020603050405020304" pitchFamily="18" charset="0"/>
              </a:rPr>
              <a:t>First, “the closest prior art” needs to be identified</a:t>
            </a:r>
          </a:p>
          <a:p>
            <a:pPr lvl="1"/>
            <a:r>
              <a:rPr lang="en-US" dirty="0">
                <a:latin typeface="Times New Roman" panose="02020603050405020304" pitchFamily="18" charset="0"/>
              </a:rPr>
              <a:t>S</a:t>
            </a:r>
            <a:r>
              <a:rPr lang="en-US" dirty="0">
                <a:effectLst/>
                <a:latin typeface="Times New Roman" panose="02020603050405020304" pitchFamily="18" charset="0"/>
              </a:rPr>
              <a:t>econd, the patent officer ought to determine the “distinguishing features of the invention and the technical problem actually solved by the invention;”</a:t>
            </a:r>
          </a:p>
          <a:p>
            <a:pPr lvl="1"/>
            <a:r>
              <a:rPr lang="en-US" dirty="0">
                <a:latin typeface="Times New Roman" panose="02020603050405020304" pitchFamily="18" charset="0"/>
              </a:rPr>
              <a:t>Third, </a:t>
            </a:r>
            <a:r>
              <a:rPr lang="en-US" dirty="0">
                <a:effectLst/>
                <a:latin typeface="Times New Roman" panose="02020603050405020304" pitchFamily="18" charset="0"/>
              </a:rPr>
              <a:t>the patent officer must decide “whether or not the claimed invention is obvious to a person skilled in the art.”</a:t>
            </a:r>
          </a:p>
          <a:p>
            <a:pPr lvl="2"/>
            <a:r>
              <a:rPr lang="en-US" dirty="0">
                <a:effectLst/>
                <a:latin typeface="Times New Roman" panose="02020603050405020304" pitchFamily="18" charset="0"/>
              </a:rPr>
              <a:t>what is to be determined is whether or not there exists such a technical motivation in the prior art as to apply said distinguishing features to the closest prior art in solving the existing technical problem (that is, the technical problem actually solved by the invention), where a person skilled in the art, when confronted with the technical problem, could</a:t>
            </a:r>
            <a:r>
              <a:rPr lang="en-US" i="1" dirty="0">
                <a:effectLst/>
                <a:latin typeface="Times New Roman" panose="02020603050405020304" pitchFamily="18" charset="0"/>
              </a:rPr>
              <a:t> </a:t>
            </a:r>
            <a:r>
              <a:rPr lang="en-US" dirty="0">
                <a:effectLst/>
                <a:latin typeface="Times New Roman" panose="02020603050405020304" pitchFamily="18" charset="0"/>
              </a:rPr>
              <a:t>improve the closest prior art and thus reach the claimed invention</a:t>
            </a:r>
            <a:r>
              <a:rPr lang="en-US" i="1" dirty="0">
                <a:effectLst/>
                <a:latin typeface="Times New Roman" panose="02020603050405020304" pitchFamily="18" charset="0"/>
              </a:rPr>
              <a:t>. </a:t>
            </a:r>
            <a:r>
              <a:rPr lang="en-US" dirty="0">
                <a:effectLst/>
                <a:latin typeface="Times New Roman" panose="02020603050405020304" pitchFamily="18" charset="0"/>
              </a:rPr>
              <a:t>If there exists such a technical motivation in the prior art, the invention is obvious and thus fails to have a prominent substantive features.</a:t>
            </a:r>
          </a:p>
          <a:p>
            <a:endParaRPr lang="en-US" dirty="0"/>
          </a:p>
        </p:txBody>
      </p:sp>
      <p:sp>
        <p:nvSpPr>
          <p:cNvPr id="2" name="TextBox 1">
            <a:extLst>
              <a:ext uri="{FF2B5EF4-FFF2-40B4-BE49-F238E27FC236}">
                <a16:creationId xmlns:a16="http://schemas.microsoft.com/office/drawing/2014/main" id="{A4063AA0-A3FD-0B19-4886-B31BB3239289}"/>
              </a:ext>
            </a:extLst>
          </p:cNvPr>
          <p:cNvSpPr txBox="1"/>
          <p:nvPr/>
        </p:nvSpPr>
        <p:spPr>
          <a:xfrm>
            <a:off x="2688272" y="6473515"/>
            <a:ext cx="6815455" cy="307777"/>
          </a:xfrm>
          <a:prstGeom prst="rect">
            <a:avLst/>
          </a:prstGeom>
          <a:noFill/>
        </p:spPr>
        <p:txBody>
          <a:bodyPr wrap="none" rtlCol="0">
            <a:spAutoFit/>
          </a:bodyPr>
          <a:lstStyle/>
          <a:p>
            <a:r>
              <a:rPr lang="en-US" sz="1400" dirty="0"/>
              <a:t>Source:  Ada Yue Wang, ”The Test of Inventiveness in Chinese Patent Jurisprudence” (2019)</a:t>
            </a:r>
          </a:p>
        </p:txBody>
      </p:sp>
    </p:spTree>
    <p:extLst>
      <p:ext uri="{BB962C8B-B14F-4D97-AF65-F5344CB8AC3E}">
        <p14:creationId xmlns:p14="http://schemas.microsoft.com/office/powerpoint/2010/main" val="41783081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17D11DE-D59B-25C3-31D2-A2F867A717A5}"/>
              </a:ext>
            </a:extLst>
          </p:cNvPr>
          <p:cNvSpPr>
            <a:spLocks noGrp="1"/>
          </p:cNvSpPr>
          <p:nvPr>
            <p:ph type="title"/>
          </p:nvPr>
        </p:nvSpPr>
        <p:spPr/>
        <p:txBody>
          <a:bodyPr>
            <a:normAutofit/>
          </a:bodyPr>
          <a:lstStyle/>
          <a:p>
            <a:r>
              <a:rPr lang="en-US" sz="3600" dirty="0"/>
              <a:t>Guidelines for Examination (2006)</a:t>
            </a:r>
          </a:p>
        </p:txBody>
      </p:sp>
      <p:sp>
        <p:nvSpPr>
          <p:cNvPr id="6" name="Content Placeholder 5">
            <a:extLst>
              <a:ext uri="{FF2B5EF4-FFF2-40B4-BE49-F238E27FC236}">
                <a16:creationId xmlns:a16="http://schemas.microsoft.com/office/drawing/2014/main" id="{4F785144-6A62-94C6-5FD8-AD2CC1549969}"/>
              </a:ext>
            </a:extLst>
          </p:cNvPr>
          <p:cNvSpPr>
            <a:spLocks noGrp="1"/>
          </p:cNvSpPr>
          <p:nvPr>
            <p:ph idx="1"/>
          </p:nvPr>
        </p:nvSpPr>
        <p:spPr>
          <a:xfrm>
            <a:off x="838200" y="1520825"/>
            <a:ext cx="10515600" cy="4351338"/>
          </a:xfrm>
        </p:spPr>
        <p:txBody>
          <a:bodyPr/>
          <a:lstStyle/>
          <a:p>
            <a:r>
              <a:rPr lang="en-US" dirty="0">
                <a:effectLst/>
                <a:latin typeface="Times New Roman" panose="02020603050405020304" pitchFamily="18" charset="0"/>
              </a:rPr>
              <a:t>Procedure:</a:t>
            </a:r>
          </a:p>
          <a:p>
            <a:pPr lvl="1"/>
            <a:r>
              <a:rPr lang="en-US" dirty="0">
                <a:effectLst/>
                <a:latin typeface="Times New Roman" panose="02020603050405020304" pitchFamily="18" charset="0"/>
              </a:rPr>
              <a:t>First, “the closest prior art” needs to be identified</a:t>
            </a:r>
          </a:p>
          <a:p>
            <a:pPr lvl="1"/>
            <a:r>
              <a:rPr lang="en-US" dirty="0">
                <a:latin typeface="Times New Roman" panose="02020603050405020304" pitchFamily="18" charset="0"/>
              </a:rPr>
              <a:t>S</a:t>
            </a:r>
            <a:r>
              <a:rPr lang="en-US" dirty="0">
                <a:effectLst/>
                <a:latin typeface="Times New Roman" panose="02020603050405020304" pitchFamily="18" charset="0"/>
              </a:rPr>
              <a:t>econd, the patent officer ought to determine the “distinguishing features of the invention and the technical problem actually solved by the invention;”</a:t>
            </a:r>
          </a:p>
          <a:p>
            <a:pPr lvl="1"/>
            <a:r>
              <a:rPr lang="en-US" dirty="0">
                <a:latin typeface="Times New Roman" panose="02020603050405020304" pitchFamily="18" charset="0"/>
              </a:rPr>
              <a:t>Third, </a:t>
            </a:r>
            <a:r>
              <a:rPr lang="en-US" dirty="0">
                <a:effectLst/>
                <a:latin typeface="Times New Roman" panose="02020603050405020304" pitchFamily="18" charset="0"/>
              </a:rPr>
              <a:t>the patent officer must decide “whether or not the claimed invention is obvious to a person skilled in the art.”</a:t>
            </a:r>
          </a:p>
          <a:p>
            <a:pPr lvl="2"/>
            <a:r>
              <a:rPr lang="en-US" dirty="0">
                <a:effectLst/>
                <a:latin typeface="Times New Roman" panose="02020603050405020304" pitchFamily="18" charset="0"/>
              </a:rPr>
              <a:t>what is to be determined is whether or not there exists such a technical motivation in the prior art as to apply said distinguishing features to the closest prior art in solving the existing technical problem (that is, the technical problem actually solved by the invention), </a:t>
            </a:r>
            <a:r>
              <a:rPr lang="en-US" i="1" dirty="0">
                <a:effectLst/>
                <a:latin typeface="Times New Roman" panose="02020603050405020304" pitchFamily="18" charset="0"/>
              </a:rPr>
              <a:t>where such motivation would prompt a person skilled in the art, when confronted with the technical problem, to improve the closest prior art and thus reach the claimed invention. </a:t>
            </a:r>
            <a:r>
              <a:rPr lang="en-US" dirty="0">
                <a:effectLst/>
                <a:latin typeface="Times New Roman" panose="02020603050405020304" pitchFamily="18" charset="0"/>
              </a:rPr>
              <a:t>If there exists such a technical motivation in the prior art, the invention is obvious and thus fails to have a prominent substantive features.</a:t>
            </a:r>
          </a:p>
          <a:p>
            <a:endParaRPr lang="en-US" dirty="0"/>
          </a:p>
        </p:txBody>
      </p:sp>
      <p:sp>
        <p:nvSpPr>
          <p:cNvPr id="2" name="TextBox 1">
            <a:extLst>
              <a:ext uri="{FF2B5EF4-FFF2-40B4-BE49-F238E27FC236}">
                <a16:creationId xmlns:a16="http://schemas.microsoft.com/office/drawing/2014/main" id="{42B7D856-6C5D-75BF-F46F-36775CD60173}"/>
              </a:ext>
            </a:extLst>
          </p:cNvPr>
          <p:cNvSpPr txBox="1"/>
          <p:nvPr/>
        </p:nvSpPr>
        <p:spPr>
          <a:xfrm>
            <a:off x="2688272" y="6473515"/>
            <a:ext cx="6815455" cy="307777"/>
          </a:xfrm>
          <a:prstGeom prst="rect">
            <a:avLst/>
          </a:prstGeom>
          <a:noFill/>
        </p:spPr>
        <p:txBody>
          <a:bodyPr wrap="none" rtlCol="0">
            <a:spAutoFit/>
          </a:bodyPr>
          <a:lstStyle/>
          <a:p>
            <a:r>
              <a:rPr lang="en-US" sz="1400" dirty="0"/>
              <a:t>Source:  Ada Yue Wang, ”The Test of Inventiveness in Chinese Patent Jurisprudence” (2019)</a:t>
            </a:r>
          </a:p>
        </p:txBody>
      </p:sp>
    </p:spTree>
    <p:extLst>
      <p:ext uri="{BB962C8B-B14F-4D97-AF65-F5344CB8AC3E}">
        <p14:creationId xmlns:p14="http://schemas.microsoft.com/office/powerpoint/2010/main" val="16203458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Line 2"/>
          <p:cNvSpPr>
            <a:spLocks noChangeShapeType="1"/>
          </p:cNvSpPr>
          <p:nvPr/>
        </p:nvSpPr>
        <p:spPr bwMode="auto">
          <a:xfrm>
            <a:off x="76207" y="6273151"/>
            <a:ext cx="11065824" cy="1033"/>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9459" name="Line 3"/>
          <p:cNvSpPr>
            <a:spLocks noChangeShapeType="1"/>
          </p:cNvSpPr>
          <p:nvPr/>
        </p:nvSpPr>
        <p:spPr bwMode="auto">
          <a:xfrm>
            <a:off x="5632385" y="6199632"/>
            <a:ext cx="0" cy="1524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9460" name="Line 4"/>
          <p:cNvSpPr>
            <a:spLocks noChangeShapeType="1"/>
          </p:cNvSpPr>
          <p:nvPr/>
        </p:nvSpPr>
        <p:spPr bwMode="auto">
          <a:xfrm>
            <a:off x="4260785" y="6199632"/>
            <a:ext cx="0" cy="1524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9461" name="Line 5"/>
          <p:cNvSpPr>
            <a:spLocks noChangeShapeType="1"/>
          </p:cNvSpPr>
          <p:nvPr/>
        </p:nvSpPr>
        <p:spPr bwMode="auto">
          <a:xfrm>
            <a:off x="1517585" y="6199632"/>
            <a:ext cx="0" cy="1524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9462" name="Line 6"/>
          <p:cNvSpPr>
            <a:spLocks noChangeShapeType="1"/>
          </p:cNvSpPr>
          <p:nvPr/>
        </p:nvSpPr>
        <p:spPr bwMode="auto">
          <a:xfrm>
            <a:off x="2898710" y="6199632"/>
            <a:ext cx="0" cy="1524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9463" name="Line 7"/>
          <p:cNvSpPr>
            <a:spLocks noChangeShapeType="1"/>
          </p:cNvSpPr>
          <p:nvPr/>
        </p:nvSpPr>
        <p:spPr bwMode="auto">
          <a:xfrm>
            <a:off x="8386698" y="6199632"/>
            <a:ext cx="0" cy="1524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9464" name="Line 8"/>
          <p:cNvSpPr>
            <a:spLocks noChangeShapeType="1"/>
          </p:cNvSpPr>
          <p:nvPr/>
        </p:nvSpPr>
        <p:spPr bwMode="auto">
          <a:xfrm>
            <a:off x="9764648" y="6199632"/>
            <a:ext cx="0" cy="1524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9465" name="Line 9"/>
          <p:cNvSpPr>
            <a:spLocks noChangeShapeType="1"/>
          </p:cNvSpPr>
          <p:nvPr/>
        </p:nvSpPr>
        <p:spPr bwMode="auto">
          <a:xfrm>
            <a:off x="7021448" y="6199632"/>
            <a:ext cx="0" cy="1524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9466" name="Text Box 10"/>
          <p:cNvSpPr txBox="1">
            <a:spLocks noChangeArrowheads="1"/>
          </p:cNvSpPr>
          <p:nvPr/>
        </p:nvSpPr>
        <p:spPr bwMode="auto">
          <a:xfrm>
            <a:off x="1260411" y="6352032"/>
            <a:ext cx="51809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r>
              <a:rPr lang="en-US" altLang="en-US" sz="1200" dirty="0">
                <a:latin typeface="Tahoma" charset="0"/>
              </a:rPr>
              <a:t>1800</a:t>
            </a:r>
          </a:p>
        </p:txBody>
      </p:sp>
      <p:sp>
        <p:nvSpPr>
          <p:cNvPr id="19467" name="Text Box 11"/>
          <p:cNvSpPr txBox="1">
            <a:spLocks noChangeArrowheads="1"/>
          </p:cNvSpPr>
          <p:nvPr/>
        </p:nvSpPr>
        <p:spPr bwMode="auto">
          <a:xfrm>
            <a:off x="8146986" y="6366321"/>
            <a:ext cx="5175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r>
              <a:rPr lang="en-US" altLang="en-US" sz="1200">
                <a:latin typeface="Tahoma" charset="0"/>
              </a:rPr>
              <a:t>1975</a:t>
            </a:r>
          </a:p>
        </p:txBody>
      </p:sp>
      <p:sp>
        <p:nvSpPr>
          <p:cNvPr id="19468" name="Text Box 12"/>
          <p:cNvSpPr txBox="1">
            <a:spLocks noChangeArrowheads="1"/>
          </p:cNvSpPr>
          <p:nvPr/>
        </p:nvSpPr>
        <p:spPr bwMode="auto">
          <a:xfrm>
            <a:off x="6775386" y="6366321"/>
            <a:ext cx="5175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r>
              <a:rPr lang="en-US" altLang="en-US" sz="1200">
                <a:latin typeface="Tahoma" charset="0"/>
              </a:rPr>
              <a:t>1950</a:t>
            </a:r>
          </a:p>
        </p:txBody>
      </p:sp>
      <p:sp>
        <p:nvSpPr>
          <p:cNvPr id="19469" name="Text Box 13"/>
          <p:cNvSpPr txBox="1">
            <a:spLocks noChangeArrowheads="1"/>
          </p:cNvSpPr>
          <p:nvPr/>
        </p:nvSpPr>
        <p:spPr bwMode="auto">
          <a:xfrm>
            <a:off x="5327586" y="6366321"/>
            <a:ext cx="5175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r>
              <a:rPr lang="en-US" altLang="en-US" sz="1200">
                <a:latin typeface="Tahoma" charset="0"/>
              </a:rPr>
              <a:t>1925</a:t>
            </a:r>
          </a:p>
        </p:txBody>
      </p:sp>
      <p:sp>
        <p:nvSpPr>
          <p:cNvPr id="19470" name="Text Box 14"/>
          <p:cNvSpPr txBox="1">
            <a:spLocks noChangeArrowheads="1"/>
          </p:cNvSpPr>
          <p:nvPr/>
        </p:nvSpPr>
        <p:spPr bwMode="auto">
          <a:xfrm>
            <a:off x="4032186" y="6366321"/>
            <a:ext cx="5175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r>
              <a:rPr lang="en-US" altLang="en-US" sz="1200">
                <a:latin typeface="Tahoma" charset="0"/>
              </a:rPr>
              <a:t>1900</a:t>
            </a:r>
          </a:p>
        </p:txBody>
      </p:sp>
      <p:sp>
        <p:nvSpPr>
          <p:cNvPr id="19471" name="Text Box 15"/>
          <p:cNvSpPr txBox="1">
            <a:spLocks noChangeArrowheads="1"/>
          </p:cNvSpPr>
          <p:nvPr/>
        </p:nvSpPr>
        <p:spPr bwMode="auto">
          <a:xfrm>
            <a:off x="2584386" y="6352032"/>
            <a:ext cx="51809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r>
              <a:rPr lang="en-US" altLang="en-US" sz="1200" dirty="0">
                <a:latin typeface="Tahoma" charset="0"/>
              </a:rPr>
              <a:t>1850</a:t>
            </a:r>
          </a:p>
        </p:txBody>
      </p:sp>
      <p:sp>
        <p:nvSpPr>
          <p:cNvPr id="19472" name="Text Box 16"/>
          <p:cNvSpPr txBox="1">
            <a:spLocks noChangeArrowheads="1"/>
          </p:cNvSpPr>
          <p:nvPr/>
        </p:nvSpPr>
        <p:spPr bwMode="auto">
          <a:xfrm>
            <a:off x="9518586" y="6366321"/>
            <a:ext cx="5175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r>
              <a:rPr lang="en-US" altLang="en-US" sz="1200">
                <a:latin typeface="Tahoma" charset="0"/>
              </a:rPr>
              <a:t>2000</a:t>
            </a:r>
          </a:p>
        </p:txBody>
      </p:sp>
      <p:sp>
        <p:nvSpPr>
          <p:cNvPr id="19474" name="Text Box 18"/>
          <p:cNvSpPr txBox="1">
            <a:spLocks noChangeArrowheads="1"/>
          </p:cNvSpPr>
          <p:nvPr/>
        </p:nvSpPr>
        <p:spPr bwMode="auto">
          <a:xfrm>
            <a:off x="3482910" y="3081782"/>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endParaRPr lang="en-US" altLang="en-US" sz="1400">
              <a:latin typeface="Tahoma" charset="0"/>
            </a:endParaRPr>
          </a:p>
        </p:txBody>
      </p:sp>
      <p:sp>
        <p:nvSpPr>
          <p:cNvPr id="19475" name="Text Box 19"/>
          <p:cNvSpPr txBox="1">
            <a:spLocks noChangeArrowheads="1"/>
          </p:cNvSpPr>
          <p:nvPr/>
        </p:nvSpPr>
        <p:spPr bwMode="auto">
          <a:xfrm>
            <a:off x="8680385" y="3591833"/>
            <a:ext cx="5826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r>
              <a:rPr lang="en-US" altLang="en-US" sz="1200" dirty="0"/>
              <a:t>CAFC</a:t>
            </a:r>
          </a:p>
        </p:txBody>
      </p:sp>
      <p:sp>
        <p:nvSpPr>
          <p:cNvPr id="19476" name="Text Box 20"/>
          <p:cNvSpPr txBox="1">
            <a:spLocks noChangeArrowheads="1"/>
          </p:cNvSpPr>
          <p:nvPr/>
        </p:nvSpPr>
        <p:spPr bwMode="auto">
          <a:xfrm>
            <a:off x="7243011" y="3864088"/>
            <a:ext cx="7200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r>
              <a:rPr lang="en-US" altLang="en-US" sz="1200" dirty="0"/>
              <a:t>Graham </a:t>
            </a:r>
          </a:p>
          <a:p>
            <a:pPr eaLnBrk="1" hangingPunct="1"/>
            <a:r>
              <a:rPr lang="en-US" altLang="en-US" sz="1200" dirty="0"/>
              <a:t>(1966)</a:t>
            </a:r>
          </a:p>
        </p:txBody>
      </p:sp>
      <p:sp>
        <p:nvSpPr>
          <p:cNvPr id="19477" name="Text Box 21"/>
          <p:cNvSpPr txBox="1">
            <a:spLocks noChangeArrowheads="1"/>
          </p:cNvSpPr>
          <p:nvPr/>
        </p:nvSpPr>
        <p:spPr bwMode="auto">
          <a:xfrm>
            <a:off x="6665684" y="3984411"/>
            <a:ext cx="4889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r>
              <a:rPr lang="en-US" altLang="en-US" sz="1200" dirty="0">
                <a:ea typeface="Times New Roman" charset="0"/>
                <a:cs typeface="Times New Roman" charset="0"/>
              </a:rPr>
              <a:t>§</a:t>
            </a:r>
            <a:r>
              <a:rPr lang="en-US" altLang="en-US" sz="1200" dirty="0"/>
              <a:t>103</a:t>
            </a:r>
          </a:p>
        </p:txBody>
      </p:sp>
      <p:sp>
        <p:nvSpPr>
          <p:cNvPr id="19478" name="Text Box 22"/>
          <p:cNvSpPr txBox="1">
            <a:spLocks noChangeArrowheads="1"/>
          </p:cNvSpPr>
          <p:nvPr/>
        </p:nvSpPr>
        <p:spPr bwMode="auto">
          <a:xfrm>
            <a:off x="6000820" y="3720440"/>
            <a:ext cx="5950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r>
              <a:rPr lang="en-US" altLang="en-US" sz="1200" dirty="0" err="1"/>
              <a:t>Cuno</a:t>
            </a:r>
            <a:r>
              <a:rPr lang="en-US" altLang="en-US" sz="1200" dirty="0"/>
              <a:t> </a:t>
            </a:r>
          </a:p>
          <a:p>
            <a:pPr algn="ctr" eaLnBrk="1" hangingPunct="1"/>
            <a:r>
              <a:rPr lang="en-US" altLang="en-US" sz="1200" dirty="0"/>
              <a:t>(1941)</a:t>
            </a:r>
          </a:p>
        </p:txBody>
      </p:sp>
      <p:sp>
        <p:nvSpPr>
          <p:cNvPr id="19480" name="Oval 24"/>
          <p:cNvSpPr>
            <a:spLocks noChangeArrowheads="1"/>
          </p:cNvSpPr>
          <p:nvPr/>
        </p:nvSpPr>
        <p:spPr bwMode="auto">
          <a:xfrm>
            <a:off x="8604185" y="3761232"/>
            <a:ext cx="152400" cy="152400"/>
          </a:xfrm>
          <a:prstGeom prst="ellipse">
            <a:avLst/>
          </a:prstGeom>
          <a:solidFill>
            <a:schemeClr val="tx1"/>
          </a:solidFill>
          <a:ln w="9525">
            <a:solidFill>
              <a:schemeClr val="tx1"/>
            </a:solidFill>
            <a:miter lim="800000"/>
            <a:headEnd/>
            <a:tailEnd/>
          </a:ln>
        </p:spPr>
        <p:txBody>
          <a:bodyPr wrap="none" anchor="ct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endParaRPr lang="en-US" altLang="en-US"/>
          </a:p>
        </p:txBody>
      </p:sp>
      <p:sp>
        <p:nvSpPr>
          <p:cNvPr id="19481" name="Oval 25"/>
          <p:cNvSpPr>
            <a:spLocks noChangeArrowheads="1"/>
          </p:cNvSpPr>
          <p:nvPr/>
        </p:nvSpPr>
        <p:spPr bwMode="auto">
          <a:xfrm>
            <a:off x="7537385" y="3761232"/>
            <a:ext cx="152400" cy="152400"/>
          </a:xfrm>
          <a:prstGeom prst="ellipse">
            <a:avLst/>
          </a:prstGeom>
          <a:solidFill>
            <a:schemeClr val="tx1"/>
          </a:solidFill>
          <a:ln w="9525">
            <a:solidFill>
              <a:schemeClr val="tx1"/>
            </a:solidFill>
            <a:miter lim="800000"/>
            <a:headEnd/>
            <a:tailEnd/>
          </a:ln>
        </p:spPr>
        <p:txBody>
          <a:bodyPr wrap="none" anchor="ct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endParaRPr lang="en-US" altLang="en-US"/>
          </a:p>
        </p:txBody>
      </p:sp>
      <p:sp>
        <p:nvSpPr>
          <p:cNvPr id="19483" name="Oval 27"/>
          <p:cNvSpPr>
            <a:spLocks noChangeArrowheads="1"/>
          </p:cNvSpPr>
          <p:nvPr/>
        </p:nvSpPr>
        <p:spPr bwMode="auto">
          <a:xfrm>
            <a:off x="6241985" y="3532632"/>
            <a:ext cx="152400" cy="152400"/>
          </a:xfrm>
          <a:prstGeom prst="ellipse">
            <a:avLst/>
          </a:prstGeom>
          <a:solidFill>
            <a:schemeClr val="tx1"/>
          </a:solidFill>
          <a:ln w="9525">
            <a:solidFill>
              <a:schemeClr val="tx1"/>
            </a:solidFill>
            <a:miter lim="800000"/>
            <a:headEnd/>
            <a:tailEnd/>
          </a:ln>
        </p:spPr>
        <p:txBody>
          <a:bodyPr wrap="none" anchor="ct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endParaRPr lang="en-US" altLang="en-US"/>
          </a:p>
        </p:txBody>
      </p:sp>
      <p:sp>
        <p:nvSpPr>
          <p:cNvPr id="19487" name="Text Box 31"/>
          <p:cNvSpPr txBox="1">
            <a:spLocks noChangeArrowheads="1"/>
          </p:cNvSpPr>
          <p:nvPr/>
        </p:nvSpPr>
        <p:spPr bwMode="auto">
          <a:xfrm>
            <a:off x="829372" y="143539"/>
            <a:ext cx="570701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r>
              <a:rPr lang="en-US" altLang="en-US" dirty="0"/>
              <a:t>Evolution of the Inventive Step Requirement</a:t>
            </a:r>
          </a:p>
          <a:p>
            <a:pPr eaLnBrk="1" hangingPunct="1"/>
            <a:r>
              <a:rPr lang="en-US" altLang="en-US" sz="1600" dirty="0"/>
              <a:t>(not to scale)</a:t>
            </a:r>
          </a:p>
        </p:txBody>
      </p:sp>
      <p:sp>
        <p:nvSpPr>
          <p:cNvPr id="19488" name="Freeform 32"/>
          <p:cNvSpPr>
            <a:spLocks/>
          </p:cNvSpPr>
          <p:nvPr/>
        </p:nvSpPr>
        <p:spPr bwMode="auto">
          <a:xfrm>
            <a:off x="7613585" y="3608832"/>
            <a:ext cx="1066800" cy="228600"/>
          </a:xfrm>
          <a:custGeom>
            <a:avLst/>
            <a:gdLst>
              <a:gd name="T0" fmla="*/ 0 w 672"/>
              <a:gd name="T1" fmla="*/ 362902500 h 144"/>
              <a:gd name="T2" fmla="*/ 1330642500 w 672"/>
              <a:gd name="T3" fmla="*/ 0 h 144"/>
              <a:gd name="T4" fmla="*/ 1693545000 w 672"/>
              <a:gd name="T5" fmla="*/ 362902500 h 144"/>
              <a:gd name="T6" fmla="*/ 0 60000 65536"/>
              <a:gd name="T7" fmla="*/ 0 60000 65536"/>
              <a:gd name="T8" fmla="*/ 0 60000 65536"/>
              <a:gd name="T9" fmla="*/ 0 w 672"/>
              <a:gd name="T10" fmla="*/ 0 h 144"/>
              <a:gd name="T11" fmla="*/ 672 w 672"/>
              <a:gd name="T12" fmla="*/ 144 h 144"/>
            </a:gdLst>
            <a:ahLst/>
            <a:cxnLst>
              <a:cxn ang="T6">
                <a:pos x="T0" y="T1"/>
              </a:cxn>
              <a:cxn ang="T7">
                <a:pos x="T2" y="T3"/>
              </a:cxn>
              <a:cxn ang="T8">
                <a:pos x="T4" y="T5"/>
              </a:cxn>
            </a:cxnLst>
            <a:rect l="T9" t="T10" r="T11" b="T12"/>
            <a:pathLst>
              <a:path w="672" h="144">
                <a:moveTo>
                  <a:pt x="0" y="144"/>
                </a:moveTo>
                <a:cubicBezTo>
                  <a:pt x="208" y="72"/>
                  <a:pt x="416" y="0"/>
                  <a:pt x="528" y="0"/>
                </a:cubicBezTo>
                <a:cubicBezTo>
                  <a:pt x="640" y="0"/>
                  <a:pt x="656" y="72"/>
                  <a:pt x="672" y="144"/>
                </a:cubicBezTo>
              </a:path>
            </a:pathLst>
          </a:cu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endParaRPr lang="en-US" altLang="en-US"/>
          </a:p>
        </p:txBody>
      </p:sp>
      <p:sp>
        <p:nvSpPr>
          <p:cNvPr id="19489" name="Freeform 33"/>
          <p:cNvSpPr>
            <a:spLocks/>
          </p:cNvSpPr>
          <p:nvPr/>
        </p:nvSpPr>
        <p:spPr bwMode="auto">
          <a:xfrm>
            <a:off x="7613585" y="3685032"/>
            <a:ext cx="1066800" cy="152400"/>
          </a:xfrm>
          <a:custGeom>
            <a:avLst/>
            <a:gdLst>
              <a:gd name="T0" fmla="*/ 0 w 672"/>
              <a:gd name="T1" fmla="*/ 241935000 h 96"/>
              <a:gd name="T2" fmla="*/ 1330642500 w 672"/>
              <a:gd name="T3" fmla="*/ 0 h 96"/>
              <a:gd name="T4" fmla="*/ 1693545000 w 672"/>
              <a:gd name="T5" fmla="*/ 241935000 h 96"/>
              <a:gd name="T6" fmla="*/ 0 60000 65536"/>
              <a:gd name="T7" fmla="*/ 0 60000 65536"/>
              <a:gd name="T8" fmla="*/ 0 60000 65536"/>
              <a:gd name="T9" fmla="*/ 0 w 672"/>
              <a:gd name="T10" fmla="*/ 0 h 96"/>
              <a:gd name="T11" fmla="*/ 672 w 672"/>
              <a:gd name="T12" fmla="*/ 96 h 96"/>
            </a:gdLst>
            <a:ahLst/>
            <a:cxnLst>
              <a:cxn ang="T6">
                <a:pos x="T0" y="T1"/>
              </a:cxn>
              <a:cxn ang="T7">
                <a:pos x="T2" y="T3"/>
              </a:cxn>
              <a:cxn ang="T8">
                <a:pos x="T4" y="T5"/>
              </a:cxn>
            </a:cxnLst>
            <a:rect l="T9" t="T10" r="T11" b="T12"/>
            <a:pathLst>
              <a:path w="672" h="96">
                <a:moveTo>
                  <a:pt x="0" y="96"/>
                </a:moveTo>
                <a:cubicBezTo>
                  <a:pt x="208" y="48"/>
                  <a:pt x="416" y="0"/>
                  <a:pt x="528" y="0"/>
                </a:cubicBezTo>
                <a:cubicBezTo>
                  <a:pt x="640" y="0"/>
                  <a:pt x="656" y="48"/>
                  <a:pt x="672" y="96"/>
                </a:cubicBezTo>
              </a:path>
            </a:pathLst>
          </a:cu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endParaRPr lang="en-US" altLang="en-US"/>
          </a:p>
        </p:txBody>
      </p:sp>
      <p:sp>
        <p:nvSpPr>
          <p:cNvPr id="19490" name="Freeform 34"/>
          <p:cNvSpPr>
            <a:spLocks/>
          </p:cNvSpPr>
          <p:nvPr/>
        </p:nvSpPr>
        <p:spPr bwMode="auto">
          <a:xfrm>
            <a:off x="7689785" y="3837432"/>
            <a:ext cx="1003300" cy="152400"/>
          </a:xfrm>
          <a:custGeom>
            <a:avLst/>
            <a:gdLst>
              <a:gd name="T0" fmla="*/ 0 w 632"/>
              <a:gd name="T1" fmla="*/ 0 h 96"/>
              <a:gd name="T2" fmla="*/ 1330642500 w 632"/>
              <a:gd name="T3" fmla="*/ 241935000 h 96"/>
              <a:gd name="T4" fmla="*/ 1572577500 w 632"/>
              <a:gd name="T5" fmla="*/ 0 h 96"/>
              <a:gd name="T6" fmla="*/ 0 60000 65536"/>
              <a:gd name="T7" fmla="*/ 0 60000 65536"/>
              <a:gd name="T8" fmla="*/ 0 60000 65536"/>
              <a:gd name="T9" fmla="*/ 0 w 632"/>
              <a:gd name="T10" fmla="*/ 0 h 96"/>
              <a:gd name="T11" fmla="*/ 632 w 632"/>
              <a:gd name="T12" fmla="*/ 96 h 96"/>
            </a:gdLst>
            <a:ahLst/>
            <a:cxnLst>
              <a:cxn ang="T6">
                <a:pos x="T0" y="T1"/>
              </a:cxn>
              <a:cxn ang="T7">
                <a:pos x="T2" y="T3"/>
              </a:cxn>
              <a:cxn ang="T8">
                <a:pos x="T4" y="T5"/>
              </a:cxn>
            </a:cxnLst>
            <a:rect l="T9" t="T10" r="T11" b="T12"/>
            <a:pathLst>
              <a:path w="632" h="96">
                <a:moveTo>
                  <a:pt x="0" y="0"/>
                </a:moveTo>
                <a:cubicBezTo>
                  <a:pt x="212" y="48"/>
                  <a:pt x="424" y="96"/>
                  <a:pt x="528" y="96"/>
                </a:cubicBezTo>
                <a:cubicBezTo>
                  <a:pt x="632" y="96"/>
                  <a:pt x="628" y="48"/>
                  <a:pt x="624" y="0"/>
                </a:cubicBezTo>
              </a:path>
            </a:pathLst>
          </a:cu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endParaRPr lang="en-US" altLang="en-US"/>
          </a:p>
        </p:txBody>
      </p:sp>
      <p:sp>
        <p:nvSpPr>
          <p:cNvPr id="19491" name="Freeform 35"/>
          <p:cNvSpPr>
            <a:spLocks/>
          </p:cNvSpPr>
          <p:nvPr/>
        </p:nvSpPr>
        <p:spPr bwMode="auto">
          <a:xfrm>
            <a:off x="7613585" y="3837432"/>
            <a:ext cx="1092200" cy="76200"/>
          </a:xfrm>
          <a:custGeom>
            <a:avLst/>
            <a:gdLst>
              <a:gd name="T0" fmla="*/ 0 w 688"/>
              <a:gd name="T1" fmla="*/ 0 h 48"/>
              <a:gd name="T2" fmla="*/ 1451610000 w 688"/>
              <a:gd name="T3" fmla="*/ 120967500 h 48"/>
              <a:gd name="T4" fmla="*/ 1693545000 w 688"/>
              <a:gd name="T5" fmla="*/ 0 h 48"/>
              <a:gd name="T6" fmla="*/ 0 60000 65536"/>
              <a:gd name="T7" fmla="*/ 0 60000 65536"/>
              <a:gd name="T8" fmla="*/ 0 60000 65536"/>
              <a:gd name="T9" fmla="*/ 0 w 688"/>
              <a:gd name="T10" fmla="*/ 0 h 48"/>
              <a:gd name="T11" fmla="*/ 688 w 688"/>
              <a:gd name="T12" fmla="*/ 48 h 48"/>
            </a:gdLst>
            <a:ahLst/>
            <a:cxnLst>
              <a:cxn ang="T6">
                <a:pos x="T0" y="T1"/>
              </a:cxn>
              <a:cxn ang="T7">
                <a:pos x="T2" y="T3"/>
              </a:cxn>
              <a:cxn ang="T8">
                <a:pos x="T4" y="T5"/>
              </a:cxn>
            </a:cxnLst>
            <a:rect l="T9" t="T10" r="T11" b="T12"/>
            <a:pathLst>
              <a:path w="688" h="48">
                <a:moveTo>
                  <a:pt x="0" y="0"/>
                </a:moveTo>
                <a:cubicBezTo>
                  <a:pt x="232" y="24"/>
                  <a:pt x="464" y="48"/>
                  <a:pt x="576" y="48"/>
                </a:cubicBezTo>
                <a:cubicBezTo>
                  <a:pt x="688" y="48"/>
                  <a:pt x="680" y="24"/>
                  <a:pt x="672" y="0"/>
                </a:cubicBezTo>
              </a:path>
            </a:pathLst>
          </a:cu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endParaRPr lang="en-US" altLang="en-US"/>
          </a:p>
        </p:txBody>
      </p:sp>
      <p:sp>
        <p:nvSpPr>
          <p:cNvPr id="19492" name="Line 36"/>
          <p:cNvSpPr>
            <a:spLocks noChangeShapeType="1"/>
          </p:cNvSpPr>
          <p:nvPr/>
        </p:nvSpPr>
        <p:spPr bwMode="auto">
          <a:xfrm>
            <a:off x="7689785" y="3837432"/>
            <a:ext cx="914400" cy="0"/>
          </a:xfrm>
          <a:prstGeom prst="line">
            <a:avLst/>
          </a:prstGeom>
          <a:noFill/>
          <a:ln w="28575">
            <a:solidFill>
              <a:schemeClr val="bg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9493" name="Freeform 37"/>
          <p:cNvSpPr>
            <a:spLocks/>
          </p:cNvSpPr>
          <p:nvPr/>
        </p:nvSpPr>
        <p:spPr bwMode="auto">
          <a:xfrm>
            <a:off x="7613585" y="3761232"/>
            <a:ext cx="1066800" cy="76200"/>
          </a:xfrm>
          <a:custGeom>
            <a:avLst/>
            <a:gdLst>
              <a:gd name="T0" fmla="*/ 0 w 672"/>
              <a:gd name="T1" fmla="*/ 120967500 h 48"/>
              <a:gd name="T2" fmla="*/ 1330642500 w 672"/>
              <a:gd name="T3" fmla="*/ 0 h 48"/>
              <a:gd name="T4" fmla="*/ 1693545000 w 672"/>
              <a:gd name="T5" fmla="*/ 120967500 h 48"/>
              <a:gd name="T6" fmla="*/ 0 60000 65536"/>
              <a:gd name="T7" fmla="*/ 0 60000 65536"/>
              <a:gd name="T8" fmla="*/ 0 60000 65536"/>
              <a:gd name="T9" fmla="*/ 0 w 672"/>
              <a:gd name="T10" fmla="*/ 0 h 48"/>
              <a:gd name="T11" fmla="*/ 672 w 672"/>
              <a:gd name="T12" fmla="*/ 48 h 48"/>
            </a:gdLst>
            <a:ahLst/>
            <a:cxnLst>
              <a:cxn ang="T6">
                <a:pos x="T0" y="T1"/>
              </a:cxn>
              <a:cxn ang="T7">
                <a:pos x="T2" y="T3"/>
              </a:cxn>
              <a:cxn ang="T8">
                <a:pos x="T4" y="T5"/>
              </a:cxn>
            </a:cxnLst>
            <a:rect l="T9" t="T10" r="T11" b="T12"/>
            <a:pathLst>
              <a:path w="672" h="48">
                <a:moveTo>
                  <a:pt x="0" y="48"/>
                </a:moveTo>
                <a:cubicBezTo>
                  <a:pt x="208" y="24"/>
                  <a:pt x="416" y="0"/>
                  <a:pt x="528" y="0"/>
                </a:cubicBezTo>
                <a:cubicBezTo>
                  <a:pt x="640" y="0"/>
                  <a:pt x="656" y="24"/>
                  <a:pt x="672" y="48"/>
                </a:cubicBezTo>
              </a:path>
            </a:pathLst>
          </a:cu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endParaRPr lang="en-US" altLang="en-US"/>
          </a:p>
        </p:txBody>
      </p:sp>
      <p:sp>
        <p:nvSpPr>
          <p:cNvPr id="19494" name="Text Box 38"/>
          <p:cNvSpPr txBox="1">
            <a:spLocks noChangeArrowheads="1"/>
          </p:cNvSpPr>
          <p:nvPr/>
        </p:nvSpPr>
        <p:spPr bwMode="auto">
          <a:xfrm rot="-5400000">
            <a:off x="493867" y="3373674"/>
            <a:ext cx="238398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r>
              <a:rPr lang="en-US" altLang="en-US" sz="1600"/>
              <a:t>Stringency of the Standard</a:t>
            </a:r>
          </a:p>
        </p:txBody>
      </p:sp>
      <p:sp>
        <p:nvSpPr>
          <p:cNvPr id="19496" name="Oval 40"/>
          <p:cNvSpPr>
            <a:spLocks noChangeArrowheads="1"/>
          </p:cNvSpPr>
          <p:nvPr/>
        </p:nvSpPr>
        <p:spPr bwMode="auto">
          <a:xfrm>
            <a:off x="1250518" y="5790644"/>
            <a:ext cx="152400" cy="152400"/>
          </a:xfrm>
          <a:prstGeom prst="ellipse">
            <a:avLst/>
          </a:prstGeom>
          <a:solidFill>
            <a:schemeClr val="tx1"/>
          </a:solidFill>
          <a:ln w="9525">
            <a:solidFill>
              <a:schemeClr val="tx1"/>
            </a:solidFill>
            <a:miter lim="800000"/>
            <a:headEnd/>
            <a:tailEnd/>
          </a:ln>
        </p:spPr>
        <p:txBody>
          <a:bodyPr wrap="none" anchor="ct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endParaRPr lang="en-US" altLang="en-US"/>
          </a:p>
        </p:txBody>
      </p:sp>
      <p:sp>
        <p:nvSpPr>
          <p:cNvPr id="19497" name="Text Box 41"/>
          <p:cNvSpPr txBox="1">
            <a:spLocks noChangeArrowheads="1"/>
          </p:cNvSpPr>
          <p:nvPr/>
        </p:nvSpPr>
        <p:spPr bwMode="auto">
          <a:xfrm>
            <a:off x="4062144" y="4458275"/>
            <a:ext cx="8050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r>
              <a:rPr lang="en-US" altLang="en-US" sz="1200" dirty="0"/>
              <a:t>Thomson </a:t>
            </a:r>
          </a:p>
          <a:p>
            <a:pPr algn="ctr" eaLnBrk="1" hangingPunct="1"/>
            <a:r>
              <a:rPr lang="en-US" altLang="en-US" sz="1200" dirty="0"/>
              <a:t>(1889)</a:t>
            </a:r>
          </a:p>
        </p:txBody>
      </p:sp>
      <p:sp>
        <p:nvSpPr>
          <p:cNvPr id="19500" name="Text Box 19"/>
          <p:cNvSpPr txBox="1">
            <a:spLocks noChangeArrowheads="1"/>
          </p:cNvSpPr>
          <p:nvPr/>
        </p:nvSpPr>
        <p:spPr bwMode="auto">
          <a:xfrm>
            <a:off x="10177210" y="4193521"/>
            <a:ext cx="6226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r>
              <a:rPr lang="en-US" altLang="en-US" sz="1200" dirty="0"/>
              <a:t>KSR</a:t>
            </a:r>
          </a:p>
          <a:p>
            <a:pPr eaLnBrk="1" hangingPunct="1"/>
            <a:r>
              <a:rPr lang="en-US" altLang="en-US" sz="1200" dirty="0"/>
              <a:t>(2007)</a:t>
            </a:r>
          </a:p>
        </p:txBody>
      </p:sp>
      <p:cxnSp>
        <p:nvCxnSpPr>
          <p:cNvPr id="3" name="Straight Connector 2">
            <a:extLst>
              <a:ext uri="{FF2B5EF4-FFF2-40B4-BE49-F238E27FC236}">
                <a16:creationId xmlns:a16="http://schemas.microsoft.com/office/drawing/2014/main" id="{5ED8A260-3A6A-D442-B973-2C0DF8EE549F}"/>
              </a:ext>
            </a:extLst>
          </p:cNvPr>
          <p:cNvCxnSpPr>
            <a:cxnSpLocks/>
          </p:cNvCxnSpPr>
          <p:nvPr/>
        </p:nvCxnSpPr>
        <p:spPr>
          <a:xfrm flipH="1">
            <a:off x="10159031" y="4182105"/>
            <a:ext cx="35656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Text Box 19">
            <a:extLst>
              <a:ext uri="{FF2B5EF4-FFF2-40B4-BE49-F238E27FC236}">
                <a16:creationId xmlns:a16="http://schemas.microsoft.com/office/drawing/2014/main" id="{0B8AEC9F-62A0-784F-8D6E-CAEA1E14FDD3}"/>
              </a:ext>
            </a:extLst>
          </p:cNvPr>
          <p:cNvSpPr txBox="1">
            <a:spLocks noChangeArrowheads="1"/>
          </p:cNvSpPr>
          <p:nvPr/>
        </p:nvSpPr>
        <p:spPr bwMode="auto">
          <a:xfrm>
            <a:off x="10494188" y="3908482"/>
            <a:ext cx="9198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r>
              <a:rPr lang="en-US" altLang="en-US" sz="1200" dirty="0"/>
              <a:t>AIA(2013)</a:t>
            </a:r>
          </a:p>
        </p:txBody>
      </p:sp>
      <p:sp>
        <p:nvSpPr>
          <p:cNvPr id="50" name="Text Box 37">
            <a:extLst>
              <a:ext uri="{FF2B5EF4-FFF2-40B4-BE49-F238E27FC236}">
                <a16:creationId xmlns:a16="http://schemas.microsoft.com/office/drawing/2014/main" id="{9C5384BF-EFAD-B842-842C-2DC5637E1CAB}"/>
              </a:ext>
            </a:extLst>
          </p:cNvPr>
          <p:cNvSpPr txBox="1">
            <a:spLocks noChangeArrowheads="1"/>
          </p:cNvSpPr>
          <p:nvPr/>
        </p:nvSpPr>
        <p:spPr bwMode="auto">
          <a:xfrm>
            <a:off x="5906112" y="4424914"/>
            <a:ext cx="9348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r>
              <a:rPr lang="en-US" altLang="en-US" sz="1200" dirty="0">
                <a:solidFill>
                  <a:srgbClr val="6666FF"/>
                </a:solidFill>
              </a:rPr>
              <a:t>1932 </a:t>
            </a:r>
            <a:r>
              <a:rPr lang="en-US" altLang="en-US" sz="1200" dirty="0">
                <a:solidFill>
                  <a:srgbClr val="0070C0"/>
                </a:solidFill>
              </a:rPr>
              <a:t>statute</a:t>
            </a:r>
          </a:p>
        </p:txBody>
      </p:sp>
      <p:sp>
        <p:nvSpPr>
          <p:cNvPr id="51" name="Text Box 47">
            <a:extLst>
              <a:ext uri="{FF2B5EF4-FFF2-40B4-BE49-F238E27FC236}">
                <a16:creationId xmlns:a16="http://schemas.microsoft.com/office/drawing/2014/main" id="{15CB55F1-0B21-044A-AC6F-07E289A542F6}"/>
              </a:ext>
            </a:extLst>
          </p:cNvPr>
          <p:cNvSpPr txBox="1">
            <a:spLocks noChangeArrowheads="1"/>
          </p:cNvSpPr>
          <p:nvPr/>
        </p:nvSpPr>
        <p:spPr bwMode="auto">
          <a:xfrm rot="21310808">
            <a:off x="84694" y="5735863"/>
            <a:ext cx="8620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r>
              <a:rPr lang="en-US" altLang="en-US" sz="1600" dirty="0">
                <a:solidFill>
                  <a:srgbClr val="0070C0"/>
                </a:solidFill>
              </a:rPr>
              <a:t>England</a:t>
            </a:r>
          </a:p>
        </p:txBody>
      </p:sp>
      <p:pic>
        <p:nvPicPr>
          <p:cNvPr id="58" name="Picture 57">
            <a:extLst>
              <a:ext uri="{FF2B5EF4-FFF2-40B4-BE49-F238E27FC236}">
                <a16:creationId xmlns:a16="http://schemas.microsoft.com/office/drawing/2014/main" id="{5062F3CD-65B5-5242-B432-50EB50D3E08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690019" cy="570042"/>
          </a:xfrm>
          <a:prstGeom prst="rect">
            <a:avLst/>
          </a:prstGeom>
          <a:noFill/>
          <a:ln>
            <a:noFill/>
          </a:ln>
          <a:extLst>
            <a:ext uri="{FAA26D3D-D897-4be2-8F04-BA451C77F1D7}">
              <ma14:placeholderFlag xmlns:ma14="http://schemas.microsoft.com/office/mac/drawingml/2011/main" xmlns=""/>
            </a:ext>
          </a:extLst>
        </p:spPr>
      </p:pic>
      <p:sp>
        <p:nvSpPr>
          <p:cNvPr id="2" name="Line 8">
            <a:extLst>
              <a:ext uri="{FF2B5EF4-FFF2-40B4-BE49-F238E27FC236}">
                <a16:creationId xmlns:a16="http://schemas.microsoft.com/office/drawing/2014/main" id="{AD884160-DD76-57A3-016A-6F0BF5109E80}"/>
              </a:ext>
            </a:extLst>
          </p:cNvPr>
          <p:cNvSpPr>
            <a:spLocks noChangeShapeType="1"/>
          </p:cNvSpPr>
          <p:nvPr/>
        </p:nvSpPr>
        <p:spPr bwMode="auto">
          <a:xfrm>
            <a:off x="11142031" y="6182982"/>
            <a:ext cx="0" cy="1524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4" name="Text Box 16">
            <a:extLst>
              <a:ext uri="{FF2B5EF4-FFF2-40B4-BE49-F238E27FC236}">
                <a16:creationId xmlns:a16="http://schemas.microsoft.com/office/drawing/2014/main" id="{E457BA95-8AA3-D945-538F-24777C843A57}"/>
              </a:ext>
            </a:extLst>
          </p:cNvPr>
          <p:cNvSpPr txBox="1">
            <a:spLocks noChangeArrowheads="1"/>
          </p:cNvSpPr>
          <p:nvPr/>
        </p:nvSpPr>
        <p:spPr bwMode="auto">
          <a:xfrm>
            <a:off x="10895969" y="6349671"/>
            <a:ext cx="51809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r>
              <a:rPr lang="en-US" altLang="en-US" sz="1200" dirty="0">
                <a:latin typeface="Tahoma" charset="0"/>
              </a:rPr>
              <a:t>2025</a:t>
            </a:r>
          </a:p>
        </p:txBody>
      </p:sp>
      <p:cxnSp>
        <p:nvCxnSpPr>
          <p:cNvPr id="6" name="Straight Connector 5">
            <a:extLst>
              <a:ext uri="{FF2B5EF4-FFF2-40B4-BE49-F238E27FC236}">
                <a16:creationId xmlns:a16="http://schemas.microsoft.com/office/drawing/2014/main" id="{0284A18F-D661-FE02-7227-9E62C3FA439C}"/>
              </a:ext>
            </a:extLst>
          </p:cNvPr>
          <p:cNvCxnSpPr>
            <a:cxnSpLocks/>
          </p:cNvCxnSpPr>
          <p:nvPr/>
        </p:nvCxnSpPr>
        <p:spPr>
          <a:xfrm>
            <a:off x="8985185" y="3139778"/>
            <a:ext cx="463615" cy="0"/>
          </a:xfrm>
          <a:prstGeom prst="line">
            <a:avLst/>
          </a:prstGeom>
          <a:ln w="38100">
            <a:solidFill>
              <a:srgbClr val="7030A0"/>
            </a:solidFill>
            <a:headEnd type="diamond" w="lg" len="lg"/>
          </a:ln>
        </p:spPr>
        <p:style>
          <a:lnRef idx="1">
            <a:schemeClr val="accent1"/>
          </a:lnRef>
          <a:fillRef idx="0">
            <a:schemeClr val="accent1"/>
          </a:fillRef>
          <a:effectRef idx="0">
            <a:schemeClr val="accent1"/>
          </a:effectRef>
          <a:fontRef idx="minor">
            <a:schemeClr val="tx1"/>
          </a:fontRef>
        </p:style>
      </p:cxnSp>
      <p:sp>
        <p:nvSpPr>
          <p:cNvPr id="9" name="Text Box 21">
            <a:extLst>
              <a:ext uri="{FF2B5EF4-FFF2-40B4-BE49-F238E27FC236}">
                <a16:creationId xmlns:a16="http://schemas.microsoft.com/office/drawing/2014/main" id="{1646C760-FA50-0F5B-ACC8-F49A702CC3DF}"/>
              </a:ext>
            </a:extLst>
          </p:cNvPr>
          <p:cNvSpPr txBox="1">
            <a:spLocks noChangeArrowheads="1"/>
          </p:cNvSpPr>
          <p:nvPr/>
        </p:nvSpPr>
        <p:spPr bwMode="auto">
          <a:xfrm>
            <a:off x="8684080" y="2822334"/>
            <a:ext cx="6022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r>
              <a:rPr lang="en-US" altLang="en-US" sz="1200" dirty="0">
                <a:solidFill>
                  <a:srgbClr val="7030A0"/>
                </a:solidFill>
              </a:rPr>
              <a:t>1984</a:t>
            </a:r>
          </a:p>
        </p:txBody>
      </p:sp>
      <p:sp>
        <p:nvSpPr>
          <p:cNvPr id="10" name="Line 5">
            <a:extLst>
              <a:ext uri="{FF2B5EF4-FFF2-40B4-BE49-F238E27FC236}">
                <a16:creationId xmlns:a16="http://schemas.microsoft.com/office/drawing/2014/main" id="{FE088CB3-92F9-257B-D5E6-0F612D60DBBA}"/>
              </a:ext>
            </a:extLst>
          </p:cNvPr>
          <p:cNvSpPr>
            <a:spLocks noChangeShapeType="1"/>
          </p:cNvSpPr>
          <p:nvPr/>
        </p:nvSpPr>
        <p:spPr bwMode="auto">
          <a:xfrm>
            <a:off x="188651" y="6195303"/>
            <a:ext cx="0" cy="1524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1" name="Text Box 10">
            <a:extLst>
              <a:ext uri="{FF2B5EF4-FFF2-40B4-BE49-F238E27FC236}">
                <a16:creationId xmlns:a16="http://schemas.microsoft.com/office/drawing/2014/main" id="{E5938BE4-A83F-28D2-0B31-DB85E5074BBC}"/>
              </a:ext>
            </a:extLst>
          </p:cNvPr>
          <p:cNvSpPr txBox="1">
            <a:spLocks noChangeArrowheads="1"/>
          </p:cNvSpPr>
          <p:nvPr/>
        </p:nvSpPr>
        <p:spPr bwMode="auto">
          <a:xfrm>
            <a:off x="-68523" y="6347703"/>
            <a:ext cx="51809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r>
              <a:rPr lang="en-US" altLang="en-US" sz="1200" dirty="0">
                <a:latin typeface="Tahoma" charset="0"/>
              </a:rPr>
              <a:t>1700</a:t>
            </a:r>
          </a:p>
        </p:txBody>
      </p:sp>
      <p:cxnSp>
        <p:nvCxnSpPr>
          <p:cNvPr id="13" name="Straight Connector 12">
            <a:extLst>
              <a:ext uri="{FF2B5EF4-FFF2-40B4-BE49-F238E27FC236}">
                <a16:creationId xmlns:a16="http://schemas.microsoft.com/office/drawing/2014/main" id="{4EE803C7-84AD-5FEB-EEE6-A4519E87DDE5}"/>
              </a:ext>
            </a:extLst>
          </p:cNvPr>
          <p:cNvCxnSpPr>
            <a:cxnSpLocks/>
            <a:endCxn id="19530" idx="0"/>
          </p:cNvCxnSpPr>
          <p:nvPr/>
        </p:nvCxnSpPr>
        <p:spPr>
          <a:xfrm flipV="1">
            <a:off x="188651" y="5899150"/>
            <a:ext cx="2719649" cy="178245"/>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15" name="Text Box 37">
            <a:extLst>
              <a:ext uri="{FF2B5EF4-FFF2-40B4-BE49-F238E27FC236}">
                <a16:creationId xmlns:a16="http://schemas.microsoft.com/office/drawing/2014/main" id="{84DC1F31-5929-F3EF-4457-D52A029FCDEE}"/>
              </a:ext>
            </a:extLst>
          </p:cNvPr>
          <p:cNvSpPr txBox="1">
            <a:spLocks noChangeArrowheads="1"/>
          </p:cNvSpPr>
          <p:nvPr/>
        </p:nvSpPr>
        <p:spPr bwMode="auto">
          <a:xfrm rot="21381859">
            <a:off x="1577256" y="5915770"/>
            <a:ext cx="108074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r>
              <a:rPr lang="en-US" altLang="en-US" sz="1200" dirty="0">
                <a:solidFill>
                  <a:srgbClr val="0070C0"/>
                </a:solidFill>
              </a:rPr>
              <a:t>“nontriviality”</a:t>
            </a:r>
          </a:p>
        </p:txBody>
      </p:sp>
      <p:cxnSp>
        <p:nvCxnSpPr>
          <p:cNvPr id="17" name="Straight Connector 16">
            <a:extLst>
              <a:ext uri="{FF2B5EF4-FFF2-40B4-BE49-F238E27FC236}">
                <a16:creationId xmlns:a16="http://schemas.microsoft.com/office/drawing/2014/main" id="{7F2527F1-980B-8490-8FCC-194436D499F8}"/>
              </a:ext>
            </a:extLst>
          </p:cNvPr>
          <p:cNvCxnSpPr>
            <a:cxnSpLocks/>
            <a:endCxn id="19483" idx="2"/>
          </p:cNvCxnSpPr>
          <p:nvPr/>
        </p:nvCxnSpPr>
        <p:spPr>
          <a:xfrm flipV="1">
            <a:off x="2985605" y="3608832"/>
            <a:ext cx="3256380" cy="867860"/>
          </a:xfrm>
          <a:prstGeom prst="line">
            <a:avLst/>
          </a:prstGeom>
          <a:ln w="38100">
            <a:solidFill>
              <a:schemeClr val="tx1"/>
            </a:solidFill>
            <a:headEnd type="oval" w="lg" len="lg"/>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CF3E5C7-D0E0-E836-7575-9AE9D7596032}"/>
              </a:ext>
            </a:extLst>
          </p:cNvPr>
          <p:cNvCxnSpPr>
            <a:cxnSpLocks/>
          </p:cNvCxnSpPr>
          <p:nvPr/>
        </p:nvCxnSpPr>
        <p:spPr>
          <a:xfrm>
            <a:off x="6340877" y="3597867"/>
            <a:ext cx="733544" cy="14851"/>
          </a:xfrm>
          <a:prstGeom prst="line">
            <a:avLst/>
          </a:prstGeom>
          <a:ln w="38100">
            <a:solidFill>
              <a:schemeClr val="tx1"/>
            </a:solidFill>
            <a:headEnd type="oval" w="lg" len="lg"/>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68FCDD6-89BD-D628-55B3-294F8E45D2B4}"/>
              </a:ext>
            </a:extLst>
          </p:cNvPr>
          <p:cNvCxnSpPr>
            <a:cxnSpLocks/>
          </p:cNvCxnSpPr>
          <p:nvPr/>
        </p:nvCxnSpPr>
        <p:spPr>
          <a:xfrm flipH="1" flipV="1">
            <a:off x="7074421" y="3605292"/>
            <a:ext cx="5764" cy="334565"/>
          </a:xfrm>
          <a:prstGeom prst="line">
            <a:avLst/>
          </a:prstGeom>
          <a:ln w="38100">
            <a:solidFill>
              <a:schemeClr val="tx1"/>
            </a:solidFill>
            <a:headEnd type="oval" w="lg" len="lg"/>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71FA856-C56F-8F28-D202-8FF2267224F0}"/>
              </a:ext>
            </a:extLst>
          </p:cNvPr>
          <p:cNvCxnSpPr>
            <a:cxnSpLocks/>
          </p:cNvCxnSpPr>
          <p:nvPr/>
        </p:nvCxnSpPr>
        <p:spPr>
          <a:xfrm flipH="1">
            <a:off x="7085535" y="3837432"/>
            <a:ext cx="538661" cy="90100"/>
          </a:xfrm>
          <a:prstGeom prst="line">
            <a:avLst/>
          </a:prstGeom>
          <a:ln w="38100">
            <a:solidFill>
              <a:schemeClr val="tx1"/>
            </a:solidFill>
            <a:headEnd type="oval" w="lg" len="lg"/>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8559CB4-9439-8490-DA0F-1313CC5397BD}"/>
              </a:ext>
            </a:extLst>
          </p:cNvPr>
          <p:cNvCxnSpPr>
            <a:cxnSpLocks/>
          </p:cNvCxnSpPr>
          <p:nvPr/>
        </p:nvCxnSpPr>
        <p:spPr>
          <a:xfrm>
            <a:off x="8681387" y="3837432"/>
            <a:ext cx="1529413" cy="714930"/>
          </a:xfrm>
          <a:prstGeom prst="line">
            <a:avLst/>
          </a:prstGeom>
          <a:ln w="38100">
            <a:solidFill>
              <a:schemeClr val="tx1"/>
            </a:solidFill>
            <a:headEnd type="oval" w="lg" len="lg"/>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5DA587E-34D5-C37E-9E15-52BFC365F2A5}"/>
              </a:ext>
            </a:extLst>
          </p:cNvPr>
          <p:cNvCxnSpPr>
            <a:cxnSpLocks/>
          </p:cNvCxnSpPr>
          <p:nvPr/>
        </p:nvCxnSpPr>
        <p:spPr>
          <a:xfrm>
            <a:off x="10210324" y="4194442"/>
            <a:ext cx="0" cy="358953"/>
          </a:xfrm>
          <a:prstGeom prst="line">
            <a:avLst/>
          </a:prstGeom>
          <a:ln w="38100">
            <a:solidFill>
              <a:schemeClr val="tx1"/>
            </a:solidFill>
            <a:headEnd type="oval" w="lg" len="lg"/>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79065D4-74AD-D5C6-8A1E-624CDAA5BBEB}"/>
              </a:ext>
            </a:extLst>
          </p:cNvPr>
          <p:cNvCxnSpPr>
            <a:cxnSpLocks/>
          </p:cNvCxnSpPr>
          <p:nvPr/>
        </p:nvCxnSpPr>
        <p:spPr>
          <a:xfrm>
            <a:off x="10515600" y="3939857"/>
            <a:ext cx="0" cy="257740"/>
          </a:xfrm>
          <a:prstGeom prst="line">
            <a:avLst/>
          </a:prstGeom>
          <a:ln w="38100">
            <a:solidFill>
              <a:schemeClr val="tx1"/>
            </a:solidFill>
            <a:headEnd type="oval" w="lg" len="lg"/>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0AF1AC0B-2DC0-A360-66F0-530B9332BF1C}"/>
              </a:ext>
            </a:extLst>
          </p:cNvPr>
          <p:cNvCxnSpPr>
            <a:cxnSpLocks/>
          </p:cNvCxnSpPr>
          <p:nvPr/>
        </p:nvCxnSpPr>
        <p:spPr>
          <a:xfrm>
            <a:off x="10515600" y="3933721"/>
            <a:ext cx="433349" cy="0"/>
          </a:xfrm>
          <a:prstGeom prst="line">
            <a:avLst/>
          </a:prstGeom>
          <a:ln w="38100">
            <a:solidFill>
              <a:schemeClr val="tx1"/>
            </a:solidFill>
            <a:headEnd type="none" w="lg" len="lg"/>
          </a:ln>
        </p:spPr>
        <p:style>
          <a:lnRef idx="1">
            <a:schemeClr val="accent1"/>
          </a:lnRef>
          <a:fillRef idx="0">
            <a:schemeClr val="accent1"/>
          </a:fillRef>
          <a:effectRef idx="0">
            <a:schemeClr val="accent1"/>
          </a:effectRef>
          <a:fontRef idx="minor">
            <a:schemeClr val="tx1"/>
          </a:fontRef>
        </p:style>
      </p:cxnSp>
      <p:sp>
        <p:nvSpPr>
          <p:cNvPr id="63" name="Freeform 62">
            <a:extLst>
              <a:ext uri="{FF2B5EF4-FFF2-40B4-BE49-F238E27FC236}">
                <a16:creationId xmlns:a16="http://schemas.microsoft.com/office/drawing/2014/main" id="{5E346A20-F82A-9F6A-C1FC-AA518A0383D1}"/>
              </a:ext>
            </a:extLst>
          </p:cNvPr>
          <p:cNvSpPr/>
          <p:nvPr/>
        </p:nvSpPr>
        <p:spPr>
          <a:xfrm>
            <a:off x="1328928" y="4486656"/>
            <a:ext cx="1670304" cy="1377696"/>
          </a:xfrm>
          <a:custGeom>
            <a:avLst/>
            <a:gdLst>
              <a:gd name="connsiteX0" fmla="*/ 0 w 1670304"/>
              <a:gd name="connsiteY0" fmla="*/ 1377696 h 1377696"/>
              <a:gd name="connsiteX1" fmla="*/ 1194816 w 1670304"/>
              <a:gd name="connsiteY1" fmla="*/ 938784 h 1377696"/>
              <a:gd name="connsiteX2" fmla="*/ 1670304 w 1670304"/>
              <a:gd name="connsiteY2" fmla="*/ 0 h 1377696"/>
              <a:gd name="connsiteX3" fmla="*/ 1670304 w 1670304"/>
              <a:gd name="connsiteY3" fmla="*/ 0 h 1377696"/>
            </a:gdLst>
            <a:ahLst/>
            <a:cxnLst>
              <a:cxn ang="0">
                <a:pos x="connsiteX0" y="connsiteY0"/>
              </a:cxn>
              <a:cxn ang="0">
                <a:pos x="connsiteX1" y="connsiteY1"/>
              </a:cxn>
              <a:cxn ang="0">
                <a:pos x="connsiteX2" y="connsiteY2"/>
              </a:cxn>
              <a:cxn ang="0">
                <a:pos x="connsiteX3" y="connsiteY3"/>
              </a:cxn>
            </a:cxnLst>
            <a:rect l="l" t="t" r="r" b="b"/>
            <a:pathLst>
              <a:path w="1670304" h="1377696">
                <a:moveTo>
                  <a:pt x="0" y="1377696"/>
                </a:moveTo>
                <a:cubicBezTo>
                  <a:pt x="458216" y="1273048"/>
                  <a:pt x="916432" y="1168400"/>
                  <a:pt x="1194816" y="938784"/>
                </a:cubicBezTo>
                <a:cubicBezTo>
                  <a:pt x="1473200" y="709168"/>
                  <a:pt x="1670304" y="0"/>
                  <a:pt x="1670304" y="0"/>
                </a:cubicBezTo>
                <a:lnTo>
                  <a:pt x="1670304" y="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457" name="Straight Connector 19456">
            <a:extLst>
              <a:ext uri="{FF2B5EF4-FFF2-40B4-BE49-F238E27FC236}">
                <a16:creationId xmlns:a16="http://schemas.microsoft.com/office/drawing/2014/main" id="{C38D589C-8FC6-87DC-802E-C9E5328C2A58}"/>
              </a:ext>
            </a:extLst>
          </p:cNvPr>
          <p:cNvCxnSpPr>
            <a:cxnSpLocks/>
          </p:cNvCxnSpPr>
          <p:nvPr/>
        </p:nvCxnSpPr>
        <p:spPr>
          <a:xfrm>
            <a:off x="9448800" y="3386582"/>
            <a:ext cx="381000" cy="0"/>
          </a:xfrm>
          <a:prstGeom prst="line">
            <a:avLst/>
          </a:prstGeom>
          <a:ln w="38100">
            <a:solidFill>
              <a:srgbClr val="7030A0"/>
            </a:solidFill>
            <a:headEnd type="diamond" w="lg" len="lg"/>
          </a:ln>
        </p:spPr>
        <p:style>
          <a:lnRef idx="1">
            <a:schemeClr val="accent1"/>
          </a:lnRef>
          <a:fillRef idx="0">
            <a:schemeClr val="accent1"/>
          </a:fillRef>
          <a:effectRef idx="0">
            <a:schemeClr val="accent1"/>
          </a:effectRef>
          <a:fontRef idx="minor">
            <a:schemeClr val="tx1"/>
          </a:fontRef>
        </p:style>
      </p:cxnSp>
      <p:cxnSp>
        <p:nvCxnSpPr>
          <p:cNvPr id="19501" name="Straight Connector 19500">
            <a:extLst>
              <a:ext uri="{FF2B5EF4-FFF2-40B4-BE49-F238E27FC236}">
                <a16:creationId xmlns:a16="http://schemas.microsoft.com/office/drawing/2014/main" id="{9BEDD223-5ED0-5C4A-FF09-E635CC78ABBE}"/>
              </a:ext>
            </a:extLst>
          </p:cNvPr>
          <p:cNvCxnSpPr>
            <a:cxnSpLocks/>
          </p:cNvCxnSpPr>
          <p:nvPr/>
        </p:nvCxnSpPr>
        <p:spPr>
          <a:xfrm>
            <a:off x="9829800" y="3602050"/>
            <a:ext cx="329231" cy="3242"/>
          </a:xfrm>
          <a:prstGeom prst="line">
            <a:avLst/>
          </a:prstGeom>
          <a:ln w="38100">
            <a:solidFill>
              <a:srgbClr val="7030A0"/>
            </a:solidFill>
            <a:headEnd type="diamond" w="lg" len="lg"/>
          </a:ln>
        </p:spPr>
        <p:style>
          <a:lnRef idx="1">
            <a:schemeClr val="accent1"/>
          </a:lnRef>
          <a:fillRef idx="0">
            <a:schemeClr val="accent1"/>
          </a:fillRef>
          <a:effectRef idx="0">
            <a:schemeClr val="accent1"/>
          </a:effectRef>
          <a:fontRef idx="minor">
            <a:schemeClr val="tx1"/>
          </a:fontRef>
        </p:style>
      </p:cxnSp>
      <p:cxnSp>
        <p:nvCxnSpPr>
          <p:cNvPr id="19513" name="Straight Connector 19512">
            <a:extLst>
              <a:ext uri="{FF2B5EF4-FFF2-40B4-BE49-F238E27FC236}">
                <a16:creationId xmlns:a16="http://schemas.microsoft.com/office/drawing/2014/main" id="{4A168409-3191-E488-8E20-B8E3441EC995}"/>
              </a:ext>
            </a:extLst>
          </p:cNvPr>
          <p:cNvCxnSpPr>
            <a:cxnSpLocks/>
          </p:cNvCxnSpPr>
          <p:nvPr/>
        </p:nvCxnSpPr>
        <p:spPr>
          <a:xfrm>
            <a:off x="10188195" y="3790727"/>
            <a:ext cx="760754" cy="0"/>
          </a:xfrm>
          <a:prstGeom prst="line">
            <a:avLst/>
          </a:prstGeom>
          <a:ln w="38100">
            <a:solidFill>
              <a:srgbClr val="7030A0"/>
            </a:solidFill>
            <a:headEnd type="diamond" w="lg" len="lg"/>
          </a:ln>
        </p:spPr>
        <p:style>
          <a:lnRef idx="1">
            <a:schemeClr val="accent1"/>
          </a:lnRef>
          <a:fillRef idx="0">
            <a:schemeClr val="accent1"/>
          </a:fillRef>
          <a:effectRef idx="0">
            <a:schemeClr val="accent1"/>
          </a:effectRef>
          <a:fontRef idx="minor">
            <a:schemeClr val="tx1"/>
          </a:fontRef>
        </p:style>
      </p:cxnSp>
      <p:cxnSp>
        <p:nvCxnSpPr>
          <p:cNvPr id="19515" name="Straight Connector 19514">
            <a:extLst>
              <a:ext uri="{FF2B5EF4-FFF2-40B4-BE49-F238E27FC236}">
                <a16:creationId xmlns:a16="http://schemas.microsoft.com/office/drawing/2014/main" id="{E74FE236-712F-5929-2909-75E972BC654F}"/>
              </a:ext>
            </a:extLst>
          </p:cNvPr>
          <p:cNvCxnSpPr>
            <a:cxnSpLocks/>
          </p:cNvCxnSpPr>
          <p:nvPr/>
        </p:nvCxnSpPr>
        <p:spPr>
          <a:xfrm>
            <a:off x="9446093" y="3128984"/>
            <a:ext cx="0" cy="210396"/>
          </a:xfrm>
          <a:prstGeom prst="line">
            <a:avLst/>
          </a:prstGeom>
          <a:ln w="38100">
            <a:solidFill>
              <a:srgbClr val="7030A0"/>
            </a:solidFill>
            <a:headEnd type="none" w="lg" len="lg"/>
          </a:ln>
        </p:spPr>
        <p:style>
          <a:lnRef idx="1">
            <a:schemeClr val="accent1"/>
          </a:lnRef>
          <a:fillRef idx="0">
            <a:schemeClr val="accent1"/>
          </a:fillRef>
          <a:effectRef idx="0">
            <a:schemeClr val="accent1"/>
          </a:effectRef>
          <a:fontRef idx="minor">
            <a:schemeClr val="tx1"/>
          </a:fontRef>
        </p:style>
      </p:cxnSp>
      <p:cxnSp>
        <p:nvCxnSpPr>
          <p:cNvPr id="19517" name="Straight Connector 19516">
            <a:extLst>
              <a:ext uri="{FF2B5EF4-FFF2-40B4-BE49-F238E27FC236}">
                <a16:creationId xmlns:a16="http://schemas.microsoft.com/office/drawing/2014/main" id="{4C024CB0-9333-3745-9A72-E85FE9D4AE74}"/>
              </a:ext>
            </a:extLst>
          </p:cNvPr>
          <p:cNvCxnSpPr>
            <a:cxnSpLocks/>
          </p:cNvCxnSpPr>
          <p:nvPr/>
        </p:nvCxnSpPr>
        <p:spPr>
          <a:xfrm>
            <a:off x="9829800" y="3398436"/>
            <a:ext cx="0" cy="210396"/>
          </a:xfrm>
          <a:prstGeom prst="line">
            <a:avLst/>
          </a:prstGeom>
          <a:ln w="38100">
            <a:solidFill>
              <a:srgbClr val="7030A0"/>
            </a:solidFill>
            <a:headEnd type="none" w="lg" len="lg"/>
          </a:ln>
        </p:spPr>
        <p:style>
          <a:lnRef idx="1">
            <a:schemeClr val="accent1"/>
          </a:lnRef>
          <a:fillRef idx="0">
            <a:schemeClr val="accent1"/>
          </a:fillRef>
          <a:effectRef idx="0">
            <a:schemeClr val="accent1"/>
          </a:effectRef>
          <a:fontRef idx="minor">
            <a:schemeClr val="tx1"/>
          </a:fontRef>
        </p:style>
      </p:cxnSp>
      <p:cxnSp>
        <p:nvCxnSpPr>
          <p:cNvPr id="19521" name="Straight Connector 19520">
            <a:extLst>
              <a:ext uri="{FF2B5EF4-FFF2-40B4-BE49-F238E27FC236}">
                <a16:creationId xmlns:a16="http://schemas.microsoft.com/office/drawing/2014/main" id="{8BB2B7F6-A7BC-E7E6-66FA-BC888DB8F1B7}"/>
              </a:ext>
            </a:extLst>
          </p:cNvPr>
          <p:cNvCxnSpPr>
            <a:cxnSpLocks/>
          </p:cNvCxnSpPr>
          <p:nvPr/>
        </p:nvCxnSpPr>
        <p:spPr>
          <a:xfrm>
            <a:off x="10172700" y="3580331"/>
            <a:ext cx="0" cy="210396"/>
          </a:xfrm>
          <a:prstGeom prst="line">
            <a:avLst/>
          </a:prstGeom>
          <a:ln w="38100">
            <a:solidFill>
              <a:srgbClr val="7030A0"/>
            </a:solidFill>
            <a:headEnd type="none" w="lg" len="lg"/>
          </a:ln>
        </p:spPr>
        <p:style>
          <a:lnRef idx="1">
            <a:schemeClr val="accent1"/>
          </a:lnRef>
          <a:fillRef idx="0">
            <a:schemeClr val="accent1"/>
          </a:fillRef>
          <a:effectRef idx="0">
            <a:schemeClr val="accent1"/>
          </a:effectRef>
          <a:fontRef idx="minor">
            <a:schemeClr val="tx1"/>
          </a:fontRef>
        </p:style>
      </p:cxnSp>
      <p:sp>
        <p:nvSpPr>
          <p:cNvPr id="19522" name="Text Box 21">
            <a:extLst>
              <a:ext uri="{FF2B5EF4-FFF2-40B4-BE49-F238E27FC236}">
                <a16:creationId xmlns:a16="http://schemas.microsoft.com/office/drawing/2014/main" id="{C63DAB37-FD98-3C2D-D752-FCB9BE024DA8}"/>
              </a:ext>
            </a:extLst>
          </p:cNvPr>
          <p:cNvSpPr txBox="1">
            <a:spLocks noChangeArrowheads="1"/>
          </p:cNvSpPr>
          <p:nvPr/>
        </p:nvSpPr>
        <p:spPr bwMode="auto">
          <a:xfrm>
            <a:off x="9175138" y="2891683"/>
            <a:ext cx="6022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r>
              <a:rPr lang="en-US" altLang="en-US" sz="1200" dirty="0">
                <a:solidFill>
                  <a:srgbClr val="7030A0"/>
                </a:solidFill>
              </a:rPr>
              <a:t>1993</a:t>
            </a:r>
          </a:p>
        </p:txBody>
      </p:sp>
      <p:sp>
        <p:nvSpPr>
          <p:cNvPr id="19523" name="Text Box 21">
            <a:extLst>
              <a:ext uri="{FF2B5EF4-FFF2-40B4-BE49-F238E27FC236}">
                <a16:creationId xmlns:a16="http://schemas.microsoft.com/office/drawing/2014/main" id="{4E510262-7C45-1255-A3BD-BE7CBA95148F}"/>
              </a:ext>
            </a:extLst>
          </p:cNvPr>
          <p:cNvSpPr txBox="1">
            <a:spLocks noChangeArrowheads="1"/>
          </p:cNvSpPr>
          <p:nvPr/>
        </p:nvSpPr>
        <p:spPr bwMode="auto">
          <a:xfrm>
            <a:off x="9594069" y="3145284"/>
            <a:ext cx="6022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r>
              <a:rPr lang="en-US" altLang="en-US" sz="1200" dirty="0">
                <a:solidFill>
                  <a:srgbClr val="7030A0"/>
                </a:solidFill>
              </a:rPr>
              <a:t>2001</a:t>
            </a:r>
          </a:p>
        </p:txBody>
      </p:sp>
      <p:sp>
        <p:nvSpPr>
          <p:cNvPr id="19524" name="Text Box 21">
            <a:extLst>
              <a:ext uri="{FF2B5EF4-FFF2-40B4-BE49-F238E27FC236}">
                <a16:creationId xmlns:a16="http://schemas.microsoft.com/office/drawing/2014/main" id="{B4B80BD0-0892-5422-2C27-D34A4C0EC2F4}"/>
              </a:ext>
            </a:extLst>
          </p:cNvPr>
          <p:cNvSpPr txBox="1">
            <a:spLocks noChangeArrowheads="1"/>
          </p:cNvSpPr>
          <p:nvPr/>
        </p:nvSpPr>
        <p:spPr bwMode="auto">
          <a:xfrm>
            <a:off x="9979480" y="3362068"/>
            <a:ext cx="6022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r>
              <a:rPr lang="en-US" altLang="en-US" sz="1200" dirty="0">
                <a:solidFill>
                  <a:srgbClr val="7030A0"/>
                </a:solidFill>
              </a:rPr>
              <a:t>2006</a:t>
            </a:r>
          </a:p>
        </p:txBody>
      </p:sp>
      <p:cxnSp>
        <p:nvCxnSpPr>
          <p:cNvPr id="19525" name="Straight Connector 19524">
            <a:extLst>
              <a:ext uri="{FF2B5EF4-FFF2-40B4-BE49-F238E27FC236}">
                <a16:creationId xmlns:a16="http://schemas.microsoft.com/office/drawing/2014/main" id="{92168CFD-E9A0-46E8-A431-64AFEBD6B4CD}"/>
              </a:ext>
            </a:extLst>
          </p:cNvPr>
          <p:cNvCxnSpPr>
            <a:cxnSpLocks/>
          </p:cNvCxnSpPr>
          <p:nvPr/>
        </p:nvCxnSpPr>
        <p:spPr>
          <a:xfrm flipV="1">
            <a:off x="4089054" y="4424353"/>
            <a:ext cx="1888078" cy="67844"/>
          </a:xfrm>
          <a:prstGeom prst="line">
            <a:avLst/>
          </a:prstGeom>
          <a:ln w="38100">
            <a:solidFill>
              <a:srgbClr val="0070C0"/>
            </a:solidFill>
            <a:headEnd type="diamond" w="lg" len="lg"/>
            <a:tailEnd type="diamond" w="lg" len="lg"/>
          </a:ln>
        </p:spPr>
        <p:style>
          <a:lnRef idx="1">
            <a:schemeClr val="accent1"/>
          </a:lnRef>
          <a:fillRef idx="0">
            <a:schemeClr val="accent1"/>
          </a:fillRef>
          <a:effectRef idx="0">
            <a:schemeClr val="accent1"/>
          </a:effectRef>
          <a:fontRef idx="minor">
            <a:schemeClr val="tx1"/>
          </a:fontRef>
        </p:style>
      </p:cxnSp>
      <p:sp>
        <p:nvSpPr>
          <p:cNvPr id="19530" name="Freeform 19529">
            <a:extLst>
              <a:ext uri="{FF2B5EF4-FFF2-40B4-BE49-F238E27FC236}">
                <a16:creationId xmlns:a16="http://schemas.microsoft.com/office/drawing/2014/main" id="{78A8ADC2-C090-4A9C-DA02-C8C330564D44}"/>
              </a:ext>
            </a:extLst>
          </p:cNvPr>
          <p:cNvSpPr/>
          <p:nvPr/>
        </p:nvSpPr>
        <p:spPr>
          <a:xfrm>
            <a:off x="2908300" y="4483100"/>
            <a:ext cx="1206500" cy="1416050"/>
          </a:xfrm>
          <a:custGeom>
            <a:avLst/>
            <a:gdLst>
              <a:gd name="connsiteX0" fmla="*/ 0 w 1206500"/>
              <a:gd name="connsiteY0" fmla="*/ 1416050 h 1416050"/>
              <a:gd name="connsiteX1" fmla="*/ 673100 w 1206500"/>
              <a:gd name="connsiteY1" fmla="*/ 965200 h 1416050"/>
              <a:gd name="connsiteX2" fmla="*/ 1206500 w 1206500"/>
              <a:gd name="connsiteY2" fmla="*/ 0 h 1416050"/>
            </a:gdLst>
            <a:ahLst/>
            <a:cxnLst>
              <a:cxn ang="0">
                <a:pos x="connsiteX0" y="connsiteY0"/>
              </a:cxn>
              <a:cxn ang="0">
                <a:pos x="connsiteX1" y="connsiteY1"/>
              </a:cxn>
              <a:cxn ang="0">
                <a:pos x="connsiteX2" y="connsiteY2"/>
              </a:cxn>
            </a:cxnLst>
            <a:rect l="l" t="t" r="r" b="b"/>
            <a:pathLst>
              <a:path w="1206500" h="1416050">
                <a:moveTo>
                  <a:pt x="0" y="1416050"/>
                </a:moveTo>
                <a:cubicBezTo>
                  <a:pt x="236008" y="1308629"/>
                  <a:pt x="472017" y="1201208"/>
                  <a:pt x="673100" y="965200"/>
                </a:cubicBezTo>
                <a:cubicBezTo>
                  <a:pt x="874183" y="729192"/>
                  <a:pt x="1040341" y="364596"/>
                  <a:pt x="1206500" y="0"/>
                </a:cubicBezTo>
              </a:path>
            </a:pathLst>
          </a:cu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31" name="Text Box 41">
            <a:extLst>
              <a:ext uri="{FF2B5EF4-FFF2-40B4-BE49-F238E27FC236}">
                <a16:creationId xmlns:a16="http://schemas.microsoft.com/office/drawing/2014/main" id="{5E3F916F-CDB0-F3E8-7BE7-34CE7DF9FFED}"/>
              </a:ext>
            </a:extLst>
          </p:cNvPr>
          <p:cNvSpPr txBox="1">
            <a:spLocks noChangeArrowheads="1"/>
          </p:cNvSpPr>
          <p:nvPr/>
        </p:nvSpPr>
        <p:spPr bwMode="auto">
          <a:xfrm>
            <a:off x="2496472" y="3945948"/>
            <a:ext cx="8386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r>
              <a:rPr lang="en-US" altLang="en-US" sz="1200" dirty="0"/>
              <a:t>Hotchkiss </a:t>
            </a:r>
          </a:p>
          <a:p>
            <a:pPr algn="ctr" eaLnBrk="1" hangingPunct="1"/>
            <a:r>
              <a:rPr lang="en-US" altLang="en-US" sz="1200" dirty="0"/>
              <a:t>(1851)</a:t>
            </a:r>
          </a:p>
        </p:txBody>
      </p:sp>
      <p:cxnSp>
        <p:nvCxnSpPr>
          <p:cNvPr id="19533" name="Straight Connector 19532">
            <a:extLst>
              <a:ext uri="{FF2B5EF4-FFF2-40B4-BE49-F238E27FC236}">
                <a16:creationId xmlns:a16="http://schemas.microsoft.com/office/drawing/2014/main" id="{E4F53DD5-4938-F9D6-AF1D-528DF7146C81}"/>
              </a:ext>
            </a:extLst>
          </p:cNvPr>
          <p:cNvCxnSpPr>
            <a:cxnSpLocks/>
          </p:cNvCxnSpPr>
          <p:nvPr/>
        </p:nvCxnSpPr>
        <p:spPr>
          <a:xfrm flipV="1">
            <a:off x="5977132" y="4247780"/>
            <a:ext cx="4971817" cy="184264"/>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19536" name="Text Box 47">
            <a:extLst>
              <a:ext uri="{FF2B5EF4-FFF2-40B4-BE49-F238E27FC236}">
                <a16:creationId xmlns:a16="http://schemas.microsoft.com/office/drawing/2014/main" id="{2C45A32A-EB94-7B4B-D1C4-7260156265A6}"/>
              </a:ext>
            </a:extLst>
          </p:cNvPr>
          <p:cNvSpPr txBox="1">
            <a:spLocks noChangeArrowheads="1"/>
          </p:cNvSpPr>
          <p:nvPr/>
        </p:nvSpPr>
        <p:spPr bwMode="auto">
          <a:xfrm rot="20718100">
            <a:off x="1424231" y="5409931"/>
            <a:ext cx="59343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r>
              <a:rPr lang="en-US" altLang="en-US" sz="1600" dirty="0"/>
              <a:t>USA</a:t>
            </a:r>
          </a:p>
        </p:txBody>
      </p:sp>
      <p:sp>
        <p:nvSpPr>
          <p:cNvPr id="19537" name="Text Box 47">
            <a:extLst>
              <a:ext uri="{FF2B5EF4-FFF2-40B4-BE49-F238E27FC236}">
                <a16:creationId xmlns:a16="http://schemas.microsoft.com/office/drawing/2014/main" id="{D0B43F8B-68CE-623F-3D52-5CA6A1F4BE03}"/>
              </a:ext>
            </a:extLst>
          </p:cNvPr>
          <p:cNvSpPr txBox="1">
            <a:spLocks noChangeArrowheads="1"/>
          </p:cNvSpPr>
          <p:nvPr/>
        </p:nvSpPr>
        <p:spPr bwMode="auto">
          <a:xfrm>
            <a:off x="8222058" y="2984820"/>
            <a:ext cx="67518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r>
              <a:rPr lang="en-US" altLang="en-US" sz="1600" dirty="0">
                <a:solidFill>
                  <a:srgbClr val="7030A0"/>
                </a:solidFill>
              </a:rPr>
              <a:t>China</a:t>
            </a:r>
          </a:p>
        </p:txBody>
      </p:sp>
    </p:spTree>
    <p:extLst>
      <p:ext uri="{BB962C8B-B14F-4D97-AF65-F5344CB8AC3E}">
        <p14:creationId xmlns:p14="http://schemas.microsoft.com/office/powerpoint/2010/main" val="2315980247"/>
      </p:ext>
    </p:extLst>
  </p:cSld>
  <p:clrMapOvr>
    <a:masterClrMapping/>
  </p:clrMapOvr>
  <p:transition spd="slow">
    <p:wipe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7929DA0-A72C-BE47-96E1-A9BDDA697165}"/>
              </a:ext>
            </a:extLst>
          </p:cNvPr>
          <p:cNvSpPr>
            <a:spLocks noGrp="1"/>
          </p:cNvSpPr>
          <p:nvPr>
            <p:ph type="title"/>
          </p:nvPr>
        </p:nvSpPr>
        <p:spPr>
          <a:xfrm>
            <a:off x="838200" y="112734"/>
            <a:ext cx="10515600" cy="727826"/>
          </a:xfrm>
        </p:spPr>
        <p:txBody>
          <a:bodyPr>
            <a:normAutofit/>
          </a:bodyPr>
          <a:lstStyle/>
          <a:p>
            <a:pPr algn="ctr"/>
            <a:r>
              <a:rPr lang="en-US" sz="3600" dirty="0" err="1"/>
              <a:t>Nonobviousness</a:t>
            </a:r>
            <a:r>
              <a:rPr lang="en-US" sz="3600" dirty="0"/>
              <a:t> Methodology in USA</a:t>
            </a:r>
          </a:p>
        </p:txBody>
      </p:sp>
      <p:sp>
        <p:nvSpPr>
          <p:cNvPr id="5" name="Content Placeholder 4">
            <a:extLst>
              <a:ext uri="{FF2B5EF4-FFF2-40B4-BE49-F238E27FC236}">
                <a16:creationId xmlns:a16="http://schemas.microsoft.com/office/drawing/2014/main" id="{D843A71F-D158-944F-A663-548080DA13EA}"/>
              </a:ext>
            </a:extLst>
          </p:cNvPr>
          <p:cNvSpPr>
            <a:spLocks noGrp="1"/>
          </p:cNvSpPr>
          <p:nvPr>
            <p:ph sz="half" idx="1"/>
          </p:nvPr>
        </p:nvSpPr>
        <p:spPr>
          <a:xfrm>
            <a:off x="319228" y="941453"/>
            <a:ext cx="5291616" cy="5637898"/>
          </a:xfrm>
        </p:spPr>
        <p:txBody>
          <a:bodyPr>
            <a:normAutofit fontScale="85000" lnSpcReduction="20000"/>
          </a:bodyPr>
          <a:lstStyle/>
          <a:p>
            <a:pPr marL="514350" lvl="0" indent="-514350">
              <a:buFont typeface="+mj-lt"/>
              <a:buAutoNum type="arabicParenR"/>
            </a:pPr>
            <a:r>
              <a:rPr lang="en-US" i="1" dirty="0"/>
              <a:t>Identify the relevant pieces of prior art</a:t>
            </a:r>
          </a:p>
          <a:p>
            <a:pPr lvl="1"/>
            <a:r>
              <a:rPr lang="en-US" dirty="0"/>
              <a:t>Includes everything in the field of the invention</a:t>
            </a:r>
          </a:p>
          <a:p>
            <a:pPr lvl="1"/>
            <a:r>
              <a:rPr lang="en-US" dirty="0"/>
              <a:t>Includes anything “reasonably pertinent to the particular problem with which the inventor was involved” </a:t>
            </a:r>
          </a:p>
          <a:p>
            <a:pPr lvl="1"/>
            <a:r>
              <a:rPr lang="en-US" dirty="0"/>
              <a:t>Includes anything “inherent” in those references </a:t>
            </a:r>
          </a:p>
          <a:p>
            <a:pPr marL="514350" indent="-514350">
              <a:buFont typeface="+mj-lt"/>
              <a:buAutoNum type="arabicParenR"/>
            </a:pPr>
            <a:r>
              <a:rPr lang="en-US" i="1" dirty="0"/>
              <a:t>Determine height of the step between prior art and claimed invention</a:t>
            </a:r>
          </a:p>
          <a:p>
            <a:pPr marL="514350" lvl="0" indent="-514350">
              <a:buFont typeface="+mj-lt"/>
              <a:buAutoNum type="arabicParenR"/>
            </a:pPr>
            <a:r>
              <a:rPr lang="en-US" i="1" dirty="0"/>
              <a:t>Define the PHOSITA (person having ordinary skill in the art)</a:t>
            </a:r>
          </a:p>
          <a:p>
            <a:pPr lvl="1"/>
            <a:r>
              <a:rPr lang="en-US" dirty="0"/>
              <a:t>Typical level of education</a:t>
            </a:r>
          </a:p>
          <a:p>
            <a:pPr lvl="1"/>
            <a:r>
              <a:rPr lang="en-US" dirty="0"/>
              <a:t>Level of skill in the field </a:t>
            </a:r>
          </a:p>
          <a:p>
            <a:pPr lvl="1"/>
            <a:r>
              <a:rPr lang="en-US" dirty="0"/>
              <a:t>Degree of predictability of the field </a:t>
            </a:r>
          </a:p>
          <a:p>
            <a:pPr marL="514350" indent="-514350">
              <a:buFont typeface="+mj-lt"/>
              <a:buAutoNum type="arabicParenR"/>
            </a:pPr>
            <a:r>
              <a:rPr lang="en-US" i="1" dirty="0"/>
              <a:t>Ask whether a PHOSITA could have made the jump</a:t>
            </a:r>
          </a:p>
          <a:p>
            <a:pPr lvl="1"/>
            <a:endParaRPr lang="en-US" dirty="0"/>
          </a:p>
          <a:p>
            <a:pPr marL="457200" lvl="1" indent="0">
              <a:buNone/>
            </a:pPr>
            <a:endParaRPr lang="en-US" dirty="0"/>
          </a:p>
          <a:p>
            <a:endParaRPr lang="en-US" dirty="0"/>
          </a:p>
        </p:txBody>
      </p:sp>
      <p:sp>
        <p:nvSpPr>
          <p:cNvPr id="6" name="Content Placeholder 5">
            <a:extLst>
              <a:ext uri="{FF2B5EF4-FFF2-40B4-BE49-F238E27FC236}">
                <a16:creationId xmlns:a16="http://schemas.microsoft.com/office/drawing/2014/main" id="{80F9ED44-4C49-4545-A447-B298E41A20F7}"/>
              </a:ext>
            </a:extLst>
          </p:cNvPr>
          <p:cNvSpPr>
            <a:spLocks noGrp="1"/>
          </p:cNvSpPr>
          <p:nvPr>
            <p:ph sz="half" idx="2"/>
          </p:nvPr>
        </p:nvSpPr>
        <p:spPr>
          <a:xfrm>
            <a:off x="6433264" y="941452"/>
            <a:ext cx="5291616" cy="5637897"/>
          </a:xfrm>
        </p:spPr>
        <p:txBody>
          <a:bodyPr>
            <a:normAutofit fontScale="85000" lnSpcReduction="20000"/>
          </a:bodyPr>
          <a:lstStyle/>
          <a:p>
            <a:pPr marL="514350" indent="-514350">
              <a:buFont typeface="+mj-lt"/>
              <a:buAutoNum type="arabicParenR" startAt="5"/>
            </a:pPr>
            <a:r>
              <a:rPr lang="en-US" i="1" dirty="0"/>
              <a:t>Secondary (“objective”) factors</a:t>
            </a:r>
          </a:p>
          <a:p>
            <a:pPr lvl="1"/>
            <a:r>
              <a:rPr lang="en-US" dirty="0"/>
              <a:t>Commercial success (with a nexus to the inventive feature)</a:t>
            </a:r>
          </a:p>
          <a:p>
            <a:pPr lvl="1"/>
            <a:r>
              <a:rPr lang="en-US" dirty="0"/>
              <a:t>Long-felt unsolved need</a:t>
            </a:r>
          </a:p>
          <a:p>
            <a:pPr lvl="1"/>
            <a:r>
              <a:rPr lang="en-US" dirty="0"/>
              <a:t>Unexpected outcomes</a:t>
            </a:r>
          </a:p>
          <a:p>
            <a:pPr lvl="1"/>
            <a:r>
              <a:rPr lang="en-US" dirty="0"/>
              <a:t>Skepticism of experts</a:t>
            </a:r>
          </a:p>
          <a:p>
            <a:pPr lvl="1"/>
            <a:r>
              <a:rPr lang="en-US" dirty="0"/>
              <a:t>Applause</a:t>
            </a:r>
          </a:p>
          <a:p>
            <a:pPr lvl="1"/>
            <a:r>
              <a:rPr lang="en-US" dirty="0"/>
              <a:t>Fact that others copied or licensed it</a:t>
            </a:r>
          </a:p>
          <a:p>
            <a:pPr lvl="1"/>
            <a:r>
              <a:rPr lang="en-US" dirty="0"/>
              <a:t>Parallel independent invention</a:t>
            </a:r>
          </a:p>
          <a:p>
            <a:pPr marL="514350" indent="-514350">
              <a:buFont typeface="+mj-lt"/>
              <a:buAutoNum type="arabicParenR" startAt="5"/>
            </a:pPr>
            <a:r>
              <a:rPr lang="en-US" i="1" dirty="0"/>
              <a:t>Ancillary factors</a:t>
            </a:r>
          </a:p>
          <a:p>
            <a:pPr lvl="1"/>
            <a:r>
              <a:rPr lang="en-US" dirty="0"/>
              <a:t>Did people or literature in the field teach toward or away? (Residue of TSM test)</a:t>
            </a:r>
          </a:p>
          <a:p>
            <a:pPr lvl="1"/>
            <a:r>
              <a:rPr lang="en-US" dirty="0"/>
              <a:t>Was the invention obvious to try? 	</a:t>
            </a:r>
          </a:p>
          <a:p>
            <a:pPr lvl="1"/>
            <a:r>
              <a:rPr lang="en-US" dirty="0"/>
              <a:t>Be wary of, but don’t exaggerate, hindsight bias. </a:t>
            </a:r>
          </a:p>
          <a:p>
            <a:pPr marL="514350" indent="-514350">
              <a:buFont typeface="Wingdings" pitchFamily="2" charset="2"/>
              <a:buAutoNum type="arabicParenR" startAt="5"/>
            </a:pPr>
            <a:endParaRPr lang="en-US" dirty="0"/>
          </a:p>
        </p:txBody>
      </p:sp>
    </p:spTree>
    <p:extLst>
      <p:ext uri="{BB962C8B-B14F-4D97-AF65-F5344CB8AC3E}">
        <p14:creationId xmlns:p14="http://schemas.microsoft.com/office/powerpoint/2010/main" val="1658186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A23AD-1A6A-ADE3-B244-80A02B7245A2}"/>
              </a:ext>
            </a:extLst>
          </p:cNvPr>
          <p:cNvSpPr>
            <a:spLocks noGrp="1"/>
          </p:cNvSpPr>
          <p:nvPr>
            <p:ph type="title"/>
          </p:nvPr>
        </p:nvSpPr>
        <p:spPr>
          <a:xfrm>
            <a:off x="838200" y="18255"/>
            <a:ext cx="10515600" cy="774225"/>
          </a:xfrm>
        </p:spPr>
        <p:txBody>
          <a:bodyPr>
            <a:normAutofit/>
          </a:bodyPr>
          <a:lstStyle/>
          <a:p>
            <a:pPr algn="ctr"/>
            <a:r>
              <a:rPr lang="en-US" sz="2800" dirty="0"/>
              <a:t>EPO Guidelines for Examination:  ”The Problem-Solution Approach”</a:t>
            </a:r>
          </a:p>
        </p:txBody>
      </p:sp>
      <p:sp>
        <p:nvSpPr>
          <p:cNvPr id="3" name="Content Placeholder 2">
            <a:extLst>
              <a:ext uri="{FF2B5EF4-FFF2-40B4-BE49-F238E27FC236}">
                <a16:creationId xmlns:a16="http://schemas.microsoft.com/office/drawing/2014/main" id="{D29853D1-1FE1-7BB9-998A-D943629155C1}"/>
              </a:ext>
            </a:extLst>
          </p:cNvPr>
          <p:cNvSpPr>
            <a:spLocks noGrp="1"/>
          </p:cNvSpPr>
          <p:nvPr>
            <p:ph sz="half" idx="1"/>
          </p:nvPr>
        </p:nvSpPr>
        <p:spPr>
          <a:xfrm>
            <a:off x="326136" y="947800"/>
            <a:ext cx="4721352" cy="5672456"/>
          </a:xfrm>
        </p:spPr>
        <p:txBody>
          <a:bodyPr>
            <a:normAutofit fontScale="70000" lnSpcReduction="20000"/>
          </a:bodyPr>
          <a:lstStyle/>
          <a:p>
            <a:pPr marL="0" indent="0" algn="l">
              <a:lnSpc>
                <a:spcPct val="120000"/>
              </a:lnSpc>
              <a:buNone/>
            </a:pPr>
            <a:r>
              <a:rPr lang="en-US" b="0" i="0" u="none" strike="noStrike" dirty="0">
                <a:solidFill>
                  <a:srgbClr val="0B2A43"/>
                </a:solidFill>
                <a:effectLst/>
                <a:latin typeface="Arial" panose="020B0604020202020204" pitchFamily="34" charset="0"/>
              </a:rPr>
              <a:t>In order to assess inventive step in an objective and predictable manner, the so-called "</a:t>
            </a:r>
            <a:r>
              <a:rPr lang="en-US" b="1" i="0" u="none" strike="noStrike" dirty="0">
                <a:solidFill>
                  <a:srgbClr val="0B2A43"/>
                </a:solidFill>
                <a:effectLst/>
                <a:latin typeface="Arial" panose="020B0604020202020204" pitchFamily="34" charset="0"/>
              </a:rPr>
              <a:t>problem-solution approach</a:t>
            </a:r>
            <a:r>
              <a:rPr lang="en-US" b="0" i="0" u="none" strike="noStrike" dirty="0">
                <a:solidFill>
                  <a:srgbClr val="0B2A43"/>
                </a:solidFill>
                <a:effectLst/>
                <a:latin typeface="Arial" panose="020B0604020202020204" pitchFamily="34" charset="0"/>
              </a:rPr>
              <a:t>" is applied.</a:t>
            </a:r>
          </a:p>
          <a:p>
            <a:pPr marL="0" indent="0" algn="l">
              <a:lnSpc>
                <a:spcPct val="120000"/>
              </a:lnSpc>
              <a:buNone/>
            </a:pPr>
            <a:r>
              <a:rPr lang="en-US" b="0" i="0" u="none" strike="noStrike" dirty="0">
                <a:solidFill>
                  <a:srgbClr val="0B2A43"/>
                </a:solidFill>
                <a:effectLst/>
                <a:latin typeface="Arial" panose="020B0604020202020204" pitchFamily="34" charset="0"/>
              </a:rPr>
              <a:t>In the problem-solution approach, there are three main stages:</a:t>
            </a:r>
          </a:p>
          <a:p>
            <a:pPr marL="0" indent="0" algn="l">
              <a:lnSpc>
                <a:spcPct val="120000"/>
              </a:lnSpc>
              <a:buNone/>
            </a:pPr>
            <a:r>
              <a:rPr lang="en-US" b="0" i="0" u="none" strike="noStrike" dirty="0">
                <a:solidFill>
                  <a:srgbClr val="0B2A43"/>
                </a:solidFill>
                <a:effectLst/>
                <a:latin typeface="Arial" panose="020B0604020202020204" pitchFamily="34" charset="0"/>
              </a:rPr>
              <a:t>(</a:t>
            </a:r>
            <a:r>
              <a:rPr lang="en-US" b="0" i="0" u="none" strike="noStrike" dirty="0" err="1">
                <a:solidFill>
                  <a:srgbClr val="0B2A43"/>
                </a:solidFill>
                <a:effectLst/>
                <a:latin typeface="Arial" panose="020B0604020202020204" pitchFamily="34" charset="0"/>
              </a:rPr>
              <a:t>i</a:t>
            </a:r>
            <a:r>
              <a:rPr lang="en-US" b="0" i="0" u="none" strike="noStrike" dirty="0">
                <a:solidFill>
                  <a:srgbClr val="0B2A43"/>
                </a:solidFill>
                <a:effectLst/>
                <a:latin typeface="Arial" panose="020B0604020202020204" pitchFamily="34" charset="0"/>
              </a:rPr>
              <a:t>) determining the "</a:t>
            </a:r>
            <a:r>
              <a:rPr lang="en-US" b="1" i="0" u="none" strike="noStrike" dirty="0">
                <a:solidFill>
                  <a:srgbClr val="FF0000"/>
                </a:solidFill>
                <a:effectLst/>
                <a:latin typeface="Arial" panose="020B0604020202020204" pitchFamily="34" charset="0"/>
              </a:rPr>
              <a:t>closest prior art</a:t>
            </a:r>
            <a:r>
              <a:rPr lang="en-US" b="0" i="0" u="none" strike="noStrike" dirty="0">
                <a:solidFill>
                  <a:srgbClr val="0B2A43"/>
                </a:solidFill>
                <a:effectLst/>
                <a:latin typeface="Arial" panose="020B0604020202020204" pitchFamily="34" charset="0"/>
              </a:rPr>
              <a:t>", </a:t>
            </a:r>
          </a:p>
          <a:p>
            <a:pPr marL="0" indent="0" algn="l">
              <a:lnSpc>
                <a:spcPct val="120000"/>
              </a:lnSpc>
              <a:buNone/>
            </a:pPr>
            <a:r>
              <a:rPr lang="en-US" b="0" i="0" u="none" strike="noStrike" dirty="0">
                <a:solidFill>
                  <a:srgbClr val="0B2A43"/>
                </a:solidFill>
                <a:effectLst/>
                <a:latin typeface="Arial" panose="020B0604020202020204" pitchFamily="34" charset="0"/>
              </a:rPr>
              <a:t>(ii) establishing the "</a:t>
            </a:r>
            <a:r>
              <a:rPr lang="en-US" b="1" i="0" u="none" strike="noStrike" dirty="0">
                <a:solidFill>
                  <a:srgbClr val="FF0000"/>
                </a:solidFill>
                <a:effectLst/>
                <a:latin typeface="Arial" panose="020B0604020202020204" pitchFamily="34" charset="0"/>
              </a:rPr>
              <a:t>objective technical problem</a:t>
            </a:r>
            <a:r>
              <a:rPr lang="en-US" b="0" i="0" u="none" strike="noStrike" dirty="0">
                <a:solidFill>
                  <a:srgbClr val="0B2A43"/>
                </a:solidFill>
                <a:effectLst/>
                <a:latin typeface="Arial" panose="020B0604020202020204" pitchFamily="34" charset="0"/>
              </a:rPr>
              <a:t>" to be solved, and </a:t>
            </a:r>
          </a:p>
          <a:p>
            <a:pPr marL="0" indent="0" algn="l">
              <a:lnSpc>
                <a:spcPct val="120000"/>
              </a:lnSpc>
              <a:buNone/>
            </a:pPr>
            <a:r>
              <a:rPr lang="en-US" b="0" i="0" u="none" strike="noStrike" dirty="0">
                <a:solidFill>
                  <a:srgbClr val="0B2A43"/>
                </a:solidFill>
                <a:effectLst/>
                <a:latin typeface="Arial" panose="020B0604020202020204" pitchFamily="34" charset="0"/>
              </a:rPr>
              <a:t>(iii) considering whether or not the claimed invention, starting from the closest prior art and the objective technical problem, </a:t>
            </a:r>
            <a:r>
              <a:rPr lang="en-US" b="1" i="0" u="none" strike="noStrike" dirty="0">
                <a:solidFill>
                  <a:srgbClr val="FF0000"/>
                </a:solidFill>
                <a:effectLst/>
                <a:latin typeface="Arial" panose="020B0604020202020204" pitchFamily="34" charset="0"/>
              </a:rPr>
              <a:t>would have been obvious</a:t>
            </a:r>
            <a:r>
              <a:rPr lang="en-US" b="0" i="0" u="none" strike="noStrike" dirty="0">
                <a:solidFill>
                  <a:srgbClr val="0B2A43"/>
                </a:solidFill>
                <a:effectLst/>
                <a:latin typeface="Arial" panose="020B0604020202020204" pitchFamily="34" charset="0"/>
              </a:rPr>
              <a:t> to the skilled person. </a:t>
            </a:r>
          </a:p>
          <a:p>
            <a:pPr marL="0" indent="0">
              <a:lnSpc>
                <a:spcPct val="120000"/>
              </a:lnSpc>
              <a:buNone/>
            </a:pPr>
            <a:endParaRPr lang="en-US" dirty="0"/>
          </a:p>
        </p:txBody>
      </p:sp>
      <p:cxnSp>
        <p:nvCxnSpPr>
          <p:cNvPr id="5" name="Straight Arrow Connector 4">
            <a:extLst>
              <a:ext uri="{FF2B5EF4-FFF2-40B4-BE49-F238E27FC236}">
                <a16:creationId xmlns:a16="http://schemas.microsoft.com/office/drawing/2014/main" id="{8B8C231E-EDED-392F-E2B6-A2748AD571A2}"/>
              </a:ext>
            </a:extLst>
          </p:cNvPr>
          <p:cNvCxnSpPr>
            <a:cxnSpLocks/>
          </p:cNvCxnSpPr>
          <p:nvPr/>
        </p:nvCxnSpPr>
        <p:spPr>
          <a:xfrm flipV="1">
            <a:off x="3938016" y="3095401"/>
            <a:ext cx="1625347" cy="621610"/>
          </a:xfrm>
          <a:prstGeom prst="straightConnector1">
            <a:avLst/>
          </a:prstGeom>
          <a:ln>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4F174E1-5DC5-917D-BEFF-07533CB98910}"/>
              </a:ext>
            </a:extLst>
          </p:cNvPr>
          <p:cNvSpPr txBox="1"/>
          <p:nvPr/>
        </p:nvSpPr>
        <p:spPr>
          <a:xfrm>
            <a:off x="5643373" y="4661341"/>
            <a:ext cx="5291327" cy="1815882"/>
          </a:xfrm>
          <a:prstGeom prst="rect">
            <a:avLst/>
          </a:prstGeom>
          <a:noFill/>
        </p:spPr>
        <p:txBody>
          <a:bodyPr wrap="square" rtlCol="0">
            <a:spAutoFit/>
          </a:bodyPr>
          <a:lstStyle/>
          <a:p>
            <a:r>
              <a:rPr lang="en-US" sz="1400" b="0" i="0" u="none" strike="noStrike" dirty="0">
                <a:solidFill>
                  <a:srgbClr val="0B2A43"/>
                </a:solidFill>
                <a:effectLst/>
                <a:latin typeface="Arial" panose="020B0604020202020204" pitchFamily="34" charset="0"/>
              </a:rPr>
              <a:t>In the third stage the question to be answered is whether there is any teaching in the prior art as a whole that </a:t>
            </a:r>
            <a:r>
              <a:rPr lang="en-US" sz="1400" b="1" i="0" u="none" strike="noStrike" dirty="0">
                <a:solidFill>
                  <a:srgbClr val="0B2A43"/>
                </a:solidFill>
                <a:effectLst/>
                <a:latin typeface="Arial" panose="020B0604020202020204" pitchFamily="34" charset="0"/>
              </a:rPr>
              <a:t>would</a:t>
            </a:r>
            <a:r>
              <a:rPr lang="en-US" sz="1400" b="0" i="0" u="none" strike="noStrike" dirty="0">
                <a:solidFill>
                  <a:srgbClr val="0B2A43"/>
                </a:solidFill>
                <a:effectLst/>
                <a:latin typeface="Arial" panose="020B0604020202020204" pitchFamily="34" charset="0"/>
              </a:rPr>
              <a:t> (not simply could, but would) have prompted the skilled person, faced with the objective technical problem, to modify or adapt the closest prior art while taking account of that teaching, thereby arriving at something falling within the terms of the claims, and thus achieving what the invention achieves.</a:t>
            </a:r>
          </a:p>
          <a:p>
            <a:endParaRPr lang="en-US" sz="1400" dirty="0"/>
          </a:p>
        </p:txBody>
      </p:sp>
      <p:sp>
        <p:nvSpPr>
          <p:cNvPr id="11" name="TextBox 10">
            <a:extLst>
              <a:ext uri="{FF2B5EF4-FFF2-40B4-BE49-F238E27FC236}">
                <a16:creationId xmlns:a16="http://schemas.microsoft.com/office/drawing/2014/main" id="{9C09B66B-B304-4C83-43FE-888021098A67}"/>
              </a:ext>
            </a:extLst>
          </p:cNvPr>
          <p:cNvSpPr txBox="1"/>
          <p:nvPr/>
        </p:nvSpPr>
        <p:spPr>
          <a:xfrm>
            <a:off x="5617466" y="2845459"/>
            <a:ext cx="6248397" cy="1815882"/>
          </a:xfrm>
          <a:prstGeom prst="rect">
            <a:avLst/>
          </a:prstGeom>
          <a:noFill/>
        </p:spPr>
        <p:txBody>
          <a:bodyPr wrap="square" rtlCol="0">
            <a:spAutoFit/>
          </a:bodyPr>
          <a:lstStyle/>
          <a:p>
            <a:r>
              <a:rPr lang="en-US" sz="1400" b="0" i="0" u="none" strike="noStrike" dirty="0">
                <a:solidFill>
                  <a:srgbClr val="0B2A43"/>
                </a:solidFill>
                <a:effectLst/>
                <a:latin typeface="Arial" panose="020B0604020202020204" pitchFamily="34" charset="0"/>
              </a:rPr>
              <a:t>In the second stage, one establishes in an objective way the </a:t>
            </a:r>
            <a:r>
              <a:rPr lang="en-US" sz="1400" b="1" i="0" u="none" strike="noStrike" dirty="0">
                <a:solidFill>
                  <a:srgbClr val="0B2A43"/>
                </a:solidFill>
                <a:effectLst/>
                <a:latin typeface="Arial" panose="020B0604020202020204" pitchFamily="34" charset="0"/>
              </a:rPr>
              <a:t>technical problem</a:t>
            </a:r>
            <a:r>
              <a:rPr lang="en-US" sz="1400" b="0" i="0" u="none" strike="noStrike" dirty="0">
                <a:solidFill>
                  <a:srgbClr val="0B2A43"/>
                </a:solidFill>
                <a:effectLst/>
                <a:latin typeface="Arial" panose="020B0604020202020204" pitchFamily="34" charset="0"/>
              </a:rPr>
              <a:t> to be solved. To do this one studies the application (or the patent), the closest prior art and the difference (also called "the </a:t>
            </a:r>
            <a:r>
              <a:rPr lang="en-US" sz="1400" b="1" i="0" u="none" strike="noStrike" dirty="0">
                <a:solidFill>
                  <a:srgbClr val="0B2A43"/>
                </a:solidFill>
                <a:effectLst/>
                <a:latin typeface="Arial" panose="020B0604020202020204" pitchFamily="34" charset="0"/>
              </a:rPr>
              <a:t>distinguishing feature(s)</a:t>
            </a:r>
            <a:r>
              <a:rPr lang="en-US" sz="1400" b="0" i="0" u="none" strike="noStrike" dirty="0">
                <a:solidFill>
                  <a:srgbClr val="0B2A43"/>
                </a:solidFill>
                <a:effectLst/>
                <a:latin typeface="Arial" panose="020B0604020202020204" pitchFamily="34" charset="0"/>
              </a:rPr>
              <a:t>" of the claimed invention) in terms of features (either structural or functional) between the claimed invention and the closest prior art, identifies the technical effect resulting from the distinguishing features, and then formulates the technical problem….</a:t>
            </a:r>
          </a:p>
          <a:p>
            <a:endParaRPr lang="en-US" sz="1400" dirty="0"/>
          </a:p>
        </p:txBody>
      </p:sp>
      <p:sp>
        <p:nvSpPr>
          <p:cNvPr id="12" name="TextBox 11">
            <a:extLst>
              <a:ext uri="{FF2B5EF4-FFF2-40B4-BE49-F238E27FC236}">
                <a16:creationId xmlns:a16="http://schemas.microsoft.com/office/drawing/2014/main" id="{2BD93A27-4804-52AE-9831-FA9AE391DCD2}"/>
              </a:ext>
            </a:extLst>
          </p:cNvPr>
          <p:cNvSpPr txBox="1"/>
          <p:nvPr/>
        </p:nvSpPr>
        <p:spPr>
          <a:xfrm>
            <a:off x="5617466" y="792480"/>
            <a:ext cx="6248398" cy="2031325"/>
          </a:xfrm>
          <a:prstGeom prst="rect">
            <a:avLst/>
          </a:prstGeom>
          <a:noFill/>
        </p:spPr>
        <p:txBody>
          <a:bodyPr wrap="square" rtlCol="0">
            <a:spAutoFit/>
          </a:bodyPr>
          <a:lstStyle/>
          <a:p>
            <a:r>
              <a:rPr lang="en-US" sz="1400" b="0" i="0" u="none" strike="noStrike" dirty="0">
                <a:solidFill>
                  <a:srgbClr val="0B2A43"/>
                </a:solidFill>
                <a:effectLst/>
                <a:latin typeface="Arial" panose="020B0604020202020204" pitchFamily="34" charset="0"/>
                <a:cs typeface="Arial" panose="020B0604020202020204" pitchFamily="34" charset="0"/>
              </a:rPr>
              <a:t>The closest prior art is that which in one single reference discloses the combination of features which constitutes the most promising starting point for a development leading to the invention. In selecting the closest prior art, the first consideration is that it must be directed to a similar purpose or effect as the invention or at least belong to the same or a closely related technical field as the claimed invention. In practice, the closest prior art is generally that which corresponds to a similar use and requires the minimum of structural and functional modifications to arrive at the claimed invention.</a:t>
            </a:r>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p:txBody>
      </p:sp>
      <p:cxnSp>
        <p:nvCxnSpPr>
          <p:cNvPr id="4" name="Straight Arrow Connector 3">
            <a:extLst>
              <a:ext uri="{FF2B5EF4-FFF2-40B4-BE49-F238E27FC236}">
                <a16:creationId xmlns:a16="http://schemas.microsoft.com/office/drawing/2014/main" id="{60D03412-C1D4-9A9B-2D5A-7F2B6FF692B0}"/>
              </a:ext>
            </a:extLst>
          </p:cNvPr>
          <p:cNvCxnSpPr>
            <a:cxnSpLocks/>
          </p:cNvCxnSpPr>
          <p:nvPr/>
        </p:nvCxnSpPr>
        <p:spPr>
          <a:xfrm flipV="1">
            <a:off x="4712210" y="4969061"/>
            <a:ext cx="1057656" cy="344599"/>
          </a:xfrm>
          <a:prstGeom prst="straightConnector1">
            <a:avLst/>
          </a:prstGeom>
          <a:ln>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FAA706BE-CA61-9E55-0B2E-513D1E57AA50}"/>
              </a:ext>
            </a:extLst>
          </p:cNvPr>
          <p:cNvCxnSpPr>
            <a:cxnSpLocks/>
          </p:cNvCxnSpPr>
          <p:nvPr/>
        </p:nvCxnSpPr>
        <p:spPr>
          <a:xfrm flipV="1">
            <a:off x="4572000" y="1106834"/>
            <a:ext cx="1071373" cy="1869371"/>
          </a:xfrm>
          <a:prstGeom prst="straightConnector1">
            <a:avLst/>
          </a:prstGeom>
          <a:ln>
            <a:solidFill>
              <a:srgbClr val="FF0000"/>
            </a:solidFill>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7292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18EC30B-845B-17F1-0EA1-C591AFD07C41}"/>
              </a:ext>
            </a:extLst>
          </p:cNvPr>
          <p:cNvSpPr>
            <a:spLocks noGrp="1"/>
          </p:cNvSpPr>
          <p:nvPr>
            <p:ph type="title"/>
          </p:nvPr>
        </p:nvSpPr>
        <p:spPr/>
        <p:txBody>
          <a:bodyPr>
            <a:normAutofit/>
          </a:bodyPr>
          <a:lstStyle/>
          <a:p>
            <a:r>
              <a:rPr lang="en-US" sz="3600" dirty="0"/>
              <a:t>Details, details…</a:t>
            </a:r>
          </a:p>
        </p:txBody>
      </p:sp>
      <p:sp>
        <p:nvSpPr>
          <p:cNvPr id="6" name="Content Placeholder 5">
            <a:extLst>
              <a:ext uri="{FF2B5EF4-FFF2-40B4-BE49-F238E27FC236}">
                <a16:creationId xmlns:a16="http://schemas.microsoft.com/office/drawing/2014/main" id="{17FCA199-4469-90E4-D118-BEE2C870BB4E}"/>
              </a:ext>
            </a:extLst>
          </p:cNvPr>
          <p:cNvSpPr>
            <a:spLocks noGrp="1"/>
          </p:cNvSpPr>
          <p:nvPr>
            <p:ph idx="1"/>
          </p:nvPr>
        </p:nvSpPr>
        <p:spPr/>
        <p:txBody>
          <a:bodyPr/>
          <a:lstStyle/>
          <a:p>
            <a:pPr marL="514350" indent="-514350">
              <a:buFont typeface="+mj-lt"/>
              <a:buAutoNum type="arabicParenR"/>
            </a:pPr>
            <a:r>
              <a:rPr lang="en-US" dirty="0"/>
              <a:t>Terminal date for prior art</a:t>
            </a:r>
          </a:p>
          <a:p>
            <a:pPr marL="514350" indent="-514350">
              <a:buFont typeface="+mj-lt"/>
              <a:buAutoNum type="arabicParenR"/>
            </a:pPr>
            <a:r>
              <a:rPr lang="en-US" dirty="0"/>
              <a:t>Definition of “available to the public”?</a:t>
            </a:r>
          </a:p>
          <a:p>
            <a:pPr marL="514350" indent="-514350">
              <a:buFont typeface="+mj-lt"/>
              <a:buAutoNum type="arabicParenR"/>
            </a:pPr>
            <a:r>
              <a:rPr lang="en-US" dirty="0"/>
              <a:t>Grace period?</a:t>
            </a:r>
          </a:p>
          <a:p>
            <a:pPr marL="971550" lvl="1" indent="-514350">
              <a:buFont typeface="+mj-lt"/>
              <a:buAutoNum type="alphaLcParenR"/>
            </a:pPr>
            <a:r>
              <a:rPr lang="en-US" dirty="0"/>
              <a:t>Duration of grace period?</a:t>
            </a:r>
          </a:p>
          <a:p>
            <a:pPr marL="971550" lvl="1" indent="-514350">
              <a:buFont typeface="+mj-lt"/>
              <a:buAutoNum type="alphaLcParenR"/>
            </a:pPr>
            <a:r>
              <a:rPr lang="en-US" dirty="0"/>
              <a:t>Kinds of disclosures that are excused?</a:t>
            </a:r>
          </a:p>
        </p:txBody>
      </p:sp>
    </p:spTree>
    <p:extLst>
      <p:ext uri="{BB962C8B-B14F-4D97-AF65-F5344CB8AC3E}">
        <p14:creationId xmlns:p14="http://schemas.microsoft.com/office/powerpoint/2010/main" val="1890805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515DC696-F945-FBC0-80E0-2C92E416A1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94280" y="1146443"/>
            <a:ext cx="1079094" cy="190195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163972DB-69DA-2E51-9D65-BE7F9B21E9E3}"/>
              </a:ext>
            </a:extLst>
          </p:cNvPr>
          <p:cNvSpPr/>
          <p:nvPr/>
        </p:nvSpPr>
        <p:spPr>
          <a:xfrm>
            <a:off x="10758528" y="1447306"/>
            <a:ext cx="114845" cy="1817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a:extLst>
              <a:ext uri="{FF2B5EF4-FFF2-40B4-BE49-F238E27FC236}">
                <a16:creationId xmlns:a16="http://schemas.microsoft.com/office/drawing/2014/main" id="{8AC6EFFE-D3D7-F347-344C-959026E8B8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4162" y="580665"/>
            <a:ext cx="1587050" cy="132203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86E6664-B6F1-FDCF-ED64-79D9544770FE}"/>
              </a:ext>
            </a:extLst>
          </p:cNvPr>
          <p:cNvSpPr txBox="1"/>
          <p:nvPr/>
        </p:nvSpPr>
        <p:spPr>
          <a:xfrm>
            <a:off x="4090453" y="1931250"/>
            <a:ext cx="2287678" cy="461665"/>
          </a:xfrm>
          <a:prstGeom prst="rect">
            <a:avLst/>
          </a:prstGeom>
          <a:noFill/>
        </p:spPr>
        <p:txBody>
          <a:bodyPr wrap="none" rtlCol="0">
            <a:spAutoFit/>
          </a:bodyPr>
          <a:lstStyle/>
          <a:p>
            <a:r>
              <a:rPr lang="en-US" sz="2400" dirty="0"/>
              <a:t>Doe Microphone</a:t>
            </a:r>
          </a:p>
        </p:txBody>
      </p:sp>
      <p:sp>
        <p:nvSpPr>
          <p:cNvPr id="3" name="Rectangle 2">
            <a:extLst>
              <a:ext uri="{FF2B5EF4-FFF2-40B4-BE49-F238E27FC236}">
                <a16:creationId xmlns:a16="http://schemas.microsoft.com/office/drawing/2014/main" id="{17127970-4100-1AD7-66F0-847EB9875FC5}"/>
              </a:ext>
            </a:extLst>
          </p:cNvPr>
          <p:cNvSpPr/>
          <p:nvPr/>
        </p:nvSpPr>
        <p:spPr>
          <a:xfrm rot="4809381" flipV="1">
            <a:off x="5016892" y="1560199"/>
            <a:ext cx="107142" cy="31396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547FB0B-E321-AA09-F6C3-95F92C63737F}"/>
              </a:ext>
            </a:extLst>
          </p:cNvPr>
          <p:cNvSpPr txBox="1"/>
          <p:nvPr/>
        </p:nvSpPr>
        <p:spPr>
          <a:xfrm>
            <a:off x="9091899" y="532378"/>
            <a:ext cx="2537746" cy="461665"/>
          </a:xfrm>
          <a:prstGeom prst="rect">
            <a:avLst/>
          </a:prstGeom>
          <a:noFill/>
        </p:spPr>
        <p:txBody>
          <a:bodyPr wrap="none" rtlCol="0">
            <a:spAutoFit/>
          </a:bodyPr>
          <a:lstStyle/>
          <a:p>
            <a:r>
              <a:rPr lang="en-US" sz="2400" dirty="0"/>
              <a:t>Fisher Microphone</a:t>
            </a:r>
          </a:p>
        </p:txBody>
      </p:sp>
      <p:cxnSp>
        <p:nvCxnSpPr>
          <p:cNvPr id="9" name="Straight Arrow Connector 8">
            <a:extLst>
              <a:ext uri="{FF2B5EF4-FFF2-40B4-BE49-F238E27FC236}">
                <a16:creationId xmlns:a16="http://schemas.microsoft.com/office/drawing/2014/main" id="{C347739D-73B7-B363-0F51-9B036C476C68}"/>
              </a:ext>
            </a:extLst>
          </p:cNvPr>
          <p:cNvCxnSpPr>
            <a:cxnSpLocks/>
          </p:cNvCxnSpPr>
          <p:nvPr/>
        </p:nvCxnSpPr>
        <p:spPr>
          <a:xfrm>
            <a:off x="807759" y="5018782"/>
            <a:ext cx="10472928" cy="0"/>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E90D1BBC-EB93-7916-B0D1-F30FD4F7D4A3}"/>
              </a:ext>
            </a:extLst>
          </p:cNvPr>
          <p:cNvSpPr/>
          <p:nvPr/>
        </p:nvSpPr>
        <p:spPr>
          <a:xfrm>
            <a:off x="2394594" y="4846645"/>
            <a:ext cx="382126" cy="3747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7B1CA66-98B8-266C-5D5E-B55C73DF3736}"/>
              </a:ext>
            </a:extLst>
          </p:cNvPr>
          <p:cNvSpPr txBox="1"/>
          <p:nvPr/>
        </p:nvSpPr>
        <p:spPr>
          <a:xfrm>
            <a:off x="1957675" y="4423173"/>
            <a:ext cx="1259255" cy="369332"/>
          </a:xfrm>
          <a:prstGeom prst="rect">
            <a:avLst/>
          </a:prstGeom>
          <a:noFill/>
        </p:spPr>
        <p:txBody>
          <a:bodyPr wrap="none" rtlCol="0">
            <a:spAutoFit/>
          </a:bodyPr>
          <a:lstStyle/>
          <a:p>
            <a:r>
              <a:rPr lang="en-US" dirty="0"/>
              <a:t>Conception</a:t>
            </a:r>
          </a:p>
        </p:txBody>
      </p:sp>
      <p:sp>
        <p:nvSpPr>
          <p:cNvPr id="13" name="Oval 12">
            <a:extLst>
              <a:ext uri="{FF2B5EF4-FFF2-40B4-BE49-F238E27FC236}">
                <a16:creationId xmlns:a16="http://schemas.microsoft.com/office/drawing/2014/main" id="{5E98E634-7362-2BBA-EBF1-084D92D0164B}"/>
              </a:ext>
            </a:extLst>
          </p:cNvPr>
          <p:cNvSpPr/>
          <p:nvPr/>
        </p:nvSpPr>
        <p:spPr>
          <a:xfrm>
            <a:off x="4354162" y="4858852"/>
            <a:ext cx="382126" cy="3747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8C8AE521-33C4-E4A1-FAE9-35FA798F8D5A}"/>
              </a:ext>
            </a:extLst>
          </p:cNvPr>
          <p:cNvSpPr txBox="1"/>
          <p:nvPr/>
        </p:nvSpPr>
        <p:spPr>
          <a:xfrm>
            <a:off x="3915597" y="4100007"/>
            <a:ext cx="1259256" cy="646331"/>
          </a:xfrm>
          <a:prstGeom prst="rect">
            <a:avLst/>
          </a:prstGeom>
          <a:noFill/>
        </p:spPr>
        <p:txBody>
          <a:bodyPr wrap="square" rtlCol="0">
            <a:spAutoFit/>
          </a:bodyPr>
          <a:lstStyle/>
          <a:p>
            <a:r>
              <a:rPr lang="en-US" dirty="0"/>
              <a:t>Reduction to Practice</a:t>
            </a:r>
          </a:p>
        </p:txBody>
      </p:sp>
      <p:sp>
        <p:nvSpPr>
          <p:cNvPr id="15" name="Oval 14">
            <a:extLst>
              <a:ext uri="{FF2B5EF4-FFF2-40B4-BE49-F238E27FC236}">
                <a16:creationId xmlns:a16="http://schemas.microsoft.com/office/drawing/2014/main" id="{2B2AEAAD-885E-D10C-D721-0E8266CCB93A}"/>
              </a:ext>
            </a:extLst>
          </p:cNvPr>
          <p:cNvSpPr/>
          <p:nvPr/>
        </p:nvSpPr>
        <p:spPr>
          <a:xfrm>
            <a:off x="6024429" y="4860646"/>
            <a:ext cx="382126" cy="37475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E8F0D85B-EEFF-7D55-8570-BC0AC5AE6488}"/>
              </a:ext>
            </a:extLst>
          </p:cNvPr>
          <p:cNvSpPr txBox="1"/>
          <p:nvPr/>
        </p:nvSpPr>
        <p:spPr>
          <a:xfrm>
            <a:off x="5592981" y="4160175"/>
            <a:ext cx="1245021" cy="646331"/>
          </a:xfrm>
          <a:prstGeom prst="rect">
            <a:avLst/>
          </a:prstGeom>
          <a:noFill/>
        </p:spPr>
        <p:txBody>
          <a:bodyPr wrap="none" rtlCol="0">
            <a:spAutoFit/>
          </a:bodyPr>
          <a:lstStyle/>
          <a:p>
            <a:pPr algn="ctr"/>
            <a:r>
              <a:rPr lang="en-US" dirty="0"/>
              <a:t>Patent </a:t>
            </a:r>
          </a:p>
          <a:p>
            <a:pPr algn="ctr"/>
            <a:r>
              <a:rPr lang="en-US" dirty="0"/>
              <a:t>Application</a:t>
            </a:r>
          </a:p>
        </p:txBody>
      </p:sp>
      <p:sp>
        <p:nvSpPr>
          <p:cNvPr id="17" name="Oval 16">
            <a:extLst>
              <a:ext uri="{FF2B5EF4-FFF2-40B4-BE49-F238E27FC236}">
                <a16:creationId xmlns:a16="http://schemas.microsoft.com/office/drawing/2014/main" id="{6D43DD97-E9BE-B885-954B-B65E0DC633EB}"/>
              </a:ext>
            </a:extLst>
          </p:cNvPr>
          <p:cNvSpPr/>
          <p:nvPr/>
        </p:nvSpPr>
        <p:spPr>
          <a:xfrm>
            <a:off x="7772303" y="4860646"/>
            <a:ext cx="382126" cy="3747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2C5EE93-5C59-4F79-9F14-17D81B815811}"/>
              </a:ext>
            </a:extLst>
          </p:cNvPr>
          <p:cNvSpPr txBox="1"/>
          <p:nvPr/>
        </p:nvSpPr>
        <p:spPr>
          <a:xfrm>
            <a:off x="7335384" y="4437174"/>
            <a:ext cx="1230593" cy="369332"/>
          </a:xfrm>
          <a:prstGeom prst="rect">
            <a:avLst/>
          </a:prstGeom>
          <a:noFill/>
        </p:spPr>
        <p:txBody>
          <a:bodyPr wrap="none" rtlCol="0">
            <a:spAutoFit/>
          </a:bodyPr>
          <a:lstStyle/>
          <a:p>
            <a:r>
              <a:rPr lang="en-US" dirty="0"/>
              <a:t>Publication</a:t>
            </a:r>
          </a:p>
        </p:txBody>
      </p:sp>
      <p:sp>
        <p:nvSpPr>
          <p:cNvPr id="19" name="Oval 18">
            <a:extLst>
              <a:ext uri="{FF2B5EF4-FFF2-40B4-BE49-F238E27FC236}">
                <a16:creationId xmlns:a16="http://schemas.microsoft.com/office/drawing/2014/main" id="{DBA3E7C1-2420-91F4-5F9E-CA61C8CEA4F5}"/>
              </a:ext>
            </a:extLst>
          </p:cNvPr>
          <p:cNvSpPr/>
          <p:nvPr/>
        </p:nvSpPr>
        <p:spPr>
          <a:xfrm>
            <a:off x="9419357" y="4860646"/>
            <a:ext cx="382126" cy="3747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1FFF7EC-5050-9174-A190-06BC85C8C09E}"/>
              </a:ext>
            </a:extLst>
          </p:cNvPr>
          <p:cNvSpPr txBox="1"/>
          <p:nvPr/>
        </p:nvSpPr>
        <p:spPr>
          <a:xfrm>
            <a:off x="9186469" y="4456901"/>
            <a:ext cx="713209" cy="369332"/>
          </a:xfrm>
          <a:prstGeom prst="rect">
            <a:avLst/>
          </a:prstGeom>
          <a:noFill/>
        </p:spPr>
        <p:txBody>
          <a:bodyPr wrap="none" rtlCol="0">
            <a:spAutoFit/>
          </a:bodyPr>
          <a:lstStyle/>
          <a:p>
            <a:r>
              <a:rPr lang="en-US" dirty="0"/>
              <a:t>Grant</a:t>
            </a:r>
          </a:p>
        </p:txBody>
      </p:sp>
    </p:spTree>
    <p:extLst>
      <p:ext uri="{BB962C8B-B14F-4D97-AF65-F5344CB8AC3E}">
        <p14:creationId xmlns:p14="http://schemas.microsoft.com/office/powerpoint/2010/main" val="832956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94F97-80AF-90A9-A1E6-2547CF0BDC49}"/>
              </a:ext>
            </a:extLst>
          </p:cNvPr>
          <p:cNvSpPr>
            <a:spLocks noGrp="1"/>
          </p:cNvSpPr>
          <p:nvPr>
            <p:ph type="title"/>
          </p:nvPr>
        </p:nvSpPr>
        <p:spPr/>
        <p:txBody>
          <a:bodyPr>
            <a:normAutofit/>
          </a:bodyPr>
          <a:lstStyle/>
          <a:p>
            <a:pPr algn="ctr"/>
            <a:r>
              <a:rPr lang="en-US" sz="3600" dirty="0"/>
              <a:t>France</a:t>
            </a:r>
          </a:p>
        </p:txBody>
      </p:sp>
      <p:sp>
        <p:nvSpPr>
          <p:cNvPr id="5" name="Content Placeholder 4">
            <a:extLst>
              <a:ext uri="{FF2B5EF4-FFF2-40B4-BE49-F238E27FC236}">
                <a16:creationId xmlns:a16="http://schemas.microsoft.com/office/drawing/2014/main" id="{509952FF-4359-88C0-0F85-1BCD8CA95905}"/>
              </a:ext>
            </a:extLst>
          </p:cNvPr>
          <p:cNvSpPr>
            <a:spLocks noGrp="1"/>
          </p:cNvSpPr>
          <p:nvPr>
            <p:ph idx="1"/>
          </p:nvPr>
        </p:nvSpPr>
        <p:spPr/>
        <p:txBody>
          <a:bodyPr>
            <a:normAutofit/>
          </a:bodyPr>
          <a:lstStyle/>
          <a:p>
            <a:pPr marL="0" indent="0">
              <a:buNone/>
            </a:pPr>
            <a:r>
              <a:rPr lang="en-US" sz="2400" dirty="0">
                <a:effectLst/>
              </a:rPr>
              <a:t>1. Disclosure not to be taken into account in determining novelty if it occurred within six months before the filing date due to: </a:t>
            </a:r>
          </a:p>
          <a:p>
            <a:pPr marL="800100" lvl="1" indent="-342900">
              <a:buAutoNum type="alphaLcParenBoth"/>
            </a:pPr>
            <a:r>
              <a:rPr lang="en-US" dirty="0">
                <a:effectLst/>
              </a:rPr>
              <a:t> an evident abuse in relation to the applicant or his predecessor in title; </a:t>
            </a:r>
            <a:endParaRPr lang="en-US" dirty="0"/>
          </a:p>
          <a:p>
            <a:pPr marL="800100" lvl="1" indent="-342900">
              <a:buAutoNum type="alphaLcParenBoth"/>
            </a:pPr>
            <a:r>
              <a:rPr lang="en-US" dirty="0">
                <a:effectLst/>
              </a:rPr>
              <a:t> display of the invention by the applicant or his predecessor in title at an official or officially recognized international exhibition. </a:t>
            </a:r>
          </a:p>
          <a:p>
            <a:pPr marL="0" indent="0">
              <a:buNone/>
            </a:pPr>
            <a:r>
              <a:rPr lang="en-US" sz="2400" dirty="0">
                <a:effectLst/>
              </a:rPr>
              <a:t>2. The applicant shall declare at the time of filing that the invention has been so displayed, and furnish proof to that effect within a prescribed time limit. </a:t>
            </a:r>
          </a:p>
          <a:p>
            <a:pPr marL="0" indent="0">
              <a:buNone/>
            </a:pPr>
            <a:endParaRPr lang="en-US" sz="2400" dirty="0"/>
          </a:p>
        </p:txBody>
      </p:sp>
      <p:sp>
        <p:nvSpPr>
          <p:cNvPr id="4" name="TextBox 3">
            <a:extLst>
              <a:ext uri="{FF2B5EF4-FFF2-40B4-BE49-F238E27FC236}">
                <a16:creationId xmlns:a16="http://schemas.microsoft.com/office/drawing/2014/main" id="{8F7AE615-821F-ECCD-6FF2-A684552FDDAE}"/>
              </a:ext>
            </a:extLst>
          </p:cNvPr>
          <p:cNvSpPr txBox="1"/>
          <p:nvPr/>
        </p:nvSpPr>
        <p:spPr>
          <a:xfrm>
            <a:off x="2596896" y="6492875"/>
            <a:ext cx="6735818" cy="307777"/>
          </a:xfrm>
          <a:prstGeom prst="rect">
            <a:avLst/>
          </a:prstGeom>
          <a:noFill/>
        </p:spPr>
        <p:txBody>
          <a:bodyPr wrap="none" rtlCol="0">
            <a:spAutoFit/>
          </a:bodyPr>
          <a:lstStyle/>
          <a:p>
            <a:r>
              <a:rPr lang="en-US" sz="1400" dirty="0"/>
              <a:t>Source:  https://</a:t>
            </a:r>
            <a:r>
              <a:rPr lang="en-US" sz="1400" dirty="0" err="1"/>
              <a:t>www.wipo.int</a:t>
            </a:r>
            <a:r>
              <a:rPr lang="en-US" sz="1400" dirty="0"/>
              <a:t>/export/sites/www/</a:t>
            </a:r>
            <a:r>
              <a:rPr lang="en-US" sz="1400" dirty="0" err="1"/>
              <a:t>scp</a:t>
            </a:r>
            <a:r>
              <a:rPr lang="en-US" sz="1400" dirty="0"/>
              <a:t>/</a:t>
            </a:r>
            <a:r>
              <a:rPr lang="en-US" sz="1400" dirty="0" err="1"/>
              <a:t>en</a:t>
            </a:r>
            <a:r>
              <a:rPr lang="en-US" sz="1400" dirty="0"/>
              <a:t>/</a:t>
            </a:r>
            <a:r>
              <a:rPr lang="en-US" sz="1400" dirty="0" err="1"/>
              <a:t>national_laws</a:t>
            </a:r>
            <a:r>
              <a:rPr lang="en-US" sz="1400" dirty="0"/>
              <a:t>/</a:t>
            </a:r>
            <a:r>
              <a:rPr lang="en-US" sz="1400" dirty="0" err="1"/>
              <a:t>grace_period.pdf</a:t>
            </a:r>
            <a:endParaRPr lang="en-US" sz="1400" dirty="0"/>
          </a:p>
        </p:txBody>
      </p:sp>
    </p:spTree>
    <p:extLst>
      <p:ext uri="{BB962C8B-B14F-4D97-AF65-F5344CB8AC3E}">
        <p14:creationId xmlns:p14="http://schemas.microsoft.com/office/powerpoint/2010/main" val="2503523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94F97-80AF-90A9-A1E6-2547CF0BDC49}"/>
              </a:ext>
            </a:extLst>
          </p:cNvPr>
          <p:cNvSpPr>
            <a:spLocks noGrp="1"/>
          </p:cNvSpPr>
          <p:nvPr>
            <p:ph type="title"/>
          </p:nvPr>
        </p:nvSpPr>
        <p:spPr/>
        <p:txBody>
          <a:bodyPr>
            <a:normAutofit/>
          </a:bodyPr>
          <a:lstStyle/>
          <a:p>
            <a:pPr algn="ctr"/>
            <a:r>
              <a:rPr lang="en-US" sz="3600" dirty="0"/>
              <a:t>Germany</a:t>
            </a:r>
          </a:p>
        </p:txBody>
      </p:sp>
      <p:sp>
        <p:nvSpPr>
          <p:cNvPr id="5" name="Content Placeholder 4">
            <a:extLst>
              <a:ext uri="{FF2B5EF4-FFF2-40B4-BE49-F238E27FC236}">
                <a16:creationId xmlns:a16="http://schemas.microsoft.com/office/drawing/2014/main" id="{509952FF-4359-88C0-0F85-1BCD8CA95905}"/>
              </a:ext>
            </a:extLst>
          </p:cNvPr>
          <p:cNvSpPr>
            <a:spLocks noGrp="1"/>
          </p:cNvSpPr>
          <p:nvPr>
            <p:ph idx="1"/>
          </p:nvPr>
        </p:nvSpPr>
        <p:spPr/>
        <p:txBody>
          <a:bodyPr>
            <a:normAutofit/>
          </a:bodyPr>
          <a:lstStyle/>
          <a:p>
            <a:pPr marL="0" indent="0">
              <a:buNone/>
            </a:pPr>
            <a:r>
              <a:rPr lang="en-US" sz="2400" dirty="0">
                <a:effectLst/>
              </a:rPr>
              <a:t>1. Disclosure not to be taken into account in determining novelty if it occurred within six months before the filing date due to: </a:t>
            </a:r>
          </a:p>
          <a:p>
            <a:pPr marL="0" indent="0">
              <a:buNone/>
            </a:pPr>
            <a:r>
              <a:rPr lang="en-US" sz="2400" dirty="0">
                <a:effectLst/>
              </a:rPr>
              <a:t>	(a)  an evident abuse in relation to the applicant or his predecessor in title; </a:t>
            </a:r>
          </a:p>
          <a:p>
            <a:pPr marL="0" indent="0">
              <a:buNone/>
            </a:pPr>
            <a:r>
              <a:rPr lang="en-US" sz="2400" dirty="0">
                <a:effectLst/>
              </a:rPr>
              <a:t>	(b)  display of the invention by the applicant or his predecessor in title at an official or officially recognized international exhibition notified in the Federal Law Gazette.</a:t>
            </a:r>
            <a:br>
              <a:rPr lang="en-US" sz="2400" dirty="0">
                <a:effectLst/>
              </a:rPr>
            </a:br>
            <a:endParaRPr lang="en-US" sz="2400" dirty="0">
              <a:effectLst/>
            </a:endParaRPr>
          </a:p>
          <a:p>
            <a:pPr marL="0" indent="0">
              <a:buNone/>
            </a:pPr>
            <a:r>
              <a:rPr lang="en-US" sz="2400" dirty="0">
                <a:effectLst/>
              </a:rPr>
              <a:t>2. The applicant shall state when filing the application that the invention has been so displayed, and file a certificate within four months. </a:t>
            </a:r>
          </a:p>
          <a:p>
            <a:pPr marL="0" indent="0">
              <a:buNone/>
            </a:pPr>
            <a:endParaRPr lang="en-US" sz="2400" dirty="0"/>
          </a:p>
        </p:txBody>
      </p:sp>
      <p:sp>
        <p:nvSpPr>
          <p:cNvPr id="4" name="TextBox 3">
            <a:extLst>
              <a:ext uri="{FF2B5EF4-FFF2-40B4-BE49-F238E27FC236}">
                <a16:creationId xmlns:a16="http://schemas.microsoft.com/office/drawing/2014/main" id="{8F7AE615-821F-ECCD-6FF2-A684552FDDAE}"/>
              </a:ext>
            </a:extLst>
          </p:cNvPr>
          <p:cNvSpPr txBox="1"/>
          <p:nvPr/>
        </p:nvSpPr>
        <p:spPr>
          <a:xfrm>
            <a:off x="2596896" y="6492875"/>
            <a:ext cx="6735818" cy="307777"/>
          </a:xfrm>
          <a:prstGeom prst="rect">
            <a:avLst/>
          </a:prstGeom>
          <a:noFill/>
        </p:spPr>
        <p:txBody>
          <a:bodyPr wrap="none" rtlCol="0">
            <a:spAutoFit/>
          </a:bodyPr>
          <a:lstStyle/>
          <a:p>
            <a:r>
              <a:rPr lang="en-US" sz="1400" dirty="0"/>
              <a:t>Source:  https://</a:t>
            </a:r>
            <a:r>
              <a:rPr lang="en-US" sz="1400" dirty="0" err="1"/>
              <a:t>www.wipo.int</a:t>
            </a:r>
            <a:r>
              <a:rPr lang="en-US" sz="1400" dirty="0"/>
              <a:t>/export/sites/www/</a:t>
            </a:r>
            <a:r>
              <a:rPr lang="en-US" sz="1400" dirty="0" err="1"/>
              <a:t>scp</a:t>
            </a:r>
            <a:r>
              <a:rPr lang="en-US" sz="1400" dirty="0"/>
              <a:t>/</a:t>
            </a:r>
            <a:r>
              <a:rPr lang="en-US" sz="1400" dirty="0" err="1"/>
              <a:t>en</a:t>
            </a:r>
            <a:r>
              <a:rPr lang="en-US" sz="1400" dirty="0"/>
              <a:t>/</a:t>
            </a:r>
            <a:r>
              <a:rPr lang="en-US" sz="1400" dirty="0" err="1"/>
              <a:t>national_laws</a:t>
            </a:r>
            <a:r>
              <a:rPr lang="en-US" sz="1400" dirty="0"/>
              <a:t>/</a:t>
            </a:r>
            <a:r>
              <a:rPr lang="en-US" sz="1400" dirty="0" err="1"/>
              <a:t>grace_period.pdf</a:t>
            </a:r>
            <a:endParaRPr lang="en-US" sz="1400" dirty="0"/>
          </a:p>
        </p:txBody>
      </p:sp>
    </p:spTree>
    <p:extLst>
      <p:ext uri="{BB962C8B-B14F-4D97-AF65-F5344CB8AC3E}">
        <p14:creationId xmlns:p14="http://schemas.microsoft.com/office/powerpoint/2010/main" val="31425778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94F97-80AF-90A9-A1E6-2547CF0BDC49}"/>
              </a:ext>
            </a:extLst>
          </p:cNvPr>
          <p:cNvSpPr>
            <a:spLocks noGrp="1"/>
          </p:cNvSpPr>
          <p:nvPr>
            <p:ph type="title"/>
          </p:nvPr>
        </p:nvSpPr>
        <p:spPr/>
        <p:txBody>
          <a:bodyPr>
            <a:normAutofit/>
          </a:bodyPr>
          <a:lstStyle/>
          <a:p>
            <a:pPr algn="ctr"/>
            <a:r>
              <a:rPr lang="en-US" sz="3600" dirty="0"/>
              <a:t>Argentina</a:t>
            </a:r>
          </a:p>
        </p:txBody>
      </p:sp>
      <p:sp>
        <p:nvSpPr>
          <p:cNvPr id="5" name="Content Placeholder 4">
            <a:extLst>
              <a:ext uri="{FF2B5EF4-FFF2-40B4-BE49-F238E27FC236}">
                <a16:creationId xmlns:a16="http://schemas.microsoft.com/office/drawing/2014/main" id="{509952FF-4359-88C0-0F85-1BCD8CA95905}"/>
              </a:ext>
            </a:extLst>
          </p:cNvPr>
          <p:cNvSpPr>
            <a:spLocks noGrp="1"/>
          </p:cNvSpPr>
          <p:nvPr>
            <p:ph idx="1"/>
          </p:nvPr>
        </p:nvSpPr>
        <p:spPr/>
        <p:txBody>
          <a:bodyPr>
            <a:normAutofit/>
          </a:bodyPr>
          <a:lstStyle/>
          <a:p>
            <a:pPr marL="0" indent="0">
              <a:buNone/>
            </a:pPr>
            <a:r>
              <a:rPr lang="en-US" sz="2400" dirty="0">
                <a:effectLst/>
              </a:rPr>
              <a:t>1. Disclosure not to be taken into account in determining novelty if it occurred within one year before the filing date (priority date) by the inventor or his successor in title by: </a:t>
            </a:r>
          </a:p>
          <a:p>
            <a:pPr marL="0" indent="0">
              <a:buNone/>
            </a:pPr>
            <a:r>
              <a:rPr lang="en-US" sz="2400" dirty="0">
                <a:effectLst/>
              </a:rPr>
              <a:t>	(a)  any medium of communication; </a:t>
            </a:r>
          </a:p>
          <a:p>
            <a:pPr marL="0" indent="0">
              <a:buNone/>
            </a:pPr>
            <a:r>
              <a:rPr lang="en-US" sz="2400" dirty="0">
                <a:effectLst/>
              </a:rPr>
              <a:t>	(b)  display at a national or international exhibition. </a:t>
            </a:r>
          </a:p>
          <a:p>
            <a:pPr marL="0" indent="0">
              <a:buNone/>
            </a:pPr>
            <a:r>
              <a:rPr lang="en-US" sz="2400" dirty="0">
                <a:effectLst/>
              </a:rPr>
              <a:t>2. The application shall be accompanied by documentary supporting evidence. </a:t>
            </a:r>
          </a:p>
          <a:p>
            <a:endParaRPr lang="en-US" sz="2400" dirty="0"/>
          </a:p>
        </p:txBody>
      </p:sp>
      <p:sp>
        <p:nvSpPr>
          <p:cNvPr id="4" name="TextBox 3">
            <a:extLst>
              <a:ext uri="{FF2B5EF4-FFF2-40B4-BE49-F238E27FC236}">
                <a16:creationId xmlns:a16="http://schemas.microsoft.com/office/drawing/2014/main" id="{8F7AE615-821F-ECCD-6FF2-A684552FDDAE}"/>
              </a:ext>
            </a:extLst>
          </p:cNvPr>
          <p:cNvSpPr txBox="1"/>
          <p:nvPr/>
        </p:nvSpPr>
        <p:spPr>
          <a:xfrm>
            <a:off x="2596896" y="6492875"/>
            <a:ext cx="6735818" cy="307777"/>
          </a:xfrm>
          <a:prstGeom prst="rect">
            <a:avLst/>
          </a:prstGeom>
          <a:noFill/>
        </p:spPr>
        <p:txBody>
          <a:bodyPr wrap="none" rtlCol="0">
            <a:spAutoFit/>
          </a:bodyPr>
          <a:lstStyle/>
          <a:p>
            <a:r>
              <a:rPr lang="en-US" sz="1400" dirty="0"/>
              <a:t>Source:  https://</a:t>
            </a:r>
            <a:r>
              <a:rPr lang="en-US" sz="1400" dirty="0" err="1"/>
              <a:t>www.wipo.int</a:t>
            </a:r>
            <a:r>
              <a:rPr lang="en-US" sz="1400" dirty="0"/>
              <a:t>/export/sites/www/</a:t>
            </a:r>
            <a:r>
              <a:rPr lang="en-US" sz="1400" dirty="0" err="1"/>
              <a:t>scp</a:t>
            </a:r>
            <a:r>
              <a:rPr lang="en-US" sz="1400" dirty="0"/>
              <a:t>/</a:t>
            </a:r>
            <a:r>
              <a:rPr lang="en-US" sz="1400" dirty="0" err="1"/>
              <a:t>en</a:t>
            </a:r>
            <a:r>
              <a:rPr lang="en-US" sz="1400" dirty="0"/>
              <a:t>/</a:t>
            </a:r>
            <a:r>
              <a:rPr lang="en-US" sz="1400" dirty="0" err="1"/>
              <a:t>national_laws</a:t>
            </a:r>
            <a:r>
              <a:rPr lang="en-US" sz="1400" dirty="0"/>
              <a:t>/</a:t>
            </a:r>
            <a:r>
              <a:rPr lang="en-US" sz="1400" dirty="0" err="1"/>
              <a:t>grace_period.pdf</a:t>
            </a:r>
            <a:endParaRPr lang="en-US" sz="1400" dirty="0"/>
          </a:p>
        </p:txBody>
      </p:sp>
    </p:spTree>
    <p:extLst>
      <p:ext uri="{BB962C8B-B14F-4D97-AF65-F5344CB8AC3E}">
        <p14:creationId xmlns:p14="http://schemas.microsoft.com/office/powerpoint/2010/main" val="3072071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40133</TotalTime>
  <Words>5559</Words>
  <Application>Microsoft Macintosh PowerPoint</Application>
  <PresentationFormat>Widescreen</PresentationFormat>
  <Paragraphs>510</Paragraphs>
  <Slides>46</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Garamond</vt:lpstr>
      <vt:lpstr>Tahoma</vt:lpstr>
      <vt:lpstr>Times New Roman</vt:lpstr>
      <vt:lpstr>Wingdings</vt:lpstr>
      <vt:lpstr>Office Theme</vt:lpstr>
      <vt:lpstr>PowerPoint Presentation</vt:lpstr>
      <vt:lpstr>PowerPoint Presentation</vt:lpstr>
      <vt:lpstr>PowerPoint Presentation</vt:lpstr>
      <vt:lpstr>PowerPoint Presentation</vt:lpstr>
      <vt:lpstr>Details, details…</vt:lpstr>
      <vt:lpstr>PowerPoint Presentation</vt:lpstr>
      <vt:lpstr>France</vt:lpstr>
      <vt:lpstr>Germany</vt:lpstr>
      <vt:lpstr>Argentina</vt:lpstr>
      <vt:lpstr>Chile</vt:lpstr>
      <vt:lpstr>Brazil</vt:lpstr>
      <vt:lpstr>Philippines</vt:lpstr>
      <vt:lpstr>Kenya</vt:lpstr>
      <vt:lpstr>South Africa</vt:lpstr>
      <vt:lpstr>India</vt:lpstr>
      <vt:lpstr>Japan</vt:lpstr>
      <vt:lpstr>Republic of Korea</vt:lpstr>
      <vt:lpstr>China</vt:lpstr>
      <vt:lpstr>United States</vt:lpstr>
      <vt:lpstr>When addressing these details, lawmakers tacitly assign different weights to secondary policies</vt:lpstr>
      <vt:lpstr>PowerPoint Presentation</vt:lpstr>
      <vt:lpstr>Venetian Patent Statute, 1474</vt:lpstr>
      <vt:lpstr>PowerPoint Presentation</vt:lpstr>
      <vt:lpstr>PowerPoint Presentation</vt:lpstr>
      <vt:lpstr>PowerPoint Presentation</vt:lpstr>
      <vt:lpstr>PowerPoint Presentation</vt:lpstr>
      <vt:lpstr>PowerPoint Presentation</vt:lpstr>
      <vt:lpstr>Pre-KSR (1990 to 2007)</vt:lpstr>
      <vt:lpstr>KSR to AIA (2007 to 2012)</vt:lpstr>
      <vt:lpstr>Post AIA (2012 to present)</vt:lpstr>
      <vt:lpstr>PowerPoint Presentation</vt:lpstr>
      <vt:lpstr>European Patent Convention, Article 56</vt:lpstr>
      <vt:lpstr>EPO Guidelines for Examination:  ”The Problem-Solution Approach”</vt:lpstr>
      <vt:lpstr>EPO Guidelines for Examination:  ”The Problem-Solution Approach”</vt:lpstr>
      <vt:lpstr>EPO Guidelines for Examination:  ”The Problem-Solution Approach”</vt:lpstr>
      <vt:lpstr>PowerPoint Presentation</vt:lpstr>
      <vt:lpstr>Patent Law of China, Article 22, Section 3</vt:lpstr>
      <vt:lpstr>Guidelines for Examination (1984)</vt:lpstr>
      <vt:lpstr>Guidelines for Examination (1993)</vt:lpstr>
      <vt:lpstr>Guidelines for Examination (2001)</vt:lpstr>
      <vt:lpstr>Guidelines for Examination (2001)</vt:lpstr>
      <vt:lpstr>Guidelines for Examination (2001)</vt:lpstr>
      <vt:lpstr>Guidelines for Examination (2006)</vt:lpstr>
      <vt:lpstr>PowerPoint Presentation</vt:lpstr>
      <vt:lpstr>Nonobviousness Methodology in USA</vt:lpstr>
      <vt:lpstr>EPO Guidelines for Examination:  ”The Problem-Solution Approach”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Disclosure Context</dc:title>
  <dc:creator>Fisher, William</dc:creator>
  <cp:lastModifiedBy>Terry Fisher</cp:lastModifiedBy>
  <cp:revision>185</cp:revision>
  <dcterms:created xsi:type="dcterms:W3CDTF">2017-10-01T16:49:19Z</dcterms:created>
  <dcterms:modified xsi:type="dcterms:W3CDTF">2023-04-16T14:01:33Z</dcterms:modified>
</cp:coreProperties>
</file>