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714" r:id="rId2"/>
    <p:sldId id="793" r:id="rId3"/>
    <p:sldId id="678" r:id="rId4"/>
    <p:sldId id="661" r:id="rId5"/>
    <p:sldId id="262" r:id="rId6"/>
    <p:sldId id="263" r:id="rId7"/>
    <p:sldId id="264" r:id="rId8"/>
    <p:sldId id="268" r:id="rId9"/>
    <p:sldId id="273" r:id="rId10"/>
    <p:sldId id="279" r:id="rId11"/>
    <p:sldId id="684" r:id="rId12"/>
    <p:sldId id="270" r:id="rId13"/>
    <p:sldId id="741" r:id="rId14"/>
    <p:sldId id="736" r:id="rId15"/>
    <p:sldId id="737" r:id="rId16"/>
    <p:sldId id="738" r:id="rId17"/>
    <p:sldId id="743" r:id="rId18"/>
    <p:sldId id="315" r:id="rId19"/>
    <p:sldId id="306" r:id="rId20"/>
    <p:sldId id="310" r:id="rId21"/>
    <p:sldId id="711" r:id="rId22"/>
    <p:sldId id="746" r:id="rId23"/>
    <p:sldId id="761" r:id="rId24"/>
    <p:sldId id="762" r:id="rId25"/>
    <p:sldId id="766" r:id="rId26"/>
    <p:sldId id="261" r:id="rId27"/>
    <p:sldId id="768" r:id="rId28"/>
    <p:sldId id="770" r:id="rId29"/>
    <p:sldId id="771" r:id="rId30"/>
    <p:sldId id="772" r:id="rId31"/>
    <p:sldId id="776" r:id="rId32"/>
    <p:sldId id="777" r:id="rId33"/>
    <p:sldId id="744" r:id="rId34"/>
    <p:sldId id="779" r:id="rId35"/>
    <p:sldId id="780" r:id="rId36"/>
    <p:sldId id="781" r:id="rId37"/>
    <p:sldId id="7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37"/>
    <p:restoredTop sz="96291"/>
  </p:normalViewPr>
  <p:slideViewPr>
    <p:cSldViewPr snapToGrid="0" snapToObjects="1" showGuides="1">
      <p:cViewPr varScale="1">
        <p:scale>
          <a:sx n="112" d="100"/>
          <a:sy n="112" d="100"/>
        </p:scale>
        <p:origin x="616" y="200"/>
      </p:cViewPr>
      <p:guideLst>
        <p:guide orient="horz" pos="1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50878-68E3-5F48-834B-C6F385F74FA3}" type="datetimeFigureOut">
              <a:rPr lang="en-US" smtClean="0"/>
              <a:t>4/16/23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FB4A4-D152-9941-8DCB-9AF92542F86C}" type="slidenum">
              <a:rPr lang="en-US" smtClean="0"/>
              <a:t>‹#›</a:t>
            </a:fld>
            <a:endParaRPr lang="en-US"/>
          </a:p>
        </p:txBody>
      </p:sp>
    </p:spTree>
    <p:extLst>
      <p:ext uri="{BB962C8B-B14F-4D97-AF65-F5344CB8AC3E}">
        <p14:creationId xmlns:p14="http://schemas.microsoft.com/office/powerpoint/2010/main" val="185410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B7EF0C-E524-3844-AD14-B51045F3AD27}"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61559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668697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01562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55146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7EF0C-E524-3844-AD14-B51045F3AD27}" type="datetimeFigureOut">
              <a:rPr lang="en-US" smtClean="0"/>
              <a:t>4/16/23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03377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B7EF0C-E524-3844-AD14-B51045F3AD27}" type="datetimeFigureOut">
              <a:rPr lang="en-US" smtClean="0"/>
              <a:t>4/16/23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3672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B7EF0C-E524-3844-AD14-B51045F3AD27}" type="datetimeFigureOut">
              <a:rPr lang="en-US" smtClean="0"/>
              <a:t>4/16/23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57442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B7EF0C-E524-3844-AD14-B51045F3AD27}" type="datetimeFigureOut">
              <a:rPr lang="en-US" smtClean="0"/>
              <a:t>4/16/23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14522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EF0C-E524-3844-AD14-B51045F3AD27}" type="datetimeFigureOut">
              <a:rPr lang="en-US" smtClean="0"/>
              <a:t>4/16/23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74522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7EF0C-E524-3844-AD14-B51045F3AD27}" type="datetimeFigureOut">
              <a:rPr lang="en-US" smtClean="0"/>
              <a:t>4/16/23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83844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7EF0C-E524-3844-AD14-B51045F3AD27}" type="datetimeFigureOut">
              <a:rPr lang="en-US" smtClean="0"/>
              <a:t>4/16/23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3044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7EF0C-E524-3844-AD14-B51045F3AD27}" type="datetimeFigureOut">
              <a:rPr lang="en-US" smtClean="0"/>
              <a:t>4/16/23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DD808-6A0C-C643-A822-E8694EA9CD8B}" type="slidenum">
              <a:rPr lang="en-US" smtClean="0"/>
              <a:t>‹#›</a:t>
            </a:fld>
            <a:endParaRPr lang="en-US"/>
          </a:p>
        </p:txBody>
      </p:sp>
      <p:pic>
        <p:nvPicPr>
          <p:cNvPr id="7" name="Picture 6">
            <a:extLst>
              <a:ext uri="{FF2B5EF4-FFF2-40B4-BE49-F238E27FC236}">
                <a16:creationId xmlns:a16="http://schemas.microsoft.com/office/drawing/2014/main" id="{6C27A629-8450-C745-8A70-7495CFEC1FB5}"/>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690019" cy="570042"/>
          </a:xfrm>
          <a:prstGeom prst="rect">
            <a:avLst/>
          </a:prstGeom>
          <a:noFill/>
          <a:ln>
            <a:noFill/>
          </a:ln>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143319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ipxcourses.org/lectures-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url?sa=t&amp;rct=j&amp;q=&amp;esrc=s&amp;source=video&amp;cd=&amp;ved=2ahUKEwjNooyGnbT9AhUPFlkFHafiC7AQtwJ6BAgBEAI&amp;url=https%3A%2F%2Fwww.youtube.com%2Fwatch%3Fv%3D1a9-pc07KKc&amp;usg=AOvVaw17RAPQEGXQNUMMP1FZmo-v" TargetMode="External"/><Relationship Id="rId2" Type="http://schemas.openxmlformats.org/officeDocument/2006/relationships/hyperlink" Target="https://www.google.com/search?q=westinghouse+air+brake&amp;source=lmns&amp;tbm=vid&amp;bih=712&amp;biw=1071&amp;client=safari&amp;hl=en&amp;sa=X&amp;ved=2ahUKEwjftumCnbT9AhV6MlkFHcMLC6cQ0pQJKAR6BAgBEAo#fpstate=ive&amp;vld=cid:9986559f,vid:k6nXOd7b7fw" TargetMode="External"/><Relationship Id="rId1" Type="http://schemas.openxmlformats.org/officeDocument/2006/relationships/slideLayout" Target="../slideLayouts/slideLayout2.xml"/><Relationship Id="rId5" Type="http://schemas.openxmlformats.org/officeDocument/2006/relationships/hyperlink" Target="https://www.google.com/url?sa=t&amp;rct=j&amp;q=&amp;esrc=s&amp;source=video&amp;cd=&amp;ved=2ahUKEwjX-YnMobT9AhUUD1kFHQ_BCM8Qz40FegQIBhAl&amp;url=https%3A%2F%2Fwww.youtube.com%2Fwatch%3Fv%3Dl3KqBZxzQTY&amp;usg=AOvVaw2GsDTnyMaJtcsXBTOwUvT9" TargetMode="External"/><Relationship Id="rId4" Type="http://schemas.openxmlformats.org/officeDocument/2006/relationships/hyperlink" Target="https://www.youtube.com/watch?v=l3KqBZxzQTY&amp;embeds_euri=https%3A%2F%2Fwww.google.com%2F&amp;source_ve_path=MTM5MTE3LDM2ODQy&amp;feature=emb_rel_en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23307" y="0"/>
            <a:ext cx="599702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Rectangle 14"/>
          <p:cNvSpPr/>
          <p:nvPr/>
        </p:nvSpPr>
        <p:spPr>
          <a:xfrm>
            <a:off x="2347311" y="1552854"/>
            <a:ext cx="7497379" cy="3801041"/>
          </a:xfrm>
          <a:prstGeom prst="rect">
            <a:avLst/>
          </a:prstGeom>
        </p:spPr>
        <p:txBody>
          <a:bodyPr wrap="square">
            <a:spAutoFit/>
          </a:bodyPr>
          <a:lstStyle/>
          <a:p>
            <a:pPr algn="ctr"/>
            <a:r>
              <a:rPr lang="en-US" sz="4000" dirty="0">
                <a:latin typeface="Garamond"/>
                <a:cs typeface="Garamond"/>
              </a:rPr>
              <a:t>Module 106 Slides</a:t>
            </a:r>
          </a:p>
          <a:p>
            <a:pPr algn="ctr"/>
            <a:endParaRPr lang="en-US" dirty="0">
              <a:latin typeface="Garamond"/>
              <a:cs typeface="Garamond"/>
            </a:endParaRPr>
          </a:p>
          <a:p>
            <a:pPr algn="ctr"/>
            <a:endParaRPr lang="en-US" dirty="0">
              <a:latin typeface="Garamond"/>
              <a:cs typeface="Garamond"/>
            </a:endParaRPr>
          </a:p>
          <a:p>
            <a:pPr algn="ctr">
              <a:lnSpc>
                <a:spcPct val="150000"/>
              </a:lnSpc>
              <a:spcBef>
                <a:spcPts val="600"/>
              </a:spcBef>
            </a:pPr>
            <a:r>
              <a:rPr lang="en-US" sz="2000" dirty="0">
                <a:latin typeface="Garamond"/>
                <a:cs typeface="Garamond"/>
              </a:rPr>
              <a:t>William Fisher </a:t>
            </a:r>
            <a:br>
              <a:rPr lang="en-US" sz="2000" dirty="0">
                <a:latin typeface="Garamond"/>
                <a:cs typeface="Garamond"/>
              </a:rPr>
            </a:br>
            <a:r>
              <a:rPr lang="en-US" sz="2000" dirty="0" err="1">
                <a:latin typeface="Garamond"/>
                <a:cs typeface="Garamond"/>
              </a:rPr>
              <a:t>WilmerHale</a:t>
            </a:r>
            <a:r>
              <a:rPr lang="en-US" sz="2000" dirty="0">
                <a:latin typeface="Garamond"/>
                <a:cs typeface="Garamond"/>
              </a:rPr>
              <a:t> Professor of Intellectual Property Law</a:t>
            </a:r>
          </a:p>
          <a:p>
            <a:pPr algn="ctr"/>
            <a:r>
              <a:rPr lang="en-US" sz="2000" dirty="0">
                <a:latin typeface="Garamond"/>
                <a:cs typeface="Garamond"/>
              </a:rPr>
              <a:t>Harvard Law School</a:t>
            </a:r>
          </a:p>
          <a:p>
            <a:pPr algn="ctr"/>
            <a:endParaRPr lang="en-US" sz="2000" dirty="0">
              <a:latin typeface="Garamond"/>
              <a:cs typeface="Garamond"/>
            </a:endParaRPr>
          </a:p>
          <a:p>
            <a:pPr algn="ctr"/>
            <a:endParaRPr lang="en-US" sz="2000" dirty="0">
              <a:latin typeface="Garamond"/>
              <a:cs typeface="Garamond"/>
            </a:endParaRPr>
          </a:p>
          <a:p>
            <a:pPr algn="ctr"/>
            <a:r>
              <a:rPr lang="en-US" sz="2000" dirty="0">
                <a:latin typeface="Garamond"/>
                <a:cs typeface="Garamond"/>
              </a:rPr>
              <a:t>2023</a:t>
            </a:r>
          </a:p>
          <a:p>
            <a:pPr algn="ctr"/>
            <a:endParaRPr lang="en-US" sz="2000" dirty="0">
              <a:latin typeface="Garamond"/>
              <a:cs typeface="Garamond"/>
            </a:endParaRPr>
          </a:p>
        </p:txBody>
      </p:sp>
      <p:sp>
        <p:nvSpPr>
          <p:cNvPr id="2" name="TextBox 1"/>
          <p:cNvSpPr txBox="1"/>
          <p:nvPr/>
        </p:nvSpPr>
        <p:spPr>
          <a:xfrm>
            <a:off x="1732643" y="2449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8281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828800" y="152400"/>
            <a:ext cx="8458200" cy="1143000"/>
          </a:xfrm>
        </p:spPr>
        <p:txBody>
          <a:bodyPr/>
          <a:lstStyle/>
          <a:p>
            <a:pPr eaLnBrk="1" hangingPunct="1"/>
            <a:r>
              <a:rPr kumimoji="1" lang="en-US" altLang="en-US"/>
              <a:t>All-Elements Rule</a:t>
            </a:r>
          </a:p>
        </p:txBody>
      </p:sp>
      <p:sp>
        <p:nvSpPr>
          <p:cNvPr id="22533" name="Text Box 3"/>
          <p:cNvSpPr txBox="1">
            <a:spLocks noChangeArrowheads="1"/>
          </p:cNvSpPr>
          <p:nvPr/>
        </p:nvSpPr>
        <p:spPr bwMode="auto">
          <a:xfrm>
            <a:off x="4937125" y="1797050"/>
            <a:ext cx="130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3600">
                <a:latin typeface="Times New Roman" charset="0"/>
              </a:rPr>
              <a:t>Claim</a:t>
            </a:r>
          </a:p>
        </p:txBody>
      </p:sp>
      <p:sp>
        <p:nvSpPr>
          <p:cNvPr id="22534" name="Rectangle 4"/>
          <p:cNvSpPr>
            <a:spLocks noChangeArrowheads="1"/>
          </p:cNvSpPr>
          <p:nvPr/>
        </p:nvSpPr>
        <p:spPr bwMode="auto">
          <a:xfrm>
            <a:off x="5638800" y="2514600"/>
            <a:ext cx="762000" cy="609600"/>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altLang="en-US" sz="1800" dirty="0"/>
              <a:t>A</a:t>
            </a:r>
          </a:p>
        </p:txBody>
      </p:sp>
      <p:sp>
        <p:nvSpPr>
          <p:cNvPr id="22535" name="Rectangle 5"/>
          <p:cNvSpPr>
            <a:spLocks noChangeArrowheads="1"/>
          </p:cNvSpPr>
          <p:nvPr/>
        </p:nvSpPr>
        <p:spPr bwMode="auto">
          <a:xfrm>
            <a:off x="5638800" y="3124200"/>
            <a:ext cx="762000" cy="609600"/>
          </a:xfrm>
          <a:prstGeom prst="rect">
            <a:avLst/>
          </a:prstGeom>
          <a:solidFill>
            <a:srgbClr val="333399"/>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altLang="en-US" sz="1800" b="1" dirty="0">
                <a:solidFill>
                  <a:schemeClr val="bg1"/>
                </a:solidFill>
              </a:rPr>
              <a:t>B</a:t>
            </a:r>
          </a:p>
        </p:txBody>
      </p:sp>
      <p:sp>
        <p:nvSpPr>
          <p:cNvPr id="22536" name="Rectangle 6"/>
          <p:cNvSpPr>
            <a:spLocks noChangeArrowheads="1"/>
          </p:cNvSpPr>
          <p:nvPr/>
        </p:nvSpPr>
        <p:spPr bwMode="auto">
          <a:xfrm>
            <a:off x="5638800" y="4953000"/>
            <a:ext cx="762000" cy="609600"/>
          </a:xfrm>
          <a:prstGeom prst="rect">
            <a:avLst/>
          </a:prstGeom>
          <a:solidFill>
            <a:srgbClr val="00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altLang="en-US" sz="1800" dirty="0">
                <a:solidFill>
                  <a:schemeClr val="bg1"/>
                </a:solidFill>
              </a:rPr>
              <a:t>E</a:t>
            </a:r>
          </a:p>
        </p:txBody>
      </p:sp>
      <p:sp>
        <p:nvSpPr>
          <p:cNvPr id="22537" name="Rectangle 7"/>
          <p:cNvSpPr>
            <a:spLocks noChangeArrowheads="1"/>
          </p:cNvSpPr>
          <p:nvPr/>
        </p:nvSpPr>
        <p:spPr bwMode="auto">
          <a:xfrm>
            <a:off x="5638800" y="4343400"/>
            <a:ext cx="762000" cy="609600"/>
          </a:xfrm>
          <a:prstGeom prst="rect">
            <a:avLst/>
          </a:prstGeom>
          <a:solidFill>
            <a:srgbClr val="FFCC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altLang="en-US" sz="1800" dirty="0"/>
              <a:t>D</a:t>
            </a:r>
          </a:p>
        </p:txBody>
      </p:sp>
      <p:sp>
        <p:nvSpPr>
          <p:cNvPr id="22538" name="Rectangle 8"/>
          <p:cNvSpPr>
            <a:spLocks noChangeArrowheads="1"/>
          </p:cNvSpPr>
          <p:nvPr/>
        </p:nvSpPr>
        <p:spPr bwMode="auto">
          <a:xfrm>
            <a:off x="5638800" y="3733800"/>
            <a:ext cx="762000" cy="6096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altLang="en-US" sz="1800" dirty="0">
                <a:solidFill>
                  <a:schemeClr val="bg1"/>
                </a:solidFill>
              </a:rPr>
              <a:t>C</a:t>
            </a:r>
          </a:p>
        </p:txBody>
      </p:sp>
      <p:sp>
        <p:nvSpPr>
          <p:cNvPr id="22539" name="Text Box 9"/>
          <p:cNvSpPr txBox="1">
            <a:spLocks noChangeArrowheads="1"/>
          </p:cNvSpPr>
          <p:nvPr/>
        </p:nvSpPr>
        <p:spPr bwMode="auto">
          <a:xfrm rot="-5400000">
            <a:off x="4749801" y="3703638"/>
            <a:ext cx="131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a:latin typeface="Times New Roman" charset="0"/>
              </a:rPr>
              <a:t>Elements</a:t>
            </a:r>
          </a:p>
        </p:txBody>
      </p:sp>
      <p:sp>
        <p:nvSpPr>
          <p:cNvPr id="22542" name="Rectangle 12"/>
          <p:cNvSpPr>
            <a:spLocks noChangeArrowheads="1"/>
          </p:cNvSpPr>
          <p:nvPr/>
        </p:nvSpPr>
        <p:spPr bwMode="auto">
          <a:xfrm>
            <a:off x="7635875" y="3108325"/>
            <a:ext cx="762000" cy="609600"/>
          </a:xfrm>
          <a:prstGeom prst="rect">
            <a:avLst/>
          </a:prstGeom>
          <a:solidFill>
            <a:srgbClr val="333399"/>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2543" name="Rectangle 13"/>
          <p:cNvSpPr>
            <a:spLocks noChangeArrowheads="1"/>
          </p:cNvSpPr>
          <p:nvPr/>
        </p:nvSpPr>
        <p:spPr bwMode="auto">
          <a:xfrm>
            <a:off x="7635875" y="4937125"/>
            <a:ext cx="762000" cy="609600"/>
          </a:xfrm>
          <a:prstGeom prst="rect">
            <a:avLst/>
          </a:prstGeom>
          <a:pattFill prst="lgGrid">
            <a:fgClr>
              <a:srgbClr val="000000"/>
            </a:fgClr>
            <a:bgClr>
              <a:schemeClr val="bg1"/>
            </a:bgClr>
          </a:pattFill>
          <a:ln w="12700">
            <a:solidFill>
              <a:srgbClr val="00B0F0"/>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2544" name="Rectangle 14"/>
          <p:cNvSpPr>
            <a:spLocks noChangeArrowheads="1"/>
          </p:cNvSpPr>
          <p:nvPr/>
        </p:nvSpPr>
        <p:spPr bwMode="auto">
          <a:xfrm>
            <a:off x="7635875" y="4327525"/>
            <a:ext cx="762000" cy="609600"/>
          </a:xfrm>
          <a:prstGeom prst="rect">
            <a:avLst/>
          </a:prstGeom>
          <a:solidFill>
            <a:srgbClr val="FFCC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2545" name="Rectangle 15"/>
          <p:cNvSpPr>
            <a:spLocks noChangeArrowheads="1"/>
          </p:cNvSpPr>
          <p:nvPr/>
        </p:nvSpPr>
        <p:spPr bwMode="auto">
          <a:xfrm>
            <a:off x="7635875" y="3717925"/>
            <a:ext cx="762000" cy="6096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2546" name="Line 16"/>
          <p:cNvSpPr>
            <a:spLocks noChangeShapeType="1"/>
          </p:cNvSpPr>
          <p:nvPr/>
        </p:nvSpPr>
        <p:spPr bwMode="auto">
          <a:xfrm>
            <a:off x="6553200" y="28194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8" name="Line 18"/>
          <p:cNvSpPr>
            <a:spLocks noChangeShapeType="1"/>
          </p:cNvSpPr>
          <p:nvPr/>
        </p:nvSpPr>
        <p:spPr bwMode="auto">
          <a:xfrm>
            <a:off x="6553200" y="34290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9" name="Line 19"/>
          <p:cNvSpPr>
            <a:spLocks noChangeShapeType="1"/>
          </p:cNvSpPr>
          <p:nvPr/>
        </p:nvSpPr>
        <p:spPr bwMode="auto">
          <a:xfrm>
            <a:off x="6553200" y="41148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0" name="Line 20"/>
          <p:cNvSpPr>
            <a:spLocks noChangeShapeType="1"/>
          </p:cNvSpPr>
          <p:nvPr/>
        </p:nvSpPr>
        <p:spPr bwMode="auto">
          <a:xfrm>
            <a:off x="6553200" y="47244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1" name="Text Box 21"/>
          <p:cNvSpPr txBox="1">
            <a:spLocks noChangeArrowheads="1"/>
          </p:cNvSpPr>
          <p:nvPr/>
        </p:nvSpPr>
        <p:spPr bwMode="auto">
          <a:xfrm>
            <a:off x="5437322" y="5818272"/>
            <a:ext cx="3222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dirty="0">
                <a:solidFill>
                  <a:srgbClr val="FF0000"/>
                </a:solidFill>
                <a:latin typeface="Times New Roman" charset="0"/>
              </a:rPr>
              <a:t>No </a:t>
            </a:r>
            <a:r>
              <a:rPr lang="en-US" altLang="en-US">
                <a:solidFill>
                  <a:srgbClr val="FF0000"/>
                </a:solidFill>
                <a:latin typeface="Times New Roman" charset="0"/>
              </a:rPr>
              <a:t>(literal) infringement</a:t>
            </a:r>
            <a:endParaRPr lang="en-US" altLang="en-US" dirty="0">
              <a:solidFill>
                <a:srgbClr val="FF0000"/>
              </a:solidFill>
              <a:latin typeface="Times New Roman" charset="0"/>
            </a:endParaRPr>
          </a:p>
        </p:txBody>
      </p:sp>
      <p:sp>
        <p:nvSpPr>
          <p:cNvPr id="26" name="TextBox 25"/>
          <p:cNvSpPr txBox="1"/>
          <p:nvPr/>
        </p:nvSpPr>
        <p:spPr>
          <a:xfrm>
            <a:off x="1730358" y="1287523"/>
            <a:ext cx="3114692" cy="4770537"/>
          </a:xfrm>
          <a:prstGeom prst="rect">
            <a:avLst/>
          </a:prstGeom>
          <a:noFill/>
        </p:spPr>
        <p:txBody>
          <a:bodyPr wrap="square" rtlCol="0">
            <a:spAutoFit/>
          </a:bodyPr>
          <a:lstStyle/>
          <a:p>
            <a:r>
              <a:rPr lang="en-US" sz="1600" dirty="0"/>
              <a:t>I claim:1. A disposable rodent trapping device, comprising:  [A] a substantially lightweight and flexible housing having a bottom face, a top face, an entrance opening in said housing for said rodent, and an aperture in said top face located near said entrance opening; [B] a trapping means situated on said bottom face; [C] a handle attached to said bottom face and passing through said aperture, wherein operation of said handle closes said entrance opening; [D] a viewing opening in said top face; and [E] a translucent window adhesively attached to the periphery of said viewing opening in said top face</a:t>
            </a:r>
            <a:r>
              <a:rPr lang="mr-IN" sz="1600" dirty="0"/>
              <a:t>…</a:t>
            </a:r>
            <a:r>
              <a:rPr lang="en-US" sz="1600" dirty="0"/>
              <a:t>.</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935040"/>
            <a:ext cx="2376472" cy="1904999"/>
          </a:xfrm>
          <a:prstGeom prst="rect">
            <a:avLst/>
          </a:prstGeom>
        </p:spPr>
      </p:pic>
      <p:sp>
        <p:nvSpPr>
          <p:cNvPr id="25" name="Rectangle 11"/>
          <p:cNvSpPr>
            <a:spLocks noChangeArrowheads="1"/>
          </p:cNvSpPr>
          <p:nvPr/>
        </p:nvSpPr>
        <p:spPr bwMode="auto">
          <a:xfrm>
            <a:off x="7635875" y="2498725"/>
            <a:ext cx="762000" cy="609600"/>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Tree>
    <p:extLst>
      <p:ext uri="{BB962C8B-B14F-4D97-AF65-F5344CB8AC3E}">
        <p14:creationId xmlns:p14="http://schemas.microsoft.com/office/powerpoint/2010/main" val="1371350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B5E908CB-12CB-B746-B077-EA4725B79651}"/>
              </a:ext>
            </a:extLst>
          </p:cNvPr>
          <p:cNvSpPr>
            <a:spLocks noGrp="1" noChangeArrowheads="1"/>
          </p:cNvSpPr>
          <p:nvPr>
            <p:ph type="title"/>
          </p:nvPr>
        </p:nvSpPr>
        <p:spPr>
          <a:xfrm>
            <a:off x="1828800" y="152400"/>
            <a:ext cx="8458200" cy="1143000"/>
          </a:xfrm>
        </p:spPr>
        <p:txBody>
          <a:bodyPr/>
          <a:lstStyle/>
          <a:p>
            <a:pPr eaLnBrk="1" hangingPunct="1"/>
            <a:r>
              <a:rPr kumimoji="1" lang="en-US" altLang="en-US"/>
              <a:t>Equivalents – Element by Element</a:t>
            </a:r>
          </a:p>
        </p:txBody>
      </p:sp>
      <p:sp>
        <p:nvSpPr>
          <p:cNvPr id="19460" name="Text Box 3">
            <a:extLst>
              <a:ext uri="{FF2B5EF4-FFF2-40B4-BE49-F238E27FC236}">
                <a16:creationId xmlns:a16="http://schemas.microsoft.com/office/drawing/2014/main" id="{E85C85C5-BDD0-4144-AF20-5112C2C65FD6}"/>
              </a:ext>
            </a:extLst>
          </p:cNvPr>
          <p:cNvSpPr txBox="1">
            <a:spLocks noChangeArrowheads="1"/>
          </p:cNvSpPr>
          <p:nvPr/>
        </p:nvSpPr>
        <p:spPr bwMode="auto">
          <a:xfrm>
            <a:off x="2422525" y="1797050"/>
            <a:ext cx="130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a:latin typeface="Times New Roman" panose="02020603050405020304" pitchFamily="18" charset="0"/>
              </a:rPr>
              <a:t>Claim</a:t>
            </a:r>
          </a:p>
        </p:txBody>
      </p:sp>
      <p:sp>
        <p:nvSpPr>
          <p:cNvPr id="19461" name="Rectangle 4">
            <a:extLst>
              <a:ext uri="{FF2B5EF4-FFF2-40B4-BE49-F238E27FC236}">
                <a16:creationId xmlns:a16="http://schemas.microsoft.com/office/drawing/2014/main" id="{F3A283F0-76A2-3142-A8EA-0110029E4733}"/>
              </a:ext>
            </a:extLst>
          </p:cNvPr>
          <p:cNvSpPr>
            <a:spLocks noChangeArrowheads="1"/>
          </p:cNvSpPr>
          <p:nvPr/>
        </p:nvSpPr>
        <p:spPr bwMode="auto">
          <a:xfrm>
            <a:off x="3124200" y="2514600"/>
            <a:ext cx="762000" cy="609600"/>
          </a:xfrm>
          <a:prstGeom prst="rect">
            <a:avLst/>
          </a:prstGeom>
          <a:solidFill>
            <a:srgbClr val="FF00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2" name="Rectangle 5">
            <a:extLst>
              <a:ext uri="{FF2B5EF4-FFF2-40B4-BE49-F238E27FC236}">
                <a16:creationId xmlns:a16="http://schemas.microsoft.com/office/drawing/2014/main" id="{D18E8742-A763-A846-868D-E99693A3A114}"/>
              </a:ext>
            </a:extLst>
          </p:cNvPr>
          <p:cNvSpPr>
            <a:spLocks noChangeArrowheads="1"/>
          </p:cNvSpPr>
          <p:nvPr/>
        </p:nvSpPr>
        <p:spPr bwMode="auto">
          <a:xfrm>
            <a:off x="3124200" y="3124200"/>
            <a:ext cx="762000" cy="609600"/>
          </a:xfrm>
          <a:prstGeom prst="rect">
            <a:avLst/>
          </a:prstGeom>
          <a:solidFill>
            <a:srgbClr val="333399"/>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3" name="Rectangle 6">
            <a:extLst>
              <a:ext uri="{FF2B5EF4-FFF2-40B4-BE49-F238E27FC236}">
                <a16:creationId xmlns:a16="http://schemas.microsoft.com/office/drawing/2014/main" id="{BDC070DF-B60A-2145-BD7A-0FC17B47A0D2}"/>
              </a:ext>
            </a:extLst>
          </p:cNvPr>
          <p:cNvSpPr>
            <a:spLocks noChangeArrowheads="1"/>
          </p:cNvSpPr>
          <p:nvPr/>
        </p:nvSpPr>
        <p:spPr bwMode="auto">
          <a:xfrm>
            <a:off x="3124200" y="4953000"/>
            <a:ext cx="762000" cy="609600"/>
          </a:xfrm>
          <a:prstGeom prst="rect">
            <a:avLst/>
          </a:prstGeom>
          <a:solidFill>
            <a:srgbClr val="0000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4" name="Rectangle 7">
            <a:extLst>
              <a:ext uri="{FF2B5EF4-FFF2-40B4-BE49-F238E27FC236}">
                <a16:creationId xmlns:a16="http://schemas.microsoft.com/office/drawing/2014/main" id="{EC936389-5B37-0C42-BA62-1D7D67BB4768}"/>
              </a:ext>
            </a:extLst>
          </p:cNvPr>
          <p:cNvSpPr>
            <a:spLocks noChangeArrowheads="1"/>
          </p:cNvSpPr>
          <p:nvPr/>
        </p:nvSpPr>
        <p:spPr bwMode="auto">
          <a:xfrm>
            <a:off x="3124200" y="4343400"/>
            <a:ext cx="762000" cy="609600"/>
          </a:xfrm>
          <a:prstGeom prst="rect">
            <a:avLst/>
          </a:prstGeom>
          <a:solidFill>
            <a:srgbClr val="FFCC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5" name="Rectangle 8">
            <a:extLst>
              <a:ext uri="{FF2B5EF4-FFF2-40B4-BE49-F238E27FC236}">
                <a16:creationId xmlns:a16="http://schemas.microsoft.com/office/drawing/2014/main" id="{1014B77B-BA78-ED4E-A892-559D636C5DD5}"/>
              </a:ext>
            </a:extLst>
          </p:cNvPr>
          <p:cNvSpPr>
            <a:spLocks noChangeArrowheads="1"/>
          </p:cNvSpPr>
          <p:nvPr/>
        </p:nvSpPr>
        <p:spPr bwMode="auto">
          <a:xfrm>
            <a:off x="3124200" y="3733800"/>
            <a:ext cx="762000" cy="609600"/>
          </a:xfrm>
          <a:prstGeom prst="rect">
            <a:avLst/>
          </a:prstGeom>
          <a:solidFill>
            <a:schemeClr val="tx2"/>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6" name="Text Box 9">
            <a:extLst>
              <a:ext uri="{FF2B5EF4-FFF2-40B4-BE49-F238E27FC236}">
                <a16:creationId xmlns:a16="http://schemas.microsoft.com/office/drawing/2014/main" id="{38964186-9274-2D4B-ABA8-8041C0F27EB4}"/>
              </a:ext>
            </a:extLst>
          </p:cNvPr>
          <p:cNvSpPr txBox="1">
            <a:spLocks noChangeArrowheads="1"/>
          </p:cNvSpPr>
          <p:nvPr/>
        </p:nvSpPr>
        <p:spPr bwMode="auto">
          <a:xfrm rot="16200000">
            <a:off x="2237581" y="3706019"/>
            <a:ext cx="1316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latin typeface="Times New Roman" panose="02020603050405020304" pitchFamily="18" charset="0"/>
              </a:rPr>
              <a:t>Elements</a:t>
            </a:r>
          </a:p>
        </p:txBody>
      </p:sp>
      <p:sp>
        <p:nvSpPr>
          <p:cNvPr id="19467" name="Text Box 10">
            <a:extLst>
              <a:ext uri="{FF2B5EF4-FFF2-40B4-BE49-F238E27FC236}">
                <a16:creationId xmlns:a16="http://schemas.microsoft.com/office/drawing/2014/main" id="{28807A88-B546-EC40-BB7D-4D7E1A252129}"/>
              </a:ext>
            </a:extLst>
          </p:cNvPr>
          <p:cNvSpPr txBox="1">
            <a:spLocks noChangeArrowheads="1"/>
          </p:cNvSpPr>
          <p:nvPr/>
        </p:nvSpPr>
        <p:spPr bwMode="auto">
          <a:xfrm>
            <a:off x="5470526" y="1797051"/>
            <a:ext cx="30957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a:latin typeface="Times New Roman" panose="02020603050405020304" pitchFamily="18" charset="0"/>
              </a:rPr>
              <a:t>Accused device</a:t>
            </a:r>
          </a:p>
        </p:txBody>
      </p:sp>
      <p:sp>
        <p:nvSpPr>
          <p:cNvPr id="19468" name="Rectangle 11">
            <a:extLst>
              <a:ext uri="{FF2B5EF4-FFF2-40B4-BE49-F238E27FC236}">
                <a16:creationId xmlns:a16="http://schemas.microsoft.com/office/drawing/2014/main" id="{54D340DF-2FC0-DA47-B3B4-E3B2597AC705}"/>
              </a:ext>
            </a:extLst>
          </p:cNvPr>
          <p:cNvSpPr>
            <a:spLocks noChangeArrowheads="1"/>
          </p:cNvSpPr>
          <p:nvPr/>
        </p:nvSpPr>
        <p:spPr bwMode="auto">
          <a:xfrm>
            <a:off x="6172200" y="2514600"/>
            <a:ext cx="762000" cy="609600"/>
          </a:xfrm>
          <a:prstGeom prst="rect">
            <a:avLst/>
          </a:prstGeom>
          <a:pattFill prst="pct90">
            <a:fgClr>
              <a:srgbClr val="FF5050"/>
            </a:fgClr>
            <a:bgClr>
              <a:schemeClr val="bg1"/>
            </a:bgClr>
          </a:patt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9" name="Rectangle 12">
            <a:extLst>
              <a:ext uri="{FF2B5EF4-FFF2-40B4-BE49-F238E27FC236}">
                <a16:creationId xmlns:a16="http://schemas.microsoft.com/office/drawing/2014/main" id="{2B311E1E-1665-3240-9467-B07DDA27A914}"/>
              </a:ext>
            </a:extLst>
          </p:cNvPr>
          <p:cNvSpPr>
            <a:spLocks noChangeArrowheads="1"/>
          </p:cNvSpPr>
          <p:nvPr/>
        </p:nvSpPr>
        <p:spPr bwMode="auto">
          <a:xfrm>
            <a:off x="6172200" y="3124200"/>
            <a:ext cx="762000" cy="609600"/>
          </a:xfrm>
          <a:prstGeom prst="rect">
            <a:avLst/>
          </a:prstGeom>
          <a:solidFill>
            <a:srgbClr val="333399"/>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70" name="Rectangle 13">
            <a:extLst>
              <a:ext uri="{FF2B5EF4-FFF2-40B4-BE49-F238E27FC236}">
                <a16:creationId xmlns:a16="http://schemas.microsoft.com/office/drawing/2014/main" id="{AC8296AC-1A72-984D-9CB0-0ACD299CE61B}"/>
              </a:ext>
            </a:extLst>
          </p:cNvPr>
          <p:cNvSpPr>
            <a:spLocks noChangeArrowheads="1"/>
          </p:cNvSpPr>
          <p:nvPr/>
        </p:nvSpPr>
        <p:spPr bwMode="auto">
          <a:xfrm>
            <a:off x="6172200" y="4953000"/>
            <a:ext cx="762000" cy="609600"/>
          </a:xfrm>
          <a:prstGeom prst="rect">
            <a:avLst/>
          </a:prstGeom>
          <a:solidFill>
            <a:srgbClr val="0000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71" name="Rectangle 14">
            <a:extLst>
              <a:ext uri="{FF2B5EF4-FFF2-40B4-BE49-F238E27FC236}">
                <a16:creationId xmlns:a16="http://schemas.microsoft.com/office/drawing/2014/main" id="{C4E973A0-4F9E-B74E-8EAF-FFED75D135CF}"/>
              </a:ext>
            </a:extLst>
          </p:cNvPr>
          <p:cNvSpPr>
            <a:spLocks noChangeArrowheads="1"/>
          </p:cNvSpPr>
          <p:nvPr/>
        </p:nvSpPr>
        <p:spPr bwMode="auto">
          <a:xfrm>
            <a:off x="6172200" y="4343400"/>
            <a:ext cx="762000" cy="609600"/>
          </a:xfrm>
          <a:prstGeom prst="rect">
            <a:avLst/>
          </a:prstGeom>
          <a:solidFill>
            <a:srgbClr val="FFCC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72" name="Rectangle 15">
            <a:extLst>
              <a:ext uri="{FF2B5EF4-FFF2-40B4-BE49-F238E27FC236}">
                <a16:creationId xmlns:a16="http://schemas.microsoft.com/office/drawing/2014/main" id="{FDD3B599-1FCF-9548-B45C-06A5C99BFDD1}"/>
              </a:ext>
            </a:extLst>
          </p:cNvPr>
          <p:cNvSpPr>
            <a:spLocks noChangeArrowheads="1"/>
          </p:cNvSpPr>
          <p:nvPr/>
        </p:nvSpPr>
        <p:spPr bwMode="auto">
          <a:xfrm>
            <a:off x="6172200" y="3733800"/>
            <a:ext cx="762000" cy="609600"/>
          </a:xfrm>
          <a:prstGeom prst="rect">
            <a:avLst/>
          </a:prstGeom>
          <a:solidFill>
            <a:schemeClr val="bg2"/>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73" name="Line 16">
            <a:extLst>
              <a:ext uri="{FF2B5EF4-FFF2-40B4-BE49-F238E27FC236}">
                <a16:creationId xmlns:a16="http://schemas.microsoft.com/office/drawing/2014/main" id="{72F45A03-15F1-DE43-9E18-791C3209AAA3}"/>
              </a:ext>
            </a:extLst>
          </p:cNvPr>
          <p:cNvSpPr>
            <a:spLocks noChangeShapeType="1"/>
          </p:cNvSpPr>
          <p:nvPr/>
        </p:nvSpPr>
        <p:spPr bwMode="auto">
          <a:xfrm>
            <a:off x="3962400" y="2895600"/>
            <a:ext cx="213360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4" name="Line 17">
            <a:extLst>
              <a:ext uri="{FF2B5EF4-FFF2-40B4-BE49-F238E27FC236}">
                <a16:creationId xmlns:a16="http://schemas.microsoft.com/office/drawing/2014/main" id="{92AC456C-6D55-F142-91FC-AFE2A51D7D08}"/>
              </a:ext>
            </a:extLst>
          </p:cNvPr>
          <p:cNvSpPr>
            <a:spLocks noChangeShapeType="1"/>
          </p:cNvSpPr>
          <p:nvPr/>
        </p:nvSpPr>
        <p:spPr bwMode="auto">
          <a:xfrm>
            <a:off x="3962400" y="3429000"/>
            <a:ext cx="2133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5" name="Line 18">
            <a:extLst>
              <a:ext uri="{FF2B5EF4-FFF2-40B4-BE49-F238E27FC236}">
                <a16:creationId xmlns:a16="http://schemas.microsoft.com/office/drawing/2014/main" id="{960259E6-E14B-1048-BBB4-EED82B20649C}"/>
              </a:ext>
            </a:extLst>
          </p:cNvPr>
          <p:cNvSpPr>
            <a:spLocks noChangeShapeType="1"/>
          </p:cNvSpPr>
          <p:nvPr/>
        </p:nvSpPr>
        <p:spPr bwMode="auto">
          <a:xfrm>
            <a:off x="3962400" y="4038600"/>
            <a:ext cx="213360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6" name="Line 19">
            <a:extLst>
              <a:ext uri="{FF2B5EF4-FFF2-40B4-BE49-F238E27FC236}">
                <a16:creationId xmlns:a16="http://schemas.microsoft.com/office/drawing/2014/main" id="{AAF763B9-140B-0F40-BC1D-025461A98BEE}"/>
              </a:ext>
            </a:extLst>
          </p:cNvPr>
          <p:cNvSpPr>
            <a:spLocks noChangeShapeType="1"/>
          </p:cNvSpPr>
          <p:nvPr/>
        </p:nvSpPr>
        <p:spPr bwMode="auto">
          <a:xfrm>
            <a:off x="3962400" y="4648200"/>
            <a:ext cx="2133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7" name="Line 20">
            <a:extLst>
              <a:ext uri="{FF2B5EF4-FFF2-40B4-BE49-F238E27FC236}">
                <a16:creationId xmlns:a16="http://schemas.microsoft.com/office/drawing/2014/main" id="{BCBEC31F-0F03-374C-9FFA-5E7361CF25B5}"/>
              </a:ext>
            </a:extLst>
          </p:cNvPr>
          <p:cNvSpPr>
            <a:spLocks noChangeShapeType="1"/>
          </p:cNvSpPr>
          <p:nvPr/>
        </p:nvSpPr>
        <p:spPr bwMode="auto">
          <a:xfrm>
            <a:off x="3962400" y="5257800"/>
            <a:ext cx="2133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8" name="Text Box 21">
            <a:extLst>
              <a:ext uri="{FF2B5EF4-FFF2-40B4-BE49-F238E27FC236}">
                <a16:creationId xmlns:a16="http://schemas.microsoft.com/office/drawing/2014/main" id="{EB5B1C77-794F-AB45-AC1D-42FA3222F129}"/>
              </a:ext>
            </a:extLst>
          </p:cNvPr>
          <p:cNvSpPr txBox="1">
            <a:spLocks noChangeArrowheads="1"/>
          </p:cNvSpPr>
          <p:nvPr/>
        </p:nvSpPr>
        <p:spPr bwMode="auto">
          <a:xfrm>
            <a:off x="4479926" y="5756275"/>
            <a:ext cx="162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latin typeface="Times New Roman" panose="02020603050405020304" pitchFamily="18" charset="0"/>
              </a:rPr>
              <a:t>Equivalents</a:t>
            </a:r>
          </a:p>
        </p:txBody>
      </p:sp>
      <p:sp>
        <p:nvSpPr>
          <p:cNvPr id="19479" name="Text Box 22">
            <a:extLst>
              <a:ext uri="{FF2B5EF4-FFF2-40B4-BE49-F238E27FC236}">
                <a16:creationId xmlns:a16="http://schemas.microsoft.com/office/drawing/2014/main" id="{15298345-AB6B-724A-8468-8A27188D9834}"/>
              </a:ext>
            </a:extLst>
          </p:cNvPr>
          <p:cNvSpPr txBox="1">
            <a:spLocks noChangeArrowheads="1"/>
          </p:cNvSpPr>
          <p:nvPr/>
        </p:nvSpPr>
        <p:spPr bwMode="auto">
          <a:xfrm>
            <a:off x="7116763" y="2895600"/>
            <a:ext cx="358463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dirty="0">
                <a:latin typeface="Times New Roman" panose="02020603050405020304" pitchFamily="18" charset="0"/>
              </a:rPr>
              <a:t>Tests:</a:t>
            </a:r>
          </a:p>
          <a:p>
            <a:pPr>
              <a:spcBef>
                <a:spcPct val="0"/>
              </a:spcBef>
              <a:buFontTx/>
              <a:buAutoNum type="alphaLcParenBoth"/>
            </a:pPr>
            <a:r>
              <a:rPr lang="en-US" altLang="en-US" sz="2400" dirty="0">
                <a:latin typeface="Times New Roman" panose="02020603050405020304" pitchFamily="18" charset="0"/>
              </a:rPr>
              <a:t>Performs same function</a:t>
            </a:r>
          </a:p>
          <a:p>
            <a:pPr>
              <a:spcBef>
                <a:spcPct val="0"/>
              </a:spcBef>
              <a:buFontTx/>
              <a:buNone/>
            </a:pPr>
            <a:r>
              <a:rPr lang="en-US" altLang="en-US" sz="2400" dirty="0">
                <a:latin typeface="Times New Roman" panose="02020603050405020304" pitchFamily="18" charset="0"/>
              </a:rPr>
              <a:t> in substantially same way</a:t>
            </a:r>
          </a:p>
          <a:p>
            <a:pPr>
              <a:spcBef>
                <a:spcPct val="0"/>
              </a:spcBef>
              <a:buFontTx/>
              <a:buNone/>
            </a:pPr>
            <a:r>
              <a:rPr lang="en-US" altLang="en-US" sz="2400" dirty="0">
                <a:latin typeface="Times New Roman" panose="02020603050405020304" pitchFamily="18" charset="0"/>
              </a:rPr>
              <a:t> to obtain same result;</a:t>
            </a:r>
          </a:p>
          <a:p>
            <a:pPr>
              <a:spcBef>
                <a:spcPct val="0"/>
              </a:spcBef>
              <a:buFontTx/>
              <a:buNone/>
            </a:pPr>
            <a:r>
              <a:rPr lang="en-US" altLang="en-US" sz="2400" dirty="0">
                <a:latin typeface="Times New Roman" panose="02020603050405020304" pitchFamily="18" charset="0"/>
              </a:rPr>
              <a:t>(b) Differences are </a:t>
            </a:r>
          </a:p>
          <a:p>
            <a:pPr>
              <a:spcBef>
                <a:spcPct val="0"/>
              </a:spcBef>
              <a:buFontTx/>
              <a:buNone/>
            </a:pPr>
            <a:r>
              <a:rPr lang="en-US" altLang="en-US" sz="2400" dirty="0">
                <a:latin typeface="Times New Roman" panose="02020603050405020304" pitchFamily="18" charset="0"/>
              </a:rPr>
              <a:t> “insubstantial”</a:t>
            </a:r>
          </a:p>
        </p:txBody>
      </p:sp>
    </p:spTree>
    <p:extLst>
      <p:ext uri="{BB962C8B-B14F-4D97-AF65-F5344CB8AC3E}">
        <p14:creationId xmlns:p14="http://schemas.microsoft.com/office/powerpoint/2010/main" val="87868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1AA24791-FB80-6F4D-A87C-589FC19C643B}"/>
              </a:ext>
            </a:extLst>
          </p:cNvPr>
          <p:cNvSpPr>
            <a:spLocks noGrp="1" noChangeArrowheads="1"/>
          </p:cNvSpPr>
          <p:nvPr>
            <p:ph type="title"/>
          </p:nvPr>
        </p:nvSpPr>
        <p:spPr>
          <a:xfrm>
            <a:off x="1828800" y="152400"/>
            <a:ext cx="8458200" cy="1143000"/>
          </a:xfrm>
        </p:spPr>
        <p:txBody>
          <a:bodyPr/>
          <a:lstStyle/>
          <a:p>
            <a:pPr eaLnBrk="1" hangingPunct="1"/>
            <a:r>
              <a:rPr kumimoji="1" lang="en-US" altLang="en-US"/>
              <a:t>All-Elements Rule</a:t>
            </a:r>
          </a:p>
        </p:txBody>
      </p:sp>
      <p:sp>
        <p:nvSpPr>
          <p:cNvPr id="28676" name="Text Box 3">
            <a:extLst>
              <a:ext uri="{FF2B5EF4-FFF2-40B4-BE49-F238E27FC236}">
                <a16:creationId xmlns:a16="http://schemas.microsoft.com/office/drawing/2014/main" id="{68F4745C-1774-6145-8295-FACE245FCBA9}"/>
              </a:ext>
            </a:extLst>
          </p:cNvPr>
          <p:cNvSpPr txBox="1">
            <a:spLocks noChangeArrowheads="1"/>
          </p:cNvSpPr>
          <p:nvPr/>
        </p:nvSpPr>
        <p:spPr bwMode="auto">
          <a:xfrm>
            <a:off x="4937125" y="1797050"/>
            <a:ext cx="130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a:latin typeface="Times New Roman" panose="02020603050405020304" pitchFamily="18" charset="0"/>
              </a:rPr>
              <a:t>Claim</a:t>
            </a:r>
          </a:p>
        </p:txBody>
      </p:sp>
      <p:sp>
        <p:nvSpPr>
          <p:cNvPr id="28677" name="Rectangle 4">
            <a:extLst>
              <a:ext uri="{FF2B5EF4-FFF2-40B4-BE49-F238E27FC236}">
                <a16:creationId xmlns:a16="http://schemas.microsoft.com/office/drawing/2014/main" id="{A48B150F-D475-DA4F-9AEB-954552F87943}"/>
              </a:ext>
            </a:extLst>
          </p:cNvPr>
          <p:cNvSpPr>
            <a:spLocks noChangeArrowheads="1"/>
          </p:cNvSpPr>
          <p:nvPr/>
        </p:nvSpPr>
        <p:spPr bwMode="auto">
          <a:xfrm>
            <a:off x="5638800" y="2514600"/>
            <a:ext cx="762000" cy="609600"/>
          </a:xfrm>
          <a:prstGeom prst="rect">
            <a:avLst/>
          </a:prstGeom>
          <a:solidFill>
            <a:srgbClr val="FF00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A</a:t>
            </a:r>
          </a:p>
        </p:txBody>
      </p:sp>
      <p:sp>
        <p:nvSpPr>
          <p:cNvPr id="28678" name="Rectangle 5">
            <a:extLst>
              <a:ext uri="{FF2B5EF4-FFF2-40B4-BE49-F238E27FC236}">
                <a16:creationId xmlns:a16="http://schemas.microsoft.com/office/drawing/2014/main" id="{CD711F60-BCAD-D84D-9DFA-47E1D034C902}"/>
              </a:ext>
            </a:extLst>
          </p:cNvPr>
          <p:cNvSpPr>
            <a:spLocks noChangeArrowheads="1"/>
          </p:cNvSpPr>
          <p:nvPr/>
        </p:nvSpPr>
        <p:spPr bwMode="auto">
          <a:xfrm>
            <a:off x="5638800" y="3124200"/>
            <a:ext cx="762000" cy="609600"/>
          </a:xfrm>
          <a:prstGeom prst="rect">
            <a:avLst/>
          </a:prstGeom>
          <a:solidFill>
            <a:srgbClr val="333399"/>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chemeClr val="bg1"/>
                </a:solidFill>
              </a:rPr>
              <a:t>B</a:t>
            </a:r>
          </a:p>
        </p:txBody>
      </p:sp>
      <p:sp>
        <p:nvSpPr>
          <p:cNvPr id="28679" name="Rectangle 6">
            <a:extLst>
              <a:ext uri="{FF2B5EF4-FFF2-40B4-BE49-F238E27FC236}">
                <a16:creationId xmlns:a16="http://schemas.microsoft.com/office/drawing/2014/main" id="{A38CCB69-BD40-8448-AFF6-78186E588B53}"/>
              </a:ext>
            </a:extLst>
          </p:cNvPr>
          <p:cNvSpPr>
            <a:spLocks noChangeArrowheads="1"/>
          </p:cNvSpPr>
          <p:nvPr/>
        </p:nvSpPr>
        <p:spPr bwMode="auto">
          <a:xfrm>
            <a:off x="5638800" y="4953000"/>
            <a:ext cx="762000" cy="609600"/>
          </a:xfrm>
          <a:prstGeom prst="rect">
            <a:avLst/>
          </a:prstGeom>
          <a:solidFill>
            <a:srgbClr val="0000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solidFill>
                  <a:schemeClr val="bg1"/>
                </a:solidFill>
              </a:rPr>
              <a:t>E</a:t>
            </a:r>
          </a:p>
        </p:txBody>
      </p:sp>
      <p:sp>
        <p:nvSpPr>
          <p:cNvPr id="28680" name="Rectangle 7">
            <a:extLst>
              <a:ext uri="{FF2B5EF4-FFF2-40B4-BE49-F238E27FC236}">
                <a16:creationId xmlns:a16="http://schemas.microsoft.com/office/drawing/2014/main" id="{01C98491-738C-3841-B59B-42544863797B}"/>
              </a:ext>
            </a:extLst>
          </p:cNvPr>
          <p:cNvSpPr>
            <a:spLocks noChangeArrowheads="1"/>
          </p:cNvSpPr>
          <p:nvPr/>
        </p:nvSpPr>
        <p:spPr bwMode="auto">
          <a:xfrm>
            <a:off x="5638800" y="4343400"/>
            <a:ext cx="762000" cy="609600"/>
          </a:xfrm>
          <a:prstGeom prst="rect">
            <a:avLst/>
          </a:prstGeom>
          <a:solidFill>
            <a:srgbClr val="FFCC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D</a:t>
            </a:r>
          </a:p>
        </p:txBody>
      </p:sp>
      <p:sp>
        <p:nvSpPr>
          <p:cNvPr id="28681" name="Rectangle 8">
            <a:extLst>
              <a:ext uri="{FF2B5EF4-FFF2-40B4-BE49-F238E27FC236}">
                <a16:creationId xmlns:a16="http://schemas.microsoft.com/office/drawing/2014/main" id="{42E83F8B-17B3-FA4D-942A-647A0C92034A}"/>
              </a:ext>
            </a:extLst>
          </p:cNvPr>
          <p:cNvSpPr>
            <a:spLocks noChangeArrowheads="1"/>
          </p:cNvSpPr>
          <p:nvPr/>
        </p:nvSpPr>
        <p:spPr bwMode="auto">
          <a:xfrm>
            <a:off x="5638800" y="3733800"/>
            <a:ext cx="762000" cy="609600"/>
          </a:xfrm>
          <a:prstGeom prst="rect">
            <a:avLst/>
          </a:prstGeom>
          <a:solidFill>
            <a:schemeClr val="tx2"/>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solidFill>
                  <a:schemeClr val="bg1"/>
                </a:solidFill>
              </a:rPr>
              <a:t>C</a:t>
            </a:r>
          </a:p>
        </p:txBody>
      </p:sp>
      <p:sp>
        <p:nvSpPr>
          <p:cNvPr id="28682" name="Text Box 9">
            <a:extLst>
              <a:ext uri="{FF2B5EF4-FFF2-40B4-BE49-F238E27FC236}">
                <a16:creationId xmlns:a16="http://schemas.microsoft.com/office/drawing/2014/main" id="{86AE895E-1609-934A-BDB5-46537A51DC26}"/>
              </a:ext>
            </a:extLst>
          </p:cNvPr>
          <p:cNvSpPr txBox="1">
            <a:spLocks noChangeArrowheads="1"/>
          </p:cNvSpPr>
          <p:nvPr/>
        </p:nvSpPr>
        <p:spPr bwMode="auto">
          <a:xfrm rot="16200000">
            <a:off x="4749801" y="3703638"/>
            <a:ext cx="131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latin typeface="Times New Roman" panose="02020603050405020304" pitchFamily="18" charset="0"/>
              </a:rPr>
              <a:t>Elements</a:t>
            </a:r>
          </a:p>
        </p:txBody>
      </p:sp>
      <p:sp>
        <p:nvSpPr>
          <p:cNvPr id="28683" name="Text Box 10">
            <a:extLst>
              <a:ext uri="{FF2B5EF4-FFF2-40B4-BE49-F238E27FC236}">
                <a16:creationId xmlns:a16="http://schemas.microsoft.com/office/drawing/2014/main" id="{69E68C45-2F6A-DC4C-BB25-BD3E5253548F}"/>
              </a:ext>
            </a:extLst>
          </p:cNvPr>
          <p:cNvSpPr txBox="1">
            <a:spLocks noChangeArrowheads="1"/>
          </p:cNvSpPr>
          <p:nvPr/>
        </p:nvSpPr>
        <p:spPr bwMode="auto">
          <a:xfrm>
            <a:off x="7543800" y="1247776"/>
            <a:ext cx="1873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a:latin typeface="Times New Roman" panose="02020603050405020304" pitchFamily="18" charset="0"/>
              </a:rPr>
              <a:t>Accused </a:t>
            </a:r>
          </a:p>
          <a:p>
            <a:pPr>
              <a:spcBef>
                <a:spcPct val="0"/>
              </a:spcBef>
              <a:buFontTx/>
              <a:buNone/>
            </a:pPr>
            <a:r>
              <a:rPr lang="en-US" altLang="en-US" sz="3600">
                <a:latin typeface="Times New Roman" panose="02020603050405020304" pitchFamily="18" charset="0"/>
              </a:rPr>
              <a:t>device</a:t>
            </a:r>
          </a:p>
        </p:txBody>
      </p:sp>
      <p:sp>
        <p:nvSpPr>
          <p:cNvPr id="28684" name="Rectangle 11">
            <a:extLst>
              <a:ext uri="{FF2B5EF4-FFF2-40B4-BE49-F238E27FC236}">
                <a16:creationId xmlns:a16="http://schemas.microsoft.com/office/drawing/2014/main" id="{F205F34A-D4C7-BC49-857B-B30F2F42B411}"/>
              </a:ext>
            </a:extLst>
          </p:cNvPr>
          <p:cNvSpPr>
            <a:spLocks noChangeArrowheads="1"/>
          </p:cNvSpPr>
          <p:nvPr/>
        </p:nvSpPr>
        <p:spPr bwMode="auto">
          <a:xfrm>
            <a:off x="7635875" y="2498725"/>
            <a:ext cx="762000" cy="609600"/>
          </a:xfrm>
          <a:prstGeom prst="rect">
            <a:avLst/>
          </a:prstGeom>
          <a:solidFill>
            <a:srgbClr val="FF00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685" name="Rectangle 12">
            <a:extLst>
              <a:ext uri="{FF2B5EF4-FFF2-40B4-BE49-F238E27FC236}">
                <a16:creationId xmlns:a16="http://schemas.microsoft.com/office/drawing/2014/main" id="{2FEA0FE1-1C40-BA45-8412-A829EF62A7F2}"/>
              </a:ext>
            </a:extLst>
          </p:cNvPr>
          <p:cNvSpPr>
            <a:spLocks noChangeArrowheads="1"/>
          </p:cNvSpPr>
          <p:nvPr/>
        </p:nvSpPr>
        <p:spPr bwMode="auto">
          <a:xfrm>
            <a:off x="7635875" y="3108325"/>
            <a:ext cx="762000" cy="609600"/>
          </a:xfrm>
          <a:prstGeom prst="rect">
            <a:avLst/>
          </a:prstGeom>
          <a:solidFill>
            <a:srgbClr val="333399"/>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686" name="Rectangle 13">
            <a:extLst>
              <a:ext uri="{FF2B5EF4-FFF2-40B4-BE49-F238E27FC236}">
                <a16:creationId xmlns:a16="http://schemas.microsoft.com/office/drawing/2014/main" id="{213C4037-5C8D-564B-BAA5-AD32FCFA8A76}"/>
              </a:ext>
            </a:extLst>
          </p:cNvPr>
          <p:cNvSpPr>
            <a:spLocks noChangeArrowheads="1"/>
          </p:cNvSpPr>
          <p:nvPr/>
        </p:nvSpPr>
        <p:spPr bwMode="auto">
          <a:xfrm>
            <a:off x="7635875" y="4937125"/>
            <a:ext cx="762000" cy="609600"/>
          </a:xfrm>
          <a:prstGeom prst="rect">
            <a:avLst/>
          </a:prstGeom>
          <a:blipFill dpi="0" rotWithShape="0">
            <a:blip r:embed="rId2"/>
            <a:srcRect/>
            <a:tile tx="0" ty="0" sx="100000" sy="100000" flip="none" algn="tl"/>
          </a:blipFill>
          <a:ln w="1270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687" name="Rectangle 14">
            <a:extLst>
              <a:ext uri="{FF2B5EF4-FFF2-40B4-BE49-F238E27FC236}">
                <a16:creationId xmlns:a16="http://schemas.microsoft.com/office/drawing/2014/main" id="{347966B0-4698-8A4E-BE1C-7018997E6E58}"/>
              </a:ext>
            </a:extLst>
          </p:cNvPr>
          <p:cNvSpPr>
            <a:spLocks noChangeArrowheads="1"/>
          </p:cNvSpPr>
          <p:nvPr/>
        </p:nvSpPr>
        <p:spPr bwMode="auto">
          <a:xfrm>
            <a:off x="7635875" y="4327525"/>
            <a:ext cx="762000" cy="609600"/>
          </a:xfrm>
          <a:prstGeom prst="rect">
            <a:avLst/>
          </a:prstGeom>
          <a:solidFill>
            <a:srgbClr val="FFCC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688" name="Rectangle 15">
            <a:extLst>
              <a:ext uri="{FF2B5EF4-FFF2-40B4-BE49-F238E27FC236}">
                <a16:creationId xmlns:a16="http://schemas.microsoft.com/office/drawing/2014/main" id="{AA7AA742-9525-354D-9C97-95FB777F0B45}"/>
              </a:ext>
            </a:extLst>
          </p:cNvPr>
          <p:cNvSpPr>
            <a:spLocks noChangeArrowheads="1"/>
          </p:cNvSpPr>
          <p:nvPr/>
        </p:nvSpPr>
        <p:spPr bwMode="auto">
          <a:xfrm>
            <a:off x="7635875" y="3717925"/>
            <a:ext cx="762000" cy="609600"/>
          </a:xfrm>
          <a:prstGeom prst="rect">
            <a:avLst/>
          </a:prstGeom>
          <a:solidFill>
            <a:schemeClr val="tx2"/>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689" name="Line 16">
            <a:extLst>
              <a:ext uri="{FF2B5EF4-FFF2-40B4-BE49-F238E27FC236}">
                <a16:creationId xmlns:a16="http://schemas.microsoft.com/office/drawing/2014/main" id="{25AB53B2-5A35-3347-A05C-27BF3850E1A8}"/>
              </a:ext>
            </a:extLst>
          </p:cNvPr>
          <p:cNvSpPr>
            <a:spLocks noChangeShapeType="1"/>
          </p:cNvSpPr>
          <p:nvPr/>
        </p:nvSpPr>
        <p:spPr bwMode="auto">
          <a:xfrm>
            <a:off x="6553200" y="28194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0" name="Line 18">
            <a:extLst>
              <a:ext uri="{FF2B5EF4-FFF2-40B4-BE49-F238E27FC236}">
                <a16:creationId xmlns:a16="http://schemas.microsoft.com/office/drawing/2014/main" id="{84BE4CF2-C7E2-5149-9FC7-339A58B4E69E}"/>
              </a:ext>
            </a:extLst>
          </p:cNvPr>
          <p:cNvSpPr>
            <a:spLocks noChangeShapeType="1"/>
          </p:cNvSpPr>
          <p:nvPr/>
        </p:nvSpPr>
        <p:spPr bwMode="auto">
          <a:xfrm>
            <a:off x="6553200" y="34290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1" name="Line 19">
            <a:extLst>
              <a:ext uri="{FF2B5EF4-FFF2-40B4-BE49-F238E27FC236}">
                <a16:creationId xmlns:a16="http://schemas.microsoft.com/office/drawing/2014/main" id="{2D1C8814-8C24-A248-B5CC-EF089DEEE561}"/>
              </a:ext>
            </a:extLst>
          </p:cNvPr>
          <p:cNvSpPr>
            <a:spLocks noChangeShapeType="1"/>
          </p:cNvSpPr>
          <p:nvPr/>
        </p:nvSpPr>
        <p:spPr bwMode="auto">
          <a:xfrm>
            <a:off x="6553200" y="41148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2" name="Line 20">
            <a:extLst>
              <a:ext uri="{FF2B5EF4-FFF2-40B4-BE49-F238E27FC236}">
                <a16:creationId xmlns:a16="http://schemas.microsoft.com/office/drawing/2014/main" id="{DA4A96DE-6BE4-2E48-A387-E1D4FE89782B}"/>
              </a:ext>
            </a:extLst>
          </p:cNvPr>
          <p:cNvSpPr>
            <a:spLocks noChangeShapeType="1"/>
          </p:cNvSpPr>
          <p:nvPr/>
        </p:nvSpPr>
        <p:spPr bwMode="auto">
          <a:xfrm>
            <a:off x="6553200" y="47244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3" name="Text Box 21">
            <a:extLst>
              <a:ext uri="{FF2B5EF4-FFF2-40B4-BE49-F238E27FC236}">
                <a16:creationId xmlns:a16="http://schemas.microsoft.com/office/drawing/2014/main" id="{1ED6CFBD-4387-AE46-8C14-ED1D68FC8E48}"/>
              </a:ext>
            </a:extLst>
          </p:cNvPr>
          <p:cNvSpPr txBox="1">
            <a:spLocks noChangeArrowheads="1"/>
          </p:cNvSpPr>
          <p:nvPr/>
        </p:nvSpPr>
        <p:spPr bwMode="auto">
          <a:xfrm>
            <a:off x="5437188" y="5818188"/>
            <a:ext cx="4298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rgbClr val="FF0000"/>
                </a:solidFill>
                <a:latin typeface="Times New Roman" panose="02020603050405020304" pitchFamily="18" charset="0"/>
              </a:rPr>
              <a:t>Infringement through equivalents</a:t>
            </a:r>
          </a:p>
        </p:txBody>
      </p:sp>
      <p:sp>
        <p:nvSpPr>
          <p:cNvPr id="28694" name="TextBox 25">
            <a:extLst>
              <a:ext uri="{FF2B5EF4-FFF2-40B4-BE49-F238E27FC236}">
                <a16:creationId xmlns:a16="http://schemas.microsoft.com/office/drawing/2014/main" id="{EDAF8644-104F-D145-9233-5C407C5DD9DF}"/>
              </a:ext>
            </a:extLst>
          </p:cNvPr>
          <p:cNvSpPr txBox="1">
            <a:spLocks noChangeArrowheads="1"/>
          </p:cNvSpPr>
          <p:nvPr/>
        </p:nvSpPr>
        <p:spPr bwMode="auto">
          <a:xfrm>
            <a:off x="1730376" y="1287463"/>
            <a:ext cx="3114675"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t>I claim:1. A disposable rodent trapping device, comprising:  [A] a substantially lightweight and flexible housing having a bottom face, a top face, an entrance opening in said housing for said rodent, and an aperture in said top face located near said entrance opening; [B] a trapping means situated on said bottom face; [C] a handle attached to said bottom face and passing through said aperture, wherein operation of said handle closes said entrance opening; [D] a viewing opening in said top face; and [E] a translucent window adhesively attached to the periphery of said viewing opening in said top face</a:t>
            </a:r>
            <a:r>
              <a:rPr lang="mr-IN" altLang="en-US" sz="1600"/>
              <a:t>…</a:t>
            </a:r>
            <a:r>
              <a:rPr lang="en-US" altLang="en-US" sz="1600"/>
              <a:t>.</a:t>
            </a:r>
          </a:p>
        </p:txBody>
      </p:sp>
      <p:sp>
        <p:nvSpPr>
          <p:cNvPr id="28695" name="TextBox 1">
            <a:extLst>
              <a:ext uri="{FF2B5EF4-FFF2-40B4-BE49-F238E27FC236}">
                <a16:creationId xmlns:a16="http://schemas.microsoft.com/office/drawing/2014/main" id="{FB033E9A-A5B2-814D-8D32-60F7E8ABAFFD}"/>
              </a:ext>
            </a:extLst>
          </p:cNvPr>
          <p:cNvSpPr txBox="1">
            <a:spLocks noChangeArrowheads="1"/>
          </p:cNvSpPr>
          <p:nvPr/>
        </p:nvSpPr>
        <p:spPr bwMode="auto">
          <a:xfrm>
            <a:off x="8534400" y="3217864"/>
            <a:ext cx="1905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lphaLcParenBoth"/>
            </a:pPr>
            <a:r>
              <a:rPr lang="en-US" altLang="en-US" sz="1800">
                <a:latin typeface="Times New Roman" panose="02020603050405020304" pitchFamily="18" charset="0"/>
              </a:rPr>
              <a:t>Performs same function</a:t>
            </a:r>
          </a:p>
          <a:p>
            <a:pPr eaLnBrk="1" hangingPunct="1">
              <a:spcBef>
                <a:spcPct val="0"/>
              </a:spcBef>
              <a:buFontTx/>
              <a:buNone/>
            </a:pPr>
            <a:r>
              <a:rPr lang="en-US" altLang="en-US" sz="1800">
                <a:latin typeface="Times New Roman" panose="02020603050405020304" pitchFamily="18" charset="0"/>
              </a:rPr>
              <a:t> in substantially same way</a:t>
            </a:r>
          </a:p>
          <a:p>
            <a:pPr eaLnBrk="1" hangingPunct="1">
              <a:spcBef>
                <a:spcPct val="0"/>
              </a:spcBef>
              <a:buFontTx/>
              <a:buNone/>
            </a:pPr>
            <a:r>
              <a:rPr lang="en-US" altLang="en-US" sz="1800">
                <a:latin typeface="Times New Roman" panose="02020603050405020304" pitchFamily="18" charset="0"/>
              </a:rPr>
              <a:t> to obtain same result?</a:t>
            </a:r>
          </a:p>
          <a:p>
            <a:pPr eaLnBrk="1" hangingPunct="1">
              <a:spcBef>
                <a:spcPct val="0"/>
              </a:spcBef>
              <a:buFontTx/>
              <a:buNone/>
            </a:pPr>
            <a:endParaRPr lang="en-US" altLang="en-US" sz="1800">
              <a:latin typeface="Times New Roman" panose="02020603050405020304" pitchFamily="18" charset="0"/>
            </a:endParaRPr>
          </a:p>
          <a:p>
            <a:pPr eaLnBrk="1" hangingPunct="1">
              <a:spcBef>
                <a:spcPct val="0"/>
              </a:spcBef>
              <a:buFontTx/>
              <a:buNone/>
            </a:pPr>
            <a:r>
              <a:rPr lang="en-US" altLang="en-US" sz="1800">
                <a:latin typeface="Times New Roman" panose="02020603050405020304" pitchFamily="18" charset="0"/>
              </a:rPr>
              <a:t>Probably yes</a:t>
            </a:r>
            <a:endParaRPr lang="en-US" altLang="en-US" sz="1800"/>
          </a:p>
        </p:txBody>
      </p:sp>
      <p:sp>
        <p:nvSpPr>
          <p:cNvPr id="28696" name="Line 20">
            <a:extLst>
              <a:ext uri="{FF2B5EF4-FFF2-40B4-BE49-F238E27FC236}">
                <a16:creationId xmlns:a16="http://schemas.microsoft.com/office/drawing/2014/main" id="{3680FA94-3300-304B-ACB2-CBC5FD4CDA44}"/>
              </a:ext>
            </a:extLst>
          </p:cNvPr>
          <p:cNvSpPr>
            <a:spLocks noChangeShapeType="1"/>
          </p:cNvSpPr>
          <p:nvPr/>
        </p:nvSpPr>
        <p:spPr bwMode="auto">
          <a:xfrm>
            <a:off x="6553200" y="5257800"/>
            <a:ext cx="99060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437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 y="497840"/>
            <a:ext cx="4836160" cy="3323310"/>
          </a:xfrm>
          <a:prstGeom prst="rect">
            <a:avLst/>
          </a:prstGeom>
        </p:spPr>
      </p:pic>
      <p:sp>
        <p:nvSpPr>
          <p:cNvPr id="6" name="TextBox 5"/>
          <p:cNvSpPr txBox="1"/>
          <p:nvPr/>
        </p:nvSpPr>
        <p:spPr>
          <a:xfrm>
            <a:off x="2382521" y="6550223"/>
            <a:ext cx="7847469" cy="307777"/>
          </a:xfrm>
          <a:prstGeom prst="rect">
            <a:avLst/>
          </a:prstGeom>
          <a:noFill/>
        </p:spPr>
        <p:txBody>
          <a:bodyPr wrap="none" rtlCol="0">
            <a:spAutoFit/>
          </a:bodyPr>
          <a:lstStyle/>
          <a:p>
            <a:r>
              <a:rPr lang="en-US" sz="1400" dirty="0"/>
              <a:t>Source: https://</a:t>
            </a:r>
            <a:r>
              <a:rPr lang="en-US" sz="1400" dirty="0" err="1"/>
              <a:t>www.scienceabc.com</a:t>
            </a:r>
            <a:r>
              <a:rPr lang="en-US" sz="1400" dirty="0"/>
              <a:t>/sports/golf-balls-dimpled-reason-speed-air-aerodynamic-</a:t>
            </a:r>
            <a:r>
              <a:rPr lang="en-US" sz="1400" dirty="0" err="1"/>
              <a:t>drag.html</a:t>
            </a:r>
            <a:endParaRPr lang="en-US" sz="1400" dirty="0"/>
          </a:p>
        </p:txBody>
      </p:sp>
      <p:pic>
        <p:nvPicPr>
          <p:cNvPr id="7" name="Picture 6">
            <a:extLst>
              <a:ext uri="{FF2B5EF4-FFF2-40B4-BE49-F238E27FC236}">
                <a16:creationId xmlns:a16="http://schemas.microsoft.com/office/drawing/2014/main" id="{DC99E74B-CC69-8E46-BD7C-248D0633C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880" y="2966720"/>
            <a:ext cx="6111546" cy="3322320"/>
          </a:xfrm>
          <a:prstGeom prst="rect">
            <a:avLst/>
          </a:prstGeom>
        </p:spPr>
      </p:pic>
      <p:sp>
        <p:nvSpPr>
          <p:cNvPr id="8" name="Title 1">
            <a:extLst>
              <a:ext uri="{FF2B5EF4-FFF2-40B4-BE49-F238E27FC236}">
                <a16:creationId xmlns:a16="http://schemas.microsoft.com/office/drawing/2014/main" id="{83D5D87F-3173-A649-A38A-71255CADD291}"/>
              </a:ext>
            </a:extLst>
          </p:cNvPr>
          <p:cNvSpPr txBox="1">
            <a:spLocks/>
          </p:cNvSpPr>
          <p:nvPr/>
        </p:nvSpPr>
        <p:spPr>
          <a:xfrm>
            <a:off x="6680200" y="215900"/>
            <a:ext cx="5674360" cy="5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USGA Explanatory video: https://</a:t>
            </a:r>
            <a:r>
              <a:rPr lang="en-US" sz="1800" dirty="0" err="1"/>
              <a:t>www.youtube.com</a:t>
            </a:r>
            <a:r>
              <a:rPr lang="en-US" sz="1800" dirty="0"/>
              <a:t>/</a:t>
            </a:r>
            <a:r>
              <a:rPr lang="en-US" sz="1800" dirty="0" err="1"/>
              <a:t>watch?v</a:t>
            </a:r>
            <a:r>
              <a:rPr lang="en-US" sz="1800" dirty="0"/>
              <a:t>=fcjaxC-e8oY</a:t>
            </a:r>
          </a:p>
        </p:txBody>
      </p:sp>
    </p:spTree>
    <p:extLst>
      <p:ext uri="{BB962C8B-B14F-4D97-AF65-F5344CB8AC3E}">
        <p14:creationId xmlns:p14="http://schemas.microsoft.com/office/powerpoint/2010/main" val="9346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5143500" y="464184"/>
            <a:ext cx="1905000" cy="1905000"/>
          </a:xfrm>
          <a:prstGeom prst="ellipse">
            <a:avLst/>
          </a:prstGeom>
          <a:solidFill>
            <a:srgbClr val="2DB72D"/>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latin typeface="Times New Roman" charset="0"/>
              </a:rPr>
              <a:t>Wilson’s patent</a:t>
            </a:r>
          </a:p>
        </p:txBody>
      </p:sp>
      <p:pic>
        <p:nvPicPr>
          <p:cNvPr id="30" name="Picture 29"/>
          <p:cNvPicPr>
            <a:picLocks noChangeAspect="1"/>
          </p:cNvPicPr>
          <p:nvPr/>
        </p:nvPicPr>
        <p:blipFill>
          <a:blip r:embed="rId2"/>
          <a:stretch>
            <a:fillRect/>
          </a:stretch>
        </p:blipFill>
        <p:spPr>
          <a:xfrm>
            <a:off x="6899729" y="2895601"/>
            <a:ext cx="3746500" cy="3774811"/>
          </a:xfrm>
          <a:prstGeom prst="rect">
            <a:avLst/>
          </a:prstGeom>
        </p:spPr>
      </p:pic>
      <p:cxnSp>
        <p:nvCxnSpPr>
          <p:cNvPr id="32" name="Straight Connector 31"/>
          <p:cNvCxnSpPr/>
          <p:nvPr/>
        </p:nvCxnSpPr>
        <p:spPr bwMode="auto">
          <a:xfrm>
            <a:off x="6477000" y="1948860"/>
            <a:ext cx="571500" cy="94674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 name="TextBox 9"/>
          <p:cNvSpPr txBox="1"/>
          <p:nvPr/>
        </p:nvSpPr>
        <p:spPr>
          <a:xfrm>
            <a:off x="1905000" y="2819401"/>
            <a:ext cx="4876800" cy="3693319"/>
          </a:xfrm>
          <a:prstGeom prst="rect">
            <a:avLst/>
          </a:prstGeom>
          <a:noFill/>
        </p:spPr>
        <p:txBody>
          <a:bodyPr wrap="square" rtlCol="0">
            <a:spAutoFit/>
          </a:bodyPr>
          <a:lstStyle/>
          <a:p>
            <a:r>
              <a:rPr lang="en-US" dirty="0"/>
              <a:t>1. A golf ball having a spherical surface with a plurality of dimples formed therein and six great circle paths which do not intersect any dimples, the dimples being arranged by dividing the spherical surface into twenty spherical triangles corresponding to the faces of a regular icosahedron, each of the twenty triangles being subdivided into four smaller triangles consisting of a central triangle and three apical triangles by connecting the midpoints of each of said twenty triangles along great circle paths, said dimples being arranged so that the dimples do not intersect the sides of any of the central triangles.</a:t>
            </a:r>
          </a:p>
        </p:txBody>
      </p:sp>
      <p:cxnSp>
        <p:nvCxnSpPr>
          <p:cNvPr id="11" name="Straight Arrow Connector 10"/>
          <p:cNvCxnSpPr/>
          <p:nvPr/>
        </p:nvCxnSpPr>
        <p:spPr bwMode="auto">
          <a:xfrm flipV="1">
            <a:off x="5143501" y="2090204"/>
            <a:ext cx="278981" cy="72919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390847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5143500" y="464184"/>
            <a:ext cx="1905000" cy="1905000"/>
          </a:xfrm>
          <a:prstGeom prst="ellipse">
            <a:avLst/>
          </a:prstGeom>
          <a:solidFill>
            <a:srgbClr val="2DB72D"/>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latin typeface="Times New Roman" charset="0"/>
              </a:rPr>
              <a:t>Wilson’s patent</a:t>
            </a:r>
          </a:p>
        </p:txBody>
      </p:sp>
      <p:sp>
        <p:nvSpPr>
          <p:cNvPr id="6" name="TextBox 5"/>
          <p:cNvSpPr txBox="1"/>
          <p:nvPr/>
        </p:nvSpPr>
        <p:spPr>
          <a:xfrm>
            <a:off x="1905000" y="2819401"/>
            <a:ext cx="4876800" cy="3693319"/>
          </a:xfrm>
          <a:prstGeom prst="rect">
            <a:avLst/>
          </a:prstGeom>
          <a:noFill/>
        </p:spPr>
        <p:txBody>
          <a:bodyPr wrap="square" rtlCol="0">
            <a:spAutoFit/>
          </a:bodyPr>
          <a:lstStyle/>
          <a:p>
            <a:r>
              <a:rPr lang="en-US" dirty="0"/>
              <a:t>1. A golf ball having a spherical surface with a plurality of dimples formed therein and six great circle paths which do not intersect any dimples, the dimples being arranged by dividing the spherical surface into twenty spherical triangles corresponding to the faces of a regular </a:t>
            </a:r>
            <a:r>
              <a:rPr lang="en-US" u="sng" dirty="0">
                <a:solidFill>
                  <a:srgbClr val="FF0000"/>
                </a:solidFill>
              </a:rPr>
              <a:t>icosahedron</a:t>
            </a:r>
            <a:r>
              <a:rPr lang="en-US" dirty="0"/>
              <a:t>, each of the twenty triangles being subdivided into four smaller triangles consisting of a central triangle and three apical triangles by connecting the midpoints of each of said twenty triangles along great circle paths, said dimples being arranged so that the dimples do not intersect the sides of any of the central triangles.</a:t>
            </a:r>
          </a:p>
        </p:txBody>
      </p:sp>
      <p:cxnSp>
        <p:nvCxnSpPr>
          <p:cNvPr id="8" name="Straight Arrow Connector 7"/>
          <p:cNvCxnSpPr>
            <a:endCxn id="9" idx="3"/>
          </p:cNvCxnSpPr>
          <p:nvPr/>
        </p:nvCxnSpPr>
        <p:spPr bwMode="auto">
          <a:xfrm flipV="1">
            <a:off x="5143501" y="2090204"/>
            <a:ext cx="278981" cy="72919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pic>
        <p:nvPicPr>
          <p:cNvPr id="2" name="Picture 1"/>
          <p:cNvPicPr>
            <a:picLocks noChangeAspect="1"/>
          </p:cNvPicPr>
          <p:nvPr/>
        </p:nvPicPr>
        <p:blipFill>
          <a:blip r:embed="rId2"/>
          <a:stretch>
            <a:fillRect/>
          </a:stretch>
        </p:blipFill>
        <p:spPr>
          <a:xfrm>
            <a:off x="7293404" y="3300809"/>
            <a:ext cx="2841196" cy="2730500"/>
          </a:xfrm>
          <a:prstGeom prst="rect">
            <a:avLst/>
          </a:prstGeom>
        </p:spPr>
      </p:pic>
      <p:sp>
        <p:nvSpPr>
          <p:cNvPr id="4" name="TextBox 3"/>
          <p:cNvSpPr txBox="1"/>
          <p:nvPr/>
        </p:nvSpPr>
        <p:spPr>
          <a:xfrm>
            <a:off x="7574955" y="5999275"/>
            <a:ext cx="2537874" cy="369332"/>
          </a:xfrm>
          <a:prstGeom prst="rect">
            <a:avLst/>
          </a:prstGeom>
          <a:noFill/>
        </p:spPr>
        <p:txBody>
          <a:bodyPr wrap="none" rtlCol="0">
            <a:spAutoFit/>
          </a:bodyPr>
          <a:lstStyle/>
          <a:p>
            <a:r>
              <a:rPr lang="en-US" dirty="0"/>
              <a:t>Polyhedron with </a:t>
            </a:r>
            <a:r>
              <a:rPr lang="en-US"/>
              <a:t>20 faces</a:t>
            </a:r>
          </a:p>
        </p:txBody>
      </p:sp>
      <p:cxnSp>
        <p:nvCxnSpPr>
          <p:cNvPr id="7" name="Straight Arrow Connector 6"/>
          <p:cNvCxnSpPr/>
          <p:nvPr/>
        </p:nvCxnSpPr>
        <p:spPr bwMode="auto">
          <a:xfrm>
            <a:off x="3124200" y="4648200"/>
            <a:ext cx="4169204" cy="304800"/>
          </a:xfrm>
          <a:prstGeom prst="straightConnector1">
            <a:avLst/>
          </a:prstGeom>
          <a:solidFill>
            <a:schemeClr val="accent1"/>
          </a:solidFill>
          <a:ln w="1270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295485548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5143500" y="464184"/>
            <a:ext cx="1905000" cy="1905000"/>
          </a:xfrm>
          <a:prstGeom prst="ellipse">
            <a:avLst/>
          </a:prstGeom>
          <a:solidFill>
            <a:srgbClr val="2DB72D"/>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latin typeface="Times New Roman" charset="0"/>
              </a:rPr>
              <a:t>Wilson’s patent</a:t>
            </a:r>
          </a:p>
        </p:txBody>
      </p:sp>
      <p:sp>
        <p:nvSpPr>
          <p:cNvPr id="6" name="TextBox 5"/>
          <p:cNvSpPr txBox="1"/>
          <p:nvPr/>
        </p:nvSpPr>
        <p:spPr>
          <a:xfrm>
            <a:off x="1905000" y="2819401"/>
            <a:ext cx="4876800" cy="3693319"/>
          </a:xfrm>
          <a:prstGeom prst="rect">
            <a:avLst/>
          </a:prstGeom>
          <a:noFill/>
        </p:spPr>
        <p:txBody>
          <a:bodyPr wrap="square" rtlCol="0">
            <a:spAutoFit/>
          </a:bodyPr>
          <a:lstStyle/>
          <a:p>
            <a:r>
              <a:rPr lang="en-US" dirty="0"/>
              <a:t>1. A golf ball having a spherical surface with a plurality of dimples formed therein and six great circle paths which do not intersect any dimples, the dimples being arranged by dividing the spherical surface into twenty spherical triangles corresponding to the faces of a regular icosahedron, each of the twenty triangles being subdivided into four smaller triangles consisting of a central triangle and three apical triangles by connecting the midpoints of each of said twenty triangles along great circle paths, said dimples being arranged so that the dimples do not intersect the sides of any of the central triangles.</a:t>
            </a:r>
          </a:p>
        </p:txBody>
      </p:sp>
      <p:cxnSp>
        <p:nvCxnSpPr>
          <p:cNvPr id="8" name="Straight Arrow Connector 7"/>
          <p:cNvCxnSpPr>
            <a:endCxn id="9" idx="3"/>
          </p:cNvCxnSpPr>
          <p:nvPr/>
        </p:nvCxnSpPr>
        <p:spPr bwMode="auto">
          <a:xfrm flipV="1">
            <a:off x="5143501" y="2090204"/>
            <a:ext cx="278981" cy="72919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6481" y="2971800"/>
            <a:ext cx="3661519" cy="2794317"/>
          </a:xfrm>
          <a:prstGeom prst="rect">
            <a:avLst/>
          </a:prstGeom>
        </p:spPr>
      </p:pic>
    </p:spTree>
    <p:extLst>
      <p:ext uri="{BB962C8B-B14F-4D97-AF65-F5344CB8AC3E}">
        <p14:creationId xmlns:p14="http://schemas.microsoft.com/office/powerpoint/2010/main" val="2811108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5143500" y="464184"/>
            <a:ext cx="1905000" cy="1905000"/>
          </a:xfrm>
          <a:prstGeom prst="ellipse">
            <a:avLst/>
          </a:prstGeom>
          <a:solidFill>
            <a:srgbClr val="2DB72D"/>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latin typeface="Times New Roman" charset="0"/>
              </a:rPr>
              <a:t>Wilson’s patent</a:t>
            </a:r>
          </a:p>
        </p:txBody>
      </p:sp>
      <p:sp>
        <p:nvSpPr>
          <p:cNvPr id="6" name="TextBox 5"/>
          <p:cNvSpPr txBox="1"/>
          <p:nvPr/>
        </p:nvSpPr>
        <p:spPr>
          <a:xfrm>
            <a:off x="1905000" y="2819401"/>
            <a:ext cx="4876800" cy="3693319"/>
          </a:xfrm>
          <a:prstGeom prst="rect">
            <a:avLst/>
          </a:prstGeom>
          <a:noFill/>
        </p:spPr>
        <p:txBody>
          <a:bodyPr wrap="square" rtlCol="0">
            <a:spAutoFit/>
          </a:bodyPr>
          <a:lstStyle/>
          <a:p>
            <a:r>
              <a:rPr lang="en-US" dirty="0"/>
              <a:t>1. A golf ball having a spherical surface with a plurality of dimples formed therein and </a:t>
            </a:r>
            <a:r>
              <a:rPr lang="en-US" u="sng" dirty="0"/>
              <a:t>six great circle paths which do not intersect any dimples</a:t>
            </a:r>
            <a:r>
              <a:rPr lang="en-US" dirty="0"/>
              <a:t>, the dimples being arranged by dividing the spherical surface into twenty spherical triangles corresponding to the faces of a regular icosahedron, each of the twenty triangles being subdivided into four smaller triangles consisting of a central triangle and three apical triangles by connecting the midpoints of each of said twenty triangles along great circle paths, said dimples being arranged so that the dimples do not intersect the sides of any of the central triangles.</a:t>
            </a:r>
          </a:p>
        </p:txBody>
      </p:sp>
      <p:cxnSp>
        <p:nvCxnSpPr>
          <p:cNvPr id="8" name="Straight Arrow Connector 7"/>
          <p:cNvCxnSpPr>
            <a:endCxn id="9" idx="3"/>
          </p:cNvCxnSpPr>
          <p:nvPr/>
        </p:nvCxnSpPr>
        <p:spPr bwMode="auto">
          <a:xfrm flipV="1">
            <a:off x="5143501" y="2090204"/>
            <a:ext cx="278981" cy="72919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1" name="TextBox 10"/>
          <p:cNvSpPr txBox="1"/>
          <p:nvPr/>
        </p:nvSpPr>
        <p:spPr>
          <a:xfrm>
            <a:off x="7772400" y="2895601"/>
            <a:ext cx="2781300" cy="2585323"/>
          </a:xfrm>
          <a:prstGeom prst="rect">
            <a:avLst/>
          </a:prstGeom>
          <a:noFill/>
        </p:spPr>
        <p:txBody>
          <a:bodyPr wrap="square" rtlCol="0">
            <a:spAutoFit/>
          </a:bodyPr>
          <a:lstStyle/>
          <a:p>
            <a:r>
              <a:rPr lang="en-US" dirty="0"/>
              <a:t>“Dunlop's balls are </a:t>
            </a:r>
            <a:r>
              <a:rPr lang="en-US" u="sng" dirty="0"/>
              <a:t>icosahedral balls with six great circles, five of which are intersected by dimples. </a:t>
            </a:r>
            <a:r>
              <a:rPr lang="en-US" dirty="0"/>
              <a:t>The balls contain 432 to 480 dimples, 60 of which intersect great circles in amounts from 4 to 9 thousandths of an inch.”</a:t>
            </a:r>
          </a:p>
        </p:txBody>
      </p:sp>
      <p:pic>
        <p:nvPicPr>
          <p:cNvPr id="10" name="Picture 9"/>
          <p:cNvPicPr>
            <a:picLocks noChangeAspect="1"/>
          </p:cNvPicPr>
          <p:nvPr/>
        </p:nvPicPr>
        <p:blipFill>
          <a:blip r:embed="rId2"/>
          <a:stretch>
            <a:fillRect/>
          </a:stretch>
        </p:blipFill>
        <p:spPr>
          <a:xfrm>
            <a:off x="7086600" y="1042601"/>
            <a:ext cx="1371600" cy="1371600"/>
          </a:xfrm>
          <a:prstGeom prst="rect">
            <a:avLst/>
          </a:prstGeom>
        </p:spPr>
      </p:pic>
      <p:cxnSp>
        <p:nvCxnSpPr>
          <p:cNvPr id="15" name="Straight Arrow Connector 14"/>
          <p:cNvCxnSpPr/>
          <p:nvPr/>
        </p:nvCxnSpPr>
        <p:spPr bwMode="auto">
          <a:xfrm flipH="1" flipV="1">
            <a:off x="8039101" y="2057632"/>
            <a:ext cx="444919" cy="83796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465586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0" y="2819400"/>
            <a:ext cx="3429000" cy="2308324"/>
          </a:xfrm>
          <a:prstGeom prst="rect">
            <a:avLst/>
          </a:prstGeom>
          <a:noFill/>
        </p:spPr>
        <p:txBody>
          <a:bodyPr wrap="square" rtlCol="0">
            <a:spAutoFit/>
          </a:bodyPr>
          <a:lstStyle/>
          <a:p>
            <a:r>
              <a:rPr lang="en-US" dirty="0"/>
              <a:t>“[A] hypothetical claim directed to an icosahedral ball having six great circles intersected by 60 dimples in amounts up to 9 thousandths of an inch</a:t>
            </a:r>
            <a:r>
              <a:rPr lang="mr-IN" dirty="0"/>
              <a:t>…</a:t>
            </a:r>
            <a:r>
              <a:rPr lang="en-US" dirty="0"/>
              <a:t>. Stated as a percentage of dimple radius, the intersection permitted in the hypothetical claim is 13% or less”</a:t>
            </a:r>
          </a:p>
        </p:txBody>
      </p:sp>
      <p:sp>
        <p:nvSpPr>
          <p:cNvPr id="9" name="Oval 8"/>
          <p:cNvSpPr/>
          <p:nvPr/>
        </p:nvSpPr>
        <p:spPr bwMode="auto">
          <a:xfrm>
            <a:off x="5143500" y="464184"/>
            <a:ext cx="1905000" cy="1905000"/>
          </a:xfrm>
          <a:prstGeom prst="ellipse">
            <a:avLst/>
          </a:prstGeom>
          <a:solidFill>
            <a:srgbClr val="2DB72D"/>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latin typeface="Times New Roman" charset="0"/>
              </a:rPr>
              <a:t>Wilson’s patent</a:t>
            </a:r>
          </a:p>
        </p:txBody>
      </p:sp>
      <p:cxnSp>
        <p:nvCxnSpPr>
          <p:cNvPr id="10" name="Straight Arrow Connector 9"/>
          <p:cNvCxnSpPr/>
          <p:nvPr/>
        </p:nvCxnSpPr>
        <p:spPr bwMode="auto">
          <a:xfrm flipH="1" flipV="1">
            <a:off x="6629400" y="2369184"/>
            <a:ext cx="304800" cy="52641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1" name="TextBox 10"/>
          <p:cNvSpPr txBox="1"/>
          <p:nvPr/>
        </p:nvSpPr>
        <p:spPr>
          <a:xfrm>
            <a:off x="1905000" y="2819401"/>
            <a:ext cx="4876800" cy="3693319"/>
          </a:xfrm>
          <a:prstGeom prst="rect">
            <a:avLst/>
          </a:prstGeom>
          <a:noFill/>
        </p:spPr>
        <p:txBody>
          <a:bodyPr wrap="square" rtlCol="0">
            <a:spAutoFit/>
          </a:bodyPr>
          <a:lstStyle/>
          <a:p>
            <a:r>
              <a:rPr lang="en-US" dirty="0"/>
              <a:t>1. A golf ball having a spherical surface with a plurality of dimples formed therein and </a:t>
            </a:r>
            <a:r>
              <a:rPr lang="en-US" u="sng" dirty="0"/>
              <a:t>six great circle paths which do not intersect any dimples</a:t>
            </a:r>
            <a:r>
              <a:rPr lang="en-US" dirty="0"/>
              <a:t>, the dimples being arranged by dividing the spherical surface into twenty spherical triangles corresponding to the faces of a regular icosahedron, each of the twenty triangles being subdivided into four smaller triangles consisting of a central triangle and three apical triangles by connecting the midpoints of each of said twenty triangles along great circle paths, said dimples being arranged so that the dimples do not intersect the sides of any of the central triangles.</a:t>
            </a:r>
          </a:p>
        </p:txBody>
      </p:sp>
      <p:cxnSp>
        <p:nvCxnSpPr>
          <p:cNvPr id="12" name="Straight Arrow Connector 11"/>
          <p:cNvCxnSpPr/>
          <p:nvPr/>
        </p:nvCxnSpPr>
        <p:spPr bwMode="auto">
          <a:xfrm flipV="1">
            <a:off x="5143501" y="2090204"/>
            <a:ext cx="278981" cy="72919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pic>
        <p:nvPicPr>
          <p:cNvPr id="17" name="Picture 16"/>
          <p:cNvPicPr>
            <a:picLocks noChangeAspect="1"/>
          </p:cNvPicPr>
          <p:nvPr/>
        </p:nvPicPr>
        <p:blipFill>
          <a:blip r:embed="rId2"/>
          <a:stretch>
            <a:fillRect/>
          </a:stretch>
        </p:blipFill>
        <p:spPr>
          <a:xfrm>
            <a:off x="7086600" y="1042601"/>
            <a:ext cx="1371600" cy="1371600"/>
          </a:xfrm>
          <a:prstGeom prst="rect">
            <a:avLst/>
          </a:prstGeom>
        </p:spPr>
      </p:pic>
      <p:sp>
        <p:nvSpPr>
          <p:cNvPr id="18" name="Oval 17"/>
          <p:cNvSpPr/>
          <p:nvPr/>
        </p:nvSpPr>
        <p:spPr bwMode="auto">
          <a:xfrm>
            <a:off x="4861560" y="199752"/>
            <a:ext cx="2468880" cy="246888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latin typeface="Times New Roman" charset="0"/>
            </a:endParaRPr>
          </a:p>
        </p:txBody>
      </p:sp>
    </p:spTree>
    <p:extLst>
      <p:ext uri="{BB962C8B-B14F-4D97-AF65-F5344CB8AC3E}">
        <p14:creationId xmlns:p14="http://schemas.microsoft.com/office/powerpoint/2010/main" val="1368691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0" y="2819400"/>
            <a:ext cx="3429000" cy="2308324"/>
          </a:xfrm>
          <a:prstGeom prst="rect">
            <a:avLst/>
          </a:prstGeom>
          <a:noFill/>
        </p:spPr>
        <p:txBody>
          <a:bodyPr wrap="square" rtlCol="0">
            <a:spAutoFit/>
          </a:bodyPr>
          <a:lstStyle/>
          <a:p>
            <a:r>
              <a:rPr lang="en-US" dirty="0"/>
              <a:t>“[A] hypothetical claim directed to an icosahedral ball having six great circles intersected by 60 dimples in amounts up to 9 thousandths of an inch</a:t>
            </a:r>
            <a:r>
              <a:rPr lang="mr-IN" dirty="0"/>
              <a:t>…</a:t>
            </a:r>
            <a:r>
              <a:rPr lang="en-US" dirty="0"/>
              <a:t>. Stated as a percentage of dimple radius, the intersection permitted in the hypothetical claim is 13% or less”</a:t>
            </a:r>
          </a:p>
        </p:txBody>
      </p:sp>
      <p:sp>
        <p:nvSpPr>
          <p:cNvPr id="9" name="Oval 8"/>
          <p:cNvSpPr/>
          <p:nvPr/>
        </p:nvSpPr>
        <p:spPr bwMode="auto">
          <a:xfrm>
            <a:off x="5143500" y="464184"/>
            <a:ext cx="1905000" cy="1905000"/>
          </a:xfrm>
          <a:prstGeom prst="ellipse">
            <a:avLst/>
          </a:prstGeom>
          <a:solidFill>
            <a:srgbClr val="2DB72D"/>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latin typeface="Times New Roman" charset="0"/>
              </a:rPr>
              <a:t>Wilson’s patent</a:t>
            </a:r>
          </a:p>
        </p:txBody>
      </p:sp>
      <p:cxnSp>
        <p:nvCxnSpPr>
          <p:cNvPr id="10" name="Straight Arrow Connector 9"/>
          <p:cNvCxnSpPr/>
          <p:nvPr/>
        </p:nvCxnSpPr>
        <p:spPr bwMode="auto">
          <a:xfrm flipH="1" flipV="1">
            <a:off x="6629400" y="2369184"/>
            <a:ext cx="304800" cy="52641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pic>
        <p:nvPicPr>
          <p:cNvPr id="17" name="Picture 16"/>
          <p:cNvPicPr>
            <a:picLocks noChangeAspect="1"/>
          </p:cNvPicPr>
          <p:nvPr/>
        </p:nvPicPr>
        <p:blipFill>
          <a:blip r:embed="rId2"/>
          <a:stretch>
            <a:fillRect/>
          </a:stretch>
        </p:blipFill>
        <p:spPr>
          <a:xfrm>
            <a:off x="7086600" y="1042601"/>
            <a:ext cx="1371600" cy="1371600"/>
          </a:xfrm>
          <a:prstGeom prst="rect">
            <a:avLst/>
          </a:prstGeom>
        </p:spPr>
      </p:pic>
      <p:sp>
        <p:nvSpPr>
          <p:cNvPr id="18" name="Oval 17"/>
          <p:cNvSpPr/>
          <p:nvPr/>
        </p:nvSpPr>
        <p:spPr bwMode="auto">
          <a:xfrm>
            <a:off x="4861560" y="199752"/>
            <a:ext cx="2468880" cy="246888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latin typeface="Times New Roman"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56" y="1704633"/>
            <a:ext cx="2966663" cy="4898254"/>
          </a:xfrm>
          <a:prstGeom prst="rect">
            <a:avLst/>
          </a:prstGeom>
        </p:spPr>
      </p:pic>
      <p:sp>
        <p:nvSpPr>
          <p:cNvPr id="12" name="Oval 11">
            <a:extLst>
              <a:ext uri="{FF2B5EF4-FFF2-40B4-BE49-F238E27FC236}">
                <a16:creationId xmlns:a16="http://schemas.microsoft.com/office/drawing/2014/main" id="{2FB3BA40-CC5D-7246-856E-8360F6492D2D}"/>
              </a:ext>
            </a:extLst>
          </p:cNvPr>
          <p:cNvSpPr/>
          <p:nvPr/>
        </p:nvSpPr>
        <p:spPr bwMode="auto">
          <a:xfrm>
            <a:off x="3272790" y="508044"/>
            <a:ext cx="1447800" cy="1440816"/>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ts val="600"/>
              </a:spcBef>
              <a:spcAft>
                <a:spcPct val="0"/>
              </a:spcAft>
            </a:pPr>
            <a:r>
              <a:rPr lang="en-US" dirty="0">
                <a:latin typeface="Times New Roman" charset="0"/>
              </a:rPr>
              <a:t>Uniroyal Ball</a:t>
            </a:r>
          </a:p>
        </p:txBody>
      </p:sp>
    </p:spTree>
    <p:extLst>
      <p:ext uri="{BB962C8B-B14F-4D97-AF65-F5344CB8AC3E}">
        <p14:creationId xmlns:p14="http://schemas.microsoft.com/office/powerpoint/2010/main" val="387854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lecture on “Infringement” in the </a:t>
            </a:r>
            <a:r>
              <a:rPr lang="en-US" sz="1800" dirty="0" err="1"/>
              <a:t>PatentX</a:t>
            </a:r>
            <a:r>
              <a:rPr lang="en-US" sz="1800" dirty="0"/>
              <a:t> lecture series. A recording of the lecture itself is available at </a:t>
            </a:r>
            <a:r>
              <a:rPr lang="en-US" sz="1800" dirty="0">
                <a:hlinkClick r:id="rId2"/>
              </a:rPr>
              <a:t>https://ipxcourses.org/lectures-2/</a:t>
            </a:r>
            <a:r>
              <a:rPr lang="en-US" sz="1800" dirty="0"/>
              <a:t>.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48450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0" y="2819400"/>
            <a:ext cx="3429000" cy="2308324"/>
          </a:xfrm>
          <a:prstGeom prst="rect">
            <a:avLst/>
          </a:prstGeom>
          <a:noFill/>
        </p:spPr>
        <p:txBody>
          <a:bodyPr wrap="square" rtlCol="0">
            <a:spAutoFit/>
          </a:bodyPr>
          <a:lstStyle/>
          <a:p>
            <a:r>
              <a:rPr lang="en-US" dirty="0"/>
              <a:t>“[A] hypothetical claim directed to an icosahedral ball having six great circles intersected by 60 dimples in amounts up to 9 thousandths of an inch</a:t>
            </a:r>
            <a:r>
              <a:rPr lang="mr-IN" dirty="0"/>
              <a:t>…</a:t>
            </a:r>
            <a:r>
              <a:rPr lang="en-US" dirty="0"/>
              <a:t>. Stated as a percentage of dimple radius, the intersection permitted in the hypothetical claim is 13% or less”</a:t>
            </a:r>
          </a:p>
        </p:txBody>
      </p:sp>
      <p:sp>
        <p:nvSpPr>
          <p:cNvPr id="9" name="Oval 8"/>
          <p:cNvSpPr/>
          <p:nvPr/>
        </p:nvSpPr>
        <p:spPr bwMode="auto">
          <a:xfrm>
            <a:off x="5143500" y="464184"/>
            <a:ext cx="1905000" cy="1905000"/>
          </a:xfrm>
          <a:prstGeom prst="ellipse">
            <a:avLst/>
          </a:prstGeom>
          <a:solidFill>
            <a:srgbClr val="2DB72D"/>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latin typeface="Times New Roman" charset="0"/>
              </a:rPr>
              <a:t>Wilson’s patent</a:t>
            </a:r>
          </a:p>
        </p:txBody>
      </p:sp>
      <p:cxnSp>
        <p:nvCxnSpPr>
          <p:cNvPr id="10" name="Straight Arrow Connector 9"/>
          <p:cNvCxnSpPr/>
          <p:nvPr/>
        </p:nvCxnSpPr>
        <p:spPr bwMode="auto">
          <a:xfrm flipH="1" flipV="1">
            <a:off x="6629400" y="2369184"/>
            <a:ext cx="304800" cy="52641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3" name="Oval 12"/>
          <p:cNvSpPr/>
          <p:nvPr/>
        </p:nvSpPr>
        <p:spPr bwMode="auto">
          <a:xfrm>
            <a:off x="2971800" y="199752"/>
            <a:ext cx="2057400" cy="20574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latin typeface="Times New Roman" charset="0"/>
            </a:endParaRPr>
          </a:p>
        </p:txBody>
      </p:sp>
      <p:sp>
        <p:nvSpPr>
          <p:cNvPr id="14" name="Oval 13"/>
          <p:cNvSpPr/>
          <p:nvPr/>
        </p:nvSpPr>
        <p:spPr bwMode="auto">
          <a:xfrm>
            <a:off x="3272790" y="508044"/>
            <a:ext cx="1447800" cy="1440816"/>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ts val="600"/>
              </a:spcBef>
              <a:spcAft>
                <a:spcPct val="0"/>
              </a:spcAft>
            </a:pPr>
            <a:r>
              <a:rPr lang="en-US" dirty="0">
                <a:latin typeface="Times New Roman" charset="0"/>
              </a:rPr>
              <a:t>Uniroyal Ball</a:t>
            </a:r>
          </a:p>
        </p:txBody>
      </p:sp>
      <p:sp>
        <p:nvSpPr>
          <p:cNvPr id="15" name="TextBox 14"/>
          <p:cNvSpPr txBox="1"/>
          <p:nvPr/>
        </p:nvSpPr>
        <p:spPr>
          <a:xfrm>
            <a:off x="1885950" y="2645782"/>
            <a:ext cx="2076450" cy="1200329"/>
          </a:xfrm>
          <a:prstGeom prst="rect">
            <a:avLst/>
          </a:prstGeom>
          <a:noFill/>
        </p:spPr>
        <p:txBody>
          <a:bodyPr wrap="square" rtlCol="0">
            <a:spAutoFit/>
          </a:bodyPr>
          <a:lstStyle/>
          <a:p>
            <a:r>
              <a:rPr lang="en-US" dirty="0"/>
              <a:t>“[T]he dimples on the Uniroyal ball intersect by 17% to 21%”</a:t>
            </a:r>
          </a:p>
        </p:txBody>
      </p:sp>
      <p:sp>
        <p:nvSpPr>
          <p:cNvPr id="16" name="TextBox 15"/>
          <p:cNvSpPr txBox="1"/>
          <p:nvPr/>
        </p:nvSpPr>
        <p:spPr>
          <a:xfrm>
            <a:off x="2819400" y="4282091"/>
            <a:ext cx="3429000" cy="2308324"/>
          </a:xfrm>
          <a:prstGeom prst="rect">
            <a:avLst/>
          </a:prstGeom>
          <a:noFill/>
        </p:spPr>
        <p:txBody>
          <a:bodyPr wrap="square" rtlCol="0">
            <a:spAutoFit/>
          </a:bodyPr>
          <a:lstStyle/>
          <a:p>
            <a:r>
              <a:rPr lang="en-US" dirty="0">
                <a:solidFill>
                  <a:srgbClr val="FF0000"/>
                </a:solidFill>
              </a:rPr>
              <a:t>“We hold that these differences are so slight and relatively minor that the hypothetical claim--which permits twice as many intersecting dimples, but with slightly smaller intersections--viewed as a whole would have been obvious in view of the Uniroyal ball.”</a:t>
            </a:r>
          </a:p>
        </p:txBody>
      </p:sp>
      <p:cxnSp>
        <p:nvCxnSpPr>
          <p:cNvPr id="17" name="Straight Arrow Connector 16"/>
          <p:cNvCxnSpPr/>
          <p:nvPr/>
        </p:nvCxnSpPr>
        <p:spPr bwMode="auto">
          <a:xfrm flipV="1">
            <a:off x="5730240" y="3733800"/>
            <a:ext cx="1051560" cy="548292"/>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flipV="1">
            <a:off x="2971800" y="3733801"/>
            <a:ext cx="685800" cy="500939"/>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sp>
        <p:nvSpPr>
          <p:cNvPr id="24" name="TextBox 23"/>
          <p:cNvSpPr txBox="1"/>
          <p:nvPr/>
        </p:nvSpPr>
        <p:spPr>
          <a:xfrm>
            <a:off x="1728107" y="902701"/>
            <a:ext cx="1295400" cy="369332"/>
          </a:xfrm>
          <a:prstGeom prst="rect">
            <a:avLst/>
          </a:prstGeom>
          <a:noFill/>
        </p:spPr>
        <p:txBody>
          <a:bodyPr wrap="square" rtlCol="0">
            <a:spAutoFit/>
          </a:bodyPr>
          <a:lstStyle/>
          <a:p>
            <a:r>
              <a:rPr lang="en-US"/>
              <a:t>Obvious</a:t>
            </a:r>
            <a:endParaRPr lang="en-US" dirty="0"/>
          </a:p>
        </p:txBody>
      </p:sp>
      <p:cxnSp>
        <p:nvCxnSpPr>
          <p:cNvPr id="25" name="Straight Arrow Connector 24"/>
          <p:cNvCxnSpPr/>
          <p:nvPr/>
        </p:nvCxnSpPr>
        <p:spPr bwMode="auto">
          <a:xfrm>
            <a:off x="2627813" y="1087368"/>
            <a:ext cx="536665" cy="14108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flipV="1">
            <a:off x="2924176" y="1447801"/>
            <a:ext cx="733425" cy="119798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pic>
        <p:nvPicPr>
          <p:cNvPr id="22" name="Picture 21"/>
          <p:cNvPicPr>
            <a:picLocks noChangeAspect="1"/>
          </p:cNvPicPr>
          <p:nvPr/>
        </p:nvPicPr>
        <p:blipFill>
          <a:blip r:embed="rId2"/>
          <a:stretch>
            <a:fillRect/>
          </a:stretch>
        </p:blipFill>
        <p:spPr>
          <a:xfrm>
            <a:off x="7086600" y="1042601"/>
            <a:ext cx="1371600" cy="1371600"/>
          </a:xfrm>
          <a:prstGeom prst="rect">
            <a:avLst/>
          </a:prstGeom>
        </p:spPr>
      </p:pic>
      <p:sp>
        <p:nvSpPr>
          <p:cNvPr id="26" name="Oval 25"/>
          <p:cNvSpPr/>
          <p:nvPr/>
        </p:nvSpPr>
        <p:spPr bwMode="auto">
          <a:xfrm>
            <a:off x="4861560" y="199752"/>
            <a:ext cx="2468880" cy="246888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dirty="0">
              <a:latin typeface="Times New Roman" charset="0"/>
            </a:endParaRPr>
          </a:p>
        </p:txBody>
      </p:sp>
      <p:sp>
        <p:nvSpPr>
          <p:cNvPr id="19" name="Rectangle 18"/>
          <p:cNvSpPr/>
          <p:nvPr/>
        </p:nvSpPr>
        <p:spPr>
          <a:xfrm>
            <a:off x="6781800" y="6267510"/>
            <a:ext cx="2821606" cy="369332"/>
          </a:xfrm>
          <a:prstGeom prst="rect">
            <a:avLst/>
          </a:prstGeom>
        </p:spPr>
        <p:txBody>
          <a:bodyPr wrap="none">
            <a:spAutoFit/>
          </a:bodyPr>
          <a:lstStyle/>
          <a:p>
            <a:r>
              <a:rPr lang="en-US" dirty="0">
                <a:solidFill>
                  <a:srgbClr val="FF0000"/>
                </a:solidFill>
              </a:rPr>
              <a:t>Net result:  No infringement</a:t>
            </a:r>
          </a:p>
        </p:txBody>
      </p:sp>
    </p:spTree>
    <p:extLst>
      <p:ext uri="{BB962C8B-B14F-4D97-AF65-F5344CB8AC3E}">
        <p14:creationId xmlns:p14="http://schemas.microsoft.com/office/powerpoint/2010/main" val="182678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Freeform 2"/>
          <p:cNvSpPr>
            <a:spLocks/>
          </p:cNvSpPr>
          <p:nvPr/>
        </p:nvSpPr>
        <p:spPr bwMode="auto">
          <a:xfrm>
            <a:off x="6019800" y="0"/>
            <a:ext cx="4648200" cy="4267200"/>
          </a:xfrm>
          <a:custGeom>
            <a:avLst/>
            <a:gdLst>
              <a:gd name="T0" fmla="*/ 0 w 2928"/>
              <a:gd name="T1" fmla="*/ 336 h 2688"/>
              <a:gd name="T2" fmla="*/ 0 w 2928"/>
              <a:gd name="T3" fmla="*/ 1296 h 2688"/>
              <a:gd name="T4" fmla="*/ 528 w 2928"/>
              <a:gd name="T5" fmla="*/ 1680 h 2688"/>
              <a:gd name="T6" fmla="*/ 576 w 2928"/>
              <a:gd name="T7" fmla="*/ 2256 h 2688"/>
              <a:gd name="T8" fmla="*/ 2448 w 2928"/>
              <a:gd name="T9" fmla="*/ 2688 h 2688"/>
              <a:gd name="T10" fmla="*/ 2928 w 2928"/>
              <a:gd name="T11" fmla="*/ 1920 h 2688"/>
              <a:gd name="T12" fmla="*/ 2928 w 2928"/>
              <a:gd name="T13" fmla="*/ 0 h 2688"/>
              <a:gd name="T14" fmla="*/ 0 w 2928"/>
              <a:gd name="T15" fmla="*/ 0 h 2688"/>
              <a:gd name="T16" fmla="*/ 0 w 2928"/>
              <a:gd name="T17" fmla="*/ 336 h 26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28"/>
              <a:gd name="T28" fmla="*/ 0 h 2688"/>
              <a:gd name="T29" fmla="*/ 2928 w 2928"/>
              <a:gd name="T30" fmla="*/ 2688 h 26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28" h="2688">
                <a:moveTo>
                  <a:pt x="0" y="336"/>
                </a:moveTo>
                <a:lnTo>
                  <a:pt x="0" y="1296"/>
                </a:lnTo>
                <a:lnTo>
                  <a:pt x="528" y="1680"/>
                </a:lnTo>
                <a:lnTo>
                  <a:pt x="576" y="2256"/>
                </a:lnTo>
                <a:lnTo>
                  <a:pt x="2448" y="2688"/>
                </a:lnTo>
                <a:lnTo>
                  <a:pt x="2928" y="1920"/>
                </a:lnTo>
                <a:lnTo>
                  <a:pt x="2928" y="0"/>
                </a:lnTo>
                <a:lnTo>
                  <a:pt x="0" y="0"/>
                </a:lnTo>
                <a:lnTo>
                  <a:pt x="0" y="336"/>
                </a:lnTo>
                <a:close/>
              </a:path>
            </a:pathLst>
          </a:custGeom>
          <a:solidFill>
            <a:srgbClr val="FF9966"/>
          </a:solidFill>
          <a:ln w="12700">
            <a:solidFill>
              <a:srgbClr val="FF9966"/>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893" name="Freeform 3"/>
          <p:cNvSpPr>
            <a:spLocks/>
          </p:cNvSpPr>
          <p:nvPr/>
        </p:nvSpPr>
        <p:spPr bwMode="auto">
          <a:xfrm>
            <a:off x="6400800" y="0"/>
            <a:ext cx="4267200" cy="3886200"/>
          </a:xfrm>
          <a:custGeom>
            <a:avLst/>
            <a:gdLst>
              <a:gd name="T0" fmla="*/ 0 w 2688"/>
              <a:gd name="T1" fmla="*/ 0 h 2448"/>
              <a:gd name="T2" fmla="*/ 0 w 2688"/>
              <a:gd name="T3" fmla="*/ 1200 h 2448"/>
              <a:gd name="T4" fmla="*/ 576 w 2688"/>
              <a:gd name="T5" fmla="*/ 1584 h 2448"/>
              <a:gd name="T6" fmla="*/ 624 w 2688"/>
              <a:gd name="T7" fmla="*/ 2112 h 2448"/>
              <a:gd name="T8" fmla="*/ 2112 w 2688"/>
              <a:gd name="T9" fmla="*/ 2448 h 2448"/>
              <a:gd name="T10" fmla="*/ 2688 w 2688"/>
              <a:gd name="T11" fmla="*/ 1536 h 2448"/>
              <a:gd name="T12" fmla="*/ 2688 w 2688"/>
              <a:gd name="T13" fmla="*/ 0 h 2448"/>
              <a:gd name="T14" fmla="*/ 0 w 2688"/>
              <a:gd name="T15" fmla="*/ 0 h 2448"/>
              <a:gd name="T16" fmla="*/ 0 60000 65536"/>
              <a:gd name="T17" fmla="*/ 0 60000 65536"/>
              <a:gd name="T18" fmla="*/ 0 60000 65536"/>
              <a:gd name="T19" fmla="*/ 0 60000 65536"/>
              <a:gd name="T20" fmla="*/ 0 60000 65536"/>
              <a:gd name="T21" fmla="*/ 0 60000 65536"/>
              <a:gd name="T22" fmla="*/ 0 60000 65536"/>
              <a:gd name="T23" fmla="*/ 0 60000 65536"/>
              <a:gd name="T24" fmla="*/ 0 w 2688"/>
              <a:gd name="T25" fmla="*/ 0 h 2448"/>
              <a:gd name="T26" fmla="*/ 2688 w 2688"/>
              <a:gd name="T27" fmla="*/ 2448 h 2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88" h="2448">
                <a:moveTo>
                  <a:pt x="0" y="0"/>
                </a:moveTo>
                <a:lnTo>
                  <a:pt x="0" y="1200"/>
                </a:lnTo>
                <a:lnTo>
                  <a:pt x="576" y="1584"/>
                </a:lnTo>
                <a:lnTo>
                  <a:pt x="624" y="2112"/>
                </a:lnTo>
                <a:lnTo>
                  <a:pt x="2112" y="2448"/>
                </a:lnTo>
                <a:lnTo>
                  <a:pt x="2688" y="1536"/>
                </a:lnTo>
                <a:lnTo>
                  <a:pt x="2688" y="0"/>
                </a:lnTo>
                <a:lnTo>
                  <a:pt x="0" y="0"/>
                </a:lnTo>
                <a:close/>
              </a:path>
            </a:pathLst>
          </a:custGeom>
          <a:solidFill>
            <a:srgbClr val="FF0000"/>
          </a:solidFill>
          <a:ln w="12700">
            <a:solidFill>
              <a:srgbClr val="FF0000"/>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894" name="Text Box 4"/>
          <p:cNvSpPr txBox="1">
            <a:spLocks noChangeArrowheads="1"/>
          </p:cNvSpPr>
          <p:nvPr/>
        </p:nvSpPr>
        <p:spPr bwMode="auto">
          <a:xfrm>
            <a:off x="7772400" y="533400"/>
            <a:ext cx="1822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3600">
                <a:latin typeface="Times New Roman" charset="0"/>
              </a:rPr>
              <a:t>Prior Art</a:t>
            </a:r>
          </a:p>
        </p:txBody>
      </p:sp>
      <p:sp>
        <p:nvSpPr>
          <p:cNvPr id="37895" name="Freeform 5"/>
          <p:cNvSpPr>
            <a:spLocks/>
          </p:cNvSpPr>
          <p:nvPr/>
        </p:nvSpPr>
        <p:spPr bwMode="auto">
          <a:xfrm>
            <a:off x="3124200" y="2743200"/>
            <a:ext cx="915988" cy="1144588"/>
          </a:xfrm>
          <a:custGeom>
            <a:avLst/>
            <a:gdLst>
              <a:gd name="T0" fmla="*/ 576 w 577"/>
              <a:gd name="T1" fmla="*/ 0 h 721"/>
              <a:gd name="T2" fmla="*/ 144 w 577"/>
              <a:gd name="T3" fmla="*/ 720 h 721"/>
              <a:gd name="T4" fmla="*/ 0 w 577"/>
              <a:gd name="T5" fmla="*/ 480 h 721"/>
              <a:gd name="T6" fmla="*/ 240 w 577"/>
              <a:gd name="T7" fmla="*/ 96 h 721"/>
              <a:gd name="T8" fmla="*/ 576 w 577"/>
              <a:gd name="T9" fmla="*/ 0 h 721"/>
              <a:gd name="T10" fmla="*/ 0 60000 65536"/>
              <a:gd name="T11" fmla="*/ 0 60000 65536"/>
              <a:gd name="T12" fmla="*/ 0 60000 65536"/>
              <a:gd name="T13" fmla="*/ 0 60000 65536"/>
              <a:gd name="T14" fmla="*/ 0 60000 65536"/>
              <a:gd name="T15" fmla="*/ 0 w 577"/>
              <a:gd name="T16" fmla="*/ 0 h 721"/>
              <a:gd name="T17" fmla="*/ 577 w 577"/>
              <a:gd name="T18" fmla="*/ 721 h 721"/>
            </a:gdLst>
            <a:ahLst/>
            <a:cxnLst>
              <a:cxn ang="T10">
                <a:pos x="T0" y="T1"/>
              </a:cxn>
              <a:cxn ang="T11">
                <a:pos x="T2" y="T3"/>
              </a:cxn>
              <a:cxn ang="T12">
                <a:pos x="T4" y="T5"/>
              </a:cxn>
              <a:cxn ang="T13">
                <a:pos x="T6" y="T7"/>
              </a:cxn>
              <a:cxn ang="T14">
                <a:pos x="T8" y="T9"/>
              </a:cxn>
            </a:cxnLst>
            <a:rect l="T15" t="T16" r="T17" b="T18"/>
            <a:pathLst>
              <a:path w="577" h="721">
                <a:moveTo>
                  <a:pt x="576" y="0"/>
                </a:moveTo>
                <a:lnTo>
                  <a:pt x="144" y="720"/>
                </a:lnTo>
                <a:lnTo>
                  <a:pt x="0" y="480"/>
                </a:lnTo>
                <a:lnTo>
                  <a:pt x="240" y="96"/>
                </a:lnTo>
                <a:lnTo>
                  <a:pt x="576" y="0"/>
                </a:lnTo>
              </a:path>
            </a:pathLst>
          </a:custGeom>
          <a:solidFill>
            <a:srgbClr val="00B7A5"/>
          </a:solidFill>
          <a:ln w="12700" cap="rnd">
            <a:solidFill>
              <a:schemeClr val="tx1"/>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896" name="Freeform 6"/>
          <p:cNvSpPr>
            <a:spLocks/>
          </p:cNvSpPr>
          <p:nvPr/>
        </p:nvSpPr>
        <p:spPr bwMode="auto">
          <a:xfrm>
            <a:off x="1524000" y="0"/>
            <a:ext cx="2514600" cy="5562600"/>
          </a:xfrm>
          <a:custGeom>
            <a:avLst/>
            <a:gdLst>
              <a:gd name="T0" fmla="*/ 1200 w 1584"/>
              <a:gd name="T1" fmla="*/ 0 h 3504"/>
              <a:gd name="T2" fmla="*/ 1584 w 1584"/>
              <a:gd name="T3" fmla="*/ 1728 h 3504"/>
              <a:gd name="T4" fmla="*/ 528 w 1584"/>
              <a:gd name="T5" fmla="*/ 3504 h 3504"/>
              <a:gd name="T6" fmla="*/ 0 w 1584"/>
              <a:gd name="T7" fmla="*/ 3504 h 3504"/>
              <a:gd name="T8" fmla="*/ 0 w 1584"/>
              <a:gd name="T9" fmla="*/ 0 h 3504"/>
              <a:gd name="T10" fmla="*/ 1200 w 1584"/>
              <a:gd name="T11" fmla="*/ 0 h 3504"/>
              <a:gd name="T12" fmla="*/ 0 60000 65536"/>
              <a:gd name="T13" fmla="*/ 0 60000 65536"/>
              <a:gd name="T14" fmla="*/ 0 60000 65536"/>
              <a:gd name="T15" fmla="*/ 0 60000 65536"/>
              <a:gd name="T16" fmla="*/ 0 60000 65536"/>
              <a:gd name="T17" fmla="*/ 0 60000 65536"/>
              <a:gd name="T18" fmla="*/ 0 w 1584"/>
              <a:gd name="T19" fmla="*/ 0 h 3504"/>
              <a:gd name="T20" fmla="*/ 1584 w 1584"/>
              <a:gd name="T21" fmla="*/ 3504 h 3504"/>
            </a:gdLst>
            <a:ahLst/>
            <a:cxnLst>
              <a:cxn ang="T12">
                <a:pos x="T0" y="T1"/>
              </a:cxn>
              <a:cxn ang="T13">
                <a:pos x="T2" y="T3"/>
              </a:cxn>
              <a:cxn ang="T14">
                <a:pos x="T4" y="T5"/>
              </a:cxn>
              <a:cxn ang="T15">
                <a:pos x="T6" y="T7"/>
              </a:cxn>
              <a:cxn ang="T16">
                <a:pos x="T8" y="T9"/>
              </a:cxn>
              <a:cxn ang="T17">
                <a:pos x="T10" y="T11"/>
              </a:cxn>
            </a:cxnLst>
            <a:rect l="T18" t="T19" r="T20" b="T21"/>
            <a:pathLst>
              <a:path w="1584" h="3504">
                <a:moveTo>
                  <a:pt x="1200" y="0"/>
                </a:moveTo>
                <a:lnTo>
                  <a:pt x="1584" y="1728"/>
                </a:lnTo>
                <a:lnTo>
                  <a:pt x="528" y="3504"/>
                </a:lnTo>
                <a:lnTo>
                  <a:pt x="0" y="3504"/>
                </a:lnTo>
                <a:lnTo>
                  <a:pt x="0" y="0"/>
                </a:lnTo>
                <a:lnTo>
                  <a:pt x="1200" y="0"/>
                </a:lnTo>
                <a:close/>
              </a:path>
            </a:pathLst>
          </a:custGeom>
          <a:solidFill>
            <a:srgbClr val="FF9966"/>
          </a:solidFill>
          <a:ln w="12700">
            <a:solidFill>
              <a:srgbClr val="FF9966"/>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897" name="Freeform 7"/>
          <p:cNvSpPr>
            <a:spLocks/>
          </p:cNvSpPr>
          <p:nvPr/>
        </p:nvSpPr>
        <p:spPr bwMode="auto">
          <a:xfrm>
            <a:off x="1524000" y="0"/>
            <a:ext cx="1828800" cy="4724400"/>
          </a:xfrm>
          <a:custGeom>
            <a:avLst/>
            <a:gdLst>
              <a:gd name="T0" fmla="*/ 816 w 1152"/>
              <a:gd name="T1" fmla="*/ 0 h 2976"/>
              <a:gd name="T2" fmla="*/ 1152 w 1152"/>
              <a:gd name="T3" fmla="*/ 1584 h 2976"/>
              <a:gd name="T4" fmla="*/ 384 w 1152"/>
              <a:gd name="T5" fmla="*/ 2976 h 2976"/>
              <a:gd name="T6" fmla="*/ 0 w 1152"/>
              <a:gd name="T7" fmla="*/ 2976 h 2976"/>
              <a:gd name="T8" fmla="*/ 0 w 1152"/>
              <a:gd name="T9" fmla="*/ 0 h 2976"/>
              <a:gd name="T10" fmla="*/ 816 w 1152"/>
              <a:gd name="T11" fmla="*/ 0 h 2976"/>
              <a:gd name="T12" fmla="*/ 0 60000 65536"/>
              <a:gd name="T13" fmla="*/ 0 60000 65536"/>
              <a:gd name="T14" fmla="*/ 0 60000 65536"/>
              <a:gd name="T15" fmla="*/ 0 60000 65536"/>
              <a:gd name="T16" fmla="*/ 0 60000 65536"/>
              <a:gd name="T17" fmla="*/ 0 60000 65536"/>
              <a:gd name="T18" fmla="*/ 0 w 1152"/>
              <a:gd name="T19" fmla="*/ 0 h 2976"/>
              <a:gd name="T20" fmla="*/ 1152 w 1152"/>
              <a:gd name="T21" fmla="*/ 2976 h 2976"/>
            </a:gdLst>
            <a:ahLst/>
            <a:cxnLst>
              <a:cxn ang="T12">
                <a:pos x="T0" y="T1"/>
              </a:cxn>
              <a:cxn ang="T13">
                <a:pos x="T2" y="T3"/>
              </a:cxn>
              <a:cxn ang="T14">
                <a:pos x="T4" y="T5"/>
              </a:cxn>
              <a:cxn ang="T15">
                <a:pos x="T6" y="T7"/>
              </a:cxn>
              <a:cxn ang="T16">
                <a:pos x="T8" y="T9"/>
              </a:cxn>
              <a:cxn ang="T17">
                <a:pos x="T10" y="T11"/>
              </a:cxn>
            </a:cxnLst>
            <a:rect l="T18" t="T19" r="T20" b="T21"/>
            <a:pathLst>
              <a:path w="1152" h="2976">
                <a:moveTo>
                  <a:pt x="816" y="0"/>
                </a:moveTo>
                <a:lnTo>
                  <a:pt x="1152" y="1584"/>
                </a:lnTo>
                <a:lnTo>
                  <a:pt x="384" y="2976"/>
                </a:lnTo>
                <a:lnTo>
                  <a:pt x="0" y="2976"/>
                </a:lnTo>
                <a:lnTo>
                  <a:pt x="0" y="0"/>
                </a:lnTo>
                <a:lnTo>
                  <a:pt x="816" y="0"/>
                </a:lnTo>
                <a:close/>
              </a:path>
            </a:pathLst>
          </a:custGeom>
          <a:solidFill>
            <a:srgbClr val="FF0000"/>
          </a:solidFill>
          <a:ln w="12700">
            <a:solidFill>
              <a:srgbClr val="FF0000"/>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898" name="Text Box 8"/>
          <p:cNvSpPr txBox="1">
            <a:spLocks noChangeArrowheads="1"/>
          </p:cNvSpPr>
          <p:nvPr/>
        </p:nvSpPr>
        <p:spPr bwMode="auto">
          <a:xfrm>
            <a:off x="1676400" y="1066801"/>
            <a:ext cx="1212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3600">
                <a:latin typeface="Times New Roman" charset="0"/>
              </a:rPr>
              <a:t>Prior </a:t>
            </a:r>
          </a:p>
          <a:p>
            <a:r>
              <a:rPr lang="en-US" altLang="en-US" sz="3600">
                <a:latin typeface="Times New Roman" charset="0"/>
              </a:rPr>
              <a:t>Art</a:t>
            </a:r>
          </a:p>
        </p:txBody>
      </p:sp>
      <p:sp>
        <p:nvSpPr>
          <p:cNvPr id="37899" name="Freeform 9"/>
          <p:cNvSpPr>
            <a:spLocks/>
          </p:cNvSpPr>
          <p:nvPr/>
        </p:nvSpPr>
        <p:spPr bwMode="auto">
          <a:xfrm>
            <a:off x="3124200" y="2057400"/>
            <a:ext cx="5335588" cy="3354388"/>
          </a:xfrm>
          <a:custGeom>
            <a:avLst/>
            <a:gdLst>
              <a:gd name="T0" fmla="*/ 240 w 3361"/>
              <a:gd name="T1" fmla="*/ 528 h 2113"/>
              <a:gd name="T2" fmla="*/ 1824 w 3361"/>
              <a:gd name="T3" fmla="*/ 0 h 2113"/>
              <a:gd name="T4" fmla="*/ 2352 w 3361"/>
              <a:gd name="T5" fmla="*/ 384 h 2113"/>
              <a:gd name="T6" fmla="*/ 3024 w 3361"/>
              <a:gd name="T7" fmla="*/ 288 h 2113"/>
              <a:gd name="T8" fmla="*/ 3360 w 3361"/>
              <a:gd name="T9" fmla="*/ 1200 h 2113"/>
              <a:gd name="T10" fmla="*/ 2496 w 3361"/>
              <a:gd name="T11" fmla="*/ 2112 h 2113"/>
              <a:gd name="T12" fmla="*/ 1632 w 3361"/>
              <a:gd name="T13" fmla="*/ 1488 h 2113"/>
              <a:gd name="T14" fmla="*/ 672 w 3361"/>
              <a:gd name="T15" fmla="*/ 2016 h 2113"/>
              <a:gd name="T16" fmla="*/ 0 w 3361"/>
              <a:gd name="T17" fmla="*/ 912 h 2113"/>
              <a:gd name="T18" fmla="*/ 240 w 3361"/>
              <a:gd name="T19" fmla="*/ 528 h 2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61"/>
              <a:gd name="T31" fmla="*/ 0 h 2113"/>
              <a:gd name="T32" fmla="*/ 3361 w 3361"/>
              <a:gd name="T33" fmla="*/ 2113 h 2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61" h="2113">
                <a:moveTo>
                  <a:pt x="240" y="528"/>
                </a:moveTo>
                <a:lnTo>
                  <a:pt x="1824" y="0"/>
                </a:lnTo>
                <a:lnTo>
                  <a:pt x="2352" y="384"/>
                </a:lnTo>
                <a:lnTo>
                  <a:pt x="3024" y="288"/>
                </a:lnTo>
                <a:lnTo>
                  <a:pt x="3360" y="1200"/>
                </a:lnTo>
                <a:lnTo>
                  <a:pt x="2496" y="2112"/>
                </a:lnTo>
                <a:lnTo>
                  <a:pt x="1632" y="1488"/>
                </a:lnTo>
                <a:lnTo>
                  <a:pt x="672" y="2016"/>
                </a:lnTo>
                <a:lnTo>
                  <a:pt x="0" y="912"/>
                </a:lnTo>
                <a:lnTo>
                  <a:pt x="240" y="528"/>
                </a:lnTo>
              </a:path>
            </a:pathLst>
          </a:custGeom>
          <a:solidFill>
            <a:schemeClr val="tx2"/>
          </a:solidFill>
          <a:ln w="12700" cap="rnd">
            <a:solidFill>
              <a:schemeClr val="tx1"/>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900" name="Text Box 10"/>
          <p:cNvSpPr txBox="1">
            <a:spLocks noChangeArrowheads="1"/>
          </p:cNvSpPr>
          <p:nvPr/>
        </p:nvSpPr>
        <p:spPr bwMode="auto">
          <a:xfrm>
            <a:off x="3886200" y="152400"/>
            <a:ext cx="173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3600">
                <a:latin typeface="Times New Roman" charset="0"/>
              </a:rPr>
              <a:t>Obvious</a:t>
            </a:r>
          </a:p>
        </p:txBody>
      </p:sp>
      <p:sp>
        <p:nvSpPr>
          <p:cNvPr id="37901" name="Line 11"/>
          <p:cNvSpPr>
            <a:spLocks noChangeShapeType="1"/>
          </p:cNvSpPr>
          <p:nvPr/>
        </p:nvSpPr>
        <p:spPr bwMode="auto">
          <a:xfrm flipH="1">
            <a:off x="3352800" y="533400"/>
            <a:ext cx="5334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2" name="Line 12"/>
          <p:cNvSpPr>
            <a:spLocks noChangeShapeType="1"/>
          </p:cNvSpPr>
          <p:nvPr/>
        </p:nvSpPr>
        <p:spPr bwMode="auto">
          <a:xfrm>
            <a:off x="5562600" y="533400"/>
            <a:ext cx="6858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3" name="Freeform 13"/>
          <p:cNvSpPr>
            <a:spLocks/>
          </p:cNvSpPr>
          <p:nvPr/>
        </p:nvSpPr>
        <p:spPr bwMode="auto">
          <a:xfrm>
            <a:off x="6858000" y="2514600"/>
            <a:ext cx="1601788" cy="2897188"/>
          </a:xfrm>
          <a:custGeom>
            <a:avLst/>
            <a:gdLst>
              <a:gd name="T0" fmla="*/ 0 w 1009"/>
              <a:gd name="T1" fmla="*/ 96 h 1825"/>
              <a:gd name="T2" fmla="*/ 144 w 1009"/>
              <a:gd name="T3" fmla="*/ 1824 h 1825"/>
              <a:gd name="T4" fmla="*/ 1008 w 1009"/>
              <a:gd name="T5" fmla="*/ 912 h 1825"/>
              <a:gd name="T6" fmla="*/ 672 w 1009"/>
              <a:gd name="T7" fmla="*/ 0 h 1825"/>
              <a:gd name="T8" fmla="*/ 0 w 1009"/>
              <a:gd name="T9" fmla="*/ 96 h 1825"/>
              <a:gd name="T10" fmla="*/ 0 60000 65536"/>
              <a:gd name="T11" fmla="*/ 0 60000 65536"/>
              <a:gd name="T12" fmla="*/ 0 60000 65536"/>
              <a:gd name="T13" fmla="*/ 0 60000 65536"/>
              <a:gd name="T14" fmla="*/ 0 60000 65536"/>
              <a:gd name="T15" fmla="*/ 0 w 1009"/>
              <a:gd name="T16" fmla="*/ 0 h 1825"/>
              <a:gd name="T17" fmla="*/ 1009 w 1009"/>
              <a:gd name="T18" fmla="*/ 1825 h 1825"/>
            </a:gdLst>
            <a:ahLst/>
            <a:cxnLst>
              <a:cxn ang="T10">
                <a:pos x="T0" y="T1"/>
              </a:cxn>
              <a:cxn ang="T11">
                <a:pos x="T2" y="T3"/>
              </a:cxn>
              <a:cxn ang="T12">
                <a:pos x="T4" y="T5"/>
              </a:cxn>
              <a:cxn ang="T13">
                <a:pos x="T6" y="T7"/>
              </a:cxn>
              <a:cxn ang="T14">
                <a:pos x="T8" y="T9"/>
              </a:cxn>
            </a:cxnLst>
            <a:rect l="T15" t="T16" r="T17" b="T18"/>
            <a:pathLst>
              <a:path w="1009" h="1825">
                <a:moveTo>
                  <a:pt x="0" y="96"/>
                </a:moveTo>
                <a:lnTo>
                  <a:pt x="144" y="1824"/>
                </a:lnTo>
                <a:lnTo>
                  <a:pt x="1008" y="912"/>
                </a:lnTo>
                <a:lnTo>
                  <a:pt x="672" y="0"/>
                </a:lnTo>
                <a:lnTo>
                  <a:pt x="0" y="96"/>
                </a:lnTo>
              </a:path>
            </a:pathLst>
          </a:custGeom>
          <a:solidFill>
            <a:srgbClr val="A2C1FE"/>
          </a:solidFill>
          <a:ln w="12700" cap="rnd">
            <a:solidFill>
              <a:schemeClr val="tx1"/>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904" name="Freeform 14"/>
          <p:cNvSpPr>
            <a:spLocks/>
          </p:cNvSpPr>
          <p:nvPr/>
        </p:nvSpPr>
        <p:spPr bwMode="auto">
          <a:xfrm>
            <a:off x="3581400" y="4343400"/>
            <a:ext cx="1830388" cy="915988"/>
          </a:xfrm>
          <a:custGeom>
            <a:avLst/>
            <a:gdLst>
              <a:gd name="T0" fmla="*/ 0 w 1153"/>
              <a:gd name="T1" fmla="*/ 0 h 577"/>
              <a:gd name="T2" fmla="*/ 1152 w 1153"/>
              <a:gd name="T3" fmla="*/ 144 h 577"/>
              <a:gd name="T4" fmla="*/ 384 w 1153"/>
              <a:gd name="T5" fmla="*/ 576 h 577"/>
              <a:gd name="T6" fmla="*/ 0 w 1153"/>
              <a:gd name="T7" fmla="*/ 0 h 577"/>
              <a:gd name="T8" fmla="*/ 0 60000 65536"/>
              <a:gd name="T9" fmla="*/ 0 60000 65536"/>
              <a:gd name="T10" fmla="*/ 0 60000 65536"/>
              <a:gd name="T11" fmla="*/ 0 60000 65536"/>
              <a:gd name="T12" fmla="*/ 0 w 1153"/>
              <a:gd name="T13" fmla="*/ 0 h 577"/>
              <a:gd name="T14" fmla="*/ 1153 w 1153"/>
              <a:gd name="T15" fmla="*/ 577 h 577"/>
            </a:gdLst>
            <a:ahLst/>
            <a:cxnLst>
              <a:cxn ang="T8">
                <a:pos x="T0" y="T1"/>
              </a:cxn>
              <a:cxn ang="T9">
                <a:pos x="T2" y="T3"/>
              </a:cxn>
              <a:cxn ang="T10">
                <a:pos x="T4" y="T5"/>
              </a:cxn>
              <a:cxn ang="T11">
                <a:pos x="T6" y="T7"/>
              </a:cxn>
            </a:cxnLst>
            <a:rect l="T12" t="T13" r="T14" b="T15"/>
            <a:pathLst>
              <a:path w="1153" h="577">
                <a:moveTo>
                  <a:pt x="0" y="0"/>
                </a:moveTo>
                <a:lnTo>
                  <a:pt x="1152" y="144"/>
                </a:lnTo>
                <a:lnTo>
                  <a:pt x="384" y="576"/>
                </a:lnTo>
                <a:lnTo>
                  <a:pt x="0" y="0"/>
                </a:lnTo>
              </a:path>
            </a:pathLst>
          </a:custGeom>
          <a:solidFill>
            <a:srgbClr val="A2C1FE"/>
          </a:solidFill>
          <a:ln w="12700" cap="rnd">
            <a:solidFill>
              <a:schemeClr val="tx1"/>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905" name="Freeform 15"/>
          <p:cNvSpPr>
            <a:spLocks/>
          </p:cNvSpPr>
          <p:nvPr/>
        </p:nvSpPr>
        <p:spPr bwMode="auto">
          <a:xfrm>
            <a:off x="2743200" y="1524000"/>
            <a:ext cx="4878388" cy="4421188"/>
          </a:xfrm>
          <a:custGeom>
            <a:avLst/>
            <a:gdLst>
              <a:gd name="T0" fmla="*/ 2064 w 3073"/>
              <a:gd name="T1" fmla="*/ 48 h 2785"/>
              <a:gd name="T2" fmla="*/ 624 w 3073"/>
              <a:gd name="T3" fmla="*/ 480 h 2785"/>
              <a:gd name="T4" fmla="*/ 0 w 3073"/>
              <a:gd name="T5" fmla="*/ 1488 h 2785"/>
              <a:gd name="T6" fmla="*/ 288 w 3073"/>
              <a:gd name="T7" fmla="*/ 2064 h 2785"/>
              <a:gd name="T8" fmla="*/ 1824 w 3073"/>
              <a:gd name="T9" fmla="*/ 2256 h 2785"/>
              <a:gd name="T10" fmla="*/ 1968 w 3073"/>
              <a:gd name="T11" fmla="*/ 2160 h 2785"/>
              <a:gd name="T12" fmla="*/ 2832 w 3073"/>
              <a:gd name="T13" fmla="*/ 2784 h 2785"/>
              <a:gd name="T14" fmla="*/ 3072 w 3073"/>
              <a:gd name="T15" fmla="*/ 2544 h 2785"/>
              <a:gd name="T16" fmla="*/ 2880 w 3073"/>
              <a:gd name="T17" fmla="*/ 432 h 2785"/>
              <a:gd name="T18" fmla="*/ 2160 w 3073"/>
              <a:gd name="T19" fmla="*/ 0 h 2785"/>
              <a:gd name="T20" fmla="*/ 2064 w 3073"/>
              <a:gd name="T21" fmla="*/ 48 h 27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73"/>
              <a:gd name="T34" fmla="*/ 0 h 2785"/>
              <a:gd name="T35" fmla="*/ 3073 w 3073"/>
              <a:gd name="T36" fmla="*/ 2785 h 27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73" h="2785">
                <a:moveTo>
                  <a:pt x="2064" y="48"/>
                </a:moveTo>
                <a:lnTo>
                  <a:pt x="624" y="480"/>
                </a:lnTo>
                <a:lnTo>
                  <a:pt x="0" y="1488"/>
                </a:lnTo>
                <a:lnTo>
                  <a:pt x="288" y="2064"/>
                </a:lnTo>
                <a:lnTo>
                  <a:pt x="1824" y="2256"/>
                </a:lnTo>
                <a:lnTo>
                  <a:pt x="1968" y="2160"/>
                </a:lnTo>
                <a:lnTo>
                  <a:pt x="2832" y="2784"/>
                </a:lnTo>
                <a:lnTo>
                  <a:pt x="3072" y="2544"/>
                </a:lnTo>
                <a:lnTo>
                  <a:pt x="2880" y="432"/>
                </a:lnTo>
                <a:lnTo>
                  <a:pt x="2160" y="0"/>
                </a:lnTo>
                <a:lnTo>
                  <a:pt x="2064" y="48"/>
                </a:lnTo>
              </a:path>
            </a:pathLst>
          </a:custGeom>
          <a:noFill/>
          <a:ln w="38100" cap="rnd">
            <a:solidFill>
              <a:srgbClr val="90110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906" name="Rectangle 16"/>
          <p:cNvSpPr>
            <a:spLocks noChangeArrowheads="1"/>
          </p:cNvSpPr>
          <p:nvPr/>
        </p:nvSpPr>
        <p:spPr bwMode="auto">
          <a:xfrm>
            <a:off x="7834313" y="1539875"/>
            <a:ext cx="18605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2800">
                <a:latin typeface="Times New Roman" charset="0"/>
              </a:rPr>
              <a:t>Equivalents</a:t>
            </a:r>
          </a:p>
        </p:txBody>
      </p:sp>
      <p:sp>
        <p:nvSpPr>
          <p:cNvPr id="37907" name="Line 17"/>
          <p:cNvSpPr>
            <a:spLocks noChangeShapeType="1"/>
          </p:cNvSpPr>
          <p:nvPr/>
        </p:nvSpPr>
        <p:spPr bwMode="auto">
          <a:xfrm flipH="1">
            <a:off x="7308850" y="1911350"/>
            <a:ext cx="546100" cy="215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8" name="Freeform 18"/>
          <p:cNvSpPr>
            <a:spLocks/>
          </p:cNvSpPr>
          <p:nvPr/>
        </p:nvSpPr>
        <p:spPr bwMode="auto">
          <a:xfrm>
            <a:off x="6858000" y="2590800"/>
            <a:ext cx="687388" cy="2820988"/>
          </a:xfrm>
          <a:custGeom>
            <a:avLst/>
            <a:gdLst>
              <a:gd name="T0" fmla="*/ 0 w 433"/>
              <a:gd name="T1" fmla="*/ 48 h 1777"/>
              <a:gd name="T2" fmla="*/ 288 w 433"/>
              <a:gd name="T3" fmla="*/ 0 h 1777"/>
              <a:gd name="T4" fmla="*/ 432 w 433"/>
              <a:gd name="T5" fmla="*/ 1488 h 1777"/>
              <a:gd name="T6" fmla="*/ 144 w 433"/>
              <a:gd name="T7" fmla="*/ 1776 h 1777"/>
              <a:gd name="T8" fmla="*/ 0 w 433"/>
              <a:gd name="T9" fmla="*/ 48 h 1777"/>
              <a:gd name="T10" fmla="*/ 0 60000 65536"/>
              <a:gd name="T11" fmla="*/ 0 60000 65536"/>
              <a:gd name="T12" fmla="*/ 0 60000 65536"/>
              <a:gd name="T13" fmla="*/ 0 60000 65536"/>
              <a:gd name="T14" fmla="*/ 0 60000 65536"/>
              <a:gd name="T15" fmla="*/ 0 w 433"/>
              <a:gd name="T16" fmla="*/ 0 h 1777"/>
              <a:gd name="T17" fmla="*/ 433 w 433"/>
              <a:gd name="T18" fmla="*/ 1777 h 1777"/>
            </a:gdLst>
            <a:ahLst/>
            <a:cxnLst>
              <a:cxn ang="T10">
                <a:pos x="T0" y="T1"/>
              </a:cxn>
              <a:cxn ang="T11">
                <a:pos x="T2" y="T3"/>
              </a:cxn>
              <a:cxn ang="T12">
                <a:pos x="T4" y="T5"/>
              </a:cxn>
              <a:cxn ang="T13">
                <a:pos x="T6" y="T7"/>
              </a:cxn>
              <a:cxn ang="T14">
                <a:pos x="T8" y="T9"/>
              </a:cxn>
            </a:cxnLst>
            <a:rect l="T15" t="T16" r="T17" b="T18"/>
            <a:pathLst>
              <a:path w="433" h="1777">
                <a:moveTo>
                  <a:pt x="0" y="48"/>
                </a:moveTo>
                <a:lnTo>
                  <a:pt x="288" y="0"/>
                </a:lnTo>
                <a:lnTo>
                  <a:pt x="432" y="1488"/>
                </a:lnTo>
                <a:lnTo>
                  <a:pt x="144" y="1776"/>
                </a:lnTo>
                <a:lnTo>
                  <a:pt x="0" y="48"/>
                </a:lnTo>
              </a:path>
            </a:pathLst>
          </a:custGeom>
          <a:solidFill>
            <a:srgbClr val="FFFF00"/>
          </a:solidFill>
          <a:ln w="12700" cap="rnd">
            <a:solidFill>
              <a:schemeClr val="tx1"/>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909" name="Freeform 19"/>
          <p:cNvSpPr>
            <a:spLocks/>
          </p:cNvSpPr>
          <p:nvPr/>
        </p:nvSpPr>
        <p:spPr bwMode="auto">
          <a:xfrm>
            <a:off x="3581400" y="4343400"/>
            <a:ext cx="1828800" cy="685800"/>
          </a:xfrm>
          <a:custGeom>
            <a:avLst/>
            <a:gdLst>
              <a:gd name="T0" fmla="*/ 0 w 1152"/>
              <a:gd name="T1" fmla="*/ 0 h 432"/>
              <a:gd name="T2" fmla="*/ 1152 w 1152"/>
              <a:gd name="T3" fmla="*/ 144 h 432"/>
              <a:gd name="T4" fmla="*/ 672 w 1152"/>
              <a:gd name="T5" fmla="*/ 432 h 432"/>
              <a:gd name="T6" fmla="*/ 192 w 1152"/>
              <a:gd name="T7" fmla="*/ 336 h 432"/>
              <a:gd name="T8" fmla="*/ 0 w 1152"/>
              <a:gd name="T9" fmla="*/ 0 h 432"/>
              <a:gd name="T10" fmla="*/ 0 60000 65536"/>
              <a:gd name="T11" fmla="*/ 0 60000 65536"/>
              <a:gd name="T12" fmla="*/ 0 60000 65536"/>
              <a:gd name="T13" fmla="*/ 0 60000 65536"/>
              <a:gd name="T14" fmla="*/ 0 60000 65536"/>
              <a:gd name="T15" fmla="*/ 0 w 1152"/>
              <a:gd name="T16" fmla="*/ 0 h 432"/>
              <a:gd name="T17" fmla="*/ 1152 w 1152"/>
              <a:gd name="T18" fmla="*/ 432 h 432"/>
            </a:gdLst>
            <a:ahLst/>
            <a:cxnLst>
              <a:cxn ang="T10">
                <a:pos x="T0" y="T1"/>
              </a:cxn>
              <a:cxn ang="T11">
                <a:pos x="T2" y="T3"/>
              </a:cxn>
              <a:cxn ang="T12">
                <a:pos x="T4" y="T5"/>
              </a:cxn>
              <a:cxn ang="T13">
                <a:pos x="T6" y="T7"/>
              </a:cxn>
              <a:cxn ang="T14">
                <a:pos x="T8" y="T9"/>
              </a:cxn>
            </a:cxnLst>
            <a:rect l="T15" t="T16" r="T17" b="T18"/>
            <a:pathLst>
              <a:path w="1152" h="432">
                <a:moveTo>
                  <a:pt x="0" y="0"/>
                </a:moveTo>
                <a:lnTo>
                  <a:pt x="1152" y="144"/>
                </a:lnTo>
                <a:lnTo>
                  <a:pt x="672" y="432"/>
                </a:lnTo>
                <a:lnTo>
                  <a:pt x="192" y="336"/>
                </a:lnTo>
                <a:lnTo>
                  <a:pt x="0" y="0"/>
                </a:lnTo>
                <a:close/>
              </a:path>
            </a:pathLst>
          </a:custGeom>
          <a:solidFill>
            <a:srgbClr val="FFFF00"/>
          </a:solidFill>
          <a:ln w="12700">
            <a:solidFill>
              <a:schemeClr val="tx1"/>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910" name="Freeform 20"/>
          <p:cNvSpPr>
            <a:spLocks/>
          </p:cNvSpPr>
          <p:nvPr/>
        </p:nvSpPr>
        <p:spPr bwMode="auto">
          <a:xfrm>
            <a:off x="3124200" y="2743200"/>
            <a:ext cx="915988" cy="1144588"/>
          </a:xfrm>
          <a:custGeom>
            <a:avLst/>
            <a:gdLst>
              <a:gd name="T0" fmla="*/ 576 w 577"/>
              <a:gd name="T1" fmla="*/ 0 h 721"/>
              <a:gd name="T2" fmla="*/ 144 w 577"/>
              <a:gd name="T3" fmla="*/ 720 h 721"/>
              <a:gd name="T4" fmla="*/ 0 w 577"/>
              <a:gd name="T5" fmla="*/ 480 h 721"/>
              <a:gd name="T6" fmla="*/ 240 w 577"/>
              <a:gd name="T7" fmla="*/ 96 h 721"/>
              <a:gd name="T8" fmla="*/ 576 w 577"/>
              <a:gd name="T9" fmla="*/ 0 h 721"/>
              <a:gd name="T10" fmla="*/ 0 60000 65536"/>
              <a:gd name="T11" fmla="*/ 0 60000 65536"/>
              <a:gd name="T12" fmla="*/ 0 60000 65536"/>
              <a:gd name="T13" fmla="*/ 0 60000 65536"/>
              <a:gd name="T14" fmla="*/ 0 60000 65536"/>
              <a:gd name="T15" fmla="*/ 0 w 577"/>
              <a:gd name="T16" fmla="*/ 0 h 721"/>
              <a:gd name="T17" fmla="*/ 577 w 577"/>
              <a:gd name="T18" fmla="*/ 721 h 721"/>
            </a:gdLst>
            <a:ahLst/>
            <a:cxnLst>
              <a:cxn ang="T10">
                <a:pos x="T0" y="T1"/>
              </a:cxn>
              <a:cxn ang="T11">
                <a:pos x="T2" y="T3"/>
              </a:cxn>
              <a:cxn ang="T12">
                <a:pos x="T4" y="T5"/>
              </a:cxn>
              <a:cxn ang="T13">
                <a:pos x="T6" y="T7"/>
              </a:cxn>
              <a:cxn ang="T14">
                <a:pos x="T8" y="T9"/>
              </a:cxn>
            </a:cxnLst>
            <a:rect l="T15" t="T16" r="T17" b="T18"/>
            <a:pathLst>
              <a:path w="577" h="721">
                <a:moveTo>
                  <a:pt x="576" y="0"/>
                </a:moveTo>
                <a:lnTo>
                  <a:pt x="144" y="720"/>
                </a:lnTo>
                <a:lnTo>
                  <a:pt x="0" y="480"/>
                </a:lnTo>
                <a:lnTo>
                  <a:pt x="240" y="96"/>
                </a:lnTo>
                <a:lnTo>
                  <a:pt x="576" y="0"/>
                </a:lnTo>
              </a:path>
            </a:pathLst>
          </a:custGeom>
          <a:solidFill>
            <a:srgbClr val="FFFF00"/>
          </a:solidFill>
          <a:ln w="12700" cap="rnd">
            <a:solidFill>
              <a:schemeClr val="tx1"/>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911" name="Freeform 21"/>
          <p:cNvSpPr>
            <a:spLocks/>
          </p:cNvSpPr>
          <p:nvPr/>
        </p:nvSpPr>
        <p:spPr bwMode="auto">
          <a:xfrm>
            <a:off x="6019800" y="1524000"/>
            <a:ext cx="1295400" cy="1143000"/>
          </a:xfrm>
          <a:custGeom>
            <a:avLst/>
            <a:gdLst>
              <a:gd name="T0" fmla="*/ 0 w 816"/>
              <a:gd name="T1" fmla="*/ 48 h 720"/>
              <a:gd name="T2" fmla="*/ 0 w 816"/>
              <a:gd name="T3" fmla="*/ 336 h 720"/>
              <a:gd name="T4" fmla="*/ 528 w 816"/>
              <a:gd name="T5" fmla="*/ 720 h 720"/>
              <a:gd name="T6" fmla="*/ 816 w 816"/>
              <a:gd name="T7" fmla="*/ 672 h 720"/>
              <a:gd name="T8" fmla="*/ 816 w 816"/>
              <a:gd name="T9" fmla="*/ 432 h 720"/>
              <a:gd name="T10" fmla="*/ 96 w 816"/>
              <a:gd name="T11" fmla="*/ 0 h 720"/>
              <a:gd name="T12" fmla="*/ 0 w 816"/>
              <a:gd name="T13" fmla="*/ 48 h 720"/>
              <a:gd name="T14" fmla="*/ 0 60000 65536"/>
              <a:gd name="T15" fmla="*/ 0 60000 65536"/>
              <a:gd name="T16" fmla="*/ 0 60000 65536"/>
              <a:gd name="T17" fmla="*/ 0 60000 65536"/>
              <a:gd name="T18" fmla="*/ 0 60000 65536"/>
              <a:gd name="T19" fmla="*/ 0 60000 65536"/>
              <a:gd name="T20" fmla="*/ 0 60000 65536"/>
              <a:gd name="T21" fmla="*/ 0 w 816"/>
              <a:gd name="T22" fmla="*/ 0 h 720"/>
              <a:gd name="T23" fmla="*/ 816 w 816"/>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6" h="720">
                <a:moveTo>
                  <a:pt x="0" y="48"/>
                </a:moveTo>
                <a:lnTo>
                  <a:pt x="0" y="336"/>
                </a:lnTo>
                <a:lnTo>
                  <a:pt x="528" y="720"/>
                </a:lnTo>
                <a:lnTo>
                  <a:pt x="816" y="672"/>
                </a:lnTo>
                <a:lnTo>
                  <a:pt x="816" y="432"/>
                </a:lnTo>
                <a:lnTo>
                  <a:pt x="96" y="0"/>
                </a:lnTo>
                <a:lnTo>
                  <a:pt x="0" y="48"/>
                </a:lnTo>
                <a:close/>
              </a:path>
            </a:pathLst>
          </a:custGeom>
          <a:solidFill>
            <a:schemeClr val="folHlink"/>
          </a:solidFill>
          <a:ln w="12700">
            <a:solidFill>
              <a:schemeClr val="tx1"/>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912" name="AutoShape 22"/>
          <p:cNvSpPr>
            <a:spLocks noChangeArrowheads="1"/>
          </p:cNvSpPr>
          <p:nvPr/>
        </p:nvSpPr>
        <p:spPr bwMode="auto">
          <a:xfrm>
            <a:off x="5715000" y="4419600"/>
            <a:ext cx="1371600" cy="990600"/>
          </a:xfrm>
          <a:prstGeom prst="rtTriangle">
            <a:avLst/>
          </a:prstGeom>
          <a:solidFill>
            <a:srgbClr val="FF40FF"/>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914" name="Freeform 24" descr="Wide upward diagonal"/>
          <p:cNvSpPr>
            <a:spLocks/>
          </p:cNvSpPr>
          <p:nvPr/>
        </p:nvSpPr>
        <p:spPr bwMode="auto">
          <a:xfrm>
            <a:off x="6934200" y="3581400"/>
            <a:ext cx="609600" cy="1752600"/>
          </a:xfrm>
          <a:custGeom>
            <a:avLst/>
            <a:gdLst>
              <a:gd name="T0" fmla="*/ 0 w 384"/>
              <a:gd name="T1" fmla="*/ 0 h 1104"/>
              <a:gd name="T2" fmla="*/ 288 w 384"/>
              <a:gd name="T3" fmla="*/ 96 h 1104"/>
              <a:gd name="T4" fmla="*/ 384 w 384"/>
              <a:gd name="T5" fmla="*/ 864 h 1104"/>
              <a:gd name="T6" fmla="*/ 96 w 384"/>
              <a:gd name="T7" fmla="*/ 1104 h 1104"/>
              <a:gd name="T8" fmla="*/ 0 w 384"/>
              <a:gd name="T9" fmla="*/ 0 h 1104"/>
              <a:gd name="T10" fmla="*/ 0 60000 65536"/>
              <a:gd name="T11" fmla="*/ 0 60000 65536"/>
              <a:gd name="T12" fmla="*/ 0 60000 65536"/>
              <a:gd name="T13" fmla="*/ 0 60000 65536"/>
              <a:gd name="T14" fmla="*/ 0 60000 65536"/>
              <a:gd name="T15" fmla="*/ 0 w 384"/>
              <a:gd name="T16" fmla="*/ 0 h 1104"/>
              <a:gd name="T17" fmla="*/ 384 w 384"/>
              <a:gd name="T18" fmla="*/ 1104 h 1104"/>
            </a:gdLst>
            <a:ahLst/>
            <a:cxnLst>
              <a:cxn ang="T10">
                <a:pos x="T0" y="T1"/>
              </a:cxn>
              <a:cxn ang="T11">
                <a:pos x="T2" y="T3"/>
              </a:cxn>
              <a:cxn ang="T12">
                <a:pos x="T4" y="T5"/>
              </a:cxn>
              <a:cxn ang="T13">
                <a:pos x="T6" y="T7"/>
              </a:cxn>
              <a:cxn ang="T14">
                <a:pos x="T8" y="T9"/>
              </a:cxn>
            </a:cxnLst>
            <a:rect l="T15" t="T16" r="T17" b="T18"/>
            <a:pathLst>
              <a:path w="384" h="1104">
                <a:moveTo>
                  <a:pt x="0" y="0"/>
                </a:moveTo>
                <a:lnTo>
                  <a:pt x="288" y="96"/>
                </a:lnTo>
                <a:lnTo>
                  <a:pt x="384" y="864"/>
                </a:lnTo>
                <a:lnTo>
                  <a:pt x="96" y="1104"/>
                </a:lnTo>
                <a:lnTo>
                  <a:pt x="0" y="0"/>
                </a:lnTo>
                <a:close/>
              </a:path>
            </a:pathLst>
          </a:custGeom>
          <a:pattFill prst="wdUpDiag">
            <a:fgClr>
              <a:srgbClr val="FFFF00"/>
            </a:fgClr>
            <a:bgClr>
              <a:srgbClr val="FFFFFF"/>
            </a:bgClr>
          </a:pattFill>
          <a:ln w="12700">
            <a:solidFill>
              <a:schemeClr val="tx1"/>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915" name="Text Box 25"/>
          <p:cNvSpPr txBox="1">
            <a:spLocks noChangeArrowheads="1"/>
          </p:cNvSpPr>
          <p:nvPr/>
        </p:nvSpPr>
        <p:spPr bwMode="auto">
          <a:xfrm>
            <a:off x="7696200" y="4572000"/>
            <a:ext cx="27606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dirty="0">
                <a:latin typeface="Times New Roman" charset="0"/>
              </a:rPr>
              <a:t>“</a:t>
            </a:r>
            <a:r>
              <a:rPr lang="en-US" altLang="en-US" dirty="0" err="1">
                <a:latin typeface="Times New Roman" charset="0"/>
              </a:rPr>
              <a:t>Forseeable</a:t>
            </a:r>
            <a:r>
              <a:rPr lang="en-US" altLang="en-US" dirty="0">
                <a:latin typeface="Times New Roman" charset="0"/>
              </a:rPr>
              <a:t> bar”</a:t>
            </a:r>
          </a:p>
          <a:p>
            <a:r>
              <a:rPr lang="en-US" altLang="en-US" dirty="0">
                <a:latin typeface="Times New Roman" charset="0"/>
              </a:rPr>
              <a:t>might allow patentee</a:t>
            </a:r>
          </a:p>
          <a:p>
            <a:r>
              <a:rPr lang="en-US" altLang="en-US" dirty="0">
                <a:latin typeface="Times New Roman" charset="0"/>
              </a:rPr>
              <a:t>to keep this area; </a:t>
            </a:r>
          </a:p>
          <a:p>
            <a:r>
              <a:rPr lang="en-US" altLang="en-US" dirty="0">
                <a:latin typeface="Times New Roman" charset="0"/>
              </a:rPr>
              <a:t>“complete bar” </a:t>
            </a:r>
          </a:p>
          <a:p>
            <a:r>
              <a:rPr lang="en-US" altLang="en-US" dirty="0">
                <a:latin typeface="Times New Roman" charset="0"/>
              </a:rPr>
              <a:t>approach doesn’t</a:t>
            </a:r>
          </a:p>
        </p:txBody>
      </p:sp>
      <p:sp>
        <p:nvSpPr>
          <p:cNvPr id="37916" name="Line 26"/>
          <p:cNvSpPr>
            <a:spLocks noChangeShapeType="1"/>
          </p:cNvSpPr>
          <p:nvPr/>
        </p:nvSpPr>
        <p:spPr bwMode="auto">
          <a:xfrm flipH="1" flipV="1">
            <a:off x="7239000" y="4495800"/>
            <a:ext cx="6858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17" name="Freeform 27"/>
          <p:cNvSpPr>
            <a:spLocks/>
          </p:cNvSpPr>
          <p:nvPr/>
        </p:nvSpPr>
        <p:spPr bwMode="auto">
          <a:xfrm>
            <a:off x="6858000" y="2667000"/>
            <a:ext cx="1600200" cy="1295400"/>
          </a:xfrm>
          <a:custGeom>
            <a:avLst/>
            <a:gdLst>
              <a:gd name="T0" fmla="*/ 1008 w 1008"/>
              <a:gd name="T1" fmla="*/ 816 h 816"/>
              <a:gd name="T2" fmla="*/ 48 w 1008"/>
              <a:gd name="T3" fmla="*/ 576 h 816"/>
              <a:gd name="T4" fmla="*/ 0 w 1008"/>
              <a:gd name="T5" fmla="*/ 0 h 816"/>
              <a:gd name="T6" fmla="*/ 0 60000 65536"/>
              <a:gd name="T7" fmla="*/ 0 60000 65536"/>
              <a:gd name="T8" fmla="*/ 0 60000 65536"/>
              <a:gd name="T9" fmla="*/ 0 w 1008"/>
              <a:gd name="T10" fmla="*/ 0 h 816"/>
              <a:gd name="T11" fmla="*/ 1008 w 1008"/>
              <a:gd name="T12" fmla="*/ 816 h 816"/>
            </a:gdLst>
            <a:ahLst/>
            <a:cxnLst>
              <a:cxn ang="T6">
                <a:pos x="T0" y="T1"/>
              </a:cxn>
              <a:cxn ang="T7">
                <a:pos x="T2" y="T3"/>
              </a:cxn>
              <a:cxn ang="T8">
                <a:pos x="T4" y="T5"/>
              </a:cxn>
            </a:cxnLst>
            <a:rect l="T9" t="T10" r="T11" b="T12"/>
            <a:pathLst>
              <a:path w="1008" h="816">
                <a:moveTo>
                  <a:pt x="1008" y="816"/>
                </a:moveTo>
                <a:lnTo>
                  <a:pt x="48" y="576"/>
                </a:lnTo>
                <a:lnTo>
                  <a:pt x="0" y="0"/>
                </a:lnTo>
              </a:path>
            </a:pathLst>
          </a:custGeom>
          <a:noFill/>
          <a:ln w="19050">
            <a:solidFill>
              <a:srgbClr val="FF9966"/>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37918" name="Freeform 28"/>
          <p:cNvSpPr>
            <a:spLocks/>
          </p:cNvSpPr>
          <p:nvPr/>
        </p:nvSpPr>
        <p:spPr bwMode="auto">
          <a:xfrm>
            <a:off x="2743200" y="2209800"/>
            <a:ext cx="1295400" cy="2286000"/>
          </a:xfrm>
          <a:custGeom>
            <a:avLst/>
            <a:gdLst>
              <a:gd name="T0" fmla="*/ 192 w 816"/>
              <a:gd name="T1" fmla="*/ 1392 h 1440"/>
              <a:gd name="T2" fmla="*/ 384 w 816"/>
              <a:gd name="T3" fmla="*/ 1056 h 1440"/>
              <a:gd name="T4" fmla="*/ 240 w 816"/>
              <a:gd name="T5" fmla="*/ 816 h 1440"/>
              <a:gd name="T6" fmla="*/ 480 w 816"/>
              <a:gd name="T7" fmla="*/ 432 h 1440"/>
              <a:gd name="T8" fmla="*/ 816 w 816"/>
              <a:gd name="T9" fmla="*/ 336 h 1440"/>
              <a:gd name="T10" fmla="*/ 720 w 816"/>
              <a:gd name="T11" fmla="*/ 0 h 1440"/>
              <a:gd name="T12" fmla="*/ 624 w 816"/>
              <a:gd name="T13" fmla="*/ 48 h 1440"/>
              <a:gd name="T14" fmla="*/ 0 w 816"/>
              <a:gd name="T15" fmla="*/ 1056 h 1440"/>
              <a:gd name="T16" fmla="*/ 192 w 816"/>
              <a:gd name="T17" fmla="*/ 1440 h 1440"/>
              <a:gd name="T18" fmla="*/ 192 w 816"/>
              <a:gd name="T19" fmla="*/ 1392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192" y="1392"/>
                </a:moveTo>
                <a:lnTo>
                  <a:pt x="384" y="1056"/>
                </a:lnTo>
                <a:lnTo>
                  <a:pt x="240" y="816"/>
                </a:lnTo>
                <a:lnTo>
                  <a:pt x="480" y="432"/>
                </a:lnTo>
                <a:lnTo>
                  <a:pt x="816" y="336"/>
                </a:lnTo>
                <a:lnTo>
                  <a:pt x="720" y="0"/>
                </a:lnTo>
                <a:lnTo>
                  <a:pt x="624" y="48"/>
                </a:lnTo>
                <a:lnTo>
                  <a:pt x="0" y="1056"/>
                </a:lnTo>
                <a:lnTo>
                  <a:pt x="192" y="1440"/>
                </a:lnTo>
                <a:lnTo>
                  <a:pt x="192" y="1392"/>
                </a:lnTo>
                <a:close/>
              </a:path>
            </a:pathLst>
          </a:custGeom>
          <a:solidFill>
            <a:schemeClr val="folHlink"/>
          </a:solidFill>
          <a:ln w="12700">
            <a:solidFill>
              <a:schemeClr val="tx1"/>
            </a:solidFill>
            <a:round/>
            <a:headEnd/>
            <a:tailEnd/>
          </a:ln>
        </p:spPr>
        <p:txBody>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Tree>
    <p:extLst>
      <p:ext uri="{BB962C8B-B14F-4D97-AF65-F5344CB8AC3E}">
        <p14:creationId xmlns:p14="http://schemas.microsoft.com/office/powerpoint/2010/main" val="13301553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23307" y="0"/>
            <a:ext cx="599702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Rectangle 14"/>
          <p:cNvSpPr/>
          <p:nvPr/>
        </p:nvSpPr>
        <p:spPr>
          <a:xfrm>
            <a:off x="2347310" y="2140683"/>
            <a:ext cx="7497379" cy="646331"/>
          </a:xfrm>
          <a:prstGeom prst="rect">
            <a:avLst/>
          </a:prstGeom>
        </p:spPr>
        <p:txBody>
          <a:bodyPr wrap="square">
            <a:spAutoFit/>
          </a:bodyPr>
          <a:lstStyle/>
          <a:p>
            <a:pPr algn="ctr"/>
            <a:r>
              <a:rPr lang="en-US" sz="3600" dirty="0">
                <a:latin typeface="Garamond"/>
                <a:cs typeface="Garamond"/>
              </a:rPr>
              <a:t>Part B:  Defenses</a:t>
            </a:r>
          </a:p>
        </p:txBody>
      </p:sp>
      <p:sp>
        <p:nvSpPr>
          <p:cNvPr id="2" name="TextBox 1"/>
          <p:cNvSpPr txBox="1"/>
          <p:nvPr/>
        </p:nvSpPr>
        <p:spPr>
          <a:xfrm>
            <a:off x="1732643" y="2449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2689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7167" y="831884"/>
            <a:ext cx="7346023" cy="5715205"/>
          </a:xfrm>
          <a:prstGeom prst="rect">
            <a:avLst/>
          </a:prstGeom>
        </p:spPr>
      </p:pic>
      <p:sp>
        <p:nvSpPr>
          <p:cNvPr id="5" name="TextBox 4"/>
          <p:cNvSpPr txBox="1"/>
          <p:nvPr/>
        </p:nvSpPr>
        <p:spPr>
          <a:xfrm>
            <a:off x="3154167" y="51900"/>
            <a:ext cx="6251904" cy="584775"/>
          </a:xfrm>
          <a:prstGeom prst="rect">
            <a:avLst/>
          </a:prstGeom>
          <a:noFill/>
        </p:spPr>
        <p:txBody>
          <a:bodyPr wrap="none" rtlCol="0">
            <a:spAutoFit/>
          </a:bodyPr>
          <a:lstStyle/>
          <a:p>
            <a:r>
              <a:rPr lang="en-US" sz="3200"/>
              <a:t>Westinghouse’s first </a:t>
            </a:r>
            <a:r>
              <a:rPr lang="en-US" sz="3200" dirty="0"/>
              <a:t>air brake (1869)</a:t>
            </a:r>
          </a:p>
        </p:txBody>
      </p:sp>
    </p:spTree>
    <p:extLst>
      <p:ext uri="{BB962C8B-B14F-4D97-AF65-F5344CB8AC3E}">
        <p14:creationId xmlns:p14="http://schemas.microsoft.com/office/powerpoint/2010/main" val="1896575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Imperfections</a:t>
            </a:r>
          </a:p>
        </p:txBody>
      </p:sp>
      <p:sp>
        <p:nvSpPr>
          <p:cNvPr id="3" name="Content Placeholder 2"/>
          <p:cNvSpPr>
            <a:spLocks noGrp="1"/>
          </p:cNvSpPr>
          <p:nvPr>
            <p:ph idx="1"/>
          </p:nvPr>
        </p:nvSpPr>
        <p:spPr/>
        <p:txBody>
          <a:bodyPr/>
          <a:lstStyle/>
          <a:p>
            <a:r>
              <a:rPr lang="en-US" dirty="0"/>
              <a:t>Slow transfer of air pressure to the rearward cars in long trains substantially increased the time necessary to stop the trains and exerted pressure on the engine and forward cars</a:t>
            </a:r>
          </a:p>
          <a:p>
            <a:r>
              <a:rPr lang="en-US" dirty="0"/>
              <a:t>A break in the chain of couplings between the cars would make it impossible to set the brakes on any of the cars</a:t>
            </a:r>
          </a:p>
        </p:txBody>
      </p:sp>
    </p:spTree>
    <p:extLst>
      <p:ext uri="{BB962C8B-B14F-4D97-AF65-F5344CB8AC3E}">
        <p14:creationId xmlns:p14="http://schemas.microsoft.com/office/powerpoint/2010/main" val="3279737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539"/>
            <a:ext cx="11691257" cy="6844461"/>
          </a:xfrm>
          <a:prstGeom prst="rect">
            <a:avLst/>
          </a:prstGeom>
        </p:spPr>
      </p:pic>
      <p:sp>
        <p:nvSpPr>
          <p:cNvPr id="3" name="TextBox 2"/>
          <p:cNvSpPr txBox="1"/>
          <p:nvPr/>
        </p:nvSpPr>
        <p:spPr>
          <a:xfrm>
            <a:off x="7287487" y="13539"/>
            <a:ext cx="4403770" cy="307777"/>
          </a:xfrm>
          <a:prstGeom prst="rect">
            <a:avLst/>
          </a:prstGeom>
          <a:noFill/>
        </p:spPr>
        <p:txBody>
          <a:bodyPr wrap="none" rtlCol="0">
            <a:spAutoFit/>
          </a:bodyPr>
          <a:lstStyle/>
          <a:p>
            <a:r>
              <a:rPr lang="en-US" sz="1400" dirty="0"/>
              <a:t>Source:  http://</a:t>
            </a:r>
            <a:r>
              <a:rPr lang="en-US" sz="1400" dirty="0" err="1"/>
              <a:t>railroad.net</a:t>
            </a:r>
            <a:r>
              <a:rPr lang="en-US" sz="1400" dirty="0"/>
              <a:t>/articles/</a:t>
            </a:r>
            <a:r>
              <a:rPr lang="en-US" sz="1400" dirty="0" err="1"/>
              <a:t>railfanning</a:t>
            </a:r>
            <a:r>
              <a:rPr lang="en-US" sz="1400" dirty="0"/>
              <a:t>/airbrakes/</a:t>
            </a:r>
          </a:p>
        </p:txBody>
      </p:sp>
      <p:sp>
        <p:nvSpPr>
          <p:cNvPr id="4" name="Rounded Rectangle 3"/>
          <p:cNvSpPr/>
          <p:nvPr/>
        </p:nvSpPr>
        <p:spPr>
          <a:xfrm>
            <a:off x="73479" y="167427"/>
            <a:ext cx="6800850" cy="21593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67499" y="167427"/>
            <a:ext cx="1275606" cy="369332"/>
          </a:xfrm>
          <a:prstGeom prst="rect">
            <a:avLst/>
          </a:prstGeom>
          <a:noFill/>
        </p:spPr>
        <p:txBody>
          <a:bodyPr wrap="none" rtlCol="0">
            <a:spAutoFit/>
          </a:bodyPr>
          <a:lstStyle/>
          <a:p>
            <a:r>
              <a:rPr lang="en-US" dirty="0">
                <a:solidFill>
                  <a:srgbClr val="FF0000"/>
                </a:solidFill>
              </a:rPr>
              <a:t>Locomotive</a:t>
            </a:r>
          </a:p>
        </p:txBody>
      </p:sp>
      <p:sp>
        <p:nvSpPr>
          <p:cNvPr id="6" name="Rounded Rectangle 5"/>
          <p:cNvSpPr/>
          <p:nvPr/>
        </p:nvSpPr>
        <p:spPr>
          <a:xfrm>
            <a:off x="1037538" y="3289057"/>
            <a:ext cx="6380404" cy="25466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4623" y="3322158"/>
            <a:ext cx="983026" cy="369332"/>
          </a:xfrm>
          <a:prstGeom prst="rect">
            <a:avLst/>
          </a:prstGeom>
          <a:noFill/>
        </p:spPr>
        <p:txBody>
          <a:bodyPr wrap="none" rtlCol="0">
            <a:spAutoFit/>
          </a:bodyPr>
          <a:lstStyle/>
          <a:p>
            <a:r>
              <a:rPr lang="en-US" dirty="0">
                <a:solidFill>
                  <a:srgbClr val="FF0000"/>
                </a:solidFill>
              </a:rPr>
              <a:t>Train car</a:t>
            </a:r>
          </a:p>
        </p:txBody>
      </p:sp>
    </p:spTree>
    <p:extLst>
      <p:ext uri="{BB962C8B-B14F-4D97-AF65-F5344CB8AC3E}">
        <p14:creationId xmlns:p14="http://schemas.microsoft.com/office/powerpoint/2010/main" val="965839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714384" cy="6858001"/>
          </a:xfrm>
          <a:prstGeom prst="rect">
            <a:avLst/>
          </a:prstGeom>
        </p:spPr>
      </p:pic>
      <p:sp>
        <p:nvSpPr>
          <p:cNvPr id="3" name="TextBox 2"/>
          <p:cNvSpPr txBox="1"/>
          <p:nvPr/>
        </p:nvSpPr>
        <p:spPr>
          <a:xfrm>
            <a:off x="119065" y="0"/>
            <a:ext cx="4403770" cy="307777"/>
          </a:xfrm>
          <a:prstGeom prst="rect">
            <a:avLst/>
          </a:prstGeom>
          <a:noFill/>
        </p:spPr>
        <p:txBody>
          <a:bodyPr wrap="none" rtlCol="0">
            <a:spAutoFit/>
          </a:bodyPr>
          <a:lstStyle/>
          <a:p>
            <a:r>
              <a:rPr lang="en-US" sz="1400" dirty="0"/>
              <a:t>Source:  http://</a:t>
            </a:r>
            <a:r>
              <a:rPr lang="en-US" sz="1400" dirty="0" err="1"/>
              <a:t>railroad.net</a:t>
            </a:r>
            <a:r>
              <a:rPr lang="en-US" sz="1400" dirty="0"/>
              <a:t>/articles/</a:t>
            </a:r>
            <a:r>
              <a:rPr lang="en-US" sz="1400" dirty="0" err="1"/>
              <a:t>railfanning</a:t>
            </a:r>
            <a:r>
              <a:rPr lang="en-US" sz="1400" dirty="0"/>
              <a:t>/airbrakes/</a:t>
            </a:r>
          </a:p>
        </p:txBody>
      </p:sp>
    </p:spTree>
    <p:extLst>
      <p:ext uri="{BB962C8B-B14F-4D97-AF65-F5344CB8AC3E}">
        <p14:creationId xmlns:p14="http://schemas.microsoft.com/office/powerpoint/2010/main" val="3603637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65" y="8363"/>
            <a:ext cx="11700099" cy="6849637"/>
          </a:xfrm>
          <a:prstGeom prst="rect">
            <a:avLst/>
          </a:prstGeom>
        </p:spPr>
      </p:pic>
      <p:sp>
        <p:nvSpPr>
          <p:cNvPr id="3" name="TextBox 2"/>
          <p:cNvSpPr txBox="1"/>
          <p:nvPr/>
        </p:nvSpPr>
        <p:spPr>
          <a:xfrm>
            <a:off x="119065" y="0"/>
            <a:ext cx="4403770" cy="307777"/>
          </a:xfrm>
          <a:prstGeom prst="rect">
            <a:avLst/>
          </a:prstGeom>
          <a:noFill/>
        </p:spPr>
        <p:txBody>
          <a:bodyPr wrap="none" rtlCol="0">
            <a:spAutoFit/>
          </a:bodyPr>
          <a:lstStyle/>
          <a:p>
            <a:r>
              <a:rPr lang="en-US" sz="1400" dirty="0"/>
              <a:t>Source:  http://</a:t>
            </a:r>
            <a:r>
              <a:rPr lang="en-US" sz="1400" dirty="0" err="1"/>
              <a:t>railroad.net</a:t>
            </a:r>
            <a:r>
              <a:rPr lang="en-US" sz="1400" dirty="0"/>
              <a:t>/articles/</a:t>
            </a:r>
            <a:r>
              <a:rPr lang="en-US" sz="1400" dirty="0" err="1"/>
              <a:t>railfanning</a:t>
            </a:r>
            <a:r>
              <a:rPr lang="en-US" sz="1400" dirty="0"/>
              <a:t>/airbrakes/</a:t>
            </a:r>
          </a:p>
        </p:txBody>
      </p:sp>
    </p:spTree>
    <p:extLst>
      <p:ext uri="{BB962C8B-B14F-4D97-AF65-F5344CB8AC3E}">
        <p14:creationId xmlns:p14="http://schemas.microsoft.com/office/powerpoint/2010/main" val="263198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1714384" cy="6858001"/>
          </a:xfrm>
          <a:prstGeom prst="rect">
            <a:avLst/>
          </a:prstGeom>
        </p:spPr>
      </p:pic>
      <p:sp>
        <p:nvSpPr>
          <p:cNvPr id="3" name="TextBox 2"/>
          <p:cNvSpPr txBox="1"/>
          <p:nvPr/>
        </p:nvSpPr>
        <p:spPr>
          <a:xfrm>
            <a:off x="119065" y="0"/>
            <a:ext cx="4403770" cy="307777"/>
          </a:xfrm>
          <a:prstGeom prst="rect">
            <a:avLst/>
          </a:prstGeom>
          <a:noFill/>
        </p:spPr>
        <p:txBody>
          <a:bodyPr wrap="none" rtlCol="0">
            <a:spAutoFit/>
          </a:bodyPr>
          <a:lstStyle/>
          <a:p>
            <a:r>
              <a:rPr lang="en-US" sz="1400" dirty="0"/>
              <a:t>Source:  http://</a:t>
            </a:r>
            <a:r>
              <a:rPr lang="en-US" sz="1400" dirty="0" err="1"/>
              <a:t>railroad.net</a:t>
            </a:r>
            <a:r>
              <a:rPr lang="en-US" sz="1400" dirty="0"/>
              <a:t>/articles/</a:t>
            </a:r>
            <a:r>
              <a:rPr lang="en-US" sz="1400" dirty="0" err="1"/>
              <a:t>railfanning</a:t>
            </a:r>
            <a:r>
              <a:rPr lang="en-US" sz="1400" dirty="0"/>
              <a:t>/airbrakes/</a:t>
            </a:r>
          </a:p>
        </p:txBody>
      </p:sp>
      <p:sp>
        <p:nvSpPr>
          <p:cNvPr id="4" name="TextBox 3">
            <a:extLst>
              <a:ext uri="{FF2B5EF4-FFF2-40B4-BE49-F238E27FC236}">
                <a16:creationId xmlns:a16="http://schemas.microsoft.com/office/drawing/2014/main" id="{333D24DC-BC9B-D04B-A337-875EFD0E27F4}"/>
              </a:ext>
            </a:extLst>
          </p:cNvPr>
          <p:cNvSpPr txBox="1"/>
          <p:nvPr/>
        </p:nvSpPr>
        <p:spPr>
          <a:xfrm>
            <a:off x="8899382" y="72349"/>
            <a:ext cx="2877158" cy="2462213"/>
          </a:xfrm>
          <a:prstGeom prst="rect">
            <a:avLst/>
          </a:prstGeom>
          <a:noFill/>
        </p:spPr>
        <p:txBody>
          <a:bodyPr wrap="square" rtlCol="0">
            <a:spAutoFit/>
          </a:bodyPr>
          <a:lstStyle/>
          <a:p>
            <a:r>
              <a:rPr lang="en-US" sz="1400" dirty="0"/>
              <a:t>Claim:  “In a brake mechanism, the combination of a main air-pipe, an auxiliary reservoir, a brake-cylinder, and a triple valve having a piston whose preliminary traverse admits air from the auxiliary reservoir to the</a:t>
            </a:r>
          </a:p>
          <a:p>
            <a:r>
              <a:rPr lang="en-US" sz="1400" dirty="0"/>
              <a:t>brake-cylinder, and which by a further traverse admits air directly from the main air-pipe to the brake-cylinder, substantially as set forth”</a:t>
            </a:r>
          </a:p>
          <a:p>
            <a:endParaRPr lang="en-US" sz="1400" dirty="0"/>
          </a:p>
        </p:txBody>
      </p:sp>
    </p:spTree>
    <p:extLst>
      <p:ext uri="{BB962C8B-B14F-4D97-AF65-F5344CB8AC3E}">
        <p14:creationId xmlns:p14="http://schemas.microsoft.com/office/powerpoint/2010/main" val="934647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5D33-616B-AEBD-807D-F8843083933F}"/>
              </a:ext>
            </a:extLst>
          </p:cNvPr>
          <p:cNvSpPr>
            <a:spLocks noGrp="1"/>
          </p:cNvSpPr>
          <p:nvPr>
            <p:ph type="title"/>
          </p:nvPr>
        </p:nvSpPr>
        <p:spPr/>
        <p:txBody>
          <a:bodyPr/>
          <a:lstStyle/>
          <a:p>
            <a:r>
              <a:rPr lang="en-US" dirty="0"/>
              <a:t>Dissemination of the Technology</a:t>
            </a:r>
          </a:p>
        </p:txBody>
      </p:sp>
      <p:sp>
        <p:nvSpPr>
          <p:cNvPr id="3" name="Content Placeholder 2">
            <a:extLst>
              <a:ext uri="{FF2B5EF4-FFF2-40B4-BE49-F238E27FC236}">
                <a16:creationId xmlns:a16="http://schemas.microsoft.com/office/drawing/2014/main" id="{DD1D23AF-8736-3A85-446E-6AB1E751E81B}"/>
              </a:ext>
            </a:extLst>
          </p:cNvPr>
          <p:cNvSpPr>
            <a:spLocks noGrp="1"/>
          </p:cNvSpPr>
          <p:nvPr>
            <p:ph idx="1"/>
          </p:nvPr>
        </p:nvSpPr>
        <p:spPr/>
        <p:txBody>
          <a:bodyPr>
            <a:normAutofit fontScale="77500" lnSpcReduction="20000"/>
          </a:bodyPr>
          <a:lstStyle/>
          <a:p>
            <a:r>
              <a:rPr lang="en-US" dirty="0"/>
              <a:t>Problem:  </a:t>
            </a:r>
            <a:r>
              <a:rPr lang="en-US" dirty="0">
                <a:hlinkClick r:id="rId2"/>
              </a:rPr>
              <a:t>https://www.google.com/search?q=westinghouse+air+brake&amp;source=lmns&amp;tbm=vid&amp;bih=712&amp;biw=1071&amp;client=safari&amp;hl=en&amp;sa=X&amp;ved=2ahUKEwjftumCnbT9AhV6MlkFHcMLC6cQ0pQJKAR6BAgBEAo#fpstate=ive&amp;vld=cid:9986559f,vid:k6nXOd7b7fw</a:t>
            </a:r>
            <a:endParaRPr lang="en-US" dirty="0"/>
          </a:p>
          <a:p>
            <a:r>
              <a:rPr lang="en-US" dirty="0"/>
              <a:t>Initial Solution:  </a:t>
            </a:r>
            <a:r>
              <a:rPr lang="en-US" dirty="0">
                <a:hlinkClick r:id="rId3"/>
              </a:rPr>
              <a:t>https://www.google.com/url?sa=t&amp;rct=j&amp;q=&amp;esrc=s&amp;source=video&amp;cd=&amp;ved=2ahUKEwjNooyGnbT9AhUPFlkFHafiC7AQtwJ6BAgBEAI&amp;url=https%3A%2F%2Fwww.youtube.com%2Fwatch%3Fv%3D1a9-pc07KKc&amp;usg=AOvVaw17RAPQEGXQNUMMP1FZmo-v</a:t>
            </a:r>
            <a:endParaRPr lang="en-US" dirty="0"/>
          </a:p>
          <a:p>
            <a:r>
              <a:rPr lang="en-US" dirty="0"/>
              <a:t>Adoption of the triple valve:  </a:t>
            </a:r>
            <a:r>
              <a:rPr lang="en-US" dirty="0">
                <a:hlinkClick r:id="rId4"/>
              </a:rPr>
              <a:t>https://www.youtube.com/watch?v=l3KqBZxzQTY&amp;embeds_euri=https%3A%2F%2Fwww.google.com%2F&amp;source_ve_path=MTM5MTE3LDM2ODQy&amp;feature=emb_rel_end</a:t>
            </a:r>
            <a:endParaRPr lang="en-US" dirty="0"/>
          </a:p>
          <a:p>
            <a:r>
              <a:rPr lang="en-US" dirty="0"/>
              <a:t>Fruits:  </a:t>
            </a:r>
            <a:r>
              <a:rPr lang="en-US" dirty="0">
                <a:hlinkClick r:id="rId5"/>
              </a:rPr>
              <a:t>https://www.google.com/url?sa=t&amp;rct=j&amp;q=&amp;esrc=s&amp;source=video&amp;cd=&amp;ved=2ahUKEwjX-YnMobT9AhUUD1kFHQ_BCM8Qz40FegQIBhAl&amp;url=https%3A%2F%2Fwww.youtube.com%2Fwatch%3Fv%3Dl3KqBZxzQTY&amp;usg=AOvVaw2GsDTnyMaJtcsXBTOwUvT9</a:t>
            </a:r>
            <a:r>
              <a:rPr lang="en-US" dirty="0"/>
              <a:t> </a:t>
            </a:r>
          </a:p>
          <a:p>
            <a:endParaRPr lang="en-US" dirty="0"/>
          </a:p>
          <a:p>
            <a:endParaRPr lang="en-US" dirty="0"/>
          </a:p>
        </p:txBody>
      </p:sp>
    </p:spTree>
    <p:extLst>
      <p:ext uri="{BB962C8B-B14F-4D97-AF65-F5344CB8AC3E}">
        <p14:creationId xmlns:p14="http://schemas.microsoft.com/office/powerpoint/2010/main" val="264467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23307" y="0"/>
            <a:ext cx="599702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Rectangle 14"/>
          <p:cNvSpPr/>
          <p:nvPr/>
        </p:nvSpPr>
        <p:spPr>
          <a:xfrm>
            <a:off x="2347310" y="2140683"/>
            <a:ext cx="7497379" cy="646331"/>
          </a:xfrm>
          <a:prstGeom prst="rect">
            <a:avLst/>
          </a:prstGeom>
        </p:spPr>
        <p:txBody>
          <a:bodyPr wrap="square">
            <a:spAutoFit/>
          </a:bodyPr>
          <a:lstStyle/>
          <a:p>
            <a:pPr algn="ctr"/>
            <a:r>
              <a:rPr lang="en-US" sz="3600" dirty="0">
                <a:latin typeface="Garamond"/>
                <a:cs typeface="Garamond"/>
              </a:rPr>
              <a:t>Part A:  Forbidden Conduct</a:t>
            </a:r>
          </a:p>
        </p:txBody>
      </p:sp>
      <p:sp>
        <p:nvSpPr>
          <p:cNvPr id="2" name="TextBox 1"/>
          <p:cNvSpPr txBox="1"/>
          <p:nvPr/>
        </p:nvSpPr>
        <p:spPr>
          <a:xfrm>
            <a:off x="1732643" y="2449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963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1714384" cy="6858001"/>
          </a:xfrm>
          <a:prstGeom prst="rect">
            <a:avLst/>
          </a:prstGeom>
        </p:spPr>
      </p:pic>
      <p:sp>
        <p:nvSpPr>
          <p:cNvPr id="3" name="TextBox 2"/>
          <p:cNvSpPr txBox="1"/>
          <p:nvPr/>
        </p:nvSpPr>
        <p:spPr>
          <a:xfrm>
            <a:off x="119065" y="0"/>
            <a:ext cx="4403770" cy="307777"/>
          </a:xfrm>
          <a:prstGeom prst="rect">
            <a:avLst/>
          </a:prstGeom>
          <a:noFill/>
        </p:spPr>
        <p:txBody>
          <a:bodyPr wrap="none" rtlCol="0">
            <a:spAutoFit/>
          </a:bodyPr>
          <a:lstStyle/>
          <a:p>
            <a:r>
              <a:rPr lang="en-US" sz="1400" dirty="0"/>
              <a:t>Source:  http://</a:t>
            </a:r>
            <a:r>
              <a:rPr lang="en-US" sz="1400" dirty="0" err="1"/>
              <a:t>railroad.net</a:t>
            </a:r>
            <a:r>
              <a:rPr lang="en-US" sz="1400" dirty="0"/>
              <a:t>/articles/</a:t>
            </a:r>
            <a:r>
              <a:rPr lang="en-US" sz="1400" dirty="0" err="1"/>
              <a:t>railfanning</a:t>
            </a:r>
            <a:r>
              <a:rPr lang="en-US" sz="1400" dirty="0"/>
              <a:t>/airbrakes/</a:t>
            </a:r>
          </a:p>
        </p:txBody>
      </p:sp>
      <p:sp>
        <p:nvSpPr>
          <p:cNvPr id="4" name="TextBox 3"/>
          <p:cNvSpPr txBox="1"/>
          <p:nvPr/>
        </p:nvSpPr>
        <p:spPr>
          <a:xfrm>
            <a:off x="8825484" y="202940"/>
            <a:ext cx="2888901" cy="1323439"/>
          </a:xfrm>
          <a:prstGeom prst="rect">
            <a:avLst/>
          </a:prstGeom>
          <a:noFill/>
        </p:spPr>
        <p:txBody>
          <a:bodyPr wrap="square" rtlCol="0">
            <a:spAutoFit/>
          </a:bodyPr>
          <a:lstStyle/>
          <a:p>
            <a:r>
              <a:rPr lang="en-US" sz="1600" dirty="0">
                <a:solidFill>
                  <a:srgbClr val="FF0000"/>
                </a:solidFill>
              </a:rPr>
              <a:t>Boyden develops an improvement designed</a:t>
            </a:r>
          </a:p>
          <a:p>
            <a:r>
              <a:rPr lang="en-US" sz="1600" dirty="0">
                <a:solidFill>
                  <a:srgbClr val="FF0000"/>
                </a:solidFill>
              </a:rPr>
              <a:t>to redirect some of the air from</a:t>
            </a:r>
          </a:p>
          <a:p>
            <a:r>
              <a:rPr lang="en-US" sz="1600" dirty="0">
                <a:solidFill>
                  <a:srgbClr val="FF0000"/>
                </a:solidFill>
              </a:rPr>
              <a:t>the brake pipe to the auxiliary</a:t>
            </a:r>
          </a:p>
          <a:p>
            <a:r>
              <a:rPr lang="en-US" sz="1600" dirty="0">
                <a:solidFill>
                  <a:srgbClr val="FF0000"/>
                </a:solidFill>
              </a:rPr>
              <a:t>reservoir in an emergency</a:t>
            </a:r>
          </a:p>
        </p:txBody>
      </p:sp>
      <p:sp>
        <p:nvSpPr>
          <p:cNvPr id="5" name="Freeform 4"/>
          <p:cNvSpPr/>
          <p:nvPr/>
        </p:nvSpPr>
        <p:spPr>
          <a:xfrm>
            <a:off x="6233886" y="769257"/>
            <a:ext cx="550333" cy="1278467"/>
          </a:xfrm>
          <a:custGeom>
            <a:avLst/>
            <a:gdLst>
              <a:gd name="connsiteX0" fmla="*/ 550333 w 550333"/>
              <a:gd name="connsiteY0" fmla="*/ 0 h 1278467"/>
              <a:gd name="connsiteX1" fmla="*/ 93133 w 550333"/>
              <a:gd name="connsiteY1" fmla="*/ 491067 h 1278467"/>
              <a:gd name="connsiteX2" fmla="*/ 0 w 550333"/>
              <a:gd name="connsiteY2" fmla="*/ 1278467 h 1278467"/>
            </a:gdLst>
            <a:ahLst/>
            <a:cxnLst>
              <a:cxn ang="0">
                <a:pos x="connsiteX0" y="connsiteY0"/>
              </a:cxn>
              <a:cxn ang="0">
                <a:pos x="connsiteX1" y="connsiteY1"/>
              </a:cxn>
              <a:cxn ang="0">
                <a:pos x="connsiteX2" y="connsiteY2"/>
              </a:cxn>
            </a:cxnLst>
            <a:rect l="l" t="t" r="r" b="b"/>
            <a:pathLst>
              <a:path w="550333" h="1278467">
                <a:moveTo>
                  <a:pt x="550333" y="0"/>
                </a:moveTo>
                <a:cubicBezTo>
                  <a:pt x="367594" y="138994"/>
                  <a:pt x="184855" y="277989"/>
                  <a:pt x="93133" y="491067"/>
                </a:cubicBezTo>
                <a:cubicBezTo>
                  <a:pt x="1411" y="704145"/>
                  <a:pt x="0" y="1278467"/>
                  <a:pt x="0" y="1278467"/>
                </a:cubicBezTo>
              </a:path>
            </a:pathLst>
          </a:custGeom>
          <a:noFill/>
          <a:ln w="508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659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432BD7-8806-8345-9632-60A9A63B1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700" y="152400"/>
            <a:ext cx="6565900" cy="6553200"/>
          </a:xfrm>
          <a:prstGeom prst="rect">
            <a:avLst/>
          </a:prstGeom>
        </p:spPr>
      </p:pic>
      <p:sp>
        <p:nvSpPr>
          <p:cNvPr id="3" name="TextBox 2">
            <a:extLst>
              <a:ext uri="{FF2B5EF4-FFF2-40B4-BE49-F238E27FC236}">
                <a16:creationId xmlns:a16="http://schemas.microsoft.com/office/drawing/2014/main" id="{8AAD2A0E-C815-934A-82B6-979DA81520A7}"/>
              </a:ext>
            </a:extLst>
          </p:cNvPr>
          <p:cNvSpPr txBox="1"/>
          <p:nvPr/>
        </p:nvSpPr>
        <p:spPr>
          <a:xfrm rot="16200000">
            <a:off x="-725060" y="3377579"/>
            <a:ext cx="6394636" cy="276999"/>
          </a:xfrm>
          <a:prstGeom prst="rect">
            <a:avLst/>
          </a:prstGeom>
          <a:noFill/>
        </p:spPr>
        <p:txBody>
          <a:bodyPr wrap="none" rtlCol="0">
            <a:spAutoFit/>
          </a:bodyPr>
          <a:lstStyle/>
          <a:p>
            <a:r>
              <a:rPr lang="en-US" sz="1200" dirty="0"/>
              <a:t>Source:  https://</a:t>
            </a:r>
            <a:r>
              <a:rPr lang="en-US" sz="1200" dirty="0" err="1"/>
              <a:t>patentlyo.com</a:t>
            </a:r>
            <a:r>
              <a:rPr lang="en-US" sz="1200" dirty="0"/>
              <a:t>/patent/2010/06/measuring-the-plague-of-inequitable-</a:t>
            </a:r>
            <a:r>
              <a:rPr lang="en-US" sz="1200" dirty="0" err="1"/>
              <a:t>conduct.html</a:t>
            </a:r>
            <a:endParaRPr lang="en-US" sz="1200" dirty="0"/>
          </a:p>
        </p:txBody>
      </p:sp>
    </p:spTree>
    <p:extLst>
      <p:ext uri="{BB962C8B-B14F-4D97-AF65-F5344CB8AC3E}">
        <p14:creationId xmlns:p14="http://schemas.microsoft.com/office/powerpoint/2010/main" val="3577468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C4A0D8-F41F-8841-8267-59001AD57F7E}"/>
              </a:ext>
            </a:extLst>
          </p:cNvPr>
          <p:cNvSpPr txBox="1"/>
          <p:nvPr/>
        </p:nvSpPr>
        <p:spPr>
          <a:xfrm>
            <a:off x="2594938" y="6321624"/>
            <a:ext cx="7452746" cy="307777"/>
          </a:xfrm>
          <a:prstGeom prst="rect">
            <a:avLst/>
          </a:prstGeom>
          <a:noFill/>
        </p:spPr>
        <p:txBody>
          <a:bodyPr wrap="none" rtlCol="0">
            <a:spAutoFit/>
          </a:bodyPr>
          <a:lstStyle/>
          <a:p>
            <a:r>
              <a:rPr lang="en-US" sz="1400" dirty="0"/>
              <a:t>Source:  https://</a:t>
            </a:r>
            <a:r>
              <a:rPr lang="en-US" sz="1400" dirty="0" err="1"/>
              <a:t>patentlyo.com</a:t>
            </a:r>
            <a:r>
              <a:rPr lang="en-US" sz="1400" dirty="0"/>
              <a:t>/patent/2010/06/measuring-the-plague-of-inequitable-</a:t>
            </a:r>
            <a:r>
              <a:rPr lang="en-US" sz="1400" dirty="0" err="1"/>
              <a:t>conduct.html</a:t>
            </a:r>
            <a:endParaRPr lang="en-US" sz="1400" dirty="0"/>
          </a:p>
        </p:txBody>
      </p:sp>
      <p:pic>
        <p:nvPicPr>
          <p:cNvPr id="3" name="Picture 2">
            <a:extLst>
              <a:ext uri="{FF2B5EF4-FFF2-40B4-BE49-F238E27FC236}">
                <a16:creationId xmlns:a16="http://schemas.microsoft.com/office/drawing/2014/main" id="{4B0FDFB5-BB8F-B54E-87E6-F64DDBB90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64433"/>
            <a:ext cx="7802818" cy="5953501"/>
          </a:xfrm>
          <a:prstGeom prst="rect">
            <a:avLst/>
          </a:prstGeom>
        </p:spPr>
      </p:pic>
    </p:spTree>
    <p:extLst>
      <p:ext uri="{BB962C8B-B14F-4D97-AF65-F5344CB8AC3E}">
        <p14:creationId xmlns:p14="http://schemas.microsoft.com/office/powerpoint/2010/main" val="2342587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1" y="0"/>
            <a:ext cx="6038603" cy="6858000"/>
          </a:xfrm>
          <a:prstGeom prst="rect">
            <a:avLst/>
          </a:prstGeom>
        </p:spPr>
      </p:pic>
      <p:sp>
        <p:nvSpPr>
          <p:cNvPr id="5" name="TextBox 4"/>
          <p:cNvSpPr txBox="1"/>
          <p:nvPr/>
        </p:nvSpPr>
        <p:spPr>
          <a:xfrm>
            <a:off x="1789345" y="990600"/>
            <a:ext cx="2396810" cy="923330"/>
          </a:xfrm>
          <a:prstGeom prst="rect">
            <a:avLst/>
          </a:prstGeom>
          <a:noFill/>
        </p:spPr>
        <p:txBody>
          <a:bodyPr wrap="none" rtlCol="0">
            <a:spAutoFit/>
          </a:bodyPr>
          <a:lstStyle/>
          <a:p>
            <a:r>
              <a:rPr lang="en-US" dirty="0"/>
              <a:t>Source:  </a:t>
            </a:r>
          </a:p>
          <a:p>
            <a:r>
              <a:rPr lang="en-US" dirty="0" err="1"/>
              <a:t>Rantanen</a:t>
            </a:r>
            <a:r>
              <a:rPr lang="en-US" dirty="0"/>
              <a:t> &amp; </a:t>
            </a:r>
            <a:r>
              <a:rPr lang="en-US" dirty="0" err="1"/>
              <a:t>Petheridge</a:t>
            </a:r>
            <a:r>
              <a:rPr lang="en-US" dirty="0"/>
              <a:t> </a:t>
            </a:r>
          </a:p>
          <a:p>
            <a:r>
              <a:rPr lang="en-US" dirty="0"/>
              <a:t>(2016)</a:t>
            </a:r>
          </a:p>
        </p:txBody>
      </p:sp>
      <p:sp>
        <p:nvSpPr>
          <p:cNvPr id="2" name="Rectangle 1">
            <a:extLst>
              <a:ext uri="{FF2B5EF4-FFF2-40B4-BE49-F238E27FC236}">
                <a16:creationId xmlns:a16="http://schemas.microsoft.com/office/drawing/2014/main" id="{27F9A23C-79B8-0FA7-BC80-3F9B6363BA37}"/>
              </a:ext>
            </a:extLst>
          </p:cNvPr>
          <p:cNvSpPr/>
          <p:nvPr/>
        </p:nvSpPr>
        <p:spPr>
          <a:xfrm>
            <a:off x="8641080" y="4697730"/>
            <a:ext cx="1725930" cy="21602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015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88846"/>
            <a:ext cx="8229600" cy="1143000"/>
          </a:xfrm>
        </p:spPr>
        <p:txBody>
          <a:bodyPr/>
          <a:lstStyle/>
          <a:p>
            <a:r>
              <a:rPr lang="en-US" sz="2400" dirty="0"/>
              <a:t>Swanson, “</a:t>
            </a:r>
            <a:r>
              <a:rPr lang="en-US" sz="2400" dirty="0" err="1"/>
              <a:t>Therasense</a:t>
            </a:r>
            <a:r>
              <a:rPr lang="en-US" sz="2400" dirty="0"/>
              <a:t> Effect” Stanford L. Rev. 2014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1" y="1066800"/>
            <a:ext cx="8280777" cy="5780690"/>
          </a:xfrm>
          <a:prstGeom prst="rect">
            <a:avLst/>
          </a:prstGeom>
        </p:spPr>
      </p:pic>
    </p:spTree>
    <p:extLst>
      <p:ext uri="{BB962C8B-B14F-4D97-AF65-F5344CB8AC3E}">
        <p14:creationId xmlns:p14="http://schemas.microsoft.com/office/powerpoint/2010/main" val="1282824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88846"/>
            <a:ext cx="8229600" cy="1143000"/>
          </a:xfrm>
        </p:spPr>
        <p:txBody>
          <a:bodyPr/>
          <a:lstStyle/>
          <a:p>
            <a:r>
              <a:rPr lang="en-US" sz="2400" dirty="0"/>
              <a:t>Swanson, “</a:t>
            </a:r>
            <a:r>
              <a:rPr lang="en-US" sz="2400" dirty="0" err="1"/>
              <a:t>Therasense</a:t>
            </a:r>
            <a:r>
              <a:rPr lang="en-US" sz="2400" dirty="0"/>
              <a:t> Effect” Stanford L. Rev. 2014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1" y="1066800"/>
            <a:ext cx="8280777" cy="5780690"/>
          </a:xfrm>
          <a:prstGeom prst="rect">
            <a:avLst/>
          </a:prstGeom>
        </p:spPr>
      </p:pic>
      <p:sp>
        <p:nvSpPr>
          <p:cNvPr id="2" name="Rectangle 1">
            <a:extLst>
              <a:ext uri="{FF2B5EF4-FFF2-40B4-BE49-F238E27FC236}">
                <a16:creationId xmlns:a16="http://schemas.microsoft.com/office/drawing/2014/main" id="{9D0065C1-8323-8016-44A9-18F153BD1EA2}"/>
              </a:ext>
            </a:extLst>
          </p:cNvPr>
          <p:cNvSpPr/>
          <p:nvPr/>
        </p:nvSpPr>
        <p:spPr>
          <a:xfrm>
            <a:off x="8204982" y="3630930"/>
            <a:ext cx="1417320" cy="9692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026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88846"/>
            <a:ext cx="8229600" cy="1143000"/>
          </a:xfrm>
        </p:spPr>
        <p:txBody>
          <a:bodyPr/>
          <a:lstStyle/>
          <a:p>
            <a:r>
              <a:rPr lang="en-US" sz="2400" dirty="0"/>
              <a:t>Swanson, “</a:t>
            </a:r>
            <a:r>
              <a:rPr lang="en-US" sz="2400" dirty="0" err="1"/>
              <a:t>Therasense</a:t>
            </a:r>
            <a:r>
              <a:rPr lang="en-US" sz="2400" dirty="0"/>
              <a:t> Effect” Stanford L. Rev. 2014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1" y="1066800"/>
            <a:ext cx="8280777" cy="5780690"/>
          </a:xfrm>
          <a:prstGeom prst="rect">
            <a:avLst/>
          </a:prstGeom>
        </p:spPr>
      </p:pic>
      <p:sp>
        <p:nvSpPr>
          <p:cNvPr id="2" name="Rectangle 1">
            <a:extLst>
              <a:ext uri="{FF2B5EF4-FFF2-40B4-BE49-F238E27FC236}">
                <a16:creationId xmlns:a16="http://schemas.microsoft.com/office/drawing/2014/main" id="{9D0065C1-8323-8016-44A9-18F153BD1EA2}"/>
              </a:ext>
            </a:extLst>
          </p:cNvPr>
          <p:cNvSpPr/>
          <p:nvPr/>
        </p:nvSpPr>
        <p:spPr>
          <a:xfrm>
            <a:off x="8289388" y="5022166"/>
            <a:ext cx="1178169" cy="3938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404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2DB9-8BE5-A941-A84C-25635FD0252A}"/>
              </a:ext>
            </a:extLst>
          </p:cNvPr>
          <p:cNvSpPr>
            <a:spLocks noGrp="1"/>
          </p:cNvSpPr>
          <p:nvPr>
            <p:ph type="title"/>
          </p:nvPr>
        </p:nvSpPr>
        <p:spPr>
          <a:xfrm>
            <a:off x="820420" y="190500"/>
            <a:ext cx="10551160" cy="874395"/>
          </a:xfrm>
        </p:spPr>
        <p:txBody>
          <a:bodyPr>
            <a:normAutofit/>
          </a:bodyPr>
          <a:lstStyle/>
          <a:p>
            <a:pPr algn="ctr"/>
            <a:r>
              <a:rPr lang="en-US" sz="3600" dirty="0"/>
              <a:t>Evolution of the Scope of the Defenses</a:t>
            </a:r>
          </a:p>
        </p:txBody>
      </p:sp>
      <p:sp>
        <p:nvSpPr>
          <p:cNvPr id="5" name="Rectangle 4">
            <a:extLst>
              <a:ext uri="{FF2B5EF4-FFF2-40B4-BE49-F238E27FC236}">
                <a16:creationId xmlns:a16="http://schemas.microsoft.com/office/drawing/2014/main" id="{7F06F4FE-DC09-624D-A1EB-1F98D06F12DA}"/>
              </a:ext>
            </a:extLst>
          </p:cNvPr>
          <p:cNvSpPr/>
          <p:nvPr/>
        </p:nvSpPr>
        <p:spPr>
          <a:xfrm>
            <a:off x="622203" y="509452"/>
            <a:ext cx="271877" cy="430785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066B46-2066-FB40-878E-315C888D397C}"/>
              </a:ext>
            </a:extLst>
          </p:cNvPr>
          <p:cNvSpPr txBox="1"/>
          <p:nvPr/>
        </p:nvSpPr>
        <p:spPr>
          <a:xfrm rot="16200000">
            <a:off x="147498" y="5203767"/>
            <a:ext cx="1033424" cy="369332"/>
          </a:xfrm>
          <a:prstGeom prst="rect">
            <a:avLst/>
          </a:prstGeom>
          <a:noFill/>
        </p:spPr>
        <p:txBody>
          <a:bodyPr wrap="none" rtlCol="0">
            <a:spAutoFit/>
          </a:bodyPr>
          <a:lstStyle/>
          <a:p>
            <a:r>
              <a:rPr lang="en-US" dirty="0"/>
              <a:t>Invalidity</a:t>
            </a:r>
          </a:p>
        </p:txBody>
      </p:sp>
      <p:sp>
        <p:nvSpPr>
          <p:cNvPr id="7" name="Rectangle 6">
            <a:extLst>
              <a:ext uri="{FF2B5EF4-FFF2-40B4-BE49-F238E27FC236}">
                <a16:creationId xmlns:a16="http://schemas.microsoft.com/office/drawing/2014/main" id="{B329A51D-1F08-BA4A-9907-4D6CD5C9010E}"/>
              </a:ext>
            </a:extLst>
          </p:cNvPr>
          <p:cNvSpPr/>
          <p:nvPr/>
        </p:nvSpPr>
        <p:spPr>
          <a:xfrm>
            <a:off x="8021649" y="4663440"/>
            <a:ext cx="201604" cy="16382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06EA79-BE5E-8D4A-B7DF-F8406193D087}"/>
              </a:ext>
            </a:extLst>
          </p:cNvPr>
          <p:cNvSpPr/>
          <p:nvPr/>
        </p:nvSpPr>
        <p:spPr>
          <a:xfrm>
            <a:off x="7177318" y="3905793"/>
            <a:ext cx="199498" cy="9303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0DFD97-2346-D941-84EB-2ACBBE26576F}"/>
              </a:ext>
            </a:extLst>
          </p:cNvPr>
          <p:cNvSpPr/>
          <p:nvPr/>
        </p:nvSpPr>
        <p:spPr>
          <a:xfrm>
            <a:off x="6299200" y="4323806"/>
            <a:ext cx="199426" cy="50127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3B3A50-2A4E-F642-BD95-5B93E49EA8E0}"/>
              </a:ext>
            </a:extLst>
          </p:cNvPr>
          <p:cNvSpPr/>
          <p:nvPr/>
        </p:nvSpPr>
        <p:spPr>
          <a:xfrm>
            <a:off x="5418143" y="4121114"/>
            <a:ext cx="202365" cy="6961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CF18E7-C98E-BC45-9E00-5EA96E366A3B}"/>
              </a:ext>
            </a:extLst>
          </p:cNvPr>
          <p:cNvSpPr/>
          <p:nvPr/>
        </p:nvSpPr>
        <p:spPr>
          <a:xfrm>
            <a:off x="4344409" y="4130005"/>
            <a:ext cx="197113" cy="706149"/>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3D17BC-317E-0545-92D8-9F4F33257076}"/>
              </a:ext>
            </a:extLst>
          </p:cNvPr>
          <p:cNvSpPr/>
          <p:nvPr/>
        </p:nvSpPr>
        <p:spPr>
          <a:xfrm>
            <a:off x="3558960" y="4323805"/>
            <a:ext cx="199231" cy="52904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0BD941-FB09-1E44-B1F2-4E0B0817D52E}"/>
              </a:ext>
            </a:extLst>
          </p:cNvPr>
          <p:cNvSpPr/>
          <p:nvPr/>
        </p:nvSpPr>
        <p:spPr>
          <a:xfrm>
            <a:off x="2774974" y="4663439"/>
            <a:ext cx="196825" cy="16382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F1BA845-F70E-4648-86F3-F37F3C163C76}"/>
              </a:ext>
            </a:extLst>
          </p:cNvPr>
          <p:cNvSpPr/>
          <p:nvPr/>
        </p:nvSpPr>
        <p:spPr>
          <a:xfrm>
            <a:off x="1727466" y="4532810"/>
            <a:ext cx="205474" cy="285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C5D66CC-052F-074D-B551-5C90A8A3BE2E}"/>
              </a:ext>
            </a:extLst>
          </p:cNvPr>
          <p:cNvSpPr txBox="1"/>
          <p:nvPr/>
        </p:nvSpPr>
        <p:spPr>
          <a:xfrm rot="16200000">
            <a:off x="647489" y="5642378"/>
            <a:ext cx="2061911" cy="369332"/>
          </a:xfrm>
          <a:prstGeom prst="rect">
            <a:avLst/>
          </a:prstGeom>
          <a:noFill/>
        </p:spPr>
        <p:txBody>
          <a:bodyPr wrap="none" rtlCol="0">
            <a:spAutoFit/>
          </a:bodyPr>
          <a:lstStyle/>
          <a:p>
            <a:r>
              <a:rPr lang="en-US" dirty="0"/>
              <a:t>Sovereign Immunity</a:t>
            </a:r>
          </a:p>
        </p:txBody>
      </p:sp>
      <p:sp>
        <p:nvSpPr>
          <p:cNvPr id="16" name="TextBox 15">
            <a:extLst>
              <a:ext uri="{FF2B5EF4-FFF2-40B4-BE49-F238E27FC236}">
                <a16:creationId xmlns:a16="http://schemas.microsoft.com/office/drawing/2014/main" id="{EB7DE8C7-6161-944C-AE8D-651E0447D33F}"/>
              </a:ext>
            </a:extLst>
          </p:cNvPr>
          <p:cNvSpPr txBox="1"/>
          <p:nvPr/>
        </p:nvSpPr>
        <p:spPr>
          <a:xfrm rot="16200000">
            <a:off x="1714824" y="5648242"/>
            <a:ext cx="2043060" cy="369332"/>
          </a:xfrm>
          <a:prstGeom prst="rect">
            <a:avLst/>
          </a:prstGeom>
          <a:noFill/>
        </p:spPr>
        <p:txBody>
          <a:bodyPr wrap="none" rtlCol="0">
            <a:spAutoFit/>
          </a:bodyPr>
          <a:lstStyle/>
          <a:p>
            <a:r>
              <a:rPr lang="en-US" dirty="0"/>
              <a:t>Reverse Equivalents</a:t>
            </a:r>
          </a:p>
        </p:txBody>
      </p:sp>
      <p:sp>
        <p:nvSpPr>
          <p:cNvPr id="17" name="TextBox 16">
            <a:extLst>
              <a:ext uri="{FF2B5EF4-FFF2-40B4-BE49-F238E27FC236}">
                <a16:creationId xmlns:a16="http://schemas.microsoft.com/office/drawing/2014/main" id="{66114747-158F-9643-B209-BBC06CF8378D}"/>
              </a:ext>
            </a:extLst>
          </p:cNvPr>
          <p:cNvSpPr txBox="1"/>
          <p:nvPr/>
        </p:nvSpPr>
        <p:spPr>
          <a:xfrm rot="16200000">
            <a:off x="2561402" y="5557213"/>
            <a:ext cx="1829219" cy="369332"/>
          </a:xfrm>
          <a:prstGeom prst="rect">
            <a:avLst/>
          </a:prstGeom>
          <a:noFill/>
        </p:spPr>
        <p:txBody>
          <a:bodyPr wrap="none" rtlCol="0">
            <a:spAutoFit/>
          </a:bodyPr>
          <a:lstStyle/>
          <a:p>
            <a:r>
              <a:rPr lang="en-US" dirty="0"/>
              <a:t>Experimental Use</a:t>
            </a:r>
          </a:p>
        </p:txBody>
      </p:sp>
      <p:sp>
        <p:nvSpPr>
          <p:cNvPr id="18" name="TextBox 17">
            <a:extLst>
              <a:ext uri="{FF2B5EF4-FFF2-40B4-BE49-F238E27FC236}">
                <a16:creationId xmlns:a16="http://schemas.microsoft.com/office/drawing/2014/main" id="{142D0918-0F1F-0E42-8136-788C1AEDDA17}"/>
              </a:ext>
            </a:extLst>
          </p:cNvPr>
          <p:cNvSpPr txBox="1"/>
          <p:nvPr/>
        </p:nvSpPr>
        <p:spPr>
          <a:xfrm rot="16200000">
            <a:off x="3479368" y="5461717"/>
            <a:ext cx="1660519" cy="369332"/>
          </a:xfrm>
          <a:prstGeom prst="rect">
            <a:avLst/>
          </a:prstGeom>
          <a:noFill/>
        </p:spPr>
        <p:txBody>
          <a:bodyPr wrap="none" rtlCol="0">
            <a:spAutoFit/>
          </a:bodyPr>
          <a:lstStyle/>
          <a:p>
            <a:r>
              <a:rPr lang="en-US" dirty="0"/>
              <a:t>Prior User Right</a:t>
            </a:r>
          </a:p>
        </p:txBody>
      </p:sp>
      <p:sp>
        <p:nvSpPr>
          <p:cNvPr id="19" name="TextBox 18">
            <a:extLst>
              <a:ext uri="{FF2B5EF4-FFF2-40B4-BE49-F238E27FC236}">
                <a16:creationId xmlns:a16="http://schemas.microsoft.com/office/drawing/2014/main" id="{9470596F-CB3C-964D-BBC2-3266C9C82EC1}"/>
              </a:ext>
            </a:extLst>
          </p:cNvPr>
          <p:cNvSpPr txBox="1"/>
          <p:nvPr/>
        </p:nvSpPr>
        <p:spPr>
          <a:xfrm rot="16200000">
            <a:off x="4345930" y="5687312"/>
            <a:ext cx="2089418" cy="369332"/>
          </a:xfrm>
          <a:prstGeom prst="rect">
            <a:avLst/>
          </a:prstGeom>
          <a:noFill/>
        </p:spPr>
        <p:txBody>
          <a:bodyPr wrap="none" rtlCol="0">
            <a:spAutoFit/>
          </a:bodyPr>
          <a:lstStyle/>
          <a:p>
            <a:r>
              <a:rPr lang="en-US" dirty="0"/>
              <a:t>Inequitable Conduct</a:t>
            </a:r>
          </a:p>
        </p:txBody>
      </p:sp>
      <p:sp>
        <p:nvSpPr>
          <p:cNvPr id="20" name="TextBox 19">
            <a:extLst>
              <a:ext uri="{FF2B5EF4-FFF2-40B4-BE49-F238E27FC236}">
                <a16:creationId xmlns:a16="http://schemas.microsoft.com/office/drawing/2014/main" id="{BC6F37E7-C152-EF47-85D5-D344A6A3FC5E}"/>
              </a:ext>
            </a:extLst>
          </p:cNvPr>
          <p:cNvSpPr txBox="1"/>
          <p:nvPr/>
        </p:nvSpPr>
        <p:spPr>
          <a:xfrm rot="16200000">
            <a:off x="5918684" y="5004571"/>
            <a:ext cx="706155" cy="369332"/>
          </a:xfrm>
          <a:prstGeom prst="rect">
            <a:avLst/>
          </a:prstGeom>
          <a:noFill/>
        </p:spPr>
        <p:txBody>
          <a:bodyPr wrap="none" rtlCol="0">
            <a:spAutoFit/>
          </a:bodyPr>
          <a:lstStyle/>
          <a:p>
            <a:r>
              <a:rPr lang="en-US" dirty="0"/>
              <a:t>Delay</a:t>
            </a:r>
          </a:p>
        </p:txBody>
      </p:sp>
      <p:sp>
        <p:nvSpPr>
          <p:cNvPr id="21" name="TextBox 20">
            <a:extLst>
              <a:ext uri="{FF2B5EF4-FFF2-40B4-BE49-F238E27FC236}">
                <a16:creationId xmlns:a16="http://schemas.microsoft.com/office/drawing/2014/main" id="{77535154-F2C5-D84C-9519-FC2B8B1D7ABF}"/>
              </a:ext>
            </a:extLst>
          </p:cNvPr>
          <p:cNvSpPr txBox="1"/>
          <p:nvPr/>
        </p:nvSpPr>
        <p:spPr>
          <a:xfrm rot="16200000">
            <a:off x="6190024" y="5580980"/>
            <a:ext cx="1925720" cy="369332"/>
          </a:xfrm>
          <a:prstGeom prst="rect">
            <a:avLst/>
          </a:prstGeom>
          <a:noFill/>
        </p:spPr>
        <p:txBody>
          <a:bodyPr wrap="none" rtlCol="0">
            <a:spAutoFit/>
          </a:bodyPr>
          <a:lstStyle/>
          <a:p>
            <a:r>
              <a:rPr lang="en-US" dirty="0"/>
              <a:t>Equitable Estoppel</a:t>
            </a:r>
          </a:p>
        </p:txBody>
      </p:sp>
      <p:sp>
        <p:nvSpPr>
          <p:cNvPr id="22" name="TextBox 21">
            <a:extLst>
              <a:ext uri="{FF2B5EF4-FFF2-40B4-BE49-F238E27FC236}">
                <a16:creationId xmlns:a16="http://schemas.microsoft.com/office/drawing/2014/main" id="{E25100D3-11ED-3245-8EF3-AC80C9A2D70E}"/>
              </a:ext>
            </a:extLst>
          </p:cNvPr>
          <p:cNvSpPr txBox="1"/>
          <p:nvPr/>
        </p:nvSpPr>
        <p:spPr>
          <a:xfrm rot="16200000">
            <a:off x="7191432" y="5435811"/>
            <a:ext cx="1635384" cy="369332"/>
          </a:xfrm>
          <a:prstGeom prst="rect">
            <a:avLst/>
          </a:prstGeom>
          <a:noFill/>
        </p:spPr>
        <p:txBody>
          <a:bodyPr wrap="none" rtlCol="0">
            <a:spAutoFit/>
          </a:bodyPr>
          <a:lstStyle/>
          <a:p>
            <a:r>
              <a:rPr lang="en-US" dirty="0"/>
              <a:t>Implied License</a:t>
            </a:r>
          </a:p>
        </p:txBody>
      </p:sp>
      <p:sp>
        <p:nvSpPr>
          <p:cNvPr id="24" name="Rectangle 23">
            <a:extLst>
              <a:ext uri="{FF2B5EF4-FFF2-40B4-BE49-F238E27FC236}">
                <a16:creationId xmlns:a16="http://schemas.microsoft.com/office/drawing/2014/main" id="{F44A0B42-495F-E34E-949E-8183E0DE00B9}"/>
              </a:ext>
            </a:extLst>
          </p:cNvPr>
          <p:cNvSpPr/>
          <p:nvPr/>
        </p:nvSpPr>
        <p:spPr>
          <a:xfrm>
            <a:off x="11592142" y="3331945"/>
            <a:ext cx="233267" cy="149531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5C9F51B-F3BE-4242-9415-AF6BA4DA001C}"/>
              </a:ext>
            </a:extLst>
          </p:cNvPr>
          <p:cNvSpPr/>
          <p:nvPr/>
        </p:nvSpPr>
        <p:spPr>
          <a:xfrm>
            <a:off x="10765633" y="2814320"/>
            <a:ext cx="213339" cy="199625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50A9C0-2E35-2245-8A40-DD83380BBCBB}"/>
              </a:ext>
            </a:extLst>
          </p:cNvPr>
          <p:cNvSpPr/>
          <p:nvPr/>
        </p:nvSpPr>
        <p:spPr>
          <a:xfrm>
            <a:off x="9941579" y="3633819"/>
            <a:ext cx="210883" cy="118348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E3D23F2-08A4-7A4B-8C06-538B877E8222}"/>
              </a:ext>
            </a:extLst>
          </p:cNvPr>
          <p:cNvSpPr txBox="1"/>
          <p:nvPr/>
        </p:nvSpPr>
        <p:spPr>
          <a:xfrm rot="16200000">
            <a:off x="9192357" y="5399155"/>
            <a:ext cx="1513107" cy="369332"/>
          </a:xfrm>
          <a:prstGeom prst="rect">
            <a:avLst/>
          </a:prstGeom>
          <a:noFill/>
        </p:spPr>
        <p:txBody>
          <a:bodyPr wrap="none" rtlCol="0">
            <a:spAutoFit/>
          </a:bodyPr>
          <a:lstStyle/>
          <a:p>
            <a:r>
              <a:rPr lang="en-US" dirty="0"/>
              <a:t>Patent Misuse</a:t>
            </a:r>
          </a:p>
        </p:txBody>
      </p:sp>
      <p:sp>
        <p:nvSpPr>
          <p:cNvPr id="28" name="TextBox 27">
            <a:extLst>
              <a:ext uri="{FF2B5EF4-FFF2-40B4-BE49-F238E27FC236}">
                <a16:creationId xmlns:a16="http://schemas.microsoft.com/office/drawing/2014/main" id="{C2987FB8-2F00-0C4D-A6AB-885CD889DDBB}"/>
              </a:ext>
            </a:extLst>
          </p:cNvPr>
          <p:cNvSpPr txBox="1"/>
          <p:nvPr/>
        </p:nvSpPr>
        <p:spPr>
          <a:xfrm rot="16200000">
            <a:off x="10032191" y="5411947"/>
            <a:ext cx="1487523" cy="369332"/>
          </a:xfrm>
          <a:prstGeom prst="rect">
            <a:avLst/>
          </a:prstGeom>
          <a:noFill/>
        </p:spPr>
        <p:txBody>
          <a:bodyPr wrap="none" rtlCol="0">
            <a:spAutoFit/>
          </a:bodyPr>
          <a:lstStyle/>
          <a:p>
            <a:r>
              <a:rPr lang="en-US" dirty="0"/>
              <a:t>Abuse of SEPs</a:t>
            </a:r>
          </a:p>
        </p:txBody>
      </p:sp>
      <p:sp>
        <p:nvSpPr>
          <p:cNvPr id="29" name="TextBox 28">
            <a:extLst>
              <a:ext uri="{FF2B5EF4-FFF2-40B4-BE49-F238E27FC236}">
                <a16:creationId xmlns:a16="http://schemas.microsoft.com/office/drawing/2014/main" id="{7ECFD779-2670-D741-A458-66FF14540108}"/>
              </a:ext>
            </a:extLst>
          </p:cNvPr>
          <p:cNvSpPr txBox="1"/>
          <p:nvPr/>
        </p:nvSpPr>
        <p:spPr>
          <a:xfrm rot="16200000">
            <a:off x="10786978" y="5435809"/>
            <a:ext cx="1606337" cy="369332"/>
          </a:xfrm>
          <a:prstGeom prst="rect">
            <a:avLst/>
          </a:prstGeom>
          <a:noFill/>
        </p:spPr>
        <p:txBody>
          <a:bodyPr wrap="none" rtlCol="0">
            <a:spAutoFit/>
          </a:bodyPr>
          <a:lstStyle/>
          <a:p>
            <a:r>
              <a:rPr lang="en-US" dirty="0"/>
              <a:t>RP Settlements</a:t>
            </a:r>
          </a:p>
        </p:txBody>
      </p:sp>
      <p:sp>
        <p:nvSpPr>
          <p:cNvPr id="30" name="Rectangle 29">
            <a:extLst>
              <a:ext uri="{FF2B5EF4-FFF2-40B4-BE49-F238E27FC236}">
                <a16:creationId xmlns:a16="http://schemas.microsoft.com/office/drawing/2014/main" id="{428AEE6C-515D-0E46-9686-68298F8DD87C}"/>
              </a:ext>
            </a:extLst>
          </p:cNvPr>
          <p:cNvSpPr/>
          <p:nvPr/>
        </p:nvSpPr>
        <p:spPr>
          <a:xfrm>
            <a:off x="8956564" y="1240970"/>
            <a:ext cx="213337" cy="3586295"/>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802CF86-060E-A841-8FEC-07569F0EA732}"/>
              </a:ext>
            </a:extLst>
          </p:cNvPr>
          <p:cNvSpPr txBox="1"/>
          <p:nvPr/>
        </p:nvSpPr>
        <p:spPr>
          <a:xfrm rot="16200000">
            <a:off x="8337643" y="5239328"/>
            <a:ext cx="1211229" cy="369332"/>
          </a:xfrm>
          <a:prstGeom prst="rect">
            <a:avLst/>
          </a:prstGeom>
          <a:noFill/>
        </p:spPr>
        <p:txBody>
          <a:bodyPr wrap="none" rtlCol="0">
            <a:spAutoFit/>
          </a:bodyPr>
          <a:lstStyle/>
          <a:p>
            <a:r>
              <a:rPr lang="en-US" dirty="0"/>
              <a:t>Exhaustion</a:t>
            </a:r>
          </a:p>
        </p:txBody>
      </p:sp>
      <p:sp>
        <p:nvSpPr>
          <p:cNvPr id="33" name="Rectangle 32">
            <a:extLst>
              <a:ext uri="{FF2B5EF4-FFF2-40B4-BE49-F238E27FC236}">
                <a16:creationId xmlns:a16="http://schemas.microsoft.com/office/drawing/2014/main" id="{6E8925C2-8C3A-F04D-9675-421AE2946699}"/>
              </a:ext>
            </a:extLst>
          </p:cNvPr>
          <p:cNvSpPr/>
          <p:nvPr/>
        </p:nvSpPr>
        <p:spPr>
          <a:xfrm>
            <a:off x="7763513" y="4663440"/>
            <a:ext cx="258135" cy="1638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05E1237-5BC9-C142-B7B6-A8DA37D21521}"/>
              </a:ext>
            </a:extLst>
          </p:cNvPr>
          <p:cNvSpPr/>
          <p:nvPr/>
        </p:nvSpPr>
        <p:spPr>
          <a:xfrm>
            <a:off x="6917076" y="3905794"/>
            <a:ext cx="260241" cy="9303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E17EDDE-F981-5B4F-B6B2-8E83EA89E2F8}"/>
              </a:ext>
            </a:extLst>
          </p:cNvPr>
          <p:cNvSpPr/>
          <p:nvPr/>
        </p:nvSpPr>
        <p:spPr>
          <a:xfrm>
            <a:off x="6038886" y="3633818"/>
            <a:ext cx="265020" cy="120234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C8C2AF4-DC8E-A94C-B93A-0F06361E527F}"/>
              </a:ext>
            </a:extLst>
          </p:cNvPr>
          <p:cNvSpPr/>
          <p:nvPr/>
        </p:nvSpPr>
        <p:spPr>
          <a:xfrm>
            <a:off x="5160769" y="3248677"/>
            <a:ext cx="264947" cy="156862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B38D70D-057D-3B4D-8BDC-C394E56AC322}"/>
              </a:ext>
            </a:extLst>
          </p:cNvPr>
          <p:cNvSpPr/>
          <p:nvPr/>
        </p:nvSpPr>
        <p:spPr>
          <a:xfrm>
            <a:off x="4081783" y="4663440"/>
            <a:ext cx="254586" cy="161644"/>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CA2237C-0DD4-1D43-8408-C7963CCF5585}"/>
              </a:ext>
            </a:extLst>
          </p:cNvPr>
          <p:cNvSpPr/>
          <p:nvPr/>
        </p:nvSpPr>
        <p:spPr>
          <a:xfrm>
            <a:off x="3298452" y="4323807"/>
            <a:ext cx="259565" cy="50127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C3C715B-99A8-8143-9C2F-874E8FE19941}"/>
              </a:ext>
            </a:extLst>
          </p:cNvPr>
          <p:cNvSpPr/>
          <p:nvPr/>
        </p:nvSpPr>
        <p:spPr>
          <a:xfrm>
            <a:off x="2512060" y="4663440"/>
            <a:ext cx="261896" cy="161644"/>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239E0DC-2DCB-E444-AB4E-82C0767F0644}"/>
              </a:ext>
            </a:extLst>
          </p:cNvPr>
          <p:cNvSpPr/>
          <p:nvPr/>
        </p:nvSpPr>
        <p:spPr>
          <a:xfrm>
            <a:off x="1473200" y="4772660"/>
            <a:ext cx="254265" cy="6349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22E3D6E-CB15-5E49-9E3E-1183ABD0A574}"/>
              </a:ext>
            </a:extLst>
          </p:cNvPr>
          <p:cNvSpPr/>
          <p:nvPr/>
        </p:nvSpPr>
        <p:spPr>
          <a:xfrm>
            <a:off x="11365671" y="4770405"/>
            <a:ext cx="210486" cy="6575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760418D-04C5-7A47-9BCB-9FE75767AA6D}"/>
              </a:ext>
            </a:extLst>
          </p:cNvPr>
          <p:cNvSpPr/>
          <p:nvPr/>
        </p:nvSpPr>
        <p:spPr>
          <a:xfrm>
            <a:off x="10519233" y="3813308"/>
            <a:ext cx="246399" cy="99726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A02561A-2A0A-1040-AC97-C8F74DF3CDF5}"/>
              </a:ext>
            </a:extLst>
          </p:cNvPr>
          <p:cNvSpPr/>
          <p:nvPr/>
        </p:nvSpPr>
        <p:spPr>
          <a:xfrm>
            <a:off x="9692723" y="3633819"/>
            <a:ext cx="248855" cy="118348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FF9E1B2-17FF-C24E-AD22-1FB75E18A46E}"/>
              </a:ext>
            </a:extLst>
          </p:cNvPr>
          <p:cNvSpPr/>
          <p:nvPr/>
        </p:nvSpPr>
        <p:spPr>
          <a:xfrm>
            <a:off x="8710161" y="3487783"/>
            <a:ext cx="246403" cy="132834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714B204-0588-8343-BCAA-77FBBD5CB44C}"/>
              </a:ext>
            </a:extLst>
          </p:cNvPr>
          <p:cNvSpPr/>
          <p:nvPr/>
        </p:nvSpPr>
        <p:spPr>
          <a:xfrm>
            <a:off x="7514657" y="4663440"/>
            <a:ext cx="248856" cy="1727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2CA203E-92E5-4D42-AF7A-6CCCE7CCE59F}"/>
              </a:ext>
            </a:extLst>
          </p:cNvPr>
          <p:cNvSpPr/>
          <p:nvPr/>
        </p:nvSpPr>
        <p:spPr>
          <a:xfrm>
            <a:off x="6668220" y="3905794"/>
            <a:ext cx="248856" cy="93036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E3D5DB4-CE97-4D42-99B1-E74051D50566}"/>
              </a:ext>
            </a:extLst>
          </p:cNvPr>
          <p:cNvSpPr/>
          <p:nvPr/>
        </p:nvSpPr>
        <p:spPr>
          <a:xfrm>
            <a:off x="5796504" y="3633817"/>
            <a:ext cx="242382" cy="117675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A0BA517-D897-1B4A-93E3-6B765B614241}"/>
              </a:ext>
            </a:extLst>
          </p:cNvPr>
          <p:cNvSpPr/>
          <p:nvPr/>
        </p:nvSpPr>
        <p:spPr>
          <a:xfrm>
            <a:off x="4981202" y="3248678"/>
            <a:ext cx="179566" cy="15686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C04B36D-7793-0A4D-91F1-1256BC2A01F8}"/>
              </a:ext>
            </a:extLst>
          </p:cNvPr>
          <p:cNvSpPr/>
          <p:nvPr/>
        </p:nvSpPr>
        <p:spPr>
          <a:xfrm>
            <a:off x="3068932" y="3633818"/>
            <a:ext cx="229520" cy="118348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39121D4-2151-354E-B15C-2F239F1DAA01}"/>
              </a:ext>
            </a:extLst>
          </p:cNvPr>
          <p:cNvSpPr/>
          <p:nvPr/>
        </p:nvSpPr>
        <p:spPr>
          <a:xfrm>
            <a:off x="2256532" y="3633818"/>
            <a:ext cx="255528" cy="119126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C2EB5B2-6C6E-C34B-9FFF-BD138101858E}"/>
              </a:ext>
            </a:extLst>
          </p:cNvPr>
          <p:cNvSpPr/>
          <p:nvPr/>
        </p:nvSpPr>
        <p:spPr>
          <a:xfrm>
            <a:off x="1228758" y="4772660"/>
            <a:ext cx="244442" cy="6349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03A7B03-5951-5046-83E2-A4786F4E0249}"/>
              </a:ext>
            </a:extLst>
          </p:cNvPr>
          <p:cNvSpPr/>
          <p:nvPr/>
        </p:nvSpPr>
        <p:spPr>
          <a:xfrm>
            <a:off x="9455347" y="4130006"/>
            <a:ext cx="237376" cy="71208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4E79841-7A4E-BB4E-AC5F-1018CB0849BF}"/>
              </a:ext>
            </a:extLst>
          </p:cNvPr>
          <p:cNvSpPr/>
          <p:nvPr/>
        </p:nvSpPr>
        <p:spPr>
          <a:xfrm>
            <a:off x="8456179" y="2087746"/>
            <a:ext cx="253982" cy="272956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4FE10D8-8840-EA4B-A0E7-3D5F9A99124A}"/>
              </a:ext>
            </a:extLst>
          </p:cNvPr>
          <p:cNvSpPr/>
          <p:nvPr/>
        </p:nvSpPr>
        <p:spPr>
          <a:xfrm>
            <a:off x="142574" y="509451"/>
            <a:ext cx="251540" cy="432312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4E4D3ED-B1E0-F242-A4B1-1F816A3C049D}"/>
              </a:ext>
            </a:extLst>
          </p:cNvPr>
          <p:cNvSpPr/>
          <p:nvPr/>
        </p:nvSpPr>
        <p:spPr>
          <a:xfrm>
            <a:off x="370663" y="509452"/>
            <a:ext cx="251540" cy="43156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123F118-B6F2-C24B-98F3-420A0F8394FF}"/>
              </a:ext>
            </a:extLst>
          </p:cNvPr>
          <p:cNvSpPr txBox="1"/>
          <p:nvPr/>
        </p:nvSpPr>
        <p:spPr>
          <a:xfrm>
            <a:off x="1877194" y="1342679"/>
            <a:ext cx="6387582" cy="954107"/>
          </a:xfrm>
          <a:prstGeom prst="rect">
            <a:avLst/>
          </a:prstGeom>
          <a:noFill/>
        </p:spPr>
        <p:txBody>
          <a:bodyPr wrap="none" rtlCol="0">
            <a:spAutoFit/>
          </a:bodyPr>
          <a:lstStyle/>
          <a:p>
            <a:r>
              <a:rPr lang="en-US" sz="2800" dirty="0"/>
              <a:t>For each defense, the 3 columns represent</a:t>
            </a:r>
          </a:p>
          <a:p>
            <a:r>
              <a:rPr lang="en-US" sz="2800" dirty="0"/>
              <a:t>1980/2000/2019</a:t>
            </a:r>
          </a:p>
        </p:txBody>
      </p:sp>
      <p:cxnSp>
        <p:nvCxnSpPr>
          <p:cNvPr id="57" name="Straight Connector 56">
            <a:extLst>
              <a:ext uri="{FF2B5EF4-FFF2-40B4-BE49-F238E27FC236}">
                <a16:creationId xmlns:a16="http://schemas.microsoft.com/office/drawing/2014/main" id="{766B15E9-45F7-7848-B015-5FFE918422F9}"/>
              </a:ext>
            </a:extLst>
          </p:cNvPr>
          <p:cNvCxnSpPr>
            <a:cxnSpLocks/>
          </p:cNvCxnSpPr>
          <p:nvPr/>
        </p:nvCxnSpPr>
        <p:spPr>
          <a:xfrm>
            <a:off x="40769" y="4836160"/>
            <a:ext cx="119886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7BC9796C-AFA8-5443-BD60-F8962FAB9FBA}"/>
              </a:ext>
            </a:extLst>
          </p:cNvPr>
          <p:cNvSpPr/>
          <p:nvPr/>
        </p:nvSpPr>
        <p:spPr>
          <a:xfrm>
            <a:off x="11144398" y="4770439"/>
            <a:ext cx="210486" cy="65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FA25364E-625C-B646-AE93-968B281A75EF}"/>
              </a:ext>
            </a:extLst>
          </p:cNvPr>
          <p:cNvSpPr/>
          <p:nvPr/>
        </p:nvSpPr>
        <p:spPr>
          <a:xfrm>
            <a:off x="3860510" y="4766819"/>
            <a:ext cx="210486" cy="65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F58DA2A-202F-E44B-866A-A257A74908ED}"/>
              </a:ext>
            </a:extLst>
          </p:cNvPr>
          <p:cNvSpPr/>
          <p:nvPr/>
        </p:nvSpPr>
        <p:spPr>
          <a:xfrm>
            <a:off x="10311761" y="4758914"/>
            <a:ext cx="210486" cy="65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66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98F353-FCC0-8749-AC2A-4F163AFFE55B}"/>
              </a:ext>
            </a:extLst>
          </p:cNvPr>
          <p:cNvSpPr>
            <a:spLocks noGrp="1"/>
          </p:cNvSpPr>
          <p:nvPr>
            <p:ph type="title"/>
          </p:nvPr>
        </p:nvSpPr>
        <p:spPr>
          <a:xfrm>
            <a:off x="838200" y="365125"/>
            <a:ext cx="10515600" cy="911015"/>
          </a:xfrm>
        </p:spPr>
        <p:txBody>
          <a:bodyPr>
            <a:normAutofit/>
          </a:bodyPr>
          <a:lstStyle/>
          <a:p>
            <a:pPr algn="ctr"/>
            <a:r>
              <a:rPr lang="en-US" sz="3600" dirty="0"/>
              <a:t>Statutory Provisions</a:t>
            </a:r>
          </a:p>
        </p:txBody>
      </p:sp>
      <p:sp>
        <p:nvSpPr>
          <p:cNvPr id="6" name="Content Placeholder 5">
            <a:extLst>
              <a:ext uri="{FF2B5EF4-FFF2-40B4-BE49-F238E27FC236}">
                <a16:creationId xmlns:a16="http://schemas.microsoft.com/office/drawing/2014/main" id="{2F9A3D1C-BF6A-554E-AB44-8919649E4297}"/>
              </a:ext>
            </a:extLst>
          </p:cNvPr>
          <p:cNvSpPr>
            <a:spLocks noGrp="1"/>
          </p:cNvSpPr>
          <p:nvPr>
            <p:ph idx="1"/>
          </p:nvPr>
        </p:nvSpPr>
        <p:spPr>
          <a:xfrm>
            <a:off x="838200" y="1416818"/>
            <a:ext cx="10515600" cy="4973933"/>
          </a:xfrm>
        </p:spPr>
        <p:txBody>
          <a:bodyPr/>
          <a:lstStyle/>
          <a:p>
            <a:pPr marL="0" indent="0">
              <a:buNone/>
            </a:pPr>
            <a:r>
              <a:rPr lang="en-US" dirty="0"/>
              <a:t>United States:  35 U.S.C 271(a)</a:t>
            </a:r>
          </a:p>
          <a:p>
            <a:pPr marL="457200" lvl="1" indent="0">
              <a:buNone/>
            </a:pPr>
            <a:r>
              <a:rPr lang="en-US" dirty="0"/>
              <a:t>“… Whoever, without authority makes, uses, offers to sell, or sells any patented invention, within the United States or imports into the United States any patented invention during the term of the patent therefor, infringes the patent.”</a:t>
            </a:r>
          </a:p>
          <a:p>
            <a:pPr marL="457200" lvl="1" indent="0">
              <a:buNone/>
            </a:pPr>
            <a:endParaRPr lang="en-US" dirty="0"/>
          </a:p>
        </p:txBody>
      </p:sp>
    </p:spTree>
    <p:extLst>
      <p:ext uri="{BB962C8B-B14F-4D97-AF65-F5344CB8AC3E}">
        <p14:creationId xmlns:p14="http://schemas.microsoft.com/office/powerpoint/2010/main" val="245692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1828800" y="152400"/>
            <a:ext cx="8458200" cy="1143000"/>
          </a:xfrm>
        </p:spPr>
        <p:txBody>
          <a:bodyPr/>
          <a:lstStyle/>
          <a:p>
            <a:pPr eaLnBrk="1" hangingPunct="1"/>
            <a:r>
              <a:rPr kumimoji="1" lang="en-US" altLang="en-US"/>
              <a:t>All-Elements Rule</a:t>
            </a:r>
          </a:p>
        </p:txBody>
      </p:sp>
      <p:sp>
        <p:nvSpPr>
          <p:cNvPr id="19461" name="Text Box 3"/>
          <p:cNvSpPr txBox="1">
            <a:spLocks noChangeArrowheads="1"/>
          </p:cNvSpPr>
          <p:nvPr/>
        </p:nvSpPr>
        <p:spPr bwMode="auto">
          <a:xfrm>
            <a:off x="4937125" y="1797050"/>
            <a:ext cx="130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3600">
                <a:latin typeface="Times New Roman" charset="0"/>
              </a:rPr>
              <a:t>Claim</a:t>
            </a:r>
          </a:p>
        </p:txBody>
      </p:sp>
      <p:sp>
        <p:nvSpPr>
          <p:cNvPr id="19462" name="Rectangle 4"/>
          <p:cNvSpPr>
            <a:spLocks noChangeArrowheads="1"/>
          </p:cNvSpPr>
          <p:nvPr/>
        </p:nvSpPr>
        <p:spPr bwMode="auto">
          <a:xfrm>
            <a:off x="5638800" y="2514600"/>
            <a:ext cx="762000" cy="609600"/>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19463" name="Rectangle 5"/>
          <p:cNvSpPr>
            <a:spLocks noChangeArrowheads="1"/>
          </p:cNvSpPr>
          <p:nvPr/>
        </p:nvSpPr>
        <p:spPr bwMode="auto">
          <a:xfrm>
            <a:off x="5638800" y="3124200"/>
            <a:ext cx="762000" cy="609600"/>
          </a:xfrm>
          <a:prstGeom prst="rect">
            <a:avLst/>
          </a:prstGeom>
          <a:solidFill>
            <a:srgbClr val="333399"/>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19464" name="Rectangle 6"/>
          <p:cNvSpPr>
            <a:spLocks noChangeArrowheads="1"/>
          </p:cNvSpPr>
          <p:nvPr/>
        </p:nvSpPr>
        <p:spPr bwMode="auto">
          <a:xfrm>
            <a:off x="5638800" y="4953000"/>
            <a:ext cx="762000" cy="609600"/>
          </a:xfrm>
          <a:prstGeom prst="rect">
            <a:avLst/>
          </a:prstGeom>
          <a:solidFill>
            <a:srgbClr val="00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19465" name="Rectangle 7"/>
          <p:cNvSpPr>
            <a:spLocks noChangeArrowheads="1"/>
          </p:cNvSpPr>
          <p:nvPr/>
        </p:nvSpPr>
        <p:spPr bwMode="auto">
          <a:xfrm>
            <a:off x="5638800" y="4343400"/>
            <a:ext cx="762000" cy="609600"/>
          </a:xfrm>
          <a:prstGeom prst="rect">
            <a:avLst/>
          </a:prstGeom>
          <a:solidFill>
            <a:srgbClr val="FFCC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19466" name="Rectangle 8"/>
          <p:cNvSpPr>
            <a:spLocks noChangeArrowheads="1"/>
          </p:cNvSpPr>
          <p:nvPr/>
        </p:nvSpPr>
        <p:spPr bwMode="auto">
          <a:xfrm>
            <a:off x="5638800" y="3733800"/>
            <a:ext cx="762000" cy="6096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19467" name="Text Box 9"/>
          <p:cNvSpPr txBox="1">
            <a:spLocks noChangeArrowheads="1"/>
          </p:cNvSpPr>
          <p:nvPr/>
        </p:nvSpPr>
        <p:spPr bwMode="auto">
          <a:xfrm rot="-5400000">
            <a:off x="4749801" y="3703638"/>
            <a:ext cx="131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a:latin typeface="Times New Roman" charset="0"/>
              </a:rPr>
              <a:t>Elements</a:t>
            </a:r>
          </a:p>
        </p:txBody>
      </p:sp>
      <p:sp>
        <p:nvSpPr>
          <p:cNvPr id="19468" name="Text Box 10"/>
          <p:cNvSpPr txBox="1">
            <a:spLocks noChangeArrowheads="1"/>
          </p:cNvSpPr>
          <p:nvPr/>
        </p:nvSpPr>
        <p:spPr bwMode="auto">
          <a:xfrm>
            <a:off x="7543800" y="1247776"/>
            <a:ext cx="1873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3600">
                <a:latin typeface="Times New Roman" charset="0"/>
              </a:rPr>
              <a:t>Accused </a:t>
            </a:r>
          </a:p>
          <a:p>
            <a:r>
              <a:rPr lang="en-US" altLang="en-US" sz="3600">
                <a:latin typeface="Times New Roman" charset="0"/>
              </a:rPr>
              <a:t>device</a:t>
            </a:r>
          </a:p>
        </p:txBody>
      </p:sp>
      <p:sp>
        <p:nvSpPr>
          <p:cNvPr id="19469" name="Rectangle 11"/>
          <p:cNvSpPr>
            <a:spLocks noChangeArrowheads="1"/>
          </p:cNvSpPr>
          <p:nvPr/>
        </p:nvSpPr>
        <p:spPr bwMode="auto">
          <a:xfrm>
            <a:off x="7635875" y="2498725"/>
            <a:ext cx="762000" cy="609600"/>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19470" name="Rectangle 12"/>
          <p:cNvSpPr>
            <a:spLocks noChangeArrowheads="1"/>
          </p:cNvSpPr>
          <p:nvPr/>
        </p:nvSpPr>
        <p:spPr bwMode="auto">
          <a:xfrm>
            <a:off x="7635875" y="3108325"/>
            <a:ext cx="762000" cy="609600"/>
          </a:xfrm>
          <a:prstGeom prst="rect">
            <a:avLst/>
          </a:prstGeom>
          <a:solidFill>
            <a:srgbClr val="333399"/>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19471" name="Rectangle 13"/>
          <p:cNvSpPr>
            <a:spLocks noChangeArrowheads="1"/>
          </p:cNvSpPr>
          <p:nvPr/>
        </p:nvSpPr>
        <p:spPr bwMode="auto">
          <a:xfrm>
            <a:off x="7635875" y="4937125"/>
            <a:ext cx="762000" cy="609600"/>
          </a:xfrm>
          <a:prstGeom prst="rect">
            <a:avLst/>
          </a:prstGeom>
          <a:solidFill>
            <a:srgbClr val="00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19472" name="Rectangle 14"/>
          <p:cNvSpPr>
            <a:spLocks noChangeArrowheads="1"/>
          </p:cNvSpPr>
          <p:nvPr/>
        </p:nvSpPr>
        <p:spPr bwMode="auto">
          <a:xfrm>
            <a:off x="7635875" y="4327525"/>
            <a:ext cx="762000" cy="609600"/>
          </a:xfrm>
          <a:prstGeom prst="rect">
            <a:avLst/>
          </a:prstGeom>
          <a:solidFill>
            <a:srgbClr val="FFCC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19473" name="Rectangle 15"/>
          <p:cNvSpPr>
            <a:spLocks noChangeArrowheads="1"/>
          </p:cNvSpPr>
          <p:nvPr/>
        </p:nvSpPr>
        <p:spPr bwMode="auto">
          <a:xfrm>
            <a:off x="7635875" y="3717925"/>
            <a:ext cx="762000" cy="6096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19474" name="Line 16"/>
          <p:cNvSpPr>
            <a:spLocks noChangeShapeType="1"/>
          </p:cNvSpPr>
          <p:nvPr/>
        </p:nvSpPr>
        <p:spPr bwMode="auto">
          <a:xfrm>
            <a:off x="6553200" y="28194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5" name="Line 17"/>
          <p:cNvSpPr>
            <a:spLocks noChangeShapeType="1"/>
          </p:cNvSpPr>
          <p:nvPr/>
        </p:nvSpPr>
        <p:spPr bwMode="auto">
          <a:xfrm>
            <a:off x="6553200" y="52578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6" name="Line 18"/>
          <p:cNvSpPr>
            <a:spLocks noChangeShapeType="1"/>
          </p:cNvSpPr>
          <p:nvPr/>
        </p:nvSpPr>
        <p:spPr bwMode="auto">
          <a:xfrm>
            <a:off x="6553200" y="34290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7" name="Line 19"/>
          <p:cNvSpPr>
            <a:spLocks noChangeShapeType="1"/>
          </p:cNvSpPr>
          <p:nvPr/>
        </p:nvSpPr>
        <p:spPr bwMode="auto">
          <a:xfrm>
            <a:off x="6553200" y="41148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8" name="Line 20"/>
          <p:cNvSpPr>
            <a:spLocks noChangeShapeType="1"/>
          </p:cNvSpPr>
          <p:nvPr/>
        </p:nvSpPr>
        <p:spPr bwMode="auto">
          <a:xfrm>
            <a:off x="6553200" y="47244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9" name="Text Box 21"/>
          <p:cNvSpPr txBox="1">
            <a:spLocks noChangeArrowheads="1"/>
          </p:cNvSpPr>
          <p:nvPr/>
        </p:nvSpPr>
        <p:spPr bwMode="auto">
          <a:xfrm>
            <a:off x="6308725" y="5832475"/>
            <a:ext cx="175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a:solidFill>
                  <a:srgbClr val="FF0000"/>
                </a:solidFill>
                <a:latin typeface="Times New Roman" charset="0"/>
              </a:rPr>
              <a:t>infringement</a:t>
            </a:r>
          </a:p>
        </p:txBody>
      </p:sp>
    </p:spTree>
    <p:extLst>
      <p:ext uri="{BB962C8B-B14F-4D97-AF65-F5344CB8AC3E}">
        <p14:creationId xmlns:p14="http://schemas.microsoft.com/office/powerpoint/2010/main" val="140431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828800" y="152400"/>
            <a:ext cx="8458200" cy="1143000"/>
          </a:xfrm>
        </p:spPr>
        <p:txBody>
          <a:bodyPr/>
          <a:lstStyle/>
          <a:p>
            <a:pPr eaLnBrk="1" hangingPunct="1"/>
            <a:r>
              <a:rPr kumimoji="1" lang="en-US" altLang="en-US"/>
              <a:t>All-Elements Rule</a:t>
            </a:r>
          </a:p>
        </p:txBody>
      </p:sp>
      <p:sp>
        <p:nvSpPr>
          <p:cNvPr id="20485" name="Text Box 3"/>
          <p:cNvSpPr txBox="1">
            <a:spLocks noChangeArrowheads="1"/>
          </p:cNvSpPr>
          <p:nvPr/>
        </p:nvSpPr>
        <p:spPr bwMode="auto">
          <a:xfrm>
            <a:off x="4937125" y="1797050"/>
            <a:ext cx="130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3600">
                <a:latin typeface="Times New Roman" charset="0"/>
              </a:rPr>
              <a:t>Claim</a:t>
            </a:r>
          </a:p>
        </p:txBody>
      </p:sp>
      <p:sp>
        <p:nvSpPr>
          <p:cNvPr id="20486" name="Rectangle 4"/>
          <p:cNvSpPr>
            <a:spLocks noChangeArrowheads="1"/>
          </p:cNvSpPr>
          <p:nvPr/>
        </p:nvSpPr>
        <p:spPr bwMode="auto">
          <a:xfrm>
            <a:off x="5638800" y="2514600"/>
            <a:ext cx="762000" cy="609600"/>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0487" name="Rectangle 5"/>
          <p:cNvSpPr>
            <a:spLocks noChangeArrowheads="1"/>
          </p:cNvSpPr>
          <p:nvPr/>
        </p:nvSpPr>
        <p:spPr bwMode="auto">
          <a:xfrm>
            <a:off x="5638800" y="3124200"/>
            <a:ext cx="762000" cy="609600"/>
          </a:xfrm>
          <a:prstGeom prst="rect">
            <a:avLst/>
          </a:prstGeom>
          <a:solidFill>
            <a:srgbClr val="333399"/>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0488" name="Rectangle 6"/>
          <p:cNvSpPr>
            <a:spLocks noChangeArrowheads="1"/>
          </p:cNvSpPr>
          <p:nvPr/>
        </p:nvSpPr>
        <p:spPr bwMode="auto">
          <a:xfrm>
            <a:off x="5638800" y="4953000"/>
            <a:ext cx="762000" cy="609600"/>
          </a:xfrm>
          <a:prstGeom prst="rect">
            <a:avLst/>
          </a:prstGeom>
          <a:solidFill>
            <a:srgbClr val="00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0489" name="Rectangle 7"/>
          <p:cNvSpPr>
            <a:spLocks noChangeArrowheads="1"/>
          </p:cNvSpPr>
          <p:nvPr/>
        </p:nvSpPr>
        <p:spPr bwMode="auto">
          <a:xfrm>
            <a:off x="5638800" y="4343400"/>
            <a:ext cx="762000" cy="609600"/>
          </a:xfrm>
          <a:prstGeom prst="rect">
            <a:avLst/>
          </a:prstGeom>
          <a:solidFill>
            <a:srgbClr val="FFCC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0490" name="Rectangle 8"/>
          <p:cNvSpPr>
            <a:spLocks noChangeArrowheads="1"/>
          </p:cNvSpPr>
          <p:nvPr/>
        </p:nvSpPr>
        <p:spPr bwMode="auto">
          <a:xfrm>
            <a:off x="5638800" y="3733800"/>
            <a:ext cx="762000" cy="6096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0491" name="Text Box 9"/>
          <p:cNvSpPr txBox="1">
            <a:spLocks noChangeArrowheads="1"/>
          </p:cNvSpPr>
          <p:nvPr/>
        </p:nvSpPr>
        <p:spPr bwMode="auto">
          <a:xfrm rot="-5400000">
            <a:off x="4749801" y="3703638"/>
            <a:ext cx="131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a:latin typeface="Times New Roman" charset="0"/>
              </a:rPr>
              <a:t>Elements</a:t>
            </a:r>
          </a:p>
        </p:txBody>
      </p:sp>
      <p:sp>
        <p:nvSpPr>
          <p:cNvPr id="20492" name="Text Box 10"/>
          <p:cNvSpPr txBox="1">
            <a:spLocks noChangeArrowheads="1"/>
          </p:cNvSpPr>
          <p:nvPr/>
        </p:nvSpPr>
        <p:spPr bwMode="auto">
          <a:xfrm>
            <a:off x="7543800" y="1247776"/>
            <a:ext cx="1873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3600">
                <a:latin typeface="Times New Roman" charset="0"/>
              </a:rPr>
              <a:t>Accused </a:t>
            </a:r>
          </a:p>
          <a:p>
            <a:r>
              <a:rPr lang="en-US" altLang="en-US" sz="3600">
                <a:latin typeface="Times New Roman" charset="0"/>
              </a:rPr>
              <a:t>device</a:t>
            </a:r>
          </a:p>
        </p:txBody>
      </p:sp>
      <p:sp>
        <p:nvSpPr>
          <p:cNvPr id="20493" name="Rectangle 11"/>
          <p:cNvSpPr>
            <a:spLocks noChangeArrowheads="1"/>
          </p:cNvSpPr>
          <p:nvPr/>
        </p:nvSpPr>
        <p:spPr bwMode="auto">
          <a:xfrm>
            <a:off x="7635875" y="2498725"/>
            <a:ext cx="762000" cy="609600"/>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0494" name="Rectangle 12"/>
          <p:cNvSpPr>
            <a:spLocks noChangeArrowheads="1"/>
          </p:cNvSpPr>
          <p:nvPr/>
        </p:nvSpPr>
        <p:spPr bwMode="auto">
          <a:xfrm>
            <a:off x="7635875" y="3108325"/>
            <a:ext cx="762000" cy="609600"/>
          </a:xfrm>
          <a:prstGeom prst="rect">
            <a:avLst/>
          </a:prstGeom>
          <a:solidFill>
            <a:srgbClr val="333399"/>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0495" name="Rectangle 13"/>
          <p:cNvSpPr>
            <a:spLocks noChangeArrowheads="1"/>
          </p:cNvSpPr>
          <p:nvPr/>
        </p:nvSpPr>
        <p:spPr bwMode="auto">
          <a:xfrm>
            <a:off x="7635875" y="4937125"/>
            <a:ext cx="762000" cy="609600"/>
          </a:xfrm>
          <a:prstGeom prst="rect">
            <a:avLst/>
          </a:prstGeom>
          <a:solidFill>
            <a:srgbClr val="00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0496" name="Rectangle 14"/>
          <p:cNvSpPr>
            <a:spLocks noChangeArrowheads="1"/>
          </p:cNvSpPr>
          <p:nvPr/>
        </p:nvSpPr>
        <p:spPr bwMode="auto">
          <a:xfrm>
            <a:off x="7635875" y="4327525"/>
            <a:ext cx="762000" cy="609600"/>
          </a:xfrm>
          <a:prstGeom prst="rect">
            <a:avLst/>
          </a:prstGeom>
          <a:solidFill>
            <a:srgbClr val="80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0497" name="Rectangle 15"/>
          <p:cNvSpPr>
            <a:spLocks noChangeArrowheads="1"/>
          </p:cNvSpPr>
          <p:nvPr/>
        </p:nvSpPr>
        <p:spPr bwMode="auto">
          <a:xfrm>
            <a:off x="7635875" y="3717925"/>
            <a:ext cx="762000" cy="6096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0498" name="Line 16"/>
          <p:cNvSpPr>
            <a:spLocks noChangeShapeType="1"/>
          </p:cNvSpPr>
          <p:nvPr/>
        </p:nvSpPr>
        <p:spPr bwMode="auto">
          <a:xfrm>
            <a:off x="6553200" y="28194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9" name="Line 17"/>
          <p:cNvSpPr>
            <a:spLocks noChangeShapeType="1"/>
          </p:cNvSpPr>
          <p:nvPr/>
        </p:nvSpPr>
        <p:spPr bwMode="auto">
          <a:xfrm>
            <a:off x="6553200" y="52578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0" name="Line 18"/>
          <p:cNvSpPr>
            <a:spLocks noChangeShapeType="1"/>
          </p:cNvSpPr>
          <p:nvPr/>
        </p:nvSpPr>
        <p:spPr bwMode="auto">
          <a:xfrm>
            <a:off x="6553200" y="34290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1" name="Line 19"/>
          <p:cNvSpPr>
            <a:spLocks noChangeShapeType="1"/>
          </p:cNvSpPr>
          <p:nvPr/>
        </p:nvSpPr>
        <p:spPr bwMode="auto">
          <a:xfrm>
            <a:off x="6553200" y="41148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2" name="Text Box 20"/>
          <p:cNvSpPr txBox="1">
            <a:spLocks noChangeArrowheads="1"/>
          </p:cNvSpPr>
          <p:nvPr/>
        </p:nvSpPr>
        <p:spPr bwMode="auto">
          <a:xfrm>
            <a:off x="6308726" y="5832475"/>
            <a:ext cx="319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a:solidFill>
                  <a:srgbClr val="FF0000"/>
                </a:solidFill>
                <a:latin typeface="Times New Roman" charset="0"/>
              </a:rPr>
              <a:t>No (literal) infringement</a:t>
            </a:r>
          </a:p>
        </p:txBody>
      </p:sp>
    </p:spTree>
    <p:extLst>
      <p:ext uri="{BB962C8B-B14F-4D97-AF65-F5344CB8AC3E}">
        <p14:creationId xmlns:p14="http://schemas.microsoft.com/office/powerpoint/2010/main" val="146208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1828800" y="152400"/>
            <a:ext cx="8458200" cy="1143000"/>
          </a:xfrm>
        </p:spPr>
        <p:txBody>
          <a:bodyPr/>
          <a:lstStyle/>
          <a:p>
            <a:pPr eaLnBrk="1" hangingPunct="1"/>
            <a:r>
              <a:rPr kumimoji="1" lang="en-US" altLang="en-US"/>
              <a:t>All-Elements Rule</a:t>
            </a:r>
          </a:p>
        </p:txBody>
      </p:sp>
      <p:sp>
        <p:nvSpPr>
          <p:cNvPr id="21509" name="Text Box 3"/>
          <p:cNvSpPr txBox="1">
            <a:spLocks noChangeArrowheads="1"/>
          </p:cNvSpPr>
          <p:nvPr/>
        </p:nvSpPr>
        <p:spPr bwMode="auto">
          <a:xfrm>
            <a:off x="4937125" y="1797050"/>
            <a:ext cx="130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3600">
                <a:latin typeface="Times New Roman" charset="0"/>
              </a:rPr>
              <a:t>Claim</a:t>
            </a:r>
          </a:p>
        </p:txBody>
      </p:sp>
      <p:sp>
        <p:nvSpPr>
          <p:cNvPr id="21510" name="Rectangle 4"/>
          <p:cNvSpPr>
            <a:spLocks noChangeArrowheads="1"/>
          </p:cNvSpPr>
          <p:nvPr/>
        </p:nvSpPr>
        <p:spPr bwMode="auto">
          <a:xfrm>
            <a:off x="5638800" y="2514600"/>
            <a:ext cx="762000" cy="609600"/>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1511" name="Rectangle 5"/>
          <p:cNvSpPr>
            <a:spLocks noChangeArrowheads="1"/>
          </p:cNvSpPr>
          <p:nvPr/>
        </p:nvSpPr>
        <p:spPr bwMode="auto">
          <a:xfrm>
            <a:off x="5638800" y="3124200"/>
            <a:ext cx="762000" cy="609600"/>
          </a:xfrm>
          <a:prstGeom prst="rect">
            <a:avLst/>
          </a:prstGeom>
          <a:solidFill>
            <a:srgbClr val="333399"/>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1512" name="Rectangle 6"/>
          <p:cNvSpPr>
            <a:spLocks noChangeArrowheads="1"/>
          </p:cNvSpPr>
          <p:nvPr/>
        </p:nvSpPr>
        <p:spPr bwMode="auto">
          <a:xfrm>
            <a:off x="5638800" y="4953000"/>
            <a:ext cx="762000" cy="609600"/>
          </a:xfrm>
          <a:prstGeom prst="rect">
            <a:avLst/>
          </a:prstGeom>
          <a:solidFill>
            <a:srgbClr val="00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1513" name="Rectangle 7"/>
          <p:cNvSpPr>
            <a:spLocks noChangeArrowheads="1"/>
          </p:cNvSpPr>
          <p:nvPr/>
        </p:nvSpPr>
        <p:spPr bwMode="auto">
          <a:xfrm>
            <a:off x="5638800" y="4343400"/>
            <a:ext cx="762000" cy="609600"/>
          </a:xfrm>
          <a:prstGeom prst="rect">
            <a:avLst/>
          </a:prstGeom>
          <a:solidFill>
            <a:srgbClr val="FFCC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1514" name="Rectangle 8"/>
          <p:cNvSpPr>
            <a:spLocks noChangeArrowheads="1"/>
          </p:cNvSpPr>
          <p:nvPr/>
        </p:nvSpPr>
        <p:spPr bwMode="auto">
          <a:xfrm>
            <a:off x="5638800" y="3733800"/>
            <a:ext cx="762000" cy="6096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1515" name="Text Box 9"/>
          <p:cNvSpPr txBox="1">
            <a:spLocks noChangeArrowheads="1"/>
          </p:cNvSpPr>
          <p:nvPr/>
        </p:nvSpPr>
        <p:spPr bwMode="auto">
          <a:xfrm rot="-5400000">
            <a:off x="4749801" y="3703638"/>
            <a:ext cx="131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a:latin typeface="Times New Roman" charset="0"/>
              </a:rPr>
              <a:t>Elements</a:t>
            </a:r>
          </a:p>
        </p:txBody>
      </p:sp>
      <p:sp>
        <p:nvSpPr>
          <p:cNvPr id="21516" name="Text Box 10"/>
          <p:cNvSpPr txBox="1">
            <a:spLocks noChangeArrowheads="1"/>
          </p:cNvSpPr>
          <p:nvPr/>
        </p:nvSpPr>
        <p:spPr bwMode="auto">
          <a:xfrm>
            <a:off x="7543800" y="1247776"/>
            <a:ext cx="1873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3600">
                <a:latin typeface="Times New Roman" charset="0"/>
              </a:rPr>
              <a:t>Accused </a:t>
            </a:r>
          </a:p>
          <a:p>
            <a:r>
              <a:rPr lang="en-US" altLang="en-US" sz="3600">
                <a:latin typeface="Times New Roman" charset="0"/>
              </a:rPr>
              <a:t>device</a:t>
            </a:r>
          </a:p>
        </p:txBody>
      </p:sp>
      <p:sp>
        <p:nvSpPr>
          <p:cNvPr id="21517" name="Rectangle 11"/>
          <p:cNvSpPr>
            <a:spLocks noChangeArrowheads="1"/>
          </p:cNvSpPr>
          <p:nvPr/>
        </p:nvSpPr>
        <p:spPr bwMode="auto">
          <a:xfrm>
            <a:off x="7635875" y="2498725"/>
            <a:ext cx="762000" cy="609600"/>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1518" name="Rectangle 12"/>
          <p:cNvSpPr>
            <a:spLocks noChangeArrowheads="1"/>
          </p:cNvSpPr>
          <p:nvPr/>
        </p:nvSpPr>
        <p:spPr bwMode="auto">
          <a:xfrm>
            <a:off x="7635875" y="3108325"/>
            <a:ext cx="762000" cy="609600"/>
          </a:xfrm>
          <a:prstGeom prst="rect">
            <a:avLst/>
          </a:prstGeom>
          <a:solidFill>
            <a:srgbClr val="333399"/>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1519" name="Rectangle 13"/>
          <p:cNvSpPr>
            <a:spLocks noChangeArrowheads="1"/>
          </p:cNvSpPr>
          <p:nvPr/>
        </p:nvSpPr>
        <p:spPr bwMode="auto">
          <a:xfrm>
            <a:off x="7635875" y="4937125"/>
            <a:ext cx="762000" cy="609600"/>
          </a:xfrm>
          <a:prstGeom prst="rect">
            <a:avLst/>
          </a:prstGeom>
          <a:solidFill>
            <a:srgbClr val="00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1520" name="Rectangle 14"/>
          <p:cNvSpPr>
            <a:spLocks noChangeArrowheads="1"/>
          </p:cNvSpPr>
          <p:nvPr/>
        </p:nvSpPr>
        <p:spPr bwMode="auto">
          <a:xfrm>
            <a:off x="7635875" y="3717925"/>
            <a:ext cx="762000" cy="6096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1521" name="Line 15"/>
          <p:cNvSpPr>
            <a:spLocks noChangeShapeType="1"/>
          </p:cNvSpPr>
          <p:nvPr/>
        </p:nvSpPr>
        <p:spPr bwMode="auto">
          <a:xfrm>
            <a:off x="6553200" y="28194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2" name="Line 16"/>
          <p:cNvSpPr>
            <a:spLocks noChangeShapeType="1"/>
          </p:cNvSpPr>
          <p:nvPr/>
        </p:nvSpPr>
        <p:spPr bwMode="auto">
          <a:xfrm>
            <a:off x="6553200" y="52578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3" name="Line 17"/>
          <p:cNvSpPr>
            <a:spLocks noChangeShapeType="1"/>
          </p:cNvSpPr>
          <p:nvPr/>
        </p:nvSpPr>
        <p:spPr bwMode="auto">
          <a:xfrm>
            <a:off x="6553200" y="34290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4" name="Line 18"/>
          <p:cNvSpPr>
            <a:spLocks noChangeShapeType="1"/>
          </p:cNvSpPr>
          <p:nvPr/>
        </p:nvSpPr>
        <p:spPr bwMode="auto">
          <a:xfrm>
            <a:off x="6553200" y="41148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5" name="Text Box 19"/>
          <p:cNvSpPr txBox="1">
            <a:spLocks noChangeArrowheads="1"/>
          </p:cNvSpPr>
          <p:nvPr/>
        </p:nvSpPr>
        <p:spPr bwMode="auto">
          <a:xfrm>
            <a:off x="6308726" y="5832475"/>
            <a:ext cx="319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a:solidFill>
                  <a:srgbClr val="FF0000"/>
                </a:solidFill>
                <a:latin typeface="Times New Roman" charset="0"/>
              </a:rPr>
              <a:t>No (literal) infringement</a:t>
            </a:r>
          </a:p>
        </p:txBody>
      </p:sp>
    </p:spTree>
    <p:extLst>
      <p:ext uri="{BB962C8B-B14F-4D97-AF65-F5344CB8AC3E}">
        <p14:creationId xmlns:p14="http://schemas.microsoft.com/office/powerpoint/2010/main" val="96796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1828800" y="152400"/>
            <a:ext cx="8458200" cy="1143000"/>
          </a:xfrm>
        </p:spPr>
        <p:txBody>
          <a:bodyPr/>
          <a:lstStyle/>
          <a:p>
            <a:pPr eaLnBrk="1" hangingPunct="1"/>
            <a:r>
              <a:rPr kumimoji="1" lang="en-US" altLang="en-US"/>
              <a:t>All-Elements Rule</a:t>
            </a:r>
          </a:p>
        </p:txBody>
      </p:sp>
      <p:sp>
        <p:nvSpPr>
          <p:cNvPr id="25605" name="Text Box 3"/>
          <p:cNvSpPr txBox="1">
            <a:spLocks noChangeArrowheads="1"/>
          </p:cNvSpPr>
          <p:nvPr/>
        </p:nvSpPr>
        <p:spPr bwMode="auto">
          <a:xfrm>
            <a:off x="4937125" y="1797050"/>
            <a:ext cx="130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3600">
                <a:latin typeface="Times New Roman" charset="0"/>
              </a:rPr>
              <a:t>Claim</a:t>
            </a:r>
          </a:p>
        </p:txBody>
      </p:sp>
      <p:sp>
        <p:nvSpPr>
          <p:cNvPr id="25606" name="Rectangle 4"/>
          <p:cNvSpPr>
            <a:spLocks noChangeArrowheads="1"/>
          </p:cNvSpPr>
          <p:nvPr/>
        </p:nvSpPr>
        <p:spPr bwMode="auto">
          <a:xfrm>
            <a:off x="5638800" y="2514600"/>
            <a:ext cx="762000" cy="609600"/>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07" name="Rectangle 5"/>
          <p:cNvSpPr>
            <a:spLocks noChangeArrowheads="1"/>
          </p:cNvSpPr>
          <p:nvPr/>
        </p:nvSpPr>
        <p:spPr bwMode="auto">
          <a:xfrm>
            <a:off x="5638800" y="3124200"/>
            <a:ext cx="762000" cy="609600"/>
          </a:xfrm>
          <a:prstGeom prst="rect">
            <a:avLst/>
          </a:prstGeom>
          <a:solidFill>
            <a:srgbClr val="333399"/>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08" name="Rectangle 6"/>
          <p:cNvSpPr>
            <a:spLocks noChangeArrowheads="1"/>
          </p:cNvSpPr>
          <p:nvPr/>
        </p:nvSpPr>
        <p:spPr bwMode="auto">
          <a:xfrm>
            <a:off x="5638800" y="4953000"/>
            <a:ext cx="762000" cy="609600"/>
          </a:xfrm>
          <a:prstGeom prst="rect">
            <a:avLst/>
          </a:prstGeom>
          <a:solidFill>
            <a:srgbClr val="00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09" name="Rectangle 7"/>
          <p:cNvSpPr>
            <a:spLocks noChangeArrowheads="1"/>
          </p:cNvSpPr>
          <p:nvPr/>
        </p:nvSpPr>
        <p:spPr bwMode="auto">
          <a:xfrm>
            <a:off x="5638800" y="4343400"/>
            <a:ext cx="762000" cy="609600"/>
          </a:xfrm>
          <a:prstGeom prst="rect">
            <a:avLst/>
          </a:prstGeom>
          <a:solidFill>
            <a:srgbClr val="FFCC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10" name="Rectangle 8"/>
          <p:cNvSpPr>
            <a:spLocks noChangeArrowheads="1"/>
          </p:cNvSpPr>
          <p:nvPr/>
        </p:nvSpPr>
        <p:spPr bwMode="auto">
          <a:xfrm>
            <a:off x="5638800" y="3733800"/>
            <a:ext cx="762000" cy="6096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11" name="Text Box 9"/>
          <p:cNvSpPr txBox="1">
            <a:spLocks noChangeArrowheads="1"/>
          </p:cNvSpPr>
          <p:nvPr/>
        </p:nvSpPr>
        <p:spPr bwMode="auto">
          <a:xfrm rot="-5400000">
            <a:off x="4749801" y="3703638"/>
            <a:ext cx="131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a:latin typeface="Times New Roman" charset="0"/>
              </a:rPr>
              <a:t>Elements</a:t>
            </a:r>
          </a:p>
        </p:txBody>
      </p:sp>
      <p:sp>
        <p:nvSpPr>
          <p:cNvPr id="25612" name="Text Box 10"/>
          <p:cNvSpPr txBox="1">
            <a:spLocks noChangeArrowheads="1"/>
          </p:cNvSpPr>
          <p:nvPr/>
        </p:nvSpPr>
        <p:spPr bwMode="auto">
          <a:xfrm>
            <a:off x="7543800" y="1247776"/>
            <a:ext cx="1873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3600">
                <a:latin typeface="Times New Roman" charset="0"/>
              </a:rPr>
              <a:t>Accused </a:t>
            </a:r>
          </a:p>
          <a:p>
            <a:r>
              <a:rPr lang="en-US" altLang="en-US" sz="3600">
                <a:latin typeface="Times New Roman" charset="0"/>
              </a:rPr>
              <a:t>device</a:t>
            </a:r>
          </a:p>
        </p:txBody>
      </p:sp>
      <p:sp>
        <p:nvSpPr>
          <p:cNvPr id="25613" name="Rectangle 11"/>
          <p:cNvSpPr>
            <a:spLocks noChangeArrowheads="1"/>
          </p:cNvSpPr>
          <p:nvPr/>
        </p:nvSpPr>
        <p:spPr bwMode="auto">
          <a:xfrm>
            <a:off x="7635875" y="2498725"/>
            <a:ext cx="762000" cy="609600"/>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14" name="Rectangle 12"/>
          <p:cNvSpPr>
            <a:spLocks noChangeArrowheads="1"/>
          </p:cNvSpPr>
          <p:nvPr/>
        </p:nvSpPr>
        <p:spPr bwMode="auto">
          <a:xfrm>
            <a:off x="7635875" y="3108325"/>
            <a:ext cx="762000" cy="609600"/>
          </a:xfrm>
          <a:prstGeom prst="rect">
            <a:avLst/>
          </a:prstGeom>
          <a:solidFill>
            <a:srgbClr val="333399"/>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15" name="Rectangle 13"/>
          <p:cNvSpPr>
            <a:spLocks noChangeArrowheads="1"/>
          </p:cNvSpPr>
          <p:nvPr/>
        </p:nvSpPr>
        <p:spPr bwMode="auto">
          <a:xfrm>
            <a:off x="7635875" y="4937125"/>
            <a:ext cx="762000" cy="609600"/>
          </a:xfrm>
          <a:prstGeom prst="rect">
            <a:avLst/>
          </a:prstGeom>
          <a:solidFill>
            <a:srgbClr val="00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16" name="Rectangle 14"/>
          <p:cNvSpPr>
            <a:spLocks noChangeArrowheads="1"/>
          </p:cNvSpPr>
          <p:nvPr/>
        </p:nvSpPr>
        <p:spPr bwMode="auto">
          <a:xfrm>
            <a:off x="7635875" y="4327525"/>
            <a:ext cx="762000" cy="609600"/>
          </a:xfrm>
          <a:prstGeom prst="rect">
            <a:avLst/>
          </a:prstGeom>
          <a:solidFill>
            <a:srgbClr val="FFCC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17" name="Rectangle 15"/>
          <p:cNvSpPr>
            <a:spLocks noChangeArrowheads="1"/>
          </p:cNvSpPr>
          <p:nvPr/>
        </p:nvSpPr>
        <p:spPr bwMode="auto">
          <a:xfrm>
            <a:off x="7635875" y="3717925"/>
            <a:ext cx="762000" cy="6096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18" name="Line 16"/>
          <p:cNvSpPr>
            <a:spLocks noChangeShapeType="1"/>
          </p:cNvSpPr>
          <p:nvPr/>
        </p:nvSpPr>
        <p:spPr bwMode="auto">
          <a:xfrm>
            <a:off x="6553200" y="28194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9" name="Line 17"/>
          <p:cNvSpPr>
            <a:spLocks noChangeShapeType="1"/>
          </p:cNvSpPr>
          <p:nvPr/>
        </p:nvSpPr>
        <p:spPr bwMode="auto">
          <a:xfrm>
            <a:off x="6553200" y="52578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0" name="Line 18"/>
          <p:cNvSpPr>
            <a:spLocks noChangeShapeType="1"/>
          </p:cNvSpPr>
          <p:nvPr/>
        </p:nvSpPr>
        <p:spPr bwMode="auto">
          <a:xfrm>
            <a:off x="6553200" y="34290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1" name="Line 19"/>
          <p:cNvSpPr>
            <a:spLocks noChangeShapeType="1"/>
          </p:cNvSpPr>
          <p:nvPr/>
        </p:nvSpPr>
        <p:spPr bwMode="auto">
          <a:xfrm>
            <a:off x="6553200" y="41148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2" name="Line 20"/>
          <p:cNvSpPr>
            <a:spLocks noChangeShapeType="1"/>
          </p:cNvSpPr>
          <p:nvPr/>
        </p:nvSpPr>
        <p:spPr bwMode="auto">
          <a:xfrm>
            <a:off x="6553200" y="4724400"/>
            <a:ext cx="990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3" name="Text Box 21"/>
          <p:cNvSpPr txBox="1">
            <a:spLocks noChangeArrowheads="1"/>
          </p:cNvSpPr>
          <p:nvPr/>
        </p:nvSpPr>
        <p:spPr bwMode="auto">
          <a:xfrm>
            <a:off x="6308725" y="5832475"/>
            <a:ext cx="175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a:solidFill>
                  <a:srgbClr val="FF0000"/>
                </a:solidFill>
                <a:latin typeface="Times New Roman" charset="0"/>
              </a:rPr>
              <a:t>infringement</a:t>
            </a:r>
          </a:p>
        </p:txBody>
      </p:sp>
      <p:sp>
        <p:nvSpPr>
          <p:cNvPr id="25624" name="Text Box 22"/>
          <p:cNvSpPr txBox="1">
            <a:spLocks noChangeArrowheads="1"/>
          </p:cNvSpPr>
          <p:nvPr/>
        </p:nvSpPr>
        <p:spPr bwMode="auto">
          <a:xfrm>
            <a:off x="2346325" y="1263651"/>
            <a:ext cx="1098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sz="3600">
                <a:latin typeface="Times New Roman" charset="0"/>
              </a:rPr>
              <a:t>Prior</a:t>
            </a:r>
          </a:p>
          <a:p>
            <a:r>
              <a:rPr lang="en-US" altLang="en-US" sz="3600">
                <a:latin typeface="Times New Roman" charset="0"/>
              </a:rPr>
              <a:t>Art</a:t>
            </a:r>
          </a:p>
        </p:txBody>
      </p:sp>
      <p:sp>
        <p:nvSpPr>
          <p:cNvPr id="25625" name="Rectangle 23"/>
          <p:cNvSpPr>
            <a:spLocks noChangeArrowheads="1"/>
          </p:cNvSpPr>
          <p:nvPr/>
        </p:nvSpPr>
        <p:spPr bwMode="auto">
          <a:xfrm>
            <a:off x="2438400" y="2514600"/>
            <a:ext cx="762000" cy="609600"/>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26" name="Rectangle 24"/>
          <p:cNvSpPr>
            <a:spLocks noChangeArrowheads="1"/>
          </p:cNvSpPr>
          <p:nvPr/>
        </p:nvSpPr>
        <p:spPr bwMode="auto">
          <a:xfrm>
            <a:off x="2438400" y="3124200"/>
            <a:ext cx="762000" cy="609600"/>
          </a:xfrm>
          <a:prstGeom prst="rect">
            <a:avLst/>
          </a:prstGeom>
          <a:solidFill>
            <a:srgbClr val="333399"/>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27" name="Rectangle 25"/>
          <p:cNvSpPr>
            <a:spLocks noChangeArrowheads="1"/>
          </p:cNvSpPr>
          <p:nvPr/>
        </p:nvSpPr>
        <p:spPr bwMode="auto">
          <a:xfrm>
            <a:off x="2438400" y="4953000"/>
            <a:ext cx="762000" cy="609600"/>
          </a:xfrm>
          <a:prstGeom prst="rect">
            <a:avLst/>
          </a:prstGeom>
          <a:solidFill>
            <a:srgbClr val="0000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28" name="Rectangle 26"/>
          <p:cNvSpPr>
            <a:spLocks noChangeArrowheads="1"/>
          </p:cNvSpPr>
          <p:nvPr/>
        </p:nvSpPr>
        <p:spPr bwMode="auto">
          <a:xfrm>
            <a:off x="2438400" y="4343400"/>
            <a:ext cx="762000" cy="609600"/>
          </a:xfrm>
          <a:prstGeom prst="rect">
            <a:avLst/>
          </a:prstGeom>
          <a:solidFill>
            <a:srgbClr val="FFCC00"/>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29" name="Rectangle 27"/>
          <p:cNvSpPr>
            <a:spLocks noChangeArrowheads="1"/>
          </p:cNvSpPr>
          <p:nvPr/>
        </p:nvSpPr>
        <p:spPr bwMode="auto">
          <a:xfrm>
            <a:off x="2438400" y="3733800"/>
            <a:ext cx="762000" cy="6096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800"/>
          </a:p>
        </p:txBody>
      </p:sp>
      <p:sp>
        <p:nvSpPr>
          <p:cNvPr id="25630" name="Line 28"/>
          <p:cNvSpPr>
            <a:spLocks noChangeShapeType="1"/>
          </p:cNvSpPr>
          <p:nvPr/>
        </p:nvSpPr>
        <p:spPr bwMode="auto">
          <a:xfrm>
            <a:off x="3276600" y="2819400"/>
            <a:ext cx="2209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1" name="Line 29"/>
          <p:cNvSpPr>
            <a:spLocks noChangeShapeType="1"/>
          </p:cNvSpPr>
          <p:nvPr/>
        </p:nvSpPr>
        <p:spPr bwMode="auto">
          <a:xfrm>
            <a:off x="3352800" y="3429000"/>
            <a:ext cx="1828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2" name="Line 30"/>
          <p:cNvSpPr>
            <a:spLocks noChangeShapeType="1"/>
          </p:cNvSpPr>
          <p:nvPr/>
        </p:nvSpPr>
        <p:spPr bwMode="auto">
          <a:xfrm>
            <a:off x="3352800" y="4038600"/>
            <a:ext cx="1828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3" name="Line 31"/>
          <p:cNvSpPr>
            <a:spLocks noChangeShapeType="1"/>
          </p:cNvSpPr>
          <p:nvPr/>
        </p:nvSpPr>
        <p:spPr bwMode="auto">
          <a:xfrm>
            <a:off x="3352800" y="4648200"/>
            <a:ext cx="2209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4" name="Line 32"/>
          <p:cNvSpPr>
            <a:spLocks noChangeShapeType="1"/>
          </p:cNvSpPr>
          <p:nvPr/>
        </p:nvSpPr>
        <p:spPr bwMode="auto">
          <a:xfrm>
            <a:off x="3352800" y="5334000"/>
            <a:ext cx="2209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5" name="Text Box 33"/>
          <p:cNvSpPr txBox="1">
            <a:spLocks noChangeArrowheads="1"/>
          </p:cNvSpPr>
          <p:nvPr/>
        </p:nvSpPr>
        <p:spPr bwMode="auto">
          <a:xfrm>
            <a:off x="3429001" y="5867400"/>
            <a:ext cx="162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en-US">
                <a:solidFill>
                  <a:srgbClr val="FF0000"/>
                </a:solidFill>
                <a:latin typeface="Times New Roman" charset="0"/>
              </a:rPr>
              <a:t>anticipation</a:t>
            </a:r>
          </a:p>
        </p:txBody>
      </p:sp>
    </p:spTree>
    <p:extLst>
      <p:ext uri="{BB962C8B-B14F-4D97-AF65-F5344CB8AC3E}">
        <p14:creationId xmlns:p14="http://schemas.microsoft.com/office/powerpoint/2010/main" val="18526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0"/>
            <a:ext cx="5867400" cy="6544408"/>
          </a:xfrm>
          <a:prstGeom prst="rect">
            <a:avLst/>
          </a:prstGeom>
        </p:spPr>
      </p:pic>
      <p:sp>
        <p:nvSpPr>
          <p:cNvPr id="2" name="TextBox 1"/>
          <p:cNvSpPr txBox="1"/>
          <p:nvPr/>
        </p:nvSpPr>
        <p:spPr>
          <a:xfrm>
            <a:off x="1873806" y="1066800"/>
            <a:ext cx="2590799" cy="1754326"/>
          </a:xfrm>
          <a:prstGeom prst="rect">
            <a:avLst/>
          </a:prstGeom>
          <a:noFill/>
        </p:spPr>
        <p:txBody>
          <a:bodyPr wrap="square" rtlCol="0">
            <a:spAutoFit/>
          </a:bodyPr>
          <a:lstStyle/>
          <a:p>
            <a:r>
              <a:rPr lang="en-US" dirty="0">
                <a:solidFill>
                  <a:srgbClr val="FF0000"/>
                </a:solidFill>
              </a:rPr>
              <a:t>Suppose that D manufactures and sells an otherwise identical mousetrap </a:t>
            </a:r>
            <a:r>
              <a:rPr lang="en-US">
                <a:solidFill>
                  <a:srgbClr val="FF0000"/>
                </a:solidFill>
              </a:rPr>
              <a:t>that incorporates </a:t>
            </a:r>
            <a:r>
              <a:rPr lang="en-US" dirty="0">
                <a:solidFill>
                  <a:srgbClr val="FF0000"/>
                </a:solidFill>
              </a:rPr>
              <a:t>a </a:t>
            </a:r>
            <a:r>
              <a:rPr lang="en-US">
                <a:solidFill>
                  <a:srgbClr val="FF0000"/>
                </a:solidFill>
              </a:rPr>
              <a:t>screen instead of a window                                    </a:t>
            </a:r>
            <a:endParaRPr lang="en-US" dirty="0">
              <a:solidFill>
                <a:srgbClr val="FF0000"/>
              </a:solidFill>
            </a:endParaRPr>
          </a:p>
        </p:txBody>
      </p:sp>
      <p:sp>
        <p:nvSpPr>
          <p:cNvPr id="8" name="Freeform 7"/>
          <p:cNvSpPr/>
          <p:nvPr/>
        </p:nvSpPr>
        <p:spPr>
          <a:xfrm>
            <a:off x="6792686" y="783771"/>
            <a:ext cx="2264228" cy="1306286"/>
          </a:xfrm>
          <a:custGeom>
            <a:avLst/>
            <a:gdLst>
              <a:gd name="connsiteX0" fmla="*/ 0 w 2264228"/>
              <a:gd name="connsiteY0" fmla="*/ 696686 h 1306286"/>
              <a:gd name="connsiteX1" fmla="*/ 1251857 w 2264228"/>
              <a:gd name="connsiteY1" fmla="*/ 0 h 1306286"/>
              <a:gd name="connsiteX2" fmla="*/ 2264228 w 2264228"/>
              <a:gd name="connsiteY2" fmla="*/ 587829 h 1306286"/>
              <a:gd name="connsiteX3" fmla="*/ 1088571 w 2264228"/>
              <a:gd name="connsiteY3" fmla="*/ 1306286 h 1306286"/>
              <a:gd name="connsiteX4" fmla="*/ 0 w 2264228"/>
              <a:gd name="connsiteY4" fmla="*/ 696686 h 130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228" h="1306286">
                <a:moveTo>
                  <a:pt x="0" y="696686"/>
                </a:moveTo>
                <a:lnTo>
                  <a:pt x="1251857" y="0"/>
                </a:lnTo>
                <a:lnTo>
                  <a:pt x="2264228" y="587829"/>
                </a:lnTo>
                <a:lnTo>
                  <a:pt x="1088571" y="1306286"/>
                </a:lnTo>
                <a:lnTo>
                  <a:pt x="0" y="696686"/>
                </a:lnTo>
                <a:close/>
              </a:path>
            </a:pathLst>
          </a:custGeom>
          <a:pattFill prst="lgGrid">
            <a:fgClr>
              <a:schemeClr val="tx1"/>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4464604" y="1371600"/>
            <a:ext cx="2850596" cy="76200"/>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799828"/>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23842</TotalTime>
  <Words>2008</Words>
  <Application>Microsoft Macintosh PowerPoint</Application>
  <PresentationFormat>Widescreen</PresentationFormat>
  <Paragraphs>163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Statutory Provisions</vt:lpstr>
      <vt:lpstr>All-Elements Rule</vt:lpstr>
      <vt:lpstr>All-Elements Rule</vt:lpstr>
      <vt:lpstr>All-Elements Rule</vt:lpstr>
      <vt:lpstr>All-Elements Rule</vt:lpstr>
      <vt:lpstr>PowerPoint Presentation</vt:lpstr>
      <vt:lpstr>All-Elements Rule</vt:lpstr>
      <vt:lpstr>Equivalents – Element by Element</vt:lpstr>
      <vt:lpstr>All-Elements Rule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Imperfections</vt:lpstr>
      <vt:lpstr>PowerPoint Presentation</vt:lpstr>
      <vt:lpstr>PowerPoint Presentation</vt:lpstr>
      <vt:lpstr>PowerPoint Presentation</vt:lpstr>
      <vt:lpstr>PowerPoint Presentation</vt:lpstr>
      <vt:lpstr>Dissemination of the Technology</vt:lpstr>
      <vt:lpstr>PowerPoint Presentation</vt:lpstr>
      <vt:lpstr>PowerPoint Presentation</vt:lpstr>
      <vt:lpstr>PowerPoint Presentation</vt:lpstr>
      <vt:lpstr>PowerPoint Presentation</vt:lpstr>
      <vt:lpstr>Swanson, “Therasense Effect” Stanford L. Rev. 2014</vt:lpstr>
      <vt:lpstr>Swanson, “Therasense Effect” Stanford L. Rev. 2014</vt:lpstr>
      <vt:lpstr>Swanson, “Therasense Effect” Stanford L. Rev. 2014</vt:lpstr>
      <vt:lpstr>Evolution of the Scope of the Defenses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Disclosure Context</dc:title>
  <dc:creator>Fisher, William</dc:creator>
  <cp:lastModifiedBy>Terry Fisher</cp:lastModifiedBy>
  <cp:revision>162</cp:revision>
  <dcterms:created xsi:type="dcterms:W3CDTF">2017-10-01T16:49:19Z</dcterms:created>
  <dcterms:modified xsi:type="dcterms:W3CDTF">2023-04-16T15:27:04Z</dcterms:modified>
</cp:coreProperties>
</file>