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720" r:id="rId2"/>
    <p:sldId id="837" r:id="rId3"/>
    <p:sldId id="836" r:id="rId4"/>
    <p:sldId id="277" r:id="rId5"/>
    <p:sldId id="275" r:id="rId6"/>
    <p:sldId id="278" r:id="rId7"/>
    <p:sldId id="723" r:id="rId8"/>
    <p:sldId id="276" r:id="rId9"/>
    <p:sldId id="731" r:id="rId10"/>
    <p:sldId id="259" r:id="rId11"/>
    <p:sldId id="733" r:id="rId12"/>
    <p:sldId id="819" r:id="rId13"/>
    <p:sldId id="741" r:id="rId14"/>
    <p:sldId id="284" r:id="rId15"/>
    <p:sldId id="285" r:id="rId16"/>
    <p:sldId id="286" r:id="rId17"/>
    <p:sldId id="289" r:id="rId18"/>
    <p:sldId id="829" r:id="rId19"/>
    <p:sldId id="773" r:id="rId20"/>
    <p:sldId id="774" r:id="rId21"/>
    <p:sldId id="777" r:id="rId22"/>
    <p:sldId id="779" r:id="rId23"/>
    <p:sldId id="781" r:id="rId24"/>
    <p:sldId id="782" r:id="rId25"/>
    <p:sldId id="784" r:id="rId26"/>
    <p:sldId id="791" r:id="rId27"/>
    <p:sldId id="825" r:id="rId28"/>
    <p:sldId id="826" r:id="rId29"/>
    <p:sldId id="801" r:id="rId30"/>
    <p:sldId id="82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76" userDrawn="1">
          <p15:clr>
            <a:srgbClr val="A4A3A4"/>
          </p15:clr>
        </p15:guide>
        <p15:guide id="2" pos="5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437"/>
    <p:restoredTop sz="96291"/>
  </p:normalViewPr>
  <p:slideViewPr>
    <p:cSldViewPr snapToGrid="0" snapToObjects="1" showGuides="1">
      <p:cViewPr varScale="1">
        <p:scale>
          <a:sx n="112" d="100"/>
          <a:sy n="112" d="100"/>
        </p:scale>
        <p:origin x="616" y="200"/>
      </p:cViewPr>
      <p:guideLst>
        <p:guide orient="horz" pos="3576"/>
        <p:guide pos="5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50878-68E3-5F48-834B-C6F385F74FA3}" type="datetimeFigureOut">
              <a:rPr lang="en-US" smtClean="0"/>
              <a:t>4/16/23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2FB4A4-D152-9941-8DCB-9AF92542F86C}" type="slidenum">
              <a:rPr lang="en-US" smtClean="0"/>
              <a:t>‹#›</a:t>
            </a:fld>
            <a:endParaRPr lang="en-US"/>
          </a:p>
        </p:txBody>
      </p:sp>
    </p:spTree>
    <p:extLst>
      <p:ext uri="{BB962C8B-B14F-4D97-AF65-F5344CB8AC3E}">
        <p14:creationId xmlns:p14="http://schemas.microsoft.com/office/powerpoint/2010/main" val="1854101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2A6CCD2-4B04-F145-81A7-FEA4575C0656}" type="slidenum">
              <a:rPr lang="en-US" altLang="en-US" sz="1200"/>
              <a:pPr/>
              <a:t>3</a:t>
            </a:fld>
            <a:endParaRPr lang="en-US" altLang="en-US"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4170206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B7EF0C-E524-3844-AD14-B51045F3AD27}" type="datetimeFigureOut">
              <a:rPr lang="en-US" smtClean="0"/>
              <a:t>4/16/23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1615596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7EF0C-E524-3844-AD14-B51045F3AD27}" type="datetimeFigureOut">
              <a:rPr lang="en-US" smtClean="0"/>
              <a:t>4/16/23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668697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7EF0C-E524-3844-AD14-B51045F3AD27}" type="datetimeFigureOut">
              <a:rPr lang="en-US" smtClean="0"/>
              <a:t>4/16/23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1015629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7EF0C-E524-3844-AD14-B51045F3AD27}" type="datetimeFigureOut">
              <a:rPr lang="en-US" smtClean="0"/>
              <a:t>4/16/23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551462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B7EF0C-E524-3844-AD14-B51045F3AD27}" type="datetimeFigureOut">
              <a:rPr lang="en-US" smtClean="0"/>
              <a:t>4/16/23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2033779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B7EF0C-E524-3844-AD14-B51045F3AD27}" type="datetimeFigureOut">
              <a:rPr lang="en-US" smtClean="0"/>
              <a:t>4/16/23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236729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B7EF0C-E524-3844-AD14-B51045F3AD27}" type="datetimeFigureOut">
              <a:rPr lang="en-US" smtClean="0"/>
              <a:t>4/16/23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1574420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B7EF0C-E524-3844-AD14-B51045F3AD27}" type="datetimeFigureOut">
              <a:rPr lang="en-US" smtClean="0"/>
              <a:t>4/16/23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2145228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EF0C-E524-3844-AD14-B51045F3AD27}" type="datetimeFigureOut">
              <a:rPr lang="en-US" smtClean="0"/>
              <a:t>4/16/23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745223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B7EF0C-E524-3844-AD14-B51045F3AD27}" type="datetimeFigureOut">
              <a:rPr lang="en-US" smtClean="0"/>
              <a:t>4/16/23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83844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B7EF0C-E524-3844-AD14-B51045F3AD27}" type="datetimeFigureOut">
              <a:rPr lang="en-US" smtClean="0"/>
              <a:t>4/16/23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30449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B7EF0C-E524-3844-AD14-B51045F3AD27}" type="datetimeFigureOut">
              <a:rPr lang="en-US" smtClean="0"/>
              <a:t>4/16/23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DD808-6A0C-C643-A822-E8694EA9CD8B}" type="slidenum">
              <a:rPr lang="en-US" smtClean="0"/>
              <a:t>‹#›</a:t>
            </a:fld>
            <a:endParaRPr lang="en-US"/>
          </a:p>
        </p:txBody>
      </p:sp>
      <p:pic>
        <p:nvPicPr>
          <p:cNvPr id="7" name="Picture 6">
            <a:extLst>
              <a:ext uri="{FF2B5EF4-FFF2-40B4-BE49-F238E27FC236}">
                <a16:creationId xmlns:a16="http://schemas.microsoft.com/office/drawing/2014/main" id="{6C27A629-8450-C745-8A70-7495CFEC1FB5}"/>
              </a:ext>
            </a:extLst>
          </p:cNvPr>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
            <a:ext cx="690019" cy="570042"/>
          </a:xfrm>
          <a:prstGeom prst="rect">
            <a:avLst/>
          </a:prstGeom>
          <a:noFill/>
          <a:ln>
            <a:noFill/>
          </a:ln>
          <a:extLs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1433199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ipxcourses.org/lectures-2/"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6.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923307" y="0"/>
            <a:ext cx="599702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Rectangle 14"/>
          <p:cNvSpPr/>
          <p:nvPr/>
        </p:nvSpPr>
        <p:spPr>
          <a:xfrm>
            <a:off x="2347311" y="1552854"/>
            <a:ext cx="7497379" cy="3493264"/>
          </a:xfrm>
          <a:prstGeom prst="rect">
            <a:avLst/>
          </a:prstGeom>
        </p:spPr>
        <p:txBody>
          <a:bodyPr wrap="square">
            <a:spAutoFit/>
          </a:bodyPr>
          <a:lstStyle/>
          <a:p>
            <a:pPr algn="ctr"/>
            <a:r>
              <a:rPr lang="en-US" sz="4000" dirty="0">
                <a:latin typeface="Garamond"/>
                <a:cs typeface="Garamond"/>
              </a:rPr>
              <a:t>Module 107 Slides</a:t>
            </a:r>
          </a:p>
          <a:p>
            <a:pPr algn="ctr"/>
            <a:endParaRPr lang="en-US" dirty="0">
              <a:latin typeface="Garamond"/>
              <a:cs typeface="Garamond"/>
            </a:endParaRPr>
          </a:p>
          <a:p>
            <a:pPr algn="ctr"/>
            <a:endParaRPr lang="en-US" dirty="0">
              <a:latin typeface="Garamond"/>
              <a:cs typeface="Garamond"/>
            </a:endParaRPr>
          </a:p>
          <a:p>
            <a:pPr algn="ctr">
              <a:lnSpc>
                <a:spcPct val="150000"/>
              </a:lnSpc>
              <a:spcBef>
                <a:spcPts val="600"/>
              </a:spcBef>
            </a:pPr>
            <a:r>
              <a:rPr lang="en-US" sz="2000" dirty="0">
                <a:latin typeface="Garamond"/>
                <a:cs typeface="Garamond"/>
              </a:rPr>
              <a:t>William Fisher </a:t>
            </a:r>
            <a:br>
              <a:rPr lang="en-US" sz="2000" dirty="0">
                <a:latin typeface="Garamond"/>
                <a:cs typeface="Garamond"/>
              </a:rPr>
            </a:br>
            <a:r>
              <a:rPr lang="en-US" sz="2000" dirty="0" err="1">
                <a:latin typeface="Garamond"/>
                <a:cs typeface="Garamond"/>
              </a:rPr>
              <a:t>WilmerHale</a:t>
            </a:r>
            <a:r>
              <a:rPr lang="en-US" sz="2000" dirty="0">
                <a:latin typeface="Garamond"/>
                <a:cs typeface="Garamond"/>
              </a:rPr>
              <a:t> Professor of Intellectual Property Law</a:t>
            </a:r>
          </a:p>
          <a:p>
            <a:pPr algn="ctr"/>
            <a:r>
              <a:rPr lang="en-US" sz="2000" dirty="0">
                <a:latin typeface="Garamond"/>
                <a:cs typeface="Garamond"/>
              </a:rPr>
              <a:t>Harvard Law School</a:t>
            </a:r>
          </a:p>
          <a:p>
            <a:pPr algn="ctr"/>
            <a:endParaRPr lang="en-US" sz="2000" dirty="0">
              <a:latin typeface="Garamond"/>
              <a:cs typeface="Garamond"/>
            </a:endParaRPr>
          </a:p>
          <a:p>
            <a:pPr algn="ctr"/>
            <a:endParaRPr lang="en-US" sz="2000" dirty="0">
              <a:latin typeface="Garamond"/>
              <a:cs typeface="Garamond"/>
            </a:endParaRPr>
          </a:p>
          <a:p>
            <a:pPr algn="ctr"/>
            <a:r>
              <a:rPr lang="en-US" sz="2000" dirty="0">
                <a:latin typeface="Garamond"/>
                <a:cs typeface="Garamond"/>
              </a:rPr>
              <a:t>December 2020</a:t>
            </a:r>
          </a:p>
        </p:txBody>
      </p:sp>
      <p:sp>
        <p:nvSpPr>
          <p:cNvPr id="2" name="TextBox 1"/>
          <p:cNvSpPr txBox="1"/>
          <p:nvPr/>
        </p:nvSpPr>
        <p:spPr>
          <a:xfrm>
            <a:off x="1732643" y="2449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59290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25400"/>
            <a:ext cx="10058400" cy="6635319"/>
          </a:xfrm>
          <a:prstGeom prst="rect">
            <a:avLst/>
          </a:prstGeom>
        </p:spPr>
      </p:pic>
      <p:sp>
        <p:nvSpPr>
          <p:cNvPr id="3" name="TextBox 2">
            <a:extLst>
              <a:ext uri="{FF2B5EF4-FFF2-40B4-BE49-F238E27FC236}">
                <a16:creationId xmlns:a16="http://schemas.microsoft.com/office/drawing/2014/main" id="{3BA6B62A-05B3-DC41-A05A-31C1D3C0D112}"/>
              </a:ext>
            </a:extLst>
          </p:cNvPr>
          <p:cNvSpPr txBox="1"/>
          <p:nvPr/>
        </p:nvSpPr>
        <p:spPr>
          <a:xfrm rot="16200000">
            <a:off x="-1790090" y="2786281"/>
            <a:ext cx="4697379" cy="830997"/>
          </a:xfrm>
          <a:prstGeom prst="rect">
            <a:avLst/>
          </a:prstGeom>
          <a:noFill/>
        </p:spPr>
        <p:txBody>
          <a:bodyPr wrap="square" rtlCol="0">
            <a:spAutoFit/>
          </a:bodyPr>
          <a:lstStyle/>
          <a:p>
            <a:r>
              <a:rPr lang="en-US" sz="1600" dirty="0"/>
              <a:t>Source:  Kirti Gupta &amp; Jay </a:t>
            </a:r>
            <a:r>
              <a:rPr lang="en-US" sz="1600" dirty="0" err="1"/>
              <a:t>Kesan</a:t>
            </a:r>
            <a:r>
              <a:rPr lang="en-US" sz="1600" dirty="0"/>
              <a:t>, “Studying the Impact of eBay on Injunctive Relief in Patent Cases” (2016)</a:t>
            </a:r>
            <a:br>
              <a:rPr lang="en-US" sz="1600" dirty="0"/>
            </a:br>
            <a:endParaRPr lang="en-US" sz="1600" dirty="0"/>
          </a:p>
        </p:txBody>
      </p:sp>
    </p:spTree>
    <p:extLst>
      <p:ext uri="{BB962C8B-B14F-4D97-AF65-F5344CB8AC3E}">
        <p14:creationId xmlns:p14="http://schemas.microsoft.com/office/powerpoint/2010/main" val="3143075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254000"/>
            <a:ext cx="9855200" cy="6337300"/>
          </a:xfrm>
          <a:prstGeom prst="rect">
            <a:avLst/>
          </a:prstGeom>
        </p:spPr>
      </p:pic>
      <p:sp>
        <p:nvSpPr>
          <p:cNvPr id="3" name="TextBox 2">
            <a:extLst>
              <a:ext uri="{FF2B5EF4-FFF2-40B4-BE49-F238E27FC236}">
                <a16:creationId xmlns:a16="http://schemas.microsoft.com/office/drawing/2014/main" id="{7741B268-BD58-6442-A096-F7914972C6FB}"/>
              </a:ext>
            </a:extLst>
          </p:cNvPr>
          <p:cNvSpPr txBox="1"/>
          <p:nvPr/>
        </p:nvSpPr>
        <p:spPr>
          <a:xfrm rot="16200000">
            <a:off x="-1790090" y="2786281"/>
            <a:ext cx="4697379" cy="830997"/>
          </a:xfrm>
          <a:prstGeom prst="rect">
            <a:avLst/>
          </a:prstGeom>
          <a:noFill/>
        </p:spPr>
        <p:txBody>
          <a:bodyPr wrap="square" rtlCol="0">
            <a:spAutoFit/>
          </a:bodyPr>
          <a:lstStyle/>
          <a:p>
            <a:r>
              <a:rPr lang="en-US" sz="1600" dirty="0"/>
              <a:t>Source:  Kirti Gupta &amp; Jay </a:t>
            </a:r>
            <a:r>
              <a:rPr lang="en-US" sz="1600" dirty="0" err="1"/>
              <a:t>Kesan</a:t>
            </a:r>
            <a:r>
              <a:rPr lang="en-US" sz="1600" dirty="0"/>
              <a:t>, “Studying the Impact of eBay on Injunctive Relief in Patent Cases” (2016)</a:t>
            </a:r>
            <a:br>
              <a:rPr lang="en-US" sz="1600" dirty="0"/>
            </a:br>
            <a:endParaRPr lang="en-US" sz="1600" dirty="0"/>
          </a:p>
        </p:txBody>
      </p:sp>
    </p:spTree>
    <p:extLst>
      <p:ext uri="{BB962C8B-B14F-4D97-AF65-F5344CB8AC3E}">
        <p14:creationId xmlns:p14="http://schemas.microsoft.com/office/powerpoint/2010/main" val="701747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96900"/>
            <a:ext cx="10058400" cy="5586608"/>
          </a:xfrm>
          <a:prstGeom prst="rect">
            <a:avLst/>
          </a:prstGeom>
        </p:spPr>
      </p:pic>
      <p:sp>
        <p:nvSpPr>
          <p:cNvPr id="3" name="TextBox 2">
            <a:extLst>
              <a:ext uri="{FF2B5EF4-FFF2-40B4-BE49-F238E27FC236}">
                <a16:creationId xmlns:a16="http://schemas.microsoft.com/office/drawing/2014/main" id="{65BA234E-8E8E-764F-A255-D8014AA8D990}"/>
              </a:ext>
            </a:extLst>
          </p:cNvPr>
          <p:cNvSpPr txBox="1"/>
          <p:nvPr/>
        </p:nvSpPr>
        <p:spPr>
          <a:xfrm rot="16200000">
            <a:off x="-1790090" y="2786281"/>
            <a:ext cx="4697379" cy="830997"/>
          </a:xfrm>
          <a:prstGeom prst="rect">
            <a:avLst/>
          </a:prstGeom>
          <a:noFill/>
        </p:spPr>
        <p:txBody>
          <a:bodyPr wrap="square" rtlCol="0">
            <a:spAutoFit/>
          </a:bodyPr>
          <a:lstStyle/>
          <a:p>
            <a:r>
              <a:rPr lang="en-US" sz="1600" dirty="0"/>
              <a:t>Source:  Kirti Gupta &amp; Jay </a:t>
            </a:r>
            <a:r>
              <a:rPr lang="en-US" sz="1600" dirty="0" err="1"/>
              <a:t>Kesan</a:t>
            </a:r>
            <a:r>
              <a:rPr lang="en-US" sz="1600" dirty="0"/>
              <a:t>, “Studying the Impact of eBay on Injunctive Relief in Patent Cases” (2016)</a:t>
            </a:r>
            <a:br>
              <a:rPr lang="en-US" sz="1600" dirty="0"/>
            </a:br>
            <a:endParaRPr lang="en-US" sz="1600" dirty="0"/>
          </a:p>
        </p:txBody>
      </p:sp>
      <p:sp>
        <p:nvSpPr>
          <p:cNvPr id="4" name="Oval 3">
            <a:extLst>
              <a:ext uri="{FF2B5EF4-FFF2-40B4-BE49-F238E27FC236}">
                <a16:creationId xmlns:a16="http://schemas.microsoft.com/office/drawing/2014/main" id="{818DD9C8-6BD5-624C-BE91-64C8B3458335}"/>
              </a:ext>
            </a:extLst>
          </p:cNvPr>
          <p:cNvSpPr/>
          <p:nvPr/>
        </p:nvSpPr>
        <p:spPr>
          <a:xfrm>
            <a:off x="8364772" y="2941983"/>
            <a:ext cx="771277" cy="5168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91C359-88FF-CF43-85E5-4708C0E9A5DD}"/>
              </a:ext>
            </a:extLst>
          </p:cNvPr>
          <p:cNvSpPr/>
          <p:nvPr/>
        </p:nvSpPr>
        <p:spPr>
          <a:xfrm>
            <a:off x="9858954" y="2941983"/>
            <a:ext cx="771277" cy="5168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2156F26C-3516-984C-B7FF-6ACF5E3E71A8}"/>
              </a:ext>
            </a:extLst>
          </p:cNvPr>
          <p:cNvCxnSpPr/>
          <p:nvPr/>
        </p:nvCxnSpPr>
        <p:spPr>
          <a:xfrm>
            <a:off x="9223513" y="3200400"/>
            <a:ext cx="546652" cy="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16C6EC-A826-DE44-ACD6-ED90B960C8AB}"/>
              </a:ext>
            </a:extLst>
          </p:cNvPr>
          <p:cNvCxnSpPr/>
          <p:nvPr/>
        </p:nvCxnSpPr>
        <p:spPr>
          <a:xfrm>
            <a:off x="2146852" y="3041374"/>
            <a:ext cx="197788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CA5BEB-1821-9745-80A3-4B7A6EA6F0AB}"/>
              </a:ext>
            </a:extLst>
          </p:cNvPr>
          <p:cNvCxnSpPr>
            <a:cxnSpLocks/>
          </p:cNvCxnSpPr>
          <p:nvPr/>
        </p:nvCxnSpPr>
        <p:spPr>
          <a:xfrm>
            <a:off x="1086678" y="3313043"/>
            <a:ext cx="73218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5C2CDB7B-74E6-ED47-8ADF-8F79385E7124}"/>
              </a:ext>
            </a:extLst>
          </p:cNvPr>
          <p:cNvSpPr/>
          <p:nvPr/>
        </p:nvSpPr>
        <p:spPr>
          <a:xfrm>
            <a:off x="8364772" y="4029345"/>
            <a:ext cx="771277" cy="5168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DD8E95D-080B-A347-9D7C-A9A8B065A486}"/>
              </a:ext>
            </a:extLst>
          </p:cNvPr>
          <p:cNvSpPr/>
          <p:nvPr/>
        </p:nvSpPr>
        <p:spPr>
          <a:xfrm>
            <a:off x="9858954" y="4029345"/>
            <a:ext cx="771277" cy="5168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68401B67-5BE7-6043-B2D6-62543CC97D61}"/>
              </a:ext>
            </a:extLst>
          </p:cNvPr>
          <p:cNvCxnSpPr/>
          <p:nvPr/>
        </p:nvCxnSpPr>
        <p:spPr>
          <a:xfrm>
            <a:off x="9223513" y="4287762"/>
            <a:ext cx="546652" cy="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3DED3C-95C4-204E-AACF-DCB950100089}"/>
              </a:ext>
            </a:extLst>
          </p:cNvPr>
          <p:cNvCxnSpPr>
            <a:cxnSpLocks/>
          </p:cNvCxnSpPr>
          <p:nvPr/>
        </p:nvCxnSpPr>
        <p:spPr>
          <a:xfrm>
            <a:off x="2070652" y="4475922"/>
            <a:ext cx="273988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F522354-B2A6-ED41-86C8-097729402D53}"/>
              </a:ext>
            </a:extLst>
          </p:cNvPr>
          <p:cNvSpPr/>
          <p:nvPr/>
        </p:nvSpPr>
        <p:spPr>
          <a:xfrm>
            <a:off x="9858954" y="5110370"/>
            <a:ext cx="771277" cy="516834"/>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c 5">
            <a:extLst>
              <a:ext uri="{FF2B5EF4-FFF2-40B4-BE49-F238E27FC236}">
                <a16:creationId xmlns:a16="http://schemas.microsoft.com/office/drawing/2014/main" id="{1ABEFF08-10A5-6249-9A5E-5D183145338B}"/>
              </a:ext>
            </a:extLst>
          </p:cNvPr>
          <p:cNvSpPr/>
          <p:nvPr/>
        </p:nvSpPr>
        <p:spPr>
          <a:xfrm rot="2728462">
            <a:off x="8279296" y="2852350"/>
            <a:ext cx="2822712" cy="2733260"/>
          </a:xfrm>
          <a:prstGeom prst="arc">
            <a:avLst/>
          </a:prstGeom>
          <a:ln w="25400">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7EA658B0-1D32-E840-B587-48D2EE83BC37}"/>
              </a:ext>
            </a:extLst>
          </p:cNvPr>
          <p:cNvCxnSpPr/>
          <p:nvPr/>
        </p:nvCxnSpPr>
        <p:spPr>
          <a:xfrm>
            <a:off x="2146851" y="5280992"/>
            <a:ext cx="1977887"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B5D5EAB-E8F0-DD41-A866-4C0E4CE94744}"/>
              </a:ext>
            </a:extLst>
          </p:cNvPr>
          <p:cNvCxnSpPr>
            <a:cxnSpLocks/>
          </p:cNvCxnSpPr>
          <p:nvPr/>
        </p:nvCxnSpPr>
        <p:spPr>
          <a:xfrm>
            <a:off x="1086678" y="5547157"/>
            <a:ext cx="1437861"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629A10F-D8E1-6A44-AA0B-C93F7FED98DF}"/>
              </a:ext>
            </a:extLst>
          </p:cNvPr>
          <p:cNvSpPr/>
          <p:nvPr/>
        </p:nvSpPr>
        <p:spPr>
          <a:xfrm>
            <a:off x="9885710" y="5627204"/>
            <a:ext cx="771277" cy="516834"/>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c 18">
            <a:extLst>
              <a:ext uri="{FF2B5EF4-FFF2-40B4-BE49-F238E27FC236}">
                <a16:creationId xmlns:a16="http://schemas.microsoft.com/office/drawing/2014/main" id="{A851E065-8BBE-FA4D-AA00-059ED1DC88ED}"/>
              </a:ext>
            </a:extLst>
          </p:cNvPr>
          <p:cNvSpPr/>
          <p:nvPr/>
        </p:nvSpPr>
        <p:spPr>
          <a:xfrm rot="2728462">
            <a:off x="9135889" y="4160386"/>
            <a:ext cx="1713590" cy="1899969"/>
          </a:xfrm>
          <a:prstGeom prst="arc">
            <a:avLst/>
          </a:prstGeom>
          <a:ln w="25400">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13F7F2E-4243-AD45-9E47-5041DB5B044B}"/>
              </a:ext>
            </a:extLst>
          </p:cNvPr>
          <p:cNvCxnSpPr>
            <a:cxnSpLocks/>
          </p:cNvCxnSpPr>
          <p:nvPr/>
        </p:nvCxnSpPr>
        <p:spPr>
          <a:xfrm>
            <a:off x="2146850" y="5801140"/>
            <a:ext cx="266368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CBA7971-B15A-5F43-9BEA-BF0A3AAE3DE1}"/>
              </a:ext>
            </a:extLst>
          </p:cNvPr>
          <p:cNvCxnSpPr>
            <a:cxnSpLocks/>
          </p:cNvCxnSpPr>
          <p:nvPr/>
        </p:nvCxnSpPr>
        <p:spPr>
          <a:xfrm>
            <a:off x="1086678" y="6052931"/>
            <a:ext cx="71893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396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0" y="114300"/>
            <a:ext cx="9550400" cy="6629400"/>
          </a:xfrm>
          <a:prstGeom prst="rect">
            <a:avLst/>
          </a:prstGeom>
        </p:spPr>
      </p:pic>
      <p:sp>
        <p:nvSpPr>
          <p:cNvPr id="3" name="Subtitle 2">
            <a:extLst>
              <a:ext uri="{FF2B5EF4-FFF2-40B4-BE49-F238E27FC236}">
                <a16:creationId xmlns:a16="http://schemas.microsoft.com/office/drawing/2014/main" id="{C4E9290E-D0E5-8042-A499-63E7054CE1F8}"/>
              </a:ext>
            </a:extLst>
          </p:cNvPr>
          <p:cNvSpPr txBox="1">
            <a:spLocks/>
          </p:cNvSpPr>
          <p:nvPr/>
        </p:nvSpPr>
        <p:spPr>
          <a:xfrm rot="16200000">
            <a:off x="-2028383" y="3041196"/>
            <a:ext cx="5497286" cy="77560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a:t>Source:  Christopher Seaman, “Permanent Injunctions in Patent Litigation After eBay” (2016)</a:t>
            </a:r>
            <a:endParaRPr lang="en-US" sz="1600" dirty="0"/>
          </a:p>
        </p:txBody>
      </p:sp>
    </p:spTree>
    <p:extLst>
      <p:ext uri="{BB962C8B-B14F-4D97-AF65-F5344CB8AC3E}">
        <p14:creationId xmlns:p14="http://schemas.microsoft.com/office/powerpoint/2010/main" val="2041546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047" y="160915"/>
            <a:ext cx="10933014" cy="6358531"/>
          </a:xfrm>
          <a:prstGeom prst="rect">
            <a:avLst/>
          </a:prstGeom>
        </p:spPr>
      </p:pic>
      <p:sp>
        <p:nvSpPr>
          <p:cNvPr id="4" name="TextBox 3"/>
          <p:cNvSpPr txBox="1"/>
          <p:nvPr/>
        </p:nvSpPr>
        <p:spPr>
          <a:xfrm>
            <a:off x="100592" y="6516172"/>
            <a:ext cx="6676892" cy="338554"/>
          </a:xfrm>
          <a:prstGeom prst="rect">
            <a:avLst/>
          </a:prstGeom>
          <a:noFill/>
        </p:spPr>
        <p:txBody>
          <a:bodyPr wrap="none" rtlCol="0">
            <a:spAutoFit/>
          </a:bodyPr>
          <a:lstStyle/>
          <a:p>
            <a:r>
              <a:rPr lang="en-US" sz="1600" dirty="0"/>
              <a:t>Source:  J. Gregory </a:t>
            </a:r>
            <a:r>
              <a:rPr lang="en-US" sz="1600" dirty="0" err="1"/>
              <a:t>Sidak</a:t>
            </a:r>
            <a:r>
              <a:rPr lang="en-US" sz="1600" dirty="0"/>
              <a:t>, “ Ongoing Royalties for Patent Infringement” (2016) </a:t>
            </a:r>
          </a:p>
        </p:txBody>
      </p:sp>
    </p:spTree>
    <p:extLst>
      <p:ext uri="{BB962C8B-B14F-4D97-AF65-F5344CB8AC3E}">
        <p14:creationId xmlns:p14="http://schemas.microsoft.com/office/powerpoint/2010/main" val="3789172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 y="162046"/>
            <a:ext cx="12004359" cy="6291198"/>
          </a:xfrm>
          <a:prstGeom prst="rect">
            <a:avLst/>
          </a:prstGeom>
        </p:spPr>
      </p:pic>
      <p:sp>
        <p:nvSpPr>
          <p:cNvPr id="4" name="Rectangle 3"/>
          <p:cNvSpPr/>
          <p:nvPr/>
        </p:nvSpPr>
        <p:spPr>
          <a:xfrm>
            <a:off x="0" y="0"/>
            <a:ext cx="701040" cy="613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0592" y="6516172"/>
            <a:ext cx="6676892" cy="338554"/>
          </a:xfrm>
          <a:prstGeom prst="rect">
            <a:avLst/>
          </a:prstGeom>
          <a:noFill/>
        </p:spPr>
        <p:txBody>
          <a:bodyPr wrap="none" rtlCol="0">
            <a:spAutoFit/>
          </a:bodyPr>
          <a:lstStyle/>
          <a:p>
            <a:r>
              <a:rPr lang="en-US" sz="1600" dirty="0"/>
              <a:t>Source:  J. Gregory </a:t>
            </a:r>
            <a:r>
              <a:rPr lang="en-US" sz="1600" dirty="0" err="1"/>
              <a:t>Sidak</a:t>
            </a:r>
            <a:r>
              <a:rPr lang="en-US" sz="1600" dirty="0"/>
              <a:t>, “ Ongoing Royalties for Patent Infringement” (2016) </a:t>
            </a:r>
          </a:p>
        </p:txBody>
      </p:sp>
    </p:spTree>
    <p:extLst>
      <p:ext uri="{BB962C8B-B14F-4D97-AF65-F5344CB8AC3E}">
        <p14:creationId xmlns:p14="http://schemas.microsoft.com/office/powerpoint/2010/main" val="1266741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44" y="1342664"/>
            <a:ext cx="11969664" cy="49192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83" y="277793"/>
            <a:ext cx="11875346" cy="1064872"/>
          </a:xfrm>
          <a:prstGeom prst="rect">
            <a:avLst/>
          </a:prstGeom>
        </p:spPr>
      </p:pic>
      <p:sp>
        <p:nvSpPr>
          <p:cNvPr id="6" name="Rectangle 5"/>
          <p:cNvSpPr/>
          <p:nvPr/>
        </p:nvSpPr>
        <p:spPr>
          <a:xfrm>
            <a:off x="0" y="0"/>
            <a:ext cx="844952" cy="613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0592" y="6516172"/>
            <a:ext cx="6676892" cy="338554"/>
          </a:xfrm>
          <a:prstGeom prst="rect">
            <a:avLst/>
          </a:prstGeom>
          <a:noFill/>
        </p:spPr>
        <p:txBody>
          <a:bodyPr wrap="none" rtlCol="0">
            <a:spAutoFit/>
          </a:bodyPr>
          <a:lstStyle/>
          <a:p>
            <a:r>
              <a:rPr lang="en-US" sz="1600" dirty="0"/>
              <a:t>Source:  J. Gregory </a:t>
            </a:r>
            <a:r>
              <a:rPr lang="en-US" sz="1600" dirty="0" err="1"/>
              <a:t>Sidak</a:t>
            </a:r>
            <a:r>
              <a:rPr lang="en-US" sz="1600" dirty="0"/>
              <a:t>, “ Ongoing Royalties for Patent Infringement” (2016) </a:t>
            </a:r>
          </a:p>
        </p:txBody>
      </p:sp>
    </p:spTree>
    <p:extLst>
      <p:ext uri="{BB962C8B-B14F-4D97-AF65-F5344CB8AC3E}">
        <p14:creationId xmlns:p14="http://schemas.microsoft.com/office/powerpoint/2010/main" val="1126026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92" y="1073902"/>
            <a:ext cx="11913930" cy="5445544"/>
          </a:xfrm>
          <a:prstGeom prst="rect">
            <a:avLst/>
          </a:prstGeom>
        </p:spPr>
      </p:pic>
      <p:sp>
        <p:nvSpPr>
          <p:cNvPr id="3" name="TextBox 2"/>
          <p:cNvSpPr txBox="1"/>
          <p:nvPr/>
        </p:nvSpPr>
        <p:spPr>
          <a:xfrm>
            <a:off x="100592" y="6516172"/>
            <a:ext cx="6676892" cy="338554"/>
          </a:xfrm>
          <a:prstGeom prst="rect">
            <a:avLst/>
          </a:prstGeom>
          <a:noFill/>
        </p:spPr>
        <p:txBody>
          <a:bodyPr wrap="none" rtlCol="0">
            <a:spAutoFit/>
          </a:bodyPr>
          <a:lstStyle/>
          <a:p>
            <a:r>
              <a:rPr lang="en-US" sz="1600" dirty="0"/>
              <a:t>Source:  J. Gregory </a:t>
            </a:r>
            <a:r>
              <a:rPr lang="en-US" sz="1600" dirty="0" err="1"/>
              <a:t>Sidak</a:t>
            </a:r>
            <a:r>
              <a:rPr lang="en-US" sz="1600" dirty="0"/>
              <a:t>, “ Ongoing Royalties for Patent Infringement” (2016)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76" y="9030"/>
            <a:ext cx="11875346" cy="1064872"/>
          </a:xfrm>
          <a:prstGeom prst="rect">
            <a:avLst/>
          </a:prstGeom>
        </p:spPr>
      </p:pic>
      <p:sp>
        <p:nvSpPr>
          <p:cNvPr id="5" name="Rectangle 4"/>
          <p:cNvSpPr/>
          <p:nvPr/>
        </p:nvSpPr>
        <p:spPr>
          <a:xfrm>
            <a:off x="0" y="0"/>
            <a:ext cx="844952" cy="613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784080" y="6393061"/>
            <a:ext cx="1955151" cy="461665"/>
          </a:xfrm>
          <a:prstGeom prst="rect">
            <a:avLst/>
          </a:prstGeom>
          <a:noFill/>
        </p:spPr>
        <p:txBody>
          <a:bodyPr wrap="none" rtlCol="0">
            <a:spAutoFit/>
          </a:bodyPr>
          <a:lstStyle/>
          <a:p>
            <a:r>
              <a:rPr lang="en-US" sz="2400">
                <a:solidFill>
                  <a:srgbClr val="FF0000"/>
                </a:solidFill>
              </a:rPr>
              <a:t>Average:  1.66</a:t>
            </a:r>
          </a:p>
        </p:txBody>
      </p:sp>
    </p:spTree>
    <p:extLst>
      <p:ext uri="{BB962C8B-B14F-4D97-AF65-F5344CB8AC3E}">
        <p14:creationId xmlns:p14="http://schemas.microsoft.com/office/powerpoint/2010/main" val="607570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BE48-D026-CE43-AD47-0B182F049805}"/>
              </a:ext>
            </a:extLst>
          </p:cNvPr>
          <p:cNvSpPr>
            <a:spLocks noGrp="1"/>
          </p:cNvSpPr>
          <p:nvPr>
            <p:ph type="title"/>
          </p:nvPr>
        </p:nvSpPr>
        <p:spPr/>
        <p:txBody>
          <a:bodyPr/>
          <a:lstStyle/>
          <a:p>
            <a:r>
              <a:rPr lang="en-US" dirty="0"/>
              <a:t>Hypothetical, simplified patent dispute</a:t>
            </a:r>
          </a:p>
        </p:txBody>
      </p:sp>
      <p:sp>
        <p:nvSpPr>
          <p:cNvPr id="3" name="Content Placeholder 2">
            <a:extLst>
              <a:ext uri="{FF2B5EF4-FFF2-40B4-BE49-F238E27FC236}">
                <a16:creationId xmlns:a16="http://schemas.microsoft.com/office/drawing/2014/main" id="{B07DF9C8-B7FB-E249-AF30-3C1D04DEB874}"/>
              </a:ext>
            </a:extLst>
          </p:cNvPr>
          <p:cNvSpPr>
            <a:spLocks noGrp="1"/>
          </p:cNvSpPr>
          <p:nvPr>
            <p:ph idx="1"/>
          </p:nvPr>
        </p:nvSpPr>
        <p:spPr/>
        <p:txBody>
          <a:bodyPr/>
          <a:lstStyle/>
          <a:p>
            <a:r>
              <a:rPr lang="en-US" dirty="0"/>
              <a:t>2005: Paula applies for a US patent</a:t>
            </a:r>
          </a:p>
          <a:p>
            <a:r>
              <a:rPr lang="en-US" dirty="0"/>
              <a:t>2008:</a:t>
            </a:r>
          </a:p>
          <a:p>
            <a:pPr lvl="1"/>
            <a:r>
              <a:rPr lang="en-US" dirty="0"/>
              <a:t>Patent is granted</a:t>
            </a:r>
          </a:p>
          <a:p>
            <a:pPr lvl="1"/>
            <a:r>
              <a:rPr lang="en-US" dirty="0"/>
              <a:t>Paula immediately launches a business, selling products embodying the patented technology</a:t>
            </a:r>
          </a:p>
          <a:p>
            <a:r>
              <a:rPr lang="en-US" dirty="0"/>
              <a:t>2010:</a:t>
            </a:r>
          </a:p>
          <a:p>
            <a:pPr lvl="1"/>
            <a:r>
              <a:rPr lang="en-US" dirty="0"/>
              <a:t>Ian enters into competition with Paula, selling products embodying a similar technology</a:t>
            </a:r>
          </a:p>
          <a:p>
            <a:r>
              <a:rPr lang="en-US" dirty="0"/>
              <a:t>2016, Paula files an infringement suit</a:t>
            </a:r>
          </a:p>
          <a:p>
            <a:endParaRPr lang="en-US" dirty="0"/>
          </a:p>
        </p:txBody>
      </p:sp>
    </p:spTree>
    <p:extLst>
      <p:ext uri="{BB962C8B-B14F-4D97-AF65-F5344CB8AC3E}">
        <p14:creationId xmlns:p14="http://schemas.microsoft.com/office/powerpoint/2010/main" val="2653308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224815" y="4571999"/>
            <a:ext cx="10363275" cy="7116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Aft>
                <a:spcPct val="0"/>
              </a:spcAft>
            </a:pPr>
            <a:endParaRPr lang="en-US" sz="2000" dirty="0">
              <a:latin typeface="Times New Roman" charset="0"/>
            </a:endParaRPr>
          </a:p>
          <a:p>
            <a:pPr eaLnBrk="0" fontAlgn="base" hangingPunct="0">
              <a:spcAft>
                <a:spcPct val="0"/>
              </a:spcAft>
            </a:pPr>
            <a:r>
              <a:rPr lang="en-US" sz="2000" dirty="0">
                <a:latin typeface="Times New Roman" charset="0"/>
              </a:rPr>
              <a:t>Patent</a:t>
            </a:r>
          </a:p>
        </p:txBody>
      </p:sp>
      <p:cxnSp>
        <p:nvCxnSpPr>
          <p:cNvPr id="24" name="Straight Connector 23"/>
          <p:cNvCxnSpPr/>
          <p:nvPr/>
        </p:nvCxnSpPr>
        <p:spPr bwMode="auto">
          <a:xfrm>
            <a:off x="446049" y="4571999"/>
            <a:ext cx="11745951" cy="0"/>
          </a:xfrm>
          <a:prstGeom prst="line">
            <a:avLst/>
          </a:prstGeom>
          <a:solidFill>
            <a:schemeClr val="accent1"/>
          </a:solidFill>
          <a:ln w="38100" cap="flat" cmpd="sng" algn="ctr">
            <a:solidFill>
              <a:schemeClr val="tx1"/>
            </a:solidFill>
            <a:prstDash val="solid"/>
            <a:round/>
            <a:headEnd type="none" w="med" len="med"/>
            <a:tailEnd type="stealth" w="med" len="med"/>
          </a:ln>
          <a:effectLst/>
        </p:spPr>
      </p:cxnSp>
      <p:sp>
        <p:nvSpPr>
          <p:cNvPr id="25" name="TextBox 24"/>
          <p:cNvSpPr txBox="1"/>
          <p:nvPr/>
        </p:nvSpPr>
        <p:spPr>
          <a:xfrm>
            <a:off x="2438401" y="4572000"/>
            <a:ext cx="601447" cy="338554"/>
          </a:xfrm>
          <a:prstGeom prst="rect">
            <a:avLst/>
          </a:prstGeom>
          <a:noFill/>
        </p:spPr>
        <p:txBody>
          <a:bodyPr wrap="none" rtlCol="0">
            <a:spAutoFit/>
          </a:bodyPr>
          <a:lstStyle/>
          <a:p>
            <a:r>
              <a:rPr lang="en-US" sz="1600" dirty="0"/>
              <a:t>2010</a:t>
            </a:r>
          </a:p>
        </p:txBody>
      </p:sp>
      <p:sp>
        <p:nvSpPr>
          <p:cNvPr id="26" name="TextBox 25"/>
          <p:cNvSpPr txBox="1"/>
          <p:nvPr/>
        </p:nvSpPr>
        <p:spPr>
          <a:xfrm>
            <a:off x="3048001" y="4572000"/>
            <a:ext cx="601447" cy="338554"/>
          </a:xfrm>
          <a:prstGeom prst="rect">
            <a:avLst/>
          </a:prstGeom>
          <a:noFill/>
        </p:spPr>
        <p:txBody>
          <a:bodyPr wrap="none" rtlCol="0">
            <a:spAutoFit/>
          </a:bodyPr>
          <a:lstStyle/>
          <a:p>
            <a:r>
              <a:rPr lang="en-US" sz="1600" dirty="0"/>
              <a:t>2011</a:t>
            </a:r>
          </a:p>
        </p:txBody>
      </p:sp>
      <p:sp>
        <p:nvSpPr>
          <p:cNvPr id="27" name="TextBox 26"/>
          <p:cNvSpPr txBox="1"/>
          <p:nvPr/>
        </p:nvSpPr>
        <p:spPr>
          <a:xfrm>
            <a:off x="3657601" y="4572000"/>
            <a:ext cx="601447" cy="338554"/>
          </a:xfrm>
          <a:prstGeom prst="rect">
            <a:avLst/>
          </a:prstGeom>
          <a:noFill/>
        </p:spPr>
        <p:txBody>
          <a:bodyPr wrap="none" rtlCol="0">
            <a:spAutoFit/>
          </a:bodyPr>
          <a:lstStyle/>
          <a:p>
            <a:r>
              <a:rPr lang="en-US" sz="1600" dirty="0"/>
              <a:t>2012</a:t>
            </a:r>
          </a:p>
        </p:txBody>
      </p:sp>
      <p:sp>
        <p:nvSpPr>
          <p:cNvPr id="28" name="TextBox 27"/>
          <p:cNvSpPr txBox="1"/>
          <p:nvPr/>
        </p:nvSpPr>
        <p:spPr>
          <a:xfrm>
            <a:off x="4267201" y="4572000"/>
            <a:ext cx="601447" cy="338554"/>
          </a:xfrm>
          <a:prstGeom prst="rect">
            <a:avLst/>
          </a:prstGeom>
          <a:noFill/>
        </p:spPr>
        <p:txBody>
          <a:bodyPr wrap="none" rtlCol="0">
            <a:spAutoFit/>
          </a:bodyPr>
          <a:lstStyle/>
          <a:p>
            <a:r>
              <a:rPr lang="en-US" sz="1600" dirty="0"/>
              <a:t>2013</a:t>
            </a:r>
          </a:p>
        </p:txBody>
      </p:sp>
      <p:sp>
        <p:nvSpPr>
          <p:cNvPr id="29" name="TextBox 28"/>
          <p:cNvSpPr txBox="1"/>
          <p:nvPr/>
        </p:nvSpPr>
        <p:spPr>
          <a:xfrm>
            <a:off x="4876801" y="4572000"/>
            <a:ext cx="601447" cy="338554"/>
          </a:xfrm>
          <a:prstGeom prst="rect">
            <a:avLst/>
          </a:prstGeom>
          <a:noFill/>
        </p:spPr>
        <p:txBody>
          <a:bodyPr wrap="none" rtlCol="0">
            <a:spAutoFit/>
          </a:bodyPr>
          <a:lstStyle/>
          <a:p>
            <a:r>
              <a:rPr lang="en-US" sz="1600" dirty="0"/>
              <a:t>2014</a:t>
            </a:r>
          </a:p>
        </p:txBody>
      </p:sp>
      <p:sp>
        <p:nvSpPr>
          <p:cNvPr id="30" name="TextBox 29"/>
          <p:cNvSpPr txBox="1"/>
          <p:nvPr/>
        </p:nvSpPr>
        <p:spPr>
          <a:xfrm>
            <a:off x="5486401" y="4572000"/>
            <a:ext cx="601447" cy="338554"/>
          </a:xfrm>
          <a:prstGeom prst="rect">
            <a:avLst/>
          </a:prstGeom>
          <a:noFill/>
        </p:spPr>
        <p:txBody>
          <a:bodyPr wrap="none" rtlCol="0">
            <a:spAutoFit/>
          </a:bodyPr>
          <a:lstStyle/>
          <a:p>
            <a:r>
              <a:rPr lang="en-US" sz="1600" dirty="0"/>
              <a:t>2015</a:t>
            </a:r>
          </a:p>
        </p:txBody>
      </p:sp>
      <p:sp>
        <p:nvSpPr>
          <p:cNvPr id="31" name="TextBox 30"/>
          <p:cNvSpPr txBox="1"/>
          <p:nvPr/>
        </p:nvSpPr>
        <p:spPr>
          <a:xfrm>
            <a:off x="6096001" y="4572000"/>
            <a:ext cx="601447" cy="338554"/>
          </a:xfrm>
          <a:prstGeom prst="rect">
            <a:avLst/>
          </a:prstGeom>
          <a:noFill/>
        </p:spPr>
        <p:txBody>
          <a:bodyPr wrap="none" rtlCol="0">
            <a:spAutoFit/>
          </a:bodyPr>
          <a:lstStyle/>
          <a:p>
            <a:r>
              <a:rPr lang="en-US" sz="1600" dirty="0"/>
              <a:t>2016</a:t>
            </a:r>
          </a:p>
        </p:txBody>
      </p:sp>
      <p:sp>
        <p:nvSpPr>
          <p:cNvPr id="32" name="TextBox 31"/>
          <p:cNvSpPr txBox="1"/>
          <p:nvPr/>
        </p:nvSpPr>
        <p:spPr>
          <a:xfrm>
            <a:off x="6705601" y="4572000"/>
            <a:ext cx="601447" cy="338554"/>
          </a:xfrm>
          <a:prstGeom prst="rect">
            <a:avLst/>
          </a:prstGeom>
          <a:noFill/>
        </p:spPr>
        <p:txBody>
          <a:bodyPr wrap="none" rtlCol="0">
            <a:spAutoFit/>
          </a:bodyPr>
          <a:lstStyle/>
          <a:p>
            <a:r>
              <a:rPr lang="en-US" sz="1600"/>
              <a:t>2017</a:t>
            </a:r>
            <a:endParaRPr lang="en-US" sz="1600" dirty="0"/>
          </a:p>
        </p:txBody>
      </p:sp>
      <p:sp>
        <p:nvSpPr>
          <p:cNvPr id="33" name="TextBox 32"/>
          <p:cNvSpPr txBox="1"/>
          <p:nvPr/>
        </p:nvSpPr>
        <p:spPr>
          <a:xfrm>
            <a:off x="7315201" y="4572000"/>
            <a:ext cx="601447" cy="338554"/>
          </a:xfrm>
          <a:prstGeom prst="rect">
            <a:avLst/>
          </a:prstGeom>
          <a:noFill/>
        </p:spPr>
        <p:txBody>
          <a:bodyPr wrap="none" rtlCol="0">
            <a:spAutoFit/>
          </a:bodyPr>
          <a:lstStyle/>
          <a:p>
            <a:r>
              <a:rPr lang="en-US" sz="1600" dirty="0"/>
              <a:t>2018</a:t>
            </a:r>
          </a:p>
        </p:txBody>
      </p:sp>
      <p:sp>
        <p:nvSpPr>
          <p:cNvPr id="34" name="TextBox 33"/>
          <p:cNvSpPr txBox="1"/>
          <p:nvPr/>
        </p:nvSpPr>
        <p:spPr>
          <a:xfrm>
            <a:off x="7924801" y="4572000"/>
            <a:ext cx="601447" cy="338554"/>
          </a:xfrm>
          <a:prstGeom prst="rect">
            <a:avLst/>
          </a:prstGeom>
          <a:noFill/>
        </p:spPr>
        <p:txBody>
          <a:bodyPr wrap="none" rtlCol="0">
            <a:spAutoFit/>
          </a:bodyPr>
          <a:lstStyle/>
          <a:p>
            <a:r>
              <a:rPr lang="en-US" sz="1600" dirty="0"/>
              <a:t>2019</a:t>
            </a:r>
          </a:p>
        </p:txBody>
      </p:sp>
      <p:sp>
        <p:nvSpPr>
          <p:cNvPr id="35" name="TextBox 34"/>
          <p:cNvSpPr txBox="1"/>
          <p:nvPr/>
        </p:nvSpPr>
        <p:spPr>
          <a:xfrm>
            <a:off x="8534401" y="4572000"/>
            <a:ext cx="601447" cy="338554"/>
          </a:xfrm>
          <a:prstGeom prst="rect">
            <a:avLst/>
          </a:prstGeom>
          <a:noFill/>
        </p:spPr>
        <p:txBody>
          <a:bodyPr wrap="none" rtlCol="0">
            <a:spAutoFit/>
          </a:bodyPr>
          <a:lstStyle/>
          <a:p>
            <a:r>
              <a:rPr lang="en-US" sz="1600" dirty="0"/>
              <a:t>2020</a:t>
            </a:r>
          </a:p>
        </p:txBody>
      </p:sp>
      <p:sp>
        <p:nvSpPr>
          <p:cNvPr id="36" name="TextBox 35"/>
          <p:cNvSpPr txBox="1"/>
          <p:nvPr/>
        </p:nvSpPr>
        <p:spPr>
          <a:xfrm>
            <a:off x="9144001" y="4572000"/>
            <a:ext cx="601447" cy="338554"/>
          </a:xfrm>
          <a:prstGeom prst="rect">
            <a:avLst/>
          </a:prstGeom>
          <a:noFill/>
        </p:spPr>
        <p:txBody>
          <a:bodyPr wrap="none" rtlCol="0">
            <a:spAutoFit/>
          </a:bodyPr>
          <a:lstStyle/>
          <a:p>
            <a:r>
              <a:rPr lang="en-US" sz="1600" dirty="0"/>
              <a:t>2021</a:t>
            </a:r>
          </a:p>
        </p:txBody>
      </p:sp>
      <p:sp>
        <p:nvSpPr>
          <p:cNvPr id="37" name="TextBox 36"/>
          <p:cNvSpPr txBox="1"/>
          <p:nvPr/>
        </p:nvSpPr>
        <p:spPr>
          <a:xfrm>
            <a:off x="9753601" y="4572000"/>
            <a:ext cx="601447" cy="338554"/>
          </a:xfrm>
          <a:prstGeom prst="rect">
            <a:avLst/>
          </a:prstGeom>
          <a:noFill/>
        </p:spPr>
        <p:txBody>
          <a:bodyPr wrap="none" rtlCol="0">
            <a:spAutoFit/>
          </a:bodyPr>
          <a:lstStyle/>
          <a:p>
            <a:r>
              <a:rPr lang="en-US" sz="1600" dirty="0"/>
              <a:t>2022</a:t>
            </a:r>
          </a:p>
        </p:txBody>
      </p:sp>
      <p:sp>
        <p:nvSpPr>
          <p:cNvPr id="39" name="Rounded Rectangle 38"/>
          <p:cNvSpPr/>
          <p:nvPr/>
        </p:nvSpPr>
        <p:spPr>
          <a:xfrm>
            <a:off x="30041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60560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2233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841105"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442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521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661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2795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8891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4987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100158"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709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300284"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239778" y="3627862"/>
            <a:ext cx="1207887" cy="129997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159051"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776804"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832875" y="4573465"/>
            <a:ext cx="601447" cy="338554"/>
          </a:xfrm>
          <a:prstGeom prst="rect">
            <a:avLst/>
          </a:prstGeom>
          <a:noFill/>
        </p:spPr>
        <p:txBody>
          <a:bodyPr wrap="none" rtlCol="0">
            <a:spAutoFit/>
          </a:bodyPr>
          <a:lstStyle/>
          <a:p>
            <a:r>
              <a:rPr lang="en-US" sz="1600" dirty="0"/>
              <a:t>2009</a:t>
            </a:r>
          </a:p>
        </p:txBody>
      </p:sp>
      <p:sp>
        <p:nvSpPr>
          <p:cNvPr id="58" name="TextBox 57"/>
          <p:cNvSpPr txBox="1"/>
          <p:nvPr/>
        </p:nvSpPr>
        <p:spPr>
          <a:xfrm>
            <a:off x="1224815" y="4571999"/>
            <a:ext cx="601447" cy="338554"/>
          </a:xfrm>
          <a:prstGeom prst="rect">
            <a:avLst/>
          </a:prstGeom>
          <a:noFill/>
        </p:spPr>
        <p:txBody>
          <a:bodyPr wrap="none" rtlCol="0">
            <a:spAutoFit/>
          </a:bodyPr>
          <a:lstStyle/>
          <a:p>
            <a:r>
              <a:rPr lang="en-US" sz="1600" dirty="0"/>
              <a:t>2008</a:t>
            </a:r>
          </a:p>
        </p:txBody>
      </p:sp>
      <p:cxnSp>
        <p:nvCxnSpPr>
          <p:cNvPr id="62" name="Straight Connector 61"/>
          <p:cNvCxnSpPr/>
          <p:nvPr/>
        </p:nvCxnSpPr>
        <p:spPr>
          <a:xfrm flipV="1">
            <a:off x="2438400" y="2215376"/>
            <a:ext cx="4876800" cy="14124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434322" y="3400076"/>
            <a:ext cx="4897180" cy="11805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2394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rot="18733573">
            <a:off x="1023147" y="3759108"/>
            <a:ext cx="1818768" cy="369332"/>
          </a:xfrm>
          <a:prstGeom prst="rect">
            <a:avLst/>
          </a:prstGeom>
          <a:noFill/>
        </p:spPr>
        <p:txBody>
          <a:bodyPr wrap="none" rtlCol="0">
            <a:spAutoFit/>
          </a:bodyPr>
          <a:lstStyle/>
          <a:p>
            <a:r>
              <a:rPr lang="en-US">
                <a:solidFill>
                  <a:schemeClr val="accent6">
                    <a:lumMod val="50000"/>
                  </a:schemeClr>
                </a:solidFill>
              </a:rPr>
              <a:t>Patentee’s profits</a:t>
            </a:r>
          </a:p>
        </p:txBody>
      </p:sp>
      <p:sp>
        <p:nvSpPr>
          <p:cNvPr id="78" name="TextBox 77"/>
          <p:cNvSpPr txBox="1"/>
          <p:nvPr/>
        </p:nvSpPr>
        <p:spPr>
          <a:xfrm rot="20759414">
            <a:off x="3351013" y="3760139"/>
            <a:ext cx="1797800" cy="369332"/>
          </a:xfrm>
          <a:prstGeom prst="rect">
            <a:avLst/>
          </a:prstGeom>
          <a:noFill/>
        </p:spPr>
        <p:txBody>
          <a:bodyPr wrap="none" rtlCol="0">
            <a:spAutoFit/>
          </a:bodyPr>
          <a:lstStyle/>
          <a:p>
            <a:r>
              <a:rPr lang="en-US" dirty="0">
                <a:solidFill>
                  <a:srgbClr val="FF0000"/>
                </a:solidFill>
              </a:rPr>
              <a:t>Infringer’s profits</a:t>
            </a:r>
          </a:p>
        </p:txBody>
      </p:sp>
      <p:sp>
        <p:nvSpPr>
          <p:cNvPr id="79" name="TextBox 78"/>
          <p:cNvSpPr txBox="1"/>
          <p:nvPr/>
        </p:nvSpPr>
        <p:spPr>
          <a:xfrm>
            <a:off x="5787124" y="5858471"/>
            <a:ext cx="1362809" cy="369332"/>
          </a:xfrm>
          <a:prstGeom prst="rect">
            <a:avLst/>
          </a:prstGeom>
          <a:noFill/>
        </p:spPr>
        <p:txBody>
          <a:bodyPr wrap="none" rtlCol="0">
            <a:spAutoFit/>
          </a:bodyPr>
          <a:lstStyle/>
          <a:p>
            <a:r>
              <a:rPr lang="en-US"/>
              <a:t>Lawsuit filed</a:t>
            </a:r>
          </a:p>
        </p:txBody>
      </p:sp>
      <p:cxnSp>
        <p:nvCxnSpPr>
          <p:cNvPr id="81" name="Straight Arrow Connector 80"/>
          <p:cNvCxnSpPr/>
          <p:nvPr/>
        </p:nvCxnSpPr>
        <p:spPr>
          <a:xfrm flipV="1">
            <a:off x="6214946" y="4625002"/>
            <a:ext cx="446811" cy="1344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47665" y="978122"/>
            <a:ext cx="4867535" cy="26411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460702" y="981307"/>
            <a:ext cx="4854498" cy="2624254"/>
          </a:xfrm>
          <a:custGeom>
            <a:avLst/>
            <a:gdLst>
              <a:gd name="connsiteX0" fmla="*/ 0 w 4854498"/>
              <a:gd name="connsiteY0" fmla="*/ 2624254 h 2624254"/>
              <a:gd name="connsiteX1" fmla="*/ 4854498 w 4854498"/>
              <a:gd name="connsiteY1" fmla="*/ 0 h 2624254"/>
              <a:gd name="connsiteX2" fmla="*/ 4854498 w 4854498"/>
              <a:gd name="connsiteY2" fmla="*/ 1248937 h 2624254"/>
              <a:gd name="connsiteX3" fmla="*/ 0 w 4854498"/>
              <a:gd name="connsiteY3" fmla="*/ 2624254 h 2624254"/>
            </a:gdLst>
            <a:ahLst/>
            <a:cxnLst>
              <a:cxn ang="0">
                <a:pos x="connsiteX0" y="connsiteY0"/>
              </a:cxn>
              <a:cxn ang="0">
                <a:pos x="connsiteX1" y="connsiteY1"/>
              </a:cxn>
              <a:cxn ang="0">
                <a:pos x="connsiteX2" y="connsiteY2"/>
              </a:cxn>
              <a:cxn ang="0">
                <a:pos x="connsiteX3" y="connsiteY3"/>
              </a:cxn>
            </a:cxnLst>
            <a:rect l="l" t="t" r="r" b="b"/>
            <a:pathLst>
              <a:path w="4854498" h="2624254">
                <a:moveTo>
                  <a:pt x="0" y="2624254"/>
                </a:moveTo>
                <a:lnTo>
                  <a:pt x="4854498" y="0"/>
                </a:lnTo>
                <a:lnTo>
                  <a:pt x="4854498" y="1248937"/>
                </a:lnTo>
                <a:lnTo>
                  <a:pt x="0" y="2624254"/>
                </a:lnTo>
                <a:close/>
              </a:path>
            </a:pathLst>
          </a:custGeom>
          <a:pattFill prst="openDmnd">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483005" y="3293327"/>
            <a:ext cx="564995" cy="297366"/>
          </a:xfrm>
          <a:custGeom>
            <a:avLst/>
            <a:gdLst>
              <a:gd name="connsiteX0" fmla="*/ 0 w 564995"/>
              <a:gd name="connsiteY0" fmla="*/ 297366 h 297366"/>
              <a:gd name="connsiteX1" fmla="*/ 564995 w 564995"/>
              <a:gd name="connsiteY1" fmla="*/ 0 h 297366"/>
              <a:gd name="connsiteX2" fmla="*/ 564995 w 564995"/>
              <a:gd name="connsiteY2" fmla="*/ 148683 h 297366"/>
              <a:gd name="connsiteX3" fmla="*/ 0 w 564995"/>
              <a:gd name="connsiteY3" fmla="*/ 297366 h 297366"/>
            </a:gdLst>
            <a:ahLst/>
            <a:cxnLst>
              <a:cxn ang="0">
                <a:pos x="connsiteX0" y="connsiteY0"/>
              </a:cxn>
              <a:cxn ang="0">
                <a:pos x="connsiteX1" y="connsiteY1"/>
              </a:cxn>
              <a:cxn ang="0">
                <a:pos x="connsiteX2" y="connsiteY2"/>
              </a:cxn>
              <a:cxn ang="0">
                <a:pos x="connsiteX3" y="connsiteY3"/>
              </a:cxn>
            </a:cxnLst>
            <a:rect l="l" t="t" r="r" b="b"/>
            <a:pathLst>
              <a:path w="564995" h="297366">
                <a:moveTo>
                  <a:pt x="0" y="297366"/>
                </a:moveTo>
                <a:lnTo>
                  <a:pt x="564995" y="0"/>
                </a:lnTo>
                <a:lnTo>
                  <a:pt x="564995" y="148683"/>
                </a:lnTo>
                <a:lnTo>
                  <a:pt x="0" y="297366"/>
                </a:lnTo>
                <a:close/>
              </a:path>
            </a:pathLst>
          </a:cu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97873" y="3404839"/>
            <a:ext cx="4824761" cy="1159727"/>
          </a:xfrm>
          <a:custGeom>
            <a:avLst/>
            <a:gdLst>
              <a:gd name="connsiteX0" fmla="*/ 0 w 4824761"/>
              <a:gd name="connsiteY0" fmla="*/ 1159727 h 1159727"/>
              <a:gd name="connsiteX1" fmla="*/ 4824761 w 4824761"/>
              <a:gd name="connsiteY1" fmla="*/ 0 h 1159727"/>
              <a:gd name="connsiteX2" fmla="*/ 4824761 w 4824761"/>
              <a:gd name="connsiteY2" fmla="*/ 379141 h 1159727"/>
              <a:gd name="connsiteX3" fmla="*/ 0 w 4824761"/>
              <a:gd name="connsiteY3" fmla="*/ 1159727 h 1159727"/>
            </a:gdLst>
            <a:ahLst/>
            <a:cxnLst>
              <a:cxn ang="0">
                <a:pos x="connsiteX0" y="connsiteY0"/>
              </a:cxn>
              <a:cxn ang="0">
                <a:pos x="connsiteX1" y="connsiteY1"/>
              </a:cxn>
              <a:cxn ang="0">
                <a:pos x="connsiteX2" y="connsiteY2"/>
              </a:cxn>
              <a:cxn ang="0">
                <a:pos x="connsiteX3" y="connsiteY3"/>
              </a:cxn>
            </a:cxnLst>
            <a:rect l="l" t="t" r="r" b="b"/>
            <a:pathLst>
              <a:path w="4824761" h="1159727">
                <a:moveTo>
                  <a:pt x="0" y="1159727"/>
                </a:moveTo>
                <a:lnTo>
                  <a:pt x="4824761" y="0"/>
                </a:lnTo>
                <a:lnTo>
                  <a:pt x="4824761" y="379141"/>
                </a:lnTo>
                <a:lnTo>
                  <a:pt x="0" y="1159727"/>
                </a:lnTo>
                <a:close/>
              </a:path>
            </a:pathLst>
          </a:custGeom>
          <a:pattFill prst="openDmn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98725" y="4422775"/>
            <a:ext cx="552450" cy="133350"/>
          </a:xfrm>
          <a:custGeom>
            <a:avLst/>
            <a:gdLst>
              <a:gd name="connsiteX0" fmla="*/ 0 w 552450"/>
              <a:gd name="connsiteY0" fmla="*/ 133350 h 133350"/>
              <a:gd name="connsiteX1" fmla="*/ 552450 w 552450"/>
              <a:gd name="connsiteY1" fmla="*/ 0 h 133350"/>
              <a:gd name="connsiteX2" fmla="*/ 552450 w 552450"/>
              <a:gd name="connsiteY2" fmla="*/ 57150 h 133350"/>
              <a:gd name="connsiteX3" fmla="*/ 0 w 5524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52450" h="133350">
                <a:moveTo>
                  <a:pt x="0" y="133350"/>
                </a:moveTo>
                <a:lnTo>
                  <a:pt x="552450" y="0"/>
                </a:lnTo>
                <a:lnTo>
                  <a:pt x="552450" y="57150"/>
                </a:lnTo>
                <a:lnTo>
                  <a:pt x="0" y="13335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018263" y="7434"/>
            <a:ext cx="4296937" cy="3278459"/>
          </a:xfrm>
          <a:custGeom>
            <a:avLst/>
            <a:gdLst>
              <a:gd name="connsiteX0" fmla="*/ 4296937 w 4296937"/>
              <a:gd name="connsiteY0" fmla="*/ 959005 h 3278459"/>
              <a:gd name="connsiteX1" fmla="*/ 4296937 w 4296937"/>
              <a:gd name="connsiteY1" fmla="*/ 0 h 3278459"/>
              <a:gd name="connsiteX2" fmla="*/ 2542478 w 4296937"/>
              <a:gd name="connsiteY2" fmla="*/ 0 h 3278459"/>
              <a:gd name="connsiteX3" fmla="*/ 1702420 w 4296937"/>
              <a:gd name="connsiteY3" fmla="*/ 0 h 3278459"/>
              <a:gd name="connsiteX4" fmla="*/ 0 w 4296937"/>
              <a:gd name="connsiteY4" fmla="*/ 2936488 h 3278459"/>
              <a:gd name="connsiteX5" fmla="*/ 29737 w 4296937"/>
              <a:gd name="connsiteY5" fmla="*/ 3278459 h 3278459"/>
              <a:gd name="connsiteX6" fmla="*/ 4296937 w 4296937"/>
              <a:gd name="connsiteY6" fmla="*/ 959005 h 327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6937" h="3278459">
                <a:moveTo>
                  <a:pt x="4296937" y="959005"/>
                </a:moveTo>
                <a:lnTo>
                  <a:pt x="4296937" y="0"/>
                </a:lnTo>
                <a:lnTo>
                  <a:pt x="2542478" y="0"/>
                </a:lnTo>
                <a:lnTo>
                  <a:pt x="1702420" y="0"/>
                </a:lnTo>
                <a:lnTo>
                  <a:pt x="0" y="2936488"/>
                </a:lnTo>
                <a:lnTo>
                  <a:pt x="29737" y="3278459"/>
                </a:lnTo>
                <a:lnTo>
                  <a:pt x="4296937" y="959005"/>
                </a:lnTo>
                <a:close/>
              </a:path>
            </a:pathLst>
          </a:custGeom>
          <a:pattFill prst="openDmnd">
            <a:fgClr>
              <a:schemeClr val="accent2">
                <a:lumMod val="75000"/>
              </a:schemeClr>
            </a:fgClr>
            <a:bgClr>
              <a:schemeClr val="bg1"/>
            </a:bgClr>
          </a:patt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587610" y="792383"/>
            <a:ext cx="1885260" cy="523220"/>
          </a:xfrm>
          <a:prstGeom prst="rect">
            <a:avLst/>
          </a:prstGeom>
          <a:noFill/>
        </p:spPr>
        <p:txBody>
          <a:bodyPr wrap="none" rtlCol="0">
            <a:spAutoFit/>
          </a:bodyPr>
          <a:lstStyle/>
          <a:p>
            <a:r>
              <a:rPr lang="en-US" sz="1400" dirty="0"/>
              <a:t>Enhanced damages for </a:t>
            </a:r>
          </a:p>
          <a:p>
            <a:r>
              <a:rPr lang="en-US" sz="1400" dirty="0"/>
              <a:t>“egregious” conduct</a:t>
            </a:r>
          </a:p>
        </p:txBody>
      </p:sp>
      <p:sp>
        <p:nvSpPr>
          <p:cNvPr id="59" name="TextBox 58"/>
          <p:cNvSpPr txBox="1"/>
          <p:nvPr/>
        </p:nvSpPr>
        <p:spPr>
          <a:xfrm>
            <a:off x="2364410" y="3873027"/>
            <a:ext cx="548548" cy="307777"/>
          </a:xfrm>
          <a:prstGeom prst="rect">
            <a:avLst/>
          </a:prstGeom>
          <a:noFill/>
        </p:spPr>
        <p:txBody>
          <a:bodyPr wrap="none" rtlCol="0">
            <a:spAutoFit/>
          </a:bodyPr>
          <a:lstStyle/>
          <a:p>
            <a:r>
              <a:rPr lang="en-US" sz="1400"/>
              <a:t>§286</a:t>
            </a:r>
            <a:endParaRPr lang="en-US" sz="1400" dirty="0"/>
          </a:p>
        </p:txBody>
      </p:sp>
      <p:cxnSp>
        <p:nvCxnSpPr>
          <p:cNvPr id="60" name="Straight Arrow Connector 59"/>
          <p:cNvCxnSpPr/>
          <p:nvPr/>
        </p:nvCxnSpPr>
        <p:spPr>
          <a:xfrm flipV="1">
            <a:off x="2638684" y="3400077"/>
            <a:ext cx="274274" cy="472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638684" y="4180804"/>
            <a:ext cx="274274" cy="285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rot="20486813">
            <a:off x="5768027" y="1926812"/>
            <a:ext cx="1000530" cy="307777"/>
          </a:xfrm>
          <a:prstGeom prst="rect">
            <a:avLst/>
          </a:prstGeom>
          <a:noFill/>
        </p:spPr>
        <p:txBody>
          <a:bodyPr wrap="none" rtlCol="0">
            <a:spAutoFit/>
          </a:bodyPr>
          <a:lstStyle/>
          <a:p>
            <a:r>
              <a:rPr lang="en-US" sz="1400"/>
              <a:t>Lost profits</a:t>
            </a:r>
          </a:p>
        </p:txBody>
      </p:sp>
      <p:sp>
        <p:nvSpPr>
          <p:cNvPr id="64" name="TextBox 63"/>
          <p:cNvSpPr txBox="1"/>
          <p:nvPr/>
        </p:nvSpPr>
        <p:spPr>
          <a:xfrm rot="20871073">
            <a:off x="5717584" y="3609628"/>
            <a:ext cx="1571328" cy="307777"/>
          </a:xfrm>
          <a:prstGeom prst="rect">
            <a:avLst/>
          </a:prstGeom>
          <a:noFill/>
        </p:spPr>
        <p:txBody>
          <a:bodyPr wrap="none" rtlCol="0">
            <a:spAutoFit/>
          </a:bodyPr>
          <a:lstStyle/>
          <a:p>
            <a:r>
              <a:rPr lang="en-US" sz="1400"/>
              <a:t>Reasonable royalty</a:t>
            </a:r>
            <a:endParaRPr lang="en-US" sz="1400" dirty="0"/>
          </a:p>
        </p:txBody>
      </p:sp>
      <p:sp>
        <p:nvSpPr>
          <p:cNvPr id="65" name="TextBox 64">
            <a:extLst>
              <a:ext uri="{FF2B5EF4-FFF2-40B4-BE49-F238E27FC236}">
                <a16:creationId xmlns:a16="http://schemas.microsoft.com/office/drawing/2014/main" id="{E4F975E0-4EED-3941-993B-57A57933CC6D}"/>
              </a:ext>
            </a:extLst>
          </p:cNvPr>
          <p:cNvSpPr txBox="1"/>
          <p:nvPr/>
        </p:nvSpPr>
        <p:spPr>
          <a:xfrm>
            <a:off x="7472315" y="5858471"/>
            <a:ext cx="1794787" cy="369332"/>
          </a:xfrm>
          <a:prstGeom prst="rect">
            <a:avLst/>
          </a:prstGeom>
          <a:noFill/>
        </p:spPr>
        <p:txBody>
          <a:bodyPr wrap="none" rtlCol="0">
            <a:spAutoFit/>
          </a:bodyPr>
          <a:lstStyle/>
          <a:p>
            <a:r>
              <a:rPr lang="en-US" dirty="0"/>
              <a:t>Patentee prevails</a:t>
            </a:r>
          </a:p>
        </p:txBody>
      </p:sp>
      <p:cxnSp>
        <p:nvCxnSpPr>
          <p:cNvPr id="66" name="Straight Arrow Connector 65">
            <a:extLst>
              <a:ext uri="{FF2B5EF4-FFF2-40B4-BE49-F238E27FC236}">
                <a16:creationId xmlns:a16="http://schemas.microsoft.com/office/drawing/2014/main" id="{38F03C2F-1687-7444-AEB9-838C71A75035}"/>
              </a:ext>
            </a:extLst>
          </p:cNvPr>
          <p:cNvCxnSpPr>
            <a:cxnSpLocks/>
          </p:cNvCxnSpPr>
          <p:nvPr/>
        </p:nvCxnSpPr>
        <p:spPr>
          <a:xfrm flipH="1" flipV="1">
            <a:off x="7323352" y="4616363"/>
            <a:ext cx="432321" cy="128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ounded Rectangle 66">
            <a:extLst>
              <a:ext uri="{FF2B5EF4-FFF2-40B4-BE49-F238E27FC236}">
                <a16:creationId xmlns:a16="http://schemas.microsoft.com/office/drawing/2014/main" id="{0D3595E0-A320-3840-AEC0-503701EC6E35}"/>
              </a:ext>
            </a:extLst>
          </p:cNvPr>
          <p:cNvSpPr/>
          <p:nvPr/>
        </p:nvSpPr>
        <p:spPr>
          <a:xfrm>
            <a:off x="11535782"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a:extLst>
              <a:ext uri="{FF2B5EF4-FFF2-40B4-BE49-F238E27FC236}">
                <a16:creationId xmlns:a16="http://schemas.microsoft.com/office/drawing/2014/main" id="{8E60AAAA-61F5-8D42-A9A2-2C9363A3B2C6}"/>
              </a:ext>
            </a:extLst>
          </p:cNvPr>
          <p:cNvSpPr/>
          <p:nvPr/>
        </p:nvSpPr>
        <p:spPr>
          <a:xfrm>
            <a:off x="10918033"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C19E1A31-16F0-D046-B677-E2DBC5DF51D2}"/>
              </a:ext>
            </a:extLst>
          </p:cNvPr>
          <p:cNvSpPr txBox="1"/>
          <p:nvPr/>
        </p:nvSpPr>
        <p:spPr>
          <a:xfrm>
            <a:off x="10352277" y="4571999"/>
            <a:ext cx="601447" cy="338554"/>
          </a:xfrm>
          <a:prstGeom prst="rect">
            <a:avLst/>
          </a:prstGeom>
          <a:noFill/>
        </p:spPr>
        <p:txBody>
          <a:bodyPr wrap="none" rtlCol="0">
            <a:spAutoFit/>
          </a:bodyPr>
          <a:lstStyle/>
          <a:p>
            <a:r>
              <a:rPr lang="en-US" sz="1600" dirty="0"/>
              <a:t>2023</a:t>
            </a:r>
          </a:p>
        </p:txBody>
      </p:sp>
      <p:sp>
        <p:nvSpPr>
          <p:cNvPr id="71" name="TextBox 70">
            <a:extLst>
              <a:ext uri="{FF2B5EF4-FFF2-40B4-BE49-F238E27FC236}">
                <a16:creationId xmlns:a16="http://schemas.microsoft.com/office/drawing/2014/main" id="{3878E5B5-2316-A345-A4C1-73F0478F0988}"/>
              </a:ext>
            </a:extLst>
          </p:cNvPr>
          <p:cNvSpPr txBox="1"/>
          <p:nvPr/>
        </p:nvSpPr>
        <p:spPr>
          <a:xfrm>
            <a:off x="10986643" y="4570534"/>
            <a:ext cx="601447" cy="338554"/>
          </a:xfrm>
          <a:prstGeom prst="rect">
            <a:avLst/>
          </a:prstGeom>
          <a:noFill/>
        </p:spPr>
        <p:txBody>
          <a:bodyPr wrap="none" rtlCol="0">
            <a:spAutoFit/>
          </a:bodyPr>
          <a:lstStyle/>
          <a:p>
            <a:r>
              <a:rPr lang="en-US" sz="1600" dirty="0"/>
              <a:t>2024</a:t>
            </a:r>
          </a:p>
        </p:txBody>
      </p:sp>
    </p:spTree>
    <p:extLst>
      <p:ext uri="{BB962C8B-B14F-4D97-AF65-F5344CB8AC3E}">
        <p14:creationId xmlns:p14="http://schemas.microsoft.com/office/powerpoint/2010/main" val="58231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D6463-D7E0-0142-9782-BF04CB86A009}"/>
              </a:ext>
            </a:extLst>
          </p:cNvPr>
          <p:cNvSpPr>
            <a:spLocks noGrp="1"/>
          </p:cNvSpPr>
          <p:nvPr>
            <p:ph idx="1"/>
          </p:nvPr>
        </p:nvSpPr>
        <p:spPr/>
        <p:txBody>
          <a:bodyPr>
            <a:normAutofit/>
          </a:bodyPr>
          <a:lstStyle/>
          <a:p>
            <a:pPr marL="0" indent="0">
              <a:buNone/>
            </a:pPr>
            <a:r>
              <a:rPr lang="en-US" sz="1800" dirty="0"/>
              <a:t>The following images appear in the background of the lecture on “Remedies” in the </a:t>
            </a:r>
            <a:r>
              <a:rPr lang="en-US" sz="1800" dirty="0" err="1"/>
              <a:t>PatentX</a:t>
            </a:r>
            <a:r>
              <a:rPr lang="en-US" sz="1800" dirty="0"/>
              <a:t> lecture series. A recording of the lecture itself is available at </a:t>
            </a:r>
            <a:r>
              <a:rPr lang="en-US" sz="1800" dirty="0">
                <a:hlinkClick r:id="rId2"/>
              </a:rPr>
              <a:t>https://ipxcourses.org/lectures-2/</a:t>
            </a:r>
            <a:r>
              <a:rPr lang="en-US" sz="1800" dirty="0"/>
              <a:t>.  Removed from their original context, the images will not make much sense. The function of this collection of images is to enable persons who have already watched the lecture to review the material it contains. </a:t>
            </a:r>
          </a:p>
          <a:p>
            <a:pPr marL="0" indent="0">
              <a:buNone/>
            </a:pPr>
            <a:endParaRPr lang="en-US" sz="1800" dirty="0"/>
          </a:p>
          <a:p>
            <a:pPr marL="0" indent="0">
              <a:buNone/>
            </a:pPr>
            <a:r>
              <a:rPr lang="en-US" sz="1800" dirty="0"/>
              <a:t>The terms on which these materials may be used or modified are available at http://</a:t>
            </a:r>
            <a:r>
              <a:rPr lang="en-US" sz="1800" dirty="0" err="1"/>
              <a:t>ipxcourses.org</a:t>
            </a:r>
            <a:r>
              <a:rPr lang="en-US" sz="1800" dirty="0"/>
              <a:t>. </a:t>
            </a:r>
          </a:p>
          <a:p>
            <a:endParaRPr lang="en-US" sz="1800" dirty="0"/>
          </a:p>
        </p:txBody>
      </p:sp>
    </p:spTree>
    <p:extLst>
      <p:ext uri="{BB962C8B-B14F-4D97-AF65-F5344CB8AC3E}">
        <p14:creationId xmlns:p14="http://schemas.microsoft.com/office/powerpoint/2010/main" val="484503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224815" y="4571999"/>
            <a:ext cx="10357585" cy="7116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Aft>
                <a:spcPct val="0"/>
              </a:spcAft>
            </a:pPr>
            <a:endParaRPr lang="en-US" sz="2000" dirty="0">
              <a:latin typeface="Times New Roman" charset="0"/>
            </a:endParaRPr>
          </a:p>
          <a:p>
            <a:pPr eaLnBrk="0" fontAlgn="base" hangingPunct="0">
              <a:spcAft>
                <a:spcPct val="0"/>
              </a:spcAft>
            </a:pPr>
            <a:r>
              <a:rPr lang="en-US" sz="2000" dirty="0">
                <a:latin typeface="Times New Roman" charset="0"/>
              </a:rPr>
              <a:t>Patent</a:t>
            </a:r>
          </a:p>
        </p:txBody>
      </p:sp>
      <p:cxnSp>
        <p:nvCxnSpPr>
          <p:cNvPr id="24" name="Straight Connector 23"/>
          <p:cNvCxnSpPr/>
          <p:nvPr/>
        </p:nvCxnSpPr>
        <p:spPr bwMode="auto">
          <a:xfrm>
            <a:off x="446049" y="4571999"/>
            <a:ext cx="11745951" cy="0"/>
          </a:xfrm>
          <a:prstGeom prst="line">
            <a:avLst/>
          </a:prstGeom>
          <a:solidFill>
            <a:schemeClr val="accent1"/>
          </a:solidFill>
          <a:ln w="38100" cap="flat" cmpd="sng" algn="ctr">
            <a:solidFill>
              <a:schemeClr val="tx1"/>
            </a:solidFill>
            <a:prstDash val="solid"/>
            <a:round/>
            <a:headEnd type="none" w="med" len="med"/>
            <a:tailEnd type="stealth" w="med" len="med"/>
          </a:ln>
          <a:effectLst/>
        </p:spPr>
      </p:cxnSp>
      <p:sp>
        <p:nvSpPr>
          <p:cNvPr id="25" name="TextBox 24"/>
          <p:cNvSpPr txBox="1"/>
          <p:nvPr/>
        </p:nvSpPr>
        <p:spPr>
          <a:xfrm>
            <a:off x="2438401" y="4572000"/>
            <a:ext cx="601447" cy="338554"/>
          </a:xfrm>
          <a:prstGeom prst="rect">
            <a:avLst/>
          </a:prstGeom>
          <a:noFill/>
        </p:spPr>
        <p:txBody>
          <a:bodyPr wrap="none" rtlCol="0">
            <a:spAutoFit/>
          </a:bodyPr>
          <a:lstStyle/>
          <a:p>
            <a:r>
              <a:rPr lang="en-US" sz="1600" dirty="0"/>
              <a:t>2010</a:t>
            </a:r>
          </a:p>
        </p:txBody>
      </p:sp>
      <p:sp>
        <p:nvSpPr>
          <p:cNvPr id="26" name="TextBox 25"/>
          <p:cNvSpPr txBox="1"/>
          <p:nvPr/>
        </p:nvSpPr>
        <p:spPr>
          <a:xfrm>
            <a:off x="3048001" y="4572000"/>
            <a:ext cx="601447" cy="338554"/>
          </a:xfrm>
          <a:prstGeom prst="rect">
            <a:avLst/>
          </a:prstGeom>
          <a:noFill/>
        </p:spPr>
        <p:txBody>
          <a:bodyPr wrap="none" rtlCol="0">
            <a:spAutoFit/>
          </a:bodyPr>
          <a:lstStyle/>
          <a:p>
            <a:r>
              <a:rPr lang="en-US" sz="1600" dirty="0"/>
              <a:t>2011</a:t>
            </a:r>
          </a:p>
        </p:txBody>
      </p:sp>
      <p:sp>
        <p:nvSpPr>
          <p:cNvPr id="27" name="TextBox 26"/>
          <p:cNvSpPr txBox="1"/>
          <p:nvPr/>
        </p:nvSpPr>
        <p:spPr>
          <a:xfrm>
            <a:off x="3657601" y="4572000"/>
            <a:ext cx="601447" cy="338554"/>
          </a:xfrm>
          <a:prstGeom prst="rect">
            <a:avLst/>
          </a:prstGeom>
          <a:noFill/>
        </p:spPr>
        <p:txBody>
          <a:bodyPr wrap="none" rtlCol="0">
            <a:spAutoFit/>
          </a:bodyPr>
          <a:lstStyle/>
          <a:p>
            <a:r>
              <a:rPr lang="en-US" sz="1600" dirty="0"/>
              <a:t>2012</a:t>
            </a:r>
          </a:p>
        </p:txBody>
      </p:sp>
      <p:sp>
        <p:nvSpPr>
          <p:cNvPr id="28" name="TextBox 27"/>
          <p:cNvSpPr txBox="1"/>
          <p:nvPr/>
        </p:nvSpPr>
        <p:spPr>
          <a:xfrm>
            <a:off x="4267201" y="4572000"/>
            <a:ext cx="601447" cy="338554"/>
          </a:xfrm>
          <a:prstGeom prst="rect">
            <a:avLst/>
          </a:prstGeom>
          <a:noFill/>
        </p:spPr>
        <p:txBody>
          <a:bodyPr wrap="none" rtlCol="0">
            <a:spAutoFit/>
          </a:bodyPr>
          <a:lstStyle/>
          <a:p>
            <a:r>
              <a:rPr lang="en-US" sz="1600" dirty="0"/>
              <a:t>2013</a:t>
            </a:r>
          </a:p>
        </p:txBody>
      </p:sp>
      <p:sp>
        <p:nvSpPr>
          <p:cNvPr id="29" name="TextBox 28"/>
          <p:cNvSpPr txBox="1"/>
          <p:nvPr/>
        </p:nvSpPr>
        <p:spPr>
          <a:xfrm>
            <a:off x="4876801" y="4572000"/>
            <a:ext cx="601447" cy="338554"/>
          </a:xfrm>
          <a:prstGeom prst="rect">
            <a:avLst/>
          </a:prstGeom>
          <a:noFill/>
        </p:spPr>
        <p:txBody>
          <a:bodyPr wrap="none" rtlCol="0">
            <a:spAutoFit/>
          </a:bodyPr>
          <a:lstStyle/>
          <a:p>
            <a:r>
              <a:rPr lang="en-US" sz="1600" dirty="0"/>
              <a:t>2014</a:t>
            </a:r>
          </a:p>
        </p:txBody>
      </p:sp>
      <p:sp>
        <p:nvSpPr>
          <p:cNvPr id="30" name="TextBox 29"/>
          <p:cNvSpPr txBox="1"/>
          <p:nvPr/>
        </p:nvSpPr>
        <p:spPr>
          <a:xfrm>
            <a:off x="5486401" y="4572000"/>
            <a:ext cx="601447" cy="338554"/>
          </a:xfrm>
          <a:prstGeom prst="rect">
            <a:avLst/>
          </a:prstGeom>
          <a:noFill/>
        </p:spPr>
        <p:txBody>
          <a:bodyPr wrap="none" rtlCol="0">
            <a:spAutoFit/>
          </a:bodyPr>
          <a:lstStyle/>
          <a:p>
            <a:r>
              <a:rPr lang="en-US" sz="1600" dirty="0"/>
              <a:t>2015</a:t>
            </a:r>
          </a:p>
        </p:txBody>
      </p:sp>
      <p:sp>
        <p:nvSpPr>
          <p:cNvPr id="31" name="TextBox 30"/>
          <p:cNvSpPr txBox="1"/>
          <p:nvPr/>
        </p:nvSpPr>
        <p:spPr>
          <a:xfrm>
            <a:off x="6096001" y="4572000"/>
            <a:ext cx="601447" cy="338554"/>
          </a:xfrm>
          <a:prstGeom prst="rect">
            <a:avLst/>
          </a:prstGeom>
          <a:noFill/>
        </p:spPr>
        <p:txBody>
          <a:bodyPr wrap="none" rtlCol="0">
            <a:spAutoFit/>
          </a:bodyPr>
          <a:lstStyle/>
          <a:p>
            <a:r>
              <a:rPr lang="en-US" sz="1600" dirty="0"/>
              <a:t>2016</a:t>
            </a:r>
          </a:p>
        </p:txBody>
      </p:sp>
      <p:sp>
        <p:nvSpPr>
          <p:cNvPr id="32" name="TextBox 31"/>
          <p:cNvSpPr txBox="1"/>
          <p:nvPr/>
        </p:nvSpPr>
        <p:spPr>
          <a:xfrm>
            <a:off x="6705601" y="4572000"/>
            <a:ext cx="601447" cy="338554"/>
          </a:xfrm>
          <a:prstGeom prst="rect">
            <a:avLst/>
          </a:prstGeom>
          <a:noFill/>
        </p:spPr>
        <p:txBody>
          <a:bodyPr wrap="none" rtlCol="0">
            <a:spAutoFit/>
          </a:bodyPr>
          <a:lstStyle/>
          <a:p>
            <a:r>
              <a:rPr lang="en-US" sz="1600"/>
              <a:t>2017</a:t>
            </a:r>
            <a:endParaRPr lang="en-US" sz="1600" dirty="0"/>
          </a:p>
        </p:txBody>
      </p:sp>
      <p:sp>
        <p:nvSpPr>
          <p:cNvPr id="33" name="TextBox 32"/>
          <p:cNvSpPr txBox="1"/>
          <p:nvPr/>
        </p:nvSpPr>
        <p:spPr>
          <a:xfrm>
            <a:off x="7315201" y="4572000"/>
            <a:ext cx="601447" cy="338554"/>
          </a:xfrm>
          <a:prstGeom prst="rect">
            <a:avLst/>
          </a:prstGeom>
          <a:noFill/>
        </p:spPr>
        <p:txBody>
          <a:bodyPr wrap="none" rtlCol="0">
            <a:spAutoFit/>
          </a:bodyPr>
          <a:lstStyle/>
          <a:p>
            <a:r>
              <a:rPr lang="en-US" sz="1600" dirty="0"/>
              <a:t>2018</a:t>
            </a:r>
          </a:p>
        </p:txBody>
      </p:sp>
      <p:sp>
        <p:nvSpPr>
          <p:cNvPr id="34" name="TextBox 33"/>
          <p:cNvSpPr txBox="1"/>
          <p:nvPr/>
        </p:nvSpPr>
        <p:spPr>
          <a:xfrm>
            <a:off x="7924801" y="4572000"/>
            <a:ext cx="601447" cy="338554"/>
          </a:xfrm>
          <a:prstGeom prst="rect">
            <a:avLst/>
          </a:prstGeom>
          <a:noFill/>
        </p:spPr>
        <p:txBody>
          <a:bodyPr wrap="none" rtlCol="0">
            <a:spAutoFit/>
          </a:bodyPr>
          <a:lstStyle/>
          <a:p>
            <a:r>
              <a:rPr lang="en-US" sz="1600" dirty="0"/>
              <a:t>2019</a:t>
            </a:r>
          </a:p>
        </p:txBody>
      </p:sp>
      <p:sp>
        <p:nvSpPr>
          <p:cNvPr id="35" name="TextBox 34"/>
          <p:cNvSpPr txBox="1"/>
          <p:nvPr/>
        </p:nvSpPr>
        <p:spPr>
          <a:xfrm>
            <a:off x="8534401" y="4572000"/>
            <a:ext cx="601447" cy="338554"/>
          </a:xfrm>
          <a:prstGeom prst="rect">
            <a:avLst/>
          </a:prstGeom>
          <a:noFill/>
        </p:spPr>
        <p:txBody>
          <a:bodyPr wrap="none" rtlCol="0">
            <a:spAutoFit/>
          </a:bodyPr>
          <a:lstStyle/>
          <a:p>
            <a:r>
              <a:rPr lang="en-US" sz="1600" dirty="0"/>
              <a:t>2020</a:t>
            </a:r>
          </a:p>
        </p:txBody>
      </p:sp>
      <p:sp>
        <p:nvSpPr>
          <p:cNvPr id="36" name="TextBox 35"/>
          <p:cNvSpPr txBox="1"/>
          <p:nvPr/>
        </p:nvSpPr>
        <p:spPr>
          <a:xfrm>
            <a:off x="9144001" y="4572000"/>
            <a:ext cx="601447" cy="338554"/>
          </a:xfrm>
          <a:prstGeom prst="rect">
            <a:avLst/>
          </a:prstGeom>
          <a:noFill/>
        </p:spPr>
        <p:txBody>
          <a:bodyPr wrap="none" rtlCol="0">
            <a:spAutoFit/>
          </a:bodyPr>
          <a:lstStyle/>
          <a:p>
            <a:r>
              <a:rPr lang="en-US" sz="1600" dirty="0"/>
              <a:t>2021</a:t>
            </a:r>
          </a:p>
        </p:txBody>
      </p:sp>
      <p:sp>
        <p:nvSpPr>
          <p:cNvPr id="37" name="TextBox 36"/>
          <p:cNvSpPr txBox="1"/>
          <p:nvPr/>
        </p:nvSpPr>
        <p:spPr>
          <a:xfrm>
            <a:off x="9753601" y="4572000"/>
            <a:ext cx="601447" cy="338554"/>
          </a:xfrm>
          <a:prstGeom prst="rect">
            <a:avLst/>
          </a:prstGeom>
          <a:noFill/>
        </p:spPr>
        <p:txBody>
          <a:bodyPr wrap="none" rtlCol="0">
            <a:spAutoFit/>
          </a:bodyPr>
          <a:lstStyle/>
          <a:p>
            <a:r>
              <a:rPr lang="en-US" sz="1600" dirty="0"/>
              <a:t>2022</a:t>
            </a:r>
          </a:p>
        </p:txBody>
      </p:sp>
      <p:sp>
        <p:nvSpPr>
          <p:cNvPr id="39" name="Rounded Rectangle 38"/>
          <p:cNvSpPr/>
          <p:nvPr/>
        </p:nvSpPr>
        <p:spPr>
          <a:xfrm>
            <a:off x="30041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60560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2233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841105"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442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521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661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2795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8891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4987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100158"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709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300284"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239778" y="3627862"/>
            <a:ext cx="1207887" cy="129997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159051"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776804"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832875" y="4573465"/>
            <a:ext cx="601447" cy="338554"/>
          </a:xfrm>
          <a:prstGeom prst="rect">
            <a:avLst/>
          </a:prstGeom>
          <a:noFill/>
        </p:spPr>
        <p:txBody>
          <a:bodyPr wrap="none" rtlCol="0">
            <a:spAutoFit/>
          </a:bodyPr>
          <a:lstStyle/>
          <a:p>
            <a:r>
              <a:rPr lang="en-US" sz="1600" dirty="0"/>
              <a:t>2009</a:t>
            </a:r>
          </a:p>
        </p:txBody>
      </p:sp>
      <p:sp>
        <p:nvSpPr>
          <p:cNvPr id="58" name="TextBox 57"/>
          <p:cNvSpPr txBox="1"/>
          <p:nvPr/>
        </p:nvSpPr>
        <p:spPr>
          <a:xfrm>
            <a:off x="1224815" y="4571999"/>
            <a:ext cx="601447" cy="338554"/>
          </a:xfrm>
          <a:prstGeom prst="rect">
            <a:avLst/>
          </a:prstGeom>
          <a:noFill/>
        </p:spPr>
        <p:txBody>
          <a:bodyPr wrap="none" rtlCol="0">
            <a:spAutoFit/>
          </a:bodyPr>
          <a:lstStyle/>
          <a:p>
            <a:r>
              <a:rPr lang="en-US" sz="1600" dirty="0"/>
              <a:t>2008</a:t>
            </a:r>
          </a:p>
        </p:txBody>
      </p:sp>
      <p:cxnSp>
        <p:nvCxnSpPr>
          <p:cNvPr id="62" name="Straight Connector 61"/>
          <p:cNvCxnSpPr/>
          <p:nvPr/>
        </p:nvCxnSpPr>
        <p:spPr>
          <a:xfrm flipV="1">
            <a:off x="2438400" y="2215376"/>
            <a:ext cx="4876800" cy="14124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434322" y="3400076"/>
            <a:ext cx="4897180" cy="11805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2394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rot="18733573">
            <a:off x="1023147" y="3759108"/>
            <a:ext cx="1818768" cy="369332"/>
          </a:xfrm>
          <a:prstGeom prst="rect">
            <a:avLst/>
          </a:prstGeom>
          <a:noFill/>
        </p:spPr>
        <p:txBody>
          <a:bodyPr wrap="none" rtlCol="0">
            <a:spAutoFit/>
          </a:bodyPr>
          <a:lstStyle/>
          <a:p>
            <a:r>
              <a:rPr lang="en-US">
                <a:solidFill>
                  <a:schemeClr val="accent6">
                    <a:lumMod val="50000"/>
                  </a:schemeClr>
                </a:solidFill>
              </a:rPr>
              <a:t>Patentee’s profits</a:t>
            </a:r>
          </a:p>
        </p:txBody>
      </p:sp>
      <p:sp>
        <p:nvSpPr>
          <p:cNvPr id="78" name="TextBox 77"/>
          <p:cNvSpPr txBox="1"/>
          <p:nvPr/>
        </p:nvSpPr>
        <p:spPr>
          <a:xfrm rot="20759414">
            <a:off x="3351013" y="3760139"/>
            <a:ext cx="1797800" cy="369332"/>
          </a:xfrm>
          <a:prstGeom prst="rect">
            <a:avLst/>
          </a:prstGeom>
          <a:noFill/>
        </p:spPr>
        <p:txBody>
          <a:bodyPr wrap="none" rtlCol="0">
            <a:spAutoFit/>
          </a:bodyPr>
          <a:lstStyle/>
          <a:p>
            <a:r>
              <a:rPr lang="en-US" dirty="0">
                <a:solidFill>
                  <a:srgbClr val="FF0000"/>
                </a:solidFill>
              </a:rPr>
              <a:t>Infringer’s profits</a:t>
            </a:r>
          </a:p>
        </p:txBody>
      </p:sp>
      <p:sp>
        <p:nvSpPr>
          <p:cNvPr id="79" name="TextBox 78"/>
          <p:cNvSpPr txBox="1"/>
          <p:nvPr/>
        </p:nvSpPr>
        <p:spPr>
          <a:xfrm>
            <a:off x="5787124" y="5858471"/>
            <a:ext cx="1362809" cy="369332"/>
          </a:xfrm>
          <a:prstGeom prst="rect">
            <a:avLst/>
          </a:prstGeom>
          <a:noFill/>
        </p:spPr>
        <p:txBody>
          <a:bodyPr wrap="none" rtlCol="0">
            <a:spAutoFit/>
          </a:bodyPr>
          <a:lstStyle/>
          <a:p>
            <a:r>
              <a:rPr lang="en-US"/>
              <a:t>Lawsuit filed</a:t>
            </a:r>
          </a:p>
        </p:txBody>
      </p:sp>
      <p:cxnSp>
        <p:nvCxnSpPr>
          <p:cNvPr id="81" name="Straight Arrow Connector 80"/>
          <p:cNvCxnSpPr/>
          <p:nvPr/>
        </p:nvCxnSpPr>
        <p:spPr>
          <a:xfrm flipV="1">
            <a:off x="6214946" y="4625002"/>
            <a:ext cx="446811" cy="1344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47665" y="978122"/>
            <a:ext cx="4867535" cy="26411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460702" y="981307"/>
            <a:ext cx="4854498" cy="2624254"/>
          </a:xfrm>
          <a:custGeom>
            <a:avLst/>
            <a:gdLst>
              <a:gd name="connsiteX0" fmla="*/ 0 w 4854498"/>
              <a:gd name="connsiteY0" fmla="*/ 2624254 h 2624254"/>
              <a:gd name="connsiteX1" fmla="*/ 4854498 w 4854498"/>
              <a:gd name="connsiteY1" fmla="*/ 0 h 2624254"/>
              <a:gd name="connsiteX2" fmla="*/ 4854498 w 4854498"/>
              <a:gd name="connsiteY2" fmla="*/ 1248937 h 2624254"/>
              <a:gd name="connsiteX3" fmla="*/ 0 w 4854498"/>
              <a:gd name="connsiteY3" fmla="*/ 2624254 h 2624254"/>
            </a:gdLst>
            <a:ahLst/>
            <a:cxnLst>
              <a:cxn ang="0">
                <a:pos x="connsiteX0" y="connsiteY0"/>
              </a:cxn>
              <a:cxn ang="0">
                <a:pos x="connsiteX1" y="connsiteY1"/>
              </a:cxn>
              <a:cxn ang="0">
                <a:pos x="connsiteX2" y="connsiteY2"/>
              </a:cxn>
              <a:cxn ang="0">
                <a:pos x="connsiteX3" y="connsiteY3"/>
              </a:cxn>
            </a:cxnLst>
            <a:rect l="l" t="t" r="r" b="b"/>
            <a:pathLst>
              <a:path w="4854498" h="2624254">
                <a:moveTo>
                  <a:pt x="0" y="2624254"/>
                </a:moveTo>
                <a:lnTo>
                  <a:pt x="4854498" y="0"/>
                </a:lnTo>
                <a:lnTo>
                  <a:pt x="4854498" y="1248937"/>
                </a:lnTo>
                <a:lnTo>
                  <a:pt x="0" y="2624254"/>
                </a:lnTo>
                <a:close/>
              </a:path>
            </a:pathLst>
          </a:custGeom>
          <a:pattFill prst="openDmnd">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483005" y="3293327"/>
            <a:ext cx="564995" cy="297366"/>
          </a:xfrm>
          <a:custGeom>
            <a:avLst/>
            <a:gdLst>
              <a:gd name="connsiteX0" fmla="*/ 0 w 564995"/>
              <a:gd name="connsiteY0" fmla="*/ 297366 h 297366"/>
              <a:gd name="connsiteX1" fmla="*/ 564995 w 564995"/>
              <a:gd name="connsiteY1" fmla="*/ 0 h 297366"/>
              <a:gd name="connsiteX2" fmla="*/ 564995 w 564995"/>
              <a:gd name="connsiteY2" fmla="*/ 148683 h 297366"/>
              <a:gd name="connsiteX3" fmla="*/ 0 w 564995"/>
              <a:gd name="connsiteY3" fmla="*/ 297366 h 297366"/>
            </a:gdLst>
            <a:ahLst/>
            <a:cxnLst>
              <a:cxn ang="0">
                <a:pos x="connsiteX0" y="connsiteY0"/>
              </a:cxn>
              <a:cxn ang="0">
                <a:pos x="connsiteX1" y="connsiteY1"/>
              </a:cxn>
              <a:cxn ang="0">
                <a:pos x="connsiteX2" y="connsiteY2"/>
              </a:cxn>
              <a:cxn ang="0">
                <a:pos x="connsiteX3" y="connsiteY3"/>
              </a:cxn>
            </a:cxnLst>
            <a:rect l="l" t="t" r="r" b="b"/>
            <a:pathLst>
              <a:path w="564995" h="297366">
                <a:moveTo>
                  <a:pt x="0" y="297366"/>
                </a:moveTo>
                <a:lnTo>
                  <a:pt x="564995" y="0"/>
                </a:lnTo>
                <a:lnTo>
                  <a:pt x="564995" y="148683"/>
                </a:lnTo>
                <a:lnTo>
                  <a:pt x="0" y="297366"/>
                </a:lnTo>
                <a:close/>
              </a:path>
            </a:pathLst>
          </a:cu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97873" y="3404839"/>
            <a:ext cx="4824761" cy="1159727"/>
          </a:xfrm>
          <a:custGeom>
            <a:avLst/>
            <a:gdLst>
              <a:gd name="connsiteX0" fmla="*/ 0 w 4824761"/>
              <a:gd name="connsiteY0" fmla="*/ 1159727 h 1159727"/>
              <a:gd name="connsiteX1" fmla="*/ 4824761 w 4824761"/>
              <a:gd name="connsiteY1" fmla="*/ 0 h 1159727"/>
              <a:gd name="connsiteX2" fmla="*/ 4824761 w 4824761"/>
              <a:gd name="connsiteY2" fmla="*/ 379141 h 1159727"/>
              <a:gd name="connsiteX3" fmla="*/ 0 w 4824761"/>
              <a:gd name="connsiteY3" fmla="*/ 1159727 h 1159727"/>
            </a:gdLst>
            <a:ahLst/>
            <a:cxnLst>
              <a:cxn ang="0">
                <a:pos x="connsiteX0" y="connsiteY0"/>
              </a:cxn>
              <a:cxn ang="0">
                <a:pos x="connsiteX1" y="connsiteY1"/>
              </a:cxn>
              <a:cxn ang="0">
                <a:pos x="connsiteX2" y="connsiteY2"/>
              </a:cxn>
              <a:cxn ang="0">
                <a:pos x="connsiteX3" y="connsiteY3"/>
              </a:cxn>
            </a:cxnLst>
            <a:rect l="l" t="t" r="r" b="b"/>
            <a:pathLst>
              <a:path w="4824761" h="1159727">
                <a:moveTo>
                  <a:pt x="0" y="1159727"/>
                </a:moveTo>
                <a:lnTo>
                  <a:pt x="4824761" y="0"/>
                </a:lnTo>
                <a:lnTo>
                  <a:pt x="4824761" y="379141"/>
                </a:lnTo>
                <a:lnTo>
                  <a:pt x="0" y="1159727"/>
                </a:lnTo>
                <a:close/>
              </a:path>
            </a:pathLst>
          </a:custGeom>
          <a:pattFill prst="openDmn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98725" y="4422775"/>
            <a:ext cx="552450" cy="133350"/>
          </a:xfrm>
          <a:custGeom>
            <a:avLst/>
            <a:gdLst>
              <a:gd name="connsiteX0" fmla="*/ 0 w 552450"/>
              <a:gd name="connsiteY0" fmla="*/ 133350 h 133350"/>
              <a:gd name="connsiteX1" fmla="*/ 552450 w 552450"/>
              <a:gd name="connsiteY1" fmla="*/ 0 h 133350"/>
              <a:gd name="connsiteX2" fmla="*/ 552450 w 552450"/>
              <a:gd name="connsiteY2" fmla="*/ 57150 h 133350"/>
              <a:gd name="connsiteX3" fmla="*/ 0 w 5524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52450" h="133350">
                <a:moveTo>
                  <a:pt x="0" y="133350"/>
                </a:moveTo>
                <a:lnTo>
                  <a:pt x="552450" y="0"/>
                </a:lnTo>
                <a:lnTo>
                  <a:pt x="552450" y="57150"/>
                </a:lnTo>
                <a:lnTo>
                  <a:pt x="0" y="13335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048000" y="2579649"/>
            <a:ext cx="4267200" cy="1836234"/>
          </a:xfrm>
          <a:custGeom>
            <a:avLst/>
            <a:gdLst>
              <a:gd name="connsiteX0" fmla="*/ 4267200 w 4267200"/>
              <a:gd name="connsiteY0" fmla="*/ 802888 h 1836234"/>
              <a:gd name="connsiteX1" fmla="*/ 0 w 4267200"/>
              <a:gd name="connsiteY1" fmla="*/ 1836234 h 1836234"/>
              <a:gd name="connsiteX2" fmla="*/ 0 w 4267200"/>
              <a:gd name="connsiteY2" fmla="*/ 1665249 h 1836234"/>
              <a:gd name="connsiteX3" fmla="*/ 4267200 w 4267200"/>
              <a:gd name="connsiteY3" fmla="*/ 0 h 1836234"/>
              <a:gd name="connsiteX4" fmla="*/ 4267200 w 4267200"/>
              <a:gd name="connsiteY4" fmla="*/ 802888 h 1836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836234">
                <a:moveTo>
                  <a:pt x="4267200" y="802888"/>
                </a:moveTo>
                <a:lnTo>
                  <a:pt x="0" y="1836234"/>
                </a:lnTo>
                <a:lnTo>
                  <a:pt x="0" y="1665249"/>
                </a:lnTo>
                <a:lnTo>
                  <a:pt x="4267200" y="0"/>
                </a:lnTo>
                <a:lnTo>
                  <a:pt x="4267200" y="802888"/>
                </a:lnTo>
                <a:close/>
              </a:path>
            </a:pathLst>
          </a:custGeom>
          <a:pattFill prst="openDmnd">
            <a:fgClr>
              <a:schemeClr val="accent2">
                <a:lumMod val="75000"/>
              </a:schemeClr>
            </a:fgClr>
            <a:bgClr>
              <a:schemeClr val="bg1"/>
            </a:bgClr>
          </a:patt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2364410" y="3873027"/>
            <a:ext cx="548548" cy="307777"/>
          </a:xfrm>
          <a:prstGeom prst="rect">
            <a:avLst/>
          </a:prstGeom>
          <a:noFill/>
        </p:spPr>
        <p:txBody>
          <a:bodyPr wrap="none" rtlCol="0">
            <a:spAutoFit/>
          </a:bodyPr>
          <a:lstStyle/>
          <a:p>
            <a:r>
              <a:rPr lang="en-US" sz="1400"/>
              <a:t>§286</a:t>
            </a:r>
            <a:endParaRPr lang="en-US" sz="1400" dirty="0"/>
          </a:p>
        </p:txBody>
      </p:sp>
      <p:cxnSp>
        <p:nvCxnSpPr>
          <p:cNvPr id="61" name="Straight Arrow Connector 60"/>
          <p:cNvCxnSpPr/>
          <p:nvPr/>
        </p:nvCxnSpPr>
        <p:spPr>
          <a:xfrm flipV="1">
            <a:off x="2638684" y="3400077"/>
            <a:ext cx="274274" cy="472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2638684" y="4180804"/>
            <a:ext cx="274274" cy="285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rot="20720896">
            <a:off x="5337342" y="3052635"/>
            <a:ext cx="1885260" cy="523220"/>
          </a:xfrm>
          <a:prstGeom prst="rect">
            <a:avLst/>
          </a:prstGeom>
          <a:noFill/>
        </p:spPr>
        <p:txBody>
          <a:bodyPr wrap="none" rtlCol="0">
            <a:spAutoFit/>
          </a:bodyPr>
          <a:lstStyle/>
          <a:p>
            <a:r>
              <a:rPr lang="en-US" sz="1400" dirty="0"/>
              <a:t>Enhanced damages for </a:t>
            </a:r>
          </a:p>
          <a:p>
            <a:r>
              <a:rPr lang="en-US" sz="1400" dirty="0"/>
              <a:t>“egregious” conduct</a:t>
            </a:r>
          </a:p>
        </p:txBody>
      </p:sp>
      <p:sp>
        <p:nvSpPr>
          <p:cNvPr id="65" name="TextBox 64"/>
          <p:cNvSpPr txBox="1"/>
          <p:nvPr/>
        </p:nvSpPr>
        <p:spPr>
          <a:xfrm rot="20486813">
            <a:off x="5768027" y="1926812"/>
            <a:ext cx="1000530" cy="307777"/>
          </a:xfrm>
          <a:prstGeom prst="rect">
            <a:avLst/>
          </a:prstGeom>
          <a:noFill/>
        </p:spPr>
        <p:txBody>
          <a:bodyPr wrap="none" rtlCol="0">
            <a:spAutoFit/>
          </a:bodyPr>
          <a:lstStyle/>
          <a:p>
            <a:r>
              <a:rPr lang="en-US" sz="1400"/>
              <a:t>Lost profits</a:t>
            </a:r>
          </a:p>
        </p:txBody>
      </p:sp>
      <p:sp>
        <p:nvSpPr>
          <p:cNvPr id="66" name="TextBox 65"/>
          <p:cNvSpPr txBox="1"/>
          <p:nvPr/>
        </p:nvSpPr>
        <p:spPr>
          <a:xfrm rot="20871073">
            <a:off x="5717584" y="3609628"/>
            <a:ext cx="1571328" cy="307777"/>
          </a:xfrm>
          <a:prstGeom prst="rect">
            <a:avLst/>
          </a:prstGeom>
          <a:noFill/>
        </p:spPr>
        <p:txBody>
          <a:bodyPr wrap="none" rtlCol="0">
            <a:spAutoFit/>
          </a:bodyPr>
          <a:lstStyle/>
          <a:p>
            <a:r>
              <a:rPr lang="en-US" sz="1400"/>
              <a:t>Reasonable royalty</a:t>
            </a:r>
            <a:endParaRPr lang="en-US" sz="1400" dirty="0"/>
          </a:p>
        </p:txBody>
      </p:sp>
      <p:sp>
        <p:nvSpPr>
          <p:cNvPr id="59" name="TextBox 58">
            <a:extLst>
              <a:ext uri="{FF2B5EF4-FFF2-40B4-BE49-F238E27FC236}">
                <a16:creationId xmlns:a16="http://schemas.microsoft.com/office/drawing/2014/main" id="{E35D27E0-45AC-7C4B-9092-0D786EE06E61}"/>
              </a:ext>
            </a:extLst>
          </p:cNvPr>
          <p:cNvSpPr txBox="1"/>
          <p:nvPr/>
        </p:nvSpPr>
        <p:spPr>
          <a:xfrm>
            <a:off x="7472315" y="5858471"/>
            <a:ext cx="1794787" cy="369332"/>
          </a:xfrm>
          <a:prstGeom prst="rect">
            <a:avLst/>
          </a:prstGeom>
          <a:noFill/>
        </p:spPr>
        <p:txBody>
          <a:bodyPr wrap="none" rtlCol="0">
            <a:spAutoFit/>
          </a:bodyPr>
          <a:lstStyle/>
          <a:p>
            <a:r>
              <a:rPr lang="en-US" dirty="0"/>
              <a:t>Patentee prevails</a:t>
            </a:r>
          </a:p>
        </p:txBody>
      </p:sp>
      <p:cxnSp>
        <p:nvCxnSpPr>
          <p:cNvPr id="67" name="Straight Arrow Connector 66">
            <a:extLst>
              <a:ext uri="{FF2B5EF4-FFF2-40B4-BE49-F238E27FC236}">
                <a16:creationId xmlns:a16="http://schemas.microsoft.com/office/drawing/2014/main" id="{5D3C68AE-FC66-CB41-A2B6-0B1FD54128C4}"/>
              </a:ext>
            </a:extLst>
          </p:cNvPr>
          <p:cNvCxnSpPr>
            <a:cxnSpLocks/>
          </p:cNvCxnSpPr>
          <p:nvPr/>
        </p:nvCxnSpPr>
        <p:spPr>
          <a:xfrm flipH="1" flipV="1">
            <a:off x="7323352" y="4616363"/>
            <a:ext cx="432321" cy="128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Rounded Rectangle 67">
            <a:extLst>
              <a:ext uri="{FF2B5EF4-FFF2-40B4-BE49-F238E27FC236}">
                <a16:creationId xmlns:a16="http://schemas.microsoft.com/office/drawing/2014/main" id="{DE133DA0-271D-7647-AF58-8B30229DA614}"/>
              </a:ext>
            </a:extLst>
          </p:cNvPr>
          <p:cNvSpPr/>
          <p:nvPr/>
        </p:nvSpPr>
        <p:spPr>
          <a:xfrm>
            <a:off x="11535782"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a:extLst>
              <a:ext uri="{FF2B5EF4-FFF2-40B4-BE49-F238E27FC236}">
                <a16:creationId xmlns:a16="http://schemas.microsoft.com/office/drawing/2014/main" id="{D2A0CE63-0BCC-F645-8CBC-B966471C44A5}"/>
              </a:ext>
            </a:extLst>
          </p:cNvPr>
          <p:cNvSpPr/>
          <p:nvPr/>
        </p:nvSpPr>
        <p:spPr>
          <a:xfrm>
            <a:off x="10918033"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BA97AB8C-A8D6-5A48-9DDA-16688E232F4C}"/>
              </a:ext>
            </a:extLst>
          </p:cNvPr>
          <p:cNvSpPr txBox="1"/>
          <p:nvPr/>
        </p:nvSpPr>
        <p:spPr>
          <a:xfrm>
            <a:off x="10352277" y="4571999"/>
            <a:ext cx="601447" cy="338554"/>
          </a:xfrm>
          <a:prstGeom prst="rect">
            <a:avLst/>
          </a:prstGeom>
          <a:noFill/>
        </p:spPr>
        <p:txBody>
          <a:bodyPr wrap="none" rtlCol="0">
            <a:spAutoFit/>
          </a:bodyPr>
          <a:lstStyle/>
          <a:p>
            <a:r>
              <a:rPr lang="en-US" sz="1600" dirty="0"/>
              <a:t>2023</a:t>
            </a:r>
          </a:p>
        </p:txBody>
      </p:sp>
      <p:sp>
        <p:nvSpPr>
          <p:cNvPr id="72" name="TextBox 71">
            <a:extLst>
              <a:ext uri="{FF2B5EF4-FFF2-40B4-BE49-F238E27FC236}">
                <a16:creationId xmlns:a16="http://schemas.microsoft.com/office/drawing/2014/main" id="{0157C79B-D00A-8C4E-A730-85DAD210B27B}"/>
              </a:ext>
            </a:extLst>
          </p:cNvPr>
          <p:cNvSpPr txBox="1"/>
          <p:nvPr/>
        </p:nvSpPr>
        <p:spPr>
          <a:xfrm>
            <a:off x="10986643" y="4570534"/>
            <a:ext cx="601447" cy="338554"/>
          </a:xfrm>
          <a:prstGeom prst="rect">
            <a:avLst/>
          </a:prstGeom>
          <a:noFill/>
        </p:spPr>
        <p:txBody>
          <a:bodyPr wrap="none" rtlCol="0">
            <a:spAutoFit/>
          </a:bodyPr>
          <a:lstStyle/>
          <a:p>
            <a:r>
              <a:rPr lang="en-US" sz="1600" dirty="0"/>
              <a:t>2024</a:t>
            </a:r>
          </a:p>
        </p:txBody>
      </p:sp>
    </p:spTree>
    <p:extLst>
      <p:ext uri="{BB962C8B-B14F-4D97-AF65-F5344CB8AC3E}">
        <p14:creationId xmlns:p14="http://schemas.microsoft.com/office/powerpoint/2010/main" val="3818478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224815" y="4571999"/>
            <a:ext cx="10357585" cy="7116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Aft>
                <a:spcPct val="0"/>
              </a:spcAft>
            </a:pPr>
            <a:endParaRPr lang="en-US" sz="2000" dirty="0">
              <a:latin typeface="Times New Roman" charset="0"/>
            </a:endParaRPr>
          </a:p>
          <a:p>
            <a:pPr eaLnBrk="0" fontAlgn="base" hangingPunct="0">
              <a:spcAft>
                <a:spcPct val="0"/>
              </a:spcAft>
            </a:pPr>
            <a:r>
              <a:rPr lang="en-US" sz="2000" dirty="0">
                <a:latin typeface="Times New Roman" charset="0"/>
              </a:rPr>
              <a:t>Patent</a:t>
            </a:r>
          </a:p>
        </p:txBody>
      </p:sp>
      <p:cxnSp>
        <p:nvCxnSpPr>
          <p:cNvPr id="24" name="Straight Connector 23"/>
          <p:cNvCxnSpPr/>
          <p:nvPr/>
        </p:nvCxnSpPr>
        <p:spPr bwMode="auto">
          <a:xfrm>
            <a:off x="446049" y="4571999"/>
            <a:ext cx="11745951" cy="0"/>
          </a:xfrm>
          <a:prstGeom prst="line">
            <a:avLst/>
          </a:prstGeom>
          <a:solidFill>
            <a:schemeClr val="accent1"/>
          </a:solidFill>
          <a:ln w="38100" cap="flat" cmpd="sng" algn="ctr">
            <a:solidFill>
              <a:schemeClr val="tx1"/>
            </a:solidFill>
            <a:prstDash val="solid"/>
            <a:round/>
            <a:headEnd type="none" w="med" len="med"/>
            <a:tailEnd type="stealth" w="med" len="med"/>
          </a:ln>
          <a:effectLst/>
        </p:spPr>
      </p:cxnSp>
      <p:sp>
        <p:nvSpPr>
          <p:cNvPr id="25" name="TextBox 24"/>
          <p:cNvSpPr txBox="1"/>
          <p:nvPr/>
        </p:nvSpPr>
        <p:spPr>
          <a:xfrm>
            <a:off x="2438401" y="4572000"/>
            <a:ext cx="601447" cy="338554"/>
          </a:xfrm>
          <a:prstGeom prst="rect">
            <a:avLst/>
          </a:prstGeom>
          <a:noFill/>
        </p:spPr>
        <p:txBody>
          <a:bodyPr wrap="none" rtlCol="0">
            <a:spAutoFit/>
          </a:bodyPr>
          <a:lstStyle/>
          <a:p>
            <a:r>
              <a:rPr lang="en-US" sz="1600" dirty="0"/>
              <a:t>2010</a:t>
            </a:r>
          </a:p>
        </p:txBody>
      </p:sp>
      <p:sp>
        <p:nvSpPr>
          <p:cNvPr id="26" name="TextBox 25"/>
          <p:cNvSpPr txBox="1"/>
          <p:nvPr/>
        </p:nvSpPr>
        <p:spPr>
          <a:xfrm>
            <a:off x="3048001" y="4572000"/>
            <a:ext cx="601447" cy="338554"/>
          </a:xfrm>
          <a:prstGeom prst="rect">
            <a:avLst/>
          </a:prstGeom>
          <a:noFill/>
        </p:spPr>
        <p:txBody>
          <a:bodyPr wrap="none" rtlCol="0">
            <a:spAutoFit/>
          </a:bodyPr>
          <a:lstStyle/>
          <a:p>
            <a:r>
              <a:rPr lang="en-US" sz="1600" dirty="0"/>
              <a:t>2011</a:t>
            </a:r>
          </a:p>
        </p:txBody>
      </p:sp>
      <p:sp>
        <p:nvSpPr>
          <p:cNvPr id="27" name="TextBox 26"/>
          <p:cNvSpPr txBox="1"/>
          <p:nvPr/>
        </p:nvSpPr>
        <p:spPr>
          <a:xfrm>
            <a:off x="3657601" y="4572000"/>
            <a:ext cx="601447" cy="338554"/>
          </a:xfrm>
          <a:prstGeom prst="rect">
            <a:avLst/>
          </a:prstGeom>
          <a:noFill/>
        </p:spPr>
        <p:txBody>
          <a:bodyPr wrap="none" rtlCol="0">
            <a:spAutoFit/>
          </a:bodyPr>
          <a:lstStyle/>
          <a:p>
            <a:r>
              <a:rPr lang="en-US" sz="1600" dirty="0"/>
              <a:t>2012</a:t>
            </a:r>
          </a:p>
        </p:txBody>
      </p:sp>
      <p:sp>
        <p:nvSpPr>
          <p:cNvPr id="28" name="TextBox 27"/>
          <p:cNvSpPr txBox="1"/>
          <p:nvPr/>
        </p:nvSpPr>
        <p:spPr>
          <a:xfrm>
            <a:off x="4267201" y="4572000"/>
            <a:ext cx="601447" cy="338554"/>
          </a:xfrm>
          <a:prstGeom prst="rect">
            <a:avLst/>
          </a:prstGeom>
          <a:noFill/>
        </p:spPr>
        <p:txBody>
          <a:bodyPr wrap="none" rtlCol="0">
            <a:spAutoFit/>
          </a:bodyPr>
          <a:lstStyle/>
          <a:p>
            <a:r>
              <a:rPr lang="en-US" sz="1600" dirty="0"/>
              <a:t>2013</a:t>
            </a:r>
          </a:p>
        </p:txBody>
      </p:sp>
      <p:sp>
        <p:nvSpPr>
          <p:cNvPr id="29" name="TextBox 28"/>
          <p:cNvSpPr txBox="1"/>
          <p:nvPr/>
        </p:nvSpPr>
        <p:spPr>
          <a:xfrm>
            <a:off x="4876801" y="4572000"/>
            <a:ext cx="601447" cy="338554"/>
          </a:xfrm>
          <a:prstGeom prst="rect">
            <a:avLst/>
          </a:prstGeom>
          <a:noFill/>
        </p:spPr>
        <p:txBody>
          <a:bodyPr wrap="none" rtlCol="0">
            <a:spAutoFit/>
          </a:bodyPr>
          <a:lstStyle/>
          <a:p>
            <a:r>
              <a:rPr lang="en-US" sz="1600" dirty="0"/>
              <a:t>2014</a:t>
            </a:r>
          </a:p>
        </p:txBody>
      </p:sp>
      <p:sp>
        <p:nvSpPr>
          <p:cNvPr id="30" name="TextBox 29"/>
          <p:cNvSpPr txBox="1"/>
          <p:nvPr/>
        </p:nvSpPr>
        <p:spPr>
          <a:xfrm>
            <a:off x="5486401" y="4572000"/>
            <a:ext cx="601447" cy="338554"/>
          </a:xfrm>
          <a:prstGeom prst="rect">
            <a:avLst/>
          </a:prstGeom>
          <a:noFill/>
        </p:spPr>
        <p:txBody>
          <a:bodyPr wrap="none" rtlCol="0">
            <a:spAutoFit/>
          </a:bodyPr>
          <a:lstStyle/>
          <a:p>
            <a:r>
              <a:rPr lang="en-US" sz="1600" dirty="0"/>
              <a:t>2015</a:t>
            </a:r>
          </a:p>
        </p:txBody>
      </p:sp>
      <p:sp>
        <p:nvSpPr>
          <p:cNvPr id="31" name="TextBox 30"/>
          <p:cNvSpPr txBox="1"/>
          <p:nvPr/>
        </p:nvSpPr>
        <p:spPr>
          <a:xfrm>
            <a:off x="6096001" y="4572000"/>
            <a:ext cx="601447" cy="338554"/>
          </a:xfrm>
          <a:prstGeom prst="rect">
            <a:avLst/>
          </a:prstGeom>
          <a:noFill/>
        </p:spPr>
        <p:txBody>
          <a:bodyPr wrap="none" rtlCol="0">
            <a:spAutoFit/>
          </a:bodyPr>
          <a:lstStyle/>
          <a:p>
            <a:r>
              <a:rPr lang="en-US" sz="1600" dirty="0"/>
              <a:t>2016</a:t>
            </a:r>
          </a:p>
        </p:txBody>
      </p:sp>
      <p:sp>
        <p:nvSpPr>
          <p:cNvPr id="32" name="TextBox 31"/>
          <p:cNvSpPr txBox="1"/>
          <p:nvPr/>
        </p:nvSpPr>
        <p:spPr>
          <a:xfrm>
            <a:off x="6705601" y="4572000"/>
            <a:ext cx="601447" cy="338554"/>
          </a:xfrm>
          <a:prstGeom prst="rect">
            <a:avLst/>
          </a:prstGeom>
          <a:noFill/>
        </p:spPr>
        <p:txBody>
          <a:bodyPr wrap="none" rtlCol="0">
            <a:spAutoFit/>
          </a:bodyPr>
          <a:lstStyle/>
          <a:p>
            <a:r>
              <a:rPr lang="en-US" sz="1600"/>
              <a:t>2017</a:t>
            </a:r>
            <a:endParaRPr lang="en-US" sz="1600" dirty="0"/>
          </a:p>
        </p:txBody>
      </p:sp>
      <p:sp>
        <p:nvSpPr>
          <p:cNvPr id="33" name="TextBox 32"/>
          <p:cNvSpPr txBox="1"/>
          <p:nvPr/>
        </p:nvSpPr>
        <p:spPr>
          <a:xfrm>
            <a:off x="7315201" y="4572000"/>
            <a:ext cx="601447" cy="338554"/>
          </a:xfrm>
          <a:prstGeom prst="rect">
            <a:avLst/>
          </a:prstGeom>
          <a:noFill/>
        </p:spPr>
        <p:txBody>
          <a:bodyPr wrap="none" rtlCol="0">
            <a:spAutoFit/>
          </a:bodyPr>
          <a:lstStyle/>
          <a:p>
            <a:r>
              <a:rPr lang="en-US" sz="1600" dirty="0"/>
              <a:t>2018</a:t>
            </a:r>
          </a:p>
        </p:txBody>
      </p:sp>
      <p:sp>
        <p:nvSpPr>
          <p:cNvPr id="34" name="TextBox 33"/>
          <p:cNvSpPr txBox="1"/>
          <p:nvPr/>
        </p:nvSpPr>
        <p:spPr>
          <a:xfrm>
            <a:off x="7924801" y="4572000"/>
            <a:ext cx="601447" cy="338554"/>
          </a:xfrm>
          <a:prstGeom prst="rect">
            <a:avLst/>
          </a:prstGeom>
          <a:noFill/>
        </p:spPr>
        <p:txBody>
          <a:bodyPr wrap="none" rtlCol="0">
            <a:spAutoFit/>
          </a:bodyPr>
          <a:lstStyle/>
          <a:p>
            <a:r>
              <a:rPr lang="en-US" sz="1600" dirty="0"/>
              <a:t>2019</a:t>
            </a:r>
          </a:p>
        </p:txBody>
      </p:sp>
      <p:sp>
        <p:nvSpPr>
          <p:cNvPr id="35" name="TextBox 34"/>
          <p:cNvSpPr txBox="1"/>
          <p:nvPr/>
        </p:nvSpPr>
        <p:spPr>
          <a:xfrm>
            <a:off x="8534401" y="4572000"/>
            <a:ext cx="601447" cy="338554"/>
          </a:xfrm>
          <a:prstGeom prst="rect">
            <a:avLst/>
          </a:prstGeom>
          <a:noFill/>
        </p:spPr>
        <p:txBody>
          <a:bodyPr wrap="none" rtlCol="0">
            <a:spAutoFit/>
          </a:bodyPr>
          <a:lstStyle/>
          <a:p>
            <a:r>
              <a:rPr lang="en-US" sz="1600" dirty="0"/>
              <a:t>2020</a:t>
            </a:r>
          </a:p>
        </p:txBody>
      </p:sp>
      <p:sp>
        <p:nvSpPr>
          <p:cNvPr id="36" name="TextBox 35"/>
          <p:cNvSpPr txBox="1"/>
          <p:nvPr/>
        </p:nvSpPr>
        <p:spPr>
          <a:xfrm>
            <a:off x="9144001" y="4572000"/>
            <a:ext cx="601447" cy="338554"/>
          </a:xfrm>
          <a:prstGeom prst="rect">
            <a:avLst/>
          </a:prstGeom>
          <a:noFill/>
        </p:spPr>
        <p:txBody>
          <a:bodyPr wrap="none" rtlCol="0">
            <a:spAutoFit/>
          </a:bodyPr>
          <a:lstStyle/>
          <a:p>
            <a:r>
              <a:rPr lang="en-US" sz="1600" dirty="0"/>
              <a:t>2021</a:t>
            </a:r>
          </a:p>
        </p:txBody>
      </p:sp>
      <p:sp>
        <p:nvSpPr>
          <p:cNvPr id="37" name="TextBox 36"/>
          <p:cNvSpPr txBox="1"/>
          <p:nvPr/>
        </p:nvSpPr>
        <p:spPr>
          <a:xfrm>
            <a:off x="9753601" y="4572000"/>
            <a:ext cx="601447" cy="338554"/>
          </a:xfrm>
          <a:prstGeom prst="rect">
            <a:avLst/>
          </a:prstGeom>
          <a:noFill/>
        </p:spPr>
        <p:txBody>
          <a:bodyPr wrap="none" rtlCol="0">
            <a:spAutoFit/>
          </a:bodyPr>
          <a:lstStyle/>
          <a:p>
            <a:r>
              <a:rPr lang="en-US" sz="1600" dirty="0"/>
              <a:t>2022</a:t>
            </a:r>
          </a:p>
        </p:txBody>
      </p:sp>
      <p:sp>
        <p:nvSpPr>
          <p:cNvPr id="39" name="Rounded Rectangle 38"/>
          <p:cNvSpPr/>
          <p:nvPr/>
        </p:nvSpPr>
        <p:spPr>
          <a:xfrm>
            <a:off x="30041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60560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2233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841105"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442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521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661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2795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8891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4987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100158"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709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300284"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239778" y="3627862"/>
            <a:ext cx="1207887" cy="129997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159051"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776804"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832875" y="4573465"/>
            <a:ext cx="601447" cy="338554"/>
          </a:xfrm>
          <a:prstGeom prst="rect">
            <a:avLst/>
          </a:prstGeom>
          <a:noFill/>
        </p:spPr>
        <p:txBody>
          <a:bodyPr wrap="none" rtlCol="0">
            <a:spAutoFit/>
          </a:bodyPr>
          <a:lstStyle/>
          <a:p>
            <a:r>
              <a:rPr lang="en-US" sz="1600" dirty="0"/>
              <a:t>2009</a:t>
            </a:r>
          </a:p>
        </p:txBody>
      </p:sp>
      <p:sp>
        <p:nvSpPr>
          <p:cNvPr id="58" name="TextBox 57"/>
          <p:cNvSpPr txBox="1"/>
          <p:nvPr/>
        </p:nvSpPr>
        <p:spPr>
          <a:xfrm>
            <a:off x="1224815" y="4571999"/>
            <a:ext cx="601447" cy="338554"/>
          </a:xfrm>
          <a:prstGeom prst="rect">
            <a:avLst/>
          </a:prstGeom>
          <a:noFill/>
        </p:spPr>
        <p:txBody>
          <a:bodyPr wrap="none" rtlCol="0">
            <a:spAutoFit/>
          </a:bodyPr>
          <a:lstStyle/>
          <a:p>
            <a:r>
              <a:rPr lang="en-US" sz="1600" dirty="0"/>
              <a:t>2008</a:t>
            </a:r>
          </a:p>
        </p:txBody>
      </p:sp>
      <p:cxnSp>
        <p:nvCxnSpPr>
          <p:cNvPr id="62" name="Straight Connector 61"/>
          <p:cNvCxnSpPr/>
          <p:nvPr/>
        </p:nvCxnSpPr>
        <p:spPr>
          <a:xfrm flipV="1">
            <a:off x="2438400" y="2215376"/>
            <a:ext cx="4876800" cy="14124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434322" y="3400076"/>
            <a:ext cx="4897180" cy="11805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2394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rot="18733573">
            <a:off x="1023147" y="3759108"/>
            <a:ext cx="1818768" cy="369332"/>
          </a:xfrm>
          <a:prstGeom prst="rect">
            <a:avLst/>
          </a:prstGeom>
          <a:noFill/>
        </p:spPr>
        <p:txBody>
          <a:bodyPr wrap="none" rtlCol="0">
            <a:spAutoFit/>
          </a:bodyPr>
          <a:lstStyle/>
          <a:p>
            <a:r>
              <a:rPr lang="en-US">
                <a:solidFill>
                  <a:schemeClr val="accent6">
                    <a:lumMod val="50000"/>
                  </a:schemeClr>
                </a:solidFill>
              </a:rPr>
              <a:t>Patentee’s profits</a:t>
            </a:r>
          </a:p>
        </p:txBody>
      </p:sp>
      <p:sp>
        <p:nvSpPr>
          <p:cNvPr id="78" name="TextBox 77"/>
          <p:cNvSpPr txBox="1"/>
          <p:nvPr/>
        </p:nvSpPr>
        <p:spPr>
          <a:xfrm rot="20759414">
            <a:off x="3351013" y="3760139"/>
            <a:ext cx="1797800" cy="369332"/>
          </a:xfrm>
          <a:prstGeom prst="rect">
            <a:avLst/>
          </a:prstGeom>
          <a:noFill/>
        </p:spPr>
        <p:txBody>
          <a:bodyPr wrap="none" rtlCol="0">
            <a:spAutoFit/>
          </a:bodyPr>
          <a:lstStyle/>
          <a:p>
            <a:r>
              <a:rPr lang="en-US" dirty="0">
                <a:solidFill>
                  <a:srgbClr val="FF0000"/>
                </a:solidFill>
              </a:rPr>
              <a:t>Infringer’s profits</a:t>
            </a:r>
          </a:p>
        </p:txBody>
      </p:sp>
      <p:sp>
        <p:nvSpPr>
          <p:cNvPr id="79" name="TextBox 78"/>
          <p:cNvSpPr txBox="1"/>
          <p:nvPr/>
        </p:nvSpPr>
        <p:spPr>
          <a:xfrm>
            <a:off x="5787124" y="5858471"/>
            <a:ext cx="1362809" cy="369332"/>
          </a:xfrm>
          <a:prstGeom prst="rect">
            <a:avLst/>
          </a:prstGeom>
          <a:noFill/>
        </p:spPr>
        <p:txBody>
          <a:bodyPr wrap="none" rtlCol="0">
            <a:spAutoFit/>
          </a:bodyPr>
          <a:lstStyle/>
          <a:p>
            <a:r>
              <a:rPr lang="en-US"/>
              <a:t>Lawsuit filed</a:t>
            </a:r>
          </a:p>
        </p:txBody>
      </p:sp>
      <p:cxnSp>
        <p:nvCxnSpPr>
          <p:cNvPr id="81" name="Straight Arrow Connector 80"/>
          <p:cNvCxnSpPr/>
          <p:nvPr/>
        </p:nvCxnSpPr>
        <p:spPr>
          <a:xfrm flipV="1">
            <a:off x="6214946" y="4625002"/>
            <a:ext cx="446811" cy="1344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47665" y="978122"/>
            <a:ext cx="4867535" cy="26411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460702" y="981307"/>
            <a:ext cx="4854498" cy="2624254"/>
          </a:xfrm>
          <a:custGeom>
            <a:avLst/>
            <a:gdLst>
              <a:gd name="connsiteX0" fmla="*/ 0 w 4854498"/>
              <a:gd name="connsiteY0" fmla="*/ 2624254 h 2624254"/>
              <a:gd name="connsiteX1" fmla="*/ 4854498 w 4854498"/>
              <a:gd name="connsiteY1" fmla="*/ 0 h 2624254"/>
              <a:gd name="connsiteX2" fmla="*/ 4854498 w 4854498"/>
              <a:gd name="connsiteY2" fmla="*/ 1248937 h 2624254"/>
              <a:gd name="connsiteX3" fmla="*/ 0 w 4854498"/>
              <a:gd name="connsiteY3" fmla="*/ 2624254 h 2624254"/>
            </a:gdLst>
            <a:ahLst/>
            <a:cxnLst>
              <a:cxn ang="0">
                <a:pos x="connsiteX0" y="connsiteY0"/>
              </a:cxn>
              <a:cxn ang="0">
                <a:pos x="connsiteX1" y="connsiteY1"/>
              </a:cxn>
              <a:cxn ang="0">
                <a:pos x="connsiteX2" y="connsiteY2"/>
              </a:cxn>
              <a:cxn ang="0">
                <a:pos x="connsiteX3" y="connsiteY3"/>
              </a:cxn>
            </a:cxnLst>
            <a:rect l="l" t="t" r="r" b="b"/>
            <a:pathLst>
              <a:path w="4854498" h="2624254">
                <a:moveTo>
                  <a:pt x="0" y="2624254"/>
                </a:moveTo>
                <a:lnTo>
                  <a:pt x="4854498" y="0"/>
                </a:lnTo>
                <a:lnTo>
                  <a:pt x="4854498" y="1248937"/>
                </a:lnTo>
                <a:lnTo>
                  <a:pt x="0" y="2624254"/>
                </a:lnTo>
                <a:close/>
              </a:path>
            </a:pathLst>
          </a:custGeom>
          <a:pattFill prst="openDmnd">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483005" y="3293327"/>
            <a:ext cx="564995" cy="297366"/>
          </a:xfrm>
          <a:custGeom>
            <a:avLst/>
            <a:gdLst>
              <a:gd name="connsiteX0" fmla="*/ 0 w 564995"/>
              <a:gd name="connsiteY0" fmla="*/ 297366 h 297366"/>
              <a:gd name="connsiteX1" fmla="*/ 564995 w 564995"/>
              <a:gd name="connsiteY1" fmla="*/ 0 h 297366"/>
              <a:gd name="connsiteX2" fmla="*/ 564995 w 564995"/>
              <a:gd name="connsiteY2" fmla="*/ 148683 h 297366"/>
              <a:gd name="connsiteX3" fmla="*/ 0 w 564995"/>
              <a:gd name="connsiteY3" fmla="*/ 297366 h 297366"/>
            </a:gdLst>
            <a:ahLst/>
            <a:cxnLst>
              <a:cxn ang="0">
                <a:pos x="connsiteX0" y="connsiteY0"/>
              </a:cxn>
              <a:cxn ang="0">
                <a:pos x="connsiteX1" y="connsiteY1"/>
              </a:cxn>
              <a:cxn ang="0">
                <a:pos x="connsiteX2" y="connsiteY2"/>
              </a:cxn>
              <a:cxn ang="0">
                <a:pos x="connsiteX3" y="connsiteY3"/>
              </a:cxn>
            </a:cxnLst>
            <a:rect l="l" t="t" r="r" b="b"/>
            <a:pathLst>
              <a:path w="564995" h="297366">
                <a:moveTo>
                  <a:pt x="0" y="297366"/>
                </a:moveTo>
                <a:lnTo>
                  <a:pt x="564995" y="0"/>
                </a:lnTo>
                <a:lnTo>
                  <a:pt x="564995" y="148683"/>
                </a:lnTo>
                <a:lnTo>
                  <a:pt x="0" y="297366"/>
                </a:lnTo>
                <a:close/>
              </a:path>
            </a:pathLst>
          </a:cu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97873" y="3404839"/>
            <a:ext cx="4824761" cy="1159727"/>
          </a:xfrm>
          <a:custGeom>
            <a:avLst/>
            <a:gdLst>
              <a:gd name="connsiteX0" fmla="*/ 0 w 4824761"/>
              <a:gd name="connsiteY0" fmla="*/ 1159727 h 1159727"/>
              <a:gd name="connsiteX1" fmla="*/ 4824761 w 4824761"/>
              <a:gd name="connsiteY1" fmla="*/ 0 h 1159727"/>
              <a:gd name="connsiteX2" fmla="*/ 4824761 w 4824761"/>
              <a:gd name="connsiteY2" fmla="*/ 379141 h 1159727"/>
              <a:gd name="connsiteX3" fmla="*/ 0 w 4824761"/>
              <a:gd name="connsiteY3" fmla="*/ 1159727 h 1159727"/>
            </a:gdLst>
            <a:ahLst/>
            <a:cxnLst>
              <a:cxn ang="0">
                <a:pos x="connsiteX0" y="connsiteY0"/>
              </a:cxn>
              <a:cxn ang="0">
                <a:pos x="connsiteX1" y="connsiteY1"/>
              </a:cxn>
              <a:cxn ang="0">
                <a:pos x="connsiteX2" y="connsiteY2"/>
              </a:cxn>
              <a:cxn ang="0">
                <a:pos x="connsiteX3" y="connsiteY3"/>
              </a:cxn>
            </a:cxnLst>
            <a:rect l="l" t="t" r="r" b="b"/>
            <a:pathLst>
              <a:path w="4824761" h="1159727">
                <a:moveTo>
                  <a:pt x="0" y="1159727"/>
                </a:moveTo>
                <a:lnTo>
                  <a:pt x="4824761" y="0"/>
                </a:lnTo>
                <a:lnTo>
                  <a:pt x="4824761" y="379141"/>
                </a:lnTo>
                <a:lnTo>
                  <a:pt x="0" y="1159727"/>
                </a:lnTo>
                <a:close/>
              </a:path>
            </a:pathLst>
          </a:custGeom>
          <a:pattFill prst="openDmn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98725" y="4422775"/>
            <a:ext cx="552450" cy="133350"/>
          </a:xfrm>
          <a:custGeom>
            <a:avLst/>
            <a:gdLst>
              <a:gd name="connsiteX0" fmla="*/ 0 w 552450"/>
              <a:gd name="connsiteY0" fmla="*/ 133350 h 133350"/>
              <a:gd name="connsiteX1" fmla="*/ 552450 w 552450"/>
              <a:gd name="connsiteY1" fmla="*/ 0 h 133350"/>
              <a:gd name="connsiteX2" fmla="*/ 552450 w 552450"/>
              <a:gd name="connsiteY2" fmla="*/ 57150 h 133350"/>
              <a:gd name="connsiteX3" fmla="*/ 0 w 5524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52450" h="133350">
                <a:moveTo>
                  <a:pt x="0" y="133350"/>
                </a:moveTo>
                <a:lnTo>
                  <a:pt x="552450" y="0"/>
                </a:lnTo>
                <a:lnTo>
                  <a:pt x="552450" y="57150"/>
                </a:lnTo>
                <a:lnTo>
                  <a:pt x="0" y="13335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4" idx="1"/>
            <a:endCxn id="49" idx="0"/>
          </p:cNvCxnSpPr>
          <p:nvPr/>
        </p:nvCxnSpPr>
        <p:spPr>
          <a:xfrm>
            <a:off x="7322634" y="3404839"/>
            <a:ext cx="718" cy="1122798"/>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07048" y="4057419"/>
            <a:ext cx="1133644" cy="369332"/>
          </a:xfrm>
          <a:prstGeom prst="rect">
            <a:avLst/>
          </a:prstGeom>
          <a:noFill/>
        </p:spPr>
        <p:txBody>
          <a:bodyPr wrap="none" rtlCol="0">
            <a:spAutoFit/>
          </a:bodyPr>
          <a:lstStyle/>
          <a:p>
            <a:r>
              <a:rPr lang="en-US">
                <a:solidFill>
                  <a:srgbClr val="7030A0"/>
                </a:solidFill>
              </a:rPr>
              <a:t>Injunction</a:t>
            </a:r>
          </a:p>
        </p:txBody>
      </p:sp>
      <p:cxnSp>
        <p:nvCxnSpPr>
          <p:cNvPr id="59" name="Straight Connector 58"/>
          <p:cNvCxnSpPr>
            <a:stCxn id="2" idx="2"/>
          </p:cNvCxnSpPr>
          <p:nvPr/>
        </p:nvCxnSpPr>
        <p:spPr>
          <a:xfrm flipH="1">
            <a:off x="2482240" y="2230244"/>
            <a:ext cx="4832960" cy="137531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7331502" y="1479395"/>
            <a:ext cx="124947" cy="75084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flipV="1">
            <a:off x="5530240" y="2468137"/>
            <a:ext cx="164316" cy="453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5478249" y="3398611"/>
            <a:ext cx="258367" cy="567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rot="20486813">
            <a:off x="5768027" y="1926812"/>
            <a:ext cx="1000530" cy="307777"/>
          </a:xfrm>
          <a:prstGeom prst="rect">
            <a:avLst/>
          </a:prstGeom>
          <a:noFill/>
        </p:spPr>
        <p:txBody>
          <a:bodyPr wrap="none" rtlCol="0">
            <a:spAutoFit/>
          </a:bodyPr>
          <a:lstStyle/>
          <a:p>
            <a:r>
              <a:rPr lang="en-US" sz="1400"/>
              <a:t>Lost profits</a:t>
            </a:r>
          </a:p>
        </p:txBody>
      </p:sp>
      <p:sp>
        <p:nvSpPr>
          <p:cNvPr id="68" name="TextBox 67"/>
          <p:cNvSpPr txBox="1"/>
          <p:nvPr/>
        </p:nvSpPr>
        <p:spPr>
          <a:xfrm rot="20871073">
            <a:off x="5717584" y="3609628"/>
            <a:ext cx="1571328" cy="307777"/>
          </a:xfrm>
          <a:prstGeom prst="rect">
            <a:avLst/>
          </a:prstGeom>
          <a:noFill/>
        </p:spPr>
        <p:txBody>
          <a:bodyPr wrap="none" rtlCol="0">
            <a:spAutoFit/>
          </a:bodyPr>
          <a:lstStyle/>
          <a:p>
            <a:r>
              <a:rPr lang="en-US" sz="1400"/>
              <a:t>Reasonable royalty</a:t>
            </a:r>
            <a:endParaRPr lang="en-US" sz="1400" dirty="0"/>
          </a:p>
        </p:txBody>
      </p:sp>
      <p:sp>
        <p:nvSpPr>
          <p:cNvPr id="70" name="TextBox 69"/>
          <p:cNvSpPr txBox="1"/>
          <p:nvPr/>
        </p:nvSpPr>
        <p:spPr>
          <a:xfrm>
            <a:off x="2364410" y="3873027"/>
            <a:ext cx="548548" cy="307777"/>
          </a:xfrm>
          <a:prstGeom prst="rect">
            <a:avLst/>
          </a:prstGeom>
          <a:noFill/>
        </p:spPr>
        <p:txBody>
          <a:bodyPr wrap="none" rtlCol="0">
            <a:spAutoFit/>
          </a:bodyPr>
          <a:lstStyle/>
          <a:p>
            <a:r>
              <a:rPr lang="en-US" sz="1400"/>
              <a:t>§286</a:t>
            </a:r>
            <a:endParaRPr lang="en-US" sz="1400" dirty="0"/>
          </a:p>
        </p:txBody>
      </p:sp>
      <p:cxnSp>
        <p:nvCxnSpPr>
          <p:cNvPr id="71" name="Straight Arrow Connector 70"/>
          <p:cNvCxnSpPr/>
          <p:nvPr/>
        </p:nvCxnSpPr>
        <p:spPr>
          <a:xfrm flipV="1">
            <a:off x="2638684" y="3400077"/>
            <a:ext cx="274274" cy="472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2638684" y="4180804"/>
            <a:ext cx="274274" cy="285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155884" y="2896649"/>
            <a:ext cx="1778757" cy="523220"/>
          </a:xfrm>
          <a:prstGeom prst="rect">
            <a:avLst/>
          </a:prstGeom>
          <a:noFill/>
        </p:spPr>
        <p:txBody>
          <a:bodyPr wrap="none" rtlCol="0">
            <a:spAutoFit/>
          </a:bodyPr>
          <a:lstStyle/>
          <a:p>
            <a:r>
              <a:rPr lang="en-US" sz="1400" dirty="0"/>
              <a:t>Alternative measures </a:t>
            </a:r>
          </a:p>
          <a:p>
            <a:r>
              <a:rPr lang="en-US" sz="1400" dirty="0"/>
              <a:t>of damages</a:t>
            </a:r>
          </a:p>
        </p:txBody>
      </p:sp>
      <p:sp>
        <p:nvSpPr>
          <p:cNvPr id="63" name="TextBox 62">
            <a:extLst>
              <a:ext uri="{FF2B5EF4-FFF2-40B4-BE49-F238E27FC236}">
                <a16:creationId xmlns:a16="http://schemas.microsoft.com/office/drawing/2014/main" id="{C8CFE104-1C42-114C-9103-55529A27CE60}"/>
              </a:ext>
            </a:extLst>
          </p:cNvPr>
          <p:cNvSpPr txBox="1"/>
          <p:nvPr/>
        </p:nvSpPr>
        <p:spPr>
          <a:xfrm>
            <a:off x="7472315" y="5858471"/>
            <a:ext cx="1794787" cy="369332"/>
          </a:xfrm>
          <a:prstGeom prst="rect">
            <a:avLst/>
          </a:prstGeom>
          <a:noFill/>
        </p:spPr>
        <p:txBody>
          <a:bodyPr wrap="none" rtlCol="0">
            <a:spAutoFit/>
          </a:bodyPr>
          <a:lstStyle/>
          <a:p>
            <a:r>
              <a:rPr lang="en-US" dirty="0"/>
              <a:t>Patentee prevails</a:t>
            </a:r>
          </a:p>
        </p:txBody>
      </p:sp>
      <p:cxnSp>
        <p:nvCxnSpPr>
          <p:cNvPr id="64" name="Straight Arrow Connector 63">
            <a:extLst>
              <a:ext uri="{FF2B5EF4-FFF2-40B4-BE49-F238E27FC236}">
                <a16:creationId xmlns:a16="http://schemas.microsoft.com/office/drawing/2014/main" id="{450BFE03-AB9B-2F40-AF08-2C59DAF58A10}"/>
              </a:ext>
            </a:extLst>
          </p:cNvPr>
          <p:cNvCxnSpPr>
            <a:cxnSpLocks/>
          </p:cNvCxnSpPr>
          <p:nvPr/>
        </p:nvCxnSpPr>
        <p:spPr>
          <a:xfrm flipH="1" flipV="1">
            <a:off x="7323352" y="4616363"/>
            <a:ext cx="432321" cy="128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14BA1477-4EE2-A142-92C9-96B9CC08B77F}"/>
              </a:ext>
            </a:extLst>
          </p:cNvPr>
          <p:cNvSpPr/>
          <p:nvPr/>
        </p:nvSpPr>
        <p:spPr>
          <a:xfrm>
            <a:off x="11535782"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a:extLst>
              <a:ext uri="{FF2B5EF4-FFF2-40B4-BE49-F238E27FC236}">
                <a16:creationId xmlns:a16="http://schemas.microsoft.com/office/drawing/2014/main" id="{1F194946-2727-7F45-9978-1081A2FC7AF2}"/>
              </a:ext>
            </a:extLst>
          </p:cNvPr>
          <p:cNvSpPr/>
          <p:nvPr/>
        </p:nvSpPr>
        <p:spPr>
          <a:xfrm>
            <a:off x="10918033"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BA765BFA-A73B-F14F-B6FD-C75AD458A87F}"/>
              </a:ext>
            </a:extLst>
          </p:cNvPr>
          <p:cNvSpPr txBox="1"/>
          <p:nvPr/>
        </p:nvSpPr>
        <p:spPr>
          <a:xfrm>
            <a:off x="10352277" y="4571999"/>
            <a:ext cx="601447" cy="338554"/>
          </a:xfrm>
          <a:prstGeom prst="rect">
            <a:avLst/>
          </a:prstGeom>
          <a:noFill/>
        </p:spPr>
        <p:txBody>
          <a:bodyPr wrap="none" rtlCol="0">
            <a:spAutoFit/>
          </a:bodyPr>
          <a:lstStyle/>
          <a:p>
            <a:r>
              <a:rPr lang="en-US" sz="1600" dirty="0"/>
              <a:t>2023</a:t>
            </a:r>
          </a:p>
        </p:txBody>
      </p:sp>
      <p:sp>
        <p:nvSpPr>
          <p:cNvPr id="82" name="TextBox 81">
            <a:extLst>
              <a:ext uri="{FF2B5EF4-FFF2-40B4-BE49-F238E27FC236}">
                <a16:creationId xmlns:a16="http://schemas.microsoft.com/office/drawing/2014/main" id="{F3E70F0C-41BB-0C42-86C2-7F404B4E9A4E}"/>
              </a:ext>
            </a:extLst>
          </p:cNvPr>
          <p:cNvSpPr txBox="1"/>
          <p:nvPr/>
        </p:nvSpPr>
        <p:spPr>
          <a:xfrm>
            <a:off x="10986643" y="4570534"/>
            <a:ext cx="601447" cy="338554"/>
          </a:xfrm>
          <a:prstGeom prst="rect">
            <a:avLst/>
          </a:prstGeom>
          <a:noFill/>
        </p:spPr>
        <p:txBody>
          <a:bodyPr wrap="none" rtlCol="0">
            <a:spAutoFit/>
          </a:bodyPr>
          <a:lstStyle/>
          <a:p>
            <a:r>
              <a:rPr lang="en-US" sz="1600" dirty="0"/>
              <a:t>2024</a:t>
            </a:r>
          </a:p>
        </p:txBody>
      </p:sp>
      <p:cxnSp>
        <p:nvCxnSpPr>
          <p:cNvPr id="84" name="Straight Connector 83">
            <a:extLst>
              <a:ext uri="{FF2B5EF4-FFF2-40B4-BE49-F238E27FC236}">
                <a16:creationId xmlns:a16="http://schemas.microsoft.com/office/drawing/2014/main" id="{E3699C70-76A7-7F4B-8A25-881241A450DD}"/>
              </a:ext>
            </a:extLst>
          </p:cNvPr>
          <p:cNvCxnSpPr>
            <a:cxnSpLocks/>
          </p:cNvCxnSpPr>
          <p:nvPr/>
        </p:nvCxnSpPr>
        <p:spPr>
          <a:xfrm flipH="1">
            <a:off x="7472315" y="0"/>
            <a:ext cx="4115775" cy="1479394"/>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982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224815" y="4571999"/>
            <a:ext cx="10363275" cy="7116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Aft>
                <a:spcPct val="0"/>
              </a:spcAft>
            </a:pPr>
            <a:endParaRPr lang="en-US" sz="2000" dirty="0">
              <a:latin typeface="Times New Roman" charset="0"/>
            </a:endParaRPr>
          </a:p>
          <a:p>
            <a:pPr eaLnBrk="0" fontAlgn="base" hangingPunct="0">
              <a:spcAft>
                <a:spcPct val="0"/>
              </a:spcAft>
            </a:pPr>
            <a:r>
              <a:rPr lang="en-US" sz="2000" dirty="0">
                <a:latin typeface="Times New Roman" charset="0"/>
              </a:rPr>
              <a:t>Patent</a:t>
            </a:r>
          </a:p>
        </p:txBody>
      </p:sp>
      <p:cxnSp>
        <p:nvCxnSpPr>
          <p:cNvPr id="24" name="Straight Connector 23"/>
          <p:cNvCxnSpPr/>
          <p:nvPr/>
        </p:nvCxnSpPr>
        <p:spPr bwMode="auto">
          <a:xfrm>
            <a:off x="446049" y="4571999"/>
            <a:ext cx="11745951" cy="0"/>
          </a:xfrm>
          <a:prstGeom prst="line">
            <a:avLst/>
          </a:prstGeom>
          <a:solidFill>
            <a:schemeClr val="accent1"/>
          </a:solidFill>
          <a:ln w="38100" cap="flat" cmpd="sng" algn="ctr">
            <a:solidFill>
              <a:schemeClr val="tx1"/>
            </a:solidFill>
            <a:prstDash val="solid"/>
            <a:round/>
            <a:headEnd type="none" w="med" len="med"/>
            <a:tailEnd type="stealth" w="med" len="med"/>
          </a:ln>
          <a:effectLst/>
        </p:spPr>
      </p:cxnSp>
      <p:sp>
        <p:nvSpPr>
          <p:cNvPr id="25" name="TextBox 24"/>
          <p:cNvSpPr txBox="1"/>
          <p:nvPr/>
        </p:nvSpPr>
        <p:spPr>
          <a:xfrm>
            <a:off x="2438401" y="4572000"/>
            <a:ext cx="601447" cy="338554"/>
          </a:xfrm>
          <a:prstGeom prst="rect">
            <a:avLst/>
          </a:prstGeom>
          <a:noFill/>
        </p:spPr>
        <p:txBody>
          <a:bodyPr wrap="none" rtlCol="0">
            <a:spAutoFit/>
          </a:bodyPr>
          <a:lstStyle/>
          <a:p>
            <a:r>
              <a:rPr lang="en-US" sz="1600" dirty="0"/>
              <a:t>2010</a:t>
            </a:r>
          </a:p>
        </p:txBody>
      </p:sp>
      <p:sp>
        <p:nvSpPr>
          <p:cNvPr id="26" name="TextBox 25"/>
          <p:cNvSpPr txBox="1"/>
          <p:nvPr/>
        </p:nvSpPr>
        <p:spPr>
          <a:xfrm>
            <a:off x="3048001" y="4572000"/>
            <a:ext cx="601447" cy="338554"/>
          </a:xfrm>
          <a:prstGeom prst="rect">
            <a:avLst/>
          </a:prstGeom>
          <a:noFill/>
        </p:spPr>
        <p:txBody>
          <a:bodyPr wrap="none" rtlCol="0">
            <a:spAutoFit/>
          </a:bodyPr>
          <a:lstStyle/>
          <a:p>
            <a:r>
              <a:rPr lang="en-US" sz="1600" dirty="0"/>
              <a:t>2011</a:t>
            </a:r>
          </a:p>
        </p:txBody>
      </p:sp>
      <p:sp>
        <p:nvSpPr>
          <p:cNvPr id="27" name="TextBox 26"/>
          <p:cNvSpPr txBox="1"/>
          <p:nvPr/>
        </p:nvSpPr>
        <p:spPr>
          <a:xfrm>
            <a:off x="3657601" y="4572000"/>
            <a:ext cx="601447" cy="338554"/>
          </a:xfrm>
          <a:prstGeom prst="rect">
            <a:avLst/>
          </a:prstGeom>
          <a:noFill/>
        </p:spPr>
        <p:txBody>
          <a:bodyPr wrap="none" rtlCol="0">
            <a:spAutoFit/>
          </a:bodyPr>
          <a:lstStyle/>
          <a:p>
            <a:r>
              <a:rPr lang="en-US" sz="1600" dirty="0"/>
              <a:t>2012</a:t>
            </a:r>
          </a:p>
        </p:txBody>
      </p:sp>
      <p:sp>
        <p:nvSpPr>
          <p:cNvPr id="28" name="TextBox 27"/>
          <p:cNvSpPr txBox="1"/>
          <p:nvPr/>
        </p:nvSpPr>
        <p:spPr>
          <a:xfrm>
            <a:off x="4267201" y="4572000"/>
            <a:ext cx="601447" cy="338554"/>
          </a:xfrm>
          <a:prstGeom prst="rect">
            <a:avLst/>
          </a:prstGeom>
          <a:noFill/>
        </p:spPr>
        <p:txBody>
          <a:bodyPr wrap="none" rtlCol="0">
            <a:spAutoFit/>
          </a:bodyPr>
          <a:lstStyle/>
          <a:p>
            <a:r>
              <a:rPr lang="en-US" sz="1600" dirty="0"/>
              <a:t>2013</a:t>
            </a:r>
          </a:p>
        </p:txBody>
      </p:sp>
      <p:sp>
        <p:nvSpPr>
          <p:cNvPr id="29" name="TextBox 28"/>
          <p:cNvSpPr txBox="1"/>
          <p:nvPr/>
        </p:nvSpPr>
        <p:spPr>
          <a:xfrm>
            <a:off x="4876801" y="4572000"/>
            <a:ext cx="601447" cy="338554"/>
          </a:xfrm>
          <a:prstGeom prst="rect">
            <a:avLst/>
          </a:prstGeom>
          <a:noFill/>
        </p:spPr>
        <p:txBody>
          <a:bodyPr wrap="none" rtlCol="0">
            <a:spAutoFit/>
          </a:bodyPr>
          <a:lstStyle/>
          <a:p>
            <a:r>
              <a:rPr lang="en-US" sz="1600" dirty="0"/>
              <a:t>2014</a:t>
            </a:r>
          </a:p>
        </p:txBody>
      </p:sp>
      <p:sp>
        <p:nvSpPr>
          <p:cNvPr id="30" name="TextBox 29"/>
          <p:cNvSpPr txBox="1"/>
          <p:nvPr/>
        </p:nvSpPr>
        <p:spPr>
          <a:xfrm>
            <a:off x="5486401" y="4572000"/>
            <a:ext cx="601447" cy="338554"/>
          </a:xfrm>
          <a:prstGeom prst="rect">
            <a:avLst/>
          </a:prstGeom>
          <a:noFill/>
        </p:spPr>
        <p:txBody>
          <a:bodyPr wrap="none" rtlCol="0">
            <a:spAutoFit/>
          </a:bodyPr>
          <a:lstStyle/>
          <a:p>
            <a:r>
              <a:rPr lang="en-US" sz="1600" dirty="0"/>
              <a:t>2015</a:t>
            </a:r>
          </a:p>
        </p:txBody>
      </p:sp>
      <p:sp>
        <p:nvSpPr>
          <p:cNvPr id="31" name="TextBox 30"/>
          <p:cNvSpPr txBox="1"/>
          <p:nvPr/>
        </p:nvSpPr>
        <p:spPr>
          <a:xfrm>
            <a:off x="6096001" y="4572000"/>
            <a:ext cx="601447" cy="338554"/>
          </a:xfrm>
          <a:prstGeom prst="rect">
            <a:avLst/>
          </a:prstGeom>
          <a:noFill/>
        </p:spPr>
        <p:txBody>
          <a:bodyPr wrap="none" rtlCol="0">
            <a:spAutoFit/>
          </a:bodyPr>
          <a:lstStyle/>
          <a:p>
            <a:r>
              <a:rPr lang="en-US" sz="1600" dirty="0"/>
              <a:t>2016</a:t>
            </a:r>
          </a:p>
        </p:txBody>
      </p:sp>
      <p:sp>
        <p:nvSpPr>
          <p:cNvPr id="32" name="TextBox 31"/>
          <p:cNvSpPr txBox="1"/>
          <p:nvPr/>
        </p:nvSpPr>
        <p:spPr>
          <a:xfrm>
            <a:off x="6705601" y="4572000"/>
            <a:ext cx="601447" cy="338554"/>
          </a:xfrm>
          <a:prstGeom prst="rect">
            <a:avLst/>
          </a:prstGeom>
          <a:noFill/>
        </p:spPr>
        <p:txBody>
          <a:bodyPr wrap="none" rtlCol="0">
            <a:spAutoFit/>
          </a:bodyPr>
          <a:lstStyle/>
          <a:p>
            <a:r>
              <a:rPr lang="en-US" sz="1600"/>
              <a:t>2017</a:t>
            </a:r>
            <a:endParaRPr lang="en-US" sz="1600" dirty="0"/>
          </a:p>
        </p:txBody>
      </p:sp>
      <p:sp>
        <p:nvSpPr>
          <p:cNvPr id="33" name="TextBox 32"/>
          <p:cNvSpPr txBox="1"/>
          <p:nvPr/>
        </p:nvSpPr>
        <p:spPr>
          <a:xfrm>
            <a:off x="7315201" y="4572000"/>
            <a:ext cx="601447" cy="338554"/>
          </a:xfrm>
          <a:prstGeom prst="rect">
            <a:avLst/>
          </a:prstGeom>
          <a:noFill/>
        </p:spPr>
        <p:txBody>
          <a:bodyPr wrap="none" rtlCol="0">
            <a:spAutoFit/>
          </a:bodyPr>
          <a:lstStyle/>
          <a:p>
            <a:r>
              <a:rPr lang="en-US" sz="1600" dirty="0"/>
              <a:t>2018</a:t>
            </a:r>
          </a:p>
        </p:txBody>
      </p:sp>
      <p:sp>
        <p:nvSpPr>
          <p:cNvPr id="34" name="TextBox 33"/>
          <p:cNvSpPr txBox="1"/>
          <p:nvPr/>
        </p:nvSpPr>
        <p:spPr>
          <a:xfrm>
            <a:off x="7924801" y="4572000"/>
            <a:ext cx="601447" cy="338554"/>
          </a:xfrm>
          <a:prstGeom prst="rect">
            <a:avLst/>
          </a:prstGeom>
          <a:noFill/>
        </p:spPr>
        <p:txBody>
          <a:bodyPr wrap="none" rtlCol="0">
            <a:spAutoFit/>
          </a:bodyPr>
          <a:lstStyle/>
          <a:p>
            <a:r>
              <a:rPr lang="en-US" sz="1600" dirty="0"/>
              <a:t>2019</a:t>
            </a:r>
          </a:p>
        </p:txBody>
      </p:sp>
      <p:sp>
        <p:nvSpPr>
          <p:cNvPr id="35" name="TextBox 34"/>
          <p:cNvSpPr txBox="1"/>
          <p:nvPr/>
        </p:nvSpPr>
        <p:spPr>
          <a:xfrm>
            <a:off x="8534401" y="4572000"/>
            <a:ext cx="601447" cy="338554"/>
          </a:xfrm>
          <a:prstGeom prst="rect">
            <a:avLst/>
          </a:prstGeom>
          <a:noFill/>
        </p:spPr>
        <p:txBody>
          <a:bodyPr wrap="none" rtlCol="0">
            <a:spAutoFit/>
          </a:bodyPr>
          <a:lstStyle/>
          <a:p>
            <a:r>
              <a:rPr lang="en-US" sz="1600" dirty="0"/>
              <a:t>2020</a:t>
            </a:r>
          </a:p>
        </p:txBody>
      </p:sp>
      <p:sp>
        <p:nvSpPr>
          <p:cNvPr id="36" name="TextBox 35"/>
          <p:cNvSpPr txBox="1"/>
          <p:nvPr/>
        </p:nvSpPr>
        <p:spPr>
          <a:xfrm>
            <a:off x="9144001" y="4572000"/>
            <a:ext cx="601447" cy="338554"/>
          </a:xfrm>
          <a:prstGeom prst="rect">
            <a:avLst/>
          </a:prstGeom>
          <a:noFill/>
        </p:spPr>
        <p:txBody>
          <a:bodyPr wrap="none" rtlCol="0">
            <a:spAutoFit/>
          </a:bodyPr>
          <a:lstStyle/>
          <a:p>
            <a:r>
              <a:rPr lang="en-US" sz="1600" dirty="0"/>
              <a:t>2021</a:t>
            </a:r>
          </a:p>
        </p:txBody>
      </p:sp>
      <p:sp>
        <p:nvSpPr>
          <p:cNvPr id="37" name="TextBox 36"/>
          <p:cNvSpPr txBox="1"/>
          <p:nvPr/>
        </p:nvSpPr>
        <p:spPr>
          <a:xfrm>
            <a:off x="9753601" y="4572000"/>
            <a:ext cx="601447" cy="338554"/>
          </a:xfrm>
          <a:prstGeom prst="rect">
            <a:avLst/>
          </a:prstGeom>
          <a:noFill/>
        </p:spPr>
        <p:txBody>
          <a:bodyPr wrap="none" rtlCol="0">
            <a:spAutoFit/>
          </a:bodyPr>
          <a:lstStyle/>
          <a:p>
            <a:r>
              <a:rPr lang="en-US" sz="1600" dirty="0"/>
              <a:t>2022</a:t>
            </a:r>
          </a:p>
        </p:txBody>
      </p:sp>
      <p:sp>
        <p:nvSpPr>
          <p:cNvPr id="39" name="Rounded Rectangle 38"/>
          <p:cNvSpPr/>
          <p:nvPr/>
        </p:nvSpPr>
        <p:spPr>
          <a:xfrm>
            <a:off x="30041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60560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2233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841105"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442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521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661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2795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8891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4987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100158"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709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300284"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239778" y="3627862"/>
            <a:ext cx="1207887" cy="129997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159051"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776804"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832875" y="4573465"/>
            <a:ext cx="601447" cy="338554"/>
          </a:xfrm>
          <a:prstGeom prst="rect">
            <a:avLst/>
          </a:prstGeom>
          <a:noFill/>
        </p:spPr>
        <p:txBody>
          <a:bodyPr wrap="none" rtlCol="0">
            <a:spAutoFit/>
          </a:bodyPr>
          <a:lstStyle/>
          <a:p>
            <a:r>
              <a:rPr lang="en-US" sz="1600" dirty="0"/>
              <a:t>2009</a:t>
            </a:r>
          </a:p>
        </p:txBody>
      </p:sp>
      <p:sp>
        <p:nvSpPr>
          <p:cNvPr id="58" name="TextBox 57"/>
          <p:cNvSpPr txBox="1"/>
          <p:nvPr/>
        </p:nvSpPr>
        <p:spPr>
          <a:xfrm>
            <a:off x="1224815" y="4571999"/>
            <a:ext cx="601447" cy="338554"/>
          </a:xfrm>
          <a:prstGeom prst="rect">
            <a:avLst/>
          </a:prstGeom>
          <a:noFill/>
        </p:spPr>
        <p:txBody>
          <a:bodyPr wrap="none" rtlCol="0">
            <a:spAutoFit/>
          </a:bodyPr>
          <a:lstStyle/>
          <a:p>
            <a:r>
              <a:rPr lang="en-US" sz="1600" dirty="0"/>
              <a:t>2008</a:t>
            </a:r>
          </a:p>
        </p:txBody>
      </p:sp>
      <p:cxnSp>
        <p:nvCxnSpPr>
          <p:cNvPr id="62" name="Straight Connector 61"/>
          <p:cNvCxnSpPr/>
          <p:nvPr/>
        </p:nvCxnSpPr>
        <p:spPr>
          <a:xfrm flipV="1">
            <a:off x="2438400" y="2215376"/>
            <a:ext cx="4876800" cy="14124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p:cNvCxnSpPr>
          <p:nvPr/>
        </p:nvCxnSpPr>
        <p:spPr>
          <a:xfrm flipV="1">
            <a:off x="2434322" y="2385768"/>
            <a:ext cx="9148078" cy="21948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2394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rot="18733573">
            <a:off x="1023147" y="3759108"/>
            <a:ext cx="1818768" cy="369332"/>
          </a:xfrm>
          <a:prstGeom prst="rect">
            <a:avLst/>
          </a:prstGeom>
          <a:noFill/>
        </p:spPr>
        <p:txBody>
          <a:bodyPr wrap="none" rtlCol="0">
            <a:spAutoFit/>
          </a:bodyPr>
          <a:lstStyle/>
          <a:p>
            <a:r>
              <a:rPr lang="en-US">
                <a:solidFill>
                  <a:schemeClr val="accent6">
                    <a:lumMod val="50000"/>
                  </a:schemeClr>
                </a:solidFill>
              </a:rPr>
              <a:t>Patentee’s profits</a:t>
            </a:r>
          </a:p>
        </p:txBody>
      </p:sp>
      <p:sp>
        <p:nvSpPr>
          <p:cNvPr id="78" name="TextBox 77"/>
          <p:cNvSpPr txBox="1"/>
          <p:nvPr/>
        </p:nvSpPr>
        <p:spPr>
          <a:xfrm rot="20759414">
            <a:off x="3351013" y="3760139"/>
            <a:ext cx="1797800" cy="369332"/>
          </a:xfrm>
          <a:prstGeom prst="rect">
            <a:avLst/>
          </a:prstGeom>
          <a:noFill/>
        </p:spPr>
        <p:txBody>
          <a:bodyPr wrap="none" rtlCol="0">
            <a:spAutoFit/>
          </a:bodyPr>
          <a:lstStyle/>
          <a:p>
            <a:r>
              <a:rPr lang="en-US" dirty="0">
                <a:solidFill>
                  <a:srgbClr val="FF0000"/>
                </a:solidFill>
              </a:rPr>
              <a:t>Infringer’s profits</a:t>
            </a:r>
          </a:p>
        </p:txBody>
      </p:sp>
      <p:sp>
        <p:nvSpPr>
          <p:cNvPr id="79" name="TextBox 78"/>
          <p:cNvSpPr txBox="1"/>
          <p:nvPr/>
        </p:nvSpPr>
        <p:spPr>
          <a:xfrm>
            <a:off x="5787124" y="5858471"/>
            <a:ext cx="1362809" cy="369332"/>
          </a:xfrm>
          <a:prstGeom prst="rect">
            <a:avLst/>
          </a:prstGeom>
          <a:noFill/>
        </p:spPr>
        <p:txBody>
          <a:bodyPr wrap="none" rtlCol="0">
            <a:spAutoFit/>
          </a:bodyPr>
          <a:lstStyle/>
          <a:p>
            <a:r>
              <a:rPr lang="en-US"/>
              <a:t>Lawsuit filed</a:t>
            </a:r>
          </a:p>
        </p:txBody>
      </p:sp>
      <p:cxnSp>
        <p:nvCxnSpPr>
          <p:cNvPr id="81" name="Straight Arrow Connector 80"/>
          <p:cNvCxnSpPr/>
          <p:nvPr/>
        </p:nvCxnSpPr>
        <p:spPr>
          <a:xfrm flipV="1">
            <a:off x="6214946" y="4625002"/>
            <a:ext cx="446811" cy="1344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47665" y="978122"/>
            <a:ext cx="4867535" cy="26411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460702" y="981307"/>
            <a:ext cx="4854498" cy="2624254"/>
          </a:xfrm>
          <a:custGeom>
            <a:avLst/>
            <a:gdLst>
              <a:gd name="connsiteX0" fmla="*/ 0 w 4854498"/>
              <a:gd name="connsiteY0" fmla="*/ 2624254 h 2624254"/>
              <a:gd name="connsiteX1" fmla="*/ 4854498 w 4854498"/>
              <a:gd name="connsiteY1" fmla="*/ 0 h 2624254"/>
              <a:gd name="connsiteX2" fmla="*/ 4854498 w 4854498"/>
              <a:gd name="connsiteY2" fmla="*/ 1248937 h 2624254"/>
              <a:gd name="connsiteX3" fmla="*/ 0 w 4854498"/>
              <a:gd name="connsiteY3" fmla="*/ 2624254 h 2624254"/>
            </a:gdLst>
            <a:ahLst/>
            <a:cxnLst>
              <a:cxn ang="0">
                <a:pos x="connsiteX0" y="connsiteY0"/>
              </a:cxn>
              <a:cxn ang="0">
                <a:pos x="connsiteX1" y="connsiteY1"/>
              </a:cxn>
              <a:cxn ang="0">
                <a:pos x="connsiteX2" y="connsiteY2"/>
              </a:cxn>
              <a:cxn ang="0">
                <a:pos x="connsiteX3" y="connsiteY3"/>
              </a:cxn>
            </a:cxnLst>
            <a:rect l="l" t="t" r="r" b="b"/>
            <a:pathLst>
              <a:path w="4854498" h="2624254">
                <a:moveTo>
                  <a:pt x="0" y="2624254"/>
                </a:moveTo>
                <a:lnTo>
                  <a:pt x="4854498" y="0"/>
                </a:lnTo>
                <a:lnTo>
                  <a:pt x="4854498" y="1248937"/>
                </a:lnTo>
                <a:lnTo>
                  <a:pt x="0" y="2624254"/>
                </a:lnTo>
                <a:close/>
              </a:path>
            </a:pathLst>
          </a:custGeom>
          <a:pattFill prst="openDmnd">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483005" y="3293327"/>
            <a:ext cx="564995" cy="297366"/>
          </a:xfrm>
          <a:custGeom>
            <a:avLst/>
            <a:gdLst>
              <a:gd name="connsiteX0" fmla="*/ 0 w 564995"/>
              <a:gd name="connsiteY0" fmla="*/ 297366 h 297366"/>
              <a:gd name="connsiteX1" fmla="*/ 564995 w 564995"/>
              <a:gd name="connsiteY1" fmla="*/ 0 h 297366"/>
              <a:gd name="connsiteX2" fmla="*/ 564995 w 564995"/>
              <a:gd name="connsiteY2" fmla="*/ 148683 h 297366"/>
              <a:gd name="connsiteX3" fmla="*/ 0 w 564995"/>
              <a:gd name="connsiteY3" fmla="*/ 297366 h 297366"/>
            </a:gdLst>
            <a:ahLst/>
            <a:cxnLst>
              <a:cxn ang="0">
                <a:pos x="connsiteX0" y="connsiteY0"/>
              </a:cxn>
              <a:cxn ang="0">
                <a:pos x="connsiteX1" y="connsiteY1"/>
              </a:cxn>
              <a:cxn ang="0">
                <a:pos x="connsiteX2" y="connsiteY2"/>
              </a:cxn>
              <a:cxn ang="0">
                <a:pos x="connsiteX3" y="connsiteY3"/>
              </a:cxn>
            </a:cxnLst>
            <a:rect l="l" t="t" r="r" b="b"/>
            <a:pathLst>
              <a:path w="564995" h="297366">
                <a:moveTo>
                  <a:pt x="0" y="297366"/>
                </a:moveTo>
                <a:lnTo>
                  <a:pt x="564995" y="0"/>
                </a:lnTo>
                <a:lnTo>
                  <a:pt x="564995" y="148683"/>
                </a:lnTo>
                <a:lnTo>
                  <a:pt x="0" y="297366"/>
                </a:lnTo>
                <a:close/>
              </a:path>
            </a:pathLst>
          </a:cu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97873" y="3404839"/>
            <a:ext cx="4824761" cy="1159727"/>
          </a:xfrm>
          <a:custGeom>
            <a:avLst/>
            <a:gdLst>
              <a:gd name="connsiteX0" fmla="*/ 0 w 4824761"/>
              <a:gd name="connsiteY0" fmla="*/ 1159727 h 1159727"/>
              <a:gd name="connsiteX1" fmla="*/ 4824761 w 4824761"/>
              <a:gd name="connsiteY1" fmla="*/ 0 h 1159727"/>
              <a:gd name="connsiteX2" fmla="*/ 4824761 w 4824761"/>
              <a:gd name="connsiteY2" fmla="*/ 379141 h 1159727"/>
              <a:gd name="connsiteX3" fmla="*/ 0 w 4824761"/>
              <a:gd name="connsiteY3" fmla="*/ 1159727 h 1159727"/>
            </a:gdLst>
            <a:ahLst/>
            <a:cxnLst>
              <a:cxn ang="0">
                <a:pos x="connsiteX0" y="connsiteY0"/>
              </a:cxn>
              <a:cxn ang="0">
                <a:pos x="connsiteX1" y="connsiteY1"/>
              </a:cxn>
              <a:cxn ang="0">
                <a:pos x="connsiteX2" y="connsiteY2"/>
              </a:cxn>
              <a:cxn ang="0">
                <a:pos x="connsiteX3" y="connsiteY3"/>
              </a:cxn>
            </a:cxnLst>
            <a:rect l="l" t="t" r="r" b="b"/>
            <a:pathLst>
              <a:path w="4824761" h="1159727">
                <a:moveTo>
                  <a:pt x="0" y="1159727"/>
                </a:moveTo>
                <a:lnTo>
                  <a:pt x="4824761" y="0"/>
                </a:lnTo>
                <a:lnTo>
                  <a:pt x="4824761" y="379141"/>
                </a:lnTo>
                <a:lnTo>
                  <a:pt x="0" y="1159727"/>
                </a:lnTo>
                <a:close/>
              </a:path>
            </a:pathLst>
          </a:custGeom>
          <a:pattFill prst="openDmn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98725" y="4422775"/>
            <a:ext cx="552450" cy="133350"/>
          </a:xfrm>
          <a:custGeom>
            <a:avLst/>
            <a:gdLst>
              <a:gd name="connsiteX0" fmla="*/ 0 w 552450"/>
              <a:gd name="connsiteY0" fmla="*/ 133350 h 133350"/>
              <a:gd name="connsiteX1" fmla="*/ 552450 w 552450"/>
              <a:gd name="connsiteY1" fmla="*/ 0 h 133350"/>
              <a:gd name="connsiteX2" fmla="*/ 552450 w 552450"/>
              <a:gd name="connsiteY2" fmla="*/ 57150 h 133350"/>
              <a:gd name="connsiteX3" fmla="*/ 0 w 5524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52450" h="133350">
                <a:moveTo>
                  <a:pt x="0" y="133350"/>
                </a:moveTo>
                <a:lnTo>
                  <a:pt x="552450" y="0"/>
                </a:lnTo>
                <a:lnTo>
                  <a:pt x="552450" y="57150"/>
                </a:lnTo>
                <a:lnTo>
                  <a:pt x="0" y="13335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307048" y="4057419"/>
            <a:ext cx="1133644" cy="369332"/>
          </a:xfrm>
          <a:prstGeom prst="rect">
            <a:avLst/>
          </a:prstGeom>
          <a:noFill/>
        </p:spPr>
        <p:txBody>
          <a:bodyPr wrap="none" rtlCol="0">
            <a:spAutoFit/>
          </a:bodyPr>
          <a:lstStyle/>
          <a:p>
            <a:r>
              <a:rPr lang="en-US">
                <a:solidFill>
                  <a:srgbClr val="7030A0"/>
                </a:solidFill>
              </a:rPr>
              <a:t>Injunction</a:t>
            </a:r>
          </a:p>
        </p:txBody>
      </p:sp>
      <p:cxnSp>
        <p:nvCxnSpPr>
          <p:cNvPr id="60" name="Straight Connector 59"/>
          <p:cNvCxnSpPr/>
          <p:nvPr/>
        </p:nvCxnSpPr>
        <p:spPr>
          <a:xfrm>
            <a:off x="7322634" y="3404839"/>
            <a:ext cx="718" cy="1122798"/>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5530240" y="2468137"/>
            <a:ext cx="164316" cy="453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5478249" y="3398611"/>
            <a:ext cx="258367" cy="567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20486813">
            <a:off x="5768027" y="1926812"/>
            <a:ext cx="1000530" cy="307777"/>
          </a:xfrm>
          <a:prstGeom prst="rect">
            <a:avLst/>
          </a:prstGeom>
          <a:noFill/>
        </p:spPr>
        <p:txBody>
          <a:bodyPr wrap="none" rtlCol="0">
            <a:spAutoFit/>
          </a:bodyPr>
          <a:lstStyle/>
          <a:p>
            <a:r>
              <a:rPr lang="en-US" sz="1400"/>
              <a:t>Lost profits</a:t>
            </a:r>
          </a:p>
        </p:txBody>
      </p:sp>
      <p:sp>
        <p:nvSpPr>
          <p:cNvPr id="66" name="TextBox 65"/>
          <p:cNvSpPr txBox="1"/>
          <p:nvPr/>
        </p:nvSpPr>
        <p:spPr>
          <a:xfrm rot="20871073">
            <a:off x="5717584" y="3609628"/>
            <a:ext cx="1571328" cy="307777"/>
          </a:xfrm>
          <a:prstGeom prst="rect">
            <a:avLst/>
          </a:prstGeom>
          <a:noFill/>
        </p:spPr>
        <p:txBody>
          <a:bodyPr wrap="none" rtlCol="0">
            <a:spAutoFit/>
          </a:bodyPr>
          <a:lstStyle/>
          <a:p>
            <a:r>
              <a:rPr lang="en-US" sz="1400"/>
              <a:t>Reasonable royalty</a:t>
            </a:r>
            <a:endParaRPr lang="en-US" sz="1400" dirty="0"/>
          </a:p>
        </p:txBody>
      </p:sp>
      <p:sp>
        <p:nvSpPr>
          <p:cNvPr id="67" name="TextBox 66"/>
          <p:cNvSpPr txBox="1"/>
          <p:nvPr/>
        </p:nvSpPr>
        <p:spPr>
          <a:xfrm>
            <a:off x="2364410" y="3873027"/>
            <a:ext cx="548548" cy="307777"/>
          </a:xfrm>
          <a:prstGeom prst="rect">
            <a:avLst/>
          </a:prstGeom>
          <a:noFill/>
        </p:spPr>
        <p:txBody>
          <a:bodyPr wrap="none" rtlCol="0">
            <a:spAutoFit/>
          </a:bodyPr>
          <a:lstStyle/>
          <a:p>
            <a:r>
              <a:rPr lang="en-US" sz="1400"/>
              <a:t>§286</a:t>
            </a:r>
            <a:endParaRPr lang="en-US" sz="1400" dirty="0"/>
          </a:p>
        </p:txBody>
      </p:sp>
      <p:cxnSp>
        <p:nvCxnSpPr>
          <p:cNvPr id="68" name="Straight Arrow Connector 67"/>
          <p:cNvCxnSpPr/>
          <p:nvPr/>
        </p:nvCxnSpPr>
        <p:spPr>
          <a:xfrm flipV="1">
            <a:off x="2638684" y="3400077"/>
            <a:ext cx="274274" cy="472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638684" y="4180804"/>
            <a:ext cx="274274" cy="285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155884" y="2896649"/>
            <a:ext cx="1778757" cy="523220"/>
          </a:xfrm>
          <a:prstGeom prst="rect">
            <a:avLst/>
          </a:prstGeom>
          <a:noFill/>
        </p:spPr>
        <p:txBody>
          <a:bodyPr wrap="none" rtlCol="0">
            <a:spAutoFit/>
          </a:bodyPr>
          <a:lstStyle/>
          <a:p>
            <a:r>
              <a:rPr lang="en-US" sz="1400" dirty="0"/>
              <a:t>Alternative measures </a:t>
            </a:r>
          </a:p>
          <a:p>
            <a:r>
              <a:rPr lang="en-US" sz="1400" dirty="0"/>
              <a:t>of damages</a:t>
            </a:r>
          </a:p>
        </p:txBody>
      </p:sp>
      <p:sp>
        <p:nvSpPr>
          <p:cNvPr id="61" name="TextBox 60">
            <a:extLst>
              <a:ext uri="{FF2B5EF4-FFF2-40B4-BE49-F238E27FC236}">
                <a16:creationId xmlns:a16="http://schemas.microsoft.com/office/drawing/2014/main" id="{3467F8AE-8E53-B242-8094-7A2141B3606B}"/>
              </a:ext>
            </a:extLst>
          </p:cNvPr>
          <p:cNvSpPr txBox="1"/>
          <p:nvPr/>
        </p:nvSpPr>
        <p:spPr>
          <a:xfrm>
            <a:off x="7472315" y="5858471"/>
            <a:ext cx="1794787" cy="369332"/>
          </a:xfrm>
          <a:prstGeom prst="rect">
            <a:avLst/>
          </a:prstGeom>
          <a:noFill/>
        </p:spPr>
        <p:txBody>
          <a:bodyPr wrap="none" rtlCol="0">
            <a:spAutoFit/>
          </a:bodyPr>
          <a:lstStyle/>
          <a:p>
            <a:r>
              <a:rPr lang="en-US" dirty="0"/>
              <a:t>Patentee prevails</a:t>
            </a:r>
          </a:p>
        </p:txBody>
      </p:sp>
      <p:cxnSp>
        <p:nvCxnSpPr>
          <p:cNvPr id="72" name="Straight Arrow Connector 71">
            <a:extLst>
              <a:ext uri="{FF2B5EF4-FFF2-40B4-BE49-F238E27FC236}">
                <a16:creationId xmlns:a16="http://schemas.microsoft.com/office/drawing/2014/main" id="{7D36625C-4200-994A-BF62-2ABA1168906A}"/>
              </a:ext>
            </a:extLst>
          </p:cNvPr>
          <p:cNvCxnSpPr>
            <a:cxnSpLocks/>
          </p:cNvCxnSpPr>
          <p:nvPr/>
        </p:nvCxnSpPr>
        <p:spPr>
          <a:xfrm flipH="1" flipV="1">
            <a:off x="7323352" y="4616363"/>
            <a:ext cx="432321" cy="128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1DF9ECF1-300C-A844-B286-371BA8B6D1D5}"/>
              </a:ext>
            </a:extLst>
          </p:cNvPr>
          <p:cNvSpPr/>
          <p:nvPr/>
        </p:nvSpPr>
        <p:spPr>
          <a:xfrm>
            <a:off x="11535782"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806ADFD3-9FF0-1841-A89B-D2F66C6C1520}"/>
              </a:ext>
            </a:extLst>
          </p:cNvPr>
          <p:cNvSpPr/>
          <p:nvPr/>
        </p:nvSpPr>
        <p:spPr>
          <a:xfrm>
            <a:off x="10918033"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8766AB48-8C74-A941-B1ED-8A8ED8296BBE}"/>
              </a:ext>
            </a:extLst>
          </p:cNvPr>
          <p:cNvSpPr txBox="1"/>
          <p:nvPr/>
        </p:nvSpPr>
        <p:spPr>
          <a:xfrm>
            <a:off x="10352277" y="4571999"/>
            <a:ext cx="601447" cy="338554"/>
          </a:xfrm>
          <a:prstGeom prst="rect">
            <a:avLst/>
          </a:prstGeom>
          <a:noFill/>
        </p:spPr>
        <p:txBody>
          <a:bodyPr wrap="none" rtlCol="0">
            <a:spAutoFit/>
          </a:bodyPr>
          <a:lstStyle/>
          <a:p>
            <a:r>
              <a:rPr lang="en-US" sz="1600" dirty="0"/>
              <a:t>2023</a:t>
            </a:r>
          </a:p>
        </p:txBody>
      </p:sp>
      <p:sp>
        <p:nvSpPr>
          <p:cNvPr id="80" name="TextBox 79">
            <a:extLst>
              <a:ext uri="{FF2B5EF4-FFF2-40B4-BE49-F238E27FC236}">
                <a16:creationId xmlns:a16="http://schemas.microsoft.com/office/drawing/2014/main" id="{98E646A1-CB1C-454D-9FCE-7FCBABF6F040}"/>
              </a:ext>
            </a:extLst>
          </p:cNvPr>
          <p:cNvSpPr txBox="1"/>
          <p:nvPr/>
        </p:nvSpPr>
        <p:spPr>
          <a:xfrm>
            <a:off x="10986643" y="4570534"/>
            <a:ext cx="601447" cy="338554"/>
          </a:xfrm>
          <a:prstGeom prst="rect">
            <a:avLst/>
          </a:prstGeom>
          <a:noFill/>
        </p:spPr>
        <p:txBody>
          <a:bodyPr wrap="none" rtlCol="0">
            <a:spAutoFit/>
          </a:bodyPr>
          <a:lstStyle/>
          <a:p>
            <a:r>
              <a:rPr lang="en-US" sz="1600" dirty="0"/>
              <a:t>2024</a:t>
            </a:r>
          </a:p>
        </p:txBody>
      </p:sp>
      <p:cxnSp>
        <p:nvCxnSpPr>
          <p:cNvPr id="82" name="Straight Connector 81">
            <a:extLst>
              <a:ext uri="{FF2B5EF4-FFF2-40B4-BE49-F238E27FC236}">
                <a16:creationId xmlns:a16="http://schemas.microsoft.com/office/drawing/2014/main" id="{715248E8-6ACA-654E-A18B-1346B8FA3EC5}"/>
              </a:ext>
            </a:extLst>
          </p:cNvPr>
          <p:cNvCxnSpPr>
            <a:cxnSpLocks/>
          </p:cNvCxnSpPr>
          <p:nvPr/>
        </p:nvCxnSpPr>
        <p:spPr>
          <a:xfrm flipH="1">
            <a:off x="2482240" y="1019236"/>
            <a:ext cx="9100160" cy="258632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251CB2CB-4466-1844-9599-743F8347A5F2}"/>
              </a:ext>
            </a:extLst>
          </p:cNvPr>
          <p:cNvSpPr/>
          <p:nvPr/>
        </p:nvSpPr>
        <p:spPr>
          <a:xfrm>
            <a:off x="7342738" y="2400300"/>
            <a:ext cx="4240021" cy="1758910"/>
          </a:xfrm>
          <a:custGeom>
            <a:avLst/>
            <a:gdLst>
              <a:gd name="connsiteX0" fmla="*/ 0 w 4240021"/>
              <a:gd name="connsiteY0" fmla="*/ 1025060 h 1758910"/>
              <a:gd name="connsiteX1" fmla="*/ 4240021 w 4240021"/>
              <a:gd name="connsiteY1" fmla="*/ 0 h 1758910"/>
              <a:gd name="connsiteX2" fmla="*/ 4234196 w 4240021"/>
              <a:gd name="connsiteY2" fmla="*/ 1339567 h 1758910"/>
              <a:gd name="connsiteX3" fmla="*/ 0 w 4240021"/>
              <a:gd name="connsiteY3" fmla="*/ 1758910 h 1758910"/>
              <a:gd name="connsiteX4" fmla="*/ 0 w 4240021"/>
              <a:gd name="connsiteY4" fmla="*/ 1025060 h 175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021" h="1758910">
                <a:moveTo>
                  <a:pt x="0" y="1025060"/>
                </a:moveTo>
                <a:lnTo>
                  <a:pt x="4240021" y="0"/>
                </a:lnTo>
                <a:cubicBezTo>
                  <a:pt x="4238079" y="446522"/>
                  <a:pt x="4236138" y="893045"/>
                  <a:pt x="4234196" y="1339567"/>
                </a:cubicBezTo>
                <a:lnTo>
                  <a:pt x="0" y="1758910"/>
                </a:lnTo>
                <a:lnTo>
                  <a:pt x="0" y="1025060"/>
                </a:lnTo>
                <a:close/>
              </a:path>
            </a:pathLst>
          </a:custGeom>
          <a:pattFill prst="wave">
            <a:fgClr>
              <a:srgbClr val="0070C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5308248-2CC3-7F4A-A1A2-46A557F68CCC}"/>
              </a:ext>
            </a:extLst>
          </p:cNvPr>
          <p:cNvSpPr/>
          <p:nvPr/>
        </p:nvSpPr>
        <p:spPr>
          <a:xfrm rot="21223333">
            <a:off x="8039010" y="3441707"/>
            <a:ext cx="1707199" cy="307777"/>
          </a:xfrm>
          <a:prstGeom prst="rect">
            <a:avLst/>
          </a:prstGeom>
        </p:spPr>
        <p:txBody>
          <a:bodyPr wrap="none">
            <a:spAutoFit/>
          </a:bodyPr>
          <a:lstStyle/>
          <a:p>
            <a:r>
              <a:rPr lang="en-US" sz="1400" dirty="0"/>
              <a:t>Voluntary license fee</a:t>
            </a:r>
          </a:p>
        </p:txBody>
      </p:sp>
    </p:spTree>
    <p:extLst>
      <p:ext uri="{BB962C8B-B14F-4D97-AF65-F5344CB8AC3E}">
        <p14:creationId xmlns:p14="http://schemas.microsoft.com/office/powerpoint/2010/main" val="2255100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224815" y="4571999"/>
            <a:ext cx="10357585" cy="7116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Aft>
                <a:spcPct val="0"/>
              </a:spcAft>
            </a:pPr>
            <a:endParaRPr lang="en-US" sz="2000" dirty="0">
              <a:latin typeface="Times New Roman" charset="0"/>
            </a:endParaRPr>
          </a:p>
          <a:p>
            <a:pPr eaLnBrk="0" fontAlgn="base" hangingPunct="0">
              <a:spcAft>
                <a:spcPct val="0"/>
              </a:spcAft>
            </a:pPr>
            <a:r>
              <a:rPr lang="en-US" sz="2000" dirty="0">
                <a:latin typeface="Times New Roman" charset="0"/>
              </a:rPr>
              <a:t>Patent</a:t>
            </a:r>
          </a:p>
        </p:txBody>
      </p:sp>
      <p:cxnSp>
        <p:nvCxnSpPr>
          <p:cNvPr id="24" name="Straight Connector 23"/>
          <p:cNvCxnSpPr/>
          <p:nvPr/>
        </p:nvCxnSpPr>
        <p:spPr bwMode="auto">
          <a:xfrm>
            <a:off x="446049" y="4571999"/>
            <a:ext cx="11745951" cy="0"/>
          </a:xfrm>
          <a:prstGeom prst="line">
            <a:avLst/>
          </a:prstGeom>
          <a:solidFill>
            <a:schemeClr val="accent1"/>
          </a:solidFill>
          <a:ln w="38100" cap="flat" cmpd="sng" algn="ctr">
            <a:solidFill>
              <a:schemeClr val="tx1"/>
            </a:solidFill>
            <a:prstDash val="solid"/>
            <a:round/>
            <a:headEnd type="none" w="med" len="med"/>
            <a:tailEnd type="stealth" w="med" len="med"/>
          </a:ln>
          <a:effectLst/>
        </p:spPr>
      </p:cxnSp>
      <p:sp>
        <p:nvSpPr>
          <p:cNvPr id="25" name="TextBox 24"/>
          <p:cNvSpPr txBox="1"/>
          <p:nvPr/>
        </p:nvSpPr>
        <p:spPr>
          <a:xfrm>
            <a:off x="2438401" y="4572000"/>
            <a:ext cx="601447" cy="338554"/>
          </a:xfrm>
          <a:prstGeom prst="rect">
            <a:avLst/>
          </a:prstGeom>
          <a:noFill/>
        </p:spPr>
        <p:txBody>
          <a:bodyPr wrap="none" rtlCol="0">
            <a:spAutoFit/>
          </a:bodyPr>
          <a:lstStyle/>
          <a:p>
            <a:r>
              <a:rPr lang="en-US" sz="1600" dirty="0"/>
              <a:t>2010</a:t>
            </a:r>
          </a:p>
        </p:txBody>
      </p:sp>
      <p:sp>
        <p:nvSpPr>
          <p:cNvPr id="26" name="TextBox 25"/>
          <p:cNvSpPr txBox="1"/>
          <p:nvPr/>
        </p:nvSpPr>
        <p:spPr>
          <a:xfrm>
            <a:off x="3048001" y="4572000"/>
            <a:ext cx="601447" cy="338554"/>
          </a:xfrm>
          <a:prstGeom prst="rect">
            <a:avLst/>
          </a:prstGeom>
          <a:noFill/>
        </p:spPr>
        <p:txBody>
          <a:bodyPr wrap="none" rtlCol="0">
            <a:spAutoFit/>
          </a:bodyPr>
          <a:lstStyle/>
          <a:p>
            <a:r>
              <a:rPr lang="en-US" sz="1600" dirty="0"/>
              <a:t>2011</a:t>
            </a:r>
          </a:p>
        </p:txBody>
      </p:sp>
      <p:sp>
        <p:nvSpPr>
          <p:cNvPr id="27" name="TextBox 26"/>
          <p:cNvSpPr txBox="1"/>
          <p:nvPr/>
        </p:nvSpPr>
        <p:spPr>
          <a:xfrm>
            <a:off x="3657601" y="4572000"/>
            <a:ext cx="601447" cy="338554"/>
          </a:xfrm>
          <a:prstGeom prst="rect">
            <a:avLst/>
          </a:prstGeom>
          <a:noFill/>
        </p:spPr>
        <p:txBody>
          <a:bodyPr wrap="none" rtlCol="0">
            <a:spAutoFit/>
          </a:bodyPr>
          <a:lstStyle/>
          <a:p>
            <a:r>
              <a:rPr lang="en-US" sz="1600" dirty="0"/>
              <a:t>2012</a:t>
            </a:r>
          </a:p>
        </p:txBody>
      </p:sp>
      <p:sp>
        <p:nvSpPr>
          <p:cNvPr id="28" name="TextBox 27"/>
          <p:cNvSpPr txBox="1"/>
          <p:nvPr/>
        </p:nvSpPr>
        <p:spPr>
          <a:xfrm>
            <a:off x="4267201" y="4572000"/>
            <a:ext cx="601447" cy="338554"/>
          </a:xfrm>
          <a:prstGeom prst="rect">
            <a:avLst/>
          </a:prstGeom>
          <a:noFill/>
        </p:spPr>
        <p:txBody>
          <a:bodyPr wrap="none" rtlCol="0">
            <a:spAutoFit/>
          </a:bodyPr>
          <a:lstStyle/>
          <a:p>
            <a:r>
              <a:rPr lang="en-US" sz="1600" dirty="0"/>
              <a:t>2013</a:t>
            </a:r>
          </a:p>
        </p:txBody>
      </p:sp>
      <p:sp>
        <p:nvSpPr>
          <p:cNvPr id="29" name="TextBox 28"/>
          <p:cNvSpPr txBox="1"/>
          <p:nvPr/>
        </p:nvSpPr>
        <p:spPr>
          <a:xfrm>
            <a:off x="4876801" y="4572000"/>
            <a:ext cx="601447" cy="338554"/>
          </a:xfrm>
          <a:prstGeom prst="rect">
            <a:avLst/>
          </a:prstGeom>
          <a:noFill/>
        </p:spPr>
        <p:txBody>
          <a:bodyPr wrap="none" rtlCol="0">
            <a:spAutoFit/>
          </a:bodyPr>
          <a:lstStyle/>
          <a:p>
            <a:r>
              <a:rPr lang="en-US" sz="1600" dirty="0"/>
              <a:t>2014</a:t>
            </a:r>
          </a:p>
        </p:txBody>
      </p:sp>
      <p:sp>
        <p:nvSpPr>
          <p:cNvPr id="30" name="TextBox 29"/>
          <p:cNvSpPr txBox="1"/>
          <p:nvPr/>
        </p:nvSpPr>
        <p:spPr>
          <a:xfrm>
            <a:off x="5486401" y="4572000"/>
            <a:ext cx="601447" cy="338554"/>
          </a:xfrm>
          <a:prstGeom prst="rect">
            <a:avLst/>
          </a:prstGeom>
          <a:noFill/>
        </p:spPr>
        <p:txBody>
          <a:bodyPr wrap="none" rtlCol="0">
            <a:spAutoFit/>
          </a:bodyPr>
          <a:lstStyle/>
          <a:p>
            <a:r>
              <a:rPr lang="en-US" sz="1600" dirty="0"/>
              <a:t>2015</a:t>
            </a:r>
          </a:p>
        </p:txBody>
      </p:sp>
      <p:sp>
        <p:nvSpPr>
          <p:cNvPr id="31" name="TextBox 30"/>
          <p:cNvSpPr txBox="1"/>
          <p:nvPr/>
        </p:nvSpPr>
        <p:spPr>
          <a:xfrm>
            <a:off x="6096001" y="4572000"/>
            <a:ext cx="601447" cy="338554"/>
          </a:xfrm>
          <a:prstGeom prst="rect">
            <a:avLst/>
          </a:prstGeom>
          <a:noFill/>
        </p:spPr>
        <p:txBody>
          <a:bodyPr wrap="none" rtlCol="0">
            <a:spAutoFit/>
          </a:bodyPr>
          <a:lstStyle/>
          <a:p>
            <a:r>
              <a:rPr lang="en-US" sz="1600" dirty="0"/>
              <a:t>2016</a:t>
            </a:r>
          </a:p>
        </p:txBody>
      </p:sp>
      <p:sp>
        <p:nvSpPr>
          <p:cNvPr id="32" name="TextBox 31"/>
          <p:cNvSpPr txBox="1"/>
          <p:nvPr/>
        </p:nvSpPr>
        <p:spPr>
          <a:xfrm>
            <a:off x="6705601" y="4572000"/>
            <a:ext cx="601447" cy="338554"/>
          </a:xfrm>
          <a:prstGeom prst="rect">
            <a:avLst/>
          </a:prstGeom>
          <a:noFill/>
        </p:spPr>
        <p:txBody>
          <a:bodyPr wrap="none" rtlCol="0">
            <a:spAutoFit/>
          </a:bodyPr>
          <a:lstStyle/>
          <a:p>
            <a:r>
              <a:rPr lang="en-US" sz="1600"/>
              <a:t>2017</a:t>
            </a:r>
            <a:endParaRPr lang="en-US" sz="1600" dirty="0"/>
          </a:p>
        </p:txBody>
      </p:sp>
      <p:sp>
        <p:nvSpPr>
          <p:cNvPr id="33" name="TextBox 32"/>
          <p:cNvSpPr txBox="1"/>
          <p:nvPr/>
        </p:nvSpPr>
        <p:spPr>
          <a:xfrm>
            <a:off x="7315201" y="4572000"/>
            <a:ext cx="601447" cy="338554"/>
          </a:xfrm>
          <a:prstGeom prst="rect">
            <a:avLst/>
          </a:prstGeom>
          <a:noFill/>
        </p:spPr>
        <p:txBody>
          <a:bodyPr wrap="none" rtlCol="0">
            <a:spAutoFit/>
          </a:bodyPr>
          <a:lstStyle/>
          <a:p>
            <a:r>
              <a:rPr lang="en-US" sz="1600" dirty="0"/>
              <a:t>2018</a:t>
            </a:r>
          </a:p>
        </p:txBody>
      </p:sp>
      <p:sp>
        <p:nvSpPr>
          <p:cNvPr id="34" name="TextBox 33"/>
          <p:cNvSpPr txBox="1"/>
          <p:nvPr/>
        </p:nvSpPr>
        <p:spPr>
          <a:xfrm>
            <a:off x="7924801" y="4572000"/>
            <a:ext cx="601447" cy="338554"/>
          </a:xfrm>
          <a:prstGeom prst="rect">
            <a:avLst/>
          </a:prstGeom>
          <a:noFill/>
        </p:spPr>
        <p:txBody>
          <a:bodyPr wrap="none" rtlCol="0">
            <a:spAutoFit/>
          </a:bodyPr>
          <a:lstStyle/>
          <a:p>
            <a:r>
              <a:rPr lang="en-US" sz="1600" dirty="0"/>
              <a:t>2019</a:t>
            </a:r>
          </a:p>
        </p:txBody>
      </p:sp>
      <p:sp>
        <p:nvSpPr>
          <p:cNvPr id="35" name="TextBox 34"/>
          <p:cNvSpPr txBox="1"/>
          <p:nvPr/>
        </p:nvSpPr>
        <p:spPr>
          <a:xfrm>
            <a:off x="8534401" y="4572000"/>
            <a:ext cx="601447" cy="338554"/>
          </a:xfrm>
          <a:prstGeom prst="rect">
            <a:avLst/>
          </a:prstGeom>
          <a:noFill/>
        </p:spPr>
        <p:txBody>
          <a:bodyPr wrap="none" rtlCol="0">
            <a:spAutoFit/>
          </a:bodyPr>
          <a:lstStyle/>
          <a:p>
            <a:r>
              <a:rPr lang="en-US" sz="1600" dirty="0"/>
              <a:t>2020</a:t>
            </a:r>
          </a:p>
        </p:txBody>
      </p:sp>
      <p:sp>
        <p:nvSpPr>
          <p:cNvPr id="36" name="TextBox 35"/>
          <p:cNvSpPr txBox="1"/>
          <p:nvPr/>
        </p:nvSpPr>
        <p:spPr>
          <a:xfrm>
            <a:off x="9144001" y="4572000"/>
            <a:ext cx="601447" cy="338554"/>
          </a:xfrm>
          <a:prstGeom prst="rect">
            <a:avLst/>
          </a:prstGeom>
          <a:noFill/>
        </p:spPr>
        <p:txBody>
          <a:bodyPr wrap="none" rtlCol="0">
            <a:spAutoFit/>
          </a:bodyPr>
          <a:lstStyle/>
          <a:p>
            <a:r>
              <a:rPr lang="en-US" sz="1600" dirty="0"/>
              <a:t>2021</a:t>
            </a:r>
          </a:p>
        </p:txBody>
      </p:sp>
      <p:sp>
        <p:nvSpPr>
          <p:cNvPr id="37" name="TextBox 36"/>
          <p:cNvSpPr txBox="1"/>
          <p:nvPr/>
        </p:nvSpPr>
        <p:spPr>
          <a:xfrm>
            <a:off x="9753601" y="4572000"/>
            <a:ext cx="601447" cy="338554"/>
          </a:xfrm>
          <a:prstGeom prst="rect">
            <a:avLst/>
          </a:prstGeom>
          <a:noFill/>
        </p:spPr>
        <p:txBody>
          <a:bodyPr wrap="none" rtlCol="0">
            <a:spAutoFit/>
          </a:bodyPr>
          <a:lstStyle/>
          <a:p>
            <a:r>
              <a:rPr lang="en-US" sz="1600" dirty="0"/>
              <a:t>2022</a:t>
            </a:r>
          </a:p>
        </p:txBody>
      </p:sp>
      <p:sp>
        <p:nvSpPr>
          <p:cNvPr id="39" name="Rounded Rectangle 38"/>
          <p:cNvSpPr/>
          <p:nvPr/>
        </p:nvSpPr>
        <p:spPr>
          <a:xfrm>
            <a:off x="30041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60560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2233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841105"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442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521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661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2795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8891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4987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100158"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709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300284"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239778" y="3627862"/>
            <a:ext cx="1207887" cy="129997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159051"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776804"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832875" y="4573465"/>
            <a:ext cx="601447" cy="338554"/>
          </a:xfrm>
          <a:prstGeom prst="rect">
            <a:avLst/>
          </a:prstGeom>
          <a:noFill/>
        </p:spPr>
        <p:txBody>
          <a:bodyPr wrap="none" rtlCol="0">
            <a:spAutoFit/>
          </a:bodyPr>
          <a:lstStyle/>
          <a:p>
            <a:r>
              <a:rPr lang="en-US" sz="1600" dirty="0"/>
              <a:t>2009</a:t>
            </a:r>
          </a:p>
        </p:txBody>
      </p:sp>
      <p:sp>
        <p:nvSpPr>
          <p:cNvPr id="58" name="TextBox 57"/>
          <p:cNvSpPr txBox="1"/>
          <p:nvPr/>
        </p:nvSpPr>
        <p:spPr>
          <a:xfrm>
            <a:off x="1224815" y="4571999"/>
            <a:ext cx="601447" cy="338554"/>
          </a:xfrm>
          <a:prstGeom prst="rect">
            <a:avLst/>
          </a:prstGeom>
          <a:noFill/>
        </p:spPr>
        <p:txBody>
          <a:bodyPr wrap="none" rtlCol="0">
            <a:spAutoFit/>
          </a:bodyPr>
          <a:lstStyle/>
          <a:p>
            <a:r>
              <a:rPr lang="en-US" sz="1600" dirty="0"/>
              <a:t>2008</a:t>
            </a:r>
          </a:p>
        </p:txBody>
      </p:sp>
      <p:cxnSp>
        <p:nvCxnSpPr>
          <p:cNvPr id="62" name="Straight Connector 61"/>
          <p:cNvCxnSpPr/>
          <p:nvPr/>
        </p:nvCxnSpPr>
        <p:spPr>
          <a:xfrm flipV="1">
            <a:off x="2438400" y="2215376"/>
            <a:ext cx="4876800" cy="14124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p:cNvCxnSpPr>
          <p:nvPr/>
        </p:nvCxnSpPr>
        <p:spPr>
          <a:xfrm flipV="1">
            <a:off x="2434322" y="2400300"/>
            <a:ext cx="9148078" cy="2180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2394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rot="18733573">
            <a:off x="1023147" y="3759108"/>
            <a:ext cx="1818768" cy="369332"/>
          </a:xfrm>
          <a:prstGeom prst="rect">
            <a:avLst/>
          </a:prstGeom>
          <a:noFill/>
        </p:spPr>
        <p:txBody>
          <a:bodyPr wrap="none" rtlCol="0">
            <a:spAutoFit/>
          </a:bodyPr>
          <a:lstStyle/>
          <a:p>
            <a:r>
              <a:rPr lang="en-US">
                <a:solidFill>
                  <a:schemeClr val="accent6">
                    <a:lumMod val="50000"/>
                  </a:schemeClr>
                </a:solidFill>
              </a:rPr>
              <a:t>Patentee’s profits</a:t>
            </a:r>
          </a:p>
        </p:txBody>
      </p:sp>
      <p:sp>
        <p:nvSpPr>
          <p:cNvPr id="78" name="TextBox 77"/>
          <p:cNvSpPr txBox="1"/>
          <p:nvPr/>
        </p:nvSpPr>
        <p:spPr>
          <a:xfrm rot="20759414">
            <a:off x="3351013" y="3760139"/>
            <a:ext cx="1797800" cy="369332"/>
          </a:xfrm>
          <a:prstGeom prst="rect">
            <a:avLst/>
          </a:prstGeom>
          <a:noFill/>
        </p:spPr>
        <p:txBody>
          <a:bodyPr wrap="none" rtlCol="0">
            <a:spAutoFit/>
          </a:bodyPr>
          <a:lstStyle/>
          <a:p>
            <a:r>
              <a:rPr lang="en-US" dirty="0">
                <a:solidFill>
                  <a:srgbClr val="FF0000"/>
                </a:solidFill>
              </a:rPr>
              <a:t>Infringer’s profits</a:t>
            </a:r>
          </a:p>
        </p:txBody>
      </p:sp>
      <p:sp>
        <p:nvSpPr>
          <p:cNvPr id="79" name="TextBox 78"/>
          <p:cNvSpPr txBox="1"/>
          <p:nvPr/>
        </p:nvSpPr>
        <p:spPr>
          <a:xfrm>
            <a:off x="5787124" y="5858471"/>
            <a:ext cx="1362809" cy="369332"/>
          </a:xfrm>
          <a:prstGeom prst="rect">
            <a:avLst/>
          </a:prstGeom>
          <a:noFill/>
        </p:spPr>
        <p:txBody>
          <a:bodyPr wrap="none" rtlCol="0">
            <a:spAutoFit/>
          </a:bodyPr>
          <a:lstStyle/>
          <a:p>
            <a:r>
              <a:rPr lang="en-US"/>
              <a:t>Lawsuit filed</a:t>
            </a:r>
          </a:p>
        </p:txBody>
      </p:sp>
      <p:cxnSp>
        <p:nvCxnSpPr>
          <p:cNvPr id="81" name="Straight Arrow Connector 80"/>
          <p:cNvCxnSpPr/>
          <p:nvPr/>
        </p:nvCxnSpPr>
        <p:spPr>
          <a:xfrm flipV="1">
            <a:off x="6214946" y="4625002"/>
            <a:ext cx="446811" cy="1344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47665" y="978122"/>
            <a:ext cx="4867535" cy="26411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460702" y="981307"/>
            <a:ext cx="4854498" cy="2624254"/>
          </a:xfrm>
          <a:custGeom>
            <a:avLst/>
            <a:gdLst>
              <a:gd name="connsiteX0" fmla="*/ 0 w 4854498"/>
              <a:gd name="connsiteY0" fmla="*/ 2624254 h 2624254"/>
              <a:gd name="connsiteX1" fmla="*/ 4854498 w 4854498"/>
              <a:gd name="connsiteY1" fmla="*/ 0 h 2624254"/>
              <a:gd name="connsiteX2" fmla="*/ 4854498 w 4854498"/>
              <a:gd name="connsiteY2" fmla="*/ 1248937 h 2624254"/>
              <a:gd name="connsiteX3" fmla="*/ 0 w 4854498"/>
              <a:gd name="connsiteY3" fmla="*/ 2624254 h 2624254"/>
            </a:gdLst>
            <a:ahLst/>
            <a:cxnLst>
              <a:cxn ang="0">
                <a:pos x="connsiteX0" y="connsiteY0"/>
              </a:cxn>
              <a:cxn ang="0">
                <a:pos x="connsiteX1" y="connsiteY1"/>
              </a:cxn>
              <a:cxn ang="0">
                <a:pos x="connsiteX2" y="connsiteY2"/>
              </a:cxn>
              <a:cxn ang="0">
                <a:pos x="connsiteX3" y="connsiteY3"/>
              </a:cxn>
            </a:cxnLst>
            <a:rect l="l" t="t" r="r" b="b"/>
            <a:pathLst>
              <a:path w="4854498" h="2624254">
                <a:moveTo>
                  <a:pt x="0" y="2624254"/>
                </a:moveTo>
                <a:lnTo>
                  <a:pt x="4854498" y="0"/>
                </a:lnTo>
                <a:lnTo>
                  <a:pt x="4854498" y="1248937"/>
                </a:lnTo>
                <a:lnTo>
                  <a:pt x="0" y="2624254"/>
                </a:lnTo>
                <a:close/>
              </a:path>
            </a:pathLst>
          </a:custGeom>
          <a:pattFill prst="openDmnd">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483005" y="3293327"/>
            <a:ext cx="564995" cy="297366"/>
          </a:xfrm>
          <a:custGeom>
            <a:avLst/>
            <a:gdLst>
              <a:gd name="connsiteX0" fmla="*/ 0 w 564995"/>
              <a:gd name="connsiteY0" fmla="*/ 297366 h 297366"/>
              <a:gd name="connsiteX1" fmla="*/ 564995 w 564995"/>
              <a:gd name="connsiteY1" fmla="*/ 0 h 297366"/>
              <a:gd name="connsiteX2" fmla="*/ 564995 w 564995"/>
              <a:gd name="connsiteY2" fmla="*/ 148683 h 297366"/>
              <a:gd name="connsiteX3" fmla="*/ 0 w 564995"/>
              <a:gd name="connsiteY3" fmla="*/ 297366 h 297366"/>
            </a:gdLst>
            <a:ahLst/>
            <a:cxnLst>
              <a:cxn ang="0">
                <a:pos x="connsiteX0" y="connsiteY0"/>
              </a:cxn>
              <a:cxn ang="0">
                <a:pos x="connsiteX1" y="connsiteY1"/>
              </a:cxn>
              <a:cxn ang="0">
                <a:pos x="connsiteX2" y="connsiteY2"/>
              </a:cxn>
              <a:cxn ang="0">
                <a:pos x="connsiteX3" y="connsiteY3"/>
              </a:cxn>
            </a:cxnLst>
            <a:rect l="l" t="t" r="r" b="b"/>
            <a:pathLst>
              <a:path w="564995" h="297366">
                <a:moveTo>
                  <a:pt x="0" y="297366"/>
                </a:moveTo>
                <a:lnTo>
                  <a:pt x="564995" y="0"/>
                </a:lnTo>
                <a:lnTo>
                  <a:pt x="564995" y="148683"/>
                </a:lnTo>
                <a:lnTo>
                  <a:pt x="0" y="297366"/>
                </a:lnTo>
                <a:close/>
              </a:path>
            </a:pathLst>
          </a:cu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97873" y="3404839"/>
            <a:ext cx="4824761" cy="1159727"/>
          </a:xfrm>
          <a:custGeom>
            <a:avLst/>
            <a:gdLst>
              <a:gd name="connsiteX0" fmla="*/ 0 w 4824761"/>
              <a:gd name="connsiteY0" fmla="*/ 1159727 h 1159727"/>
              <a:gd name="connsiteX1" fmla="*/ 4824761 w 4824761"/>
              <a:gd name="connsiteY1" fmla="*/ 0 h 1159727"/>
              <a:gd name="connsiteX2" fmla="*/ 4824761 w 4824761"/>
              <a:gd name="connsiteY2" fmla="*/ 379141 h 1159727"/>
              <a:gd name="connsiteX3" fmla="*/ 0 w 4824761"/>
              <a:gd name="connsiteY3" fmla="*/ 1159727 h 1159727"/>
            </a:gdLst>
            <a:ahLst/>
            <a:cxnLst>
              <a:cxn ang="0">
                <a:pos x="connsiteX0" y="connsiteY0"/>
              </a:cxn>
              <a:cxn ang="0">
                <a:pos x="connsiteX1" y="connsiteY1"/>
              </a:cxn>
              <a:cxn ang="0">
                <a:pos x="connsiteX2" y="connsiteY2"/>
              </a:cxn>
              <a:cxn ang="0">
                <a:pos x="connsiteX3" y="connsiteY3"/>
              </a:cxn>
            </a:cxnLst>
            <a:rect l="l" t="t" r="r" b="b"/>
            <a:pathLst>
              <a:path w="4824761" h="1159727">
                <a:moveTo>
                  <a:pt x="0" y="1159727"/>
                </a:moveTo>
                <a:lnTo>
                  <a:pt x="4824761" y="0"/>
                </a:lnTo>
                <a:lnTo>
                  <a:pt x="4824761" y="379141"/>
                </a:lnTo>
                <a:lnTo>
                  <a:pt x="0" y="1159727"/>
                </a:lnTo>
                <a:close/>
              </a:path>
            </a:pathLst>
          </a:custGeom>
          <a:pattFill prst="openDmn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98725" y="4422775"/>
            <a:ext cx="552450" cy="133350"/>
          </a:xfrm>
          <a:custGeom>
            <a:avLst/>
            <a:gdLst>
              <a:gd name="connsiteX0" fmla="*/ 0 w 552450"/>
              <a:gd name="connsiteY0" fmla="*/ 133350 h 133350"/>
              <a:gd name="connsiteX1" fmla="*/ 552450 w 552450"/>
              <a:gd name="connsiteY1" fmla="*/ 0 h 133350"/>
              <a:gd name="connsiteX2" fmla="*/ 552450 w 552450"/>
              <a:gd name="connsiteY2" fmla="*/ 57150 h 133350"/>
              <a:gd name="connsiteX3" fmla="*/ 0 w 5524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52450" h="133350">
                <a:moveTo>
                  <a:pt x="0" y="133350"/>
                </a:moveTo>
                <a:lnTo>
                  <a:pt x="552450" y="0"/>
                </a:lnTo>
                <a:lnTo>
                  <a:pt x="552450" y="57150"/>
                </a:lnTo>
                <a:lnTo>
                  <a:pt x="0" y="13335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307048" y="4057419"/>
            <a:ext cx="1457450" cy="369332"/>
          </a:xfrm>
          <a:prstGeom prst="rect">
            <a:avLst/>
          </a:prstGeom>
          <a:noFill/>
        </p:spPr>
        <p:txBody>
          <a:bodyPr wrap="none" rtlCol="0">
            <a:spAutoFit/>
          </a:bodyPr>
          <a:lstStyle/>
          <a:p>
            <a:r>
              <a:rPr lang="en-US" dirty="0">
                <a:solidFill>
                  <a:srgbClr val="7030A0"/>
                </a:solidFill>
              </a:rPr>
              <a:t>No Injunction</a:t>
            </a:r>
          </a:p>
        </p:txBody>
      </p:sp>
      <p:sp>
        <p:nvSpPr>
          <p:cNvPr id="11" name="TextBox 10"/>
          <p:cNvSpPr txBox="1"/>
          <p:nvPr/>
        </p:nvSpPr>
        <p:spPr>
          <a:xfrm>
            <a:off x="1484865" y="69673"/>
            <a:ext cx="3671019" cy="1200329"/>
          </a:xfrm>
          <a:prstGeom prst="rect">
            <a:avLst/>
          </a:prstGeom>
          <a:noFill/>
        </p:spPr>
        <p:txBody>
          <a:bodyPr wrap="square" rtlCol="0">
            <a:spAutoFit/>
          </a:bodyPr>
          <a:lstStyle/>
          <a:p>
            <a:r>
              <a:rPr lang="en-US" dirty="0"/>
              <a:t>Defendant could continue to</a:t>
            </a:r>
          </a:p>
          <a:p>
            <a:r>
              <a:rPr lang="en-US" dirty="0"/>
              <a:t>infringe, but would risk another </a:t>
            </a:r>
          </a:p>
          <a:p>
            <a:r>
              <a:rPr lang="en-US" dirty="0"/>
              <a:t>lawsuit, and thus liability</a:t>
            </a:r>
          </a:p>
          <a:p>
            <a:r>
              <a:rPr lang="en-US" dirty="0"/>
              <a:t>for one of these zones</a:t>
            </a:r>
          </a:p>
        </p:txBody>
      </p:sp>
      <p:cxnSp>
        <p:nvCxnSpPr>
          <p:cNvPr id="13" name="Straight Arrow Connector 12"/>
          <p:cNvCxnSpPr/>
          <p:nvPr/>
        </p:nvCxnSpPr>
        <p:spPr>
          <a:xfrm flipH="1" flipV="1">
            <a:off x="9797440" y="978122"/>
            <a:ext cx="840993" cy="1444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5530240" y="2468137"/>
            <a:ext cx="164316" cy="453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5478249" y="3398611"/>
            <a:ext cx="258367" cy="567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20486813">
            <a:off x="5768027" y="1926812"/>
            <a:ext cx="1000530" cy="307777"/>
          </a:xfrm>
          <a:prstGeom prst="rect">
            <a:avLst/>
          </a:prstGeom>
          <a:noFill/>
        </p:spPr>
        <p:txBody>
          <a:bodyPr wrap="none" rtlCol="0">
            <a:spAutoFit/>
          </a:bodyPr>
          <a:lstStyle/>
          <a:p>
            <a:r>
              <a:rPr lang="en-US" sz="1400"/>
              <a:t>Lost profits</a:t>
            </a:r>
          </a:p>
        </p:txBody>
      </p:sp>
      <p:sp>
        <p:nvSpPr>
          <p:cNvPr id="66" name="TextBox 65"/>
          <p:cNvSpPr txBox="1"/>
          <p:nvPr/>
        </p:nvSpPr>
        <p:spPr>
          <a:xfrm rot="20871073">
            <a:off x="5717584" y="3609628"/>
            <a:ext cx="1571328" cy="307777"/>
          </a:xfrm>
          <a:prstGeom prst="rect">
            <a:avLst/>
          </a:prstGeom>
          <a:noFill/>
        </p:spPr>
        <p:txBody>
          <a:bodyPr wrap="none" rtlCol="0">
            <a:spAutoFit/>
          </a:bodyPr>
          <a:lstStyle/>
          <a:p>
            <a:r>
              <a:rPr lang="en-US" sz="1400"/>
              <a:t>Reasonable royalty</a:t>
            </a:r>
            <a:endParaRPr lang="en-US" sz="1400" dirty="0"/>
          </a:p>
        </p:txBody>
      </p:sp>
      <p:sp>
        <p:nvSpPr>
          <p:cNvPr id="67" name="TextBox 66"/>
          <p:cNvSpPr txBox="1"/>
          <p:nvPr/>
        </p:nvSpPr>
        <p:spPr>
          <a:xfrm>
            <a:off x="2364410" y="3873027"/>
            <a:ext cx="548548" cy="307777"/>
          </a:xfrm>
          <a:prstGeom prst="rect">
            <a:avLst/>
          </a:prstGeom>
          <a:noFill/>
        </p:spPr>
        <p:txBody>
          <a:bodyPr wrap="none" rtlCol="0">
            <a:spAutoFit/>
          </a:bodyPr>
          <a:lstStyle/>
          <a:p>
            <a:r>
              <a:rPr lang="en-US" sz="1400"/>
              <a:t>§286</a:t>
            </a:r>
            <a:endParaRPr lang="en-US" sz="1400" dirty="0"/>
          </a:p>
        </p:txBody>
      </p:sp>
      <p:cxnSp>
        <p:nvCxnSpPr>
          <p:cNvPr id="68" name="Straight Arrow Connector 67"/>
          <p:cNvCxnSpPr/>
          <p:nvPr/>
        </p:nvCxnSpPr>
        <p:spPr>
          <a:xfrm flipV="1">
            <a:off x="2638684" y="3400077"/>
            <a:ext cx="274274" cy="472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638684" y="4180804"/>
            <a:ext cx="274274" cy="285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155884" y="2896649"/>
            <a:ext cx="1778757" cy="523220"/>
          </a:xfrm>
          <a:prstGeom prst="rect">
            <a:avLst/>
          </a:prstGeom>
          <a:noFill/>
        </p:spPr>
        <p:txBody>
          <a:bodyPr wrap="none" rtlCol="0">
            <a:spAutoFit/>
          </a:bodyPr>
          <a:lstStyle/>
          <a:p>
            <a:r>
              <a:rPr lang="en-US" sz="1400" dirty="0"/>
              <a:t>Alternative measures </a:t>
            </a:r>
          </a:p>
          <a:p>
            <a:r>
              <a:rPr lang="en-US" sz="1400" dirty="0"/>
              <a:t>of damages</a:t>
            </a:r>
          </a:p>
        </p:txBody>
      </p:sp>
      <p:sp>
        <p:nvSpPr>
          <p:cNvPr id="72" name="TextBox 71">
            <a:extLst>
              <a:ext uri="{FF2B5EF4-FFF2-40B4-BE49-F238E27FC236}">
                <a16:creationId xmlns:a16="http://schemas.microsoft.com/office/drawing/2014/main" id="{F76F3983-441F-CA43-8B03-6429C6F25173}"/>
              </a:ext>
            </a:extLst>
          </p:cNvPr>
          <p:cNvSpPr txBox="1"/>
          <p:nvPr/>
        </p:nvSpPr>
        <p:spPr>
          <a:xfrm>
            <a:off x="7472315" y="5858471"/>
            <a:ext cx="1794787" cy="369332"/>
          </a:xfrm>
          <a:prstGeom prst="rect">
            <a:avLst/>
          </a:prstGeom>
          <a:noFill/>
        </p:spPr>
        <p:txBody>
          <a:bodyPr wrap="none" rtlCol="0">
            <a:spAutoFit/>
          </a:bodyPr>
          <a:lstStyle/>
          <a:p>
            <a:r>
              <a:rPr lang="en-US" dirty="0"/>
              <a:t>Patentee prevails</a:t>
            </a:r>
          </a:p>
        </p:txBody>
      </p:sp>
      <p:cxnSp>
        <p:nvCxnSpPr>
          <p:cNvPr id="74" name="Straight Arrow Connector 73">
            <a:extLst>
              <a:ext uri="{FF2B5EF4-FFF2-40B4-BE49-F238E27FC236}">
                <a16:creationId xmlns:a16="http://schemas.microsoft.com/office/drawing/2014/main" id="{A3F4B146-1280-7242-B405-BD3052A4B9F2}"/>
              </a:ext>
            </a:extLst>
          </p:cNvPr>
          <p:cNvCxnSpPr>
            <a:cxnSpLocks/>
          </p:cNvCxnSpPr>
          <p:nvPr/>
        </p:nvCxnSpPr>
        <p:spPr>
          <a:xfrm flipH="1" flipV="1">
            <a:off x="7323352" y="4616363"/>
            <a:ext cx="432321" cy="128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E7D9A5F9-C348-7C43-8BF8-A457D01DFF71}"/>
              </a:ext>
            </a:extLst>
          </p:cNvPr>
          <p:cNvSpPr/>
          <p:nvPr/>
        </p:nvSpPr>
        <p:spPr>
          <a:xfrm>
            <a:off x="11535782"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a:extLst>
              <a:ext uri="{FF2B5EF4-FFF2-40B4-BE49-F238E27FC236}">
                <a16:creationId xmlns:a16="http://schemas.microsoft.com/office/drawing/2014/main" id="{CA4A41A4-F6C0-5348-BF4F-28EBDF6E9F88}"/>
              </a:ext>
            </a:extLst>
          </p:cNvPr>
          <p:cNvSpPr/>
          <p:nvPr/>
        </p:nvSpPr>
        <p:spPr>
          <a:xfrm>
            <a:off x="10918033"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D02F438C-CAB6-0F47-A95D-BC7C02CAAA7F}"/>
              </a:ext>
            </a:extLst>
          </p:cNvPr>
          <p:cNvSpPr txBox="1"/>
          <p:nvPr/>
        </p:nvSpPr>
        <p:spPr>
          <a:xfrm>
            <a:off x="10352277" y="4571999"/>
            <a:ext cx="601447" cy="338554"/>
          </a:xfrm>
          <a:prstGeom prst="rect">
            <a:avLst/>
          </a:prstGeom>
          <a:noFill/>
        </p:spPr>
        <p:txBody>
          <a:bodyPr wrap="none" rtlCol="0">
            <a:spAutoFit/>
          </a:bodyPr>
          <a:lstStyle/>
          <a:p>
            <a:r>
              <a:rPr lang="en-US" sz="1600" dirty="0"/>
              <a:t>2023</a:t>
            </a:r>
          </a:p>
        </p:txBody>
      </p:sp>
      <p:sp>
        <p:nvSpPr>
          <p:cNvPr id="82" name="TextBox 81">
            <a:extLst>
              <a:ext uri="{FF2B5EF4-FFF2-40B4-BE49-F238E27FC236}">
                <a16:creationId xmlns:a16="http://schemas.microsoft.com/office/drawing/2014/main" id="{B4E9700B-045A-5D48-A9BB-13A6612C8C62}"/>
              </a:ext>
            </a:extLst>
          </p:cNvPr>
          <p:cNvSpPr txBox="1"/>
          <p:nvPr/>
        </p:nvSpPr>
        <p:spPr>
          <a:xfrm>
            <a:off x="10986643" y="4570534"/>
            <a:ext cx="601447" cy="338554"/>
          </a:xfrm>
          <a:prstGeom prst="rect">
            <a:avLst/>
          </a:prstGeom>
          <a:noFill/>
        </p:spPr>
        <p:txBody>
          <a:bodyPr wrap="none" rtlCol="0">
            <a:spAutoFit/>
          </a:bodyPr>
          <a:lstStyle/>
          <a:p>
            <a:r>
              <a:rPr lang="en-US" sz="1600" dirty="0"/>
              <a:t>2024</a:t>
            </a:r>
          </a:p>
        </p:txBody>
      </p:sp>
      <p:cxnSp>
        <p:nvCxnSpPr>
          <p:cNvPr id="83" name="Straight Connector 82">
            <a:extLst>
              <a:ext uri="{FF2B5EF4-FFF2-40B4-BE49-F238E27FC236}">
                <a16:creationId xmlns:a16="http://schemas.microsoft.com/office/drawing/2014/main" id="{E7B4AB13-EA41-8540-A0E7-4189517B3D96}"/>
              </a:ext>
            </a:extLst>
          </p:cNvPr>
          <p:cNvCxnSpPr>
            <a:cxnSpLocks/>
          </p:cNvCxnSpPr>
          <p:nvPr/>
        </p:nvCxnSpPr>
        <p:spPr>
          <a:xfrm flipH="1">
            <a:off x="2482240" y="1019236"/>
            <a:ext cx="9100160" cy="258632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2362C8AB-1A23-6F45-B810-950426C20DBA}"/>
              </a:ext>
            </a:extLst>
          </p:cNvPr>
          <p:cNvSpPr/>
          <p:nvPr/>
        </p:nvSpPr>
        <p:spPr>
          <a:xfrm>
            <a:off x="7308806" y="2410691"/>
            <a:ext cx="4277857" cy="1368403"/>
          </a:xfrm>
          <a:custGeom>
            <a:avLst/>
            <a:gdLst>
              <a:gd name="connsiteX0" fmla="*/ 12788 w 4277857"/>
              <a:gd name="connsiteY0" fmla="*/ 1003922 h 1368403"/>
              <a:gd name="connsiteX1" fmla="*/ 4277857 w 4277857"/>
              <a:gd name="connsiteY1" fmla="*/ 0 h 1368403"/>
              <a:gd name="connsiteX2" fmla="*/ 4277857 w 4277857"/>
              <a:gd name="connsiteY2" fmla="*/ 658624 h 1368403"/>
              <a:gd name="connsiteX3" fmla="*/ 0 w 4277857"/>
              <a:gd name="connsiteY3" fmla="*/ 1368403 h 1368403"/>
              <a:gd name="connsiteX4" fmla="*/ 12788 w 4277857"/>
              <a:gd name="connsiteY4" fmla="*/ 1003922 h 136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7857" h="1368403">
                <a:moveTo>
                  <a:pt x="12788" y="1003922"/>
                </a:moveTo>
                <a:lnTo>
                  <a:pt x="4277857" y="0"/>
                </a:lnTo>
                <a:lnTo>
                  <a:pt x="4277857" y="658624"/>
                </a:lnTo>
                <a:lnTo>
                  <a:pt x="0" y="1368403"/>
                </a:lnTo>
                <a:lnTo>
                  <a:pt x="12788" y="1003922"/>
                </a:lnTo>
                <a:close/>
              </a:path>
            </a:pathLst>
          </a:custGeom>
          <a:pattFill prst="lgConfetti">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36CC616A-5F90-1243-B572-A55A951BADA0}"/>
              </a:ext>
            </a:extLst>
          </p:cNvPr>
          <p:cNvCxnSpPr/>
          <p:nvPr/>
        </p:nvCxnSpPr>
        <p:spPr>
          <a:xfrm flipV="1">
            <a:off x="7331502" y="1479395"/>
            <a:ext cx="124947" cy="75084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8392C58-8D5F-1641-9D4C-D31E6D100F3E}"/>
              </a:ext>
            </a:extLst>
          </p:cNvPr>
          <p:cNvCxnSpPr>
            <a:cxnSpLocks/>
          </p:cNvCxnSpPr>
          <p:nvPr/>
        </p:nvCxnSpPr>
        <p:spPr>
          <a:xfrm flipH="1">
            <a:off x="7472315" y="0"/>
            <a:ext cx="4115775" cy="1479394"/>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6E39DB2A-E83A-3542-BEDB-6D3640F98821}"/>
              </a:ext>
            </a:extLst>
          </p:cNvPr>
          <p:cNvSpPr/>
          <p:nvPr/>
        </p:nvSpPr>
        <p:spPr>
          <a:xfrm>
            <a:off x="7340778" y="19183"/>
            <a:ext cx="4252279" cy="2193281"/>
          </a:xfrm>
          <a:custGeom>
            <a:avLst/>
            <a:gdLst>
              <a:gd name="connsiteX0" fmla="*/ 0 w 4252279"/>
              <a:gd name="connsiteY0" fmla="*/ 2193281 h 2193281"/>
              <a:gd name="connsiteX1" fmla="*/ 115099 w 4252279"/>
              <a:gd name="connsiteY1" fmla="*/ 1477108 h 2193281"/>
              <a:gd name="connsiteX2" fmla="*/ 4252279 w 4252279"/>
              <a:gd name="connsiteY2" fmla="*/ 0 h 2193281"/>
              <a:gd name="connsiteX3" fmla="*/ 4252279 w 4252279"/>
              <a:gd name="connsiteY3" fmla="*/ 991133 h 2193281"/>
              <a:gd name="connsiteX4" fmla="*/ 0 w 4252279"/>
              <a:gd name="connsiteY4" fmla="*/ 2193281 h 219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2279" h="2193281">
                <a:moveTo>
                  <a:pt x="0" y="2193281"/>
                </a:moveTo>
                <a:lnTo>
                  <a:pt x="115099" y="1477108"/>
                </a:lnTo>
                <a:lnTo>
                  <a:pt x="4252279" y="0"/>
                </a:lnTo>
                <a:lnTo>
                  <a:pt x="4252279" y="991133"/>
                </a:lnTo>
                <a:lnTo>
                  <a:pt x="0" y="2193281"/>
                </a:lnTo>
                <a:close/>
              </a:path>
            </a:pathLst>
          </a:custGeom>
          <a:pattFill prst="lgConfetti">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CD1129F4-8CB3-AA4D-8EE0-DA2C3C7A0950}"/>
              </a:ext>
            </a:extLst>
          </p:cNvPr>
          <p:cNvSpPr/>
          <p:nvPr/>
        </p:nvSpPr>
        <p:spPr>
          <a:xfrm>
            <a:off x="7321594" y="1496291"/>
            <a:ext cx="4265069" cy="1899138"/>
          </a:xfrm>
          <a:custGeom>
            <a:avLst/>
            <a:gdLst>
              <a:gd name="connsiteX0" fmla="*/ 0 w 4265069"/>
              <a:gd name="connsiteY0" fmla="*/ 1899138 h 1899138"/>
              <a:gd name="connsiteX1" fmla="*/ 6395 w 4265069"/>
              <a:gd name="connsiteY1" fmla="*/ 1541052 h 1899138"/>
              <a:gd name="connsiteX2" fmla="*/ 4265069 w 4265069"/>
              <a:gd name="connsiteY2" fmla="*/ 0 h 1899138"/>
              <a:gd name="connsiteX3" fmla="*/ 4265069 w 4265069"/>
              <a:gd name="connsiteY3" fmla="*/ 888822 h 1899138"/>
              <a:gd name="connsiteX4" fmla="*/ 0 w 4265069"/>
              <a:gd name="connsiteY4" fmla="*/ 1899138 h 1899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5069" h="1899138">
                <a:moveTo>
                  <a:pt x="0" y="1899138"/>
                </a:moveTo>
                <a:lnTo>
                  <a:pt x="6395" y="1541052"/>
                </a:lnTo>
                <a:lnTo>
                  <a:pt x="4265069" y="0"/>
                </a:lnTo>
                <a:lnTo>
                  <a:pt x="4265069" y="888822"/>
                </a:lnTo>
                <a:lnTo>
                  <a:pt x="0" y="1899138"/>
                </a:lnTo>
                <a:close/>
              </a:path>
            </a:pathLst>
          </a:custGeom>
          <a:pattFill prst="lgConfetti">
            <a:fgClr>
              <a:schemeClr val="accent2"/>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1C79412B-C69C-274E-9B61-DEB398859DD8}"/>
              </a:ext>
            </a:extLst>
          </p:cNvPr>
          <p:cNvSpPr/>
          <p:nvPr/>
        </p:nvSpPr>
        <p:spPr>
          <a:xfrm>
            <a:off x="7449483" y="-19183"/>
            <a:ext cx="4111602" cy="1502685"/>
          </a:xfrm>
          <a:custGeom>
            <a:avLst/>
            <a:gdLst>
              <a:gd name="connsiteX0" fmla="*/ 0 w 4111602"/>
              <a:gd name="connsiteY0" fmla="*/ 1502685 h 1502685"/>
              <a:gd name="connsiteX1" fmla="*/ 31972 w 4111602"/>
              <a:gd name="connsiteY1" fmla="*/ 722568 h 1502685"/>
              <a:gd name="connsiteX2" fmla="*/ 1592207 w 4111602"/>
              <a:gd name="connsiteY2" fmla="*/ 12789 h 1502685"/>
              <a:gd name="connsiteX3" fmla="*/ 4111602 w 4111602"/>
              <a:gd name="connsiteY3" fmla="*/ 0 h 1502685"/>
              <a:gd name="connsiteX4" fmla="*/ 0 w 4111602"/>
              <a:gd name="connsiteY4" fmla="*/ 1502685 h 150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602" h="1502685">
                <a:moveTo>
                  <a:pt x="0" y="1502685"/>
                </a:moveTo>
                <a:lnTo>
                  <a:pt x="31972" y="722568"/>
                </a:lnTo>
                <a:lnTo>
                  <a:pt x="1592207" y="12789"/>
                </a:lnTo>
                <a:lnTo>
                  <a:pt x="4111602" y="0"/>
                </a:lnTo>
                <a:lnTo>
                  <a:pt x="0" y="1502685"/>
                </a:lnTo>
                <a:close/>
              </a:path>
            </a:pathLst>
          </a:custGeom>
          <a:pattFill prst="lgConfetti">
            <a:fgClr>
              <a:schemeClr val="accent2"/>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8" name="Straight Arrow Connector 87">
            <a:extLst>
              <a:ext uri="{FF2B5EF4-FFF2-40B4-BE49-F238E27FC236}">
                <a16:creationId xmlns:a16="http://schemas.microsoft.com/office/drawing/2014/main" id="{DDBDA40A-5966-FA42-BFE1-9BC2F3A26E2B}"/>
              </a:ext>
            </a:extLst>
          </p:cNvPr>
          <p:cNvCxnSpPr>
            <a:cxnSpLocks/>
          </p:cNvCxnSpPr>
          <p:nvPr/>
        </p:nvCxnSpPr>
        <p:spPr>
          <a:xfrm>
            <a:off x="3779094" y="1166918"/>
            <a:ext cx="5408747" cy="17680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CFD3CEB7-4A65-FE49-B17D-72899D066D77}"/>
              </a:ext>
            </a:extLst>
          </p:cNvPr>
          <p:cNvCxnSpPr>
            <a:cxnSpLocks/>
          </p:cNvCxnSpPr>
          <p:nvPr/>
        </p:nvCxnSpPr>
        <p:spPr>
          <a:xfrm>
            <a:off x="3781963" y="1092692"/>
            <a:ext cx="4308237" cy="1485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083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224815" y="4571999"/>
            <a:ext cx="10363275" cy="7116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Aft>
                <a:spcPct val="0"/>
              </a:spcAft>
            </a:pPr>
            <a:endParaRPr lang="en-US" sz="2000" dirty="0">
              <a:latin typeface="Times New Roman" charset="0"/>
            </a:endParaRPr>
          </a:p>
          <a:p>
            <a:pPr eaLnBrk="0" fontAlgn="base" hangingPunct="0">
              <a:spcAft>
                <a:spcPct val="0"/>
              </a:spcAft>
            </a:pPr>
            <a:r>
              <a:rPr lang="en-US" sz="2000" dirty="0">
                <a:latin typeface="Times New Roman" charset="0"/>
              </a:rPr>
              <a:t>Patent</a:t>
            </a:r>
          </a:p>
        </p:txBody>
      </p:sp>
      <p:cxnSp>
        <p:nvCxnSpPr>
          <p:cNvPr id="24" name="Straight Connector 23"/>
          <p:cNvCxnSpPr/>
          <p:nvPr/>
        </p:nvCxnSpPr>
        <p:spPr bwMode="auto">
          <a:xfrm>
            <a:off x="446049" y="4571999"/>
            <a:ext cx="11745951" cy="0"/>
          </a:xfrm>
          <a:prstGeom prst="line">
            <a:avLst/>
          </a:prstGeom>
          <a:solidFill>
            <a:schemeClr val="accent1"/>
          </a:solidFill>
          <a:ln w="38100" cap="flat" cmpd="sng" algn="ctr">
            <a:solidFill>
              <a:schemeClr val="tx1"/>
            </a:solidFill>
            <a:prstDash val="solid"/>
            <a:round/>
            <a:headEnd type="none" w="med" len="med"/>
            <a:tailEnd type="stealth" w="med" len="med"/>
          </a:ln>
          <a:effectLst/>
        </p:spPr>
      </p:cxnSp>
      <p:sp>
        <p:nvSpPr>
          <p:cNvPr id="25" name="TextBox 24"/>
          <p:cNvSpPr txBox="1"/>
          <p:nvPr/>
        </p:nvSpPr>
        <p:spPr>
          <a:xfrm>
            <a:off x="2438401" y="4572000"/>
            <a:ext cx="601447" cy="338554"/>
          </a:xfrm>
          <a:prstGeom prst="rect">
            <a:avLst/>
          </a:prstGeom>
          <a:noFill/>
        </p:spPr>
        <p:txBody>
          <a:bodyPr wrap="none" rtlCol="0">
            <a:spAutoFit/>
          </a:bodyPr>
          <a:lstStyle/>
          <a:p>
            <a:r>
              <a:rPr lang="en-US" sz="1600" dirty="0"/>
              <a:t>2010</a:t>
            </a:r>
          </a:p>
        </p:txBody>
      </p:sp>
      <p:sp>
        <p:nvSpPr>
          <p:cNvPr id="26" name="TextBox 25"/>
          <p:cNvSpPr txBox="1"/>
          <p:nvPr/>
        </p:nvSpPr>
        <p:spPr>
          <a:xfrm>
            <a:off x="3048001" y="4572000"/>
            <a:ext cx="601447" cy="338554"/>
          </a:xfrm>
          <a:prstGeom prst="rect">
            <a:avLst/>
          </a:prstGeom>
          <a:noFill/>
        </p:spPr>
        <p:txBody>
          <a:bodyPr wrap="none" rtlCol="0">
            <a:spAutoFit/>
          </a:bodyPr>
          <a:lstStyle/>
          <a:p>
            <a:r>
              <a:rPr lang="en-US" sz="1600" dirty="0"/>
              <a:t>2011</a:t>
            </a:r>
          </a:p>
        </p:txBody>
      </p:sp>
      <p:sp>
        <p:nvSpPr>
          <p:cNvPr id="27" name="TextBox 26"/>
          <p:cNvSpPr txBox="1"/>
          <p:nvPr/>
        </p:nvSpPr>
        <p:spPr>
          <a:xfrm>
            <a:off x="3657601" y="4572000"/>
            <a:ext cx="601447" cy="338554"/>
          </a:xfrm>
          <a:prstGeom prst="rect">
            <a:avLst/>
          </a:prstGeom>
          <a:noFill/>
        </p:spPr>
        <p:txBody>
          <a:bodyPr wrap="none" rtlCol="0">
            <a:spAutoFit/>
          </a:bodyPr>
          <a:lstStyle/>
          <a:p>
            <a:r>
              <a:rPr lang="en-US" sz="1600" dirty="0"/>
              <a:t>2012</a:t>
            </a:r>
          </a:p>
        </p:txBody>
      </p:sp>
      <p:sp>
        <p:nvSpPr>
          <p:cNvPr id="28" name="TextBox 27"/>
          <p:cNvSpPr txBox="1"/>
          <p:nvPr/>
        </p:nvSpPr>
        <p:spPr>
          <a:xfrm>
            <a:off x="4267201" y="4572000"/>
            <a:ext cx="601447" cy="338554"/>
          </a:xfrm>
          <a:prstGeom prst="rect">
            <a:avLst/>
          </a:prstGeom>
          <a:noFill/>
        </p:spPr>
        <p:txBody>
          <a:bodyPr wrap="none" rtlCol="0">
            <a:spAutoFit/>
          </a:bodyPr>
          <a:lstStyle/>
          <a:p>
            <a:r>
              <a:rPr lang="en-US" sz="1600" dirty="0"/>
              <a:t>2013</a:t>
            </a:r>
          </a:p>
        </p:txBody>
      </p:sp>
      <p:sp>
        <p:nvSpPr>
          <p:cNvPr id="29" name="TextBox 28"/>
          <p:cNvSpPr txBox="1"/>
          <p:nvPr/>
        </p:nvSpPr>
        <p:spPr>
          <a:xfrm>
            <a:off x="4876801" y="4572000"/>
            <a:ext cx="601447" cy="338554"/>
          </a:xfrm>
          <a:prstGeom prst="rect">
            <a:avLst/>
          </a:prstGeom>
          <a:noFill/>
        </p:spPr>
        <p:txBody>
          <a:bodyPr wrap="none" rtlCol="0">
            <a:spAutoFit/>
          </a:bodyPr>
          <a:lstStyle/>
          <a:p>
            <a:r>
              <a:rPr lang="en-US" sz="1600" dirty="0"/>
              <a:t>2014</a:t>
            </a:r>
          </a:p>
        </p:txBody>
      </p:sp>
      <p:sp>
        <p:nvSpPr>
          <p:cNvPr id="30" name="TextBox 29"/>
          <p:cNvSpPr txBox="1"/>
          <p:nvPr/>
        </p:nvSpPr>
        <p:spPr>
          <a:xfrm>
            <a:off x="5486401" y="4572000"/>
            <a:ext cx="601447" cy="338554"/>
          </a:xfrm>
          <a:prstGeom prst="rect">
            <a:avLst/>
          </a:prstGeom>
          <a:noFill/>
        </p:spPr>
        <p:txBody>
          <a:bodyPr wrap="none" rtlCol="0">
            <a:spAutoFit/>
          </a:bodyPr>
          <a:lstStyle/>
          <a:p>
            <a:r>
              <a:rPr lang="en-US" sz="1600" dirty="0"/>
              <a:t>2015</a:t>
            </a:r>
          </a:p>
        </p:txBody>
      </p:sp>
      <p:sp>
        <p:nvSpPr>
          <p:cNvPr id="31" name="TextBox 30"/>
          <p:cNvSpPr txBox="1"/>
          <p:nvPr/>
        </p:nvSpPr>
        <p:spPr>
          <a:xfrm>
            <a:off x="6096001" y="4572000"/>
            <a:ext cx="601447" cy="338554"/>
          </a:xfrm>
          <a:prstGeom prst="rect">
            <a:avLst/>
          </a:prstGeom>
          <a:noFill/>
        </p:spPr>
        <p:txBody>
          <a:bodyPr wrap="none" rtlCol="0">
            <a:spAutoFit/>
          </a:bodyPr>
          <a:lstStyle/>
          <a:p>
            <a:r>
              <a:rPr lang="en-US" sz="1600" dirty="0"/>
              <a:t>2016</a:t>
            </a:r>
          </a:p>
        </p:txBody>
      </p:sp>
      <p:sp>
        <p:nvSpPr>
          <p:cNvPr id="32" name="TextBox 31"/>
          <p:cNvSpPr txBox="1"/>
          <p:nvPr/>
        </p:nvSpPr>
        <p:spPr>
          <a:xfrm>
            <a:off x="6705601" y="4572000"/>
            <a:ext cx="601447" cy="338554"/>
          </a:xfrm>
          <a:prstGeom prst="rect">
            <a:avLst/>
          </a:prstGeom>
          <a:noFill/>
        </p:spPr>
        <p:txBody>
          <a:bodyPr wrap="none" rtlCol="0">
            <a:spAutoFit/>
          </a:bodyPr>
          <a:lstStyle/>
          <a:p>
            <a:r>
              <a:rPr lang="en-US" sz="1600"/>
              <a:t>2017</a:t>
            </a:r>
            <a:endParaRPr lang="en-US" sz="1600" dirty="0"/>
          </a:p>
        </p:txBody>
      </p:sp>
      <p:sp>
        <p:nvSpPr>
          <p:cNvPr id="33" name="TextBox 32"/>
          <p:cNvSpPr txBox="1"/>
          <p:nvPr/>
        </p:nvSpPr>
        <p:spPr>
          <a:xfrm>
            <a:off x="7315201" y="4572000"/>
            <a:ext cx="601447" cy="338554"/>
          </a:xfrm>
          <a:prstGeom prst="rect">
            <a:avLst/>
          </a:prstGeom>
          <a:noFill/>
        </p:spPr>
        <p:txBody>
          <a:bodyPr wrap="none" rtlCol="0">
            <a:spAutoFit/>
          </a:bodyPr>
          <a:lstStyle/>
          <a:p>
            <a:r>
              <a:rPr lang="en-US" sz="1600" dirty="0"/>
              <a:t>2018</a:t>
            </a:r>
          </a:p>
        </p:txBody>
      </p:sp>
      <p:sp>
        <p:nvSpPr>
          <p:cNvPr id="34" name="TextBox 33"/>
          <p:cNvSpPr txBox="1"/>
          <p:nvPr/>
        </p:nvSpPr>
        <p:spPr>
          <a:xfrm>
            <a:off x="7924801" y="4572000"/>
            <a:ext cx="601447" cy="338554"/>
          </a:xfrm>
          <a:prstGeom prst="rect">
            <a:avLst/>
          </a:prstGeom>
          <a:noFill/>
        </p:spPr>
        <p:txBody>
          <a:bodyPr wrap="none" rtlCol="0">
            <a:spAutoFit/>
          </a:bodyPr>
          <a:lstStyle/>
          <a:p>
            <a:r>
              <a:rPr lang="en-US" sz="1600" dirty="0"/>
              <a:t>2019</a:t>
            </a:r>
          </a:p>
        </p:txBody>
      </p:sp>
      <p:sp>
        <p:nvSpPr>
          <p:cNvPr id="35" name="TextBox 34"/>
          <p:cNvSpPr txBox="1"/>
          <p:nvPr/>
        </p:nvSpPr>
        <p:spPr>
          <a:xfrm>
            <a:off x="8534401" y="4572000"/>
            <a:ext cx="601447" cy="338554"/>
          </a:xfrm>
          <a:prstGeom prst="rect">
            <a:avLst/>
          </a:prstGeom>
          <a:noFill/>
        </p:spPr>
        <p:txBody>
          <a:bodyPr wrap="none" rtlCol="0">
            <a:spAutoFit/>
          </a:bodyPr>
          <a:lstStyle/>
          <a:p>
            <a:r>
              <a:rPr lang="en-US" sz="1600" dirty="0"/>
              <a:t>2020</a:t>
            </a:r>
          </a:p>
        </p:txBody>
      </p:sp>
      <p:sp>
        <p:nvSpPr>
          <p:cNvPr id="36" name="TextBox 35"/>
          <p:cNvSpPr txBox="1"/>
          <p:nvPr/>
        </p:nvSpPr>
        <p:spPr>
          <a:xfrm>
            <a:off x="9144001" y="4572000"/>
            <a:ext cx="601447" cy="338554"/>
          </a:xfrm>
          <a:prstGeom prst="rect">
            <a:avLst/>
          </a:prstGeom>
          <a:noFill/>
        </p:spPr>
        <p:txBody>
          <a:bodyPr wrap="none" rtlCol="0">
            <a:spAutoFit/>
          </a:bodyPr>
          <a:lstStyle/>
          <a:p>
            <a:r>
              <a:rPr lang="en-US" sz="1600" dirty="0"/>
              <a:t>2021</a:t>
            </a:r>
          </a:p>
        </p:txBody>
      </p:sp>
      <p:sp>
        <p:nvSpPr>
          <p:cNvPr id="37" name="TextBox 36"/>
          <p:cNvSpPr txBox="1"/>
          <p:nvPr/>
        </p:nvSpPr>
        <p:spPr>
          <a:xfrm>
            <a:off x="9753601" y="4572000"/>
            <a:ext cx="601447" cy="338554"/>
          </a:xfrm>
          <a:prstGeom prst="rect">
            <a:avLst/>
          </a:prstGeom>
          <a:noFill/>
        </p:spPr>
        <p:txBody>
          <a:bodyPr wrap="none" rtlCol="0">
            <a:spAutoFit/>
          </a:bodyPr>
          <a:lstStyle/>
          <a:p>
            <a:r>
              <a:rPr lang="en-US" sz="1600" dirty="0"/>
              <a:t>2022</a:t>
            </a:r>
          </a:p>
        </p:txBody>
      </p:sp>
      <p:sp>
        <p:nvSpPr>
          <p:cNvPr id="39" name="Rounded Rectangle 38"/>
          <p:cNvSpPr/>
          <p:nvPr/>
        </p:nvSpPr>
        <p:spPr>
          <a:xfrm>
            <a:off x="30041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60560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2233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841105"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442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521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661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2795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8891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4987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100158"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709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300284"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239778" y="3627862"/>
            <a:ext cx="1207887" cy="129997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159051"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776804"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832875" y="4573465"/>
            <a:ext cx="601447" cy="338554"/>
          </a:xfrm>
          <a:prstGeom prst="rect">
            <a:avLst/>
          </a:prstGeom>
          <a:noFill/>
        </p:spPr>
        <p:txBody>
          <a:bodyPr wrap="none" rtlCol="0">
            <a:spAutoFit/>
          </a:bodyPr>
          <a:lstStyle/>
          <a:p>
            <a:r>
              <a:rPr lang="en-US" sz="1600" dirty="0"/>
              <a:t>2009</a:t>
            </a:r>
          </a:p>
        </p:txBody>
      </p:sp>
      <p:sp>
        <p:nvSpPr>
          <p:cNvPr id="58" name="TextBox 57"/>
          <p:cNvSpPr txBox="1"/>
          <p:nvPr/>
        </p:nvSpPr>
        <p:spPr>
          <a:xfrm>
            <a:off x="1224815" y="4571999"/>
            <a:ext cx="601447" cy="338554"/>
          </a:xfrm>
          <a:prstGeom prst="rect">
            <a:avLst/>
          </a:prstGeom>
          <a:noFill/>
        </p:spPr>
        <p:txBody>
          <a:bodyPr wrap="none" rtlCol="0">
            <a:spAutoFit/>
          </a:bodyPr>
          <a:lstStyle/>
          <a:p>
            <a:r>
              <a:rPr lang="en-US" sz="1600" dirty="0"/>
              <a:t>2008</a:t>
            </a:r>
          </a:p>
        </p:txBody>
      </p:sp>
      <p:cxnSp>
        <p:nvCxnSpPr>
          <p:cNvPr id="62" name="Straight Connector 61"/>
          <p:cNvCxnSpPr/>
          <p:nvPr/>
        </p:nvCxnSpPr>
        <p:spPr>
          <a:xfrm flipV="1">
            <a:off x="2438400" y="2215376"/>
            <a:ext cx="4876800" cy="14124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p:cNvCxnSpPr>
          <p:nvPr/>
        </p:nvCxnSpPr>
        <p:spPr>
          <a:xfrm flipV="1">
            <a:off x="2434322" y="2400300"/>
            <a:ext cx="9148078" cy="2180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2394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rot="18733573">
            <a:off x="1023147" y="3759108"/>
            <a:ext cx="1818768" cy="369332"/>
          </a:xfrm>
          <a:prstGeom prst="rect">
            <a:avLst/>
          </a:prstGeom>
          <a:noFill/>
        </p:spPr>
        <p:txBody>
          <a:bodyPr wrap="none" rtlCol="0">
            <a:spAutoFit/>
          </a:bodyPr>
          <a:lstStyle/>
          <a:p>
            <a:r>
              <a:rPr lang="en-US">
                <a:solidFill>
                  <a:schemeClr val="accent6">
                    <a:lumMod val="50000"/>
                  </a:schemeClr>
                </a:solidFill>
              </a:rPr>
              <a:t>Patentee’s profits</a:t>
            </a:r>
          </a:p>
        </p:txBody>
      </p:sp>
      <p:sp>
        <p:nvSpPr>
          <p:cNvPr id="78" name="TextBox 77"/>
          <p:cNvSpPr txBox="1"/>
          <p:nvPr/>
        </p:nvSpPr>
        <p:spPr>
          <a:xfrm rot="20759414">
            <a:off x="3351013" y="3760139"/>
            <a:ext cx="1797800" cy="369332"/>
          </a:xfrm>
          <a:prstGeom prst="rect">
            <a:avLst/>
          </a:prstGeom>
          <a:noFill/>
        </p:spPr>
        <p:txBody>
          <a:bodyPr wrap="none" rtlCol="0">
            <a:spAutoFit/>
          </a:bodyPr>
          <a:lstStyle/>
          <a:p>
            <a:r>
              <a:rPr lang="en-US" dirty="0">
                <a:solidFill>
                  <a:srgbClr val="FF0000"/>
                </a:solidFill>
              </a:rPr>
              <a:t>Infringer’s profits</a:t>
            </a:r>
          </a:p>
        </p:txBody>
      </p:sp>
      <p:sp>
        <p:nvSpPr>
          <p:cNvPr id="79" name="TextBox 78"/>
          <p:cNvSpPr txBox="1"/>
          <p:nvPr/>
        </p:nvSpPr>
        <p:spPr>
          <a:xfrm>
            <a:off x="5787124" y="5858471"/>
            <a:ext cx="1362809" cy="369332"/>
          </a:xfrm>
          <a:prstGeom prst="rect">
            <a:avLst/>
          </a:prstGeom>
          <a:noFill/>
        </p:spPr>
        <p:txBody>
          <a:bodyPr wrap="none" rtlCol="0">
            <a:spAutoFit/>
          </a:bodyPr>
          <a:lstStyle/>
          <a:p>
            <a:r>
              <a:rPr lang="en-US"/>
              <a:t>Lawsuit filed</a:t>
            </a:r>
          </a:p>
        </p:txBody>
      </p:sp>
      <p:cxnSp>
        <p:nvCxnSpPr>
          <p:cNvPr id="81" name="Straight Arrow Connector 80"/>
          <p:cNvCxnSpPr/>
          <p:nvPr/>
        </p:nvCxnSpPr>
        <p:spPr>
          <a:xfrm flipV="1">
            <a:off x="6214946" y="4625002"/>
            <a:ext cx="446811" cy="1344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47665" y="978122"/>
            <a:ext cx="4867535" cy="26411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460702" y="981307"/>
            <a:ext cx="4854498" cy="2624254"/>
          </a:xfrm>
          <a:custGeom>
            <a:avLst/>
            <a:gdLst>
              <a:gd name="connsiteX0" fmla="*/ 0 w 4854498"/>
              <a:gd name="connsiteY0" fmla="*/ 2624254 h 2624254"/>
              <a:gd name="connsiteX1" fmla="*/ 4854498 w 4854498"/>
              <a:gd name="connsiteY1" fmla="*/ 0 h 2624254"/>
              <a:gd name="connsiteX2" fmla="*/ 4854498 w 4854498"/>
              <a:gd name="connsiteY2" fmla="*/ 1248937 h 2624254"/>
              <a:gd name="connsiteX3" fmla="*/ 0 w 4854498"/>
              <a:gd name="connsiteY3" fmla="*/ 2624254 h 2624254"/>
            </a:gdLst>
            <a:ahLst/>
            <a:cxnLst>
              <a:cxn ang="0">
                <a:pos x="connsiteX0" y="connsiteY0"/>
              </a:cxn>
              <a:cxn ang="0">
                <a:pos x="connsiteX1" y="connsiteY1"/>
              </a:cxn>
              <a:cxn ang="0">
                <a:pos x="connsiteX2" y="connsiteY2"/>
              </a:cxn>
              <a:cxn ang="0">
                <a:pos x="connsiteX3" y="connsiteY3"/>
              </a:cxn>
            </a:cxnLst>
            <a:rect l="l" t="t" r="r" b="b"/>
            <a:pathLst>
              <a:path w="4854498" h="2624254">
                <a:moveTo>
                  <a:pt x="0" y="2624254"/>
                </a:moveTo>
                <a:lnTo>
                  <a:pt x="4854498" y="0"/>
                </a:lnTo>
                <a:lnTo>
                  <a:pt x="4854498" y="1248937"/>
                </a:lnTo>
                <a:lnTo>
                  <a:pt x="0" y="2624254"/>
                </a:lnTo>
                <a:close/>
              </a:path>
            </a:pathLst>
          </a:custGeom>
          <a:pattFill prst="openDmnd">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483005" y="3293327"/>
            <a:ext cx="564995" cy="297366"/>
          </a:xfrm>
          <a:custGeom>
            <a:avLst/>
            <a:gdLst>
              <a:gd name="connsiteX0" fmla="*/ 0 w 564995"/>
              <a:gd name="connsiteY0" fmla="*/ 297366 h 297366"/>
              <a:gd name="connsiteX1" fmla="*/ 564995 w 564995"/>
              <a:gd name="connsiteY1" fmla="*/ 0 h 297366"/>
              <a:gd name="connsiteX2" fmla="*/ 564995 w 564995"/>
              <a:gd name="connsiteY2" fmla="*/ 148683 h 297366"/>
              <a:gd name="connsiteX3" fmla="*/ 0 w 564995"/>
              <a:gd name="connsiteY3" fmla="*/ 297366 h 297366"/>
            </a:gdLst>
            <a:ahLst/>
            <a:cxnLst>
              <a:cxn ang="0">
                <a:pos x="connsiteX0" y="connsiteY0"/>
              </a:cxn>
              <a:cxn ang="0">
                <a:pos x="connsiteX1" y="connsiteY1"/>
              </a:cxn>
              <a:cxn ang="0">
                <a:pos x="connsiteX2" y="connsiteY2"/>
              </a:cxn>
              <a:cxn ang="0">
                <a:pos x="connsiteX3" y="connsiteY3"/>
              </a:cxn>
            </a:cxnLst>
            <a:rect l="l" t="t" r="r" b="b"/>
            <a:pathLst>
              <a:path w="564995" h="297366">
                <a:moveTo>
                  <a:pt x="0" y="297366"/>
                </a:moveTo>
                <a:lnTo>
                  <a:pt x="564995" y="0"/>
                </a:lnTo>
                <a:lnTo>
                  <a:pt x="564995" y="148683"/>
                </a:lnTo>
                <a:lnTo>
                  <a:pt x="0" y="297366"/>
                </a:lnTo>
                <a:close/>
              </a:path>
            </a:pathLst>
          </a:cu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97873" y="3404839"/>
            <a:ext cx="4824761" cy="1159727"/>
          </a:xfrm>
          <a:custGeom>
            <a:avLst/>
            <a:gdLst>
              <a:gd name="connsiteX0" fmla="*/ 0 w 4824761"/>
              <a:gd name="connsiteY0" fmla="*/ 1159727 h 1159727"/>
              <a:gd name="connsiteX1" fmla="*/ 4824761 w 4824761"/>
              <a:gd name="connsiteY1" fmla="*/ 0 h 1159727"/>
              <a:gd name="connsiteX2" fmla="*/ 4824761 w 4824761"/>
              <a:gd name="connsiteY2" fmla="*/ 379141 h 1159727"/>
              <a:gd name="connsiteX3" fmla="*/ 0 w 4824761"/>
              <a:gd name="connsiteY3" fmla="*/ 1159727 h 1159727"/>
            </a:gdLst>
            <a:ahLst/>
            <a:cxnLst>
              <a:cxn ang="0">
                <a:pos x="connsiteX0" y="connsiteY0"/>
              </a:cxn>
              <a:cxn ang="0">
                <a:pos x="connsiteX1" y="connsiteY1"/>
              </a:cxn>
              <a:cxn ang="0">
                <a:pos x="connsiteX2" y="connsiteY2"/>
              </a:cxn>
              <a:cxn ang="0">
                <a:pos x="connsiteX3" y="connsiteY3"/>
              </a:cxn>
            </a:cxnLst>
            <a:rect l="l" t="t" r="r" b="b"/>
            <a:pathLst>
              <a:path w="4824761" h="1159727">
                <a:moveTo>
                  <a:pt x="0" y="1159727"/>
                </a:moveTo>
                <a:lnTo>
                  <a:pt x="4824761" y="0"/>
                </a:lnTo>
                <a:lnTo>
                  <a:pt x="4824761" y="379141"/>
                </a:lnTo>
                <a:lnTo>
                  <a:pt x="0" y="1159727"/>
                </a:lnTo>
                <a:close/>
              </a:path>
            </a:pathLst>
          </a:custGeom>
          <a:pattFill prst="openDmn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98725" y="4422775"/>
            <a:ext cx="552450" cy="133350"/>
          </a:xfrm>
          <a:custGeom>
            <a:avLst/>
            <a:gdLst>
              <a:gd name="connsiteX0" fmla="*/ 0 w 552450"/>
              <a:gd name="connsiteY0" fmla="*/ 133350 h 133350"/>
              <a:gd name="connsiteX1" fmla="*/ 552450 w 552450"/>
              <a:gd name="connsiteY1" fmla="*/ 0 h 133350"/>
              <a:gd name="connsiteX2" fmla="*/ 552450 w 552450"/>
              <a:gd name="connsiteY2" fmla="*/ 57150 h 133350"/>
              <a:gd name="connsiteX3" fmla="*/ 0 w 5524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52450" h="133350">
                <a:moveTo>
                  <a:pt x="0" y="133350"/>
                </a:moveTo>
                <a:lnTo>
                  <a:pt x="552450" y="0"/>
                </a:lnTo>
                <a:lnTo>
                  <a:pt x="552450" y="57150"/>
                </a:lnTo>
                <a:lnTo>
                  <a:pt x="0" y="13335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307048" y="4057419"/>
            <a:ext cx="1457450" cy="369332"/>
          </a:xfrm>
          <a:prstGeom prst="rect">
            <a:avLst/>
          </a:prstGeom>
          <a:noFill/>
        </p:spPr>
        <p:txBody>
          <a:bodyPr wrap="none" rtlCol="0">
            <a:spAutoFit/>
          </a:bodyPr>
          <a:lstStyle/>
          <a:p>
            <a:r>
              <a:rPr lang="en-US" dirty="0">
                <a:solidFill>
                  <a:srgbClr val="7030A0"/>
                </a:solidFill>
              </a:rPr>
              <a:t>No Injunction</a:t>
            </a:r>
          </a:p>
        </p:txBody>
      </p:sp>
      <p:sp>
        <p:nvSpPr>
          <p:cNvPr id="11" name="TextBox 10"/>
          <p:cNvSpPr txBox="1"/>
          <p:nvPr/>
        </p:nvSpPr>
        <p:spPr>
          <a:xfrm>
            <a:off x="1905000" y="268845"/>
            <a:ext cx="1513818" cy="1754326"/>
          </a:xfrm>
          <a:prstGeom prst="rect">
            <a:avLst/>
          </a:prstGeom>
          <a:noFill/>
        </p:spPr>
        <p:txBody>
          <a:bodyPr wrap="square" rtlCol="0">
            <a:spAutoFit/>
          </a:bodyPr>
          <a:lstStyle/>
          <a:p>
            <a:r>
              <a:rPr lang="en-US" dirty="0"/>
              <a:t>Step 1: Encourage parties to negotiate a voluntary license </a:t>
            </a:r>
          </a:p>
        </p:txBody>
      </p:sp>
      <p:cxnSp>
        <p:nvCxnSpPr>
          <p:cNvPr id="63" name="Straight Arrow Connector 62"/>
          <p:cNvCxnSpPr/>
          <p:nvPr/>
        </p:nvCxnSpPr>
        <p:spPr>
          <a:xfrm flipH="1" flipV="1">
            <a:off x="5530240" y="2468137"/>
            <a:ext cx="164316" cy="453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5478249" y="3398611"/>
            <a:ext cx="258367" cy="567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20486813">
            <a:off x="5768027" y="1926812"/>
            <a:ext cx="1000530" cy="307777"/>
          </a:xfrm>
          <a:prstGeom prst="rect">
            <a:avLst/>
          </a:prstGeom>
          <a:noFill/>
        </p:spPr>
        <p:txBody>
          <a:bodyPr wrap="none" rtlCol="0">
            <a:spAutoFit/>
          </a:bodyPr>
          <a:lstStyle/>
          <a:p>
            <a:r>
              <a:rPr lang="en-US" sz="1400"/>
              <a:t>Lost profits</a:t>
            </a:r>
          </a:p>
        </p:txBody>
      </p:sp>
      <p:sp>
        <p:nvSpPr>
          <p:cNvPr id="66" name="TextBox 65"/>
          <p:cNvSpPr txBox="1"/>
          <p:nvPr/>
        </p:nvSpPr>
        <p:spPr>
          <a:xfrm rot="20871073">
            <a:off x="5717584" y="3609628"/>
            <a:ext cx="1571328" cy="307777"/>
          </a:xfrm>
          <a:prstGeom prst="rect">
            <a:avLst/>
          </a:prstGeom>
          <a:noFill/>
        </p:spPr>
        <p:txBody>
          <a:bodyPr wrap="none" rtlCol="0">
            <a:spAutoFit/>
          </a:bodyPr>
          <a:lstStyle/>
          <a:p>
            <a:r>
              <a:rPr lang="en-US" sz="1400"/>
              <a:t>Reasonable royalty</a:t>
            </a:r>
            <a:endParaRPr lang="en-US" sz="1400" dirty="0"/>
          </a:p>
        </p:txBody>
      </p:sp>
      <p:sp>
        <p:nvSpPr>
          <p:cNvPr id="67" name="TextBox 66"/>
          <p:cNvSpPr txBox="1"/>
          <p:nvPr/>
        </p:nvSpPr>
        <p:spPr>
          <a:xfrm>
            <a:off x="2364410" y="3873027"/>
            <a:ext cx="548548" cy="307777"/>
          </a:xfrm>
          <a:prstGeom prst="rect">
            <a:avLst/>
          </a:prstGeom>
          <a:noFill/>
        </p:spPr>
        <p:txBody>
          <a:bodyPr wrap="none" rtlCol="0">
            <a:spAutoFit/>
          </a:bodyPr>
          <a:lstStyle/>
          <a:p>
            <a:r>
              <a:rPr lang="en-US" sz="1400"/>
              <a:t>§286</a:t>
            </a:r>
            <a:endParaRPr lang="en-US" sz="1400" dirty="0"/>
          </a:p>
        </p:txBody>
      </p:sp>
      <p:cxnSp>
        <p:nvCxnSpPr>
          <p:cNvPr id="68" name="Straight Arrow Connector 67"/>
          <p:cNvCxnSpPr/>
          <p:nvPr/>
        </p:nvCxnSpPr>
        <p:spPr>
          <a:xfrm flipV="1">
            <a:off x="2638684" y="3400077"/>
            <a:ext cx="274274" cy="472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638684" y="4180804"/>
            <a:ext cx="274274" cy="285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155884" y="2896649"/>
            <a:ext cx="1778757" cy="523220"/>
          </a:xfrm>
          <a:prstGeom prst="rect">
            <a:avLst/>
          </a:prstGeom>
          <a:noFill/>
        </p:spPr>
        <p:txBody>
          <a:bodyPr wrap="none" rtlCol="0">
            <a:spAutoFit/>
          </a:bodyPr>
          <a:lstStyle/>
          <a:p>
            <a:r>
              <a:rPr lang="en-US" sz="1400" dirty="0"/>
              <a:t>Alternative measures </a:t>
            </a:r>
          </a:p>
          <a:p>
            <a:r>
              <a:rPr lang="en-US" sz="1400" dirty="0"/>
              <a:t>of damages</a:t>
            </a:r>
          </a:p>
        </p:txBody>
      </p:sp>
      <p:sp>
        <p:nvSpPr>
          <p:cNvPr id="60" name="TextBox 59">
            <a:extLst>
              <a:ext uri="{FF2B5EF4-FFF2-40B4-BE49-F238E27FC236}">
                <a16:creationId xmlns:a16="http://schemas.microsoft.com/office/drawing/2014/main" id="{FFFC3A43-5EE3-814A-85F2-BAB567BE66A2}"/>
              </a:ext>
            </a:extLst>
          </p:cNvPr>
          <p:cNvSpPr txBox="1"/>
          <p:nvPr/>
        </p:nvSpPr>
        <p:spPr>
          <a:xfrm>
            <a:off x="7472315" y="5858471"/>
            <a:ext cx="1794787" cy="369332"/>
          </a:xfrm>
          <a:prstGeom prst="rect">
            <a:avLst/>
          </a:prstGeom>
          <a:noFill/>
        </p:spPr>
        <p:txBody>
          <a:bodyPr wrap="none" rtlCol="0">
            <a:spAutoFit/>
          </a:bodyPr>
          <a:lstStyle/>
          <a:p>
            <a:r>
              <a:rPr lang="en-US" dirty="0"/>
              <a:t>Patentee prevails</a:t>
            </a:r>
          </a:p>
        </p:txBody>
      </p:sp>
      <p:cxnSp>
        <p:nvCxnSpPr>
          <p:cNvPr id="61" name="Straight Arrow Connector 60">
            <a:extLst>
              <a:ext uri="{FF2B5EF4-FFF2-40B4-BE49-F238E27FC236}">
                <a16:creationId xmlns:a16="http://schemas.microsoft.com/office/drawing/2014/main" id="{E814048F-676E-6248-80AC-0572350B4620}"/>
              </a:ext>
            </a:extLst>
          </p:cNvPr>
          <p:cNvCxnSpPr>
            <a:cxnSpLocks/>
          </p:cNvCxnSpPr>
          <p:nvPr/>
        </p:nvCxnSpPr>
        <p:spPr>
          <a:xfrm flipH="1" flipV="1">
            <a:off x="7323352" y="4616363"/>
            <a:ext cx="432321" cy="128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Rounded Rectangle 71">
            <a:extLst>
              <a:ext uri="{FF2B5EF4-FFF2-40B4-BE49-F238E27FC236}">
                <a16:creationId xmlns:a16="http://schemas.microsoft.com/office/drawing/2014/main" id="{83F12AC1-5FB0-AD44-94BC-1A108EDD2EBD}"/>
              </a:ext>
            </a:extLst>
          </p:cNvPr>
          <p:cNvSpPr/>
          <p:nvPr/>
        </p:nvSpPr>
        <p:spPr>
          <a:xfrm>
            <a:off x="11535782"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a:extLst>
              <a:ext uri="{FF2B5EF4-FFF2-40B4-BE49-F238E27FC236}">
                <a16:creationId xmlns:a16="http://schemas.microsoft.com/office/drawing/2014/main" id="{046BDC29-F8BC-9946-8580-D19AA9F7A4CB}"/>
              </a:ext>
            </a:extLst>
          </p:cNvPr>
          <p:cNvSpPr/>
          <p:nvPr/>
        </p:nvSpPr>
        <p:spPr>
          <a:xfrm>
            <a:off x="10918033"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FFDA6EE7-53CD-4D4A-9E8A-E8102E81EA15}"/>
              </a:ext>
            </a:extLst>
          </p:cNvPr>
          <p:cNvSpPr txBox="1"/>
          <p:nvPr/>
        </p:nvSpPr>
        <p:spPr>
          <a:xfrm>
            <a:off x="10352277" y="4571999"/>
            <a:ext cx="601447" cy="338554"/>
          </a:xfrm>
          <a:prstGeom prst="rect">
            <a:avLst/>
          </a:prstGeom>
          <a:noFill/>
        </p:spPr>
        <p:txBody>
          <a:bodyPr wrap="none" rtlCol="0">
            <a:spAutoFit/>
          </a:bodyPr>
          <a:lstStyle/>
          <a:p>
            <a:r>
              <a:rPr lang="en-US" sz="1600" dirty="0"/>
              <a:t>2023</a:t>
            </a:r>
          </a:p>
        </p:txBody>
      </p:sp>
      <p:sp>
        <p:nvSpPr>
          <p:cNvPr id="76" name="TextBox 75">
            <a:extLst>
              <a:ext uri="{FF2B5EF4-FFF2-40B4-BE49-F238E27FC236}">
                <a16:creationId xmlns:a16="http://schemas.microsoft.com/office/drawing/2014/main" id="{324A2CDB-0466-A840-A53A-ABD287AF1B51}"/>
              </a:ext>
            </a:extLst>
          </p:cNvPr>
          <p:cNvSpPr txBox="1"/>
          <p:nvPr/>
        </p:nvSpPr>
        <p:spPr>
          <a:xfrm>
            <a:off x="10986643" y="4570534"/>
            <a:ext cx="601447" cy="338554"/>
          </a:xfrm>
          <a:prstGeom prst="rect">
            <a:avLst/>
          </a:prstGeom>
          <a:noFill/>
        </p:spPr>
        <p:txBody>
          <a:bodyPr wrap="none" rtlCol="0">
            <a:spAutoFit/>
          </a:bodyPr>
          <a:lstStyle/>
          <a:p>
            <a:r>
              <a:rPr lang="en-US" sz="1600" dirty="0"/>
              <a:t>2024</a:t>
            </a:r>
          </a:p>
        </p:txBody>
      </p:sp>
      <p:cxnSp>
        <p:nvCxnSpPr>
          <p:cNvPr id="80" name="Straight Connector 79">
            <a:extLst>
              <a:ext uri="{FF2B5EF4-FFF2-40B4-BE49-F238E27FC236}">
                <a16:creationId xmlns:a16="http://schemas.microsoft.com/office/drawing/2014/main" id="{DFE21282-C1B4-3649-841B-7DBDF925D7F9}"/>
              </a:ext>
            </a:extLst>
          </p:cNvPr>
          <p:cNvCxnSpPr>
            <a:cxnSpLocks/>
          </p:cNvCxnSpPr>
          <p:nvPr/>
        </p:nvCxnSpPr>
        <p:spPr>
          <a:xfrm flipH="1">
            <a:off x="2482240" y="1019236"/>
            <a:ext cx="9100160" cy="258632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933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224815" y="4571999"/>
            <a:ext cx="10363275" cy="7116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Aft>
                <a:spcPct val="0"/>
              </a:spcAft>
            </a:pPr>
            <a:endParaRPr lang="en-US" sz="2000" dirty="0">
              <a:latin typeface="Times New Roman" charset="0"/>
            </a:endParaRPr>
          </a:p>
          <a:p>
            <a:pPr eaLnBrk="0" fontAlgn="base" hangingPunct="0">
              <a:spcAft>
                <a:spcPct val="0"/>
              </a:spcAft>
            </a:pPr>
            <a:r>
              <a:rPr lang="en-US" sz="2000" dirty="0">
                <a:latin typeface="Times New Roman" charset="0"/>
              </a:rPr>
              <a:t>Patent</a:t>
            </a:r>
          </a:p>
        </p:txBody>
      </p:sp>
      <p:cxnSp>
        <p:nvCxnSpPr>
          <p:cNvPr id="24" name="Straight Connector 23"/>
          <p:cNvCxnSpPr/>
          <p:nvPr/>
        </p:nvCxnSpPr>
        <p:spPr bwMode="auto">
          <a:xfrm>
            <a:off x="446049" y="4571999"/>
            <a:ext cx="11745951" cy="0"/>
          </a:xfrm>
          <a:prstGeom prst="line">
            <a:avLst/>
          </a:prstGeom>
          <a:solidFill>
            <a:schemeClr val="accent1"/>
          </a:solidFill>
          <a:ln w="38100" cap="flat" cmpd="sng" algn="ctr">
            <a:solidFill>
              <a:schemeClr val="tx1"/>
            </a:solidFill>
            <a:prstDash val="solid"/>
            <a:round/>
            <a:headEnd type="none" w="med" len="med"/>
            <a:tailEnd type="stealth" w="med" len="med"/>
          </a:ln>
          <a:effectLst/>
        </p:spPr>
      </p:cxnSp>
      <p:sp>
        <p:nvSpPr>
          <p:cNvPr id="25" name="TextBox 24"/>
          <p:cNvSpPr txBox="1"/>
          <p:nvPr/>
        </p:nvSpPr>
        <p:spPr>
          <a:xfrm>
            <a:off x="2438401" y="4572000"/>
            <a:ext cx="601447" cy="338554"/>
          </a:xfrm>
          <a:prstGeom prst="rect">
            <a:avLst/>
          </a:prstGeom>
          <a:noFill/>
        </p:spPr>
        <p:txBody>
          <a:bodyPr wrap="none" rtlCol="0">
            <a:spAutoFit/>
          </a:bodyPr>
          <a:lstStyle/>
          <a:p>
            <a:r>
              <a:rPr lang="en-US" sz="1600" dirty="0"/>
              <a:t>2010</a:t>
            </a:r>
          </a:p>
        </p:txBody>
      </p:sp>
      <p:sp>
        <p:nvSpPr>
          <p:cNvPr id="26" name="TextBox 25"/>
          <p:cNvSpPr txBox="1"/>
          <p:nvPr/>
        </p:nvSpPr>
        <p:spPr>
          <a:xfrm>
            <a:off x="3048001" y="4572000"/>
            <a:ext cx="601447" cy="338554"/>
          </a:xfrm>
          <a:prstGeom prst="rect">
            <a:avLst/>
          </a:prstGeom>
          <a:noFill/>
        </p:spPr>
        <p:txBody>
          <a:bodyPr wrap="none" rtlCol="0">
            <a:spAutoFit/>
          </a:bodyPr>
          <a:lstStyle/>
          <a:p>
            <a:r>
              <a:rPr lang="en-US" sz="1600" dirty="0"/>
              <a:t>2011</a:t>
            </a:r>
          </a:p>
        </p:txBody>
      </p:sp>
      <p:sp>
        <p:nvSpPr>
          <p:cNvPr id="27" name="TextBox 26"/>
          <p:cNvSpPr txBox="1"/>
          <p:nvPr/>
        </p:nvSpPr>
        <p:spPr>
          <a:xfrm>
            <a:off x="3657601" y="4572000"/>
            <a:ext cx="601447" cy="338554"/>
          </a:xfrm>
          <a:prstGeom prst="rect">
            <a:avLst/>
          </a:prstGeom>
          <a:noFill/>
        </p:spPr>
        <p:txBody>
          <a:bodyPr wrap="none" rtlCol="0">
            <a:spAutoFit/>
          </a:bodyPr>
          <a:lstStyle/>
          <a:p>
            <a:r>
              <a:rPr lang="en-US" sz="1600" dirty="0"/>
              <a:t>2012</a:t>
            </a:r>
          </a:p>
        </p:txBody>
      </p:sp>
      <p:sp>
        <p:nvSpPr>
          <p:cNvPr id="28" name="TextBox 27"/>
          <p:cNvSpPr txBox="1"/>
          <p:nvPr/>
        </p:nvSpPr>
        <p:spPr>
          <a:xfrm>
            <a:off x="4267201" y="4572000"/>
            <a:ext cx="601447" cy="338554"/>
          </a:xfrm>
          <a:prstGeom prst="rect">
            <a:avLst/>
          </a:prstGeom>
          <a:noFill/>
        </p:spPr>
        <p:txBody>
          <a:bodyPr wrap="none" rtlCol="0">
            <a:spAutoFit/>
          </a:bodyPr>
          <a:lstStyle/>
          <a:p>
            <a:r>
              <a:rPr lang="en-US" sz="1600" dirty="0"/>
              <a:t>2013</a:t>
            </a:r>
          </a:p>
        </p:txBody>
      </p:sp>
      <p:sp>
        <p:nvSpPr>
          <p:cNvPr id="29" name="TextBox 28"/>
          <p:cNvSpPr txBox="1"/>
          <p:nvPr/>
        </p:nvSpPr>
        <p:spPr>
          <a:xfrm>
            <a:off x="4876801" y="4572000"/>
            <a:ext cx="601447" cy="338554"/>
          </a:xfrm>
          <a:prstGeom prst="rect">
            <a:avLst/>
          </a:prstGeom>
          <a:noFill/>
        </p:spPr>
        <p:txBody>
          <a:bodyPr wrap="none" rtlCol="0">
            <a:spAutoFit/>
          </a:bodyPr>
          <a:lstStyle/>
          <a:p>
            <a:r>
              <a:rPr lang="en-US" sz="1600" dirty="0"/>
              <a:t>2014</a:t>
            </a:r>
          </a:p>
        </p:txBody>
      </p:sp>
      <p:sp>
        <p:nvSpPr>
          <p:cNvPr id="30" name="TextBox 29"/>
          <p:cNvSpPr txBox="1"/>
          <p:nvPr/>
        </p:nvSpPr>
        <p:spPr>
          <a:xfrm>
            <a:off x="5486401" y="4572000"/>
            <a:ext cx="601447" cy="338554"/>
          </a:xfrm>
          <a:prstGeom prst="rect">
            <a:avLst/>
          </a:prstGeom>
          <a:noFill/>
        </p:spPr>
        <p:txBody>
          <a:bodyPr wrap="none" rtlCol="0">
            <a:spAutoFit/>
          </a:bodyPr>
          <a:lstStyle/>
          <a:p>
            <a:r>
              <a:rPr lang="en-US" sz="1600" dirty="0"/>
              <a:t>2015</a:t>
            </a:r>
          </a:p>
        </p:txBody>
      </p:sp>
      <p:sp>
        <p:nvSpPr>
          <p:cNvPr id="31" name="TextBox 30"/>
          <p:cNvSpPr txBox="1"/>
          <p:nvPr/>
        </p:nvSpPr>
        <p:spPr>
          <a:xfrm>
            <a:off x="6096001" y="4572000"/>
            <a:ext cx="601447" cy="338554"/>
          </a:xfrm>
          <a:prstGeom prst="rect">
            <a:avLst/>
          </a:prstGeom>
          <a:noFill/>
        </p:spPr>
        <p:txBody>
          <a:bodyPr wrap="none" rtlCol="0">
            <a:spAutoFit/>
          </a:bodyPr>
          <a:lstStyle/>
          <a:p>
            <a:r>
              <a:rPr lang="en-US" sz="1600" dirty="0"/>
              <a:t>2016</a:t>
            </a:r>
          </a:p>
        </p:txBody>
      </p:sp>
      <p:sp>
        <p:nvSpPr>
          <p:cNvPr id="32" name="TextBox 31"/>
          <p:cNvSpPr txBox="1"/>
          <p:nvPr/>
        </p:nvSpPr>
        <p:spPr>
          <a:xfrm>
            <a:off x="6705601" y="4572000"/>
            <a:ext cx="601447" cy="338554"/>
          </a:xfrm>
          <a:prstGeom prst="rect">
            <a:avLst/>
          </a:prstGeom>
          <a:noFill/>
        </p:spPr>
        <p:txBody>
          <a:bodyPr wrap="none" rtlCol="0">
            <a:spAutoFit/>
          </a:bodyPr>
          <a:lstStyle/>
          <a:p>
            <a:r>
              <a:rPr lang="en-US" sz="1600"/>
              <a:t>2017</a:t>
            </a:r>
            <a:endParaRPr lang="en-US" sz="1600" dirty="0"/>
          </a:p>
        </p:txBody>
      </p:sp>
      <p:sp>
        <p:nvSpPr>
          <p:cNvPr id="33" name="TextBox 32"/>
          <p:cNvSpPr txBox="1"/>
          <p:nvPr/>
        </p:nvSpPr>
        <p:spPr>
          <a:xfrm>
            <a:off x="7315201" y="4572000"/>
            <a:ext cx="601447" cy="338554"/>
          </a:xfrm>
          <a:prstGeom prst="rect">
            <a:avLst/>
          </a:prstGeom>
          <a:noFill/>
        </p:spPr>
        <p:txBody>
          <a:bodyPr wrap="none" rtlCol="0">
            <a:spAutoFit/>
          </a:bodyPr>
          <a:lstStyle/>
          <a:p>
            <a:r>
              <a:rPr lang="en-US" sz="1600" dirty="0"/>
              <a:t>2018</a:t>
            </a:r>
          </a:p>
        </p:txBody>
      </p:sp>
      <p:sp>
        <p:nvSpPr>
          <p:cNvPr id="34" name="TextBox 33"/>
          <p:cNvSpPr txBox="1"/>
          <p:nvPr/>
        </p:nvSpPr>
        <p:spPr>
          <a:xfrm>
            <a:off x="7924801" y="4572000"/>
            <a:ext cx="601447" cy="338554"/>
          </a:xfrm>
          <a:prstGeom prst="rect">
            <a:avLst/>
          </a:prstGeom>
          <a:noFill/>
        </p:spPr>
        <p:txBody>
          <a:bodyPr wrap="none" rtlCol="0">
            <a:spAutoFit/>
          </a:bodyPr>
          <a:lstStyle/>
          <a:p>
            <a:r>
              <a:rPr lang="en-US" sz="1600" dirty="0"/>
              <a:t>2019</a:t>
            </a:r>
          </a:p>
        </p:txBody>
      </p:sp>
      <p:sp>
        <p:nvSpPr>
          <p:cNvPr id="35" name="TextBox 34"/>
          <p:cNvSpPr txBox="1"/>
          <p:nvPr/>
        </p:nvSpPr>
        <p:spPr>
          <a:xfrm>
            <a:off x="8534401" y="4572000"/>
            <a:ext cx="601447" cy="338554"/>
          </a:xfrm>
          <a:prstGeom prst="rect">
            <a:avLst/>
          </a:prstGeom>
          <a:noFill/>
        </p:spPr>
        <p:txBody>
          <a:bodyPr wrap="none" rtlCol="0">
            <a:spAutoFit/>
          </a:bodyPr>
          <a:lstStyle/>
          <a:p>
            <a:r>
              <a:rPr lang="en-US" sz="1600" dirty="0"/>
              <a:t>2020</a:t>
            </a:r>
          </a:p>
        </p:txBody>
      </p:sp>
      <p:sp>
        <p:nvSpPr>
          <p:cNvPr id="36" name="TextBox 35"/>
          <p:cNvSpPr txBox="1"/>
          <p:nvPr/>
        </p:nvSpPr>
        <p:spPr>
          <a:xfrm>
            <a:off x="9144001" y="4572000"/>
            <a:ext cx="601447" cy="338554"/>
          </a:xfrm>
          <a:prstGeom prst="rect">
            <a:avLst/>
          </a:prstGeom>
          <a:noFill/>
        </p:spPr>
        <p:txBody>
          <a:bodyPr wrap="none" rtlCol="0">
            <a:spAutoFit/>
          </a:bodyPr>
          <a:lstStyle/>
          <a:p>
            <a:r>
              <a:rPr lang="en-US" sz="1600" dirty="0"/>
              <a:t>2021</a:t>
            </a:r>
          </a:p>
        </p:txBody>
      </p:sp>
      <p:sp>
        <p:nvSpPr>
          <p:cNvPr id="37" name="TextBox 36"/>
          <p:cNvSpPr txBox="1"/>
          <p:nvPr/>
        </p:nvSpPr>
        <p:spPr>
          <a:xfrm>
            <a:off x="9753601" y="4572000"/>
            <a:ext cx="601447" cy="338554"/>
          </a:xfrm>
          <a:prstGeom prst="rect">
            <a:avLst/>
          </a:prstGeom>
          <a:noFill/>
        </p:spPr>
        <p:txBody>
          <a:bodyPr wrap="none" rtlCol="0">
            <a:spAutoFit/>
          </a:bodyPr>
          <a:lstStyle/>
          <a:p>
            <a:r>
              <a:rPr lang="en-US" sz="1600" dirty="0"/>
              <a:t>2022</a:t>
            </a:r>
          </a:p>
        </p:txBody>
      </p:sp>
      <p:sp>
        <p:nvSpPr>
          <p:cNvPr id="39" name="Rounded Rectangle 38"/>
          <p:cNvSpPr/>
          <p:nvPr/>
        </p:nvSpPr>
        <p:spPr>
          <a:xfrm>
            <a:off x="30041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60560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2233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841105"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442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521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661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2795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8891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4987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100158"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709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300284"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239778" y="3627862"/>
            <a:ext cx="1207887" cy="129997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159051"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776804"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832875" y="4573465"/>
            <a:ext cx="601447" cy="338554"/>
          </a:xfrm>
          <a:prstGeom prst="rect">
            <a:avLst/>
          </a:prstGeom>
          <a:noFill/>
        </p:spPr>
        <p:txBody>
          <a:bodyPr wrap="none" rtlCol="0">
            <a:spAutoFit/>
          </a:bodyPr>
          <a:lstStyle/>
          <a:p>
            <a:r>
              <a:rPr lang="en-US" sz="1600" dirty="0"/>
              <a:t>2009</a:t>
            </a:r>
          </a:p>
        </p:txBody>
      </p:sp>
      <p:sp>
        <p:nvSpPr>
          <p:cNvPr id="58" name="TextBox 57"/>
          <p:cNvSpPr txBox="1"/>
          <p:nvPr/>
        </p:nvSpPr>
        <p:spPr>
          <a:xfrm>
            <a:off x="1224815" y="4571999"/>
            <a:ext cx="601447" cy="338554"/>
          </a:xfrm>
          <a:prstGeom prst="rect">
            <a:avLst/>
          </a:prstGeom>
          <a:noFill/>
        </p:spPr>
        <p:txBody>
          <a:bodyPr wrap="none" rtlCol="0">
            <a:spAutoFit/>
          </a:bodyPr>
          <a:lstStyle/>
          <a:p>
            <a:r>
              <a:rPr lang="en-US" sz="1600" dirty="0"/>
              <a:t>2008</a:t>
            </a:r>
          </a:p>
        </p:txBody>
      </p:sp>
      <p:cxnSp>
        <p:nvCxnSpPr>
          <p:cNvPr id="62" name="Straight Connector 61"/>
          <p:cNvCxnSpPr/>
          <p:nvPr/>
        </p:nvCxnSpPr>
        <p:spPr>
          <a:xfrm flipV="1">
            <a:off x="2438400" y="2215376"/>
            <a:ext cx="4876800" cy="14124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2394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rot="18733573">
            <a:off x="1023147" y="3759108"/>
            <a:ext cx="1818768" cy="369332"/>
          </a:xfrm>
          <a:prstGeom prst="rect">
            <a:avLst/>
          </a:prstGeom>
          <a:noFill/>
        </p:spPr>
        <p:txBody>
          <a:bodyPr wrap="none" rtlCol="0">
            <a:spAutoFit/>
          </a:bodyPr>
          <a:lstStyle/>
          <a:p>
            <a:r>
              <a:rPr lang="en-US">
                <a:solidFill>
                  <a:schemeClr val="accent6">
                    <a:lumMod val="50000"/>
                  </a:schemeClr>
                </a:solidFill>
              </a:rPr>
              <a:t>Patentee’s profits</a:t>
            </a:r>
          </a:p>
        </p:txBody>
      </p:sp>
      <p:sp>
        <p:nvSpPr>
          <p:cNvPr id="78" name="TextBox 77"/>
          <p:cNvSpPr txBox="1"/>
          <p:nvPr/>
        </p:nvSpPr>
        <p:spPr>
          <a:xfrm rot="20759414">
            <a:off x="3351013" y="3760139"/>
            <a:ext cx="1797800" cy="369332"/>
          </a:xfrm>
          <a:prstGeom prst="rect">
            <a:avLst/>
          </a:prstGeom>
          <a:noFill/>
        </p:spPr>
        <p:txBody>
          <a:bodyPr wrap="none" rtlCol="0">
            <a:spAutoFit/>
          </a:bodyPr>
          <a:lstStyle/>
          <a:p>
            <a:r>
              <a:rPr lang="en-US" dirty="0">
                <a:solidFill>
                  <a:srgbClr val="FF0000"/>
                </a:solidFill>
              </a:rPr>
              <a:t>Infringer’s profits</a:t>
            </a:r>
          </a:p>
        </p:txBody>
      </p:sp>
      <p:sp>
        <p:nvSpPr>
          <p:cNvPr id="79" name="TextBox 78"/>
          <p:cNvSpPr txBox="1"/>
          <p:nvPr/>
        </p:nvSpPr>
        <p:spPr>
          <a:xfrm>
            <a:off x="5787124" y="5858471"/>
            <a:ext cx="1362809" cy="369332"/>
          </a:xfrm>
          <a:prstGeom prst="rect">
            <a:avLst/>
          </a:prstGeom>
          <a:noFill/>
        </p:spPr>
        <p:txBody>
          <a:bodyPr wrap="none" rtlCol="0">
            <a:spAutoFit/>
          </a:bodyPr>
          <a:lstStyle/>
          <a:p>
            <a:r>
              <a:rPr lang="en-US"/>
              <a:t>Lawsuit filed</a:t>
            </a:r>
          </a:p>
        </p:txBody>
      </p:sp>
      <p:cxnSp>
        <p:nvCxnSpPr>
          <p:cNvPr id="81" name="Straight Arrow Connector 80"/>
          <p:cNvCxnSpPr/>
          <p:nvPr/>
        </p:nvCxnSpPr>
        <p:spPr>
          <a:xfrm flipV="1">
            <a:off x="6214946" y="4625002"/>
            <a:ext cx="446811" cy="1344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47665" y="978122"/>
            <a:ext cx="4867535" cy="26411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460702" y="981307"/>
            <a:ext cx="4854498" cy="2624254"/>
          </a:xfrm>
          <a:custGeom>
            <a:avLst/>
            <a:gdLst>
              <a:gd name="connsiteX0" fmla="*/ 0 w 4854498"/>
              <a:gd name="connsiteY0" fmla="*/ 2624254 h 2624254"/>
              <a:gd name="connsiteX1" fmla="*/ 4854498 w 4854498"/>
              <a:gd name="connsiteY1" fmla="*/ 0 h 2624254"/>
              <a:gd name="connsiteX2" fmla="*/ 4854498 w 4854498"/>
              <a:gd name="connsiteY2" fmla="*/ 1248937 h 2624254"/>
              <a:gd name="connsiteX3" fmla="*/ 0 w 4854498"/>
              <a:gd name="connsiteY3" fmla="*/ 2624254 h 2624254"/>
            </a:gdLst>
            <a:ahLst/>
            <a:cxnLst>
              <a:cxn ang="0">
                <a:pos x="connsiteX0" y="connsiteY0"/>
              </a:cxn>
              <a:cxn ang="0">
                <a:pos x="connsiteX1" y="connsiteY1"/>
              </a:cxn>
              <a:cxn ang="0">
                <a:pos x="connsiteX2" y="connsiteY2"/>
              </a:cxn>
              <a:cxn ang="0">
                <a:pos x="connsiteX3" y="connsiteY3"/>
              </a:cxn>
            </a:cxnLst>
            <a:rect l="l" t="t" r="r" b="b"/>
            <a:pathLst>
              <a:path w="4854498" h="2624254">
                <a:moveTo>
                  <a:pt x="0" y="2624254"/>
                </a:moveTo>
                <a:lnTo>
                  <a:pt x="4854498" y="0"/>
                </a:lnTo>
                <a:lnTo>
                  <a:pt x="4854498" y="1248937"/>
                </a:lnTo>
                <a:lnTo>
                  <a:pt x="0" y="2624254"/>
                </a:lnTo>
                <a:close/>
              </a:path>
            </a:pathLst>
          </a:custGeom>
          <a:pattFill prst="openDmnd">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483005" y="3293327"/>
            <a:ext cx="564995" cy="297366"/>
          </a:xfrm>
          <a:custGeom>
            <a:avLst/>
            <a:gdLst>
              <a:gd name="connsiteX0" fmla="*/ 0 w 564995"/>
              <a:gd name="connsiteY0" fmla="*/ 297366 h 297366"/>
              <a:gd name="connsiteX1" fmla="*/ 564995 w 564995"/>
              <a:gd name="connsiteY1" fmla="*/ 0 h 297366"/>
              <a:gd name="connsiteX2" fmla="*/ 564995 w 564995"/>
              <a:gd name="connsiteY2" fmla="*/ 148683 h 297366"/>
              <a:gd name="connsiteX3" fmla="*/ 0 w 564995"/>
              <a:gd name="connsiteY3" fmla="*/ 297366 h 297366"/>
            </a:gdLst>
            <a:ahLst/>
            <a:cxnLst>
              <a:cxn ang="0">
                <a:pos x="connsiteX0" y="connsiteY0"/>
              </a:cxn>
              <a:cxn ang="0">
                <a:pos x="connsiteX1" y="connsiteY1"/>
              </a:cxn>
              <a:cxn ang="0">
                <a:pos x="connsiteX2" y="connsiteY2"/>
              </a:cxn>
              <a:cxn ang="0">
                <a:pos x="connsiteX3" y="connsiteY3"/>
              </a:cxn>
            </a:cxnLst>
            <a:rect l="l" t="t" r="r" b="b"/>
            <a:pathLst>
              <a:path w="564995" h="297366">
                <a:moveTo>
                  <a:pt x="0" y="297366"/>
                </a:moveTo>
                <a:lnTo>
                  <a:pt x="564995" y="0"/>
                </a:lnTo>
                <a:lnTo>
                  <a:pt x="564995" y="148683"/>
                </a:lnTo>
                <a:lnTo>
                  <a:pt x="0" y="297366"/>
                </a:lnTo>
                <a:close/>
              </a:path>
            </a:pathLst>
          </a:cu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97873" y="3404839"/>
            <a:ext cx="4824761" cy="1159727"/>
          </a:xfrm>
          <a:custGeom>
            <a:avLst/>
            <a:gdLst>
              <a:gd name="connsiteX0" fmla="*/ 0 w 4824761"/>
              <a:gd name="connsiteY0" fmla="*/ 1159727 h 1159727"/>
              <a:gd name="connsiteX1" fmla="*/ 4824761 w 4824761"/>
              <a:gd name="connsiteY1" fmla="*/ 0 h 1159727"/>
              <a:gd name="connsiteX2" fmla="*/ 4824761 w 4824761"/>
              <a:gd name="connsiteY2" fmla="*/ 379141 h 1159727"/>
              <a:gd name="connsiteX3" fmla="*/ 0 w 4824761"/>
              <a:gd name="connsiteY3" fmla="*/ 1159727 h 1159727"/>
            </a:gdLst>
            <a:ahLst/>
            <a:cxnLst>
              <a:cxn ang="0">
                <a:pos x="connsiteX0" y="connsiteY0"/>
              </a:cxn>
              <a:cxn ang="0">
                <a:pos x="connsiteX1" y="connsiteY1"/>
              </a:cxn>
              <a:cxn ang="0">
                <a:pos x="connsiteX2" y="connsiteY2"/>
              </a:cxn>
              <a:cxn ang="0">
                <a:pos x="connsiteX3" y="connsiteY3"/>
              </a:cxn>
            </a:cxnLst>
            <a:rect l="l" t="t" r="r" b="b"/>
            <a:pathLst>
              <a:path w="4824761" h="1159727">
                <a:moveTo>
                  <a:pt x="0" y="1159727"/>
                </a:moveTo>
                <a:lnTo>
                  <a:pt x="4824761" y="0"/>
                </a:lnTo>
                <a:lnTo>
                  <a:pt x="4824761" y="379141"/>
                </a:lnTo>
                <a:lnTo>
                  <a:pt x="0" y="1159727"/>
                </a:lnTo>
                <a:close/>
              </a:path>
            </a:pathLst>
          </a:custGeom>
          <a:pattFill prst="openDmn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98725" y="4422775"/>
            <a:ext cx="552450" cy="133350"/>
          </a:xfrm>
          <a:custGeom>
            <a:avLst/>
            <a:gdLst>
              <a:gd name="connsiteX0" fmla="*/ 0 w 552450"/>
              <a:gd name="connsiteY0" fmla="*/ 133350 h 133350"/>
              <a:gd name="connsiteX1" fmla="*/ 552450 w 552450"/>
              <a:gd name="connsiteY1" fmla="*/ 0 h 133350"/>
              <a:gd name="connsiteX2" fmla="*/ 552450 w 552450"/>
              <a:gd name="connsiteY2" fmla="*/ 57150 h 133350"/>
              <a:gd name="connsiteX3" fmla="*/ 0 w 5524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52450" h="133350">
                <a:moveTo>
                  <a:pt x="0" y="133350"/>
                </a:moveTo>
                <a:lnTo>
                  <a:pt x="552450" y="0"/>
                </a:lnTo>
                <a:lnTo>
                  <a:pt x="552450" y="57150"/>
                </a:lnTo>
                <a:lnTo>
                  <a:pt x="0" y="13335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307048" y="4057419"/>
            <a:ext cx="1457450" cy="369332"/>
          </a:xfrm>
          <a:prstGeom prst="rect">
            <a:avLst/>
          </a:prstGeom>
          <a:noFill/>
        </p:spPr>
        <p:txBody>
          <a:bodyPr wrap="none" rtlCol="0">
            <a:spAutoFit/>
          </a:bodyPr>
          <a:lstStyle/>
          <a:p>
            <a:r>
              <a:rPr lang="en-US" dirty="0">
                <a:solidFill>
                  <a:srgbClr val="7030A0"/>
                </a:solidFill>
              </a:rPr>
              <a:t>No Injunction</a:t>
            </a:r>
          </a:p>
        </p:txBody>
      </p:sp>
      <p:cxnSp>
        <p:nvCxnSpPr>
          <p:cNvPr id="60" name="Straight Connector 59"/>
          <p:cNvCxnSpPr>
            <a:cxnSpLocks/>
          </p:cNvCxnSpPr>
          <p:nvPr/>
        </p:nvCxnSpPr>
        <p:spPr>
          <a:xfrm flipV="1">
            <a:off x="2434322" y="2400300"/>
            <a:ext cx="9148078" cy="2180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5530240" y="2468137"/>
            <a:ext cx="164316" cy="453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5478249" y="3398611"/>
            <a:ext cx="258367" cy="567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20486813">
            <a:off x="5768027" y="1926812"/>
            <a:ext cx="1000530" cy="307777"/>
          </a:xfrm>
          <a:prstGeom prst="rect">
            <a:avLst/>
          </a:prstGeom>
          <a:noFill/>
        </p:spPr>
        <p:txBody>
          <a:bodyPr wrap="none" rtlCol="0">
            <a:spAutoFit/>
          </a:bodyPr>
          <a:lstStyle/>
          <a:p>
            <a:r>
              <a:rPr lang="en-US" sz="1400"/>
              <a:t>Lost profits</a:t>
            </a:r>
          </a:p>
        </p:txBody>
      </p:sp>
      <p:sp>
        <p:nvSpPr>
          <p:cNvPr id="66" name="TextBox 65"/>
          <p:cNvSpPr txBox="1"/>
          <p:nvPr/>
        </p:nvSpPr>
        <p:spPr>
          <a:xfrm rot="20871073">
            <a:off x="5717584" y="3609628"/>
            <a:ext cx="1571328" cy="307777"/>
          </a:xfrm>
          <a:prstGeom prst="rect">
            <a:avLst/>
          </a:prstGeom>
          <a:noFill/>
        </p:spPr>
        <p:txBody>
          <a:bodyPr wrap="none" rtlCol="0">
            <a:spAutoFit/>
          </a:bodyPr>
          <a:lstStyle/>
          <a:p>
            <a:r>
              <a:rPr lang="en-US" sz="1400"/>
              <a:t>Reasonable royalty</a:t>
            </a:r>
            <a:endParaRPr lang="en-US" sz="1400" dirty="0"/>
          </a:p>
        </p:txBody>
      </p:sp>
      <p:sp>
        <p:nvSpPr>
          <p:cNvPr id="67" name="TextBox 66"/>
          <p:cNvSpPr txBox="1"/>
          <p:nvPr/>
        </p:nvSpPr>
        <p:spPr>
          <a:xfrm>
            <a:off x="2364410" y="3873027"/>
            <a:ext cx="548548" cy="307777"/>
          </a:xfrm>
          <a:prstGeom prst="rect">
            <a:avLst/>
          </a:prstGeom>
          <a:noFill/>
        </p:spPr>
        <p:txBody>
          <a:bodyPr wrap="none" rtlCol="0">
            <a:spAutoFit/>
          </a:bodyPr>
          <a:lstStyle/>
          <a:p>
            <a:r>
              <a:rPr lang="en-US" sz="1400"/>
              <a:t>§286</a:t>
            </a:r>
            <a:endParaRPr lang="en-US" sz="1400" dirty="0"/>
          </a:p>
        </p:txBody>
      </p:sp>
      <p:cxnSp>
        <p:nvCxnSpPr>
          <p:cNvPr id="68" name="Straight Arrow Connector 67"/>
          <p:cNvCxnSpPr/>
          <p:nvPr/>
        </p:nvCxnSpPr>
        <p:spPr>
          <a:xfrm flipV="1">
            <a:off x="2638684" y="3400077"/>
            <a:ext cx="274274" cy="472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638684" y="4180804"/>
            <a:ext cx="274274" cy="285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155884" y="2896649"/>
            <a:ext cx="1778757" cy="523220"/>
          </a:xfrm>
          <a:prstGeom prst="rect">
            <a:avLst/>
          </a:prstGeom>
          <a:noFill/>
        </p:spPr>
        <p:txBody>
          <a:bodyPr wrap="none" rtlCol="0">
            <a:spAutoFit/>
          </a:bodyPr>
          <a:lstStyle/>
          <a:p>
            <a:r>
              <a:rPr lang="en-US" sz="1400" dirty="0"/>
              <a:t>Alternative measures </a:t>
            </a:r>
          </a:p>
          <a:p>
            <a:r>
              <a:rPr lang="en-US" sz="1400" dirty="0"/>
              <a:t>of damages</a:t>
            </a:r>
          </a:p>
        </p:txBody>
      </p:sp>
      <p:sp>
        <p:nvSpPr>
          <p:cNvPr id="69" name="TextBox 68">
            <a:extLst>
              <a:ext uri="{FF2B5EF4-FFF2-40B4-BE49-F238E27FC236}">
                <a16:creationId xmlns:a16="http://schemas.microsoft.com/office/drawing/2014/main" id="{97C2D210-045B-7A40-AA24-D11DE2DCC502}"/>
              </a:ext>
            </a:extLst>
          </p:cNvPr>
          <p:cNvSpPr txBox="1"/>
          <p:nvPr/>
        </p:nvSpPr>
        <p:spPr>
          <a:xfrm>
            <a:off x="7472315" y="5858471"/>
            <a:ext cx="1794787" cy="369332"/>
          </a:xfrm>
          <a:prstGeom prst="rect">
            <a:avLst/>
          </a:prstGeom>
          <a:noFill/>
        </p:spPr>
        <p:txBody>
          <a:bodyPr wrap="none" rtlCol="0">
            <a:spAutoFit/>
          </a:bodyPr>
          <a:lstStyle/>
          <a:p>
            <a:r>
              <a:rPr lang="en-US" dirty="0"/>
              <a:t>Patentee prevails</a:t>
            </a:r>
          </a:p>
        </p:txBody>
      </p:sp>
      <p:cxnSp>
        <p:nvCxnSpPr>
          <p:cNvPr id="72" name="Straight Arrow Connector 71">
            <a:extLst>
              <a:ext uri="{FF2B5EF4-FFF2-40B4-BE49-F238E27FC236}">
                <a16:creationId xmlns:a16="http://schemas.microsoft.com/office/drawing/2014/main" id="{D592CD0D-CA87-2944-97E1-A84280F4B33B}"/>
              </a:ext>
            </a:extLst>
          </p:cNvPr>
          <p:cNvCxnSpPr>
            <a:cxnSpLocks/>
          </p:cNvCxnSpPr>
          <p:nvPr/>
        </p:nvCxnSpPr>
        <p:spPr>
          <a:xfrm flipH="1" flipV="1">
            <a:off x="7323352" y="4616363"/>
            <a:ext cx="432321" cy="128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98517151-C6AF-0D43-976C-FDD35ADDB5BE}"/>
              </a:ext>
            </a:extLst>
          </p:cNvPr>
          <p:cNvSpPr/>
          <p:nvPr/>
        </p:nvSpPr>
        <p:spPr>
          <a:xfrm>
            <a:off x="11535782"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1F30FEE3-94B1-B144-AE4E-1BE2184D3A12}"/>
              </a:ext>
            </a:extLst>
          </p:cNvPr>
          <p:cNvSpPr/>
          <p:nvPr/>
        </p:nvSpPr>
        <p:spPr>
          <a:xfrm>
            <a:off x="10918033"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097A5A00-D3F4-2445-9557-6E8CF28E5AB9}"/>
              </a:ext>
            </a:extLst>
          </p:cNvPr>
          <p:cNvSpPr txBox="1"/>
          <p:nvPr/>
        </p:nvSpPr>
        <p:spPr>
          <a:xfrm>
            <a:off x="10352277" y="4571999"/>
            <a:ext cx="601447" cy="338554"/>
          </a:xfrm>
          <a:prstGeom prst="rect">
            <a:avLst/>
          </a:prstGeom>
          <a:noFill/>
        </p:spPr>
        <p:txBody>
          <a:bodyPr wrap="none" rtlCol="0">
            <a:spAutoFit/>
          </a:bodyPr>
          <a:lstStyle/>
          <a:p>
            <a:r>
              <a:rPr lang="en-US" sz="1600" dirty="0"/>
              <a:t>2023</a:t>
            </a:r>
          </a:p>
        </p:txBody>
      </p:sp>
      <p:sp>
        <p:nvSpPr>
          <p:cNvPr id="80" name="TextBox 79">
            <a:extLst>
              <a:ext uri="{FF2B5EF4-FFF2-40B4-BE49-F238E27FC236}">
                <a16:creationId xmlns:a16="http://schemas.microsoft.com/office/drawing/2014/main" id="{65C83768-4A22-8E4B-B77E-88FA042D46A6}"/>
              </a:ext>
            </a:extLst>
          </p:cNvPr>
          <p:cNvSpPr txBox="1"/>
          <p:nvPr/>
        </p:nvSpPr>
        <p:spPr>
          <a:xfrm>
            <a:off x="10986643" y="4570534"/>
            <a:ext cx="601447" cy="338554"/>
          </a:xfrm>
          <a:prstGeom prst="rect">
            <a:avLst/>
          </a:prstGeom>
          <a:noFill/>
        </p:spPr>
        <p:txBody>
          <a:bodyPr wrap="none" rtlCol="0">
            <a:spAutoFit/>
          </a:bodyPr>
          <a:lstStyle/>
          <a:p>
            <a:r>
              <a:rPr lang="en-US" sz="1600" dirty="0"/>
              <a:t>2024</a:t>
            </a:r>
          </a:p>
        </p:txBody>
      </p:sp>
      <p:cxnSp>
        <p:nvCxnSpPr>
          <p:cNvPr id="82" name="Straight Connector 81">
            <a:extLst>
              <a:ext uri="{FF2B5EF4-FFF2-40B4-BE49-F238E27FC236}">
                <a16:creationId xmlns:a16="http://schemas.microsoft.com/office/drawing/2014/main" id="{346BD322-9974-FC45-922F-49D5C302E4DF}"/>
              </a:ext>
            </a:extLst>
          </p:cNvPr>
          <p:cNvCxnSpPr>
            <a:cxnSpLocks/>
          </p:cNvCxnSpPr>
          <p:nvPr/>
        </p:nvCxnSpPr>
        <p:spPr>
          <a:xfrm flipH="1">
            <a:off x="2482240" y="1019236"/>
            <a:ext cx="9100160" cy="258632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F20D3335-5375-8D46-8F50-2B5376CA36D0}"/>
              </a:ext>
            </a:extLst>
          </p:cNvPr>
          <p:cNvSpPr txBox="1"/>
          <p:nvPr/>
        </p:nvSpPr>
        <p:spPr>
          <a:xfrm>
            <a:off x="1923527" y="262212"/>
            <a:ext cx="1513818" cy="1754326"/>
          </a:xfrm>
          <a:prstGeom prst="rect">
            <a:avLst/>
          </a:prstGeom>
          <a:noFill/>
        </p:spPr>
        <p:txBody>
          <a:bodyPr wrap="square" rtlCol="0">
            <a:spAutoFit/>
          </a:bodyPr>
          <a:lstStyle/>
          <a:p>
            <a:r>
              <a:rPr lang="en-US" dirty="0"/>
              <a:t>Step 2: Order an ongoing royalty (a form of equitable relief)</a:t>
            </a:r>
          </a:p>
        </p:txBody>
      </p:sp>
      <p:sp>
        <p:nvSpPr>
          <p:cNvPr id="11" name="Freeform 10">
            <a:extLst>
              <a:ext uri="{FF2B5EF4-FFF2-40B4-BE49-F238E27FC236}">
                <a16:creationId xmlns:a16="http://schemas.microsoft.com/office/drawing/2014/main" id="{93BA2863-2D5E-1E44-96D9-2F08331C5E1F}"/>
              </a:ext>
            </a:extLst>
          </p:cNvPr>
          <p:cNvSpPr/>
          <p:nvPr/>
        </p:nvSpPr>
        <p:spPr>
          <a:xfrm>
            <a:off x="7321594" y="2397902"/>
            <a:ext cx="4265069" cy="1489897"/>
          </a:xfrm>
          <a:custGeom>
            <a:avLst/>
            <a:gdLst>
              <a:gd name="connsiteX0" fmla="*/ 6395 w 4265069"/>
              <a:gd name="connsiteY0" fmla="*/ 1029499 h 1489897"/>
              <a:gd name="connsiteX1" fmla="*/ 0 w 4265069"/>
              <a:gd name="connsiteY1" fmla="*/ 1489897 h 1489897"/>
              <a:gd name="connsiteX2" fmla="*/ 4265069 w 4265069"/>
              <a:gd name="connsiteY2" fmla="*/ 773723 h 1489897"/>
              <a:gd name="connsiteX3" fmla="*/ 4258675 w 4265069"/>
              <a:gd name="connsiteY3" fmla="*/ 0 h 1489897"/>
              <a:gd name="connsiteX4" fmla="*/ 6395 w 4265069"/>
              <a:gd name="connsiteY4" fmla="*/ 1029499 h 148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5069" h="1489897">
                <a:moveTo>
                  <a:pt x="6395" y="1029499"/>
                </a:moveTo>
                <a:cubicBezTo>
                  <a:pt x="4263" y="1182965"/>
                  <a:pt x="2132" y="1336431"/>
                  <a:pt x="0" y="1489897"/>
                </a:cubicBezTo>
                <a:lnTo>
                  <a:pt x="4265069" y="773723"/>
                </a:lnTo>
                <a:cubicBezTo>
                  <a:pt x="4262938" y="515815"/>
                  <a:pt x="4260806" y="257908"/>
                  <a:pt x="4258675" y="0"/>
                </a:cubicBezTo>
                <a:lnTo>
                  <a:pt x="6395" y="1029499"/>
                </a:lnTo>
                <a:close/>
              </a:path>
            </a:pathLst>
          </a:custGeom>
          <a:pattFill prst="zigZ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C6DC3E3F-A898-5A4A-AD1F-69B4A8BCD349}"/>
              </a:ext>
            </a:extLst>
          </p:cNvPr>
          <p:cNvSpPr txBox="1"/>
          <p:nvPr/>
        </p:nvSpPr>
        <p:spPr>
          <a:xfrm rot="21022452">
            <a:off x="8751431" y="3104818"/>
            <a:ext cx="1340688" cy="307777"/>
          </a:xfrm>
          <a:prstGeom prst="rect">
            <a:avLst/>
          </a:prstGeom>
          <a:noFill/>
        </p:spPr>
        <p:txBody>
          <a:bodyPr wrap="none" rtlCol="0">
            <a:spAutoFit/>
          </a:bodyPr>
          <a:lstStyle/>
          <a:p>
            <a:r>
              <a:rPr lang="en-US" sz="1400" dirty="0"/>
              <a:t>Ongoing royalty</a:t>
            </a:r>
          </a:p>
        </p:txBody>
      </p:sp>
    </p:spTree>
    <p:extLst>
      <p:ext uri="{BB962C8B-B14F-4D97-AF65-F5344CB8AC3E}">
        <p14:creationId xmlns:p14="http://schemas.microsoft.com/office/powerpoint/2010/main" val="1476610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224815" y="4571999"/>
            <a:ext cx="10363275" cy="7116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Aft>
                <a:spcPct val="0"/>
              </a:spcAft>
            </a:pPr>
            <a:endParaRPr lang="en-US" sz="2000" dirty="0">
              <a:latin typeface="Times New Roman" charset="0"/>
            </a:endParaRPr>
          </a:p>
          <a:p>
            <a:pPr eaLnBrk="0" fontAlgn="base" hangingPunct="0">
              <a:spcAft>
                <a:spcPct val="0"/>
              </a:spcAft>
            </a:pPr>
            <a:r>
              <a:rPr lang="en-US" sz="2000" dirty="0">
                <a:latin typeface="Times New Roman" charset="0"/>
              </a:rPr>
              <a:t>Patent</a:t>
            </a:r>
          </a:p>
        </p:txBody>
      </p:sp>
      <p:cxnSp>
        <p:nvCxnSpPr>
          <p:cNvPr id="24" name="Straight Connector 23"/>
          <p:cNvCxnSpPr/>
          <p:nvPr/>
        </p:nvCxnSpPr>
        <p:spPr bwMode="auto">
          <a:xfrm>
            <a:off x="446049" y="4571999"/>
            <a:ext cx="11745951" cy="0"/>
          </a:xfrm>
          <a:prstGeom prst="line">
            <a:avLst/>
          </a:prstGeom>
          <a:solidFill>
            <a:schemeClr val="accent1"/>
          </a:solidFill>
          <a:ln w="38100" cap="flat" cmpd="sng" algn="ctr">
            <a:solidFill>
              <a:schemeClr val="tx1"/>
            </a:solidFill>
            <a:prstDash val="solid"/>
            <a:round/>
            <a:headEnd type="none" w="med" len="med"/>
            <a:tailEnd type="stealth" w="med" len="med"/>
          </a:ln>
          <a:effectLst/>
        </p:spPr>
      </p:cxnSp>
      <p:sp>
        <p:nvSpPr>
          <p:cNvPr id="25" name="TextBox 24"/>
          <p:cNvSpPr txBox="1"/>
          <p:nvPr/>
        </p:nvSpPr>
        <p:spPr>
          <a:xfrm>
            <a:off x="2438401" y="4572000"/>
            <a:ext cx="601447" cy="338554"/>
          </a:xfrm>
          <a:prstGeom prst="rect">
            <a:avLst/>
          </a:prstGeom>
          <a:noFill/>
        </p:spPr>
        <p:txBody>
          <a:bodyPr wrap="none" rtlCol="0">
            <a:spAutoFit/>
          </a:bodyPr>
          <a:lstStyle/>
          <a:p>
            <a:r>
              <a:rPr lang="en-US" sz="1600" dirty="0"/>
              <a:t>2010</a:t>
            </a:r>
          </a:p>
        </p:txBody>
      </p:sp>
      <p:sp>
        <p:nvSpPr>
          <p:cNvPr id="26" name="TextBox 25"/>
          <p:cNvSpPr txBox="1"/>
          <p:nvPr/>
        </p:nvSpPr>
        <p:spPr>
          <a:xfrm>
            <a:off x="3048001" y="4572000"/>
            <a:ext cx="601447" cy="338554"/>
          </a:xfrm>
          <a:prstGeom prst="rect">
            <a:avLst/>
          </a:prstGeom>
          <a:noFill/>
        </p:spPr>
        <p:txBody>
          <a:bodyPr wrap="none" rtlCol="0">
            <a:spAutoFit/>
          </a:bodyPr>
          <a:lstStyle/>
          <a:p>
            <a:r>
              <a:rPr lang="en-US" sz="1600" dirty="0"/>
              <a:t>2011</a:t>
            </a:r>
          </a:p>
        </p:txBody>
      </p:sp>
      <p:sp>
        <p:nvSpPr>
          <p:cNvPr id="27" name="TextBox 26"/>
          <p:cNvSpPr txBox="1"/>
          <p:nvPr/>
        </p:nvSpPr>
        <p:spPr>
          <a:xfrm>
            <a:off x="3657601" y="4572000"/>
            <a:ext cx="601447" cy="338554"/>
          </a:xfrm>
          <a:prstGeom prst="rect">
            <a:avLst/>
          </a:prstGeom>
          <a:noFill/>
        </p:spPr>
        <p:txBody>
          <a:bodyPr wrap="none" rtlCol="0">
            <a:spAutoFit/>
          </a:bodyPr>
          <a:lstStyle/>
          <a:p>
            <a:r>
              <a:rPr lang="en-US" sz="1600" dirty="0"/>
              <a:t>2012</a:t>
            </a:r>
          </a:p>
        </p:txBody>
      </p:sp>
      <p:sp>
        <p:nvSpPr>
          <p:cNvPr id="28" name="TextBox 27"/>
          <p:cNvSpPr txBox="1"/>
          <p:nvPr/>
        </p:nvSpPr>
        <p:spPr>
          <a:xfrm>
            <a:off x="4267201" y="4572000"/>
            <a:ext cx="601447" cy="338554"/>
          </a:xfrm>
          <a:prstGeom prst="rect">
            <a:avLst/>
          </a:prstGeom>
          <a:noFill/>
        </p:spPr>
        <p:txBody>
          <a:bodyPr wrap="none" rtlCol="0">
            <a:spAutoFit/>
          </a:bodyPr>
          <a:lstStyle/>
          <a:p>
            <a:r>
              <a:rPr lang="en-US" sz="1600" dirty="0"/>
              <a:t>2013</a:t>
            </a:r>
          </a:p>
        </p:txBody>
      </p:sp>
      <p:sp>
        <p:nvSpPr>
          <p:cNvPr id="29" name="TextBox 28"/>
          <p:cNvSpPr txBox="1"/>
          <p:nvPr/>
        </p:nvSpPr>
        <p:spPr>
          <a:xfrm>
            <a:off x="4876801" y="4572000"/>
            <a:ext cx="601447" cy="338554"/>
          </a:xfrm>
          <a:prstGeom prst="rect">
            <a:avLst/>
          </a:prstGeom>
          <a:noFill/>
        </p:spPr>
        <p:txBody>
          <a:bodyPr wrap="none" rtlCol="0">
            <a:spAutoFit/>
          </a:bodyPr>
          <a:lstStyle/>
          <a:p>
            <a:r>
              <a:rPr lang="en-US" sz="1600" dirty="0"/>
              <a:t>2014</a:t>
            </a:r>
          </a:p>
        </p:txBody>
      </p:sp>
      <p:sp>
        <p:nvSpPr>
          <p:cNvPr id="30" name="TextBox 29"/>
          <p:cNvSpPr txBox="1"/>
          <p:nvPr/>
        </p:nvSpPr>
        <p:spPr>
          <a:xfrm>
            <a:off x="5486401" y="4572000"/>
            <a:ext cx="601447" cy="338554"/>
          </a:xfrm>
          <a:prstGeom prst="rect">
            <a:avLst/>
          </a:prstGeom>
          <a:noFill/>
        </p:spPr>
        <p:txBody>
          <a:bodyPr wrap="none" rtlCol="0">
            <a:spAutoFit/>
          </a:bodyPr>
          <a:lstStyle/>
          <a:p>
            <a:r>
              <a:rPr lang="en-US" sz="1600" dirty="0"/>
              <a:t>2015</a:t>
            </a:r>
          </a:p>
        </p:txBody>
      </p:sp>
      <p:sp>
        <p:nvSpPr>
          <p:cNvPr id="31" name="TextBox 30"/>
          <p:cNvSpPr txBox="1"/>
          <p:nvPr/>
        </p:nvSpPr>
        <p:spPr>
          <a:xfrm>
            <a:off x="6096001" y="4572000"/>
            <a:ext cx="601447" cy="338554"/>
          </a:xfrm>
          <a:prstGeom prst="rect">
            <a:avLst/>
          </a:prstGeom>
          <a:noFill/>
        </p:spPr>
        <p:txBody>
          <a:bodyPr wrap="none" rtlCol="0">
            <a:spAutoFit/>
          </a:bodyPr>
          <a:lstStyle/>
          <a:p>
            <a:r>
              <a:rPr lang="en-US" sz="1600" dirty="0"/>
              <a:t>2016</a:t>
            </a:r>
          </a:p>
        </p:txBody>
      </p:sp>
      <p:sp>
        <p:nvSpPr>
          <p:cNvPr id="32" name="TextBox 31"/>
          <p:cNvSpPr txBox="1"/>
          <p:nvPr/>
        </p:nvSpPr>
        <p:spPr>
          <a:xfrm>
            <a:off x="6705601" y="4572000"/>
            <a:ext cx="601447" cy="338554"/>
          </a:xfrm>
          <a:prstGeom prst="rect">
            <a:avLst/>
          </a:prstGeom>
          <a:noFill/>
        </p:spPr>
        <p:txBody>
          <a:bodyPr wrap="none" rtlCol="0">
            <a:spAutoFit/>
          </a:bodyPr>
          <a:lstStyle/>
          <a:p>
            <a:r>
              <a:rPr lang="en-US" sz="1600"/>
              <a:t>2017</a:t>
            </a:r>
            <a:endParaRPr lang="en-US" sz="1600" dirty="0"/>
          </a:p>
        </p:txBody>
      </p:sp>
      <p:sp>
        <p:nvSpPr>
          <p:cNvPr id="33" name="TextBox 32"/>
          <p:cNvSpPr txBox="1"/>
          <p:nvPr/>
        </p:nvSpPr>
        <p:spPr>
          <a:xfrm>
            <a:off x="7315201" y="4572000"/>
            <a:ext cx="601447" cy="338554"/>
          </a:xfrm>
          <a:prstGeom prst="rect">
            <a:avLst/>
          </a:prstGeom>
          <a:noFill/>
        </p:spPr>
        <p:txBody>
          <a:bodyPr wrap="none" rtlCol="0">
            <a:spAutoFit/>
          </a:bodyPr>
          <a:lstStyle/>
          <a:p>
            <a:r>
              <a:rPr lang="en-US" sz="1600" dirty="0"/>
              <a:t>2018</a:t>
            </a:r>
          </a:p>
        </p:txBody>
      </p:sp>
      <p:sp>
        <p:nvSpPr>
          <p:cNvPr id="34" name="TextBox 33"/>
          <p:cNvSpPr txBox="1"/>
          <p:nvPr/>
        </p:nvSpPr>
        <p:spPr>
          <a:xfrm>
            <a:off x="7924801" y="4572000"/>
            <a:ext cx="601447" cy="338554"/>
          </a:xfrm>
          <a:prstGeom prst="rect">
            <a:avLst/>
          </a:prstGeom>
          <a:noFill/>
        </p:spPr>
        <p:txBody>
          <a:bodyPr wrap="none" rtlCol="0">
            <a:spAutoFit/>
          </a:bodyPr>
          <a:lstStyle/>
          <a:p>
            <a:r>
              <a:rPr lang="en-US" sz="1600" dirty="0"/>
              <a:t>2019</a:t>
            </a:r>
          </a:p>
        </p:txBody>
      </p:sp>
      <p:sp>
        <p:nvSpPr>
          <p:cNvPr id="35" name="TextBox 34"/>
          <p:cNvSpPr txBox="1"/>
          <p:nvPr/>
        </p:nvSpPr>
        <p:spPr>
          <a:xfrm>
            <a:off x="8534401" y="4572000"/>
            <a:ext cx="601447" cy="338554"/>
          </a:xfrm>
          <a:prstGeom prst="rect">
            <a:avLst/>
          </a:prstGeom>
          <a:noFill/>
        </p:spPr>
        <p:txBody>
          <a:bodyPr wrap="none" rtlCol="0">
            <a:spAutoFit/>
          </a:bodyPr>
          <a:lstStyle/>
          <a:p>
            <a:r>
              <a:rPr lang="en-US" sz="1600" dirty="0"/>
              <a:t>2020</a:t>
            </a:r>
          </a:p>
        </p:txBody>
      </p:sp>
      <p:sp>
        <p:nvSpPr>
          <p:cNvPr id="36" name="TextBox 35"/>
          <p:cNvSpPr txBox="1"/>
          <p:nvPr/>
        </p:nvSpPr>
        <p:spPr>
          <a:xfrm>
            <a:off x="9144001" y="4572000"/>
            <a:ext cx="601447" cy="338554"/>
          </a:xfrm>
          <a:prstGeom prst="rect">
            <a:avLst/>
          </a:prstGeom>
          <a:noFill/>
        </p:spPr>
        <p:txBody>
          <a:bodyPr wrap="none" rtlCol="0">
            <a:spAutoFit/>
          </a:bodyPr>
          <a:lstStyle/>
          <a:p>
            <a:r>
              <a:rPr lang="en-US" sz="1600" dirty="0"/>
              <a:t>2021</a:t>
            </a:r>
          </a:p>
        </p:txBody>
      </p:sp>
      <p:sp>
        <p:nvSpPr>
          <p:cNvPr id="37" name="TextBox 36"/>
          <p:cNvSpPr txBox="1"/>
          <p:nvPr/>
        </p:nvSpPr>
        <p:spPr>
          <a:xfrm>
            <a:off x="9753601" y="4572000"/>
            <a:ext cx="601447" cy="338554"/>
          </a:xfrm>
          <a:prstGeom prst="rect">
            <a:avLst/>
          </a:prstGeom>
          <a:noFill/>
        </p:spPr>
        <p:txBody>
          <a:bodyPr wrap="none" rtlCol="0">
            <a:spAutoFit/>
          </a:bodyPr>
          <a:lstStyle/>
          <a:p>
            <a:r>
              <a:rPr lang="en-US" sz="1600" dirty="0"/>
              <a:t>2022</a:t>
            </a:r>
          </a:p>
        </p:txBody>
      </p:sp>
      <p:sp>
        <p:nvSpPr>
          <p:cNvPr id="39" name="Rounded Rectangle 38"/>
          <p:cNvSpPr/>
          <p:nvPr/>
        </p:nvSpPr>
        <p:spPr>
          <a:xfrm>
            <a:off x="30041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60560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2233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841105"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442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521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661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2795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8891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4987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100158"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709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300284"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239778" y="3627862"/>
            <a:ext cx="1207887" cy="129997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159051"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776804"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832875" y="4573465"/>
            <a:ext cx="601447" cy="338554"/>
          </a:xfrm>
          <a:prstGeom prst="rect">
            <a:avLst/>
          </a:prstGeom>
          <a:noFill/>
        </p:spPr>
        <p:txBody>
          <a:bodyPr wrap="none" rtlCol="0">
            <a:spAutoFit/>
          </a:bodyPr>
          <a:lstStyle/>
          <a:p>
            <a:r>
              <a:rPr lang="en-US" sz="1600" dirty="0"/>
              <a:t>2009</a:t>
            </a:r>
          </a:p>
        </p:txBody>
      </p:sp>
      <p:sp>
        <p:nvSpPr>
          <p:cNvPr id="58" name="TextBox 57"/>
          <p:cNvSpPr txBox="1"/>
          <p:nvPr/>
        </p:nvSpPr>
        <p:spPr>
          <a:xfrm>
            <a:off x="1224815" y="4571999"/>
            <a:ext cx="601447" cy="338554"/>
          </a:xfrm>
          <a:prstGeom prst="rect">
            <a:avLst/>
          </a:prstGeom>
          <a:noFill/>
        </p:spPr>
        <p:txBody>
          <a:bodyPr wrap="none" rtlCol="0">
            <a:spAutoFit/>
          </a:bodyPr>
          <a:lstStyle/>
          <a:p>
            <a:r>
              <a:rPr lang="en-US" sz="1600" dirty="0"/>
              <a:t>2008</a:t>
            </a:r>
          </a:p>
        </p:txBody>
      </p:sp>
      <p:cxnSp>
        <p:nvCxnSpPr>
          <p:cNvPr id="62" name="Straight Connector 61"/>
          <p:cNvCxnSpPr/>
          <p:nvPr/>
        </p:nvCxnSpPr>
        <p:spPr>
          <a:xfrm flipV="1">
            <a:off x="2438400" y="2215376"/>
            <a:ext cx="4876800" cy="14124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2394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rot="18733573">
            <a:off x="1023147" y="3759108"/>
            <a:ext cx="1818768" cy="369332"/>
          </a:xfrm>
          <a:prstGeom prst="rect">
            <a:avLst/>
          </a:prstGeom>
          <a:noFill/>
        </p:spPr>
        <p:txBody>
          <a:bodyPr wrap="none" rtlCol="0">
            <a:spAutoFit/>
          </a:bodyPr>
          <a:lstStyle/>
          <a:p>
            <a:r>
              <a:rPr lang="en-US">
                <a:solidFill>
                  <a:schemeClr val="accent6">
                    <a:lumMod val="50000"/>
                  </a:schemeClr>
                </a:solidFill>
              </a:rPr>
              <a:t>Patentee’s profits</a:t>
            </a:r>
          </a:p>
        </p:txBody>
      </p:sp>
      <p:sp>
        <p:nvSpPr>
          <p:cNvPr id="78" name="TextBox 77"/>
          <p:cNvSpPr txBox="1"/>
          <p:nvPr/>
        </p:nvSpPr>
        <p:spPr>
          <a:xfrm rot="20759414">
            <a:off x="3351013" y="3760139"/>
            <a:ext cx="1797800" cy="369332"/>
          </a:xfrm>
          <a:prstGeom prst="rect">
            <a:avLst/>
          </a:prstGeom>
          <a:noFill/>
        </p:spPr>
        <p:txBody>
          <a:bodyPr wrap="none" rtlCol="0">
            <a:spAutoFit/>
          </a:bodyPr>
          <a:lstStyle/>
          <a:p>
            <a:r>
              <a:rPr lang="en-US" dirty="0">
                <a:solidFill>
                  <a:srgbClr val="FF0000"/>
                </a:solidFill>
              </a:rPr>
              <a:t>Infringer’s profits</a:t>
            </a:r>
          </a:p>
        </p:txBody>
      </p:sp>
      <p:sp>
        <p:nvSpPr>
          <p:cNvPr id="79" name="TextBox 78"/>
          <p:cNvSpPr txBox="1"/>
          <p:nvPr/>
        </p:nvSpPr>
        <p:spPr>
          <a:xfrm>
            <a:off x="5787124" y="5858471"/>
            <a:ext cx="1362809" cy="369332"/>
          </a:xfrm>
          <a:prstGeom prst="rect">
            <a:avLst/>
          </a:prstGeom>
          <a:noFill/>
        </p:spPr>
        <p:txBody>
          <a:bodyPr wrap="none" rtlCol="0">
            <a:spAutoFit/>
          </a:bodyPr>
          <a:lstStyle/>
          <a:p>
            <a:r>
              <a:rPr lang="en-US"/>
              <a:t>Lawsuit filed</a:t>
            </a:r>
          </a:p>
        </p:txBody>
      </p:sp>
      <p:cxnSp>
        <p:nvCxnSpPr>
          <p:cNvPr id="81" name="Straight Arrow Connector 80"/>
          <p:cNvCxnSpPr/>
          <p:nvPr/>
        </p:nvCxnSpPr>
        <p:spPr>
          <a:xfrm flipV="1">
            <a:off x="6214946" y="4625002"/>
            <a:ext cx="446811" cy="1344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47665" y="978122"/>
            <a:ext cx="4867535" cy="26411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460702" y="981307"/>
            <a:ext cx="4854498" cy="2624254"/>
          </a:xfrm>
          <a:custGeom>
            <a:avLst/>
            <a:gdLst>
              <a:gd name="connsiteX0" fmla="*/ 0 w 4854498"/>
              <a:gd name="connsiteY0" fmla="*/ 2624254 h 2624254"/>
              <a:gd name="connsiteX1" fmla="*/ 4854498 w 4854498"/>
              <a:gd name="connsiteY1" fmla="*/ 0 h 2624254"/>
              <a:gd name="connsiteX2" fmla="*/ 4854498 w 4854498"/>
              <a:gd name="connsiteY2" fmla="*/ 1248937 h 2624254"/>
              <a:gd name="connsiteX3" fmla="*/ 0 w 4854498"/>
              <a:gd name="connsiteY3" fmla="*/ 2624254 h 2624254"/>
            </a:gdLst>
            <a:ahLst/>
            <a:cxnLst>
              <a:cxn ang="0">
                <a:pos x="connsiteX0" y="connsiteY0"/>
              </a:cxn>
              <a:cxn ang="0">
                <a:pos x="connsiteX1" y="connsiteY1"/>
              </a:cxn>
              <a:cxn ang="0">
                <a:pos x="connsiteX2" y="connsiteY2"/>
              </a:cxn>
              <a:cxn ang="0">
                <a:pos x="connsiteX3" y="connsiteY3"/>
              </a:cxn>
            </a:cxnLst>
            <a:rect l="l" t="t" r="r" b="b"/>
            <a:pathLst>
              <a:path w="4854498" h="2624254">
                <a:moveTo>
                  <a:pt x="0" y="2624254"/>
                </a:moveTo>
                <a:lnTo>
                  <a:pt x="4854498" y="0"/>
                </a:lnTo>
                <a:lnTo>
                  <a:pt x="4854498" y="1248937"/>
                </a:lnTo>
                <a:lnTo>
                  <a:pt x="0" y="2624254"/>
                </a:lnTo>
                <a:close/>
              </a:path>
            </a:pathLst>
          </a:custGeom>
          <a:pattFill prst="openDmnd">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483005" y="3293327"/>
            <a:ext cx="564995" cy="297366"/>
          </a:xfrm>
          <a:custGeom>
            <a:avLst/>
            <a:gdLst>
              <a:gd name="connsiteX0" fmla="*/ 0 w 564995"/>
              <a:gd name="connsiteY0" fmla="*/ 297366 h 297366"/>
              <a:gd name="connsiteX1" fmla="*/ 564995 w 564995"/>
              <a:gd name="connsiteY1" fmla="*/ 0 h 297366"/>
              <a:gd name="connsiteX2" fmla="*/ 564995 w 564995"/>
              <a:gd name="connsiteY2" fmla="*/ 148683 h 297366"/>
              <a:gd name="connsiteX3" fmla="*/ 0 w 564995"/>
              <a:gd name="connsiteY3" fmla="*/ 297366 h 297366"/>
            </a:gdLst>
            <a:ahLst/>
            <a:cxnLst>
              <a:cxn ang="0">
                <a:pos x="connsiteX0" y="connsiteY0"/>
              </a:cxn>
              <a:cxn ang="0">
                <a:pos x="connsiteX1" y="connsiteY1"/>
              </a:cxn>
              <a:cxn ang="0">
                <a:pos x="connsiteX2" y="connsiteY2"/>
              </a:cxn>
              <a:cxn ang="0">
                <a:pos x="connsiteX3" y="connsiteY3"/>
              </a:cxn>
            </a:cxnLst>
            <a:rect l="l" t="t" r="r" b="b"/>
            <a:pathLst>
              <a:path w="564995" h="297366">
                <a:moveTo>
                  <a:pt x="0" y="297366"/>
                </a:moveTo>
                <a:lnTo>
                  <a:pt x="564995" y="0"/>
                </a:lnTo>
                <a:lnTo>
                  <a:pt x="564995" y="148683"/>
                </a:lnTo>
                <a:lnTo>
                  <a:pt x="0" y="297366"/>
                </a:lnTo>
                <a:close/>
              </a:path>
            </a:pathLst>
          </a:cu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97873" y="3404839"/>
            <a:ext cx="4824761" cy="1159727"/>
          </a:xfrm>
          <a:custGeom>
            <a:avLst/>
            <a:gdLst>
              <a:gd name="connsiteX0" fmla="*/ 0 w 4824761"/>
              <a:gd name="connsiteY0" fmla="*/ 1159727 h 1159727"/>
              <a:gd name="connsiteX1" fmla="*/ 4824761 w 4824761"/>
              <a:gd name="connsiteY1" fmla="*/ 0 h 1159727"/>
              <a:gd name="connsiteX2" fmla="*/ 4824761 w 4824761"/>
              <a:gd name="connsiteY2" fmla="*/ 379141 h 1159727"/>
              <a:gd name="connsiteX3" fmla="*/ 0 w 4824761"/>
              <a:gd name="connsiteY3" fmla="*/ 1159727 h 1159727"/>
            </a:gdLst>
            <a:ahLst/>
            <a:cxnLst>
              <a:cxn ang="0">
                <a:pos x="connsiteX0" y="connsiteY0"/>
              </a:cxn>
              <a:cxn ang="0">
                <a:pos x="connsiteX1" y="connsiteY1"/>
              </a:cxn>
              <a:cxn ang="0">
                <a:pos x="connsiteX2" y="connsiteY2"/>
              </a:cxn>
              <a:cxn ang="0">
                <a:pos x="connsiteX3" y="connsiteY3"/>
              </a:cxn>
            </a:cxnLst>
            <a:rect l="l" t="t" r="r" b="b"/>
            <a:pathLst>
              <a:path w="4824761" h="1159727">
                <a:moveTo>
                  <a:pt x="0" y="1159727"/>
                </a:moveTo>
                <a:lnTo>
                  <a:pt x="4824761" y="0"/>
                </a:lnTo>
                <a:lnTo>
                  <a:pt x="4824761" y="379141"/>
                </a:lnTo>
                <a:lnTo>
                  <a:pt x="0" y="1159727"/>
                </a:lnTo>
                <a:close/>
              </a:path>
            </a:pathLst>
          </a:custGeom>
          <a:pattFill prst="openDmn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98725" y="4422775"/>
            <a:ext cx="552450" cy="133350"/>
          </a:xfrm>
          <a:custGeom>
            <a:avLst/>
            <a:gdLst>
              <a:gd name="connsiteX0" fmla="*/ 0 w 552450"/>
              <a:gd name="connsiteY0" fmla="*/ 133350 h 133350"/>
              <a:gd name="connsiteX1" fmla="*/ 552450 w 552450"/>
              <a:gd name="connsiteY1" fmla="*/ 0 h 133350"/>
              <a:gd name="connsiteX2" fmla="*/ 552450 w 552450"/>
              <a:gd name="connsiteY2" fmla="*/ 57150 h 133350"/>
              <a:gd name="connsiteX3" fmla="*/ 0 w 5524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52450" h="133350">
                <a:moveTo>
                  <a:pt x="0" y="133350"/>
                </a:moveTo>
                <a:lnTo>
                  <a:pt x="552450" y="0"/>
                </a:lnTo>
                <a:lnTo>
                  <a:pt x="552450" y="57150"/>
                </a:lnTo>
                <a:lnTo>
                  <a:pt x="0" y="13335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307048" y="4057419"/>
            <a:ext cx="1457450" cy="369332"/>
          </a:xfrm>
          <a:prstGeom prst="rect">
            <a:avLst/>
          </a:prstGeom>
          <a:noFill/>
        </p:spPr>
        <p:txBody>
          <a:bodyPr wrap="none" rtlCol="0">
            <a:spAutoFit/>
          </a:bodyPr>
          <a:lstStyle/>
          <a:p>
            <a:r>
              <a:rPr lang="en-US" dirty="0">
                <a:solidFill>
                  <a:srgbClr val="7030A0"/>
                </a:solidFill>
              </a:rPr>
              <a:t>No Injunction</a:t>
            </a:r>
          </a:p>
        </p:txBody>
      </p:sp>
      <p:cxnSp>
        <p:nvCxnSpPr>
          <p:cNvPr id="60" name="Straight Connector 59"/>
          <p:cNvCxnSpPr>
            <a:cxnSpLocks/>
          </p:cNvCxnSpPr>
          <p:nvPr/>
        </p:nvCxnSpPr>
        <p:spPr>
          <a:xfrm flipV="1">
            <a:off x="2434322" y="2400300"/>
            <a:ext cx="9148078" cy="2180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20486813">
            <a:off x="5768027" y="1926812"/>
            <a:ext cx="1000530" cy="307777"/>
          </a:xfrm>
          <a:prstGeom prst="rect">
            <a:avLst/>
          </a:prstGeom>
          <a:noFill/>
        </p:spPr>
        <p:txBody>
          <a:bodyPr wrap="none" rtlCol="0">
            <a:spAutoFit/>
          </a:bodyPr>
          <a:lstStyle/>
          <a:p>
            <a:r>
              <a:rPr lang="en-US" sz="1400"/>
              <a:t>Lost profits</a:t>
            </a:r>
          </a:p>
        </p:txBody>
      </p:sp>
      <p:sp>
        <p:nvSpPr>
          <p:cNvPr id="66" name="TextBox 65"/>
          <p:cNvSpPr txBox="1"/>
          <p:nvPr/>
        </p:nvSpPr>
        <p:spPr>
          <a:xfrm rot="20871073">
            <a:off x="5717584" y="3609628"/>
            <a:ext cx="1571328" cy="307777"/>
          </a:xfrm>
          <a:prstGeom prst="rect">
            <a:avLst/>
          </a:prstGeom>
          <a:noFill/>
        </p:spPr>
        <p:txBody>
          <a:bodyPr wrap="none" rtlCol="0">
            <a:spAutoFit/>
          </a:bodyPr>
          <a:lstStyle/>
          <a:p>
            <a:r>
              <a:rPr lang="en-US" sz="1400"/>
              <a:t>Reasonable royalty</a:t>
            </a:r>
            <a:endParaRPr lang="en-US" sz="1400" dirty="0"/>
          </a:p>
        </p:txBody>
      </p:sp>
      <p:sp>
        <p:nvSpPr>
          <p:cNvPr id="67" name="TextBox 66"/>
          <p:cNvSpPr txBox="1"/>
          <p:nvPr/>
        </p:nvSpPr>
        <p:spPr>
          <a:xfrm>
            <a:off x="2364410" y="3873027"/>
            <a:ext cx="548548" cy="307777"/>
          </a:xfrm>
          <a:prstGeom prst="rect">
            <a:avLst/>
          </a:prstGeom>
          <a:noFill/>
        </p:spPr>
        <p:txBody>
          <a:bodyPr wrap="none" rtlCol="0">
            <a:spAutoFit/>
          </a:bodyPr>
          <a:lstStyle/>
          <a:p>
            <a:r>
              <a:rPr lang="en-US" sz="1400"/>
              <a:t>§286</a:t>
            </a:r>
            <a:endParaRPr lang="en-US" sz="1400" dirty="0"/>
          </a:p>
        </p:txBody>
      </p:sp>
      <p:cxnSp>
        <p:nvCxnSpPr>
          <p:cNvPr id="68" name="Straight Arrow Connector 67"/>
          <p:cNvCxnSpPr/>
          <p:nvPr/>
        </p:nvCxnSpPr>
        <p:spPr>
          <a:xfrm flipV="1">
            <a:off x="2638684" y="3400077"/>
            <a:ext cx="274274" cy="472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638684" y="4180804"/>
            <a:ext cx="274274" cy="285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97C2D210-045B-7A40-AA24-D11DE2DCC502}"/>
              </a:ext>
            </a:extLst>
          </p:cNvPr>
          <p:cNvSpPr txBox="1"/>
          <p:nvPr/>
        </p:nvSpPr>
        <p:spPr>
          <a:xfrm>
            <a:off x="7472315" y="5858471"/>
            <a:ext cx="1794787" cy="369332"/>
          </a:xfrm>
          <a:prstGeom prst="rect">
            <a:avLst/>
          </a:prstGeom>
          <a:noFill/>
        </p:spPr>
        <p:txBody>
          <a:bodyPr wrap="none" rtlCol="0">
            <a:spAutoFit/>
          </a:bodyPr>
          <a:lstStyle/>
          <a:p>
            <a:r>
              <a:rPr lang="en-US" dirty="0"/>
              <a:t>Patentee prevails</a:t>
            </a:r>
          </a:p>
        </p:txBody>
      </p:sp>
      <p:cxnSp>
        <p:nvCxnSpPr>
          <p:cNvPr id="72" name="Straight Arrow Connector 71">
            <a:extLst>
              <a:ext uri="{FF2B5EF4-FFF2-40B4-BE49-F238E27FC236}">
                <a16:creationId xmlns:a16="http://schemas.microsoft.com/office/drawing/2014/main" id="{D592CD0D-CA87-2944-97E1-A84280F4B33B}"/>
              </a:ext>
            </a:extLst>
          </p:cNvPr>
          <p:cNvCxnSpPr>
            <a:cxnSpLocks/>
          </p:cNvCxnSpPr>
          <p:nvPr/>
        </p:nvCxnSpPr>
        <p:spPr>
          <a:xfrm flipH="1" flipV="1">
            <a:off x="7323352" y="4616363"/>
            <a:ext cx="432321" cy="128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98517151-C6AF-0D43-976C-FDD35ADDB5BE}"/>
              </a:ext>
            </a:extLst>
          </p:cNvPr>
          <p:cNvSpPr/>
          <p:nvPr/>
        </p:nvSpPr>
        <p:spPr>
          <a:xfrm>
            <a:off x="11535782"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1F30FEE3-94B1-B144-AE4E-1BE2184D3A12}"/>
              </a:ext>
            </a:extLst>
          </p:cNvPr>
          <p:cNvSpPr/>
          <p:nvPr/>
        </p:nvSpPr>
        <p:spPr>
          <a:xfrm>
            <a:off x="10918033"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097A5A00-D3F4-2445-9557-6E8CF28E5AB9}"/>
              </a:ext>
            </a:extLst>
          </p:cNvPr>
          <p:cNvSpPr txBox="1"/>
          <p:nvPr/>
        </p:nvSpPr>
        <p:spPr>
          <a:xfrm>
            <a:off x="10352277" y="4571999"/>
            <a:ext cx="601447" cy="338554"/>
          </a:xfrm>
          <a:prstGeom prst="rect">
            <a:avLst/>
          </a:prstGeom>
          <a:noFill/>
        </p:spPr>
        <p:txBody>
          <a:bodyPr wrap="none" rtlCol="0">
            <a:spAutoFit/>
          </a:bodyPr>
          <a:lstStyle/>
          <a:p>
            <a:r>
              <a:rPr lang="en-US" sz="1600" dirty="0"/>
              <a:t>2023</a:t>
            </a:r>
          </a:p>
        </p:txBody>
      </p:sp>
      <p:sp>
        <p:nvSpPr>
          <p:cNvPr id="80" name="TextBox 79">
            <a:extLst>
              <a:ext uri="{FF2B5EF4-FFF2-40B4-BE49-F238E27FC236}">
                <a16:creationId xmlns:a16="http://schemas.microsoft.com/office/drawing/2014/main" id="{65C83768-4A22-8E4B-B77E-88FA042D46A6}"/>
              </a:ext>
            </a:extLst>
          </p:cNvPr>
          <p:cNvSpPr txBox="1"/>
          <p:nvPr/>
        </p:nvSpPr>
        <p:spPr>
          <a:xfrm>
            <a:off x="10986643" y="4570534"/>
            <a:ext cx="601447" cy="338554"/>
          </a:xfrm>
          <a:prstGeom prst="rect">
            <a:avLst/>
          </a:prstGeom>
          <a:noFill/>
        </p:spPr>
        <p:txBody>
          <a:bodyPr wrap="none" rtlCol="0">
            <a:spAutoFit/>
          </a:bodyPr>
          <a:lstStyle/>
          <a:p>
            <a:r>
              <a:rPr lang="en-US" sz="1600" dirty="0"/>
              <a:t>2024</a:t>
            </a:r>
          </a:p>
        </p:txBody>
      </p:sp>
      <p:cxnSp>
        <p:nvCxnSpPr>
          <p:cNvPr id="82" name="Straight Connector 81">
            <a:extLst>
              <a:ext uri="{FF2B5EF4-FFF2-40B4-BE49-F238E27FC236}">
                <a16:creationId xmlns:a16="http://schemas.microsoft.com/office/drawing/2014/main" id="{346BD322-9974-FC45-922F-49D5C302E4DF}"/>
              </a:ext>
            </a:extLst>
          </p:cNvPr>
          <p:cNvCxnSpPr>
            <a:cxnSpLocks/>
          </p:cNvCxnSpPr>
          <p:nvPr/>
        </p:nvCxnSpPr>
        <p:spPr>
          <a:xfrm flipH="1">
            <a:off x="2482240" y="1019236"/>
            <a:ext cx="9100160" cy="258632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F20D3335-5375-8D46-8F50-2B5376CA36D0}"/>
              </a:ext>
            </a:extLst>
          </p:cNvPr>
          <p:cNvSpPr txBox="1"/>
          <p:nvPr/>
        </p:nvSpPr>
        <p:spPr>
          <a:xfrm>
            <a:off x="1923526" y="262212"/>
            <a:ext cx="1769763" cy="1477328"/>
          </a:xfrm>
          <a:prstGeom prst="rect">
            <a:avLst/>
          </a:prstGeom>
          <a:noFill/>
        </p:spPr>
        <p:txBody>
          <a:bodyPr wrap="square" rtlCol="0">
            <a:spAutoFit/>
          </a:bodyPr>
          <a:lstStyle/>
          <a:p>
            <a:r>
              <a:rPr lang="en-US" dirty="0"/>
              <a:t>On average, the ongoing royalty is 1.6 x the “reasonable royalty”</a:t>
            </a:r>
          </a:p>
        </p:txBody>
      </p:sp>
      <p:sp>
        <p:nvSpPr>
          <p:cNvPr id="11" name="Freeform 10">
            <a:extLst>
              <a:ext uri="{FF2B5EF4-FFF2-40B4-BE49-F238E27FC236}">
                <a16:creationId xmlns:a16="http://schemas.microsoft.com/office/drawing/2014/main" id="{93BA2863-2D5E-1E44-96D9-2F08331C5E1F}"/>
              </a:ext>
            </a:extLst>
          </p:cNvPr>
          <p:cNvSpPr/>
          <p:nvPr/>
        </p:nvSpPr>
        <p:spPr>
          <a:xfrm>
            <a:off x="7321594" y="2397902"/>
            <a:ext cx="4265069" cy="1489897"/>
          </a:xfrm>
          <a:custGeom>
            <a:avLst/>
            <a:gdLst>
              <a:gd name="connsiteX0" fmla="*/ 6395 w 4265069"/>
              <a:gd name="connsiteY0" fmla="*/ 1029499 h 1489897"/>
              <a:gd name="connsiteX1" fmla="*/ 0 w 4265069"/>
              <a:gd name="connsiteY1" fmla="*/ 1489897 h 1489897"/>
              <a:gd name="connsiteX2" fmla="*/ 4265069 w 4265069"/>
              <a:gd name="connsiteY2" fmla="*/ 773723 h 1489897"/>
              <a:gd name="connsiteX3" fmla="*/ 4258675 w 4265069"/>
              <a:gd name="connsiteY3" fmla="*/ 0 h 1489897"/>
              <a:gd name="connsiteX4" fmla="*/ 6395 w 4265069"/>
              <a:gd name="connsiteY4" fmla="*/ 1029499 h 148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5069" h="1489897">
                <a:moveTo>
                  <a:pt x="6395" y="1029499"/>
                </a:moveTo>
                <a:cubicBezTo>
                  <a:pt x="4263" y="1182965"/>
                  <a:pt x="2132" y="1336431"/>
                  <a:pt x="0" y="1489897"/>
                </a:cubicBezTo>
                <a:lnTo>
                  <a:pt x="4265069" y="773723"/>
                </a:lnTo>
                <a:cubicBezTo>
                  <a:pt x="4262938" y="515815"/>
                  <a:pt x="4260806" y="257908"/>
                  <a:pt x="4258675" y="0"/>
                </a:cubicBezTo>
                <a:lnTo>
                  <a:pt x="6395" y="1029499"/>
                </a:lnTo>
                <a:close/>
              </a:path>
            </a:pathLst>
          </a:custGeom>
          <a:pattFill prst="zigZ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C6DC3E3F-A898-5A4A-AD1F-69B4A8BCD349}"/>
              </a:ext>
            </a:extLst>
          </p:cNvPr>
          <p:cNvSpPr txBox="1"/>
          <p:nvPr/>
        </p:nvSpPr>
        <p:spPr>
          <a:xfrm rot="21022452">
            <a:off x="8751431" y="3104818"/>
            <a:ext cx="1340688" cy="307777"/>
          </a:xfrm>
          <a:prstGeom prst="rect">
            <a:avLst/>
          </a:prstGeom>
          <a:noFill/>
        </p:spPr>
        <p:txBody>
          <a:bodyPr wrap="none" rtlCol="0">
            <a:spAutoFit/>
          </a:bodyPr>
          <a:lstStyle/>
          <a:p>
            <a:r>
              <a:rPr lang="en-US" sz="1400" dirty="0"/>
              <a:t>Ongoing royalty</a:t>
            </a:r>
          </a:p>
        </p:txBody>
      </p:sp>
      <p:cxnSp>
        <p:nvCxnSpPr>
          <p:cNvPr id="85" name="Straight Arrow Connector 84">
            <a:extLst>
              <a:ext uri="{FF2B5EF4-FFF2-40B4-BE49-F238E27FC236}">
                <a16:creationId xmlns:a16="http://schemas.microsoft.com/office/drawing/2014/main" id="{590D0054-67BE-EA4E-B7A8-8F5F952FEEBE}"/>
              </a:ext>
            </a:extLst>
          </p:cNvPr>
          <p:cNvCxnSpPr>
            <a:cxnSpLocks/>
          </p:cNvCxnSpPr>
          <p:nvPr/>
        </p:nvCxnSpPr>
        <p:spPr>
          <a:xfrm>
            <a:off x="3190808" y="1362008"/>
            <a:ext cx="2511985" cy="25257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9116183-4BFE-9C44-9A16-8BE492CBE5F6}"/>
              </a:ext>
            </a:extLst>
          </p:cNvPr>
          <p:cNvCxnSpPr>
            <a:cxnSpLocks/>
          </p:cNvCxnSpPr>
          <p:nvPr/>
        </p:nvCxnSpPr>
        <p:spPr>
          <a:xfrm>
            <a:off x="3484951" y="786512"/>
            <a:ext cx="4802199" cy="26612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395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224815" y="4571999"/>
            <a:ext cx="10363275" cy="7116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Aft>
                <a:spcPct val="0"/>
              </a:spcAft>
            </a:pPr>
            <a:endParaRPr lang="en-US" sz="2000" dirty="0">
              <a:latin typeface="Times New Roman" charset="0"/>
            </a:endParaRPr>
          </a:p>
          <a:p>
            <a:pPr eaLnBrk="0" fontAlgn="base" hangingPunct="0">
              <a:spcAft>
                <a:spcPct val="0"/>
              </a:spcAft>
            </a:pPr>
            <a:r>
              <a:rPr lang="en-US" sz="2000" dirty="0">
                <a:latin typeface="Times New Roman" charset="0"/>
              </a:rPr>
              <a:t>Patent</a:t>
            </a:r>
          </a:p>
        </p:txBody>
      </p:sp>
      <p:cxnSp>
        <p:nvCxnSpPr>
          <p:cNvPr id="24" name="Straight Connector 23"/>
          <p:cNvCxnSpPr/>
          <p:nvPr/>
        </p:nvCxnSpPr>
        <p:spPr bwMode="auto">
          <a:xfrm>
            <a:off x="446049" y="4571999"/>
            <a:ext cx="11745951" cy="0"/>
          </a:xfrm>
          <a:prstGeom prst="line">
            <a:avLst/>
          </a:prstGeom>
          <a:solidFill>
            <a:schemeClr val="accent1"/>
          </a:solidFill>
          <a:ln w="38100" cap="flat" cmpd="sng" algn="ctr">
            <a:solidFill>
              <a:schemeClr val="tx1"/>
            </a:solidFill>
            <a:prstDash val="solid"/>
            <a:round/>
            <a:headEnd type="none" w="med" len="med"/>
            <a:tailEnd type="stealth" w="med" len="med"/>
          </a:ln>
          <a:effectLst/>
        </p:spPr>
      </p:cxnSp>
      <p:sp>
        <p:nvSpPr>
          <p:cNvPr id="25" name="TextBox 24"/>
          <p:cNvSpPr txBox="1"/>
          <p:nvPr/>
        </p:nvSpPr>
        <p:spPr>
          <a:xfrm>
            <a:off x="2438401" y="4572000"/>
            <a:ext cx="601447" cy="338554"/>
          </a:xfrm>
          <a:prstGeom prst="rect">
            <a:avLst/>
          </a:prstGeom>
          <a:noFill/>
        </p:spPr>
        <p:txBody>
          <a:bodyPr wrap="none" rtlCol="0">
            <a:spAutoFit/>
          </a:bodyPr>
          <a:lstStyle/>
          <a:p>
            <a:r>
              <a:rPr lang="en-US" sz="1600" dirty="0"/>
              <a:t>2010</a:t>
            </a:r>
          </a:p>
        </p:txBody>
      </p:sp>
      <p:sp>
        <p:nvSpPr>
          <p:cNvPr id="26" name="TextBox 25"/>
          <p:cNvSpPr txBox="1"/>
          <p:nvPr/>
        </p:nvSpPr>
        <p:spPr>
          <a:xfrm>
            <a:off x="3048001" y="4572000"/>
            <a:ext cx="601447" cy="338554"/>
          </a:xfrm>
          <a:prstGeom prst="rect">
            <a:avLst/>
          </a:prstGeom>
          <a:noFill/>
        </p:spPr>
        <p:txBody>
          <a:bodyPr wrap="none" rtlCol="0">
            <a:spAutoFit/>
          </a:bodyPr>
          <a:lstStyle/>
          <a:p>
            <a:r>
              <a:rPr lang="en-US" sz="1600" dirty="0"/>
              <a:t>2011</a:t>
            </a:r>
          </a:p>
        </p:txBody>
      </p:sp>
      <p:sp>
        <p:nvSpPr>
          <p:cNvPr id="27" name="TextBox 26"/>
          <p:cNvSpPr txBox="1"/>
          <p:nvPr/>
        </p:nvSpPr>
        <p:spPr>
          <a:xfrm>
            <a:off x="3657601" y="4572000"/>
            <a:ext cx="601447" cy="338554"/>
          </a:xfrm>
          <a:prstGeom prst="rect">
            <a:avLst/>
          </a:prstGeom>
          <a:noFill/>
        </p:spPr>
        <p:txBody>
          <a:bodyPr wrap="none" rtlCol="0">
            <a:spAutoFit/>
          </a:bodyPr>
          <a:lstStyle/>
          <a:p>
            <a:r>
              <a:rPr lang="en-US" sz="1600" dirty="0"/>
              <a:t>2012</a:t>
            </a:r>
          </a:p>
        </p:txBody>
      </p:sp>
      <p:sp>
        <p:nvSpPr>
          <p:cNvPr id="28" name="TextBox 27"/>
          <p:cNvSpPr txBox="1"/>
          <p:nvPr/>
        </p:nvSpPr>
        <p:spPr>
          <a:xfrm>
            <a:off x="4267201" y="4572000"/>
            <a:ext cx="601447" cy="338554"/>
          </a:xfrm>
          <a:prstGeom prst="rect">
            <a:avLst/>
          </a:prstGeom>
          <a:noFill/>
        </p:spPr>
        <p:txBody>
          <a:bodyPr wrap="none" rtlCol="0">
            <a:spAutoFit/>
          </a:bodyPr>
          <a:lstStyle/>
          <a:p>
            <a:r>
              <a:rPr lang="en-US" sz="1600" dirty="0"/>
              <a:t>2013</a:t>
            </a:r>
          </a:p>
        </p:txBody>
      </p:sp>
      <p:sp>
        <p:nvSpPr>
          <p:cNvPr id="29" name="TextBox 28"/>
          <p:cNvSpPr txBox="1"/>
          <p:nvPr/>
        </p:nvSpPr>
        <p:spPr>
          <a:xfrm>
            <a:off x="4876801" y="4572000"/>
            <a:ext cx="601447" cy="338554"/>
          </a:xfrm>
          <a:prstGeom prst="rect">
            <a:avLst/>
          </a:prstGeom>
          <a:noFill/>
        </p:spPr>
        <p:txBody>
          <a:bodyPr wrap="none" rtlCol="0">
            <a:spAutoFit/>
          </a:bodyPr>
          <a:lstStyle/>
          <a:p>
            <a:r>
              <a:rPr lang="en-US" sz="1600" dirty="0"/>
              <a:t>2014</a:t>
            </a:r>
          </a:p>
        </p:txBody>
      </p:sp>
      <p:sp>
        <p:nvSpPr>
          <p:cNvPr id="30" name="TextBox 29"/>
          <p:cNvSpPr txBox="1"/>
          <p:nvPr/>
        </p:nvSpPr>
        <p:spPr>
          <a:xfrm>
            <a:off x="5486401" y="4572000"/>
            <a:ext cx="601447" cy="338554"/>
          </a:xfrm>
          <a:prstGeom prst="rect">
            <a:avLst/>
          </a:prstGeom>
          <a:noFill/>
        </p:spPr>
        <p:txBody>
          <a:bodyPr wrap="none" rtlCol="0">
            <a:spAutoFit/>
          </a:bodyPr>
          <a:lstStyle/>
          <a:p>
            <a:r>
              <a:rPr lang="en-US" sz="1600" dirty="0"/>
              <a:t>2015</a:t>
            </a:r>
          </a:p>
        </p:txBody>
      </p:sp>
      <p:sp>
        <p:nvSpPr>
          <p:cNvPr id="31" name="TextBox 30"/>
          <p:cNvSpPr txBox="1"/>
          <p:nvPr/>
        </p:nvSpPr>
        <p:spPr>
          <a:xfrm>
            <a:off x="6096001" y="4572000"/>
            <a:ext cx="601447" cy="338554"/>
          </a:xfrm>
          <a:prstGeom prst="rect">
            <a:avLst/>
          </a:prstGeom>
          <a:noFill/>
        </p:spPr>
        <p:txBody>
          <a:bodyPr wrap="none" rtlCol="0">
            <a:spAutoFit/>
          </a:bodyPr>
          <a:lstStyle/>
          <a:p>
            <a:r>
              <a:rPr lang="en-US" sz="1600" dirty="0"/>
              <a:t>2016</a:t>
            </a:r>
          </a:p>
        </p:txBody>
      </p:sp>
      <p:sp>
        <p:nvSpPr>
          <p:cNvPr id="32" name="TextBox 31"/>
          <p:cNvSpPr txBox="1"/>
          <p:nvPr/>
        </p:nvSpPr>
        <p:spPr>
          <a:xfrm>
            <a:off x="6705601" y="4572000"/>
            <a:ext cx="601447" cy="338554"/>
          </a:xfrm>
          <a:prstGeom prst="rect">
            <a:avLst/>
          </a:prstGeom>
          <a:noFill/>
        </p:spPr>
        <p:txBody>
          <a:bodyPr wrap="none" rtlCol="0">
            <a:spAutoFit/>
          </a:bodyPr>
          <a:lstStyle/>
          <a:p>
            <a:r>
              <a:rPr lang="en-US" sz="1600"/>
              <a:t>2017</a:t>
            </a:r>
            <a:endParaRPr lang="en-US" sz="1600" dirty="0"/>
          </a:p>
        </p:txBody>
      </p:sp>
      <p:sp>
        <p:nvSpPr>
          <p:cNvPr id="33" name="TextBox 32"/>
          <p:cNvSpPr txBox="1"/>
          <p:nvPr/>
        </p:nvSpPr>
        <p:spPr>
          <a:xfrm>
            <a:off x="7315201" y="4572000"/>
            <a:ext cx="601447" cy="338554"/>
          </a:xfrm>
          <a:prstGeom prst="rect">
            <a:avLst/>
          </a:prstGeom>
          <a:noFill/>
        </p:spPr>
        <p:txBody>
          <a:bodyPr wrap="none" rtlCol="0">
            <a:spAutoFit/>
          </a:bodyPr>
          <a:lstStyle/>
          <a:p>
            <a:r>
              <a:rPr lang="en-US" sz="1600" dirty="0"/>
              <a:t>2018</a:t>
            </a:r>
          </a:p>
        </p:txBody>
      </p:sp>
      <p:sp>
        <p:nvSpPr>
          <p:cNvPr id="34" name="TextBox 33"/>
          <p:cNvSpPr txBox="1"/>
          <p:nvPr/>
        </p:nvSpPr>
        <p:spPr>
          <a:xfrm>
            <a:off x="7924801" y="4572000"/>
            <a:ext cx="601447" cy="338554"/>
          </a:xfrm>
          <a:prstGeom prst="rect">
            <a:avLst/>
          </a:prstGeom>
          <a:noFill/>
        </p:spPr>
        <p:txBody>
          <a:bodyPr wrap="none" rtlCol="0">
            <a:spAutoFit/>
          </a:bodyPr>
          <a:lstStyle/>
          <a:p>
            <a:r>
              <a:rPr lang="en-US" sz="1600" dirty="0"/>
              <a:t>2019</a:t>
            </a:r>
          </a:p>
        </p:txBody>
      </p:sp>
      <p:sp>
        <p:nvSpPr>
          <p:cNvPr id="35" name="TextBox 34"/>
          <p:cNvSpPr txBox="1"/>
          <p:nvPr/>
        </p:nvSpPr>
        <p:spPr>
          <a:xfrm>
            <a:off x="8534401" y="4572000"/>
            <a:ext cx="601447" cy="338554"/>
          </a:xfrm>
          <a:prstGeom prst="rect">
            <a:avLst/>
          </a:prstGeom>
          <a:noFill/>
        </p:spPr>
        <p:txBody>
          <a:bodyPr wrap="none" rtlCol="0">
            <a:spAutoFit/>
          </a:bodyPr>
          <a:lstStyle/>
          <a:p>
            <a:r>
              <a:rPr lang="en-US" sz="1600" dirty="0"/>
              <a:t>2020</a:t>
            </a:r>
          </a:p>
        </p:txBody>
      </p:sp>
      <p:sp>
        <p:nvSpPr>
          <p:cNvPr id="36" name="TextBox 35"/>
          <p:cNvSpPr txBox="1"/>
          <p:nvPr/>
        </p:nvSpPr>
        <p:spPr>
          <a:xfrm>
            <a:off x="9144001" y="4572000"/>
            <a:ext cx="601447" cy="338554"/>
          </a:xfrm>
          <a:prstGeom prst="rect">
            <a:avLst/>
          </a:prstGeom>
          <a:noFill/>
        </p:spPr>
        <p:txBody>
          <a:bodyPr wrap="none" rtlCol="0">
            <a:spAutoFit/>
          </a:bodyPr>
          <a:lstStyle/>
          <a:p>
            <a:r>
              <a:rPr lang="en-US" sz="1600" dirty="0"/>
              <a:t>2021</a:t>
            </a:r>
          </a:p>
        </p:txBody>
      </p:sp>
      <p:sp>
        <p:nvSpPr>
          <p:cNvPr id="37" name="TextBox 36"/>
          <p:cNvSpPr txBox="1"/>
          <p:nvPr/>
        </p:nvSpPr>
        <p:spPr>
          <a:xfrm>
            <a:off x="9753601" y="4572000"/>
            <a:ext cx="601447" cy="338554"/>
          </a:xfrm>
          <a:prstGeom prst="rect">
            <a:avLst/>
          </a:prstGeom>
          <a:noFill/>
        </p:spPr>
        <p:txBody>
          <a:bodyPr wrap="none" rtlCol="0">
            <a:spAutoFit/>
          </a:bodyPr>
          <a:lstStyle/>
          <a:p>
            <a:r>
              <a:rPr lang="en-US" sz="1600" dirty="0"/>
              <a:t>2022</a:t>
            </a:r>
          </a:p>
        </p:txBody>
      </p:sp>
      <p:sp>
        <p:nvSpPr>
          <p:cNvPr id="39" name="Rounded Rectangle 38"/>
          <p:cNvSpPr/>
          <p:nvPr/>
        </p:nvSpPr>
        <p:spPr>
          <a:xfrm>
            <a:off x="30041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60560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2233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841105"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442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521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661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2795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8891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4987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100158"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709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300284"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239778" y="3627862"/>
            <a:ext cx="1207887" cy="129997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159051"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776804"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832875" y="4573465"/>
            <a:ext cx="601447" cy="338554"/>
          </a:xfrm>
          <a:prstGeom prst="rect">
            <a:avLst/>
          </a:prstGeom>
          <a:noFill/>
        </p:spPr>
        <p:txBody>
          <a:bodyPr wrap="none" rtlCol="0">
            <a:spAutoFit/>
          </a:bodyPr>
          <a:lstStyle/>
          <a:p>
            <a:r>
              <a:rPr lang="en-US" sz="1600" dirty="0"/>
              <a:t>2009</a:t>
            </a:r>
          </a:p>
        </p:txBody>
      </p:sp>
      <p:sp>
        <p:nvSpPr>
          <p:cNvPr id="58" name="TextBox 57"/>
          <p:cNvSpPr txBox="1"/>
          <p:nvPr/>
        </p:nvSpPr>
        <p:spPr>
          <a:xfrm>
            <a:off x="1224815" y="4571999"/>
            <a:ext cx="601447" cy="338554"/>
          </a:xfrm>
          <a:prstGeom prst="rect">
            <a:avLst/>
          </a:prstGeom>
          <a:noFill/>
        </p:spPr>
        <p:txBody>
          <a:bodyPr wrap="none" rtlCol="0">
            <a:spAutoFit/>
          </a:bodyPr>
          <a:lstStyle/>
          <a:p>
            <a:r>
              <a:rPr lang="en-US" sz="1600" dirty="0"/>
              <a:t>2008</a:t>
            </a:r>
          </a:p>
        </p:txBody>
      </p:sp>
      <p:cxnSp>
        <p:nvCxnSpPr>
          <p:cNvPr id="62" name="Straight Connector 61"/>
          <p:cNvCxnSpPr/>
          <p:nvPr/>
        </p:nvCxnSpPr>
        <p:spPr>
          <a:xfrm flipV="1">
            <a:off x="2438400" y="2215376"/>
            <a:ext cx="4876800" cy="14124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p:cNvCxnSpPr>
          <p:nvPr/>
        </p:nvCxnSpPr>
        <p:spPr>
          <a:xfrm flipV="1">
            <a:off x="2434322" y="2385768"/>
            <a:ext cx="9148078" cy="21948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2394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rot="18733573">
            <a:off x="1023147" y="3759108"/>
            <a:ext cx="1818768" cy="369332"/>
          </a:xfrm>
          <a:prstGeom prst="rect">
            <a:avLst/>
          </a:prstGeom>
          <a:noFill/>
        </p:spPr>
        <p:txBody>
          <a:bodyPr wrap="none" rtlCol="0">
            <a:spAutoFit/>
          </a:bodyPr>
          <a:lstStyle/>
          <a:p>
            <a:r>
              <a:rPr lang="en-US">
                <a:solidFill>
                  <a:schemeClr val="accent6">
                    <a:lumMod val="50000"/>
                  </a:schemeClr>
                </a:solidFill>
              </a:rPr>
              <a:t>Patentee’s profits</a:t>
            </a:r>
          </a:p>
        </p:txBody>
      </p:sp>
      <p:sp>
        <p:nvSpPr>
          <p:cNvPr id="78" name="TextBox 77"/>
          <p:cNvSpPr txBox="1"/>
          <p:nvPr/>
        </p:nvSpPr>
        <p:spPr>
          <a:xfrm rot="20759414">
            <a:off x="3351013" y="3760139"/>
            <a:ext cx="1797800" cy="369332"/>
          </a:xfrm>
          <a:prstGeom prst="rect">
            <a:avLst/>
          </a:prstGeom>
          <a:noFill/>
        </p:spPr>
        <p:txBody>
          <a:bodyPr wrap="none" rtlCol="0">
            <a:spAutoFit/>
          </a:bodyPr>
          <a:lstStyle/>
          <a:p>
            <a:r>
              <a:rPr lang="en-US" dirty="0">
                <a:solidFill>
                  <a:srgbClr val="FF0000"/>
                </a:solidFill>
              </a:rPr>
              <a:t>Infringer’s profits</a:t>
            </a:r>
          </a:p>
        </p:txBody>
      </p:sp>
      <p:sp>
        <p:nvSpPr>
          <p:cNvPr id="79" name="TextBox 78"/>
          <p:cNvSpPr txBox="1"/>
          <p:nvPr/>
        </p:nvSpPr>
        <p:spPr>
          <a:xfrm>
            <a:off x="5787124" y="5858471"/>
            <a:ext cx="1362809" cy="369332"/>
          </a:xfrm>
          <a:prstGeom prst="rect">
            <a:avLst/>
          </a:prstGeom>
          <a:noFill/>
        </p:spPr>
        <p:txBody>
          <a:bodyPr wrap="none" rtlCol="0">
            <a:spAutoFit/>
          </a:bodyPr>
          <a:lstStyle/>
          <a:p>
            <a:r>
              <a:rPr lang="en-US"/>
              <a:t>Lawsuit filed</a:t>
            </a:r>
          </a:p>
        </p:txBody>
      </p:sp>
      <p:cxnSp>
        <p:nvCxnSpPr>
          <p:cNvPr id="81" name="Straight Arrow Connector 80"/>
          <p:cNvCxnSpPr/>
          <p:nvPr/>
        </p:nvCxnSpPr>
        <p:spPr>
          <a:xfrm flipV="1">
            <a:off x="6214946" y="4625002"/>
            <a:ext cx="446811" cy="1344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47665" y="978122"/>
            <a:ext cx="4867535" cy="26411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460702" y="981307"/>
            <a:ext cx="4854498" cy="2624254"/>
          </a:xfrm>
          <a:custGeom>
            <a:avLst/>
            <a:gdLst>
              <a:gd name="connsiteX0" fmla="*/ 0 w 4854498"/>
              <a:gd name="connsiteY0" fmla="*/ 2624254 h 2624254"/>
              <a:gd name="connsiteX1" fmla="*/ 4854498 w 4854498"/>
              <a:gd name="connsiteY1" fmla="*/ 0 h 2624254"/>
              <a:gd name="connsiteX2" fmla="*/ 4854498 w 4854498"/>
              <a:gd name="connsiteY2" fmla="*/ 1248937 h 2624254"/>
              <a:gd name="connsiteX3" fmla="*/ 0 w 4854498"/>
              <a:gd name="connsiteY3" fmla="*/ 2624254 h 2624254"/>
            </a:gdLst>
            <a:ahLst/>
            <a:cxnLst>
              <a:cxn ang="0">
                <a:pos x="connsiteX0" y="connsiteY0"/>
              </a:cxn>
              <a:cxn ang="0">
                <a:pos x="connsiteX1" y="connsiteY1"/>
              </a:cxn>
              <a:cxn ang="0">
                <a:pos x="connsiteX2" y="connsiteY2"/>
              </a:cxn>
              <a:cxn ang="0">
                <a:pos x="connsiteX3" y="connsiteY3"/>
              </a:cxn>
            </a:cxnLst>
            <a:rect l="l" t="t" r="r" b="b"/>
            <a:pathLst>
              <a:path w="4854498" h="2624254">
                <a:moveTo>
                  <a:pt x="0" y="2624254"/>
                </a:moveTo>
                <a:lnTo>
                  <a:pt x="4854498" y="0"/>
                </a:lnTo>
                <a:lnTo>
                  <a:pt x="4854498" y="1248937"/>
                </a:lnTo>
                <a:lnTo>
                  <a:pt x="0" y="2624254"/>
                </a:lnTo>
                <a:close/>
              </a:path>
            </a:pathLst>
          </a:custGeom>
          <a:pattFill prst="openDmnd">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483005" y="3293327"/>
            <a:ext cx="564995" cy="297366"/>
          </a:xfrm>
          <a:custGeom>
            <a:avLst/>
            <a:gdLst>
              <a:gd name="connsiteX0" fmla="*/ 0 w 564995"/>
              <a:gd name="connsiteY0" fmla="*/ 297366 h 297366"/>
              <a:gd name="connsiteX1" fmla="*/ 564995 w 564995"/>
              <a:gd name="connsiteY1" fmla="*/ 0 h 297366"/>
              <a:gd name="connsiteX2" fmla="*/ 564995 w 564995"/>
              <a:gd name="connsiteY2" fmla="*/ 148683 h 297366"/>
              <a:gd name="connsiteX3" fmla="*/ 0 w 564995"/>
              <a:gd name="connsiteY3" fmla="*/ 297366 h 297366"/>
            </a:gdLst>
            <a:ahLst/>
            <a:cxnLst>
              <a:cxn ang="0">
                <a:pos x="connsiteX0" y="connsiteY0"/>
              </a:cxn>
              <a:cxn ang="0">
                <a:pos x="connsiteX1" y="connsiteY1"/>
              </a:cxn>
              <a:cxn ang="0">
                <a:pos x="connsiteX2" y="connsiteY2"/>
              </a:cxn>
              <a:cxn ang="0">
                <a:pos x="connsiteX3" y="connsiteY3"/>
              </a:cxn>
            </a:cxnLst>
            <a:rect l="l" t="t" r="r" b="b"/>
            <a:pathLst>
              <a:path w="564995" h="297366">
                <a:moveTo>
                  <a:pt x="0" y="297366"/>
                </a:moveTo>
                <a:lnTo>
                  <a:pt x="564995" y="0"/>
                </a:lnTo>
                <a:lnTo>
                  <a:pt x="564995" y="148683"/>
                </a:lnTo>
                <a:lnTo>
                  <a:pt x="0" y="297366"/>
                </a:lnTo>
                <a:close/>
              </a:path>
            </a:pathLst>
          </a:cu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97873" y="3404839"/>
            <a:ext cx="4824761" cy="1159727"/>
          </a:xfrm>
          <a:custGeom>
            <a:avLst/>
            <a:gdLst>
              <a:gd name="connsiteX0" fmla="*/ 0 w 4824761"/>
              <a:gd name="connsiteY0" fmla="*/ 1159727 h 1159727"/>
              <a:gd name="connsiteX1" fmla="*/ 4824761 w 4824761"/>
              <a:gd name="connsiteY1" fmla="*/ 0 h 1159727"/>
              <a:gd name="connsiteX2" fmla="*/ 4824761 w 4824761"/>
              <a:gd name="connsiteY2" fmla="*/ 379141 h 1159727"/>
              <a:gd name="connsiteX3" fmla="*/ 0 w 4824761"/>
              <a:gd name="connsiteY3" fmla="*/ 1159727 h 1159727"/>
            </a:gdLst>
            <a:ahLst/>
            <a:cxnLst>
              <a:cxn ang="0">
                <a:pos x="connsiteX0" y="connsiteY0"/>
              </a:cxn>
              <a:cxn ang="0">
                <a:pos x="connsiteX1" y="connsiteY1"/>
              </a:cxn>
              <a:cxn ang="0">
                <a:pos x="connsiteX2" y="connsiteY2"/>
              </a:cxn>
              <a:cxn ang="0">
                <a:pos x="connsiteX3" y="connsiteY3"/>
              </a:cxn>
            </a:cxnLst>
            <a:rect l="l" t="t" r="r" b="b"/>
            <a:pathLst>
              <a:path w="4824761" h="1159727">
                <a:moveTo>
                  <a:pt x="0" y="1159727"/>
                </a:moveTo>
                <a:lnTo>
                  <a:pt x="4824761" y="0"/>
                </a:lnTo>
                <a:lnTo>
                  <a:pt x="4824761" y="379141"/>
                </a:lnTo>
                <a:lnTo>
                  <a:pt x="0" y="1159727"/>
                </a:lnTo>
                <a:close/>
              </a:path>
            </a:pathLst>
          </a:custGeom>
          <a:pattFill prst="openDmn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98725" y="4422775"/>
            <a:ext cx="552450" cy="133350"/>
          </a:xfrm>
          <a:custGeom>
            <a:avLst/>
            <a:gdLst>
              <a:gd name="connsiteX0" fmla="*/ 0 w 552450"/>
              <a:gd name="connsiteY0" fmla="*/ 133350 h 133350"/>
              <a:gd name="connsiteX1" fmla="*/ 552450 w 552450"/>
              <a:gd name="connsiteY1" fmla="*/ 0 h 133350"/>
              <a:gd name="connsiteX2" fmla="*/ 552450 w 552450"/>
              <a:gd name="connsiteY2" fmla="*/ 57150 h 133350"/>
              <a:gd name="connsiteX3" fmla="*/ 0 w 5524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52450" h="133350">
                <a:moveTo>
                  <a:pt x="0" y="133350"/>
                </a:moveTo>
                <a:lnTo>
                  <a:pt x="552450" y="0"/>
                </a:lnTo>
                <a:lnTo>
                  <a:pt x="552450" y="57150"/>
                </a:lnTo>
                <a:lnTo>
                  <a:pt x="0" y="13335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rot="20486813">
            <a:off x="5768027" y="1926812"/>
            <a:ext cx="1000530" cy="307777"/>
          </a:xfrm>
          <a:prstGeom prst="rect">
            <a:avLst/>
          </a:prstGeom>
          <a:noFill/>
        </p:spPr>
        <p:txBody>
          <a:bodyPr wrap="none" rtlCol="0">
            <a:spAutoFit/>
          </a:bodyPr>
          <a:lstStyle/>
          <a:p>
            <a:r>
              <a:rPr lang="en-US" sz="1400"/>
              <a:t>Lost profits</a:t>
            </a:r>
          </a:p>
        </p:txBody>
      </p:sp>
      <p:sp>
        <p:nvSpPr>
          <p:cNvPr id="66" name="TextBox 65"/>
          <p:cNvSpPr txBox="1"/>
          <p:nvPr/>
        </p:nvSpPr>
        <p:spPr>
          <a:xfrm rot="20871073">
            <a:off x="5717584" y="3609628"/>
            <a:ext cx="1571328" cy="307777"/>
          </a:xfrm>
          <a:prstGeom prst="rect">
            <a:avLst/>
          </a:prstGeom>
          <a:noFill/>
        </p:spPr>
        <p:txBody>
          <a:bodyPr wrap="none" rtlCol="0">
            <a:spAutoFit/>
          </a:bodyPr>
          <a:lstStyle/>
          <a:p>
            <a:r>
              <a:rPr lang="en-US" sz="1400"/>
              <a:t>Reasonable royalty</a:t>
            </a:r>
            <a:endParaRPr lang="en-US" sz="1400" dirty="0"/>
          </a:p>
        </p:txBody>
      </p:sp>
      <p:sp>
        <p:nvSpPr>
          <p:cNvPr id="67" name="TextBox 66"/>
          <p:cNvSpPr txBox="1"/>
          <p:nvPr/>
        </p:nvSpPr>
        <p:spPr>
          <a:xfrm>
            <a:off x="2364410" y="3873027"/>
            <a:ext cx="548548" cy="307777"/>
          </a:xfrm>
          <a:prstGeom prst="rect">
            <a:avLst/>
          </a:prstGeom>
          <a:noFill/>
        </p:spPr>
        <p:txBody>
          <a:bodyPr wrap="none" rtlCol="0">
            <a:spAutoFit/>
          </a:bodyPr>
          <a:lstStyle/>
          <a:p>
            <a:r>
              <a:rPr lang="en-US" sz="1400"/>
              <a:t>§286</a:t>
            </a:r>
            <a:endParaRPr lang="en-US" sz="1400" dirty="0"/>
          </a:p>
        </p:txBody>
      </p:sp>
      <p:cxnSp>
        <p:nvCxnSpPr>
          <p:cNvPr id="68" name="Straight Arrow Connector 67"/>
          <p:cNvCxnSpPr/>
          <p:nvPr/>
        </p:nvCxnSpPr>
        <p:spPr>
          <a:xfrm flipV="1">
            <a:off x="2638684" y="3400077"/>
            <a:ext cx="274274" cy="472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638684" y="4180804"/>
            <a:ext cx="274274" cy="285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467F8AE-8E53-B242-8094-7A2141B3606B}"/>
              </a:ext>
            </a:extLst>
          </p:cNvPr>
          <p:cNvSpPr txBox="1"/>
          <p:nvPr/>
        </p:nvSpPr>
        <p:spPr>
          <a:xfrm>
            <a:off x="7472315" y="5858471"/>
            <a:ext cx="1794787" cy="369332"/>
          </a:xfrm>
          <a:prstGeom prst="rect">
            <a:avLst/>
          </a:prstGeom>
          <a:noFill/>
        </p:spPr>
        <p:txBody>
          <a:bodyPr wrap="none" rtlCol="0">
            <a:spAutoFit/>
          </a:bodyPr>
          <a:lstStyle/>
          <a:p>
            <a:r>
              <a:rPr lang="en-US" dirty="0"/>
              <a:t>Patentee prevails</a:t>
            </a:r>
          </a:p>
        </p:txBody>
      </p:sp>
      <p:cxnSp>
        <p:nvCxnSpPr>
          <p:cNvPr id="72" name="Straight Arrow Connector 71">
            <a:extLst>
              <a:ext uri="{FF2B5EF4-FFF2-40B4-BE49-F238E27FC236}">
                <a16:creationId xmlns:a16="http://schemas.microsoft.com/office/drawing/2014/main" id="{7D36625C-4200-994A-BF62-2ABA1168906A}"/>
              </a:ext>
            </a:extLst>
          </p:cNvPr>
          <p:cNvCxnSpPr>
            <a:cxnSpLocks/>
          </p:cNvCxnSpPr>
          <p:nvPr/>
        </p:nvCxnSpPr>
        <p:spPr>
          <a:xfrm flipH="1" flipV="1">
            <a:off x="7323352" y="4616363"/>
            <a:ext cx="432321" cy="128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1DF9ECF1-300C-A844-B286-371BA8B6D1D5}"/>
              </a:ext>
            </a:extLst>
          </p:cNvPr>
          <p:cNvSpPr/>
          <p:nvPr/>
        </p:nvSpPr>
        <p:spPr>
          <a:xfrm>
            <a:off x="11535782"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806ADFD3-9FF0-1841-A89B-D2F66C6C1520}"/>
              </a:ext>
            </a:extLst>
          </p:cNvPr>
          <p:cNvSpPr/>
          <p:nvPr/>
        </p:nvSpPr>
        <p:spPr>
          <a:xfrm>
            <a:off x="10918033"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8766AB48-8C74-A941-B1ED-8A8ED8296BBE}"/>
              </a:ext>
            </a:extLst>
          </p:cNvPr>
          <p:cNvSpPr txBox="1"/>
          <p:nvPr/>
        </p:nvSpPr>
        <p:spPr>
          <a:xfrm>
            <a:off x="10352277" y="4571999"/>
            <a:ext cx="601447" cy="338554"/>
          </a:xfrm>
          <a:prstGeom prst="rect">
            <a:avLst/>
          </a:prstGeom>
          <a:noFill/>
        </p:spPr>
        <p:txBody>
          <a:bodyPr wrap="none" rtlCol="0">
            <a:spAutoFit/>
          </a:bodyPr>
          <a:lstStyle/>
          <a:p>
            <a:r>
              <a:rPr lang="en-US" sz="1600" dirty="0"/>
              <a:t>2023</a:t>
            </a:r>
          </a:p>
        </p:txBody>
      </p:sp>
      <p:sp>
        <p:nvSpPr>
          <p:cNvPr id="80" name="TextBox 79">
            <a:extLst>
              <a:ext uri="{FF2B5EF4-FFF2-40B4-BE49-F238E27FC236}">
                <a16:creationId xmlns:a16="http://schemas.microsoft.com/office/drawing/2014/main" id="{98E646A1-CB1C-454D-9FCE-7FCBABF6F040}"/>
              </a:ext>
            </a:extLst>
          </p:cNvPr>
          <p:cNvSpPr txBox="1"/>
          <p:nvPr/>
        </p:nvSpPr>
        <p:spPr>
          <a:xfrm>
            <a:off x="10986643" y="4570534"/>
            <a:ext cx="601447" cy="338554"/>
          </a:xfrm>
          <a:prstGeom prst="rect">
            <a:avLst/>
          </a:prstGeom>
          <a:noFill/>
        </p:spPr>
        <p:txBody>
          <a:bodyPr wrap="none" rtlCol="0">
            <a:spAutoFit/>
          </a:bodyPr>
          <a:lstStyle/>
          <a:p>
            <a:r>
              <a:rPr lang="en-US" sz="1600" dirty="0"/>
              <a:t>2024</a:t>
            </a:r>
          </a:p>
        </p:txBody>
      </p:sp>
      <p:cxnSp>
        <p:nvCxnSpPr>
          <p:cNvPr id="82" name="Straight Connector 81">
            <a:extLst>
              <a:ext uri="{FF2B5EF4-FFF2-40B4-BE49-F238E27FC236}">
                <a16:creationId xmlns:a16="http://schemas.microsoft.com/office/drawing/2014/main" id="{715248E8-6ACA-654E-A18B-1346B8FA3EC5}"/>
              </a:ext>
            </a:extLst>
          </p:cNvPr>
          <p:cNvCxnSpPr>
            <a:cxnSpLocks/>
          </p:cNvCxnSpPr>
          <p:nvPr/>
        </p:nvCxnSpPr>
        <p:spPr>
          <a:xfrm flipH="1">
            <a:off x="2482240" y="1019236"/>
            <a:ext cx="9100160" cy="258632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05308248-2CC3-7F4A-A1A2-46A557F68CCC}"/>
              </a:ext>
            </a:extLst>
          </p:cNvPr>
          <p:cNvSpPr/>
          <p:nvPr/>
        </p:nvSpPr>
        <p:spPr>
          <a:xfrm rot="21223333">
            <a:off x="8039010" y="3441707"/>
            <a:ext cx="1707199" cy="307777"/>
          </a:xfrm>
          <a:prstGeom prst="rect">
            <a:avLst/>
          </a:prstGeom>
        </p:spPr>
        <p:txBody>
          <a:bodyPr wrap="none">
            <a:spAutoFit/>
          </a:bodyPr>
          <a:lstStyle/>
          <a:p>
            <a:r>
              <a:rPr lang="en-US" sz="1400" dirty="0"/>
              <a:t>Voluntary license fee</a:t>
            </a:r>
          </a:p>
        </p:txBody>
      </p:sp>
      <p:sp>
        <p:nvSpPr>
          <p:cNvPr id="5" name="Freeform 4">
            <a:extLst>
              <a:ext uri="{FF2B5EF4-FFF2-40B4-BE49-F238E27FC236}">
                <a16:creationId xmlns:a16="http://schemas.microsoft.com/office/drawing/2014/main" id="{D2BBF437-C775-CF4E-8AF6-B2406819814D}"/>
              </a:ext>
            </a:extLst>
          </p:cNvPr>
          <p:cNvSpPr/>
          <p:nvPr/>
        </p:nvSpPr>
        <p:spPr>
          <a:xfrm>
            <a:off x="7345017" y="2395330"/>
            <a:ext cx="4253948" cy="1649896"/>
          </a:xfrm>
          <a:custGeom>
            <a:avLst/>
            <a:gdLst>
              <a:gd name="connsiteX0" fmla="*/ 0 w 4253948"/>
              <a:gd name="connsiteY0" fmla="*/ 1033670 h 1649896"/>
              <a:gd name="connsiteX1" fmla="*/ 4253948 w 4253948"/>
              <a:gd name="connsiteY1" fmla="*/ 0 h 1649896"/>
              <a:gd name="connsiteX2" fmla="*/ 4234070 w 4253948"/>
              <a:gd name="connsiteY2" fmla="*/ 1152940 h 1649896"/>
              <a:gd name="connsiteX3" fmla="*/ 0 w 4253948"/>
              <a:gd name="connsiteY3" fmla="*/ 1649896 h 1649896"/>
              <a:gd name="connsiteX4" fmla="*/ 0 w 4253948"/>
              <a:gd name="connsiteY4" fmla="*/ 1033670 h 1649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948" h="1649896">
                <a:moveTo>
                  <a:pt x="0" y="1033670"/>
                </a:moveTo>
                <a:lnTo>
                  <a:pt x="4253948" y="0"/>
                </a:lnTo>
                <a:lnTo>
                  <a:pt x="4234070" y="1152940"/>
                </a:lnTo>
                <a:lnTo>
                  <a:pt x="0" y="1649896"/>
                </a:lnTo>
                <a:lnTo>
                  <a:pt x="0" y="1033670"/>
                </a:lnTo>
                <a:close/>
              </a:path>
            </a:pathLst>
          </a:custGeom>
          <a:pattFill prst="wave">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11579D9-4291-9C49-AB64-B97C7101ECE7}"/>
              </a:ext>
            </a:extLst>
          </p:cNvPr>
          <p:cNvSpPr/>
          <p:nvPr/>
        </p:nvSpPr>
        <p:spPr>
          <a:xfrm rot="21137886">
            <a:off x="8428432" y="3272430"/>
            <a:ext cx="2100768" cy="307777"/>
          </a:xfrm>
          <a:prstGeom prst="rect">
            <a:avLst/>
          </a:prstGeom>
        </p:spPr>
        <p:txBody>
          <a:bodyPr wrap="none">
            <a:spAutoFit/>
          </a:bodyPr>
          <a:lstStyle/>
          <a:p>
            <a:r>
              <a:rPr lang="en-US" sz="1400" dirty="0"/>
              <a:t>Semi-voluntary license fee</a:t>
            </a:r>
          </a:p>
        </p:txBody>
      </p:sp>
    </p:spTree>
    <p:extLst>
      <p:ext uri="{BB962C8B-B14F-4D97-AF65-F5344CB8AC3E}">
        <p14:creationId xmlns:p14="http://schemas.microsoft.com/office/powerpoint/2010/main" val="2471128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E80EF0-1FA1-0F42-B359-F9D242B4D886}"/>
              </a:ext>
            </a:extLst>
          </p:cNvPr>
          <p:cNvPicPr>
            <a:picLocks noChangeAspect="1"/>
          </p:cNvPicPr>
          <p:nvPr/>
        </p:nvPicPr>
        <p:blipFill>
          <a:blip r:embed="rId2"/>
          <a:stretch>
            <a:fillRect/>
          </a:stretch>
        </p:blipFill>
        <p:spPr>
          <a:xfrm>
            <a:off x="44760" y="513701"/>
            <a:ext cx="5837099" cy="2785812"/>
          </a:xfrm>
          <a:prstGeom prst="rect">
            <a:avLst/>
          </a:prstGeom>
        </p:spPr>
      </p:pic>
      <p:pic>
        <p:nvPicPr>
          <p:cNvPr id="6" name="Picture 5">
            <a:extLst>
              <a:ext uri="{FF2B5EF4-FFF2-40B4-BE49-F238E27FC236}">
                <a16:creationId xmlns:a16="http://schemas.microsoft.com/office/drawing/2014/main" id="{60898593-29B0-0542-9C93-B27A4EF56B1E}"/>
              </a:ext>
            </a:extLst>
          </p:cNvPr>
          <p:cNvPicPr>
            <a:picLocks noChangeAspect="1"/>
          </p:cNvPicPr>
          <p:nvPr/>
        </p:nvPicPr>
        <p:blipFill>
          <a:blip r:embed="rId3"/>
          <a:stretch>
            <a:fillRect/>
          </a:stretch>
        </p:blipFill>
        <p:spPr>
          <a:xfrm>
            <a:off x="44761" y="3863530"/>
            <a:ext cx="5829253" cy="2648725"/>
          </a:xfrm>
          <a:prstGeom prst="rect">
            <a:avLst/>
          </a:prstGeom>
        </p:spPr>
      </p:pic>
      <p:pic>
        <p:nvPicPr>
          <p:cNvPr id="8" name="Picture 7">
            <a:extLst>
              <a:ext uri="{FF2B5EF4-FFF2-40B4-BE49-F238E27FC236}">
                <a16:creationId xmlns:a16="http://schemas.microsoft.com/office/drawing/2014/main" id="{A1011BA1-0922-EB43-9744-467FB2C6A0D7}"/>
              </a:ext>
            </a:extLst>
          </p:cNvPr>
          <p:cNvPicPr>
            <a:picLocks noChangeAspect="1"/>
          </p:cNvPicPr>
          <p:nvPr/>
        </p:nvPicPr>
        <p:blipFill>
          <a:blip r:embed="rId4"/>
          <a:stretch>
            <a:fillRect/>
          </a:stretch>
        </p:blipFill>
        <p:spPr>
          <a:xfrm>
            <a:off x="6175477" y="620257"/>
            <a:ext cx="5958974" cy="2679256"/>
          </a:xfrm>
          <a:prstGeom prst="rect">
            <a:avLst/>
          </a:prstGeom>
        </p:spPr>
      </p:pic>
      <p:sp>
        <p:nvSpPr>
          <p:cNvPr id="2" name="TextBox 1">
            <a:extLst>
              <a:ext uri="{FF2B5EF4-FFF2-40B4-BE49-F238E27FC236}">
                <a16:creationId xmlns:a16="http://schemas.microsoft.com/office/drawing/2014/main" id="{F31891C2-0F52-9E45-AA91-3A093736D67D}"/>
              </a:ext>
            </a:extLst>
          </p:cNvPr>
          <p:cNvSpPr txBox="1"/>
          <p:nvPr/>
        </p:nvSpPr>
        <p:spPr>
          <a:xfrm>
            <a:off x="2800529" y="513701"/>
            <a:ext cx="362600" cy="461665"/>
          </a:xfrm>
          <a:prstGeom prst="rect">
            <a:avLst/>
          </a:prstGeom>
          <a:noFill/>
        </p:spPr>
        <p:txBody>
          <a:bodyPr wrap="none" rtlCol="0">
            <a:spAutoFit/>
          </a:bodyPr>
          <a:lstStyle/>
          <a:p>
            <a:r>
              <a:rPr lang="en-US" sz="2400" dirty="0"/>
              <a:t>A</a:t>
            </a:r>
          </a:p>
        </p:txBody>
      </p:sp>
      <p:sp>
        <p:nvSpPr>
          <p:cNvPr id="9" name="TextBox 8">
            <a:extLst>
              <a:ext uri="{FF2B5EF4-FFF2-40B4-BE49-F238E27FC236}">
                <a16:creationId xmlns:a16="http://schemas.microsoft.com/office/drawing/2014/main" id="{903227D5-1A4B-8A4B-B241-F8EEBD3254DF}"/>
              </a:ext>
            </a:extLst>
          </p:cNvPr>
          <p:cNvSpPr txBox="1"/>
          <p:nvPr/>
        </p:nvSpPr>
        <p:spPr>
          <a:xfrm>
            <a:off x="2800529" y="3863530"/>
            <a:ext cx="351378" cy="461665"/>
          </a:xfrm>
          <a:prstGeom prst="rect">
            <a:avLst/>
          </a:prstGeom>
          <a:noFill/>
        </p:spPr>
        <p:txBody>
          <a:bodyPr wrap="none" rtlCol="0">
            <a:spAutoFit/>
          </a:bodyPr>
          <a:lstStyle/>
          <a:p>
            <a:r>
              <a:rPr lang="en-US" sz="2400" dirty="0"/>
              <a:t>B</a:t>
            </a:r>
          </a:p>
        </p:txBody>
      </p:sp>
      <p:sp>
        <p:nvSpPr>
          <p:cNvPr id="10" name="TextBox 9">
            <a:extLst>
              <a:ext uri="{FF2B5EF4-FFF2-40B4-BE49-F238E27FC236}">
                <a16:creationId xmlns:a16="http://schemas.microsoft.com/office/drawing/2014/main" id="{21B0513F-1A4C-364B-99AF-7EF5F1EF0EBB}"/>
              </a:ext>
            </a:extLst>
          </p:cNvPr>
          <p:cNvSpPr txBox="1"/>
          <p:nvPr/>
        </p:nvSpPr>
        <p:spPr>
          <a:xfrm>
            <a:off x="8793389" y="513700"/>
            <a:ext cx="348172" cy="461665"/>
          </a:xfrm>
          <a:prstGeom prst="rect">
            <a:avLst/>
          </a:prstGeom>
          <a:noFill/>
        </p:spPr>
        <p:txBody>
          <a:bodyPr wrap="none" rtlCol="0">
            <a:spAutoFit/>
          </a:bodyPr>
          <a:lstStyle/>
          <a:p>
            <a:r>
              <a:rPr lang="en-US" sz="2400" dirty="0"/>
              <a:t>C</a:t>
            </a:r>
          </a:p>
        </p:txBody>
      </p:sp>
      <p:pic>
        <p:nvPicPr>
          <p:cNvPr id="12" name="Picture 11">
            <a:extLst>
              <a:ext uri="{FF2B5EF4-FFF2-40B4-BE49-F238E27FC236}">
                <a16:creationId xmlns:a16="http://schemas.microsoft.com/office/drawing/2014/main" id="{B57ED09F-D008-DB4C-99D8-FBEF8626B893}"/>
              </a:ext>
            </a:extLst>
          </p:cNvPr>
          <p:cNvPicPr>
            <a:picLocks noChangeAspect="1"/>
          </p:cNvPicPr>
          <p:nvPr/>
        </p:nvPicPr>
        <p:blipFill>
          <a:blip r:embed="rId5"/>
          <a:stretch>
            <a:fillRect/>
          </a:stretch>
        </p:blipFill>
        <p:spPr>
          <a:xfrm>
            <a:off x="6162074" y="3864426"/>
            <a:ext cx="5958974" cy="2647829"/>
          </a:xfrm>
          <a:prstGeom prst="rect">
            <a:avLst/>
          </a:prstGeom>
        </p:spPr>
      </p:pic>
      <p:sp>
        <p:nvSpPr>
          <p:cNvPr id="13" name="TextBox 12">
            <a:extLst>
              <a:ext uri="{FF2B5EF4-FFF2-40B4-BE49-F238E27FC236}">
                <a16:creationId xmlns:a16="http://schemas.microsoft.com/office/drawing/2014/main" id="{95F55D96-012B-5A41-AF3E-5A92B6EA759B}"/>
              </a:ext>
            </a:extLst>
          </p:cNvPr>
          <p:cNvSpPr txBox="1"/>
          <p:nvPr/>
        </p:nvSpPr>
        <p:spPr>
          <a:xfrm>
            <a:off x="8793389" y="3777047"/>
            <a:ext cx="373820" cy="461665"/>
          </a:xfrm>
          <a:prstGeom prst="rect">
            <a:avLst/>
          </a:prstGeom>
          <a:noFill/>
        </p:spPr>
        <p:txBody>
          <a:bodyPr wrap="none" rtlCol="0">
            <a:spAutoFit/>
          </a:bodyPr>
          <a:lstStyle/>
          <a:p>
            <a:r>
              <a:rPr lang="en-US" sz="2400" dirty="0"/>
              <a:t>D</a:t>
            </a:r>
          </a:p>
        </p:txBody>
      </p:sp>
      <p:cxnSp>
        <p:nvCxnSpPr>
          <p:cNvPr id="17" name="Straight Connector 16">
            <a:extLst>
              <a:ext uri="{FF2B5EF4-FFF2-40B4-BE49-F238E27FC236}">
                <a16:creationId xmlns:a16="http://schemas.microsoft.com/office/drawing/2014/main" id="{F6DF36FA-1667-3F40-9945-A420ECC8179F}"/>
              </a:ext>
            </a:extLst>
          </p:cNvPr>
          <p:cNvCxnSpPr>
            <a:cxnSpLocks/>
          </p:cNvCxnSpPr>
          <p:nvPr/>
        </p:nvCxnSpPr>
        <p:spPr>
          <a:xfrm>
            <a:off x="5998431" y="75222"/>
            <a:ext cx="11223" cy="670326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108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E80EF0-1FA1-0F42-B359-F9D242B4D886}"/>
              </a:ext>
            </a:extLst>
          </p:cNvPr>
          <p:cNvPicPr>
            <a:picLocks noChangeAspect="1"/>
          </p:cNvPicPr>
          <p:nvPr/>
        </p:nvPicPr>
        <p:blipFill>
          <a:blip r:embed="rId2"/>
          <a:stretch>
            <a:fillRect/>
          </a:stretch>
        </p:blipFill>
        <p:spPr>
          <a:xfrm>
            <a:off x="44760" y="513701"/>
            <a:ext cx="5837099" cy="2785812"/>
          </a:xfrm>
          <a:prstGeom prst="rect">
            <a:avLst/>
          </a:prstGeom>
        </p:spPr>
      </p:pic>
      <p:pic>
        <p:nvPicPr>
          <p:cNvPr id="6" name="Picture 5">
            <a:extLst>
              <a:ext uri="{FF2B5EF4-FFF2-40B4-BE49-F238E27FC236}">
                <a16:creationId xmlns:a16="http://schemas.microsoft.com/office/drawing/2014/main" id="{60898593-29B0-0542-9C93-B27A4EF56B1E}"/>
              </a:ext>
            </a:extLst>
          </p:cNvPr>
          <p:cNvPicPr>
            <a:picLocks noChangeAspect="1"/>
          </p:cNvPicPr>
          <p:nvPr/>
        </p:nvPicPr>
        <p:blipFill>
          <a:blip r:embed="rId3"/>
          <a:stretch>
            <a:fillRect/>
          </a:stretch>
        </p:blipFill>
        <p:spPr>
          <a:xfrm>
            <a:off x="44761" y="3863530"/>
            <a:ext cx="5829253" cy="2648725"/>
          </a:xfrm>
          <a:prstGeom prst="rect">
            <a:avLst/>
          </a:prstGeom>
        </p:spPr>
      </p:pic>
      <p:pic>
        <p:nvPicPr>
          <p:cNvPr id="8" name="Picture 7">
            <a:extLst>
              <a:ext uri="{FF2B5EF4-FFF2-40B4-BE49-F238E27FC236}">
                <a16:creationId xmlns:a16="http://schemas.microsoft.com/office/drawing/2014/main" id="{A1011BA1-0922-EB43-9744-467FB2C6A0D7}"/>
              </a:ext>
            </a:extLst>
          </p:cNvPr>
          <p:cNvPicPr>
            <a:picLocks noChangeAspect="1"/>
          </p:cNvPicPr>
          <p:nvPr/>
        </p:nvPicPr>
        <p:blipFill>
          <a:blip r:embed="rId4"/>
          <a:stretch>
            <a:fillRect/>
          </a:stretch>
        </p:blipFill>
        <p:spPr>
          <a:xfrm>
            <a:off x="6175477" y="620257"/>
            <a:ext cx="5958974" cy="2679256"/>
          </a:xfrm>
          <a:prstGeom prst="rect">
            <a:avLst/>
          </a:prstGeom>
        </p:spPr>
      </p:pic>
      <p:sp>
        <p:nvSpPr>
          <p:cNvPr id="2" name="TextBox 1">
            <a:extLst>
              <a:ext uri="{FF2B5EF4-FFF2-40B4-BE49-F238E27FC236}">
                <a16:creationId xmlns:a16="http://schemas.microsoft.com/office/drawing/2014/main" id="{B2F6E35D-69B6-D54B-AE8E-09503870F44D}"/>
              </a:ext>
            </a:extLst>
          </p:cNvPr>
          <p:cNvSpPr txBox="1"/>
          <p:nvPr/>
        </p:nvSpPr>
        <p:spPr>
          <a:xfrm>
            <a:off x="6419983" y="3863529"/>
            <a:ext cx="5358512" cy="2031325"/>
          </a:xfrm>
          <a:prstGeom prst="rect">
            <a:avLst/>
          </a:prstGeom>
          <a:noFill/>
        </p:spPr>
        <p:txBody>
          <a:bodyPr wrap="square" rtlCol="0">
            <a:spAutoFit/>
          </a:bodyPr>
          <a:lstStyle/>
          <a:p>
            <a:r>
              <a:rPr lang="en-US" dirty="0"/>
              <a:t>Primary policy argument for denying injunctive relief is that voluntary licenses will be “too high,” because:</a:t>
            </a:r>
          </a:p>
          <a:p>
            <a:pPr marL="342900" indent="-342900">
              <a:buAutoNum type="alphaLcParenBoth"/>
            </a:pPr>
            <a:r>
              <a:rPr lang="en-US" dirty="0"/>
              <a:t>Holdup power of the patentee;</a:t>
            </a:r>
          </a:p>
          <a:p>
            <a:pPr marL="342900" indent="-342900">
              <a:buAutoNum type="alphaLcParenBoth"/>
            </a:pPr>
            <a:r>
              <a:rPr lang="en-US" dirty="0"/>
              <a:t>The patent at issue is socially pernicious (e.g., business method patent); </a:t>
            </a:r>
          </a:p>
          <a:p>
            <a:pPr marL="342900" indent="-342900">
              <a:buAutoNum type="alphaLcParenBoth"/>
            </a:pPr>
            <a:r>
              <a:rPr lang="en-US" dirty="0"/>
              <a:t>The patentee is socially pernicious (e.g., NPE); or</a:t>
            </a:r>
          </a:p>
          <a:p>
            <a:pPr marL="342900" indent="-342900">
              <a:buAutoNum type="alphaLcParenBoth"/>
            </a:pPr>
            <a:r>
              <a:rPr lang="en-US" dirty="0">
                <a:solidFill>
                  <a:srgbClr val="FF0000"/>
                </a:solidFill>
              </a:rPr>
              <a:t>“Royalty stacking”</a:t>
            </a:r>
          </a:p>
        </p:txBody>
      </p:sp>
      <p:sp>
        <p:nvSpPr>
          <p:cNvPr id="3" name="Down Arrow 2">
            <a:extLst>
              <a:ext uri="{FF2B5EF4-FFF2-40B4-BE49-F238E27FC236}">
                <a16:creationId xmlns:a16="http://schemas.microsoft.com/office/drawing/2014/main" id="{209F7707-4EDD-FF42-9325-654515C76A4E}"/>
              </a:ext>
            </a:extLst>
          </p:cNvPr>
          <p:cNvSpPr/>
          <p:nvPr/>
        </p:nvSpPr>
        <p:spPr>
          <a:xfrm rot="2544542">
            <a:off x="5909900" y="3936560"/>
            <a:ext cx="45719" cy="1501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B8DE589-30DF-3A4C-B98B-4FEA94A7A099}"/>
              </a:ext>
            </a:extLst>
          </p:cNvPr>
          <p:cNvSpPr txBox="1"/>
          <p:nvPr/>
        </p:nvSpPr>
        <p:spPr>
          <a:xfrm>
            <a:off x="2800529" y="513701"/>
            <a:ext cx="362600" cy="461665"/>
          </a:xfrm>
          <a:prstGeom prst="rect">
            <a:avLst/>
          </a:prstGeom>
          <a:noFill/>
        </p:spPr>
        <p:txBody>
          <a:bodyPr wrap="none" rtlCol="0">
            <a:spAutoFit/>
          </a:bodyPr>
          <a:lstStyle/>
          <a:p>
            <a:r>
              <a:rPr lang="en-US" sz="2400" dirty="0"/>
              <a:t>A</a:t>
            </a:r>
          </a:p>
        </p:txBody>
      </p:sp>
      <p:sp>
        <p:nvSpPr>
          <p:cNvPr id="9" name="TextBox 8">
            <a:extLst>
              <a:ext uri="{FF2B5EF4-FFF2-40B4-BE49-F238E27FC236}">
                <a16:creationId xmlns:a16="http://schemas.microsoft.com/office/drawing/2014/main" id="{E46424C8-5F07-C249-9606-BA394D20275F}"/>
              </a:ext>
            </a:extLst>
          </p:cNvPr>
          <p:cNvSpPr txBox="1"/>
          <p:nvPr/>
        </p:nvSpPr>
        <p:spPr>
          <a:xfrm>
            <a:off x="2800529" y="3863530"/>
            <a:ext cx="351378" cy="461665"/>
          </a:xfrm>
          <a:prstGeom prst="rect">
            <a:avLst/>
          </a:prstGeom>
          <a:noFill/>
        </p:spPr>
        <p:txBody>
          <a:bodyPr wrap="none" rtlCol="0">
            <a:spAutoFit/>
          </a:bodyPr>
          <a:lstStyle/>
          <a:p>
            <a:r>
              <a:rPr lang="en-US" sz="2400" dirty="0"/>
              <a:t>B</a:t>
            </a:r>
          </a:p>
        </p:txBody>
      </p:sp>
      <p:sp>
        <p:nvSpPr>
          <p:cNvPr id="10" name="TextBox 9">
            <a:extLst>
              <a:ext uri="{FF2B5EF4-FFF2-40B4-BE49-F238E27FC236}">
                <a16:creationId xmlns:a16="http://schemas.microsoft.com/office/drawing/2014/main" id="{8C514EB3-6239-2F42-9A05-DB33FB7AF81E}"/>
              </a:ext>
            </a:extLst>
          </p:cNvPr>
          <p:cNvSpPr txBox="1"/>
          <p:nvPr/>
        </p:nvSpPr>
        <p:spPr>
          <a:xfrm>
            <a:off x="8793389" y="513700"/>
            <a:ext cx="348172" cy="461665"/>
          </a:xfrm>
          <a:prstGeom prst="rect">
            <a:avLst/>
          </a:prstGeom>
          <a:noFill/>
        </p:spPr>
        <p:txBody>
          <a:bodyPr wrap="none" rtlCol="0">
            <a:spAutoFit/>
          </a:bodyPr>
          <a:lstStyle/>
          <a:p>
            <a:r>
              <a:rPr lang="en-US" sz="2400" dirty="0"/>
              <a:t>C</a:t>
            </a:r>
          </a:p>
        </p:txBody>
      </p:sp>
    </p:spTree>
    <p:extLst>
      <p:ext uri="{BB962C8B-B14F-4D97-AF65-F5344CB8AC3E}">
        <p14:creationId xmlns:p14="http://schemas.microsoft.com/office/powerpoint/2010/main" val="344785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a:xfrm>
            <a:off x="1905000" y="457200"/>
            <a:ext cx="8686800" cy="1143000"/>
          </a:xfrm>
        </p:spPr>
        <p:txBody>
          <a:bodyPr>
            <a:normAutofit/>
          </a:bodyPr>
          <a:lstStyle/>
          <a:p>
            <a:pPr eaLnBrk="1" hangingPunct="1"/>
            <a:r>
              <a:rPr kumimoji="1" lang="en-US" altLang="en-US" sz="3600" dirty="0"/>
              <a:t>Duration of Utility Patents</a:t>
            </a:r>
          </a:p>
        </p:txBody>
      </p:sp>
      <p:sp>
        <p:nvSpPr>
          <p:cNvPr id="22533" name="Line 3"/>
          <p:cNvSpPr>
            <a:spLocks noChangeShapeType="1"/>
          </p:cNvSpPr>
          <p:nvPr/>
        </p:nvSpPr>
        <p:spPr bwMode="auto">
          <a:xfrm>
            <a:off x="1524000" y="4343400"/>
            <a:ext cx="8763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34" name="Text Box 4"/>
          <p:cNvSpPr txBox="1">
            <a:spLocks noChangeArrowheads="1"/>
          </p:cNvSpPr>
          <p:nvPr/>
        </p:nvSpPr>
        <p:spPr bwMode="auto">
          <a:xfrm>
            <a:off x="8670925" y="4460875"/>
            <a:ext cx="725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latin typeface="Times New Roman" charset="0"/>
              </a:rPr>
              <a:t>time</a:t>
            </a:r>
          </a:p>
        </p:txBody>
      </p:sp>
      <p:sp>
        <p:nvSpPr>
          <p:cNvPr id="22535" name="Line 5"/>
          <p:cNvSpPr>
            <a:spLocks noChangeShapeType="1"/>
          </p:cNvSpPr>
          <p:nvPr/>
        </p:nvSpPr>
        <p:spPr bwMode="auto">
          <a:xfrm>
            <a:off x="3331029" y="4158343"/>
            <a:ext cx="0" cy="457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6" name="Text Box 6"/>
          <p:cNvSpPr txBox="1">
            <a:spLocks noChangeArrowheads="1"/>
          </p:cNvSpPr>
          <p:nvPr/>
        </p:nvSpPr>
        <p:spPr bwMode="auto">
          <a:xfrm>
            <a:off x="2743200" y="5715000"/>
            <a:ext cx="2376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latin typeface="Times New Roman" charset="0"/>
              </a:rPr>
              <a:t>Patent application</a:t>
            </a:r>
          </a:p>
        </p:txBody>
      </p:sp>
      <p:sp>
        <p:nvSpPr>
          <p:cNvPr id="22537" name="Line 7"/>
          <p:cNvSpPr>
            <a:spLocks noChangeShapeType="1"/>
          </p:cNvSpPr>
          <p:nvPr/>
        </p:nvSpPr>
        <p:spPr bwMode="auto">
          <a:xfrm flipV="1">
            <a:off x="3047999" y="4724400"/>
            <a:ext cx="283029" cy="1066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38" name="Line 8"/>
          <p:cNvSpPr>
            <a:spLocks noChangeShapeType="1"/>
          </p:cNvSpPr>
          <p:nvPr/>
        </p:nvSpPr>
        <p:spPr bwMode="auto">
          <a:xfrm>
            <a:off x="3886200" y="4114800"/>
            <a:ext cx="0" cy="457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9" name="Rectangle 9" descr="Wide downward diagonal"/>
          <p:cNvSpPr>
            <a:spLocks noChangeArrowheads="1"/>
          </p:cNvSpPr>
          <p:nvPr/>
        </p:nvSpPr>
        <p:spPr bwMode="auto">
          <a:xfrm>
            <a:off x="3886200" y="3962400"/>
            <a:ext cx="3102428" cy="381000"/>
          </a:xfrm>
          <a:prstGeom prst="rect">
            <a:avLst/>
          </a:prstGeom>
          <a:pattFill prst="wdDnDiag">
            <a:fgClr>
              <a:srgbClr val="333399"/>
            </a:fgClr>
            <a:bgClr>
              <a:srgbClr val="FFFFFF"/>
            </a:bgClr>
          </a:patt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2540" name="Text Box 10"/>
          <p:cNvSpPr txBox="1">
            <a:spLocks noChangeArrowheads="1"/>
          </p:cNvSpPr>
          <p:nvPr/>
        </p:nvSpPr>
        <p:spPr bwMode="auto">
          <a:xfrm>
            <a:off x="3810000" y="5029200"/>
            <a:ext cx="1716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latin typeface="Times New Roman" charset="0"/>
              </a:rPr>
              <a:t>Patent Grant</a:t>
            </a:r>
          </a:p>
        </p:txBody>
      </p:sp>
      <p:sp>
        <p:nvSpPr>
          <p:cNvPr id="22541" name="Line 11"/>
          <p:cNvSpPr>
            <a:spLocks noChangeShapeType="1"/>
          </p:cNvSpPr>
          <p:nvPr/>
        </p:nvSpPr>
        <p:spPr bwMode="auto">
          <a:xfrm flipH="1" flipV="1">
            <a:off x="3886200" y="4648200"/>
            <a:ext cx="15240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 name="Rectangle 9" descr="Wide downward diagonal">
            <a:extLst>
              <a:ext uri="{FF2B5EF4-FFF2-40B4-BE49-F238E27FC236}">
                <a16:creationId xmlns:a16="http://schemas.microsoft.com/office/drawing/2014/main" id="{7217BFB3-DA87-7D4B-89FB-BD28D25FE93F}"/>
              </a:ext>
            </a:extLst>
          </p:cNvPr>
          <p:cNvSpPr>
            <a:spLocks noChangeArrowheads="1"/>
          </p:cNvSpPr>
          <p:nvPr/>
        </p:nvSpPr>
        <p:spPr bwMode="auto">
          <a:xfrm>
            <a:off x="3331027" y="3962400"/>
            <a:ext cx="555171" cy="381000"/>
          </a:xfrm>
          <a:prstGeom prst="rect">
            <a:avLst/>
          </a:prstGeom>
          <a:pattFill prst="pct5">
            <a:fgClr>
              <a:srgbClr val="333399"/>
            </a:fgClr>
            <a:bgClr>
              <a:srgbClr val="FFFFFF"/>
            </a:bgClr>
          </a:patt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5" name="Text Box 12">
            <a:extLst>
              <a:ext uri="{FF2B5EF4-FFF2-40B4-BE49-F238E27FC236}">
                <a16:creationId xmlns:a16="http://schemas.microsoft.com/office/drawing/2014/main" id="{8FB7AA1F-BEF5-154C-B948-E9742492F7B7}"/>
              </a:ext>
            </a:extLst>
          </p:cNvPr>
          <p:cNvSpPr txBox="1">
            <a:spLocks noChangeArrowheads="1"/>
          </p:cNvSpPr>
          <p:nvPr/>
        </p:nvSpPr>
        <p:spPr bwMode="auto">
          <a:xfrm>
            <a:off x="3708400" y="3467100"/>
            <a:ext cx="1208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a:latin typeface="Times New Roman" charset="0"/>
              </a:rPr>
              <a:t>20 years</a:t>
            </a:r>
          </a:p>
        </p:txBody>
      </p:sp>
      <p:cxnSp>
        <p:nvCxnSpPr>
          <p:cNvPr id="16" name="Straight Connector 15">
            <a:extLst>
              <a:ext uri="{FF2B5EF4-FFF2-40B4-BE49-F238E27FC236}">
                <a16:creationId xmlns:a16="http://schemas.microsoft.com/office/drawing/2014/main" id="{F11A9327-DACF-5A44-9E02-1C92303926C9}"/>
              </a:ext>
            </a:extLst>
          </p:cNvPr>
          <p:cNvCxnSpPr/>
          <p:nvPr/>
        </p:nvCxnSpPr>
        <p:spPr>
          <a:xfrm>
            <a:off x="3331027" y="3733800"/>
            <a:ext cx="37737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D4C5067-C4ED-474D-8573-6C49951EFFBD}"/>
              </a:ext>
            </a:extLst>
          </p:cNvPr>
          <p:cNvCxnSpPr>
            <a:cxnSpLocks/>
          </p:cNvCxnSpPr>
          <p:nvPr/>
        </p:nvCxnSpPr>
        <p:spPr>
          <a:xfrm>
            <a:off x="4916488" y="3733800"/>
            <a:ext cx="20721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3BF6DD3-3D6B-624B-B757-15DDC285A7BD}"/>
              </a:ext>
            </a:extLst>
          </p:cNvPr>
          <p:cNvCxnSpPr>
            <a:cxnSpLocks/>
          </p:cNvCxnSpPr>
          <p:nvPr/>
        </p:nvCxnSpPr>
        <p:spPr>
          <a:xfrm>
            <a:off x="6988628" y="3962400"/>
            <a:ext cx="0" cy="3810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29758B-260E-D447-8DE4-2460FB8C3879}"/>
              </a:ext>
            </a:extLst>
          </p:cNvPr>
          <p:cNvCxnSpPr>
            <a:cxnSpLocks/>
          </p:cNvCxnSpPr>
          <p:nvPr/>
        </p:nvCxnSpPr>
        <p:spPr>
          <a:xfrm>
            <a:off x="3886200" y="3967843"/>
            <a:ext cx="0" cy="3810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D12FA25-79D7-5D48-9AB6-07DC086549F1}"/>
              </a:ext>
            </a:extLst>
          </p:cNvPr>
          <p:cNvCxnSpPr>
            <a:cxnSpLocks/>
          </p:cNvCxnSpPr>
          <p:nvPr/>
        </p:nvCxnSpPr>
        <p:spPr>
          <a:xfrm>
            <a:off x="3611880" y="3962400"/>
            <a:ext cx="0" cy="38100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sp>
        <p:nvSpPr>
          <p:cNvPr id="20" name="Text Box 10">
            <a:extLst>
              <a:ext uri="{FF2B5EF4-FFF2-40B4-BE49-F238E27FC236}">
                <a16:creationId xmlns:a16="http://schemas.microsoft.com/office/drawing/2014/main" id="{B605CFA4-954F-8D48-9BB7-B69646E39565}"/>
              </a:ext>
            </a:extLst>
          </p:cNvPr>
          <p:cNvSpPr txBox="1">
            <a:spLocks noChangeArrowheads="1"/>
          </p:cNvSpPr>
          <p:nvPr/>
        </p:nvSpPr>
        <p:spPr bwMode="auto">
          <a:xfrm>
            <a:off x="1803625" y="2177143"/>
            <a:ext cx="15840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a:latin typeface="Times New Roman" charset="0"/>
              </a:rPr>
              <a:t>Publication</a:t>
            </a:r>
          </a:p>
        </p:txBody>
      </p:sp>
      <p:sp>
        <p:nvSpPr>
          <p:cNvPr id="21" name="Line 7">
            <a:extLst>
              <a:ext uri="{FF2B5EF4-FFF2-40B4-BE49-F238E27FC236}">
                <a16:creationId xmlns:a16="http://schemas.microsoft.com/office/drawing/2014/main" id="{4032AECD-8F66-484D-928C-5960BB9235CD}"/>
              </a:ext>
            </a:extLst>
          </p:cNvPr>
          <p:cNvSpPr>
            <a:spLocks noChangeShapeType="1"/>
          </p:cNvSpPr>
          <p:nvPr/>
        </p:nvSpPr>
        <p:spPr bwMode="auto">
          <a:xfrm>
            <a:off x="2500312" y="2590800"/>
            <a:ext cx="1105035" cy="13335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 name="Text Box 10">
            <a:extLst>
              <a:ext uri="{FF2B5EF4-FFF2-40B4-BE49-F238E27FC236}">
                <a16:creationId xmlns:a16="http://schemas.microsoft.com/office/drawing/2014/main" id="{7AAB41DB-A182-F840-834C-5BD0829DDC42}"/>
              </a:ext>
            </a:extLst>
          </p:cNvPr>
          <p:cNvSpPr txBox="1">
            <a:spLocks noChangeArrowheads="1"/>
          </p:cNvSpPr>
          <p:nvPr/>
        </p:nvSpPr>
        <p:spPr bwMode="auto">
          <a:xfrm>
            <a:off x="4606201" y="1533999"/>
            <a:ext cx="16421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a:solidFill>
                  <a:schemeClr val="accent6">
                    <a:lumMod val="75000"/>
                  </a:schemeClr>
                </a:solidFill>
                <a:latin typeface="Times New Roman" charset="0"/>
              </a:rPr>
              <a:t>Provisional remedy possible</a:t>
            </a:r>
          </a:p>
        </p:txBody>
      </p:sp>
      <p:sp>
        <p:nvSpPr>
          <p:cNvPr id="23" name="Line 7">
            <a:extLst>
              <a:ext uri="{FF2B5EF4-FFF2-40B4-BE49-F238E27FC236}">
                <a16:creationId xmlns:a16="http://schemas.microsoft.com/office/drawing/2014/main" id="{D0083AFC-E016-F64A-8E1C-2B596A33412D}"/>
              </a:ext>
            </a:extLst>
          </p:cNvPr>
          <p:cNvSpPr>
            <a:spLocks noChangeShapeType="1"/>
          </p:cNvSpPr>
          <p:nvPr/>
        </p:nvSpPr>
        <p:spPr bwMode="auto">
          <a:xfrm flipH="1">
            <a:off x="3757747" y="2699657"/>
            <a:ext cx="909256" cy="1377043"/>
          </a:xfrm>
          <a:prstGeom prst="line">
            <a:avLst/>
          </a:prstGeom>
          <a:noFill/>
          <a:ln w="127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534461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898593-29B0-0542-9C93-B27A4EF56B1E}"/>
              </a:ext>
            </a:extLst>
          </p:cNvPr>
          <p:cNvPicPr>
            <a:picLocks noChangeAspect="1"/>
          </p:cNvPicPr>
          <p:nvPr/>
        </p:nvPicPr>
        <p:blipFill>
          <a:blip r:embed="rId2"/>
          <a:stretch>
            <a:fillRect/>
          </a:stretch>
        </p:blipFill>
        <p:spPr>
          <a:xfrm>
            <a:off x="44761" y="3863530"/>
            <a:ext cx="5829253" cy="2648725"/>
          </a:xfrm>
          <a:prstGeom prst="rect">
            <a:avLst/>
          </a:prstGeom>
        </p:spPr>
      </p:pic>
      <p:sp>
        <p:nvSpPr>
          <p:cNvPr id="2" name="TextBox 1">
            <a:extLst>
              <a:ext uri="{FF2B5EF4-FFF2-40B4-BE49-F238E27FC236}">
                <a16:creationId xmlns:a16="http://schemas.microsoft.com/office/drawing/2014/main" id="{B2F6E35D-69B6-D54B-AE8E-09503870F44D}"/>
              </a:ext>
            </a:extLst>
          </p:cNvPr>
          <p:cNvSpPr txBox="1"/>
          <p:nvPr/>
        </p:nvSpPr>
        <p:spPr>
          <a:xfrm>
            <a:off x="6419983" y="3863529"/>
            <a:ext cx="5358512" cy="2031325"/>
          </a:xfrm>
          <a:prstGeom prst="rect">
            <a:avLst/>
          </a:prstGeom>
          <a:noFill/>
        </p:spPr>
        <p:txBody>
          <a:bodyPr wrap="square" rtlCol="0">
            <a:spAutoFit/>
          </a:bodyPr>
          <a:lstStyle/>
          <a:p>
            <a:r>
              <a:rPr lang="en-US" dirty="0"/>
              <a:t>Primary policy argument for denying injunctive relief is that voluntary licenses will be “too high,” because:</a:t>
            </a:r>
          </a:p>
          <a:p>
            <a:pPr marL="342900" indent="-342900">
              <a:buAutoNum type="alphaLcParenBoth"/>
            </a:pPr>
            <a:r>
              <a:rPr lang="en-US" dirty="0"/>
              <a:t>Holdup power of the patentee;</a:t>
            </a:r>
          </a:p>
          <a:p>
            <a:pPr marL="342900" indent="-342900">
              <a:buAutoNum type="alphaLcParenBoth"/>
            </a:pPr>
            <a:r>
              <a:rPr lang="en-US" dirty="0"/>
              <a:t>The patent at issue is socially pernicious (e.g., business method patent); </a:t>
            </a:r>
          </a:p>
          <a:p>
            <a:pPr marL="342900" indent="-342900">
              <a:buAutoNum type="alphaLcParenBoth"/>
            </a:pPr>
            <a:r>
              <a:rPr lang="en-US" dirty="0"/>
              <a:t>The patentee is socially pernicious (e.g., NPE); or</a:t>
            </a:r>
          </a:p>
          <a:p>
            <a:pPr marL="342900" indent="-342900">
              <a:buAutoNum type="alphaLcParenBoth"/>
            </a:pPr>
            <a:r>
              <a:rPr lang="en-US" dirty="0">
                <a:solidFill>
                  <a:srgbClr val="FF0000"/>
                </a:solidFill>
              </a:rPr>
              <a:t>“Royalty stacking”</a:t>
            </a:r>
          </a:p>
        </p:txBody>
      </p:sp>
      <p:sp>
        <p:nvSpPr>
          <p:cNvPr id="3" name="Down Arrow 2">
            <a:extLst>
              <a:ext uri="{FF2B5EF4-FFF2-40B4-BE49-F238E27FC236}">
                <a16:creationId xmlns:a16="http://schemas.microsoft.com/office/drawing/2014/main" id="{209F7707-4EDD-FF42-9325-654515C76A4E}"/>
              </a:ext>
            </a:extLst>
          </p:cNvPr>
          <p:cNvSpPr/>
          <p:nvPr/>
        </p:nvSpPr>
        <p:spPr>
          <a:xfrm rot="2544542">
            <a:off x="5909900" y="3936560"/>
            <a:ext cx="45719" cy="1501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46424C8-5F07-C249-9606-BA394D20275F}"/>
              </a:ext>
            </a:extLst>
          </p:cNvPr>
          <p:cNvSpPr txBox="1"/>
          <p:nvPr/>
        </p:nvSpPr>
        <p:spPr>
          <a:xfrm>
            <a:off x="2800529" y="3863530"/>
            <a:ext cx="351378" cy="461665"/>
          </a:xfrm>
          <a:prstGeom prst="rect">
            <a:avLst/>
          </a:prstGeom>
          <a:noFill/>
        </p:spPr>
        <p:txBody>
          <a:bodyPr wrap="none" rtlCol="0">
            <a:spAutoFit/>
          </a:bodyPr>
          <a:lstStyle/>
          <a:p>
            <a:r>
              <a:rPr lang="en-US" sz="2400" dirty="0"/>
              <a:t>B</a:t>
            </a:r>
          </a:p>
        </p:txBody>
      </p:sp>
      <p:sp>
        <p:nvSpPr>
          <p:cNvPr id="7" name="TextBox 6">
            <a:extLst>
              <a:ext uri="{FF2B5EF4-FFF2-40B4-BE49-F238E27FC236}">
                <a16:creationId xmlns:a16="http://schemas.microsoft.com/office/drawing/2014/main" id="{5F81282D-AEDB-814E-934F-9191AE6A17B3}"/>
              </a:ext>
            </a:extLst>
          </p:cNvPr>
          <p:cNvSpPr txBox="1"/>
          <p:nvPr/>
        </p:nvSpPr>
        <p:spPr>
          <a:xfrm>
            <a:off x="1061471" y="432206"/>
            <a:ext cx="4812543" cy="2308324"/>
          </a:xfrm>
          <a:prstGeom prst="rect">
            <a:avLst/>
          </a:prstGeom>
          <a:noFill/>
        </p:spPr>
        <p:txBody>
          <a:bodyPr wrap="square" rtlCol="0">
            <a:spAutoFit/>
          </a:bodyPr>
          <a:lstStyle/>
          <a:p>
            <a:r>
              <a:rPr lang="en-US" dirty="0"/>
              <a:t>Theoretical critique</a:t>
            </a:r>
          </a:p>
          <a:p>
            <a:pPr marL="342900" indent="-342900">
              <a:buAutoNum type="alphaLcParenBoth"/>
            </a:pPr>
            <a:r>
              <a:rPr lang="en-US" dirty="0"/>
              <a:t>Failure to identify the socially optimal level of incentive for innovation;</a:t>
            </a:r>
          </a:p>
          <a:p>
            <a:pPr marL="342900" indent="-342900">
              <a:buAutoNum type="alphaLcParenBoth"/>
            </a:pPr>
            <a:r>
              <a:rPr lang="en-US" dirty="0"/>
              <a:t>Patentees can and likely will use devices to avoid royalty stacking</a:t>
            </a:r>
          </a:p>
          <a:p>
            <a:pPr marL="800100" lvl="1" indent="-342900">
              <a:buFont typeface="+mj-lt"/>
              <a:buAutoNum type="arabicParenR"/>
            </a:pPr>
            <a:r>
              <a:rPr lang="en-US" dirty="0"/>
              <a:t>“repeated games”</a:t>
            </a:r>
          </a:p>
          <a:p>
            <a:pPr marL="800100" lvl="1" indent="-342900">
              <a:buFont typeface="+mj-lt"/>
              <a:buAutoNum type="arabicParenR"/>
            </a:pPr>
            <a:r>
              <a:rPr lang="en-US" dirty="0"/>
              <a:t>Informational asymmetry </a:t>
            </a:r>
          </a:p>
          <a:p>
            <a:pPr marL="800100" lvl="1" indent="-342900">
              <a:buFont typeface="+mj-lt"/>
              <a:buAutoNum type="arabicParenR"/>
            </a:pPr>
            <a:r>
              <a:rPr lang="en-US" dirty="0"/>
              <a:t>Norm-based limits on bargaining</a:t>
            </a:r>
          </a:p>
        </p:txBody>
      </p:sp>
      <p:sp>
        <p:nvSpPr>
          <p:cNvPr id="8" name="TextBox 7">
            <a:extLst>
              <a:ext uri="{FF2B5EF4-FFF2-40B4-BE49-F238E27FC236}">
                <a16:creationId xmlns:a16="http://schemas.microsoft.com/office/drawing/2014/main" id="{737B9B62-E94E-2E45-A540-135E8971CD23}"/>
              </a:ext>
            </a:extLst>
          </p:cNvPr>
          <p:cNvSpPr txBox="1"/>
          <p:nvPr/>
        </p:nvSpPr>
        <p:spPr>
          <a:xfrm>
            <a:off x="6455998" y="432206"/>
            <a:ext cx="4812543" cy="1754326"/>
          </a:xfrm>
          <a:prstGeom prst="rect">
            <a:avLst/>
          </a:prstGeom>
          <a:noFill/>
        </p:spPr>
        <p:txBody>
          <a:bodyPr wrap="square" rtlCol="0">
            <a:spAutoFit/>
          </a:bodyPr>
          <a:lstStyle/>
          <a:p>
            <a:r>
              <a:rPr lang="en-US" dirty="0"/>
              <a:t>Empirical critique</a:t>
            </a:r>
          </a:p>
          <a:p>
            <a:pPr marL="342900" indent="-342900">
              <a:buAutoNum type="alphaLcParenBoth"/>
            </a:pPr>
            <a:r>
              <a:rPr lang="en-US" dirty="0"/>
              <a:t>Strategies to avoid royalty stacking are indeed commonly used;</a:t>
            </a:r>
          </a:p>
          <a:p>
            <a:pPr marL="342900" indent="-342900">
              <a:buAutoNum type="alphaLcParenBoth"/>
            </a:pPr>
            <a:r>
              <a:rPr lang="en-US" dirty="0"/>
              <a:t>Little evidence that innovation has been curtailed in industries characterized by patent thickets</a:t>
            </a:r>
          </a:p>
        </p:txBody>
      </p:sp>
    </p:spTree>
    <p:extLst>
      <p:ext uri="{BB962C8B-B14F-4D97-AF65-F5344CB8AC3E}">
        <p14:creationId xmlns:p14="http://schemas.microsoft.com/office/powerpoint/2010/main" val="228528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1143000"/>
          </a:xfrm>
        </p:spPr>
        <p:txBody>
          <a:bodyPr/>
          <a:lstStyle/>
          <a:p>
            <a:r>
              <a:rPr lang="en-US" sz="3600" dirty="0" err="1"/>
              <a:t>Finisar</a:t>
            </a:r>
            <a:r>
              <a:rPr lang="en-US" sz="3600" dirty="0"/>
              <a:t> (ND Ca)</a:t>
            </a:r>
          </a:p>
        </p:txBody>
      </p:sp>
      <p:sp>
        <p:nvSpPr>
          <p:cNvPr id="4" name="Footer Placeholder 3"/>
          <p:cNvSpPr>
            <a:spLocks noGrp="1"/>
          </p:cNvSpPr>
          <p:nvPr>
            <p:ph type="ftr" sz="quarter" idx="3"/>
          </p:nvPr>
        </p:nvSpPr>
        <p:spPr/>
        <p:txBody>
          <a:bodyPr/>
          <a:lstStyle/>
          <a:p>
            <a:endParaRPr lang="en-US" dirty="0"/>
          </a:p>
        </p:txBody>
      </p:sp>
      <p:pic>
        <p:nvPicPr>
          <p:cNvPr id="6" name="Picture 5"/>
          <p:cNvPicPr>
            <a:picLocks noChangeAspect="1"/>
          </p:cNvPicPr>
          <p:nvPr/>
        </p:nvPicPr>
        <p:blipFill>
          <a:blip r:embed="rId2"/>
          <a:stretch>
            <a:fillRect/>
          </a:stretch>
        </p:blipFill>
        <p:spPr>
          <a:xfrm>
            <a:off x="1524000" y="1905000"/>
            <a:ext cx="9144000" cy="3814430"/>
          </a:xfrm>
          <a:prstGeom prst="rect">
            <a:avLst/>
          </a:prstGeom>
        </p:spPr>
      </p:pic>
      <p:sp>
        <p:nvSpPr>
          <p:cNvPr id="7" name="TextBox 6">
            <a:extLst>
              <a:ext uri="{FF2B5EF4-FFF2-40B4-BE49-F238E27FC236}">
                <a16:creationId xmlns:a16="http://schemas.microsoft.com/office/drawing/2014/main" id="{88D50E09-39E0-8446-836B-E2AF6DAF9ABC}"/>
              </a:ext>
            </a:extLst>
          </p:cNvPr>
          <p:cNvSpPr txBox="1"/>
          <p:nvPr/>
        </p:nvSpPr>
        <p:spPr>
          <a:xfrm>
            <a:off x="1147081" y="6350000"/>
            <a:ext cx="9897838" cy="307777"/>
          </a:xfrm>
          <a:prstGeom prst="rect">
            <a:avLst/>
          </a:prstGeom>
          <a:noFill/>
        </p:spPr>
        <p:txBody>
          <a:bodyPr wrap="none" rtlCol="0">
            <a:spAutoFit/>
          </a:bodyPr>
          <a:lstStyle/>
          <a:p>
            <a:r>
              <a:rPr kumimoji="1" lang="en-US" sz="1400" dirty="0"/>
              <a:t>Source:  Fish &amp; Richardson, https://</a:t>
            </a:r>
            <a:r>
              <a:rPr kumimoji="1" lang="en-US" sz="1400" dirty="0" err="1"/>
              <a:t>www.fr.com</a:t>
            </a:r>
            <a:r>
              <a:rPr kumimoji="1" lang="en-US" sz="1400" dirty="0"/>
              <a:t>/</a:t>
            </a:r>
            <a:r>
              <a:rPr kumimoji="1" lang="en-US" sz="1400" dirty="0" err="1"/>
              <a:t>wp</a:t>
            </a:r>
            <a:r>
              <a:rPr kumimoji="1" lang="en-US" sz="1400" dirty="0"/>
              <a:t>-content/uploads/2016/12/Final_2016-12-15-Halo-Willfulness-Webinar-FINAL.pdf</a:t>
            </a:r>
            <a:endParaRPr lang="en-US" sz="1400" dirty="0"/>
          </a:p>
        </p:txBody>
      </p:sp>
    </p:spTree>
    <p:extLst>
      <p:ext uri="{BB962C8B-B14F-4D97-AF65-F5344CB8AC3E}">
        <p14:creationId xmlns:p14="http://schemas.microsoft.com/office/powerpoint/2010/main" val="3199201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1143000"/>
          </a:xfrm>
        </p:spPr>
        <p:txBody>
          <a:bodyPr/>
          <a:lstStyle/>
          <a:p>
            <a:r>
              <a:rPr lang="en-US" sz="3600" dirty="0"/>
              <a:t>CH2O v. </a:t>
            </a:r>
            <a:r>
              <a:rPr lang="en-US" sz="3600" dirty="0" err="1"/>
              <a:t>Meras</a:t>
            </a:r>
            <a:r>
              <a:rPr lang="en-US" sz="3600" dirty="0"/>
              <a:t> (CD Ca)</a:t>
            </a:r>
          </a:p>
        </p:txBody>
      </p:sp>
      <p:sp>
        <p:nvSpPr>
          <p:cNvPr id="4" name="Footer Placeholder 3"/>
          <p:cNvSpPr>
            <a:spLocks noGrp="1"/>
          </p:cNvSpPr>
          <p:nvPr>
            <p:ph type="ftr" sz="quarter" idx="3"/>
          </p:nvPr>
        </p:nvSpPr>
        <p:spPr/>
        <p:txBody>
          <a:bodyPr/>
          <a:lstStyle/>
          <a:p>
            <a:endParaRPr lang="en-US" dirty="0"/>
          </a:p>
        </p:txBody>
      </p:sp>
      <p:pic>
        <p:nvPicPr>
          <p:cNvPr id="5" name="Picture 4"/>
          <p:cNvPicPr>
            <a:picLocks noChangeAspect="1"/>
          </p:cNvPicPr>
          <p:nvPr/>
        </p:nvPicPr>
        <p:blipFill>
          <a:blip r:embed="rId2"/>
          <a:stretch>
            <a:fillRect/>
          </a:stretch>
        </p:blipFill>
        <p:spPr>
          <a:xfrm>
            <a:off x="1524000" y="2134479"/>
            <a:ext cx="9144000" cy="2589043"/>
          </a:xfrm>
          <a:prstGeom prst="rect">
            <a:avLst/>
          </a:prstGeom>
        </p:spPr>
      </p:pic>
      <p:sp>
        <p:nvSpPr>
          <p:cNvPr id="6" name="TextBox 5">
            <a:extLst>
              <a:ext uri="{FF2B5EF4-FFF2-40B4-BE49-F238E27FC236}">
                <a16:creationId xmlns:a16="http://schemas.microsoft.com/office/drawing/2014/main" id="{388FDFF1-397A-EF4F-8872-938F1CEA09FF}"/>
              </a:ext>
            </a:extLst>
          </p:cNvPr>
          <p:cNvSpPr txBox="1"/>
          <p:nvPr/>
        </p:nvSpPr>
        <p:spPr>
          <a:xfrm>
            <a:off x="1147081" y="6350000"/>
            <a:ext cx="9897838" cy="307777"/>
          </a:xfrm>
          <a:prstGeom prst="rect">
            <a:avLst/>
          </a:prstGeom>
          <a:noFill/>
        </p:spPr>
        <p:txBody>
          <a:bodyPr wrap="none" rtlCol="0">
            <a:spAutoFit/>
          </a:bodyPr>
          <a:lstStyle/>
          <a:p>
            <a:r>
              <a:rPr kumimoji="1" lang="en-US" sz="1400" dirty="0"/>
              <a:t>Source:  Fish &amp; Richardson, https://</a:t>
            </a:r>
            <a:r>
              <a:rPr kumimoji="1" lang="en-US" sz="1400" dirty="0" err="1"/>
              <a:t>www.fr.com</a:t>
            </a:r>
            <a:r>
              <a:rPr kumimoji="1" lang="en-US" sz="1400" dirty="0"/>
              <a:t>/</a:t>
            </a:r>
            <a:r>
              <a:rPr kumimoji="1" lang="en-US" sz="1400" dirty="0" err="1"/>
              <a:t>wp</a:t>
            </a:r>
            <a:r>
              <a:rPr kumimoji="1" lang="en-US" sz="1400" dirty="0"/>
              <a:t>-content/uploads/2016/12/Final_2016-12-15-Halo-Willfulness-Webinar-FINAL.pdf</a:t>
            </a:r>
            <a:endParaRPr lang="en-US" sz="1400" dirty="0"/>
          </a:p>
        </p:txBody>
      </p:sp>
    </p:spTree>
    <p:extLst>
      <p:ext uri="{BB962C8B-B14F-4D97-AF65-F5344CB8AC3E}">
        <p14:creationId xmlns:p14="http://schemas.microsoft.com/office/powerpoint/2010/main" val="2208269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6133" y="242556"/>
            <a:ext cx="8229600" cy="862131"/>
          </a:xfrm>
        </p:spPr>
        <p:txBody>
          <a:bodyPr/>
          <a:lstStyle/>
          <a:p>
            <a:r>
              <a:rPr lang="en-US" sz="3600" dirty="0" err="1"/>
              <a:t>Polara</a:t>
            </a:r>
            <a:r>
              <a:rPr lang="en-US" sz="3600" dirty="0"/>
              <a:t> (CD Ca)</a:t>
            </a:r>
          </a:p>
        </p:txBody>
      </p:sp>
      <p:sp>
        <p:nvSpPr>
          <p:cNvPr id="4" name="Footer Placeholder 3"/>
          <p:cNvSpPr>
            <a:spLocks noGrp="1"/>
          </p:cNvSpPr>
          <p:nvPr>
            <p:ph type="ftr" sz="quarter" idx="3"/>
          </p:nvPr>
        </p:nvSpPr>
        <p:spPr/>
        <p:txBody>
          <a:bodyPr/>
          <a:lstStyle/>
          <a:p>
            <a:endParaRPr lang="en-US" dirty="0"/>
          </a:p>
        </p:txBody>
      </p:sp>
      <p:pic>
        <p:nvPicPr>
          <p:cNvPr id="6" name="Picture 5"/>
          <p:cNvPicPr>
            <a:picLocks noChangeAspect="1"/>
          </p:cNvPicPr>
          <p:nvPr/>
        </p:nvPicPr>
        <p:blipFill>
          <a:blip r:embed="rId2"/>
          <a:stretch>
            <a:fillRect/>
          </a:stretch>
        </p:blipFill>
        <p:spPr>
          <a:xfrm>
            <a:off x="454288" y="1289148"/>
            <a:ext cx="5278050" cy="3653196"/>
          </a:xfrm>
          <a:prstGeom prst="rect">
            <a:avLst/>
          </a:prstGeom>
        </p:spPr>
      </p:pic>
      <p:sp>
        <p:nvSpPr>
          <p:cNvPr id="7" name="TextBox 6">
            <a:extLst>
              <a:ext uri="{FF2B5EF4-FFF2-40B4-BE49-F238E27FC236}">
                <a16:creationId xmlns:a16="http://schemas.microsoft.com/office/drawing/2014/main" id="{ECD9667A-22BF-BA46-B23F-D8D78307FA58}"/>
              </a:ext>
            </a:extLst>
          </p:cNvPr>
          <p:cNvSpPr txBox="1"/>
          <p:nvPr/>
        </p:nvSpPr>
        <p:spPr>
          <a:xfrm>
            <a:off x="1172784" y="6248924"/>
            <a:ext cx="9897838" cy="307777"/>
          </a:xfrm>
          <a:prstGeom prst="rect">
            <a:avLst/>
          </a:prstGeom>
          <a:noFill/>
        </p:spPr>
        <p:txBody>
          <a:bodyPr wrap="none" rtlCol="0">
            <a:spAutoFit/>
          </a:bodyPr>
          <a:lstStyle/>
          <a:p>
            <a:r>
              <a:rPr kumimoji="1" lang="en-US" sz="1400" dirty="0"/>
              <a:t>Source:  Fish &amp; Richardson, https://</a:t>
            </a:r>
            <a:r>
              <a:rPr kumimoji="1" lang="en-US" sz="1400" dirty="0" err="1"/>
              <a:t>www.fr.com</a:t>
            </a:r>
            <a:r>
              <a:rPr kumimoji="1" lang="en-US" sz="1400" dirty="0"/>
              <a:t>/</a:t>
            </a:r>
            <a:r>
              <a:rPr kumimoji="1" lang="en-US" sz="1400" dirty="0" err="1"/>
              <a:t>wp</a:t>
            </a:r>
            <a:r>
              <a:rPr kumimoji="1" lang="en-US" sz="1400" dirty="0"/>
              <a:t>-content/uploads/2016/12/Final_2016-12-15-Halo-Willfulness-Webinar-FINAL.pdf</a:t>
            </a:r>
            <a:endParaRPr lang="en-US" sz="1400" dirty="0"/>
          </a:p>
        </p:txBody>
      </p:sp>
      <p:pic>
        <p:nvPicPr>
          <p:cNvPr id="8" name="Picture 7">
            <a:extLst>
              <a:ext uri="{FF2B5EF4-FFF2-40B4-BE49-F238E27FC236}">
                <a16:creationId xmlns:a16="http://schemas.microsoft.com/office/drawing/2014/main" id="{E01FA4C2-8C87-294B-A6BD-0D2EA22CD743}"/>
              </a:ext>
            </a:extLst>
          </p:cNvPr>
          <p:cNvPicPr>
            <a:picLocks noChangeAspect="1"/>
          </p:cNvPicPr>
          <p:nvPr/>
        </p:nvPicPr>
        <p:blipFill>
          <a:blip r:embed="rId3"/>
          <a:stretch>
            <a:fillRect/>
          </a:stretch>
        </p:blipFill>
        <p:spPr>
          <a:xfrm>
            <a:off x="6517501" y="1328211"/>
            <a:ext cx="5538950" cy="1013223"/>
          </a:xfrm>
          <a:prstGeom prst="rect">
            <a:avLst/>
          </a:prstGeom>
        </p:spPr>
      </p:pic>
      <p:pic>
        <p:nvPicPr>
          <p:cNvPr id="9" name="Picture 8">
            <a:extLst>
              <a:ext uri="{FF2B5EF4-FFF2-40B4-BE49-F238E27FC236}">
                <a16:creationId xmlns:a16="http://schemas.microsoft.com/office/drawing/2014/main" id="{1D53B495-891B-924B-9734-5B26AD36D7E0}"/>
              </a:ext>
            </a:extLst>
          </p:cNvPr>
          <p:cNvPicPr>
            <a:picLocks noChangeAspect="1"/>
          </p:cNvPicPr>
          <p:nvPr/>
        </p:nvPicPr>
        <p:blipFill>
          <a:blip r:embed="rId4"/>
          <a:stretch>
            <a:fillRect/>
          </a:stretch>
        </p:blipFill>
        <p:spPr>
          <a:xfrm>
            <a:off x="6575308" y="2488112"/>
            <a:ext cx="5481143" cy="2529759"/>
          </a:xfrm>
          <a:prstGeom prst="rect">
            <a:avLst/>
          </a:prstGeom>
        </p:spPr>
      </p:pic>
    </p:spTree>
    <p:extLst>
      <p:ext uri="{BB962C8B-B14F-4D97-AF65-F5344CB8AC3E}">
        <p14:creationId xmlns:p14="http://schemas.microsoft.com/office/powerpoint/2010/main" val="3954482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893" y="35123"/>
            <a:ext cx="7747000" cy="6515100"/>
          </a:xfrm>
          <a:prstGeom prst="rect">
            <a:avLst/>
          </a:prstGeom>
        </p:spPr>
      </p:pic>
      <p:sp>
        <p:nvSpPr>
          <p:cNvPr id="2" name="TextBox 1">
            <a:extLst>
              <a:ext uri="{FF2B5EF4-FFF2-40B4-BE49-F238E27FC236}">
                <a16:creationId xmlns:a16="http://schemas.microsoft.com/office/drawing/2014/main" id="{2D770EAF-33EA-A345-ADA3-F108D229995C}"/>
              </a:ext>
            </a:extLst>
          </p:cNvPr>
          <p:cNvSpPr txBox="1"/>
          <p:nvPr/>
        </p:nvSpPr>
        <p:spPr>
          <a:xfrm>
            <a:off x="2082800" y="6550223"/>
            <a:ext cx="8175187" cy="307777"/>
          </a:xfrm>
          <a:prstGeom prst="rect">
            <a:avLst/>
          </a:prstGeom>
          <a:noFill/>
        </p:spPr>
        <p:txBody>
          <a:bodyPr wrap="none" rtlCol="0">
            <a:spAutoFit/>
          </a:bodyPr>
          <a:lstStyle/>
          <a:p>
            <a:r>
              <a:rPr kumimoji="1" lang="en-US" sz="1400" dirty="0"/>
              <a:t>Source:  https://www.law360.com/articles/915516/fee-awards-loom-large-in-patent-law-3-years-after-octane</a:t>
            </a:r>
            <a:endParaRPr lang="en-US" sz="1400" dirty="0"/>
          </a:p>
        </p:txBody>
      </p:sp>
    </p:spTree>
    <p:extLst>
      <p:ext uri="{BB962C8B-B14F-4D97-AF65-F5344CB8AC3E}">
        <p14:creationId xmlns:p14="http://schemas.microsoft.com/office/powerpoint/2010/main" val="2051142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62000"/>
            <a:ext cx="9144000" cy="5426440"/>
          </a:xfrm>
          <a:prstGeom prst="rect">
            <a:avLst/>
          </a:prstGeom>
        </p:spPr>
      </p:pic>
      <p:sp>
        <p:nvSpPr>
          <p:cNvPr id="6" name="TextBox 5">
            <a:extLst>
              <a:ext uri="{FF2B5EF4-FFF2-40B4-BE49-F238E27FC236}">
                <a16:creationId xmlns:a16="http://schemas.microsoft.com/office/drawing/2014/main" id="{458F65B4-D5ED-2D49-B782-ECDA914AF12D}"/>
              </a:ext>
            </a:extLst>
          </p:cNvPr>
          <p:cNvSpPr txBox="1"/>
          <p:nvPr/>
        </p:nvSpPr>
        <p:spPr>
          <a:xfrm>
            <a:off x="2082800" y="6550223"/>
            <a:ext cx="8175187" cy="307777"/>
          </a:xfrm>
          <a:prstGeom prst="rect">
            <a:avLst/>
          </a:prstGeom>
          <a:noFill/>
        </p:spPr>
        <p:txBody>
          <a:bodyPr wrap="none" rtlCol="0">
            <a:spAutoFit/>
          </a:bodyPr>
          <a:lstStyle/>
          <a:p>
            <a:r>
              <a:rPr kumimoji="1" lang="en-US" sz="1400" dirty="0"/>
              <a:t>Source:  https://www.law360.com/articles/915516/fee-awards-loom-large-in-patent-law-3-years-after-octane</a:t>
            </a:r>
            <a:endParaRPr lang="en-US" sz="1400" dirty="0"/>
          </a:p>
        </p:txBody>
      </p:sp>
    </p:spTree>
    <p:extLst>
      <p:ext uri="{BB962C8B-B14F-4D97-AF65-F5344CB8AC3E}">
        <p14:creationId xmlns:p14="http://schemas.microsoft.com/office/powerpoint/2010/main" val="394332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508000"/>
            <a:ext cx="9906000" cy="6350000"/>
          </a:xfrm>
          <a:prstGeom prst="rect">
            <a:avLst/>
          </a:prstGeom>
        </p:spPr>
      </p:pic>
      <p:sp>
        <p:nvSpPr>
          <p:cNvPr id="4" name="TextBox 3"/>
          <p:cNvSpPr txBox="1"/>
          <p:nvPr/>
        </p:nvSpPr>
        <p:spPr>
          <a:xfrm flipH="1">
            <a:off x="2040772" y="58189"/>
            <a:ext cx="3753197" cy="369332"/>
          </a:xfrm>
          <a:prstGeom prst="rect">
            <a:avLst/>
          </a:prstGeom>
          <a:noFill/>
        </p:spPr>
        <p:txBody>
          <a:bodyPr wrap="square" rtlCol="0">
            <a:spAutoFit/>
          </a:bodyPr>
          <a:lstStyle/>
          <a:p>
            <a:r>
              <a:rPr lang="en-US" dirty="0">
                <a:solidFill>
                  <a:srgbClr val="FF0000"/>
                </a:solidFill>
              </a:rPr>
              <a:t>Grant of petition </a:t>
            </a:r>
            <a:r>
              <a:rPr lang="en-US">
                <a:solidFill>
                  <a:srgbClr val="FF0000"/>
                </a:solidFill>
              </a:rPr>
              <a:t>for certiorari in eBay</a:t>
            </a:r>
          </a:p>
        </p:txBody>
      </p:sp>
      <p:sp>
        <p:nvSpPr>
          <p:cNvPr id="5" name="TextBox 4"/>
          <p:cNvSpPr txBox="1"/>
          <p:nvPr/>
        </p:nvSpPr>
        <p:spPr>
          <a:xfrm flipH="1">
            <a:off x="6731921" y="58189"/>
            <a:ext cx="3753197" cy="369332"/>
          </a:xfrm>
          <a:prstGeom prst="rect">
            <a:avLst/>
          </a:prstGeom>
          <a:noFill/>
        </p:spPr>
        <p:txBody>
          <a:bodyPr wrap="square" rtlCol="0">
            <a:spAutoFit/>
          </a:bodyPr>
          <a:lstStyle/>
          <a:p>
            <a:r>
              <a:rPr lang="en-US">
                <a:solidFill>
                  <a:srgbClr val="FF0000"/>
                </a:solidFill>
              </a:rPr>
              <a:t>SCOTUS decision in </a:t>
            </a:r>
            <a:r>
              <a:rPr lang="en-US" dirty="0">
                <a:solidFill>
                  <a:srgbClr val="FF0000"/>
                </a:solidFill>
              </a:rPr>
              <a:t>eBay</a:t>
            </a:r>
          </a:p>
        </p:txBody>
      </p:sp>
      <p:cxnSp>
        <p:nvCxnSpPr>
          <p:cNvPr id="7" name="Straight Arrow Connector 6"/>
          <p:cNvCxnSpPr/>
          <p:nvPr/>
        </p:nvCxnSpPr>
        <p:spPr>
          <a:xfrm>
            <a:off x="5652655" y="365760"/>
            <a:ext cx="216130" cy="2660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463863" y="365760"/>
            <a:ext cx="342874" cy="2660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96286D1-577A-DB41-AEA2-25DE464AB7ED}"/>
              </a:ext>
            </a:extLst>
          </p:cNvPr>
          <p:cNvSpPr txBox="1"/>
          <p:nvPr/>
        </p:nvSpPr>
        <p:spPr>
          <a:xfrm rot="16200000">
            <a:off x="-1790090" y="2786281"/>
            <a:ext cx="4697379" cy="830997"/>
          </a:xfrm>
          <a:prstGeom prst="rect">
            <a:avLst/>
          </a:prstGeom>
          <a:noFill/>
        </p:spPr>
        <p:txBody>
          <a:bodyPr wrap="square" rtlCol="0">
            <a:spAutoFit/>
          </a:bodyPr>
          <a:lstStyle/>
          <a:p>
            <a:r>
              <a:rPr lang="en-US" sz="1600" dirty="0"/>
              <a:t>Source:  Kirti Gupta &amp; Jay </a:t>
            </a:r>
            <a:r>
              <a:rPr lang="en-US" sz="1600" dirty="0" err="1"/>
              <a:t>Kesan</a:t>
            </a:r>
            <a:r>
              <a:rPr lang="en-US" sz="1600" dirty="0"/>
              <a:t>, “Studying the Impact of eBay on Injunctive Relief in Patent Cases” (2016)</a:t>
            </a:r>
            <a:br>
              <a:rPr lang="en-US" sz="1600" dirty="0"/>
            </a:br>
            <a:endParaRPr lang="en-US" sz="1600" dirty="0"/>
          </a:p>
        </p:txBody>
      </p:sp>
    </p:spTree>
    <p:extLst>
      <p:ext uri="{BB962C8B-B14F-4D97-AF65-F5344CB8AC3E}">
        <p14:creationId xmlns:p14="http://schemas.microsoft.com/office/powerpoint/2010/main" val="2948864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55641</TotalTime>
  <Words>1089</Words>
  <Application>Microsoft Macintosh PowerPoint</Application>
  <PresentationFormat>Widescreen</PresentationFormat>
  <Paragraphs>340</Paragraphs>
  <Slides>30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Garamond</vt:lpstr>
      <vt:lpstr>Times New Roman</vt:lpstr>
      <vt:lpstr>Office Theme</vt:lpstr>
      <vt:lpstr>PowerPoint Presentation</vt:lpstr>
      <vt:lpstr>PowerPoint Presentation</vt:lpstr>
      <vt:lpstr>Duration of Utility Patents</vt:lpstr>
      <vt:lpstr>Finisar (ND Ca)</vt:lpstr>
      <vt:lpstr>CH2O v. Meras (CD Ca)</vt:lpstr>
      <vt:lpstr>Polara (CD 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Hypothetical, simplified patent dispute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Disclosure Context</dc:title>
  <dc:creator>Fisher, William</dc:creator>
  <cp:lastModifiedBy>Terry Fisher</cp:lastModifiedBy>
  <cp:revision>202</cp:revision>
  <dcterms:created xsi:type="dcterms:W3CDTF">2017-10-01T16:49:19Z</dcterms:created>
  <dcterms:modified xsi:type="dcterms:W3CDTF">2023-04-16T15:10:27Z</dcterms:modified>
</cp:coreProperties>
</file>