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629" r:id="rId2"/>
    <p:sldId id="296" r:id="rId3"/>
    <p:sldId id="1279" r:id="rId4"/>
    <p:sldId id="1020" r:id="rId5"/>
    <p:sldId id="1024" r:id="rId6"/>
    <p:sldId id="1026" r:id="rId7"/>
    <p:sldId id="1028" r:id="rId8"/>
    <p:sldId id="981" r:id="rId9"/>
    <p:sldId id="980" r:id="rId10"/>
    <p:sldId id="1034" r:id="rId11"/>
    <p:sldId id="1021" r:id="rId12"/>
    <p:sldId id="1036" r:id="rId13"/>
    <p:sldId id="1035" r:id="rId14"/>
    <p:sldId id="1022" r:id="rId15"/>
    <p:sldId id="1023" r:id="rId16"/>
    <p:sldId id="1039" r:id="rId17"/>
    <p:sldId id="1040" r:id="rId18"/>
    <p:sldId id="1043" r:id="rId19"/>
    <p:sldId id="1041" r:id="rId20"/>
    <p:sldId id="1044" r:id="rId21"/>
    <p:sldId id="1042" r:id="rId22"/>
    <p:sldId id="1032" r:id="rId23"/>
    <p:sldId id="1046" r:id="rId24"/>
    <p:sldId id="1252" r:id="rId25"/>
    <p:sldId id="1048" r:id="rId26"/>
    <p:sldId id="1029" r:id="rId27"/>
    <p:sldId id="1049" r:id="rId28"/>
    <p:sldId id="1051" r:id="rId29"/>
    <p:sldId id="1011" r:id="rId30"/>
    <p:sldId id="1012" r:id="rId31"/>
    <p:sldId id="1013" r:id="rId32"/>
    <p:sldId id="1014" r:id="rId33"/>
    <p:sldId id="1015" r:id="rId34"/>
    <p:sldId id="1016" r:id="rId35"/>
    <p:sldId id="1017" r:id="rId36"/>
    <p:sldId id="1018" r:id="rId37"/>
    <p:sldId id="1019" r:id="rId38"/>
    <p:sldId id="1285" r:id="rId39"/>
    <p:sldId id="1010" r:id="rId40"/>
    <p:sldId id="257" r:id="rId41"/>
    <p:sldId id="1260" r:id="rId42"/>
    <p:sldId id="1261" r:id="rId43"/>
    <p:sldId id="1030" r:id="rId44"/>
    <p:sldId id="1005" r:id="rId45"/>
    <p:sldId id="1006" r:id="rId46"/>
    <p:sldId id="1300" r:id="rId47"/>
    <p:sldId id="1283" r:id="rId48"/>
    <p:sldId id="984" r:id="rId49"/>
    <p:sldId id="734" r:id="rId50"/>
    <p:sldId id="986" r:id="rId51"/>
    <p:sldId id="987" r:id="rId52"/>
    <p:sldId id="988" r:id="rId53"/>
    <p:sldId id="989" r:id="rId54"/>
    <p:sldId id="990" r:id="rId55"/>
    <p:sldId id="991" r:id="rId56"/>
    <p:sldId id="992" r:id="rId57"/>
    <p:sldId id="993" r:id="rId58"/>
    <p:sldId id="994" r:id="rId59"/>
    <p:sldId id="995" r:id="rId60"/>
    <p:sldId id="1275" r:id="rId61"/>
    <p:sldId id="1007" r:id="rId62"/>
    <p:sldId id="1008" r:id="rId63"/>
    <p:sldId id="1299" r:id="rId64"/>
    <p:sldId id="1301"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00" userDrawn="1">
          <p15:clr>
            <a:srgbClr val="A4A3A4"/>
          </p15:clr>
        </p15:guide>
        <p15:guide id="2" pos="71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59"/>
    <p:restoredTop sz="96327"/>
  </p:normalViewPr>
  <p:slideViewPr>
    <p:cSldViewPr snapToGrid="0" snapToObjects="1" showGuides="1">
      <p:cViewPr varScale="1">
        <p:scale>
          <a:sx n="112" d="100"/>
          <a:sy n="112" d="100"/>
        </p:scale>
        <p:origin x="512" y="200"/>
      </p:cViewPr>
      <p:guideLst>
        <p:guide orient="horz" pos="4200"/>
        <p:guide pos="71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Developing Countries</c:v>
                </c:pt>
              </c:strCache>
            </c:strRef>
          </c:tx>
          <c:spPr>
            <a:solidFill>
              <a:schemeClr val="accent1"/>
            </a:solidFill>
            <a:ln>
              <a:noFill/>
            </a:ln>
            <a:effectLst/>
          </c:spPr>
          <c:invertIfNegative val="0"/>
          <c:cat>
            <c:numRef>
              <c:f>Sheet1!$A$2:$A$22</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Sheet1!$B$2:$B$22</c:f>
              <c:numCache>
                <c:formatCode>General</c:formatCode>
                <c:ptCount val="21"/>
                <c:pt idx="0">
                  <c:v>1</c:v>
                </c:pt>
                <c:pt idx="1">
                  <c:v>3</c:v>
                </c:pt>
                <c:pt idx="2">
                  <c:v>4</c:v>
                </c:pt>
                <c:pt idx="3">
                  <c:v>13</c:v>
                </c:pt>
                <c:pt idx="4">
                  <c:v>19</c:v>
                </c:pt>
                <c:pt idx="5">
                  <c:v>5</c:v>
                </c:pt>
                <c:pt idx="6">
                  <c:v>11</c:v>
                </c:pt>
                <c:pt idx="7">
                  <c:v>12</c:v>
                </c:pt>
                <c:pt idx="8">
                  <c:v>2</c:v>
                </c:pt>
                <c:pt idx="9">
                  <c:v>1</c:v>
                </c:pt>
                <c:pt idx="10">
                  <c:v>1</c:v>
                </c:pt>
                <c:pt idx="11">
                  <c:v>6</c:v>
                </c:pt>
                <c:pt idx="12">
                  <c:v>6</c:v>
                </c:pt>
                <c:pt idx="13">
                  <c:v>7</c:v>
                </c:pt>
                <c:pt idx="14">
                  <c:v>1</c:v>
                </c:pt>
                <c:pt idx="15">
                  <c:v>0</c:v>
                </c:pt>
                <c:pt idx="16">
                  <c:v>2</c:v>
                </c:pt>
                <c:pt idx="17">
                  <c:v>0</c:v>
                </c:pt>
                <c:pt idx="18">
                  <c:v>1</c:v>
                </c:pt>
                <c:pt idx="19">
                  <c:v>0</c:v>
                </c:pt>
                <c:pt idx="20">
                  <c:v>5</c:v>
                </c:pt>
              </c:numCache>
            </c:numRef>
          </c:val>
          <c:extLst>
            <c:ext xmlns:c16="http://schemas.microsoft.com/office/drawing/2014/chart" uri="{C3380CC4-5D6E-409C-BE32-E72D297353CC}">
              <c16:uniqueId val="{00000000-27FE-EC4D-9CFA-4526A2311593}"/>
            </c:ext>
          </c:extLst>
        </c:ser>
        <c:ser>
          <c:idx val="1"/>
          <c:order val="1"/>
          <c:tx>
            <c:strRef>
              <c:f>Sheet1!$C$1</c:f>
              <c:strCache>
                <c:ptCount val="1"/>
                <c:pt idx="0">
                  <c:v>High-income Countries</c:v>
                </c:pt>
              </c:strCache>
            </c:strRef>
          </c:tx>
          <c:spPr>
            <a:solidFill>
              <a:schemeClr val="accent2"/>
            </a:solidFill>
            <a:ln>
              <a:noFill/>
            </a:ln>
            <a:effectLst/>
          </c:spPr>
          <c:invertIfNegative val="0"/>
          <c:cat>
            <c:numRef>
              <c:f>Sheet1!$A$2:$A$22</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Sheet1!$C$2:$C$22</c:f>
              <c:numCache>
                <c:formatCode>General</c:formatCode>
                <c:ptCount val="21"/>
                <c:pt idx="0">
                  <c:v>2</c:v>
                </c:pt>
                <c:pt idx="1">
                  <c:v>0</c:v>
                </c:pt>
                <c:pt idx="2">
                  <c:v>0</c:v>
                </c:pt>
                <c:pt idx="3">
                  <c:v>0</c:v>
                </c:pt>
                <c:pt idx="4">
                  <c:v>1</c:v>
                </c:pt>
                <c:pt idx="5">
                  <c:v>1</c:v>
                </c:pt>
                <c:pt idx="6">
                  <c:v>2</c:v>
                </c:pt>
                <c:pt idx="7">
                  <c:v>0</c:v>
                </c:pt>
                <c:pt idx="8">
                  <c:v>0</c:v>
                </c:pt>
                <c:pt idx="9">
                  <c:v>0</c:v>
                </c:pt>
                <c:pt idx="10">
                  <c:v>0</c:v>
                </c:pt>
                <c:pt idx="11">
                  <c:v>0</c:v>
                </c:pt>
                <c:pt idx="12">
                  <c:v>0</c:v>
                </c:pt>
                <c:pt idx="13">
                  <c:v>0</c:v>
                </c:pt>
                <c:pt idx="14">
                  <c:v>2</c:v>
                </c:pt>
                <c:pt idx="15">
                  <c:v>1</c:v>
                </c:pt>
                <c:pt idx="16">
                  <c:v>0</c:v>
                </c:pt>
                <c:pt idx="17">
                  <c:v>6</c:v>
                </c:pt>
                <c:pt idx="18">
                  <c:v>2</c:v>
                </c:pt>
                <c:pt idx="19">
                  <c:v>3</c:v>
                </c:pt>
                <c:pt idx="20">
                  <c:v>2</c:v>
                </c:pt>
              </c:numCache>
            </c:numRef>
          </c:val>
          <c:extLst>
            <c:ext xmlns:c16="http://schemas.microsoft.com/office/drawing/2014/chart" uri="{C3380CC4-5D6E-409C-BE32-E72D297353CC}">
              <c16:uniqueId val="{00000001-27FE-EC4D-9CFA-4526A2311593}"/>
            </c:ext>
          </c:extLst>
        </c:ser>
        <c:dLbls>
          <c:showLegendKey val="0"/>
          <c:showVal val="0"/>
          <c:showCatName val="0"/>
          <c:showSerName val="0"/>
          <c:showPercent val="0"/>
          <c:showBubbleSize val="0"/>
        </c:dLbls>
        <c:gapWidth val="150"/>
        <c:overlap val="100"/>
        <c:axId val="481905423"/>
        <c:axId val="482287407"/>
      </c:barChart>
      <c:catAx>
        <c:axId val="481905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2287407"/>
        <c:crosses val="autoZero"/>
        <c:auto val="1"/>
        <c:lblAlgn val="ctr"/>
        <c:lblOffset val="100"/>
        <c:noMultiLvlLbl val="0"/>
      </c:catAx>
      <c:valAx>
        <c:axId val="4822874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819054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9EBAF-D130-554A-B53A-D37B9D17C20B}" type="datetimeFigureOut">
              <a:rPr lang="en-US" smtClean="0"/>
              <a:t>4/17/23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841747-2872-0646-8CAC-C39FD0AC28DE}" type="slidenum">
              <a:rPr lang="en-US" smtClean="0"/>
              <a:t>‹#›</a:t>
            </a:fld>
            <a:endParaRPr lang="en-US"/>
          </a:p>
        </p:txBody>
      </p:sp>
    </p:spTree>
    <p:extLst>
      <p:ext uri="{BB962C8B-B14F-4D97-AF65-F5344CB8AC3E}">
        <p14:creationId xmlns:p14="http://schemas.microsoft.com/office/powerpoint/2010/main" val="2022543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393700" y="692150"/>
            <a:ext cx="6070600" cy="3416300"/>
          </a:xfrm>
          <a:ln/>
        </p:spPr>
      </p:sp>
      <p:sp>
        <p:nvSpPr>
          <p:cNvPr id="204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3166856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393700" y="692150"/>
            <a:ext cx="6070600" cy="3416300"/>
          </a:xfrm>
          <a:ln/>
        </p:spPr>
      </p:sp>
      <p:sp>
        <p:nvSpPr>
          <p:cNvPr id="204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961264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61AD9-7B5A-7F42-9493-E44EE43F0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E714BC-B8E2-E543-A7F6-4BB75714ED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CDD3BD-9778-324F-9CD4-34551EB1989B}"/>
              </a:ext>
            </a:extLst>
          </p:cNvPr>
          <p:cNvSpPr>
            <a:spLocks noGrp="1"/>
          </p:cNvSpPr>
          <p:nvPr>
            <p:ph type="dt" sz="half" idx="10"/>
          </p:nvPr>
        </p:nvSpPr>
        <p:spPr/>
        <p:txBody>
          <a:bodyPr/>
          <a:lstStyle/>
          <a:p>
            <a:fld id="{8461B9B7-8D68-2849-9407-124980CABF70}" type="datetimeFigureOut">
              <a:rPr lang="en-US" smtClean="0"/>
              <a:t>4/17/23</a:t>
            </a:fld>
            <a:endParaRPr lang="en-US"/>
          </a:p>
        </p:txBody>
      </p:sp>
      <p:sp>
        <p:nvSpPr>
          <p:cNvPr id="5" name="Footer Placeholder 4">
            <a:extLst>
              <a:ext uri="{FF2B5EF4-FFF2-40B4-BE49-F238E27FC236}">
                <a16:creationId xmlns:a16="http://schemas.microsoft.com/office/drawing/2014/main" id="{A09C17C9-59BB-CD47-B0E8-09914EB851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D862C-26FB-B946-8C68-B9DD1F316D5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404818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25C07-E934-9F4B-96B0-AB9B4598C5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360903-B776-B24E-9066-BD2B9664D1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693FF-7592-B843-9AB4-846CD2CE9E11}"/>
              </a:ext>
            </a:extLst>
          </p:cNvPr>
          <p:cNvSpPr>
            <a:spLocks noGrp="1"/>
          </p:cNvSpPr>
          <p:nvPr>
            <p:ph type="dt" sz="half" idx="10"/>
          </p:nvPr>
        </p:nvSpPr>
        <p:spPr/>
        <p:txBody>
          <a:bodyPr/>
          <a:lstStyle/>
          <a:p>
            <a:fld id="{8461B9B7-8D68-2849-9407-124980CABF70}" type="datetimeFigureOut">
              <a:rPr lang="en-US" smtClean="0"/>
              <a:t>4/17/23</a:t>
            </a:fld>
            <a:endParaRPr lang="en-US"/>
          </a:p>
        </p:txBody>
      </p:sp>
      <p:sp>
        <p:nvSpPr>
          <p:cNvPr id="5" name="Footer Placeholder 4">
            <a:extLst>
              <a:ext uri="{FF2B5EF4-FFF2-40B4-BE49-F238E27FC236}">
                <a16:creationId xmlns:a16="http://schemas.microsoft.com/office/drawing/2014/main" id="{A652214D-36AB-2045-B873-1449A47ED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FDA5DE-BE37-7447-ABF1-9C8E34CB95F7}"/>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7776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FEDF86-5BB3-464B-8C6A-89C68FEC83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308C93-6BDC-1846-A5A8-708B39A430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02699D-0A8C-8A4A-8C3A-0A0E1404DA23}"/>
              </a:ext>
            </a:extLst>
          </p:cNvPr>
          <p:cNvSpPr>
            <a:spLocks noGrp="1"/>
          </p:cNvSpPr>
          <p:nvPr>
            <p:ph type="dt" sz="half" idx="10"/>
          </p:nvPr>
        </p:nvSpPr>
        <p:spPr/>
        <p:txBody>
          <a:bodyPr/>
          <a:lstStyle/>
          <a:p>
            <a:fld id="{8461B9B7-8D68-2849-9407-124980CABF70}" type="datetimeFigureOut">
              <a:rPr lang="en-US" smtClean="0"/>
              <a:t>4/17/23</a:t>
            </a:fld>
            <a:endParaRPr lang="en-US"/>
          </a:p>
        </p:txBody>
      </p:sp>
      <p:sp>
        <p:nvSpPr>
          <p:cNvPr id="5" name="Footer Placeholder 4">
            <a:extLst>
              <a:ext uri="{FF2B5EF4-FFF2-40B4-BE49-F238E27FC236}">
                <a16:creationId xmlns:a16="http://schemas.microsoft.com/office/drawing/2014/main" id="{E1CAF299-53D3-7E4E-A49C-640B7447F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0EB71-8B52-554D-80F9-88DD5BF5CFFC}"/>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267242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1BB46-168C-1248-BBD3-5F80381AC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1AD2DC-E70F-CE46-BCB2-F17BDB71D9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4395B9-4752-2B4D-B4A2-415E5B481BBB}"/>
              </a:ext>
            </a:extLst>
          </p:cNvPr>
          <p:cNvSpPr>
            <a:spLocks noGrp="1"/>
          </p:cNvSpPr>
          <p:nvPr>
            <p:ph type="dt" sz="half" idx="10"/>
          </p:nvPr>
        </p:nvSpPr>
        <p:spPr/>
        <p:txBody>
          <a:bodyPr/>
          <a:lstStyle/>
          <a:p>
            <a:fld id="{8461B9B7-8D68-2849-9407-124980CABF70}" type="datetimeFigureOut">
              <a:rPr lang="en-US" smtClean="0"/>
              <a:t>4/17/23</a:t>
            </a:fld>
            <a:endParaRPr lang="en-US"/>
          </a:p>
        </p:txBody>
      </p:sp>
      <p:sp>
        <p:nvSpPr>
          <p:cNvPr id="5" name="Footer Placeholder 4">
            <a:extLst>
              <a:ext uri="{FF2B5EF4-FFF2-40B4-BE49-F238E27FC236}">
                <a16:creationId xmlns:a16="http://schemas.microsoft.com/office/drawing/2014/main" id="{5849B6AD-9D8A-6F47-B4ED-5C8E55B7D4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DF0877-4B23-C842-B98C-1A1E00A843B2}"/>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898785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1FA9-4C40-C14E-A876-8BDF994A49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8108EA-45A2-9044-B13B-8A3FF96432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D2414D-30D0-AD48-9A7D-E9CF197D8C82}"/>
              </a:ext>
            </a:extLst>
          </p:cNvPr>
          <p:cNvSpPr>
            <a:spLocks noGrp="1"/>
          </p:cNvSpPr>
          <p:nvPr>
            <p:ph type="dt" sz="half" idx="10"/>
          </p:nvPr>
        </p:nvSpPr>
        <p:spPr/>
        <p:txBody>
          <a:bodyPr/>
          <a:lstStyle/>
          <a:p>
            <a:fld id="{8461B9B7-8D68-2849-9407-124980CABF70}" type="datetimeFigureOut">
              <a:rPr lang="en-US" smtClean="0"/>
              <a:t>4/17/23</a:t>
            </a:fld>
            <a:endParaRPr lang="en-US"/>
          </a:p>
        </p:txBody>
      </p:sp>
      <p:sp>
        <p:nvSpPr>
          <p:cNvPr id="5" name="Footer Placeholder 4">
            <a:extLst>
              <a:ext uri="{FF2B5EF4-FFF2-40B4-BE49-F238E27FC236}">
                <a16:creationId xmlns:a16="http://schemas.microsoft.com/office/drawing/2014/main" id="{A4433800-5D47-484E-BC88-B90B7456B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1F653-5173-D24B-B17C-C06319704075}"/>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2136313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B48B1-66E0-9C49-B9FE-569E9D6C80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5A8E95-18E3-E746-9BC7-86892A9017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F1012C-A4DC-F24D-88BE-D48E015279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E290C6-FFBD-1B43-BD50-DB39120DF07E}"/>
              </a:ext>
            </a:extLst>
          </p:cNvPr>
          <p:cNvSpPr>
            <a:spLocks noGrp="1"/>
          </p:cNvSpPr>
          <p:nvPr>
            <p:ph type="dt" sz="half" idx="10"/>
          </p:nvPr>
        </p:nvSpPr>
        <p:spPr/>
        <p:txBody>
          <a:bodyPr/>
          <a:lstStyle/>
          <a:p>
            <a:fld id="{8461B9B7-8D68-2849-9407-124980CABF70}" type="datetimeFigureOut">
              <a:rPr lang="en-US" smtClean="0"/>
              <a:t>4/17/23</a:t>
            </a:fld>
            <a:endParaRPr lang="en-US"/>
          </a:p>
        </p:txBody>
      </p:sp>
      <p:sp>
        <p:nvSpPr>
          <p:cNvPr id="6" name="Footer Placeholder 5">
            <a:extLst>
              <a:ext uri="{FF2B5EF4-FFF2-40B4-BE49-F238E27FC236}">
                <a16:creationId xmlns:a16="http://schemas.microsoft.com/office/drawing/2014/main" id="{13D05371-04E8-3848-9495-D427CE415D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1A1EF-37A8-F246-90F5-3ACC63C993B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74549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060B-4FE3-C944-96ED-7473F92808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4D211F-C7CF-0344-8FB8-ECB45C0C0F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585D1E-E95F-314B-BD1C-CBB7E7F46D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B0C63F-2E83-534B-8094-98AD35D6E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BD4E8F-C3BD-F844-8903-BC7F66F966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C1E4C4-E6C8-1845-89C9-6001A7F8DD84}"/>
              </a:ext>
            </a:extLst>
          </p:cNvPr>
          <p:cNvSpPr>
            <a:spLocks noGrp="1"/>
          </p:cNvSpPr>
          <p:nvPr>
            <p:ph type="dt" sz="half" idx="10"/>
          </p:nvPr>
        </p:nvSpPr>
        <p:spPr/>
        <p:txBody>
          <a:bodyPr/>
          <a:lstStyle/>
          <a:p>
            <a:fld id="{8461B9B7-8D68-2849-9407-124980CABF70}" type="datetimeFigureOut">
              <a:rPr lang="en-US" smtClean="0"/>
              <a:t>4/17/23</a:t>
            </a:fld>
            <a:endParaRPr lang="en-US"/>
          </a:p>
        </p:txBody>
      </p:sp>
      <p:sp>
        <p:nvSpPr>
          <p:cNvPr id="8" name="Footer Placeholder 7">
            <a:extLst>
              <a:ext uri="{FF2B5EF4-FFF2-40B4-BE49-F238E27FC236}">
                <a16:creationId xmlns:a16="http://schemas.microsoft.com/office/drawing/2014/main" id="{C47BB842-23A9-C445-8899-C8DF468A6A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2AB77B-A0C7-BD4E-8C84-1FF8DC0B69F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2558404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55C15-6E8E-1843-9026-8822AECE87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E1C88D-0039-EA46-ACDE-3E3A7C3315A2}"/>
              </a:ext>
            </a:extLst>
          </p:cNvPr>
          <p:cNvSpPr>
            <a:spLocks noGrp="1"/>
          </p:cNvSpPr>
          <p:nvPr>
            <p:ph type="dt" sz="half" idx="10"/>
          </p:nvPr>
        </p:nvSpPr>
        <p:spPr/>
        <p:txBody>
          <a:bodyPr/>
          <a:lstStyle/>
          <a:p>
            <a:fld id="{8461B9B7-8D68-2849-9407-124980CABF70}" type="datetimeFigureOut">
              <a:rPr lang="en-US" smtClean="0"/>
              <a:t>4/17/23</a:t>
            </a:fld>
            <a:endParaRPr lang="en-US"/>
          </a:p>
        </p:txBody>
      </p:sp>
      <p:sp>
        <p:nvSpPr>
          <p:cNvPr id="4" name="Footer Placeholder 3">
            <a:extLst>
              <a:ext uri="{FF2B5EF4-FFF2-40B4-BE49-F238E27FC236}">
                <a16:creationId xmlns:a16="http://schemas.microsoft.com/office/drawing/2014/main" id="{9E6A6A55-1820-4044-90BF-56DF205731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1792E2-64AE-304A-8303-5E4F0A08FFFC}"/>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71805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0C0F9B-696F-EE49-9EAE-F1AB9FB1A1BD}"/>
              </a:ext>
            </a:extLst>
          </p:cNvPr>
          <p:cNvSpPr>
            <a:spLocks noGrp="1"/>
          </p:cNvSpPr>
          <p:nvPr>
            <p:ph type="dt" sz="half" idx="10"/>
          </p:nvPr>
        </p:nvSpPr>
        <p:spPr/>
        <p:txBody>
          <a:bodyPr/>
          <a:lstStyle/>
          <a:p>
            <a:fld id="{8461B9B7-8D68-2849-9407-124980CABF70}" type="datetimeFigureOut">
              <a:rPr lang="en-US" smtClean="0"/>
              <a:t>4/17/23</a:t>
            </a:fld>
            <a:endParaRPr lang="en-US"/>
          </a:p>
        </p:txBody>
      </p:sp>
      <p:sp>
        <p:nvSpPr>
          <p:cNvPr id="3" name="Footer Placeholder 2">
            <a:extLst>
              <a:ext uri="{FF2B5EF4-FFF2-40B4-BE49-F238E27FC236}">
                <a16:creationId xmlns:a16="http://schemas.microsoft.com/office/drawing/2014/main" id="{9DB8CF19-B21F-0248-9258-DACCC48A44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DF8CF9-3EC8-1F4C-8ADE-FBB09647DA50}"/>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656331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265C9-A249-7A4C-B5A4-E95314718F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3E3F29-5B71-064D-9BD9-0B69C4C2C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F2194A-AA13-704D-A541-BD12432BC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6B47D1-D2CB-064B-94A4-057C7CF8DE96}"/>
              </a:ext>
            </a:extLst>
          </p:cNvPr>
          <p:cNvSpPr>
            <a:spLocks noGrp="1"/>
          </p:cNvSpPr>
          <p:nvPr>
            <p:ph type="dt" sz="half" idx="10"/>
          </p:nvPr>
        </p:nvSpPr>
        <p:spPr/>
        <p:txBody>
          <a:bodyPr/>
          <a:lstStyle/>
          <a:p>
            <a:fld id="{8461B9B7-8D68-2849-9407-124980CABF70}" type="datetimeFigureOut">
              <a:rPr lang="en-US" smtClean="0"/>
              <a:t>4/17/23</a:t>
            </a:fld>
            <a:endParaRPr lang="en-US"/>
          </a:p>
        </p:txBody>
      </p:sp>
      <p:sp>
        <p:nvSpPr>
          <p:cNvPr id="6" name="Footer Placeholder 5">
            <a:extLst>
              <a:ext uri="{FF2B5EF4-FFF2-40B4-BE49-F238E27FC236}">
                <a16:creationId xmlns:a16="http://schemas.microsoft.com/office/drawing/2014/main" id="{240093AA-4DCD-0F44-ADB5-AAF33517B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89F3A-6C78-7B4A-A3CA-DF69F258CC2A}"/>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994410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E0463-BB13-2847-987B-6AE6193B95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0D94EC-9E0C-D340-A3CC-014B59AB8F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A4AFD71-E295-7E4B-8D72-12164A6D0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115F9A-8BBD-124A-A8A9-F0E93076EE18}"/>
              </a:ext>
            </a:extLst>
          </p:cNvPr>
          <p:cNvSpPr>
            <a:spLocks noGrp="1"/>
          </p:cNvSpPr>
          <p:nvPr>
            <p:ph type="dt" sz="half" idx="10"/>
          </p:nvPr>
        </p:nvSpPr>
        <p:spPr/>
        <p:txBody>
          <a:bodyPr/>
          <a:lstStyle/>
          <a:p>
            <a:fld id="{8461B9B7-8D68-2849-9407-124980CABF70}" type="datetimeFigureOut">
              <a:rPr lang="en-US" smtClean="0"/>
              <a:t>4/17/23</a:t>
            </a:fld>
            <a:endParaRPr lang="en-US"/>
          </a:p>
        </p:txBody>
      </p:sp>
      <p:sp>
        <p:nvSpPr>
          <p:cNvPr id="6" name="Footer Placeholder 5">
            <a:extLst>
              <a:ext uri="{FF2B5EF4-FFF2-40B4-BE49-F238E27FC236}">
                <a16:creationId xmlns:a16="http://schemas.microsoft.com/office/drawing/2014/main" id="{8A318CD7-FB5D-EF47-B8EF-02417938B8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ED5F28-0348-B84C-9894-1B496318A175}"/>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33413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469DF5-A3E3-C040-8322-B58D924642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189B51-9ABD-3942-9E9D-DBE7938F5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22FF2-F1EA-104A-A24E-965031B61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1B9B7-8D68-2849-9407-124980CABF70}" type="datetimeFigureOut">
              <a:rPr lang="en-US" smtClean="0"/>
              <a:t>4/17/23</a:t>
            </a:fld>
            <a:endParaRPr lang="en-US"/>
          </a:p>
        </p:txBody>
      </p:sp>
      <p:sp>
        <p:nvSpPr>
          <p:cNvPr id="5" name="Footer Placeholder 4">
            <a:extLst>
              <a:ext uri="{FF2B5EF4-FFF2-40B4-BE49-F238E27FC236}">
                <a16:creationId xmlns:a16="http://schemas.microsoft.com/office/drawing/2014/main" id="{E81A7716-F34D-3945-9EF5-4585D9EE3E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8A44E7-4829-F74B-A376-2E5C1077BD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2F3FF-FDE3-0044-A8C5-8D9393D66326}" type="slidenum">
              <a:rPr lang="en-US" smtClean="0"/>
              <a:t>‹#›</a:t>
            </a:fld>
            <a:endParaRPr lang="en-US"/>
          </a:p>
        </p:txBody>
      </p:sp>
      <p:pic>
        <p:nvPicPr>
          <p:cNvPr id="10" name="Picture 9" descr="Venn diagram&#10;&#10;Description automatically generated">
            <a:extLst>
              <a:ext uri="{FF2B5EF4-FFF2-40B4-BE49-F238E27FC236}">
                <a16:creationId xmlns:a16="http://schemas.microsoft.com/office/drawing/2014/main" id="{0068E1D7-B931-6F49-8113-97B1AA0FD0AC}"/>
              </a:ext>
            </a:extLst>
          </p:cNvPr>
          <p:cNvPicPr>
            <a:picLocks noChangeAspect="1"/>
          </p:cNvPicPr>
          <p:nvPr userDrawn="1"/>
        </p:nvPicPr>
        <p:blipFill>
          <a:blip r:embed="rId13"/>
          <a:stretch>
            <a:fillRect/>
          </a:stretch>
        </p:blipFill>
        <p:spPr>
          <a:xfrm>
            <a:off x="171557" y="126206"/>
            <a:ext cx="407152" cy="477838"/>
          </a:xfrm>
          <a:prstGeom prst="rect">
            <a:avLst/>
          </a:prstGeom>
        </p:spPr>
      </p:pic>
    </p:spTree>
    <p:extLst>
      <p:ext uri="{BB962C8B-B14F-4D97-AF65-F5344CB8AC3E}">
        <p14:creationId xmlns:p14="http://schemas.microsoft.com/office/powerpoint/2010/main" val="1838420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s://ipxcourses.org/lectures-2/"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hyperlink" Target="http://tripsflexibilities.medicineslawandpolicy.or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tripsflexibilities.medicineslawandpolicy.org/" TargetMode="Externa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923307" y="0"/>
            <a:ext cx="599702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5" name="Rectangle 14"/>
          <p:cNvSpPr/>
          <p:nvPr/>
        </p:nvSpPr>
        <p:spPr>
          <a:xfrm>
            <a:off x="2347311" y="1552854"/>
            <a:ext cx="7497379" cy="3493264"/>
          </a:xfrm>
          <a:prstGeom prst="rect">
            <a:avLst/>
          </a:prstGeom>
        </p:spPr>
        <p:txBody>
          <a:bodyPr wrap="square">
            <a:spAutoFit/>
          </a:bodyPr>
          <a:lstStyle/>
          <a:p>
            <a:pPr algn="ctr"/>
            <a:r>
              <a:rPr lang="en-US" sz="4000" dirty="0">
                <a:latin typeface="Garamond"/>
                <a:cs typeface="Garamond"/>
              </a:rPr>
              <a:t>Module 203 Slides</a:t>
            </a:r>
          </a:p>
          <a:p>
            <a:pPr algn="ctr"/>
            <a:endParaRPr lang="en-US" dirty="0">
              <a:latin typeface="Garamond"/>
              <a:cs typeface="Garamond"/>
            </a:endParaRPr>
          </a:p>
          <a:p>
            <a:pPr algn="ctr"/>
            <a:endParaRPr lang="en-US" dirty="0">
              <a:latin typeface="Garamond"/>
              <a:cs typeface="Garamond"/>
            </a:endParaRPr>
          </a:p>
          <a:p>
            <a:pPr algn="ctr">
              <a:lnSpc>
                <a:spcPct val="150000"/>
              </a:lnSpc>
              <a:spcBef>
                <a:spcPts val="600"/>
              </a:spcBef>
            </a:pPr>
            <a:r>
              <a:rPr lang="en-US" sz="2000" dirty="0">
                <a:latin typeface="Garamond"/>
                <a:cs typeface="Garamond"/>
              </a:rPr>
              <a:t>William Fisher </a:t>
            </a:r>
            <a:br>
              <a:rPr lang="en-US" sz="2000" dirty="0">
                <a:latin typeface="Garamond"/>
                <a:cs typeface="Garamond"/>
              </a:rPr>
            </a:br>
            <a:r>
              <a:rPr lang="en-US" sz="2000" dirty="0" err="1">
                <a:latin typeface="Garamond"/>
                <a:cs typeface="Garamond"/>
              </a:rPr>
              <a:t>WilmerHale</a:t>
            </a:r>
            <a:r>
              <a:rPr lang="en-US" sz="2000" dirty="0">
                <a:latin typeface="Garamond"/>
                <a:cs typeface="Garamond"/>
              </a:rPr>
              <a:t> Professor of Intellectual Property Law</a:t>
            </a:r>
          </a:p>
          <a:p>
            <a:pPr algn="ctr"/>
            <a:r>
              <a:rPr lang="en-US" sz="2000" dirty="0">
                <a:latin typeface="Garamond"/>
                <a:cs typeface="Garamond"/>
              </a:rPr>
              <a:t>Harvard Law School</a:t>
            </a:r>
          </a:p>
          <a:p>
            <a:pPr algn="ctr"/>
            <a:endParaRPr lang="en-US" sz="2000" dirty="0">
              <a:latin typeface="Garamond"/>
              <a:cs typeface="Garamond"/>
            </a:endParaRPr>
          </a:p>
          <a:p>
            <a:pPr algn="ctr"/>
            <a:endParaRPr lang="en-US" sz="2000" dirty="0">
              <a:latin typeface="Garamond"/>
              <a:cs typeface="Garamond"/>
            </a:endParaRPr>
          </a:p>
          <a:p>
            <a:pPr algn="ctr"/>
            <a:r>
              <a:rPr lang="en-US" sz="2000" dirty="0">
                <a:latin typeface="Garamond"/>
                <a:cs typeface="Garamond"/>
              </a:rPr>
              <a:t>March 2023</a:t>
            </a:r>
          </a:p>
        </p:txBody>
      </p:sp>
      <p:sp>
        <p:nvSpPr>
          <p:cNvPr id="2" name="TextBox 1"/>
          <p:cNvSpPr txBox="1"/>
          <p:nvPr/>
        </p:nvSpPr>
        <p:spPr>
          <a:xfrm>
            <a:off x="1732643" y="2449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83642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1A698B-26CA-CF12-CAC5-2F6EB22472C1}"/>
              </a:ext>
            </a:extLst>
          </p:cNvPr>
          <p:cNvSpPr>
            <a:spLocks noGrp="1"/>
          </p:cNvSpPr>
          <p:nvPr>
            <p:ph type="title"/>
          </p:nvPr>
        </p:nvSpPr>
        <p:spPr/>
        <p:txBody>
          <a:bodyPr>
            <a:normAutofit/>
          </a:bodyPr>
          <a:lstStyle/>
          <a:p>
            <a:r>
              <a:rPr lang="en-US" sz="3200" dirty="0"/>
              <a:t>TRIPS Flexibilities</a:t>
            </a:r>
          </a:p>
        </p:txBody>
      </p:sp>
      <p:sp>
        <p:nvSpPr>
          <p:cNvPr id="4" name="Content Placeholder 3">
            <a:extLst>
              <a:ext uri="{FF2B5EF4-FFF2-40B4-BE49-F238E27FC236}">
                <a16:creationId xmlns:a16="http://schemas.microsoft.com/office/drawing/2014/main" id="{E65A59A9-E135-7113-9539-66BB2E19B37B}"/>
              </a:ext>
            </a:extLst>
          </p:cNvPr>
          <p:cNvSpPr>
            <a:spLocks noGrp="1"/>
          </p:cNvSpPr>
          <p:nvPr>
            <p:ph idx="1"/>
          </p:nvPr>
        </p:nvSpPr>
        <p:spPr/>
        <p:txBody>
          <a:bodyPr/>
          <a:lstStyle/>
          <a:p>
            <a:pPr marL="514350" indent="-514350">
              <a:buFont typeface="+mj-lt"/>
              <a:buAutoNum type="arabicParenR"/>
            </a:pPr>
            <a:r>
              <a:rPr lang="en-US" dirty="0"/>
              <a:t>Limiting the Rights of Patentees</a:t>
            </a:r>
          </a:p>
          <a:p>
            <a:pPr lvl="1"/>
            <a:r>
              <a:rPr lang="en-US" dirty="0"/>
              <a:t>Parallel importation</a:t>
            </a:r>
          </a:p>
          <a:p>
            <a:pPr lvl="1"/>
            <a:r>
              <a:rPr lang="en-US" dirty="0"/>
              <a:t>Compulsory licenses</a:t>
            </a:r>
          </a:p>
          <a:p>
            <a:pPr marL="514350" indent="-514350">
              <a:buFont typeface="+mj-lt"/>
              <a:buAutoNum type="arabicParenR"/>
            </a:pPr>
            <a:r>
              <a:rPr lang="en-US" dirty="0"/>
              <a:t>Tightening Patentability Requirements</a:t>
            </a:r>
          </a:p>
          <a:p>
            <a:pPr marL="514350" indent="-514350">
              <a:buFont typeface="+mj-lt"/>
              <a:buAutoNum type="arabicParenR"/>
            </a:pPr>
            <a:r>
              <a:rPr lang="en-US" dirty="0"/>
              <a:t>Limiting the Duration of Patents</a:t>
            </a:r>
          </a:p>
          <a:p>
            <a:pPr marL="514350" indent="-514350">
              <a:buFont typeface="+mj-lt"/>
              <a:buAutoNum type="arabicParenR"/>
            </a:pPr>
            <a:r>
              <a:rPr lang="en-US" dirty="0"/>
              <a:t>Limiting the Remedies for Infringement </a:t>
            </a:r>
          </a:p>
          <a:p>
            <a:endParaRPr lang="en-US" dirty="0"/>
          </a:p>
        </p:txBody>
      </p:sp>
    </p:spTree>
    <p:extLst>
      <p:ext uri="{BB962C8B-B14F-4D97-AF65-F5344CB8AC3E}">
        <p14:creationId xmlns:p14="http://schemas.microsoft.com/office/powerpoint/2010/main" val="305858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3168D-CDB8-6ADD-22F7-C092E168FF83}"/>
              </a:ext>
            </a:extLst>
          </p:cNvPr>
          <p:cNvSpPr>
            <a:spLocks noGrp="1"/>
          </p:cNvSpPr>
          <p:nvPr>
            <p:ph type="title"/>
          </p:nvPr>
        </p:nvSpPr>
        <p:spPr/>
        <p:txBody>
          <a:bodyPr>
            <a:normAutofit/>
          </a:bodyPr>
          <a:lstStyle/>
          <a:p>
            <a:pPr algn="ctr"/>
            <a:r>
              <a:rPr lang="en-US" sz="3200" dirty="0"/>
              <a:t>TRIPS, Article 6</a:t>
            </a:r>
          </a:p>
        </p:txBody>
      </p:sp>
      <p:sp>
        <p:nvSpPr>
          <p:cNvPr id="3" name="Content Placeholder 2">
            <a:extLst>
              <a:ext uri="{FF2B5EF4-FFF2-40B4-BE49-F238E27FC236}">
                <a16:creationId xmlns:a16="http://schemas.microsoft.com/office/drawing/2014/main" id="{BC2898CD-C886-952A-BBFB-D9CED2AF136F}"/>
              </a:ext>
            </a:extLst>
          </p:cNvPr>
          <p:cNvSpPr>
            <a:spLocks noGrp="1"/>
          </p:cNvSpPr>
          <p:nvPr>
            <p:ph idx="1"/>
          </p:nvPr>
        </p:nvSpPr>
        <p:spPr>
          <a:xfrm>
            <a:off x="838200" y="1516866"/>
            <a:ext cx="10515600" cy="4351338"/>
          </a:xfrm>
        </p:spPr>
        <p:txBody>
          <a:bodyPr>
            <a:normAutofit/>
          </a:bodyPr>
          <a:lstStyle/>
          <a:p>
            <a:pPr marR="457200" indent="0" algn="just">
              <a:lnSpc>
                <a:spcPct val="100000"/>
              </a:lnSpc>
              <a:spcBef>
                <a:spcPts val="1200"/>
              </a:spcBef>
              <a:spcAft>
                <a:spcPts val="0"/>
              </a:spcAft>
              <a:buNone/>
            </a:pPr>
            <a:r>
              <a:rPr lang="en-US" sz="2400" dirty="0">
                <a:solidFill>
                  <a:srgbClr val="000000"/>
                </a:solidFill>
                <a:effectLst/>
                <a:ea typeface="Times New Roman" panose="02020603050405020304" pitchFamily="18" charset="0"/>
              </a:rPr>
              <a:t>For the purposes of dispute settlement under this Agreement, subject to the provisions of Articles 3 and 4, nothing in this Agreement shall be used to address the issue of the exhaustion of intellectual property rights.</a:t>
            </a:r>
            <a:endParaRPr lang="en-US" sz="2400" dirty="0">
              <a:effectLst/>
              <a:ea typeface="Times New Roman" panose="02020603050405020304" pitchFamily="18" charset="0"/>
            </a:endParaRPr>
          </a:p>
        </p:txBody>
      </p:sp>
    </p:spTree>
    <p:extLst>
      <p:ext uri="{BB962C8B-B14F-4D97-AF65-F5344CB8AC3E}">
        <p14:creationId xmlns:p14="http://schemas.microsoft.com/office/powerpoint/2010/main" val="3790108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CA78A-FBCE-F84D-638E-ACE618462450}"/>
              </a:ext>
            </a:extLst>
          </p:cNvPr>
          <p:cNvSpPr>
            <a:spLocks noGrp="1"/>
          </p:cNvSpPr>
          <p:nvPr>
            <p:ph type="title"/>
          </p:nvPr>
        </p:nvSpPr>
        <p:spPr>
          <a:xfrm>
            <a:off x="914400" y="159385"/>
            <a:ext cx="10515600" cy="755015"/>
          </a:xfrm>
        </p:spPr>
        <p:txBody>
          <a:bodyPr>
            <a:normAutofit/>
          </a:bodyPr>
          <a:lstStyle/>
          <a:p>
            <a:pPr algn="ctr"/>
            <a:r>
              <a:rPr lang="en-US" sz="3200" dirty="0"/>
              <a:t>Constraints Imposed by Free Trade Agreements</a:t>
            </a:r>
          </a:p>
        </p:txBody>
      </p:sp>
      <p:sp>
        <p:nvSpPr>
          <p:cNvPr id="4" name="Content Placeholder 3">
            <a:extLst>
              <a:ext uri="{FF2B5EF4-FFF2-40B4-BE49-F238E27FC236}">
                <a16:creationId xmlns:a16="http://schemas.microsoft.com/office/drawing/2014/main" id="{4F5E88B8-0795-F832-F927-3587A1D3E5F8}"/>
              </a:ext>
            </a:extLst>
          </p:cNvPr>
          <p:cNvSpPr>
            <a:spLocks noGrp="1"/>
          </p:cNvSpPr>
          <p:nvPr>
            <p:ph sz="half" idx="1"/>
          </p:nvPr>
        </p:nvSpPr>
        <p:spPr>
          <a:xfrm>
            <a:off x="247650" y="1333500"/>
            <a:ext cx="4008120" cy="4808538"/>
          </a:xfrm>
        </p:spPr>
        <p:txBody>
          <a:bodyPr>
            <a:normAutofit/>
          </a:bodyPr>
          <a:lstStyle/>
          <a:p>
            <a:pPr marL="514350" indent="-514350">
              <a:buFont typeface="+mj-lt"/>
              <a:buAutoNum type="arabicParenR"/>
            </a:pPr>
            <a:r>
              <a:rPr lang="en-US" dirty="0"/>
              <a:t>Limits on compulsory licenses</a:t>
            </a:r>
          </a:p>
          <a:p>
            <a:pPr marL="514350" indent="-514350">
              <a:buFont typeface="+mj-lt"/>
              <a:buAutoNum type="arabicParenR"/>
            </a:pPr>
            <a:r>
              <a:rPr lang="en-US" dirty="0"/>
              <a:t>Rejection of international exhaustion</a:t>
            </a:r>
          </a:p>
          <a:p>
            <a:pPr marL="514350" indent="-514350">
              <a:buFont typeface="+mj-lt"/>
              <a:buAutoNum type="arabicParenR"/>
            </a:pPr>
            <a:r>
              <a:rPr lang="en-US" dirty="0"/>
              <a:t>Mandatory duration of patents</a:t>
            </a:r>
          </a:p>
          <a:p>
            <a:pPr marL="514350" indent="-514350">
              <a:buFont typeface="+mj-lt"/>
              <a:buAutoNum type="arabicParenR"/>
            </a:pPr>
            <a:r>
              <a:rPr lang="en-US" dirty="0"/>
              <a:t>Mandatory data-exclusivity protections</a:t>
            </a:r>
          </a:p>
          <a:p>
            <a:pPr marL="0" indent="0">
              <a:buNone/>
            </a:pPr>
            <a:endParaRPr lang="en-US" dirty="0"/>
          </a:p>
        </p:txBody>
      </p:sp>
      <p:sp>
        <p:nvSpPr>
          <p:cNvPr id="5" name="Content Placeholder 4">
            <a:extLst>
              <a:ext uri="{FF2B5EF4-FFF2-40B4-BE49-F238E27FC236}">
                <a16:creationId xmlns:a16="http://schemas.microsoft.com/office/drawing/2014/main" id="{6C202851-99A5-BC9F-39EB-3F2669D6298E}"/>
              </a:ext>
            </a:extLst>
          </p:cNvPr>
          <p:cNvSpPr>
            <a:spLocks noGrp="1"/>
          </p:cNvSpPr>
          <p:nvPr>
            <p:ph sz="half" idx="2"/>
          </p:nvPr>
        </p:nvSpPr>
        <p:spPr>
          <a:xfrm>
            <a:off x="5692140" y="1665605"/>
            <a:ext cx="3531870" cy="3329306"/>
          </a:xfrm>
          <a:ln>
            <a:solidFill>
              <a:srgbClr val="0070C0"/>
            </a:solidFill>
          </a:ln>
        </p:spPr>
        <p:txBody>
          <a:bodyPr>
            <a:noAutofit/>
          </a:bodyPr>
          <a:lstStyle/>
          <a:p>
            <a:pPr marL="0" indent="0" algn="just">
              <a:buNone/>
            </a:pPr>
            <a:r>
              <a:rPr lang="en-US" sz="1800" dirty="0">
                <a:solidFill>
                  <a:srgbClr val="0070C0"/>
                </a:solidFill>
              </a:rPr>
              <a:t>European Union -- Georgia FTA, Article 152:</a:t>
            </a:r>
          </a:p>
          <a:p>
            <a:pPr marL="0" marR="457200" indent="0" algn="just">
              <a:spcBef>
                <a:spcPts val="1200"/>
              </a:spcBef>
              <a:spcAft>
                <a:spcPts val="0"/>
              </a:spcAft>
              <a:buNone/>
            </a:pPr>
            <a:r>
              <a:rPr lang="en-US" sz="1800" b="0" i="0" u="none" strike="noStrike" dirty="0">
                <a:solidFill>
                  <a:srgbClr val="0070C0"/>
                </a:solidFill>
                <a:effectLst/>
              </a:rPr>
              <a:t>Each Party shall provide for a regime of domestic or regional exhaustion of intellectual property rights.</a:t>
            </a:r>
            <a:endParaRPr lang="en-US" sz="1800" dirty="0">
              <a:solidFill>
                <a:srgbClr val="0070C0"/>
              </a:solidFill>
            </a:endParaRPr>
          </a:p>
        </p:txBody>
      </p:sp>
      <p:cxnSp>
        <p:nvCxnSpPr>
          <p:cNvPr id="3" name="Straight Arrow Connector 2">
            <a:extLst>
              <a:ext uri="{FF2B5EF4-FFF2-40B4-BE49-F238E27FC236}">
                <a16:creationId xmlns:a16="http://schemas.microsoft.com/office/drawing/2014/main" id="{2B306C80-32CA-D3E8-AB6D-E3AF26C8C95D}"/>
              </a:ext>
            </a:extLst>
          </p:cNvPr>
          <p:cNvCxnSpPr>
            <a:cxnSpLocks/>
          </p:cNvCxnSpPr>
          <p:nvPr/>
        </p:nvCxnSpPr>
        <p:spPr>
          <a:xfrm flipV="1">
            <a:off x="2857500" y="1965960"/>
            <a:ext cx="2846070" cy="708660"/>
          </a:xfrm>
          <a:prstGeom prst="straightConnector1">
            <a:avLst/>
          </a:prstGeom>
          <a:ln w="6731">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142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3168D-CDB8-6ADD-22F7-C092E168FF83}"/>
              </a:ext>
            </a:extLst>
          </p:cNvPr>
          <p:cNvSpPr>
            <a:spLocks noGrp="1"/>
          </p:cNvSpPr>
          <p:nvPr>
            <p:ph type="title"/>
          </p:nvPr>
        </p:nvSpPr>
        <p:spPr/>
        <p:txBody>
          <a:bodyPr>
            <a:normAutofit/>
          </a:bodyPr>
          <a:lstStyle/>
          <a:p>
            <a:pPr algn="ctr"/>
            <a:r>
              <a:rPr lang="en-US" sz="3200" dirty="0"/>
              <a:t>TRIPS, Article 30</a:t>
            </a:r>
          </a:p>
        </p:txBody>
      </p:sp>
      <p:sp>
        <p:nvSpPr>
          <p:cNvPr id="3" name="Content Placeholder 2">
            <a:extLst>
              <a:ext uri="{FF2B5EF4-FFF2-40B4-BE49-F238E27FC236}">
                <a16:creationId xmlns:a16="http://schemas.microsoft.com/office/drawing/2014/main" id="{BC2898CD-C886-952A-BBFB-D9CED2AF136F}"/>
              </a:ext>
            </a:extLst>
          </p:cNvPr>
          <p:cNvSpPr>
            <a:spLocks noGrp="1"/>
          </p:cNvSpPr>
          <p:nvPr>
            <p:ph idx="1"/>
          </p:nvPr>
        </p:nvSpPr>
        <p:spPr>
          <a:xfrm>
            <a:off x="838200" y="1516866"/>
            <a:ext cx="10515600" cy="4351338"/>
          </a:xfrm>
        </p:spPr>
        <p:txBody>
          <a:bodyPr>
            <a:normAutofit/>
          </a:bodyPr>
          <a:lstStyle/>
          <a:p>
            <a:pPr marR="457200" indent="0" algn="just">
              <a:lnSpc>
                <a:spcPct val="100000"/>
              </a:lnSpc>
              <a:spcBef>
                <a:spcPts val="1200"/>
              </a:spcBef>
              <a:spcAft>
                <a:spcPts val="0"/>
              </a:spcAft>
              <a:buNone/>
            </a:pPr>
            <a:r>
              <a:rPr lang="en-US" sz="2400" dirty="0">
                <a:solidFill>
                  <a:srgbClr val="000000"/>
                </a:solidFill>
                <a:effectLst/>
                <a:ea typeface="Times New Roman" panose="02020603050405020304" pitchFamily="18" charset="0"/>
              </a:rPr>
              <a:t>Members may provide limited exceptions to the exclusive rights conferred by a patent, provided that such exceptions do not unreasonably conflict with a normal exploitation of the patent and do not unreasonably prejudice the legitimate interests of the patent owner, taking account of the legitimate interests of third parties.</a:t>
            </a:r>
            <a:endParaRPr lang="en-US" sz="2400" dirty="0">
              <a:effectLst/>
              <a:ea typeface="Times New Roman" panose="02020603050405020304" pitchFamily="18" charset="0"/>
            </a:endParaRPr>
          </a:p>
        </p:txBody>
      </p:sp>
    </p:spTree>
    <p:extLst>
      <p:ext uri="{BB962C8B-B14F-4D97-AF65-F5344CB8AC3E}">
        <p14:creationId xmlns:p14="http://schemas.microsoft.com/office/powerpoint/2010/main" val="4031495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3168D-CDB8-6ADD-22F7-C092E168FF83}"/>
              </a:ext>
            </a:extLst>
          </p:cNvPr>
          <p:cNvSpPr>
            <a:spLocks noGrp="1"/>
          </p:cNvSpPr>
          <p:nvPr>
            <p:ph type="title"/>
          </p:nvPr>
        </p:nvSpPr>
        <p:spPr>
          <a:xfrm>
            <a:off x="838200" y="18256"/>
            <a:ext cx="10515600" cy="662782"/>
          </a:xfrm>
        </p:spPr>
        <p:txBody>
          <a:bodyPr>
            <a:normAutofit/>
          </a:bodyPr>
          <a:lstStyle/>
          <a:p>
            <a:pPr algn="ctr"/>
            <a:r>
              <a:rPr lang="en-US" sz="3200" dirty="0"/>
              <a:t>TRIPS, Article 31</a:t>
            </a:r>
          </a:p>
        </p:txBody>
      </p:sp>
      <p:sp>
        <p:nvSpPr>
          <p:cNvPr id="3" name="Content Placeholder 2">
            <a:extLst>
              <a:ext uri="{FF2B5EF4-FFF2-40B4-BE49-F238E27FC236}">
                <a16:creationId xmlns:a16="http://schemas.microsoft.com/office/drawing/2014/main" id="{BC2898CD-C886-952A-BBFB-D9CED2AF136F}"/>
              </a:ext>
            </a:extLst>
          </p:cNvPr>
          <p:cNvSpPr>
            <a:spLocks noGrp="1"/>
          </p:cNvSpPr>
          <p:nvPr>
            <p:ph sz="half" idx="1"/>
          </p:nvPr>
        </p:nvSpPr>
        <p:spPr>
          <a:xfrm>
            <a:off x="314325" y="685800"/>
            <a:ext cx="5705475" cy="6043612"/>
          </a:xfrm>
        </p:spPr>
        <p:txBody>
          <a:bodyPr>
            <a:normAutofit lnSpcReduction="10000"/>
          </a:bodyPr>
          <a:lstStyle/>
          <a:p>
            <a:pPr marR="457200" indent="0" algn="just">
              <a:spcBef>
                <a:spcPts val="1200"/>
              </a:spcBef>
              <a:spcAft>
                <a:spcPts val="0"/>
              </a:spcAft>
              <a:buNone/>
            </a:pPr>
            <a:r>
              <a:rPr lang="en-US" sz="1800" dirty="0">
                <a:solidFill>
                  <a:srgbClr val="000000"/>
                </a:solidFill>
                <a:effectLst/>
                <a:ea typeface="Times New Roman" panose="02020603050405020304" pitchFamily="18" charset="0"/>
              </a:rPr>
              <a:t>Where the law of a Member allows for other use of the subject matter of a patent without the authorization of the right holder, including use by the government or third parties authorized by the government, the following provisions shall be respected:</a:t>
            </a:r>
            <a:endParaRPr lang="en-US" sz="1800" dirty="0">
              <a:effectLst/>
              <a:ea typeface="Times New Roman" panose="02020603050405020304" pitchFamily="18" charset="0"/>
            </a:endParaRPr>
          </a:p>
          <a:p>
            <a:pPr marR="457200" indent="0" algn="just">
              <a:spcBef>
                <a:spcPts val="600"/>
              </a:spcBef>
              <a:spcAft>
                <a:spcPts val="0"/>
              </a:spcAft>
              <a:buNone/>
            </a:pPr>
            <a:r>
              <a:rPr lang="en-US" sz="1800" dirty="0">
                <a:solidFill>
                  <a:srgbClr val="000000"/>
                </a:solidFill>
                <a:effectLst/>
                <a:ea typeface="Times New Roman" panose="02020603050405020304" pitchFamily="18" charset="0"/>
              </a:rPr>
              <a:t>(a)  authorization of such use shall be considered on its individual merits;</a:t>
            </a:r>
            <a:endParaRPr lang="en-US" sz="1800" dirty="0">
              <a:effectLst/>
              <a:ea typeface="Times New Roman" panose="02020603050405020304" pitchFamily="18" charset="0"/>
            </a:endParaRPr>
          </a:p>
          <a:p>
            <a:pPr marR="457200" indent="0" algn="just">
              <a:spcBef>
                <a:spcPts val="600"/>
              </a:spcBef>
              <a:spcAft>
                <a:spcPts val="0"/>
              </a:spcAft>
              <a:buNone/>
            </a:pPr>
            <a:r>
              <a:rPr lang="en-US" sz="1800" dirty="0">
                <a:solidFill>
                  <a:srgbClr val="000000"/>
                </a:solidFill>
                <a:effectLst/>
                <a:ea typeface="Times New Roman" panose="02020603050405020304" pitchFamily="18" charset="0"/>
              </a:rPr>
              <a:t>(b)  such use may only be permitted if, prior to such use, the proposed user has made efforts to obtain authorization from the right holder on reasonable commercial terms and conditions and that such efforts have not been successful within a reasonable period of time. This requirement may be waived by a Member in the case of a national emergency or other circumstances of extreme urgency or in cases of public non-commercial use. In situations of national emergency or other circumstances of extreme urgency, the right holder shall, nevertheless, be notified as soon as reasonably practicable. In the case of public non-commercial use, where the government or contractor, without making a patent search, knows or has demonstrable grounds to know that a valid patent is or will be used by or for the government, the right holder shall be informed promptly;</a:t>
            </a:r>
            <a:endParaRPr lang="en-US" sz="1800" dirty="0">
              <a:effectLst/>
              <a:ea typeface="Times New Roman" panose="02020603050405020304" pitchFamily="18" charset="0"/>
            </a:endParaRPr>
          </a:p>
        </p:txBody>
      </p:sp>
      <p:sp>
        <p:nvSpPr>
          <p:cNvPr id="4" name="Content Placeholder 3">
            <a:extLst>
              <a:ext uri="{FF2B5EF4-FFF2-40B4-BE49-F238E27FC236}">
                <a16:creationId xmlns:a16="http://schemas.microsoft.com/office/drawing/2014/main" id="{834C8636-B10F-9521-FADC-FFE4A6DF4791}"/>
              </a:ext>
            </a:extLst>
          </p:cNvPr>
          <p:cNvSpPr>
            <a:spLocks noGrp="1"/>
          </p:cNvSpPr>
          <p:nvPr>
            <p:ph sz="half" idx="2"/>
          </p:nvPr>
        </p:nvSpPr>
        <p:spPr>
          <a:xfrm>
            <a:off x="6710301" y="685800"/>
            <a:ext cx="5181600" cy="6043612"/>
          </a:xfrm>
        </p:spPr>
        <p:txBody>
          <a:bodyPr>
            <a:normAutofit lnSpcReduction="10000"/>
          </a:bodyPr>
          <a:lstStyle/>
          <a:p>
            <a:pPr marL="0" marR="457200" indent="0" algn="just">
              <a:spcBef>
                <a:spcPts val="600"/>
              </a:spcBef>
              <a:spcAft>
                <a:spcPts val="0"/>
              </a:spcAft>
              <a:buNone/>
            </a:pPr>
            <a:r>
              <a:rPr lang="en-US" sz="1800" dirty="0">
                <a:solidFill>
                  <a:srgbClr val="000000"/>
                </a:solidFill>
                <a:effectLst/>
                <a:ea typeface="Times New Roman" panose="02020603050405020304" pitchFamily="18" charset="0"/>
              </a:rPr>
              <a:t>(c)  the scope and duration of such use shall be limited to the purpose for which it was authorized, and in the case of semi-conductor technology shall only be for public non-commercial use or to remedy a practice determined after judicial or administrative process to be anti-competitive;</a:t>
            </a:r>
            <a:endParaRPr lang="en-US" sz="1800" dirty="0">
              <a:effectLst/>
              <a:ea typeface="Times New Roman" panose="02020603050405020304" pitchFamily="18" charset="0"/>
            </a:endParaRPr>
          </a:p>
          <a:p>
            <a:pPr marL="0" marR="457200" indent="0" algn="just">
              <a:spcBef>
                <a:spcPts val="600"/>
              </a:spcBef>
              <a:spcAft>
                <a:spcPts val="0"/>
              </a:spcAft>
              <a:buNone/>
            </a:pPr>
            <a:r>
              <a:rPr lang="en-US" sz="1800" dirty="0">
                <a:solidFill>
                  <a:srgbClr val="000000"/>
                </a:solidFill>
                <a:effectLst/>
                <a:ea typeface="Times New Roman" panose="02020603050405020304" pitchFamily="18" charset="0"/>
              </a:rPr>
              <a:t>(d)  such use shall be non-exclusive;</a:t>
            </a:r>
            <a:endParaRPr lang="en-US" sz="1800" dirty="0">
              <a:effectLst/>
              <a:ea typeface="Times New Roman" panose="02020603050405020304" pitchFamily="18" charset="0"/>
            </a:endParaRPr>
          </a:p>
          <a:p>
            <a:pPr marL="0" marR="457200" indent="0" algn="just">
              <a:spcBef>
                <a:spcPts val="600"/>
              </a:spcBef>
              <a:spcAft>
                <a:spcPts val="0"/>
              </a:spcAft>
              <a:buNone/>
            </a:pPr>
            <a:r>
              <a:rPr lang="en-US" sz="1800" dirty="0">
                <a:solidFill>
                  <a:srgbClr val="000000"/>
                </a:solidFill>
                <a:effectLst/>
                <a:ea typeface="Times New Roman" panose="02020603050405020304" pitchFamily="18" charset="0"/>
              </a:rPr>
              <a:t>(e)  such use shall be non-assignable, except with that part of the enterprise or goodwill which enjoys such use; </a:t>
            </a:r>
            <a:endParaRPr lang="en-US" sz="1800" dirty="0">
              <a:effectLst/>
              <a:ea typeface="Times New Roman" panose="02020603050405020304" pitchFamily="18" charset="0"/>
            </a:endParaRPr>
          </a:p>
          <a:p>
            <a:pPr marL="0" marR="457200" indent="0" algn="just">
              <a:spcBef>
                <a:spcPts val="600"/>
              </a:spcBef>
              <a:spcAft>
                <a:spcPts val="0"/>
              </a:spcAft>
              <a:buNone/>
            </a:pPr>
            <a:r>
              <a:rPr lang="en-US" sz="1800" dirty="0">
                <a:solidFill>
                  <a:srgbClr val="000000"/>
                </a:solidFill>
                <a:effectLst/>
                <a:ea typeface="Times New Roman" panose="02020603050405020304" pitchFamily="18" charset="0"/>
              </a:rPr>
              <a:t>(f)  any such use shall be authorized predominantly for the supply of the domestic market of the Member authorizing such use;</a:t>
            </a:r>
            <a:endParaRPr lang="en-US" sz="1800" dirty="0">
              <a:effectLst/>
              <a:ea typeface="Times New Roman" panose="02020603050405020304" pitchFamily="18" charset="0"/>
            </a:endParaRPr>
          </a:p>
          <a:p>
            <a:pPr marL="0" indent="0">
              <a:buNone/>
            </a:pPr>
            <a:r>
              <a:rPr lang="en-US" sz="1800" dirty="0">
                <a:solidFill>
                  <a:srgbClr val="000000"/>
                </a:solidFill>
                <a:effectLst/>
                <a:ea typeface="Times New Roman" panose="02020603050405020304" pitchFamily="18" charset="0"/>
                <a:cs typeface="Times New Roman" panose="02020603050405020304" pitchFamily="18" charset="0"/>
              </a:rPr>
              <a:t> (g)  authorization for such use shall be liable, subject to adequate protection of the legitimate interests of the persons so authorized, to be terminated if and when the circumstances which led to it cease to exist and are unlikely to recur. The competent authority shall have the authority to review, upon motivated request, the continued existence of these circumstances;</a:t>
            </a:r>
          </a:p>
          <a:p>
            <a:pPr marL="0" indent="0">
              <a:buNone/>
            </a:pPr>
            <a:r>
              <a:rPr lang="en-US" sz="1800" dirty="0">
                <a:solidFill>
                  <a:srgbClr val="000000"/>
                </a:solidFill>
                <a:cs typeface="Times New Roman" panose="02020603050405020304" pitchFamily="18" charset="0"/>
              </a:rPr>
              <a:t>[continued….]</a:t>
            </a:r>
            <a:endParaRPr lang="en-US" dirty="0"/>
          </a:p>
        </p:txBody>
      </p:sp>
    </p:spTree>
    <p:extLst>
      <p:ext uri="{BB962C8B-B14F-4D97-AF65-F5344CB8AC3E}">
        <p14:creationId xmlns:p14="http://schemas.microsoft.com/office/powerpoint/2010/main" val="404215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3168D-CDB8-6ADD-22F7-C092E168FF83}"/>
              </a:ext>
            </a:extLst>
          </p:cNvPr>
          <p:cNvSpPr>
            <a:spLocks noGrp="1"/>
          </p:cNvSpPr>
          <p:nvPr>
            <p:ph type="title"/>
          </p:nvPr>
        </p:nvSpPr>
        <p:spPr>
          <a:xfrm>
            <a:off x="838200" y="18256"/>
            <a:ext cx="10515600" cy="662782"/>
          </a:xfrm>
        </p:spPr>
        <p:txBody>
          <a:bodyPr>
            <a:normAutofit/>
          </a:bodyPr>
          <a:lstStyle/>
          <a:p>
            <a:pPr algn="ctr"/>
            <a:r>
              <a:rPr lang="en-US" sz="3200" dirty="0"/>
              <a:t>TRIPS, Article 31</a:t>
            </a:r>
          </a:p>
        </p:txBody>
      </p:sp>
      <p:sp>
        <p:nvSpPr>
          <p:cNvPr id="3" name="Content Placeholder 2">
            <a:extLst>
              <a:ext uri="{FF2B5EF4-FFF2-40B4-BE49-F238E27FC236}">
                <a16:creationId xmlns:a16="http://schemas.microsoft.com/office/drawing/2014/main" id="{BC2898CD-C886-952A-BBFB-D9CED2AF136F}"/>
              </a:ext>
            </a:extLst>
          </p:cNvPr>
          <p:cNvSpPr>
            <a:spLocks noGrp="1"/>
          </p:cNvSpPr>
          <p:nvPr>
            <p:ph sz="half" idx="1"/>
          </p:nvPr>
        </p:nvSpPr>
        <p:spPr>
          <a:xfrm>
            <a:off x="480578" y="698789"/>
            <a:ext cx="5781675" cy="5760460"/>
          </a:xfrm>
        </p:spPr>
        <p:txBody>
          <a:bodyPr>
            <a:noAutofit/>
          </a:bodyPr>
          <a:lstStyle/>
          <a:p>
            <a:pPr marL="0" marR="457200" indent="0" algn="just">
              <a:spcBef>
                <a:spcPts val="600"/>
              </a:spcBef>
              <a:spcAft>
                <a:spcPts val="0"/>
              </a:spcAft>
              <a:buNone/>
            </a:pPr>
            <a:r>
              <a:rPr lang="en-US" sz="1800" dirty="0">
                <a:solidFill>
                  <a:srgbClr val="000000"/>
                </a:solidFill>
                <a:effectLst/>
                <a:ea typeface="Times New Roman" panose="02020603050405020304" pitchFamily="18" charset="0"/>
              </a:rPr>
              <a:t>(h)  the right holder shall be paid adequate remuneration in the circumstances of each case, taking into account the economic value of the authorization;</a:t>
            </a:r>
            <a:endParaRPr lang="en-US" sz="1800" dirty="0">
              <a:effectLst/>
              <a:ea typeface="Times New Roman" panose="02020603050405020304" pitchFamily="18" charset="0"/>
            </a:endParaRPr>
          </a:p>
          <a:p>
            <a:pPr marL="0" marR="457200" indent="0" algn="just">
              <a:spcBef>
                <a:spcPts val="600"/>
              </a:spcBef>
              <a:spcAft>
                <a:spcPts val="0"/>
              </a:spcAft>
              <a:buNone/>
            </a:pPr>
            <a:r>
              <a:rPr lang="en-US" sz="1800" dirty="0">
                <a:solidFill>
                  <a:srgbClr val="000000"/>
                </a:solidFill>
                <a:effectLst/>
                <a:ea typeface="Times New Roman" panose="02020603050405020304" pitchFamily="18" charset="0"/>
              </a:rPr>
              <a:t>(</a:t>
            </a:r>
            <a:r>
              <a:rPr lang="en-US" sz="1800" dirty="0" err="1">
                <a:solidFill>
                  <a:srgbClr val="000000"/>
                </a:solidFill>
                <a:effectLst/>
                <a:ea typeface="Times New Roman" panose="02020603050405020304" pitchFamily="18" charset="0"/>
              </a:rPr>
              <a:t>i</a:t>
            </a:r>
            <a:r>
              <a:rPr lang="en-US" sz="1800" dirty="0">
                <a:solidFill>
                  <a:srgbClr val="000000"/>
                </a:solidFill>
                <a:effectLst/>
                <a:ea typeface="Times New Roman" panose="02020603050405020304" pitchFamily="18" charset="0"/>
              </a:rPr>
              <a:t>)  the legal validity of any decision relating to the authorization of such use shall be subject to judicial review or other independent review by a distinct higher authority in that Member;</a:t>
            </a:r>
            <a:endParaRPr lang="en-US" sz="1800" dirty="0">
              <a:effectLst/>
              <a:ea typeface="Times New Roman" panose="02020603050405020304" pitchFamily="18" charset="0"/>
            </a:endParaRPr>
          </a:p>
          <a:p>
            <a:pPr marL="0" marR="457200" indent="0" algn="just">
              <a:spcBef>
                <a:spcPts val="600"/>
              </a:spcBef>
              <a:spcAft>
                <a:spcPts val="0"/>
              </a:spcAft>
              <a:buNone/>
            </a:pPr>
            <a:r>
              <a:rPr lang="en-US" sz="1800" dirty="0">
                <a:solidFill>
                  <a:srgbClr val="000000"/>
                </a:solidFill>
                <a:effectLst/>
                <a:ea typeface="Times New Roman" panose="02020603050405020304" pitchFamily="18" charset="0"/>
              </a:rPr>
              <a:t>(j)  any decision relating to the remuneration provided in respect of such use shall be subject to judicial review or other independent review by a distinct higher authority in that Member;</a:t>
            </a:r>
            <a:endParaRPr lang="en-US" sz="1800" dirty="0">
              <a:ea typeface="Times New Roman" panose="02020603050405020304" pitchFamily="18" charset="0"/>
            </a:endParaRPr>
          </a:p>
          <a:p>
            <a:pPr marL="0" marR="457200" indent="0" algn="just">
              <a:spcBef>
                <a:spcPts val="600"/>
              </a:spcBef>
              <a:spcAft>
                <a:spcPts val="0"/>
              </a:spcAft>
              <a:buNone/>
            </a:pPr>
            <a:r>
              <a:rPr lang="en-US" sz="1800" dirty="0">
                <a:solidFill>
                  <a:srgbClr val="000000"/>
                </a:solidFill>
                <a:effectLst/>
                <a:ea typeface="Times New Roman" panose="02020603050405020304" pitchFamily="18" charset="0"/>
                <a:cs typeface="Times New Roman" panose="02020603050405020304" pitchFamily="18" charset="0"/>
              </a:rPr>
              <a:t>(k)  Members are not obliged to apply the conditions set forth in subparagraphs (b) and (f) where such use is permitted to remedy a practice determined after judicial or administrative process to be anti-competitive. The need to correct anti-competitive practices may be taken into account in determining the amount of remuneration in such cases. Competent authorities shall have the authority to refuse termination of authorization if and when the conditions which led to such authorization are likely to recur;</a:t>
            </a:r>
            <a:r>
              <a:rPr lang="en-US" sz="1800" dirty="0">
                <a:effectLst/>
              </a:rPr>
              <a:t> </a:t>
            </a:r>
            <a:endParaRPr lang="en-US" sz="1800" dirty="0">
              <a:effectLst/>
              <a:ea typeface="Times New Roman" panose="02020603050405020304" pitchFamily="18" charset="0"/>
            </a:endParaRPr>
          </a:p>
        </p:txBody>
      </p:sp>
      <p:sp>
        <p:nvSpPr>
          <p:cNvPr id="4" name="Content Placeholder 3">
            <a:extLst>
              <a:ext uri="{FF2B5EF4-FFF2-40B4-BE49-F238E27FC236}">
                <a16:creationId xmlns:a16="http://schemas.microsoft.com/office/drawing/2014/main" id="{834C8636-B10F-9521-FADC-FFE4A6DF4791}"/>
              </a:ext>
            </a:extLst>
          </p:cNvPr>
          <p:cNvSpPr>
            <a:spLocks noGrp="1"/>
          </p:cNvSpPr>
          <p:nvPr>
            <p:ph sz="half" idx="2"/>
          </p:nvPr>
        </p:nvSpPr>
        <p:spPr>
          <a:xfrm>
            <a:off x="6672325" y="698789"/>
            <a:ext cx="5181600" cy="6043612"/>
          </a:xfrm>
        </p:spPr>
        <p:txBody>
          <a:bodyPr>
            <a:normAutofit/>
          </a:bodyPr>
          <a:lstStyle/>
          <a:p>
            <a:pPr marR="457200" indent="0" algn="just">
              <a:spcBef>
                <a:spcPts val="600"/>
              </a:spcBef>
              <a:spcAft>
                <a:spcPts val="0"/>
              </a:spcAft>
              <a:buNone/>
            </a:pPr>
            <a:r>
              <a:rPr lang="en-US" sz="1800" dirty="0">
                <a:solidFill>
                  <a:srgbClr val="000000"/>
                </a:solidFill>
                <a:effectLst/>
                <a:ea typeface="Times New Roman" panose="02020603050405020304" pitchFamily="18" charset="0"/>
              </a:rPr>
              <a:t>(l)  where such use is authorized to permit the exploitation of a patent (“the second patent”) which cannot be exploited without infringing another patent (“the first patent”), the following additional conditions shall apply:</a:t>
            </a:r>
            <a:endParaRPr lang="en-US" sz="1800" dirty="0">
              <a:effectLst/>
              <a:ea typeface="Times New Roman" panose="02020603050405020304" pitchFamily="18" charset="0"/>
            </a:endParaRPr>
          </a:p>
          <a:p>
            <a:pPr marL="685800" marR="457200" indent="0" algn="just">
              <a:spcBef>
                <a:spcPts val="600"/>
              </a:spcBef>
              <a:spcAft>
                <a:spcPts val="0"/>
              </a:spcAft>
              <a:buNone/>
            </a:pPr>
            <a:r>
              <a:rPr lang="en-US" sz="1800" dirty="0">
                <a:solidFill>
                  <a:srgbClr val="000000"/>
                </a:solidFill>
                <a:effectLst/>
                <a:ea typeface="Times New Roman" panose="02020603050405020304" pitchFamily="18" charset="0"/>
              </a:rPr>
              <a:t>(</a:t>
            </a:r>
            <a:r>
              <a:rPr lang="en-US" sz="1800" dirty="0" err="1">
                <a:solidFill>
                  <a:srgbClr val="000000"/>
                </a:solidFill>
                <a:effectLst/>
                <a:ea typeface="Times New Roman" panose="02020603050405020304" pitchFamily="18" charset="0"/>
              </a:rPr>
              <a:t>i</a:t>
            </a:r>
            <a:r>
              <a:rPr lang="en-US" sz="1800" dirty="0">
                <a:solidFill>
                  <a:srgbClr val="000000"/>
                </a:solidFill>
                <a:effectLst/>
                <a:ea typeface="Times New Roman" panose="02020603050405020304" pitchFamily="18" charset="0"/>
              </a:rPr>
              <a:t>)  the invention claimed in the second patent shall involve an important technical advance of considerable economic significance in relation to the invention claimed in the first patent;</a:t>
            </a:r>
            <a:endParaRPr lang="en-US" sz="1800" dirty="0">
              <a:effectLst/>
              <a:ea typeface="Times New Roman" panose="02020603050405020304" pitchFamily="18" charset="0"/>
            </a:endParaRPr>
          </a:p>
          <a:p>
            <a:pPr marL="685800" marR="457200" indent="0" algn="just">
              <a:spcBef>
                <a:spcPts val="600"/>
              </a:spcBef>
              <a:spcAft>
                <a:spcPts val="0"/>
              </a:spcAft>
              <a:buNone/>
            </a:pPr>
            <a:r>
              <a:rPr lang="en-US" sz="1800" dirty="0">
                <a:solidFill>
                  <a:srgbClr val="000000"/>
                </a:solidFill>
                <a:effectLst/>
                <a:ea typeface="Times New Roman" panose="02020603050405020304" pitchFamily="18" charset="0"/>
              </a:rPr>
              <a:t>(ii) the owner of the first patent shall be entitled to a cross-</a:t>
            </a:r>
            <a:r>
              <a:rPr lang="en-US" sz="1800" dirty="0" err="1">
                <a:solidFill>
                  <a:srgbClr val="000000"/>
                </a:solidFill>
                <a:effectLst/>
                <a:ea typeface="Times New Roman" panose="02020603050405020304" pitchFamily="18" charset="0"/>
              </a:rPr>
              <a:t>licence</a:t>
            </a:r>
            <a:r>
              <a:rPr lang="en-US" sz="1800" dirty="0">
                <a:solidFill>
                  <a:srgbClr val="000000"/>
                </a:solidFill>
                <a:effectLst/>
                <a:ea typeface="Times New Roman" panose="02020603050405020304" pitchFamily="18" charset="0"/>
              </a:rPr>
              <a:t> on reasonable terms to use the invention claimed in the second patent; and</a:t>
            </a:r>
            <a:endParaRPr lang="en-US" sz="1800" dirty="0">
              <a:effectLst/>
              <a:ea typeface="Times New Roman" panose="02020603050405020304" pitchFamily="18" charset="0"/>
            </a:endParaRPr>
          </a:p>
          <a:p>
            <a:pPr marL="685800" marR="457200" indent="0" algn="just">
              <a:spcBef>
                <a:spcPts val="600"/>
              </a:spcBef>
              <a:spcAft>
                <a:spcPts val="0"/>
              </a:spcAft>
              <a:buNone/>
            </a:pPr>
            <a:r>
              <a:rPr lang="en-US" sz="1800" dirty="0">
                <a:solidFill>
                  <a:srgbClr val="000000"/>
                </a:solidFill>
                <a:effectLst/>
                <a:ea typeface="Times New Roman" panose="02020603050405020304" pitchFamily="18" charset="0"/>
              </a:rPr>
              <a:t>(iii)  the use authorized in respect of the first patent shall be non-assignable except with the assignment of the second patent.</a:t>
            </a:r>
            <a:endParaRPr lang="en-US" sz="1800" dirty="0">
              <a:effectLst/>
              <a:ea typeface="Times New Roman" panose="02020603050405020304" pitchFamily="18" charset="0"/>
            </a:endParaRPr>
          </a:p>
        </p:txBody>
      </p:sp>
    </p:spTree>
    <p:extLst>
      <p:ext uri="{BB962C8B-B14F-4D97-AF65-F5344CB8AC3E}">
        <p14:creationId xmlns:p14="http://schemas.microsoft.com/office/powerpoint/2010/main" val="780407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CA077B73-4C5F-768A-E770-365121ECBB09}"/>
              </a:ext>
            </a:extLst>
          </p:cNvPr>
          <p:cNvPicPr>
            <a:picLocks noChangeAspect="1"/>
          </p:cNvPicPr>
          <p:nvPr/>
        </p:nvPicPr>
        <p:blipFill>
          <a:blip r:embed="rId2"/>
          <a:stretch>
            <a:fillRect/>
          </a:stretch>
        </p:blipFill>
        <p:spPr>
          <a:xfrm>
            <a:off x="643105" y="217170"/>
            <a:ext cx="11093421" cy="5875020"/>
          </a:xfrm>
          <a:prstGeom prst="rect">
            <a:avLst/>
          </a:prstGeom>
        </p:spPr>
      </p:pic>
      <p:sp>
        <p:nvSpPr>
          <p:cNvPr id="7" name="TextBox 6">
            <a:extLst>
              <a:ext uri="{FF2B5EF4-FFF2-40B4-BE49-F238E27FC236}">
                <a16:creationId xmlns:a16="http://schemas.microsoft.com/office/drawing/2014/main" id="{1DCCA95A-39E3-12BD-5A7D-F51B8F24D464}"/>
              </a:ext>
            </a:extLst>
          </p:cNvPr>
          <p:cNvSpPr txBox="1"/>
          <p:nvPr/>
        </p:nvSpPr>
        <p:spPr>
          <a:xfrm>
            <a:off x="2019300" y="6400800"/>
            <a:ext cx="7725898" cy="369332"/>
          </a:xfrm>
          <a:prstGeom prst="rect">
            <a:avLst/>
          </a:prstGeom>
          <a:noFill/>
        </p:spPr>
        <p:txBody>
          <a:bodyPr wrap="none" rtlCol="0">
            <a:spAutoFit/>
          </a:bodyPr>
          <a:lstStyle/>
          <a:p>
            <a:r>
              <a:rPr lang="en-US" dirty="0"/>
              <a:t>Source:  Okie, “Fighting HIV – Lessons from Brazil,” NE Journal of Medicine (2006)</a:t>
            </a:r>
          </a:p>
        </p:txBody>
      </p:sp>
    </p:spTree>
    <p:extLst>
      <p:ext uri="{BB962C8B-B14F-4D97-AF65-F5344CB8AC3E}">
        <p14:creationId xmlns:p14="http://schemas.microsoft.com/office/powerpoint/2010/main" val="2364310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3168D-CDB8-6ADD-22F7-C092E168FF83}"/>
              </a:ext>
            </a:extLst>
          </p:cNvPr>
          <p:cNvSpPr>
            <a:spLocks noGrp="1"/>
          </p:cNvSpPr>
          <p:nvPr>
            <p:ph type="title"/>
          </p:nvPr>
        </p:nvSpPr>
        <p:spPr>
          <a:xfrm>
            <a:off x="838200" y="137159"/>
            <a:ext cx="10515600" cy="541815"/>
          </a:xfrm>
        </p:spPr>
        <p:txBody>
          <a:bodyPr>
            <a:normAutofit/>
          </a:bodyPr>
          <a:lstStyle/>
          <a:p>
            <a:pPr algn="ctr"/>
            <a:r>
              <a:rPr lang="en-US" sz="3200" dirty="0"/>
              <a:t>TRIPS, Article 31bis</a:t>
            </a:r>
          </a:p>
        </p:txBody>
      </p:sp>
      <p:sp>
        <p:nvSpPr>
          <p:cNvPr id="3" name="Content Placeholder 2">
            <a:extLst>
              <a:ext uri="{FF2B5EF4-FFF2-40B4-BE49-F238E27FC236}">
                <a16:creationId xmlns:a16="http://schemas.microsoft.com/office/drawing/2014/main" id="{BC2898CD-C886-952A-BBFB-D9CED2AF136F}"/>
              </a:ext>
            </a:extLst>
          </p:cNvPr>
          <p:cNvSpPr>
            <a:spLocks noGrp="1"/>
          </p:cNvSpPr>
          <p:nvPr>
            <p:ph sz="half" idx="1"/>
          </p:nvPr>
        </p:nvSpPr>
        <p:spPr>
          <a:xfrm>
            <a:off x="411481" y="868681"/>
            <a:ext cx="5402580" cy="5749290"/>
          </a:xfrm>
        </p:spPr>
        <p:txBody>
          <a:bodyPr>
            <a:noAutofit/>
          </a:bodyPr>
          <a:lstStyle/>
          <a:p>
            <a:pPr marL="0" indent="0" algn="just">
              <a:spcBef>
                <a:spcPts val="600"/>
              </a:spcBef>
              <a:buNone/>
            </a:pPr>
            <a:r>
              <a:rPr lang="en-US" sz="1600" dirty="0">
                <a:effectLst/>
              </a:rPr>
              <a:t>1. The obligations of an exporting Member under Article 31(f) shall not apply with respect to the grant by it of a compulsory </a:t>
            </a:r>
            <a:r>
              <a:rPr lang="en-US" sz="1600" dirty="0" err="1">
                <a:effectLst/>
              </a:rPr>
              <a:t>licence</a:t>
            </a:r>
            <a:r>
              <a:rPr lang="en-US" sz="1600" dirty="0">
                <a:effectLst/>
              </a:rPr>
              <a:t> to the extent necessary for the purposes of production of a pharmaceutical product(s) and its export to an eligible importing Member(s) in accordance with the terms set out in paragraph 2 of the Annex to this Agreement. </a:t>
            </a:r>
            <a:endParaRPr lang="en-US" sz="1600" dirty="0"/>
          </a:p>
          <a:p>
            <a:pPr marL="0" indent="0" algn="just">
              <a:spcBef>
                <a:spcPts val="600"/>
              </a:spcBef>
              <a:buNone/>
            </a:pPr>
            <a:r>
              <a:rPr lang="en-US" sz="1600" dirty="0">
                <a:effectLst/>
              </a:rPr>
              <a:t>2. Where a compulsory </a:t>
            </a:r>
            <a:r>
              <a:rPr lang="en-US" sz="1600" dirty="0" err="1">
                <a:effectLst/>
              </a:rPr>
              <a:t>licence</a:t>
            </a:r>
            <a:r>
              <a:rPr lang="en-US" sz="1600" dirty="0">
                <a:effectLst/>
              </a:rPr>
              <a:t> is granted by an exporting Member under the system set out in this Article and the Annex to this Agreement, adequate remuneration pursuant to Article 31(h) shall be paid in that Member taking into account the economic value to the importing Member of the use that has been authorized in the exporting Member. Where a compulsory </a:t>
            </a:r>
            <a:r>
              <a:rPr lang="en-US" sz="1600" dirty="0" err="1">
                <a:effectLst/>
              </a:rPr>
              <a:t>licence</a:t>
            </a:r>
            <a:r>
              <a:rPr lang="en-US" sz="1600" dirty="0">
                <a:effectLst/>
              </a:rPr>
              <a:t> is granted for the same products in the eligible importing Member, the obligation of that Member under Article 31(h) shall not apply in respect of those products for which remuneration in accordance with the first sentence of this paragraph is paid in the exporting Member. </a:t>
            </a:r>
          </a:p>
          <a:p>
            <a:pPr marL="0" indent="0" algn="just">
              <a:spcBef>
                <a:spcPts val="600"/>
              </a:spcBef>
              <a:buNone/>
            </a:pPr>
            <a:r>
              <a:rPr lang="en-US" sz="1600" dirty="0">
                <a:effectLst/>
              </a:rPr>
              <a:t>3. With a view to harnessing economies of scale for the purposes of enhancing purchasing power for, and facilitating the local production of, pharmaceutical products: where a developing or least developed country WTO Member is a party to a regional trade agreement within the meaning of Article XXIV of the GATT 1994 and the Decision of 28 November 1979 on Differential and More </a:t>
            </a:r>
            <a:r>
              <a:rPr lang="en-US" sz="1600" dirty="0" err="1">
                <a:effectLst/>
              </a:rPr>
              <a:t>Favourable</a:t>
            </a:r>
            <a:r>
              <a:rPr lang="en-US" sz="1600" dirty="0">
                <a:effectLst/>
              </a:rPr>
              <a:t> Treatment Reciprocity</a:t>
            </a:r>
            <a:endParaRPr lang="en-US" sz="1600" dirty="0"/>
          </a:p>
        </p:txBody>
      </p:sp>
      <p:sp>
        <p:nvSpPr>
          <p:cNvPr id="4" name="Content Placeholder 3">
            <a:extLst>
              <a:ext uri="{FF2B5EF4-FFF2-40B4-BE49-F238E27FC236}">
                <a16:creationId xmlns:a16="http://schemas.microsoft.com/office/drawing/2014/main" id="{3CC49240-A612-9014-BEEE-7ED55B04AF7E}"/>
              </a:ext>
            </a:extLst>
          </p:cNvPr>
          <p:cNvSpPr>
            <a:spLocks noGrp="1"/>
          </p:cNvSpPr>
          <p:nvPr>
            <p:ph sz="half" idx="2"/>
          </p:nvPr>
        </p:nvSpPr>
        <p:spPr>
          <a:xfrm>
            <a:off x="6377941" y="868681"/>
            <a:ext cx="5634990" cy="5852160"/>
          </a:xfrm>
        </p:spPr>
        <p:txBody>
          <a:bodyPr>
            <a:noAutofit/>
          </a:bodyPr>
          <a:lstStyle/>
          <a:p>
            <a:pPr marL="0" indent="0" algn="just">
              <a:spcBef>
                <a:spcPts val="600"/>
              </a:spcBef>
              <a:buNone/>
            </a:pPr>
            <a:r>
              <a:rPr lang="en-US" sz="1600" dirty="0">
                <a:effectLst/>
              </a:rPr>
              <a:t>and Fuller Participation of Developing Countries (</a:t>
            </a:r>
            <a:r>
              <a:rPr lang="en-US" sz="1600" dirty="0">
                <a:solidFill>
                  <a:srgbClr val="0000FF"/>
                </a:solidFill>
                <a:effectLst/>
              </a:rPr>
              <a:t>L/4903</a:t>
            </a:r>
            <a:r>
              <a:rPr lang="en-US" sz="1600" dirty="0">
                <a:effectLst/>
              </a:rPr>
              <a:t>), at least half of the current membership of which is made up of countries presently on the United Nations list of least developed countries, the obligation of that Member under Article 31(f) shall not apply to the extent necessary to enable a pharmaceutical product produced or imported under a compulsory </a:t>
            </a:r>
            <a:r>
              <a:rPr lang="en-US" sz="1600" dirty="0" err="1">
                <a:effectLst/>
              </a:rPr>
              <a:t>licence</a:t>
            </a:r>
            <a:r>
              <a:rPr lang="en-US" sz="1600" dirty="0">
                <a:effectLst/>
              </a:rPr>
              <a:t> in that Member to be exported to the markets of those other developing or least developed country parties to the regional trade agreement that share the health problem in question. It is understood that this will not prejudice the territorial nature of the patent rights in question. </a:t>
            </a:r>
            <a:endParaRPr lang="en-US" sz="1600" dirty="0"/>
          </a:p>
          <a:p>
            <a:pPr marL="0" indent="0" algn="just">
              <a:spcBef>
                <a:spcPts val="600"/>
              </a:spcBef>
              <a:buNone/>
            </a:pPr>
            <a:r>
              <a:rPr lang="en-US" sz="1600" dirty="0">
                <a:effectLst/>
              </a:rPr>
              <a:t>4. Members shall not challenge any measures taken in conformity with the provisions of this Article and the Annex to this Agreement under subparagraphs 1(b) and 1(c) of Article XXIII of GATT 1994. </a:t>
            </a:r>
            <a:endParaRPr lang="en-US" sz="1600" dirty="0"/>
          </a:p>
          <a:p>
            <a:pPr marL="0" indent="0" algn="just">
              <a:spcBef>
                <a:spcPts val="600"/>
              </a:spcBef>
              <a:buNone/>
            </a:pPr>
            <a:r>
              <a:rPr lang="en-US" sz="1600" dirty="0">
                <a:effectLst/>
              </a:rPr>
              <a:t>5. This Article and the Annex to this Agreement are without prejudice to the rights, obligations and flexibilities that Members have under the provisions of this Agreement other than paragraphs (f) and (h) of Article 31, including those reaffirmed by the Declaration on the TRIPS Agreement and Public Health (</a:t>
            </a:r>
            <a:r>
              <a:rPr lang="en-US" sz="1600" dirty="0">
                <a:solidFill>
                  <a:srgbClr val="0000FF"/>
                </a:solidFill>
                <a:effectLst/>
              </a:rPr>
              <a:t>WT/MIN(01)/DEC/2</a:t>
            </a:r>
            <a:r>
              <a:rPr lang="en-US" sz="1600" dirty="0">
                <a:effectLst/>
              </a:rPr>
              <a:t>), and to their interpretation. They are also without prejudice to the extent to which pharmaceutical products produced under a compulsory </a:t>
            </a:r>
            <a:r>
              <a:rPr lang="en-US" sz="1600" dirty="0" err="1">
                <a:effectLst/>
              </a:rPr>
              <a:t>licence</a:t>
            </a:r>
            <a:r>
              <a:rPr lang="en-US" sz="1600" dirty="0">
                <a:effectLst/>
              </a:rPr>
              <a:t> can be exported under the provisions of Article 31(f). </a:t>
            </a:r>
            <a:endParaRPr lang="en-US" sz="1600" dirty="0"/>
          </a:p>
          <a:p>
            <a:pPr marL="0" indent="0" algn="just">
              <a:spcBef>
                <a:spcPts val="600"/>
              </a:spcBef>
              <a:buNone/>
            </a:pPr>
            <a:endParaRPr lang="en-US" sz="1600" dirty="0"/>
          </a:p>
        </p:txBody>
      </p:sp>
    </p:spTree>
    <p:extLst>
      <p:ext uri="{BB962C8B-B14F-4D97-AF65-F5344CB8AC3E}">
        <p14:creationId xmlns:p14="http://schemas.microsoft.com/office/powerpoint/2010/main" val="2184722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3168D-CDB8-6ADD-22F7-C092E168FF83}"/>
              </a:ext>
            </a:extLst>
          </p:cNvPr>
          <p:cNvSpPr>
            <a:spLocks noGrp="1"/>
          </p:cNvSpPr>
          <p:nvPr>
            <p:ph type="title"/>
          </p:nvPr>
        </p:nvSpPr>
        <p:spPr>
          <a:xfrm>
            <a:off x="838200" y="137159"/>
            <a:ext cx="10515600" cy="541815"/>
          </a:xfrm>
        </p:spPr>
        <p:txBody>
          <a:bodyPr>
            <a:normAutofit/>
          </a:bodyPr>
          <a:lstStyle/>
          <a:p>
            <a:pPr algn="ctr"/>
            <a:r>
              <a:rPr lang="en-US" sz="3200" dirty="0"/>
              <a:t>TRIPS, Article 31bis</a:t>
            </a:r>
          </a:p>
        </p:txBody>
      </p:sp>
      <p:sp>
        <p:nvSpPr>
          <p:cNvPr id="3" name="Content Placeholder 2">
            <a:extLst>
              <a:ext uri="{FF2B5EF4-FFF2-40B4-BE49-F238E27FC236}">
                <a16:creationId xmlns:a16="http://schemas.microsoft.com/office/drawing/2014/main" id="{BC2898CD-C886-952A-BBFB-D9CED2AF136F}"/>
              </a:ext>
            </a:extLst>
          </p:cNvPr>
          <p:cNvSpPr>
            <a:spLocks noGrp="1"/>
          </p:cNvSpPr>
          <p:nvPr>
            <p:ph sz="half" idx="1"/>
          </p:nvPr>
        </p:nvSpPr>
        <p:spPr>
          <a:xfrm>
            <a:off x="411481" y="868681"/>
            <a:ext cx="5402580" cy="5749290"/>
          </a:xfrm>
        </p:spPr>
        <p:txBody>
          <a:bodyPr>
            <a:noAutofit/>
          </a:bodyPr>
          <a:lstStyle/>
          <a:p>
            <a:pPr marL="0" indent="0" algn="just">
              <a:spcBef>
                <a:spcPts val="600"/>
              </a:spcBef>
              <a:buNone/>
            </a:pPr>
            <a:r>
              <a:rPr lang="en-US" sz="1600" dirty="0">
                <a:effectLst/>
              </a:rPr>
              <a:t>1. The obligations of an exporting Member under Article 31(f) shall not apply with respect to the grant by it of a compulsory </a:t>
            </a:r>
            <a:r>
              <a:rPr lang="en-US" sz="1600" dirty="0" err="1">
                <a:effectLst/>
              </a:rPr>
              <a:t>licence</a:t>
            </a:r>
            <a:r>
              <a:rPr lang="en-US" sz="1600" dirty="0">
                <a:effectLst/>
              </a:rPr>
              <a:t> to the extent necessary for the purposes of production of a pharmaceutical product(s) and its export to an eligible importing Member(s) in accordance with the terms set out in </a:t>
            </a:r>
            <a:r>
              <a:rPr lang="en-US" sz="1600" b="1" u="sng" dirty="0">
                <a:effectLst/>
              </a:rPr>
              <a:t>paragraph 2 of the Annex to this Agreement</a:t>
            </a:r>
            <a:r>
              <a:rPr lang="en-US" sz="1600" dirty="0">
                <a:effectLst/>
              </a:rPr>
              <a:t>. </a:t>
            </a:r>
            <a:endParaRPr lang="en-US" sz="1600" dirty="0"/>
          </a:p>
          <a:p>
            <a:pPr marL="0" indent="0" algn="just">
              <a:spcBef>
                <a:spcPts val="600"/>
              </a:spcBef>
              <a:buNone/>
            </a:pPr>
            <a:r>
              <a:rPr lang="en-US" sz="1600" dirty="0">
                <a:effectLst/>
              </a:rPr>
              <a:t>2. Where a compulsory </a:t>
            </a:r>
            <a:r>
              <a:rPr lang="en-US" sz="1600" dirty="0" err="1">
                <a:effectLst/>
              </a:rPr>
              <a:t>licence</a:t>
            </a:r>
            <a:r>
              <a:rPr lang="en-US" sz="1600" dirty="0">
                <a:effectLst/>
              </a:rPr>
              <a:t> is granted by an exporting Member under the system set out in this Article and the Annex to this Agreement, adequate remuneration pursuant to Article 31(h) shall be paid in that Member taking into account the economic value to the importing Member of the use that has been authorized in the exporting Member. Where a compulsory </a:t>
            </a:r>
            <a:r>
              <a:rPr lang="en-US" sz="1600" dirty="0" err="1">
                <a:effectLst/>
              </a:rPr>
              <a:t>licence</a:t>
            </a:r>
            <a:r>
              <a:rPr lang="en-US" sz="1600" dirty="0">
                <a:effectLst/>
              </a:rPr>
              <a:t> is granted for the same products in the eligible importing Member, the obligation of that Member under Article 31(h) shall not apply in respect of those products for which remuneration in accordance with the first sentence of this paragraph is paid in the exporting Member. </a:t>
            </a:r>
          </a:p>
          <a:p>
            <a:pPr marL="0" indent="0" algn="just">
              <a:spcBef>
                <a:spcPts val="600"/>
              </a:spcBef>
              <a:buNone/>
            </a:pPr>
            <a:r>
              <a:rPr lang="en-US" sz="1600" dirty="0">
                <a:effectLst/>
              </a:rPr>
              <a:t>3. With a view to harnessing economies of scale for the purposes of enhancing purchasing power for, and facilitating the local production of, pharmaceutical products: where a developing or least developed country WTO Member is a party to a regional trade agreement within the meaning of Article XXIV of the GATT 1994 and the Decision of 28 November 1979 on Differential and More </a:t>
            </a:r>
            <a:r>
              <a:rPr lang="en-US" sz="1600" dirty="0" err="1">
                <a:effectLst/>
              </a:rPr>
              <a:t>Favourable</a:t>
            </a:r>
            <a:r>
              <a:rPr lang="en-US" sz="1600" dirty="0">
                <a:effectLst/>
              </a:rPr>
              <a:t> Treatment Reciprocity</a:t>
            </a:r>
            <a:endParaRPr lang="en-US" sz="1600" dirty="0"/>
          </a:p>
        </p:txBody>
      </p:sp>
      <p:sp>
        <p:nvSpPr>
          <p:cNvPr id="4" name="Content Placeholder 3">
            <a:extLst>
              <a:ext uri="{FF2B5EF4-FFF2-40B4-BE49-F238E27FC236}">
                <a16:creationId xmlns:a16="http://schemas.microsoft.com/office/drawing/2014/main" id="{3CC49240-A612-9014-BEEE-7ED55B04AF7E}"/>
              </a:ext>
            </a:extLst>
          </p:cNvPr>
          <p:cNvSpPr>
            <a:spLocks noGrp="1"/>
          </p:cNvSpPr>
          <p:nvPr>
            <p:ph sz="half" idx="2"/>
          </p:nvPr>
        </p:nvSpPr>
        <p:spPr>
          <a:xfrm>
            <a:off x="6377941" y="868681"/>
            <a:ext cx="5634990" cy="5852160"/>
          </a:xfrm>
        </p:spPr>
        <p:txBody>
          <a:bodyPr>
            <a:noAutofit/>
          </a:bodyPr>
          <a:lstStyle/>
          <a:p>
            <a:pPr marL="0" indent="0" algn="just">
              <a:spcBef>
                <a:spcPts val="600"/>
              </a:spcBef>
              <a:buNone/>
            </a:pPr>
            <a:r>
              <a:rPr lang="en-US" sz="1600" dirty="0">
                <a:effectLst/>
              </a:rPr>
              <a:t>and Fuller Participation of Developing Countries (</a:t>
            </a:r>
            <a:r>
              <a:rPr lang="en-US" sz="1600" dirty="0">
                <a:solidFill>
                  <a:srgbClr val="0000FF"/>
                </a:solidFill>
                <a:effectLst/>
              </a:rPr>
              <a:t>L/4903</a:t>
            </a:r>
            <a:r>
              <a:rPr lang="en-US" sz="1600" dirty="0">
                <a:effectLst/>
              </a:rPr>
              <a:t>), at least half of the current membership of which is made up of countries presently on the United Nations list of least developed countries, the obligation of that Member under Article 31(f) shall not apply to the extent necessary to enable a pharmaceutical product produced or imported under a compulsory </a:t>
            </a:r>
            <a:r>
              <a:rPr lang="en-US" sz="1600" dirty="0" err="1">
                <a:effectLst/>
              </a:rPr>
              <a:t>licence</a:t>
            </a:r>
            <a:r>
              <a:rPr lang="en-US" sz="1600" dirty="0">
                <a:effectLst/>
              </a:rPr>
              <a:t> in that Member to be exported to the markets of those other developing or least developed country parties to the regional trade agreement that share the health problem in question. It is understood that this will not prejudice the territorial nature of the patent rights in question. </a:t>
            </a:r>
            <a:endParaRPr lang="en-US" sz="1600" dirty="0"/>
          </a:p>
          <a:p>
            <a:pPr marL="0" indent="0" algn="just">
              <a:spcBef>
                <a:spcPts val="600"/>
              </a:spcBef>
              <a:buNone/>
            </a:pPr>
            <a:r>
              <a:rPr lang="en-US" sz="1600" dirty="0">
                <a:effectLst/>
              </a:rPr>
              <a:t>4. Members shall not challenge any measures taken in conformity with the provisions of this Article and the Annex to this Agreement under subparagraphs 1(b) and 1(c) of Article XXIII of GATT 1994. </a:t>
            </a:r>
            <a:endParaRPr lang="en-US" sz="1600" dirty="0"/>
          </a:p>
          <a:p>
            <a:pPr marL="0" indent="0" algn="just">
              <a:spcBef>
                <a:spcPts val="600"/>
              </a:spcBef>
              <a:buNone/>
            </a:pPr>
            <a:r>
              <a:rPr lang="en-US" sz="1600" dirty="0">
                <a:effectLst/>
              </a:rPr>
              <a:t>5. This Article and the Annex to this Agreement are without prejudice to the rights, obligations and flexibilities that Members have under the provisions of this Agreement other than paragraphs (f) and (h) of Article 31, including those reaffirmed by the Declaration on the TRIPS Agreement and Public Health (</a:t>
            </a:r>
            <a:r>
              <a:rPr lang="en-US" sz="1600" dirty="0">
                <a:solidFill>
                  <a:srgbClr val="0000FF"/>
                </a:solidFill>
                <a:effectLst/>
              </a:rPr>
              <a:t>WT/MIN(01)/DEC/2</a:t>
            </a:r>
            <a:r>
              <a:rPr lang="en-US" sz="1600" dirty="0">
                <a:effectLst/>
              </a:rPr>
              <a:t>), and to their interpretation. They are also without prejudice to the extent to which pharmaceutical products produced under a compulsory </a:t>
            </a:r>
            <a:r>
              <a:rPr lang="en-US" sz="1600" dirty="0" err="1">
                <a:effectLst/>
              </a:rPr>
              <a:t>licence</a:t>
            </a:r>
            <a:r>
              <a:rPr lang="en-US" sz="1600" dirty="0">
                <a:effectLst/>
              </a:rPr>
              <a:t> can be exported under the provisions of Article 31(f). </a:t>
            </a:r>
            <a:endParaRPr lang="en-US" sz="1600" dirty="0"/>
          </a:p>
          <a:p>
            <a:pPr marL="0" indent="0" algn="just">
              <a:spcBef>
                <a:spcPts val="600"/>
              </a:spcBef>
              <a:buNone/>
            </a:pPr>
            <a:endParaRPr lang="en-US" sz="1600" dirty="0"/>
          </a:p>
        </p:txBody>
      </p:sp>
    </p:spTree>
    <p:extLst>
      <p:ext uri="{BB962C8B-B14F-4D97-AF65-F5344CB8AC3E}">
        <p14:creationId xmlns:p14="http://schemas.microsoft.com/office/powerpoint/2010/main" val="2786272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3168D-CDB8-6ADD-22F7-C092E168FF83}"/>
              </a:ext>
            </a:extLst>
          </p:cNvPr>
          <p:cNvSpPr>
            <a:spLocks noGrp="1"/>
          </p:cNvSpPr>
          <p:nvPr>
            <p:ph type="title"/>
          </p:nvPr>
        </p:nvSpPr>
        <p:spPr>
          <a:xfrm>
            <a:off x="838200" y="137159"/>
            <a:ext cx="10515600" cy="541815"/>
          </a:xfrm>
        </p:spPr>
        <p:txBody>
          <a:bodyPr>
            <a:normAutofit/>
          </a:bodyPr>
          <a:lstStyle/>
          <a:p>
            <a:pPr algn="ctr"/>
            <a:r>
              <a:rPr lang="en-US" sz="3200" dirty="0"/>
              <a:t>TRIPS, Article 31bis, Annex</a:t>
            </a:r>
          </a:p>
        </p:txBody>
      </p:sp>
      <p:sp>
        <p:nvSpPr>
          <p:cNvPr id="3" name="Content Placeholder 2">
            <a:extLst>
              <a:ext uri="{FF2B5EF4-FFF2-40B4-BE49-F238E27FC236}">
                <a16:creationId xmlns:a16="http://schemas.microsoft.com/office/drawing/2014/main" id="{BC2898CD-C886-952A-BBFB-D9CED2AF136F}"/>
              </a:ext>
            </a:extLst>
          </p:cNvPr>
          <p:cNvSpPr>
            <a:spLocks noGrp="1"/>
          </p:cNvSpPr>
          <p:nvPr>
            <p:ph sz="half" idx="1"/>
          </p:nvPr>
        </p:nvSpPr>
        <p:spPr>
          <a:xfrm>
            <a:off x="411481" y="868681"/>
            <a:ext cx="5402580" cy="5749290"/>
          </a:xfrm>
        </p:spPr>
        <p:txBody>
          <a:bodyPr>
            <a:noAutofit/>
          </a:bodyPr>
          <a:lstStyle/>
          <a:p>
            <a:pPr marL="0" indent="0">
              <a:buNone/>
            </a:pPr>
            <a:r>
              <a:rPr lang="en-US" sz="1600" dirty="0">
                <a:effectLst/>
              </a:rPr>
              <a:t>2. The terms referred to in paragraph 1 of Article 31</a:t>
            </a:r>
            <a:r>
              <a:rPr lang="en-US" sz="1600" i="1" dirty="0">
                <a:effectLst/>
              </a:rPr>
              <a:t>bis </a:t>
            </a:r>
            <a:r>
              <a:rPr lang="en-US" sz="1600" dirty="0">
                <a:effectLst/>
              </a:rPr>
              <a:t>are that: </a:t>
            </a:r>
            <a:endParaRPr lang="en-US" sz="1600" dirty="0"/>
          </a:p>
          <a:p>
            <a:pPr marL="0" indent="0">
              <a:buNone/>
            </a:pPr>
            <a:r>
              <a:rPr lang="en-US" sz="1600" dirty="0">
                <a:effectLst/>
              </a:rPr>
              <a:t>(a) the eligible importing Member(s)4 has made a notification2 to the Council for TRIPS, that: </a:t>
            </a:r>
            <a:endParaRPr lang="en-US" sz="1600" dirty="0"/>
          </a:p>
          <a:p>
            <a:pPr marL="0" indent="0">
              <a:buNone/>
            </a:pPr>
            <a:r>
              <a:rPr lang="en-US" sz="1600" dirty="0">
                <a:effectLst/>
              </a:rPr>
              <a:t>(</a:t>
            </a:r>
            <a:r>
              <a:rPr lang="en-US" sz="1600" dirty="0" err="1">
                <a:effectLst/>
              </a:rPr>
              <a:t>i</a:t>
            </a:r>
            <a:r>
              <a:rPr lang="en-US" sz="1600" dirty="0">
                <a:effectLst/>
              </a:rPr>
              <a:t>) specifies the names and expected quantities of the product(s) needed5; </a:t>
            </a:r>
            <a:endParaRPr lang="en-US" sz="1600" dirty="0"/>
          </a:p>
          <a:p>
            <a:pPr marL="0" indent="0">
              <a:buNone/>
            </a:pPr>
            <a:r>
              <a:rPr lang="en-US" sz="1600" dirty="0">
                <a:effectLst/>
              </a:rPr>
              <a:t>(ii) confirms that the eligible importing Member in question, other than a least developed country Member, has established that it has insufficient or no manufacturing capacities in the pharmaceutical sector for the product(s) in question in one of the ways set out in the Appendix to this Annex; and </a:t>
            </a:r>
            <a:endParaRPr lang="en-US" sz="1600" dirty="0"/>
          </a:p>
          <a:p>
            <a:pPr marL="0" indent="0">
              <a:buNone/>
            </a:pPr>
            <a:r>
              <a:rPr lang="en-US" sz="1600" dirty="0">
                <a:effectLst/>
              </a:rPr>
              <a:t>(iii) confirms that, where a pharmaceutical product is patented in its territory, it has granted or intends to grant a compulsory </a:t>
            </a:r>
            <a:r>
              <a:rPr lang="en-US" sz="1600" dirty="0" err="1">
                <a:effectLst/>
              </a:rPr>
              <a:t>licence</a:t>
            </a:r>
            <a:r>
              <a:rPr lang="en-US" sz="1600" dirty="0">
                <a:effectLst/>
              </a:rPr>
              <a:t> in accordance with Articles 31 and 31</a:t>
            </a:r>
            <a:r>
              <a:rPr lang="en-US" sz="1600" i="1" dirty="0">
                <a:effectLst/>
              </a:rPr>
              <a:t>bis </a:t>
            </a:r>
            <a:r>
              <a:rPr lang="en-US" sz="1600" dirty="0">
                <a:effectLst/>
              </a:rPr>
              <a:t>of this Agreement and the provisions of this Annex6; </a:t>
            </a:r>
          </a:p>
          <a:p>
            <a:pPr marL="0" indent="0">
              <a:buNone/>
            </a:pPr>
            <a:r>
              <a:rPr lang="en-US" sz="1600" dirty="0">
                <a:effectLst/>
              </a:rPr>
              <a:t>(b) the compulsory </a:t>
            </a:r>
            <a:r>
              <a:rPr lang="en-US" sz="1600" dirty="0" err="1">
                <a:effectLst/>
              </a:rPr>
              <a:t>licence</a:t>
            </a:r>
            <a:r>
              <a:rPr lang="en-US" sz="1600" dirty="0">
                <a:effectLst/>
              </a:rPr>
              <a:t> issued by the exporting Member under the system shall contain the following conditions: </a:t>
            </a:r>
            <a:endParaRPr lang="en-US" sz="1600" dirty="0"/>
          </a:p>
          <a:p>
            <a:pPr marL="0" indent="0">
              <a:buNone/>
            </a:pPr>
            <a:r>
              <a:rPr lang="en-US" sz="1600" dirty="0">
                <a:effectLst/>
              </a:rPr>
              <a:t>(</a:t>
            </a:r>
            <a:r>
              <a:rPr lang="en-US" sz="1600" dirty="0" err="1">
                <a:effectLst/>
              </a:rPr>
              <a:t>i</a:t>
            </a:r>
            <a:r>
              <a:rPr lang="en-US" sz="1600" dirty="0">
                <a:effectLst/>
              </a:rPr>
              <a:t>) only the amount necessary to meet the needs of the eligible importing Member(s) may be manufactured under the </a:t>
            </a:r>
            <a:r>
              <a:rPr lang="en-US" sz="1600" dirty="0" err="1">
                <a:effectLst/>
              </a:rPr>
              <a:t>licence</a:t>
            </a:r>
            <a:r>
              <a:rPr lang="en-US" sz="1600" dirty="0">
                <a:effectLst/>
              </a:rPr>
              <a:t> and the entirety of this production shall be exported to the Member(s) which has notified its needs to the Council for TRIPS;</a:t>
            </a:r>
            <a:endParaRPr lang="en-US" sz="1600" dirty="0"/>
          </a:p>
        </p:txBody>
      </p:sp>
      <p:sp>
        <p:nvSpPr>
          <p:cNvPr id="4" name="Content Placeholder 3">
            <a:extLst>
              <a:ext uri="{FF2B5EF4-FFF2-40B4-BE49-F238E27FC236}">
                <a16:creationId xmlns:a16="http://schemas.microsoft.com/office/drawing/2014/main" id="{3CC49240-A612-9014-BEEE-7ED55B04AF7E}"/>
              </a:ext>
            </a:extLst>
          </p:cNvPr>
          <p:cNvSpPr>
            <a:spLocks noGrp="1"/>
          </p:cNvSpPr>
          <p:nvPr>
            <p:ph sz="half" idx="2"/>
          </p:nvPr>
        </p:nvSpPr>
        <p:spPr>
          <a:xfrm>
            <a:off x="6377941" y="868681"/>
            <a:ext cx="5634990" cy="5852160"/>
          </a:xfrm>
        </p:spPr>
        <p:txBody>
          <a:bodyPr>
            <a:noAutofit/>
          </a:bodyPr>
          <a:lstStyle/>
          <a:p>
            <a:pPr marL="0" indent="0">
              <a:buNone/>
            </a:pPr>
            <a:r>
              <a:rPr lang="en-US" sz="1600" dirty="0">
                <a:effectLst/>
              </a:rPr>
              <a:t>(ii) products produced under the </a:t>
            </a:r>
            <a:r>
              <a:rPr lang="en-US" sz="1600" dirty="0" err="1">
                <a:effectLst/>
              </a:rPr>
              <a:t>licence</a:t>
            </a:r>
            <a:r>
              <a:rPr lang="en-US" sz="1600" dirty="0">
                <a:effectLst/>
              </a:rPr>
              <a:t> shall be clearly identified as being produced under the system through specific labelling or marking. Suppliers should distinguish such products through special packaging and/or special </a:t>
            </a:r>
            <a:r>
              <a:rPr lang="en-US" sz="1600" dirty="0" err="1">
                <a:effectLst/>
              </a:rPr>
              <a:t>colouring</a:t>
            </a:r>
            <a:r>
              <a:rPr lang="en-US" sz="1600" dirty="0">
                <a:effectLst/>
              </a:rPr>
              <a:t>/shaping of the products themselves, provided that such distinction is feasible and does not have a significant impact on price; and </a:t>
            </a:r>
            <a:endParaRPr lang="en-US" sz="1600" dirty="0"/>
          </a:p>
          <a:p>
            <a:pPr marL="0" indent="0">
              <a:buNone/>
            </a:pPr>
            <a:r>
              <a:rPr lang="en-US" sz="1600" dirty="0">
                <a:effectLst/>
              </a:rPr>
              <a:t>(iii) before shipment begins, the licensee shall post on a website7 the following information: </a:t>
            </a:r>
            <a:endParaRPr lang="en-US" sz="1600" dirty="0"/>
          </a:p>
          <a:p>
            <a:pPr marL="0" indent="0">
              <a:buNone/>
            </a:pPr>
            <a:r>
              <a:rPr lang="en-US" sz="1600" dirty="0">
                <a:effectLst/>
              </a:rPr>
              <a:t>— the quantities being supplied to each destination as referred to in indent (</a:t>
            </a:r>
            <a:r>
              <a:rPr lang="en-US" sz="1600" dirty="0" err="1">
                <a:effectLst/>
              </a:rPr>
              <a:t>i</a:t>
            </a:r>
            <a:r>
              <a:rPr lang="en-US" sz="1600" dirty="0">
                <a:effectLst/>
              </a:rPr>
              <a:t>) above; and </a:t>
            </a:r>
            <a:endParaRPr lang="en-US" sz="1600" dirty="0"/>
          </a:p>
          <a:p>
            <a:pPr marL="0" indent="0">
              <a:buNone/>
            </a:pPr>
            <a:r>
              <a:rPr lang="en-US" sz="1600" dirty="0">
                <a:effectLst/>
              </a:rPr>
              <a:t>— the distinguishing features of the product(s) referred to in indent (ii) above; </a:t>
            </a:r>
            <a:endParaRPr lang="en-US" sz="1600" dirty="0"/>
          </a:p>
          <a:p>
            <a:pPr marL="0" indent="0">
              <a:buNone/>
            </a:pPr>
            <a:r>
              <a:rPr lang="en-US" sz="1600" dirty="0">
                <a:effectLst/>
              </a:rPr>
              <a:t>(c) the exporting Member shall notify8 the Council for TRIPS of the grant of the </a:t>
            </a:r>
            <a:r>
              <a:rPr lang="en-US" sz="1600" dirty="0" err="1">
                <a:effectLst/>
              </a:rPr>
              <a:t>licence</a:t>
            </a:r>
            <a:r>
              <a:rPr lang="en-US" sz="1600" dirty="0">
                <a:effectLst/>
              </a:rPr>
              <a:t>, including the conditions attached to it.9 The information provided shall include the name and address of the licensee, the product(s) for which the </a:t>
            </a:r>
            <a:r>
              <a:rPr lang="en-US" sz="1600" dirty="0" err="1">
                <a:effectLst/>
              </a:rPr>
              <a:t>licence</a:t>
            </a:r>
            <a:r>
              <a:rPr lang="en-US" sz="1600" dirty="0">
                <a:effectLst/>
              </a:rPr>
              <a:t> has been granted, the quantity(</a:t>
            </a:r>
            <a:r>
              <a:rPr lang="en-US" sz="1600" dirty="0" err="1">
                <a:effectLst/>
              </a:rPr>
              <a:t>ies</a:t>
            </a:r>
            <a:r>
              <a:rPr lang="en-US" sz="1600" dirty="0">
                <a:effectLst/>
              </a:rPr>
              <a:t>) for which it has been granted, the country(</a:t>
            </a:r>
            <a:r>
              <a:rPr lang="en-US" sz="1600" dirty="0" err="1">
                <a:effectLst/>
              </a:rPr>
              <a:t>ies</a:t>
            </a:r>
            <a:r>
              <a:rPr lang="en-US" sz="1600" dirty="0">
                <a:effectLst/>
              </a:rPr>
              <a:t>) to which the product(s) is (are) to be supplied and the duration of the </a:t>
            </a:r>
            <a:r>
              <a:rPr lang="en-US" sz="1600" dirty="0" err="1">
                <a:effectLst/>
              </a:rPr>
              <a:t>licence</a:t>
            </a:r>
            <a:r>
              <a:rPr lang="en-US" sz="1600" dirty="0">
                <a:effectLst/>
              </a:rPr>
              <a:t>. The notification shall also indicate the address of the website referred to in subparagraph (b)(iii) above. </a:t>
            </a:r>
            <a:endParaRPr lang="en-US" sz="1600" dirty="0"/>
          </a:p>
          <a:p>
            <a:pPr marL="0" indent="0" algn="just">
              <a:spcBef>
                <a:spcPts val="600"/>
              </a:spcBef>
              <a:buNone/>
            </a:pPr>
            <a:endParaRPr lang="en-US" sz="1600" dirty="0"/>
          </a:p>
        </p:txBody>
      </p:sp>
    </p:spTree>
    <p:extLst>
      <p:ext uri="{BB962C8B-B14F-4D97-AF65-F5344CB8AC3E}">
        <p14:creationId xmlns:p14="http://schemas.microsoft.com/office/powerpoint/2010/main" val="1126561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D6463-D7E0-0142-9782-BF04CB86A009}"/>
              </a:ext>
            </a:extLst>
          </p:cNvPr>
          <p:cNvSpPr>
            <a:spLocks noGrp="1"/>
          </p:cNvSpPr>
          <p:nvPr>
            <p:ph idx="1"/>
          </p:nvPr>
        </p:nvSpPr>
        <p:spPr/>
        <p:txBody>
          <a:bodyPr>
            <a:normAutofit/>
          </a:bodyPr>
          <a:lstStyle/>
          <a:p>
            <a:pPr marL="0" indent="0">
              <a:buNone/>
            </a:pPr>
            <a:r>
              <a:rPr lang="en-US" sz="1800" dirty="0"/>
              <a:t>The following images appear in the background of the lecture on “Improving IP” in the </a:t>
            </a:r>
            <a:r>
              <a:rPr lang="en-US" sz="1800" dirty="0" err="1"/>
              <a:t>PatentX</a:t>
            </a:r>
            <a:r>
              <a:rPr lang="en-US" sz="1800" dirty="0"/>
              <a:t> lecture series. A recording of the lecture itself is available at </a:t>
            </a:r>
            <a:r>
              <a:rPr lang="en-US" sz="1800" dirty="0">
                <a:hlinkClick r:id="rId2"/>
              </a:rPr>
              <a:t>https://ipxcourses.org/lectures-2/</a:t>
            </a:r>
            <a:r>
              <a:rPr lang="en-US" sz="1800" dirty="0"/>
              <a:t>.  Removed from their original context, the images will not make much sense. The function of this collection of images is to enable persons who have already watched the lecture to review the material it contains. </a:t>
            </a:r>
          </a:p>
          <a:p>
            <a:pPr marL="0" indent="0">
              <a:buNone/>
            </a:pPr>
            <a:endParaRPr lang="en-US" sz="1800" dirty="0"/>
          </a:p>
          <a:p>
            <a:pPr marL="0" indent="0">
              <a:buNone/>
            </a:pPr>
            <a:r>
              <a:rPr lang="en-US" sz="1800" dirty="0"/>
              <a:t>The terms on which these materials may be used or modified are available at http://</a:t>
            </a:r>
            <a:r>
              <a:rPr lang="en-US" sz="1800" dirty="0" err="1"/>
              <a:t>ipxcourses.org</a:t>
            </a:r>
            <a:r>
              <a:rPr lang="en-US" sz="1800" dirty="0"/>
              <a:t>. </a:t>
            </a:r>
          </a:p>
          <a:p>
            <a:endParaRPr lang="en-US" sz="1800" dirty="0"/>
          </a:p>
        </p:txBody>
      </p:sp>
    </p:spTree>
    <p:extLst>
      <p:ext uri="{BB962C8B-B14F-4D97-AF65-F5344CB8AC3E}">
        <p14:creationId xmlns:p14="http://schemas.microsoft.com/office/powerpoint/2010/main" val="484503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3168D-CDB8-6ADD-22F7-C092E168FF83}"/>
              </a:ext>
            </a:extLst>
          </p:cNvPr>
          <p:cNvSpPr>
            <a:spLocks noGrp="1"/>
          </p:cNvSpPr>
          <p:nvPr>
            <p:ph type="title"/>
          </p:nvPr>
        </p:nvSpPr>
        <p:spPr>
          <a:xfrm>
            <a:off x="838200" y="137159"/>
            <a:ext cx="10515600" cy="541815"/>
          </a:xfrm>
        </p:spPr>
        <p:txBody>
          <a:bodyPr>
            <a:normAutofit/>
          </a:bodyPr>
          <a:lstStyle/>
          <a:p>
            <a:pPr algn="ctr"/>
            <a:r>
              <a:rPr lang="en-US" sz="3200" dirty="0"/>
              <a:t>TRIPS, Article 31bis, Annex</a:t>
            </a:r>
          </a:p>
        </p:txBody>
      </p:sp>
      <p:sp>
        <p:nvSpPr>
          <p:cNvPr id="3" name="Content Placeholder 2">
            <a:extLst>
              <a:ext uri="{FF2B5EF4-FFF2-40B4-BE49-F238E27FC236}">
                <a16:creationId xmlns:a16="http://schemas.microsoft.com/office/drawing/2014/main" id="{BC2898CD-C886-952A-BBFB-D9CED2AF136F}"/>
              </a:ext>
            </a:extLst>
          </p:cNvPr>
          <p:cNvSpPr>
            <a:spLocks noGrp="1"/>
          </p:cNvSpPr>
          <p:nvPr>
            <p:ph sz="half" idx="1"/>
          </p:nvPr>
        </p:nvSpPr>
        <p:spPr>
          <a:xfrm>
            <a:off x="411481" y="868681"/>
            <a:ext cx="5402580" cy="5749290"/>
          </a:xfrm>
        </p:spPr>
        <p:txBody>
          <a:bodyPr>
            <a:noAutofit/>
          </a:bodyPr>
          <a:lstStyle/>
          <a:p>
            <a:pPr marL="0" indent="0">
              <a:buNone/>
            </a:pPr>
            <a:r>
              <a:rPr lang="en-US" sz="1600" dirty="0">
                <a:effectLst/>
              </a:rPr>
              <a:t>2. The terms referred to in paragraph 1 of Article 31</a:t>
            </a:r>
            <a:r>
              <a:rPr lang="en-US" sz="1600" i="1" dirty="0">
                <a:effectLst/>
              </a:rPr>
              <a:t>bis </a:t>
            </a:r>
            <a:r>
              <a:rPr lang="en-US" sz="1600" dirty="0">
                <a:effectLst/>
              </a:rPr>
              <a:t>are that: </a:t>
            </a:r>
            <a:endParaRPr lang="en-US" sz="1600" dirty="0"/>
          </a:p>
          <a:p>
            <a:pPr marL="0" indent="0">
              <a:buNone/>
            </a:pPr>
            <a:r>
              <a:rPr lang="en-US" sz="1600" dirty="0">
                <a:effectLst/>
              </a:rPr>
              <a:t>(a) the eligible importing Member(s)</a:t>
            </a:r>
            <a:r>
              <a:rPr lang="en-US" sz="1600" b="1" dirty="0">
                <a:solidFill>
                  <a:srgbClr val="FF0000"/>
                </a:solidFill>
                <a:effectLst/>
              </a:rPr>
              <a:t>4</a:t>
            </a:r>
            <a:r>
              <a:rPr lang="en-US" sz="1600" dirty="0">
                <a:effectLst/>
              </a:rPr>
              <a:t> has made a notification</a:t>
            </a:r>
            <a:r>
              <a:rPr lang="en-US" sz="1600" b="1" dirty="0">
                <a:solidFill>
                  <a:srgbClr val="FF0000"/>
                </a:solidFill>
                <a:effectLst/>
              </a:rPr>
              <a:t>2</a:t>
            </a:r>
            <a:r>
              <a:rPr lang="en-US" sz="1600" dirty="0">
                <a:effectLst/>
              </a:rPr>
              <a:t> to the Council for TRIPS, that: </a:t>
            </a:r>
            <a:endParaRPr lang="en-US" sz="1600" dirty="0"/>
          </a:p>
          <a:p>
            <a:pPr marL="0" indent="0">
              <a:buNone/>
            </a:pPr>
            <a:r>
              <a:rPr lang="en-US" sz="1600" dirty="0">
                <a:effectLst/>
              </a:rPr>
              <a:t>(</a:t>
            </a:r>
            <a:r>
              <a:rPr lang="en-US" sz="1600" dirty="0" err="1">
                <a:effectLst/>
              </a:rPr>
              <a:t>i</a:t>
            </a:r>
            <a:r>
              <a:rPr lang="en-US" sz="1600" dirty="0">
                <a:effectLst/>
              </a:rPr>
              <a:t>) specifies the names and expected quantities of the product(s) needed</a:t>
            </a:r>
            <a:r>
              <a:rPr lang="en-US" sz="1600" b="1" dirty="0">
                <a:solidFill>
                  <a:srgbClr val="FF0000"/>
                </a:solidFill>
                <a:effectLst/>
              </a:rPr>
              <a:t>5</a:t>
            </a:r>
            <a:r>
              <a:rPr lang="en-US" sz="1600" dirty="0">
                <a:effectLst/>
              </a:rPr>
              <a:t>; </a:t>
            </a:r>
            <a:endParaRPr lang="en-US" sz="1600" dirty="0"/>
          </a:p>
          <a:p>
            <a:pPr marL="0" indent="0">
              <a:buNone/>
            </a:pPr>
            <a:r>
              <a:rPr lang="en-US" sz="1600" dirty="0">
                <a:effectLst/>
              </a:rPr>
              <a:t>(ii) confirms that the eligible importing Member in question, other than a least developed country Member, has established that it has insufficient or no manufacturing capacities in the pharmaceutical sector for the product(s) in question in one of the ways set out in the Appendix to this Annex; and </a:t>
            </a:r>
            <a:endParaRPr lang="en-US" sz="1600" dirty="0"/>
          </a:p>
          <a:p>
            <a:pPr marL="0" indent="0">
              <a:buNone/>
            </a:pPr>
            <a:r>
              <a:rPr lang="en-US" sz="1600" dirty="0">
                <a:effectLst/>
              </a:rPr>
              <a:t>(iii) confirms that, where a pharmaceutical product is patented in its territory, it has granted or intends to grant a compulsory </a:t>
            </a:r>
            <a:r>
              <a:rPr lang="en-US" sz="1600" dirty="0" err="1">
                <a:effectLst/>
              </a:rPr>
              <a:t>licence</a:t>
            </a:r>
            <a:r>
              <a:rPr lang="en-US" sz="1600" dirty="0">
                <a:effectLst/>
              </a:rPr>
              <a:t> in accordance with Articles 31 and 31</a:t>
            </a:r>
            <a:r>
              <a:rPr lang="en-US" sz="1600" i="1" dirty="0">
                <a:effectLst/>
              </a:rPr>
              <a:t>bis </a:t>
            </a:r>
            <a:r>
              <a:rPr lang="en-US" sz="1600" dirty="0">
                <a:effectLst/>
              </a:rPr>
              <a:t>of this Agreement and the provisions of this Annex</a:t>
            </a:r>
            <a:r>
              <a:rPr lang="en-US" sz="1600" b="1" dirty="0">
                <a:solidFill>
                  <a:srgbClr val="FF0000"/>
                </a:solidFill>
                <a:effectLst/>
              </a:rPr>
              <a:t>6</a:t>
            </a:r>
            <a:r>
              <a:rPr lang="en-US" sz="1600" dirty="0">
                <a:effectLst/>
              </a:rPr>
              <a:t>; </a:t>
            </a:r>
          </a:p>
          <a:p>
            <a:pPr marL="0" indent="0">
              <a:buNone/>
            </a:pPr>
            <a:r>
              <a:rPr lang="en-US" sz="1600" dirty="0">
                <a:effectLst/>
              </a:rPr>
              <a:t>(b) the compulsory </a:t>
            </a:r>
            <a:r>
              <a:rPr lang="en-US" sz="1600" dirty="0" err="1">
                <a:effectLst/>
              </a:rPr>
              <a:t>licence</a:t>
            </a:r>
            <a:r>
              <a:rPr lang="en-US" sz="1600" dirty="0">
                <a:effectLst/>
              </a:rPr>
              <a:t> issued by the exporting Member under the system shall contain the following conditions: </a:t>
            </a:r>
            <a:endParaRPr lang="en-US" sz="1600" dirty="0"/>
          </a:p>
          <a:p>
            <a:pPr marL="0" indent="0">
              <a:buNone/>
            </a:pPr>
            <a:r>
              <a:rPr lang="en-US" sz="1600" dirty="0">
                <a:effectLst/>
              </a:rPr>
              <a:t>(</a:t>
            </a:r>
            <a:r>
              <a:rPr lang="en-US" sz="1600" dirty="0" err="1">
                <a:effectLst/>
              </a:rPr>
              <a:t>i</a:t>
            </a:r>
            <a:r>
              <a:rPr lang="en-US" sz="1600" dirty="0">
                <a:effectLst/>
              </a:rPr>
              <a:t>) only the amount necessary to meet the needs of the eligible importing Member(s) may be manufactured under the </a:t>
            </a:r>
            <a:r>
              <a:rPr lang="en-US" sz="1600" dirty="0" err="1">
                <a:effectLst/>
              </a:rPr>
              <a:t>licence</a:t>
            </a:r>
            <a:r>
              <a:rPr lang="en-US" sz="1600" dirty="0">
                <a:effectLst/>
              </a:rPr>
              <a:t> and the entirety of this production shall be exported to the Member(s) which has notified its needs to the Council for TRIPS;</a:t>
            </a:r>
            <a:endParaRPr lang="en-US" sz="1600" dirty="0"/>
          </a:p>
        </p:txBody>
      </p:sp>
      <p:sp>
        <p:nvSpPr>
          <p:cNvPr id="4" name="Content Placeholder 3">
            <a:extLst>
              <a:ext uri="{FF2B5EF4-FFF2-40B4-BE49-F238E27FC236}">
                <a16:creationId xmlns:a16="http://schemas.microsoft.com/office/drawing/2014/main" id="{3CC49240-A612-9014-BEEE-7ED55B04AF7E}"/>
              </a:ext>
            </a:extLst>
          </p:cNvPr>
          <p:cNvSpPr>
            <a:spLocks noGrp="1"/>
          </p:cNvSpPr>
          <p:nvPr>
            <p:ph sz="half" idx="2"/>
          </p:nvPr>
        </p:nvSpPr>
        <p:spPr>
          <a:xfrm>
            <a:off x="6377941" y="868681"/>
            <a:ext cx="5634990" cy="5852160"/>
          </a:xfrm>
        </p:spPr>
        <p:txBody>
          <a:bodyPr>
            <a:noAutofit/>
          </a:bodyPr>
          <a:lstStyle/>
          <a:p>
            <a:pPr marL="0" indent="0">
              <a:buNone/>
            </a:pPr>
            <a:r>
              <a:rPr lang="en-US" sz="1600" dirty="0">
                <a:effectLst/>
              </a:rPr>
              <a:t>(ii) products produced under the </a:t>
            </a:r>
            <a:r>
              <a:rPr lang="en-US" sz="1600" dirty="0" err="1">
                <a:effectLst/>
              </a:rPr>
              <a:t>licence</a:t>
            </a:r>
            <a:r>
              <a:rPr lang="en-US" sz="1600" dirty="0">
                <a:effectLst/>
              </a:rPr>
              <a:t> shall be clearly identified as being produced under the system through specific labelling or marking. Suppliers should distinguish such products through special packaging and/or special </a:t>
            </a:r>
            <a:r>
              <a:rPr lang="en-US" sz="1600" dirty="0" err="1">
                <a:effectLst/>
              </a:rPr>
              <a:t>colouring</a:t>
            </a:r>
            <a:r>
              <a:rPr lang="en-US" sz="1600" dirty="0">
                <a:effectLst/>
              </a:rPr>
              <a:t>/shaping of the products themselves, provided that such distinction is feasible and does not have a significant impact on price; and </a:t>
            </a:r>
            <a:endParaRPr lang="en-US" sz="1600" dirty="0"/>
          </a:p>
          <a:p>
            <a:pPr marL="0" indent="0">
              <a:buNone/>
            </a:pPr>
            <a:r>
              <a:rPr lang="en-US" sz="1600" dirty="0">
                <a:effectLst/>
              </a:rPr>
              <a:t>(iii) before shipment begins, the licensee shall post on a website</a:t>
            </a:r>
            <a:r>
              <a:rPr lang="en-US" sz="1600" b="1" dirty="0">
                <a:solidFill>
                  <a:srgbClr val="FF0000"/>
                </a:solidFill>
                <a:effectLst/>
              </a:rPr>
              <a:t>7</a:t>
            </a:r>
            <a:r>
              <a:rPr lang="en-US" sz="1600" dirty="0">
                <a:effectLst/>
              </a:rPr>
              <a:t> the following information: </a:t>
            </a:r>
            <a:endParaRPr lang="en-US" sz="1600" dirty="0"/>
          </a:p>
          <a:p>
            <a:pPr marL="0" indent="0">
              <a:buNone/>
            </a:pPr>
            <a:r>
              <a:rPr lang="en-US" sz="1600" dirty="0">
                <a:effectLst/>
              </a:rPr>
              <a:t>— the quantities being supplied to each destination as referred to in indent (</a:t>
            </a:r>
            <a:r>
              <a:rPr lang="en-US" sz="1600" dirty="0" err="1">
                <a:effectLst/>
              </a:rPr>
              <a:t>i</a:t>
            </a:r>
            <a:r>
              <a:rPr lang="en-US" sz="1600" dirty="0">
                <a:effectLst/>
              </a:rPr>
              <a:t>) above; and </a:t>
            </a:r>
            <a:endParaRPr lang="en-US" sz="1600" dirty="0"/>
          </a:p>
          <a:p>
            <a:pPr marL="0" indent="0">
              <a:buNone/>
            </a:pPr>
            <a:r>
              <a:rPr lang="en-US" sz="1600" dirty="0">
                <a:effectLst/>
              </a:rPr>
              <a:t>— the distinguishing features of the product(s) referred to in indent (ii) above; </a:t>
            </a:r>
            <a:endParaRPr lang="en-US" sz="1600" dirty="0"/>
          </a:p>
          <a:p>
            <a:pPr marL="0" indent="0">
              <a:buNone/>
            </a:pPr>
            <a:r>
              <a:rPr lang="en-US" sz="1600" dirty="0">
                <a:effectLst/>
              </a:rPr>
              <a:t>(c) the exporting Member shall notify</a:t>
            </a:r>
            <a:r>
              <a:rPr lang="en-US" sz="1600" b="1" dirty="0">
                <a:solidFill>
                  <a:srgbClr val="FF0000"/>
                </a:solidFill>
                <a:effectLst/>
              </a:rPr>
              <a:t>8</a:t>
            </a:r>
            <a:r>
              <a:rPr lang="en-US" sz="1600" dirty="0">
                <a:effectLst/>
              </a:rPr>
              <a:t> the Council for TRIPS of the grant of the </a:t>
            </a:r>
            <a:r>
              <a:rPr lang="en-US" sz="1600" dirty="0" err="1">
                <a:effectLst/>
              </a:rPr>
              <a:t>licence</a:t>
            </a:r>
            <a:r>
              <a:rPr lang="en-US" sz="1600" dirty="0">
                <a:effectLst/>
              </a:rPr>
              <a:t>, including the conditions attached to it.</a:t>
            </a:r>
            <a:r>
              <a:rPr lang="en-US" sz="1600" b="1" dirty="0">
                <a:solidFill>
                  <a:srgbClr val="FF0000"/>
                </a:solidFill>
                <a:effectLst/>
              </a:rPr>
              <a:t>9</a:t>
            </a:r>
            <a:r>
              <a:rPr lang="en-US" sz="1600" dirty="0">
                <a:effectLst/>
              </a:rPr>
              <a:t> The information provided shall include the name and address of the licensee, the product(s) for which the </a:t>
            </a:r>
            <a:r>
              <a:rPr lang="en-US" sz="1600" dirty="0" err="1">
                <a:effectLst/>
              </a:rPr>
              <a:t>licence</a:t>
            </a:r>
            <a:r>
              <a:rPr lang="en-US" sz="1600" dirty="0">
                <a:effectLst/>
              </a:rPr>
              <a:t> has been granted, the quantity(</a:t>
            </a:r>
            <a:r>
              <a:rPr lang="en-US" sz="1600" dirty="0" err="1">
                <a:effectLst/>
              </a:rPr>
              <a:t>ies</a:t>
            </a:r>
            <a:r>
              <a:rPr lang="en-US" sz="1600" dirty="0">
                <a:effectLst/>
              </a:rPr>
              <a:t>) for which it has been granted, the country(</a:t>
            </a:r>
            <a:r>
              <a:rPr lang="en-US" sz="1600" dirty="0" err="1">
                <a:effectLst/>
              </a:rPr>
              <a:t>ies</a:t>
            </a:r>
            <a:r>
              <a:rPr lang="en-US" sz="1600" dirty="0">
                <a:effectLst/>
              </a:rPr>
              <a:t>) to which the product(s) is (are) to be supplied and the duration of the </a:t>
            </a:r>
            <a:r>
              <a:rPr lang="en-US" sz="1600" dirty="0" err="1">
                <a:effectLst/>
              </a:rPr>
              <a:t>licence</a:t>
            </a:r>
            <a:r>
              <a:rPr lang="en-US" sz="1600" dirty="0">
                <a:effectLst/>
              </a:rPr>
              <a:t>. The notification shall also indicate the address of the website referred to in subparagraph (b)(iii) above. </a:t>
            </a:r>
            <a:endParaRPr lang="en-US" sz="1600" dirty="0"/>
          </a:p>
          <a:p>
            <a:pPr marL="0" indent="0" algn="just">
              <a:spcBef>
                <a:spcPts val="600"/>
              </a:spcBef>
              <a:buNone/>
            </a:pPr>
            <a:endParaRPr lang="en-US" sz="1600" dirty="0"/>
          </a:p>
        </p:txBody>
      </p:sp>
      <p:sp>
        <p:nvSpPr>
          <p:cNvPr id="5" name="Oval 4">
            <a:extLst>
              <a:ext uri="{FF2B5EF4-FFF2-40B4-BE49-F238E27FC236}">
                <a16:creationId xmlns:a16="http://schemas.microsoft.com/office/drawing/2014/main" id="{3659E9BD-7D10-9DE9-9E74-17563FAE58EA}"/>
              </a:ext>
            </a:extLst>
          </p:cNvPr>
          <p:cNvSpPr/>
          <p:nvPr/>
        </p:nvSpPr>
        <p:spPr>
          <a:xfrm>
            <a:off x="3348990" y="1333500"/>
            <a:ext cx="388620" cy="48387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81021BD-F7F7-CDCD-9A41-B1B1747A3A5D}"/>
              </a:ext>
            </a:extLst>
          </p:cNvPr>
          <p:cNvSpPr/>
          <p:nvPr/>
        </p:nvSpPr>
        <p:spPr>
          <a:xfrm>
            <a:off x="5425440" y="1333500"/>
            <a:ext cx="388620" cy="48387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8F9041D-D4EA-AD21-0695-C673ABD0567E}"/>
              </a:ext>
            </a:extLst>
          </p:cNvPr>
          <p:cNvSpPr/>
          <p:nvPr/>
        </p:nvSpPr>
        <p:spPr>
          <a:xfrm>
            <a:off x="1893570" y="2118360"/>
            <a:ext cx="388620" cy="48387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637D6FB-842A-A4F5-99C5-71F05C9A6630}"/>
              </a:ext>
            </a:extLst>
          </p:cNvPr>
          <p:cNvSpPr/>
          <p:nvPr/>
        </p:nvSpPr>
        <p:spPr>
          <a:xfrm>
            <a:off x="3962400" y="4364355"/>
            <a:ext cx="388620" cy="48387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1B51B96-9F32-4B5B-D1D4-8986A827099B}"/>
              </a:ext>
            </a:extLst>
          </p:cNvPr>
          <p:cNvSpPr/>
          <p:nvPr/>
        </p:nvSpPr>
        <p:spPr>
          <a:xfrm>
            <a:off x="11544301" y="2242186"/>
            <a:ext cx="388620" cy="48387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6F7AF3C-8C89-C4BD-DF18-CE7A74F24AA6}"/>
              </a:ext>
            </a:extLst>
          </p:cNvPr>
          <p:cNvSpPr/>
          <p:nvPr/>
        </p:nvSpPr>
        <p:spPr>
          <a:xfrm>
            <a:off x="9403080" y="3884295"/>
            <a:ext cx="388620" cy="48387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DAC91E2-86A7-3068-D5DC-C5E85DFDDEA5}"/>
              </a:ext>
            </a:extLst>
          </p:cNvPr>
          <p:cNvSpPr/>
          <p:nvPr/>
        </p:nvSpPr>
        <p:spPr>
          <a:xfrm>
            <a:off x="11487150" y="4122420"/>
            <a:ext cx="388620" cy="48387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342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3168D-CDB8-6ADD-22F7-C092E168FF83}"/>
              </a:ext>
            </a:extLst>
          </p:cNvPr>
          <p:cNvSpPr>
            <a:spLocks noGrp="1"/>
          </p:cNvSpPr>
          <p:nvPr>
            <p:ph type="title"/>
          </p:nvPr>
        </p:nvSpPr>
        <p:spPr>
          <a:xfrm>
            <a:off x="838200" y="137159"/>
            <a:ext cx="10515600" cy="541815"/>
          </a:xfrm>
        </p:spPr>
        <p:txBody>
          <a:bodyPr>
            <a:normAutofit/>
          </a:bodyPr>
          <a:lstStyle/>
          <a:p>
            <a:pPr algn="ctr"/>
            <a:r>
              <a:rPr lang="en-US" sz="3200" dirty="0"/>
              <a:t>TRIPS, Article 31bis, Annex, footnotes</a:t>
            </a:r>
          </a:p>
        </p:txBody>
      </p:sp>
      <p:sp>
        <p:nvSpPr>
          <p:cNvPr id="3" name="Content Placeholder 2">
            <a:extLst>
              <a:ext uri="{FF2B5EF4-FFF2-40B4-BE49-F238E27FC236}">
                <a16:creationId xmlns:a16="http://schemas.microsoft.com/office/drawing/2014/main" id="{BC2898CD-C886-952A-BBFB-D9CED2AF136F}"/>
              </a:ext>
            </a:extLst>
          </p:cNvPr>
          <p:cNvSpPr>
            <a:spLocks noGrp="1"/>
          </p:cNvSpPr>
          <p:nvPr>
            <p:ph sz="half" idx="1"/>
          </p:nvPr>
        </p:nvSpPr>
        <p:spPr>
          <a:xfrm>
            <a:off x="411481" y="868681"/>
            <a:ext cx="5402580" cy="5749290"/>
          </a:xfrm>
        </p:spPr>
        <p:txBody>
          <a:bodyPr>
            <a:noAutofit/>
          </a:bodyPr>
          <a:lstStyle/>
          <a:p>
            <a:pPr marL="0" indent="0">
              <a:buNone/>
            </a:pPr>
            <a:r>
              <a:rPr lang="en-US" sz="1600" i="1" dirty="0">
                <a:effectLst/>
              </a:rPr>
              <a:t>(footnote original) </a:t>
            </a:r>
            <a:r>
              <a:rPr lang="en-US" sz="1600" dirty="0">
                <a:effectLst/>
              </a:rPr>
              <a:t>4 Joint notifications providing the information required under this subparagraph may be made by the regional organizations referred to in paragraph 3 of Article 31bis on behalf of eligible importing Members using the system that are parties to them, with the agreement of those parties. </a:t>
            </a:r>
            <a:endParaRPr lang="en-US" sz="1600" dirty="0"/>
          </a:p>
          <a:p>
            <a:pPr marL="0" indent="0">
              <a:buNone/>
            </a:pPr>
            <a:r>
              <a:rPr lang="en-US" sz="1600" i="1" dirty="0">
                <a:effectLst/>
              </a:rPr>
              <a:t>(footnote original) </a:t>
            </a:r>
            <a:r>
              <a:rPr lang="en-US" sz="1600" dirty="0">
                <a:effectLst/>
              </a:rPr>
              <a:t>2 It is understood that this notification does not need to be approved by a WTO body in order to use the system. </a:t>
            </a:r>
            <a:endParaRPr lang="en-US" sz="1600" dirty="0"/>
          </a:p>
          <a:p>
            <a:pPr marL="0" indent="0">
              <a:buNone/>
            </a:pPr>
            <a:r>
              <a:rPr lang="en-US" sz="1600" i="1" dirty="0">
                <a:effectLst/>
              </a:rPr>
              <a:t>(footnote original) </a:t>
            </a:r>
            <a:r>
              <a:rPr lang="en-US" sz="1600" dirty="0">
                <a:effectLst/>
              </a:rPr>
              <a:t>5 The notification will be made available publicly by the WTO Secretariat through a page on the WTO website dedicated to the system. </a:t>
            </a:r>
            <a:endParaRPr lang="en-US" sz="1600" dirty="0"/>
          </a:p>
        </p:txBody>
      </p:sp>
      <p:sp>
        <p:nvSpPr>
          <p:cNvPr id="4" name="Content Placeholder 3">
            <a:extLst>
              <a:ext uri="{FF2B5EF4-FFF2-40B4-BE49-F238E27FC236}">
                <a16:creationId xmlns:a16="http://schemas.microsoft.com/office/drawing/2014/main" id="{3CC49240-A612-9014-BEEE-7ED55B04AF7E}"/>
              </a:ext>
            </a:extLst>
          </p:cNvPr>
          <p:cNvSpPr>
            <a:spLocks noGrp="1"/>
          </p:cNvSpPr>
          <p:nvPr>
            <p:ph sz="half" idx="2"/>
          </p:nvPr>
        </p:nvSpPr>
        <p:spPr>
          <a:xfrm>
            <a:off x="6377941" y="868681"/>
            <a:ext cx="5634990" cy="5852160"/>
          </a:xfrm>
        </p:spPr>
        <p:txBody>
          <a:bodyPr>
            <a:noAutofit/>
          </a:bodyPr>
          <a:lstStyle/>
          <a:p>
            <a:pPr marL="0" indent="0">
              <a:buNone/>
            </a:pPr>
            <a:r>
              <a:rPr lang="en-US" sz="1600" i="1" dirty="0">
                <a:effectLst/>
              </a:rPr>
              <a:t>(footnote original) </a:t>
            </a:r>
            <a:r>
              <a:rPr lang="en-US" sz="1600" dirty="0">
                <a:effectLst/>
              </a:rPr>
              <a:t>6 This subparagraph is without prejudice to Article 66.1 of this Agreement. </a:t>
            </a:r>
            <a:endParaRPr lang="en-US" sz="1600" dirty="0"/>
          </a:p>
          <a:p>
            <a:pPr marL="0" indent="0">
              <a:buNone/>
            </a:pPr>
            <a:r>
              <a:rPr lang="en-US" sz="1600" i="1" dirty="0">
                <a:effectLst/>
              </a:rPr>
              <a:t>(footnote original) </a:t>
            </a:r>
            <a:r>
              <a:rPr lang="en-US" sz="1600" dirty="0">
                <a:effectLst/>
              </a:rPr>
              <a:t>7 The licensee may use for this purpose its own website or, with the assistance of the WTO Secretariat, the page on the WTO website dedicated to the system. </a:t>
            </a:r>
            <a:endParaRPr lang="en-US" sz="1600" dirty="0"/>
          </a:p>
          <a:p>
            <a:pPr marL="0" indent="0">
              <a:buNone/>
            </a:pPr>
            <a:r>
              <a:rPr lang="en-US" sz="1600" i="1" dirty="0">
                <a:effectLst/>
              </a:rPr>
              <a:t>(footnote original) </a:t>
            </a:r>
            <a:r>
              <a:rPr lang="en-US" sz="1600" dirty="0">
                <a:effectLst/>
              </a:rPr>
              <a:t>8 It is understood that this notification does not need to be approved by a WTO body in order to use the system. </a:t>
            </a:r>
            <a:endParaRPr lang="en-US" sz="1600" dirty="0"/>
          </a:p>
          <a:p>
            <a:pPr marL="0" indent="0">
              <a:buNone/>
            </a:pPr>
            <a:r>
              <a:rPr lang="en-US" sz="1600" i="1" dirty="0">
                <a:effectLst/>
              </a:rPr>
              <a:t>(footnote original) </a:t>
            </a:r>
            <a:r>
              <a:rPr lang="en-US" sz="1600" dirty="0">
                <a:effectLst/>
              </a:rPr>
              <a:t>9 The notification will be made available publicly by the WTO Secretariat through a page on the WTO website dedicated to the system. </a:t>
            </a:r>
            <a:endParaRPr lang="en-US" sz="1600" dirty="0"/>
          </a:p>
          <a:p>
            <a:pPr marL="0" indent="0" algn="just">
              <a:spcBef>
                <a:spcPts val="600"/>
              </a:spcBef>
              <a:buNone/>
            </a:pPr>
            <a:endParaRPr lang="en-US" sz="1600" dirty="0"/>
          </a:p>
        </p:txBody>
      </p:sp>
    </p:spTree>
    <p:extLst>
      <p:ext uri="{BB962C8B-B14F-4D97-AF65-F5344CB8AC3E}">
        <p14:creationId xmlns:p14="http://schemas.microsoft.com/office/powerpoint/2010/main" val="1665326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CA78A-FBCE-F84D-638E-ACE618462450}"/>
              </a:ext>
            </a:extLst>
          </p:cNvPr>
          <p:cNvSpPr>
            <a:spLocks noGrp="1"/>
          </p:cNvSpPr>
          <p:nvPr>
            <p:ph type="title"/>
          </p:nvPr>
        </p:nvSpPr>
        <p:spPr>
          <a:xfrm>
            <a:off x="914400" y="159385"/>
            <a:ext cx="10515600" cy="755015"/>
          </a:xfrm>
        </p:spPr>
        <p:txBody>
          <a:bodyPr>
            <a:normAutofit/>
          </a:bodyPr>
          <a:lstStyle/>
          <a:p>
            <a:pPr algn="ctr"/>
            <a:r>
              <a:rPr lang="en-US" sz="3200" dirty="0"/>
              <a:t>Constraints Imposed by Free Trade Agreements</a:t>
            </a:r>
          </a:p>
        </p:txBody>
      </p:sp>
      <p:sp>
        <p:nvSpPr>
          <p:cNvPr id="4" name="Content Placeholder 3">
            <a:extLst>
              <a:ext uri="{FF2B5EF4-FFF2-40B4-BE49-F238E27FC236}">
                <a16:creationId xmlns:a16="http://schemas.microsoft.com/office/drawing/2014/main" id="{4F5E88B8-0795-F832-F927-3587A1D3E5F8}"/>
              </a:ext>
            </a:extLst>
          </p:cNvPr>
          <p:cNvSpPr>
            <a:spLocks noGrp="1"/>
          </p:cNvSpPr>
          <p:nvPr>
            <p:ph sz="half" idx="1"/>
          </p:nvPr>
        </p:nvSpPr>
        <p:spPr>
          <a:xfrm>
            <a:off x="247650" y="1333500"/>
            <a:ext cx="4008120" cy="4808538"/>
          </a:xfrm>
        </p:spPr>
        <p:txBody>
          <a:bodyPr>
            <a:normAutofit/>
          </a:bodyPr>
          <a:lstStyle/>
          <a:p>
            <a:pPr marL="514350" indent="-514350">
              <a:buFont typeface="+mj-lt"/>
              <a:buAutoNum type="arabicParenR"/>
            </a:pPr>
            <a:r>
              <a:rPr lang="en-US" dirty="0"/>
              <a:t>Limits on compulsory licenses</a:t>
            </a:r>
          </a:p>
          <a:p>
            <a:pPr marL="514350" indent="-514350">
              <a:buFont typeface="+mj-lt"/>
              <a:buAutoNum type="arabicParenR"/>
            </a:pPr>
            <a:r>
              <a:rPr lang="en-US" dirty="0"/>
              <a:t>Rejection of international exhaustion</a:t>
            </a:r>
          </a:p>
          <a:p>
            <a:pPr marL="514350" indent="-514350">
              <a:buFont typeface="+mj-lt"/>
              <a:buAutoNum type="arabicParenR"/>
            </a:pPr>
            <a:r>
              <a:rPr lang="en-US" dirty="0"/>
              <a:t>Mandatory duration of patents</a:t>
            </a:r>
          </a:p>
          <a:p>
            <a:pPr marL="514350" indent="-514350">
              <a:buFont typeface="+mj-lt"/>
              <a:buAutoNum type="arabicParenR"/>
            </a:pPr>
            <a:r>
              <a:rPr lang="en-US" dirty="0"/>
              <a:t>Mandatory data-exclusivity protections</a:t>
            </a:r>
          </a:p>
          <a:p>
            <a:pPr marL="0" indent="0">
              <a:buNone/>
            </a:pPr>
            <a:endParaRPr lang="en-US" dirty="0"/>
          </a:p>
        </p:txBody>
      </p:sp>
      <p:sp>
        <p:nvSpPr>
          <p:cNvPr id="5" name="Content Placeholder 4">
            <a:extLst>
              <a:ext uri="{FF2B5EF4-FFF2-40B4-BE49-F238E27FC236}">
                <a16:creationId xmlns:a16="http://schemas.microsoft.com/office/drawing/2014/main" id="{6C202851-99A5-BC9F-39EB-3F2669D6298E}"/>
              </a:ext>
            </a:extLst>
          </p:cNvPr>
          <p:cNvSpPr>
            <a:spLocks noGrp="1"/>
          </p:cNvSpPr>
          <p:nvPr>
            <p:ph sz="half" idx="2"/>
          </p:nvPr>
        </p:nvSpPr>
        <p:spPr>
          <a:xfrm>
            <a:off x="5703570" y="1071244"/>
            <a:ext cx="6240780" cy="5489575"/>
          </a:xfrm>
          <a:ln>
            <a:solidFill>
              <a:srgbClr val="0070C0"/>
            </a:solidFill>
          </a:ln>
        </p:spPr>
        <p:txBody>
          <a:bodyPr>
            <a:noAutofit/>
          </a:bodyPr>
          <a:lstStyle/>
          <a:p>
            <a:pPr marL="0" indent="0" algn="just">
              <a:buNone/>
            </a:pPr>
            <a:r>
              <a:rPr lang="en-US" sz="1800" dirty="0">
                <a:solidFill>
                  <a:srgbClr val="0070C0"/>
                </a:solidFill>
              </a:rPr>
              <a:t>US-Singapore FTA, Article 16.7(6):</a:t>
            </a:r>
          </a:p>
          <a:p>
            <a:pPr marL="0" marR="457200" indent="0" algn="just">
              <a:spcBef>
                <a:spcPts val="1200"/>
              </a:spcBef>
              <a:spcAft>
                <a:spcPts val="0"/>
              </a:spcAft>
              <a:buNone/>
            </a:pPr>
            <a:r>
              <a:rPr lang="en-US" sz="1800" dirty="0">
                <a:solidFill>
                  <a:srgbClr val="0070C0"/>
                </a:solidFill>
                <a:effectLst/>
                <a:ea typeface="Times New Roman" panose="02020603050405020304" pitchFamily="18" charset="0"/>
              </a:rPr>
              <a:t>Neither Party shall permit the use of the subject matter of a patent without the authorization of the right holder except in the following circumstances: </a:t>
            </a:r>
          </a:p>
          <a:p>
            <a:pPr marL="0" marR="457200" indent="0" algn="just">
              <a:spcBef>
                <a:spcPts val="600"/>
              </a:spcBef>
              <a:spcAft>
                <a:spcPts val="0"/>
              </a:spcAft>
              <a:buNone/>
            </a:pPr>
            <a:r>
              <a:rPr lang="en-US" sz="1800" dirty="0">
                <a:solidFill>
                  <a:srgbClr val="0070C0"/>
                </a:solidFill>
                <a:effectLst/>
                <a:ea typeface="Times New Roman" panose="02020603050405020304" pitchFamily="18" charset="0"/>
              </a:rPr>
              <a:t>(a)  to remedy a practice determined after judicial or administrative process to be anti-competitive under the competition laws of the Party;</a:t>
            </a:r>
          </a:p>
          <a:p>
            <a:pPr marL="0" marR="457200" indent="0" algn="just">
              <a:spcBef>
                <a:spcPts val="600"/>
              </a:spcBef>
              <a:spcAft>
                <a:spcPts val="0"/>
              </a:spcAft>
              <a:buNone/>
            </a:pPr>
            <a:r>
              <a:rPr lang="en-US" sz="1800" dirty="0">
                <a:solidFill>
                  <a:srgbClr val="0070C0"/>
                </a:solidFill>
                <a:effectLst/>
                <a:ea typeface="Times New Roman" panose="02020603050405020304" pitchFamily="18" charset="0"/>
              </a:rPr>
              <a:t>(b)  in the case of public non-commercial use or in the case of a national emergency or other circumstances of extreme urgency, provided that: </a:t>
            </a:r>
          </a:p>
          <a:p>
            <a:pPr marL="0" marR="457200" indent="0" algn="just">
              <a:spcBef>
                <a:spcPts val="600"/>
              </a:spcBef>
              <a:spcAft>
                <a:spcPts val="0"/>
              </a:spcAft>
              <a:buNone/>
            </a:pPr>
            <a:r>
              <a:rPr lang="en-US" sz="1800" dirty="0">
                <a:solidFill>
                  <a:srgbClr val="0070C0"/>
                </a:solidFill>
                <a:effectLst/>
                <a:ea typeface="Times New Roman" panose="02020603050405020304" pitchFamily="18" charset="0"/>
              </a:rPr>
              <a:t>(</a:t>
            </a:r>
            <a:r>
              <a:rPr lang="en-US" sz="1800" dirty="0" err="1">
                <a:solidFill>
                  <a:srgbClr val="0070C0"/>
                </a:solidFill>
                <a:effectLst/>
                <a:ea typeface="Times New Roman" panose="02020603050405020304" pitchFamily="18" charset="0"/>
              </a:rPr>
              <a:t>i</a:t>
            </a:r>
            <a:r>
              <a:rPr lang="en-US" sz="1800" dirty="0">
                <a:solidFill>
                  <a:srgbClr val="0070C0"/>
                </a:solidFill>
                <a:effectLst/>
                <a:ea typeface="Times New Roman" panose="02020603050405020304" pitchFamily="18" charset="0"/>
              </a:rPr>
              <a:t>)  such use is limited to use by the government or third parties authorized by the government; </a:t>
            </a:r>
          </a:p>
          <a:p>
            <a:pPr marL="0" marR="457200" indent="0" algn="just">
              <a:spcBef>
                <a:spcPts val="600"/>
              </a:spcBef>
              <a:spcAft>
                <a:spcPts val="0"/>
              </a:spcAft>
              <a:buNone/>
            </a:pPr>
            <a:r>
              <a:rPr lang="en-US" sz="1800" dirty="0">
                <a:solidFill>
                  <a:srgbClr val="0070C0"/>
                </a:solidFill>
                <a:effectLst/>
                <a:ea typeface="Times New Roman" panose="02020603050405020304" pitchFamily="18" charset="0"/>
              </a:rPr>
              <a:t>(ii)  the patent owner is provided with reasonable and entire compensation for such use and manufacture; and </a:t>
            </a:r>
          </a:p>
          <a:p>
            <a:pPr marL="0" marR="457200" indent="0" algn="just">
              <a:spcBef>
                <a:spcPts val="600"/>
              </a:spcBef>
              <a:spcAft>
                <a:spcPts val="0"/>
              </a:spcAft>
              <a:buNone/>
            </a:pPr>
            <a:r>
              <a:rPr lang="en-US" sz="1800" dirty="0">
                <a:solidFill>
                  <a:srgbClr val="0070C0"/>
                </a:solidFill>
                <a:effectLst/>
                <a:ea typeface="Times New Roman" panose="02020603050405020304" pitchFamily="18" charset="0"/>
              </a:rPr>
              <a:t>(iii)  the Party shall not require the patent owner to transfer undisclosed information or technical "know how" related to a patented invention that has been authorized for use without the consent of the patent owner pursuant to this paragraph.</a:t>
            </a:r>
          </a:p>
          <a:p>
            <a:pPr marL="0" indent="0" algn="just">
              <a:buNone/>
            </a:pPr>
            <a:endParaRPr lang="en-US" sz="1800" dirty="0"/>
          </a:p>
        </p:txBody>
      </p:sp>
      <p:cxnSp>
        <p:nvCxnSpPr>
          <p:cNvPr id="7" name="Straight Arrow Connector 6">
            <a:extLst>
              <a:ext uri="{FF2B5EF4-FFF2-40B4-BE49-F238E27FC236}">
                <a16:creationId xmlns:a16="http://schemas.microsoft.com/office/drawing/2014/main" id="{1B59BF34-D86B-6142-4524-E91EE6287859}"/>
              </a:ext>
            </a:extLst>
          </p:cNvPr>
          <p:cNvCxnSpPr/>
          <p:nvPr/>
        </p:nvCxnSpPr>
        <p:spPr>
          <a:xfrm>
            <a:off x="3989070" y="1691640"/>
            <a:ext cx="1714500" cy="274320"/>
          </a:xfrm>
          <a:prstGeom prst="straightConnector1">
            <a:avLst/>
          </a:prstGeom>
          <a:ln w="6731">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1A698B-26CA-CF12-CAC5-2F6EB22472C1}"/>
              </a:ext>
            </a:extLst>
          </p:cNvPr>
          <p:cNvSpPr>
            <a:spLocks noGrp="1"/>
          </p:cNvSpPr>
          <p:nvPr>
            <p:ph type="title"/>
          </p:nvPr>
        </p:nvSpPr>
        <p:spPr/>
        <p:txBody>
          <a:bodyPr>
            <a:normAutofit/>
          </a:bodyPr>
          <a:lstStyle/>
          <a:p>
            <a:r>
              <a:rPr lang="en-US" sz="3200" dirty="0"/>
              <a:t>TRIPS Flexibilities</a:t>
            </a:r>
          </a:p>
        </p:txBody>
      </p:sp>
      <p:sp>
        <p:nvSpPr>
          <p:cNvPr id="4" name="Content Placeholder 3">
            <a:extLst>
              <a:ext uri="{FF2B5EF4-FFF2-40B4-BE49-F238E27FC236}">
                <a16:creationId xmlns:a16="http://schemas.microsoft.com/office/drawing/2014/main" id="{E65A59A9-E135-7113-9539-66BB2E19B37B}"/>
              </a:ext>
            </a:extLst>
          </p:cNvPr>
          <p:cNvSpPr>
            <a:spLocks noGrp="1"/>
          </p:cNvSpPr>
          <p:nvPr>
            <p:ph idx="1"/>
          </p:nvPr>
        </p:nvSpPr>
        <p:spPr/>
        <p:txBody>
          <a:bodyPr/>
          <a:lstStyle/>
          <a:p>
            <a:pPr marL="514350" indent="-514350">
              <a:buFont typeface="+mj-lt"/>
              <a:buAutoNum type="arabicParenR"/>
            </a:pPr>
            <a:r>
              <a:rPr lang="en-US" dirty="0"/>
              <a:t>Limiting the Rights of Patentees</a:t>
            </a:r>
          </a:p>
          <a:p>
            <a:pPr marL="514350" indent="-514350">
              <a:buFont typeface="+mj-lt"/>
              <a:buAutoNum type="arabicParenR"/>
            </a:pPr>
            <a:r>
              <a:rPr lang="en-US" dirty="0"/>
              <a:t>Tightening Patentability Requirements</a:t>
            </a:r>
          </a:p>
          <a:p>
            <a:pPr lvl="1"/>
            <a:r>
              <a:rPr lang="en-US" dirty="0"/>
              <a:t>Inventive step requirement</a:t>
            </a:r>
          </a:p>
          <a:p>
            <a:pPr lvl="1"/>
            <a:r>
              <a:rPr lang="en-US" dirty="0"/>
              <a:t>Enablement requirement</a:t>
            </a:r>
          </a:p>
          <a:p>
            <a:pPr marL="514350" indent="-514350">
              <a:buFont typeface="+mj-lt"/>
              <a:buAutoNum type="arabicParenR"/>
            </a:pPr>
            <a:r>
              <a:rPr lang="en-US" dirty="0"/>
              <a:t>Limiting the Duration of Patents</a:t>
            </a:r>
          </a:p>
          <a:p>
            <a:pPr marL="514350" indent="-514350">
              <a:buFont typeface="+mj-lt"/>
              <a:buAutoNum type="arabicParenR"/>
            </a:pPr>
            <a:r>
              <a:rPr lang="en-US" dirty="0"/>
              <a:t>Limiting the Remedies for Infringement </a:t>
            </a:r>
          </a:p>
          <a:p>
            <a:endParaRPr lang="en-US" dirty="0"/>
          </a:p>
        </p:txBody>
      </p:sp>
    </p:spTree>
    <p:extLst>
      <p:ext uri="{BB962C8B-B14F-4D97-AF65-F5344CB8AC3E}">
        <p14:creationId xmlns:p14="http://schemas.microsoft.com/office/powerpoint/2010/main" val="2053196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BAE76157-C20D-6834-603E-896987785ED8}"/>
              </a:ext>
            </a:extLst>
          </p:cNvPr>
          <p:cNvPicPr>
            <a:picLocks noChangeAspect="1"/>
          </p:cNvPicPr>
          <p:nvPr/>
        </p:nvPicPr>
        <p:blipFill>
          <a:blip r:embed="rId2"/>
          <a:stretch>
            <a:fillRect/>
          </a:stretch>
        </p:blipFill>
        <p:spPr>
          <a:xfrm>
            <a:off x="148589" y="0"/>
            <a:ext cx="11624311" cy="6599284"/>
          </a:xfrm>
          <a:prstGeom prst="rect">
            <a:avLst/>
          </a:prstGeom>
        </p:spPr>
      </p:pic>
      <p:sp>
        <p:nvSpPr>
          <p:cNvPr id="4" name="TextBox 3">
            <a:extLst>
              <a:ext uri="{FF2B5EF4-FFF2-40B4-BE49-F238E27FC236}">
                <a16:creationId xmlns:a16="http://schemas.microsoft.com/office/drawing/2014/main" id="{B31F141E-9E58-B720-A91F-8C887EBA51B0}"/>
              </a:ext>
            </a:extLst>
          </p:cNvPr>
          <p:cNvSpPr txBox="1"/>
          <p:nvPr/>
        </p:nvSpPr>
        <p:spPr>
          <a:xfrm>
            <a:off x="2377440" y="6550223"/>
            <a:ext cx="6394764" cy="307777"/>
          </a:xfrm>
          <a:prstGeom prst="rect">
            <a:avLst/>
          </a:prstGeom>
          <a:noFill/>
        </p:spPr>
        <p:txBody>
          <a:bodyPr wrap="none" rtlCol="0">
            <a:spAutoFit/>
          </a:bodyPr>
          <a:lstStyle/>
          <a:p>
            <a:r>
              <a:rPr lang="en-US" sz="1400" dirty="0"/>
              <a:t>Source:  </a:t>
            </a:r>
            <a:r>
              <a:rPr lang="en-US" sz="1400" dirty="0" err="1"/>
              <a:t>Wellcome</a:t>
            </a:r>
            <a:r>
              <a:rPr lang="en-US" sz="1400" dirty="0"/>
              <a:t>/IAVI, “Expanding Access to Monoclonal Antibody-based Products”</a:t>
            </a:r>
          </a:p>
        </p:txBody>
      </p:sp>
    </p:spTree>
    <p:extLst>
      <p:ext uri="{BB962C8B-B14F-4D97-AF65-F5344CB8AC3E}">
        <p14:creationId xmlns:p14="http://schemas.microsoft.com/office/powerpoint/2010/main" val="1116726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1A698B-26CA-CF12-CAC5-2F6EB22472C1}"/>
              </a:ext>
            </a:extLst>
          </p:cNvPr>
          <p:cNvSpPr>
            <a:spLocks noGrp="1"/>
          </p:cNvSpPr>
          <p:nvPr>
            <p:ph type="title"/>
          </p:nvPr>
        </p:nvSpPr>
        <p:spPr/>
        <p:txBody>
          <a:bodyPr>
            <a:normAutofit/>
          </a:bodyPr>
          <a:lstStyle/>
          <a:p>
            <a:r>
              <a:rPr lang="en-US" sz="3200" dirty="0"/>
              <a:t>TRIPS Flexibilities</a:t>
            </a:r>
          </a:p>
        </p:txBody>
      </p:sp>
      <p:sp>
        <p:nvSpPr>
          <p:cNvPr id="4" name="Content Placeholder 3">
            <a:extLst>
              <a:ext uri="{FF2B5EF4-FFF2-40B4-BE49-F238E27FC236}">
                <a16:creationId xmlns:a16="http://schemas.microsoft.com/office/drawing/2014/main" id="{E65A59A9-E135-7113-9539-66BB2E19B37B}"/>
              </a:ext>
            </a:extLst>
          </p:cNvPr>
          <p:cNvSpPr>
            <a:spLocks noGrp="1"/>
          </p:cNvSpPr>
          <p:nvPr>
            <p:ph idx="1"/>
          </p:nvPr>
        </p:nvSpPr>
        <p:spPr/>
        <p:txBody>
          <a:bodyPr/>
          <a:lstStyle/>
          <a:p>
            <a:pPr marL="514350" indent="-514350">
              <a:buFont typeface="+mj-lt"/>
              <a:buAutoNum type="arabicParenR"/>
            </a:pPr>
            <a:r>
              <a:rPr lang="en-US" dirty="0"/>
              <a:t>Limiting the Rights of Patentees</a:t>
            </a:r>
          </a:p>
          <a:p>
            <a:pPr marL="514350" indent="-514350">
              <a:buFont typeface="+mj-lt"/>
              <a:buAutoNum type="arabicParenR"/>
            </a:pPr>
            <a:r>
              <a:rPr lang="en-US" dirty="0"/>
              <a:t>Tightening Patentability Requirements</a:t>
            </a:r>
          </a:p>
          <a:p>
            <a:pPr marL="514350" indent="-514350">
              <a:buFont typeface="+mj-lt"/>
              <a:buAutoNum type="arabicParenR"/>
            </a:pPr>
            <a:r>
              <a:rPr lang="en-US" dirty="0"/>
              <a:t>Limiting the Duration of Patents</a:t>
            </a:r>
          </a:p>
          <a:p>
            <a:pPr lvl="1"/>
            <a:r>
              <a:rPr lang="en-US" dirty="0"/>
              <a:t>Slowing down the review process?</a:t>
            </a:r>
          </a:p>
          <a:p>
            <a:pPr lvl="1"/>
            <a:r>
              <a:rPr lang="en-US" dirty="0"/>
              <a:t>Renouncing patent-term extensions</a:t>
            </a:r>
          </a:p>
          <a:p>
            <a:pPr marL="514350" indent="-514350">
              <a:buFont typeface="+mj-lt"/>
              <a:buAutoNum type="arabicParenR"/>
            </a:pPr>
            <a:r>
              <a:rPr lang="en-US" dirty="0"/>
              <a:t>Limiting the Remedies for Infringement </a:t>
            </a:r>
          </a:p>
          <a:p>
            <a:endParaRPr lang="en-US" dirty="0"/>
          </a:p>
        </p:txBody>
      </p:sp>
    </p:spTree>
    <p:extLst>
      <p:ext uri="{BB962C8B-B14F-4D97-AF65-F5344CB8AC3E}">
        <p14:creationId xmlns:p14="http://schemas.microsoft.com/office/powerpoint/2010/main" val="310632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CA78A-FBCE-F84D-638E-ACE618462450}"/>
              </a:ext>
            </a:extLst>
          </p:cNvPr>
          <p:cNvSpPr>
            <a:spLocks noGrp="1"/>
          </p:cNvSpPr>
          <p:nvPr>
            <p:ph type="title"/>
          </p:nvPr>
        </p:nvSpPr>
        <p:spPr>
          <a:xfrm>
            <a:off x="914400" y="159385"/>
            <a:ext cx="10515600" cy="755015"/>
          </a:xfrm>
        </p:spPr>
        <p:txBody>
          <a:bodyPr>
            <a:normAutofit/>
          </a:bodyPr>
          <a:lstStyle/>
          <a:p>
            <a:pPr algn="ctr"/>
            <a:r>
              <a:rPr lang="en-US" sz="3200" dirty="0"/>
              <a:t>Constraints Imposed by Free Trade Agreements</a:t>
            </a:r>
          </a:p>
        </p:txBody>
      </p:sp>
      <p:sp>
        <p:nvSpPr>
          <p:cNvPr id="4" name="Content Placeholder 3">
            <a:extLst>
              <a:ext uri="{FF2B5EF4-FFF2-40B4-BE49-F238E27FC236}">
                <a16:creationId xmlns:a16="http://schemas.microsoft.com/office/drawing/2014/main" id="{4F5E88B8-0795-F832-F927-3587A1D3E5F8}"/>
              </a:ext>
            </a:extLst>
          </p:cNvPr>
          <p:cNvSpPr>
            <a:spLocks noGrp="1"/>
          </p:cNvSpPr>
          <p:nvPr>
            <p:ph sz="half" idx="1"/>
          </p:nvPr>
        </p:nvSpPr>
        <p:spPr>
          <a:xfrm>
            <a:off x="228600" y="1333500"/>
            <a:ext cx="4008120" cy="4808538"/>
          </a:xfrm>
        </p:spPr>
        <p:txBody>
          <a:bodyPr>
            <a:normAutofit/>
          </a:bodyPr>
          <a:lstStyle/>
          <a:p>
            <a:pPr marL="514350" indent="-514350">
              <a:buFont typeface="+mj-lt"/>
              <a:buAutoNum type="arabicParenR"/>
            </a:pPr>
            <a:r>
              <a:rPr lang="en-US" dirty="0"/>
              <a:t>Limits on compulsory licenses</a:t>
            </a:r>
          </a:p>
          <a:p>
            <a:pPr marL="514350" indent="-514350">
              <a:buFont typeface="+mj-lt"/>
              <a:buAutoNum type="arabicParenR"/>
            </a:pPr>
            <a:r>
              <a:rPr lang="en-US" dirty="0"/>
              <a:t>Rejection of international exhaustion</a:t>
            </a:r>
          </a:p>
          <a:p>
            <a:pPr marL="514350" indent="-514350">
              <a:buFont typeface="+mj-lt"/>
              <a:buAutoNum type="arabicParenR"/>
            </a:pPr>
            <a:r>
              <a:rPr lang="en-US" dirty="0"/>
              <a:t>Mandatory duration of patents</a:t>
            </a:r>
          </a:p>
          <a:p>
            <a:pPr marL="514350" indent="-514350">
              <a:buFont typeface="+mj-lt"/>
              <a:buAutoNum type="arabicParenR"/>
            </a:pPr>
            <a:r>
              <a:rPr lang="en-US" dirty="0"/>
              <a:t>Mandatory data-exclusivity protections</a:t>
            </a:r>
          </a:p>
          <a:p>
            <a:pPr marL="0" indent="0">
              <a:buNone/>
            </a:pPr>
            <a:endParaRPr lang="en-US" dirty="0"/>
          </a:p>
        </p:txBody>
      </p:sp>
      <p:sp>
        <p:nvSpPr>
          <p:cNvPr id="5" name="Content Placeholder 4">
            <a:extLst>
              <a:ext uri="{FF2B5EF4-FFF2-40B4-BE49-F238E27FC236}">
                <a16:creationId xmlns:a16="http://schemas.microsoft.com/office/drawing/2014/main" id="{6C202851-99A5-BC9F-39EB-3F2669D6298E}"/>
              </a:ext>
            </a:extLst>
          </p:cNvPr>
          <p:cNvSpPr>
            <a:spLocks noGrp="1"/>
          </p:cNvSpPr>
          <p:nvPr>
            <p:ph sz="half" idx="2"/>
          </p:nvPr>
        </p:nvSpPr>
        <p:spPr>
          <a:xfrm>
            <a:off x="4560570" y="1071244"/>
            <a:ext cx="7383780" cy="5489575"/>
          </a:xfrm>
          <a:ln>
            <a:solidFill>
              <a:srgbClr val="0070C0"/>
            </a:solidFill>
          </a:ln>
        </p:spPr>
        <p:txBody>
          <a:bodyPr>
            <a:noAutofit/>
          </a:bodyPr>
          <a:lstStyle/>
          <a:p>
            <a:pPr marL="0" indent="0" algn="just">
              <a:buNone/>
            </a:pPr>
            <a:r>
              <a:rPr lang="en-US" sz="1800" dirty="0">
                <a:solidFill>
                  <a:srgbClr val="0070C0"/>
                </a:solidFill>
              </a:rPr>
              <a:t>US-Colombia FTA, Article 16.9(6):</a:t>
            </a:r>
          </a:p>
          <a:p>
            <a:pPr marL="342900" marR="0" lvl="0" indent="-342900" algn="just">
              <a:spcBef>
                <a:spcPts val="1200"/>
              </a:spcBef>
              <a:spcAft>
                <a:spcPts val="0"/>
              </a:spcAft>
              <a:buFont typeface="+mj-lt"/>
              <a:buAutoNum type="alphaLcParenBoth"/>
            </a:pPr>
            <a:r>
              <a:rPr lang="en-US" sz="1800" dirty="0">
                <a:solidFill>
                  <a:srgbClr val="0070C0"/>
                </a:solidFill>
                <a:effectLst/>
                <a:ea typeface="Times New Roman" panose="02020603050405020304" pitchFamily="18" charset="0"/>
              </a:rPr>
              <a:t>Each Party shall make best efforts to process patent applications and marketing approval applications expeditiously with a view to avoiding unreasonable delays. The Parties shall cooperate and provide assistance to one another to achieve these objectives. </a:t>
            </a:r>
            <a:endParaRPr lang="en-US" sz="1800" dirty="0">
              <a:solidFill>
                <a:srgbClr val="0070C0"/>
              </a:solidFill>
              <a:ea typeface="Times New Roman" panose="02020603050405020304" pitchFamily="18" charset="0"/>
            </a:endParaRPr>
          </a:p>
          <a:p>
            <a:pPr marL="342900" marR="0" lvl="0" indent="-342900" algn="just">
              <a:spcBef>
                <a:spcPts val="1200"/>
              </a:spcBef>
              <a:spcAft>
                <a:spcPts val="0"/>
              </a:spcAft>
              <a:buFont typeface="+mj-lt"/>
              <a:buAutoNum type="alphaLcParenBoth"/>
            </a:pPr>
            <a:r>
              <a:rPr lang="en-US" sz="1800" dirty="0">
                <a:solidFill>
                  <a:srgbClr val="0070C0"/>
                </a:solidFill>
                <a:effectLst/>
                <a:ea typeface="Times New Roman" panose="02020603050405020304" pitchFamily="18" charset="0"/>
                <a:cs typeface="Times New Roman" panose="02020603050405020304" pitchFamily="18" charset="0"/>
              </a:rPr>
              <a:t>Each Party shall provide the means to and shall, at the request of the patent owner, compensate for unreasonable delays in the issuance of a patent, other than a patent for a pharmaceutical product, by restoring patent term or patent rights. Each Party may provide the means to and may, at the request of the patent owner, compensate for unreasonable delays in the issuance of a patent for a pharmaceutical product by restoring patent term or patent rights. Any restoration under this subparagraph shall confer all of the exclusive rights of a patent subject to the same limitations and exceptions applicable to the original patent. For purposes of this subparagraph, an unreasonable delay shall at least include a delay in the issuance of the patent of more than five years from the date of filing of the application in the territory of the Party, or three years after a request for examination of the application has been made, whichever is later, provided that periods attributable to actions of the patent applicant need not be included in the determination of such delays</a:t>
            </a:r>
            <a:r>
              <a:rPr lang="en-US" sz="1200" dirty="0">
                <a:solidFill>
                  <a:srgbClr val="0070C0"/>
                </a:solidFill>
                <a:effectLst/>
              </a:rPr>
              <a:t> </a:t>
            </a:r>
            <a:endParaRPr lang="en-US" sz="1800" dirty="0">
              <a:solidFill>
                <a:srgbClr val="0070C0"/>
              </a:solidFill>
            </a:endParaRPr>
          </a:p>
        </p:txBody>
      </p:sp>
      <p:cxnSp>
        <p:nvCxnSpPr>
          <p:cNvPr id="3" name="Straight Arrow Connector 2">
            <a:extLst>
              <a:ext uri="{FF2B5EF4-FFF2-40B4-BE49-F238E27FC236}">
                <a16:creationId xmlns:a16="http://schemas.microsoft.com/office/drawing/2014/main" id="{94B6C433-82F2-4892-00E2-1FA9614798C3}"/>
              </a:ext>
            </a:extLst>
          </p:cNvPr>
          <p:cNvCxnSpPr>
            <a:cxnSpLocks/>
          </p:cNvCxnSpPr>
          <p:nvPr/>
        </p:nvCxnSpPr>
        <p:spPr>
          <a:xfrm flipV="1">
            <a:off x="3771900" y="1417320"/>
            <a:ext cx="788670" cy="2217420"/>
          </a:xfrm>
          <a:prstGeom prst="straightConnector1">
            <a:avLst/>
          </a:prstGeom>
          <a:ln w="6731">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882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CA78A-FBCE-F84D-638E-ACE618462450}"/>
              </a:ext>
            </a:extLst>
          </p:cNvPr>
          <p:cNvSpPr>
            <a:spLocks noGrp="1"/>
          </p:cNvSpPr>
          <p:nvPr>
            <p:ph type="title"/>
          </p:nvPr>
        </p:nvSpPr>
        <p:spPr>
          <a:xfrm>
            <a:off x="914400" y="159385"/>
            <a:ext cx="10515600" cy="755015"/>
          </a:xfrm>
        </p:spPr>
        <p:txBody>
          <a:bodyPr>
            <a:normAutofit/>
          </a:bodyPr>
          <a:lstStyle/>
          <a:p>
            <a:pPr algn="ctr"/>
            <a:r>
              <a:rPr lang="en-US" sz="3200" dirty="0"/>
              <a:t>Constraints Imposed by Free Trade Agreements</a:t>
            </a:r>
          </a:p>
        </p:txBody>
      </p:sp>
      <p:sp>
        <p:nvSpPr>
          <p:cNvPr id="4" name="Content Placeholder 3">
            <a:extLst>
              <a:ext uri="{FF2B5EF4-FFF2-40B4-BE49-F238E27FC236}">
                <a16:creationId xmlns:a16="http://schemas.microsoft.com/office/drawing/2014/main" id="{4F5E88B8-0795-F832-F927-3587A1D3E5F8}"/>
              </a:ext>
            </a:extLst>
          </p:cNvPr>
          <p:cNvSpPr>
            <a:spLocks noGrp="1"/>
          </p:cNvSpPr>
          <p:nvPr>
            <p:ph sz="half" idx="1"/>
          </p:nvPr>
        </p:nvSpPr>
        <p:spPr>
          <a:xfrm>
            <a:off x="228600" y="1333500"/>
            <a:ext cx="4008120" cy="4808538"/>
          </a:xfrm>
        </p:spPr>
        <p:txBody>
          <a:bodyPr>
            <a:normAutofit/>
          </a:bodyPr>
          <a:lstStyle/>
          <a:p>
            <a:pPr marL="514350" indent="-514350">
              <a:buFont typeface="+mj-lt"/>
              <a:buAutoNum type="arabicParenR"/>
            </a:pPr>
            <a:r>
              <a:rPr lang="en-US" dirty="0"/>
              <a:t>Limits on compulsory licenses</a:t>
            </a:r>
          </a:p>
          <a:p>
            <a:pPr marL="514350" indent="-514350">
              <a:buFont typeface="+mj-lt"/>
              <a:buAutoNum type="arabicParenR"/>
            </a:pPr>
            <a:r>
              <a:rPr lang="en-US" dirty="0"/>
              <a:t>Rejection of international exhaustion</a:t>
            </a:r>
          </a:p>
          <a:p>
            <a:pPr marL="514350" indent="-514350">
              <a:buFont typeface="+mj-lt"/>
              <a:buAutoNum type="arabicParenR"/>
            </a:pPr>
            <a:r>
              <a:rPr lang="en-US" dirty="0"/>
              <a:t>Mandatory duration of patents</a:t>
            </a:r>
          </a:p>
          <a:p>
            <a:pPr marL="514350" indent="-514350">
              <a:buFont typeface="+mj-lt"/>
              <a:buAutoNum type="arabicParenR"/>
            </a:pPr>
            <a:r>
              <a:rPr lang="en-US" dirty="0"/>
              <a:t>Mandatory data-exclusivity protections</a:t>
            </a:r>
          </a:p>
          <a:p>
            <a:pPr marL="0" indent="0">
              <a:buNone/>
            </a:pPr>
            <a:endParaRPr lang="en-US" dirty="0"/>
          </a:p>
        </p:txBody>
      </p:sp>
      <p:sp>
        <p:nvSpPr>
          <p:cNvPr id="5" name="Content Placeholder 4">
            <a:extLst>
              <a:ext uri="{FF2B5EF4-FFF2-40B4-BE49-F238E27FC236}">
                <a16:creationId xmlns:a16="http://schemas.microsoft.com/office/drawing/2014/main" id="{6C202851-99A5-BC9F-39EB-3F2669D6298E}"/>
              </a:ext>
            </a:extLst>
          </p:cNvPr>
          <p:cNvSpPr>
            <a:spLocks noGrp="1"/>
          </p:cNvSpPr>
          <p:nvPr>
            <p:ph sz="half" idx="2"/>
          </p:nvPr>
        </p:nvSpPr>
        <p:spPr>
          <a:xfrm>
            <a:off x="4560570" y="1071244"/>
            <a:ext cx="7383780" cy="5489575"/>
          </a:xfrm>
          <a:ln>
            <a:solidFill>
              <a:srgbClr val="0070C0"/>
            </a:solidFill>
          </a:ln>
        </p:spPr>
        <p:txBody>
          <a:bodyPr>
            <a:noAutofit/>
          </a:bodyPr>
          <a:lstStyle/>
          <a:p>
            <a:pPr marL="0" indent="0" algn="just">
              <a:buNone/>
            </a:pPr>
            <a:r>
              <a:rPr lang="en-US" sz="1800" dirty="0">
                <a:solidFill>
                  <a:srgbClr val="0070C0"/>
                </a:solidFill>
              </a:rPr>
              <a:t>CAFTA, Article 15.9(6):</a:t>
            </a:r>
          </a:p>
          <a:p>
            <a:pPr marL="0" indent="0">
              <a:buNone/>
            </a:pPr>
            <a:r>
              <a:rPr lang="en-US" sz="1800" dirty="0">
                <a:solidFill>
                  <a:srgbClr val="0070C0"/>
                </a:solidFill>
                <a:effectLst/>
              </a:rPr>
              <a:t>(a) Each Party, at the request of the patent owner, shall adjust the term of a patent to compensate for unreasonable delays that occur in granting the patent. For purposes of this paragraph, an unreasonable delay shall at least include a delay in the issuance of the patent of more than five years from the date of filing of the application in the territory of the Party, or three years after a request for examination of the application has been made, whichever is later, provided that periods attributable to actions of the patent applicant need not be included in the determination of such delays. </a:t>
            </a:r>
            <a:endParaRPr lang="en-US" sz="1800" dirty="0">
              <a:solidFill>
                <a:srgbClr val="0070C0"/>
              </a:solidFill>
            </a:endParaRPr>
          </a:p>
          <a:p>
            <a:pPr marL="0" indent="0">
              <a:buNone/>
            </a:pPr>
            <a:r>
              <a:rPr lang="en-US" sz="1800" dirty="0">
                <a:solidFill>
                  <a:srgbClr val="0070C0"/>
                </a:solidFill>
                <a:effectLst/>
              </a:rPr>
              <a:t>(b) With respect to any pharmaceutical product that is covered by a patent, each Party shall make available a restoration of the patent term to compensate the patent owner for unreasonable curtailment of the effective patent term resulting from the marketing approval process related to the first commercial marketing of the product in that Party. </a:t>
            </a:r>
            <a:endParaRPr lang="en-US" sz="1800" dirty="0">
              <a:solidFill>
                <a:srgbClr val="0070C0"/>
              </a:solidFill>
            </a:endParaRPr>
          </a:p>
        </p:txBody>
      </p:sp>
      <p:cxnSp>
        <p:nvCxnSpPr>
          <p:cNvPr id="3" name="Straight Arrow Connector 2">
            <a:extLst>
              <a:ext uri="{FF2B5EF4-FFF2-40B4-BE49-F238E27FC236}">
                <a16:creationId xmlns:a16="http://schemas.microsoft.com/office/drawing/2014/main" id="{94B6C433-82F2-4892-00E2-1FA9614798C3}"/>
              </a:ext>
            </a:extLst>
          </p:cNvPr>
          <p:cNvCxnSpPr>
            <a:cxnSpLocks/>
          </p:cNvCxnSpPr>
          <p:nvPr/>
        </p:nvCxnSpPr>
        <p:spPr>
          <a:xfrm flipV="1">
            <a:off x="3771900" y="1417320"/>
            <a:ext cx="788670" cy="2217420"/>
          </a:xfrm>
          <a:prstGeom prst="straightConnector1">
            <a:avLst/>
          </a:prstGeom>
          <a:ln w="6731">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5876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1A698B-26CA-CF12-CAC5-2F6EB22472C1}"/>
              </a:ext>
            </a:extLst>
          </p:cNvPr>
          <p:cNvSpPr>
            <a:spLocks noGrp="1"/>
          </p:cNvSpPr>
          <p:nvPr>
            <p:ph type="title"/>
          </p:nvPr>
        </p:nvSpPr>
        <p:spPr/>
        <p:txBody>
          <a:bodyPr>
            <a:normAutofit/>
          </a:bodyPr>
          <a:lstStyle/>
          <a:p>
            <a:r>
              <a:rPr lang="en-US" sz="3200" dirty="0"/>
              <a:t>TRIPS Flexibilities</a:t>
            </a:r>
          </a:p>
        </p:txBody>
      </p:sp>
      <p:sp>
        <p:nvSpPr>
          <p:cNvPr id="4" name="Content Placeholder 3">
            <a:extLst>
              <a:ext uri="{FF2B5EF4-FFF2-40B4-BE49-F238E27FC236}">
                <a16:creationId xmlns:a16="http://schemas.microsoft.com/office/drawing/2014/main" id="{E65A59A9-E135-7113-9539-66BB2E19B37B}"/>
              </a:ext>
            </a:extLst>
          </p:cNvPr>
          <p:cNvSpPr>
            <a:spLocks noGrp="1"/>
          </p:cNvSpPr>
          <p:nvPr>
            <p:ph idx="1"/>
          </p:nvPr>
        </p:nvSpPr>
        <p:spPr>
          <a:xfrm>
            <a:off x="838200" y="1825625"/>
            <a:ext cx="9368790" cy="4351338"/>
          </a:xfrm>
        </p:spPr>
        <p:txBody>
          <a:bodyPr/>
          <a:lstStyle/>
          <a:p>
            <a:pPr marL="514350" indent="-514350">
              <a:buFont typeface="+mj-lt"/>
              <a:buAutoNum type="arabicParenR"/>
            </a:pPr>
            <a:r>
              <a:rPr lang="en-US" dirty="0"/>
              <a:t>Limiting the Rights of Patentees</a:t>
            </a:r>
          </a:p>
          <a:p>
            <a:pPr marL="514350" indent="-514350">
              <a:buFont typeface="+mj-lt"/>
              <a:buAutoNum type="arabicParenR"/>
            </a:pPr>
            <a:r>
              <a:rPr lang="en-US" dirty="0"/>
              <a:t>Tightening Patentability Requirements</a:t>
            </a:r>
          </a:p>
          <a:p>
            <a:pPr marL="514350" indent="-514350">
              <a:buFont typeface="+mj-lt"/>
              <a:buAutoNum type="arabicParenR"/>
            </a:pPr>
            <a:r>
              <a:rPr lang="en-US" dirty="0"/>
              <a:t>Limiting the Duration of Patents</a:t>
            </a:r>
          </a:p>
          <a:p>
            <a:pPr marL="514350" indent="-514350">
              <a:buFont typeface="+mj-lt"/>
              <a:buAutoNum type="arabicParenR"/>
            </a:pPr>
            <a:r>
              <a:rPr lang="en-US" dirty="0"/>
              <a:t>Limiting the Remedies for Infringement</a:t>
            </a:r>
          </a:p>
          <a:p>
            <a:pPr lvl="1"/>
            <a:r>
              <a:rPr lang="en-US" dirty="0"/>
              <a:t>Denying injunctions when they would adversely affect public health; granting “ongoing royalties” instead </a:t>
            </a:r>
          </a:p>
          <a:p>
            <a:endParaRPr lang="en-US" dirty="0"/>
          </a:p>
        </p:txBody>
      </p:sp>
    </p:spTree>
    <p:extLst>
      <p:ext uri="{BB962C8B-B14F-4D97-AF65-F5344CB8AC3E}">
        <p14:creationId xmlns:p14="http://schemas.microsoft.com/office/powerpoint/2010/main" val="1667542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106BC5-40E3-56F0-5454-8C89E293C567}"/>
              </a:ext>
            </a:extLst>
          </p:cNvPr>
          <p:cNvPicPr>
            <a:picLocks noChangeAspect="1"/>
          </p:cNvPicPr>
          <p:nvPr/>
        </p:nvPicPr>
        <p:blipFill>
          <a:blip r:embed="rId2"/>
          <a:stretch>
            <a:fillRect/>
          </a:stretch>
        </p:blipFill>
        <p:spPr>
          <a:xfrm>
            <a:off x="-1" y="0"/>
            <a:ext cx="12086967" cy="534390"/>
          </a:xfrm>
          <a:prstGeom prst="rect">
            <a:avLst/>
          </a:prstGeom>
        </p:spPr>
      </p:pic>
      <p:pic>
        <p:nvPicPr>
          <p:cNvPr id="5" name="Picture 4" descr="Table&#10;&#10;Description automatically generated">
            <a:extLst>
              <a:ext uri="{FF2B5EF4-FFF2-40B4-BE49-F238E27FC236}">
                <a16:creationId xmlns:a16="http://schemas.microsoft.com/office/drawing/2014/main" id="{2B425482-1FB2-3EE8-7E01-F3BAE2B14C6B}"/>
              </a:ext>
            </a:extLst>
          </p:cNvPr>
          <p:cNvPicPr>
            <a:picLocks noChangeAspect="1"/>
          </p:cNvPicPr>
          <p:nvPr/>
        </p:nvPicPr>
        <p:blipFill>
          <a:blip r:embed="rId3"/>
          <a:stretch>
            <a:fillRect/>
          </a:stretch>
        </p:blipFill>
        <p:spPr>
          <a:xfrm>
            <a:off x="0" y="534389"/>
            <a:ext cx="12086966" cy="6179291"/>
          </a:xfrm>
          <a:prstGeom prst="rect">
            <a:avLst/>
          </a:prstGeom>
        </p:spPr>
      </p:pic>
    </p:spTree>
    <p:extLst>
      <p:ext uri="{BB962C8B-B14F-4D97-AF65-F5344CB8AC3E}">
        <p14:creationId xmlns:p14="http://schemas.microsoft.com/office/powerpoint/2010/main" val="242653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923307" y="0"/>
            <a:ext cx="599702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5" name="Rectangle 14"/>
          <p:cNvSpPr/>
          <p:nvPr/>
        </p:nvSpPr>
        <p:spPr>
          <a:xfrm>
            <a:off x="2347310" y="2374865"/>
            <a:ext cx="7497379" cy="1569660"/>
          </a:xfrm>
          <a:prstGeom prst="rect">
            <a:avLst/>
          </a:prstGeom>
        </p:spPr>
        <p:txBody>
          <a:bodyPr wrap="square">
            <a:spAutoFit/>
          </a:bodyPr>
          <a:lstStyle/>
          <a:p>
            <a:pPr algn="ctr"/>
            <a:r>
              <a:rPr lang="en-US" sz="4000" dirty="0">
                <a:latin typeface="Garamond"/>
                <a:cs typeface="Garamond"/>
              </a:rPr>
              <a:t>Part A:  Developing Countries</a:t>
            </a:r>
          </a:p>
          <a:p>
            <a:pPr algn="ctr"/>
            <a:endParaRPr lang="en-US" dirty="0">
              <a:latin typeface="Garamond"/>
              <a:cs typeface="Garamond"/>
            </a:endParaRPr>
          </a:p>
          <a:p>
            <a:pPr algn="ctr"/>
            <a:endParaRPr lang="en-US" dirty="0">
              <a:latin typeface="Garamond"/>
              <a:cs typeface="Garamond"/>
            </a:endParaRPr>
          </a:p>
          <a:p>
            <a:pPr algn="ctr"/>
            <a:endParaRPr lang="en-US" sz="2000" dirty="0">
              <a:latin typeface="Garamond"/>
              <a:cs typeface="Garamond"/>
            </a:endParaRPr>
          </a:p>
        </p:txBody>
      </p:sp>
      <p:sp>
        <p:nvSpPr>
          <p:cNvPr id="2" name="TextBox 1"/>
          <p:cNvSpPr txBox="1"/>
          <p:nvPr/>
        </p:nvSpPr>
        <p:spPr>
          <a:xfrm>
            <a:off x="1732643" y="2449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14107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106BC5-40E3-56F0-5454-8C89E293C567}"/>
              </a:ext>
            </a:extLst>
          </p:cNvPr>
          <p:cNvPicPr>
            <a:picLocks noChangeAspect="1"/>
          </p:cNvPicPr>
          <p:nvPr/>
        </p:nvPicPr>
        <p:blipFill>
          <a:blip r:embed="rId2"/>
          <a:stretch>
            <a:fillRect/>
          </a:stretch>
        </p:blipFill>
        <p:spPr>
          <a:xfrm>
            <a:off x="-1" y="0"/>
            <a:ext cx="12086967" cy="534390"/>
          </a:xfrm>
          <a:prstGeom prst="rect">
            <a:avLst/>
          </a:prstGeom>
        </p:spPr>
      </p:pic>
      <p:pic>
        <p:nvPicPr>
          <p:cNvPr id="4" name="Picture 3" descr="Table&#10;&#10;Description automatically generated">
            <a:extLst>
              <a:ext uri="{FF2B5EF4-FFF2-40B4-BE49-F238E27FC236}">
                <a16:creationId xmlns:a16="http://schemas.microsoft.com/office/drawing/2014/main" id="{B192C6CA-E1B3-6CC1-D227-10AAF3708B0C}"/>
              </a:ext>
            </a:extLst>
          </p:cNvPr>
          <p:cNvPicPr>
            <a:picLocks noChangeAspect="1"/>
          </p:cNvPicPr>
          <p:nvPr/>
        </p:nvPicPr>
        <p:blipFill>
          <a:blip r:embed="rId3"/>
          <a:stretch>
            <a:fillRect/>
          </a:stretch>
        </p:blipFill>
        <p:spPr>
          <a:xfrm>
            <a:off x="0" y="534390"/>
            <a:ext cx="12086966" cy="5674859"/>
          </a:xfrm>
          <a:prstGeom prst="rect">
            <a:avLst/>
          </a:prstGeom>
        </p:spPr>
      </p:pic>
    </p:spTree>
    <p:extLst>
      <p:ext uri="{BB962C8B-B14F-4D97-AF65-F5344CB8AC3E}">
        <p14:creationId xmlns:p14="http://schemas.microsoft.com/office/powerpoint/2010/main" val="3871131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106BC5-40E3-56F0-5454-8C89E293C567}"/>
              </a:ext>
            </a:extLst>
          </p:cNvPr>
          <p:cNvPicPr>
            <a:picLocks noChangeAspect="1"/>
          </p:cNvPicPr>
          <p:nvPr/>
        </p:nvPicPr>
        <p:blipFill>
          <a:blip r:embed="rId2"/>
          <a:stretch>
            <a:fillRect/>
          </a:stretch>
        </p:blipFill>
        <p:spPr>
          <a:xfrm>
            <a:off x="-1" y="0"/>
            <a:ext cx="12086967" cy="534390"/>
          </a:xfrm>
          <a:prstGeom prst="rect">
            <a:avLst/>
          </a:prstGeom>
        </p:spPr>
      </p:pic>
      <p:pic>
        <p:nvPicPr>
          <p:cNvPr id="4" name="Picture 3" descr="Graphical user interface, table&#10;&#10;Description automatically generated">
            <a:extLst>
              <a:ext uri="{FF2B5EF4-FFF2-40B4-BE49-F238E27FC236}">
                <a16:creationId xmlns:a16="http://schemas.microsoft.com/office/drawing/2014/main" id="{A3759FBF-8E52-31D0-D2A3-36315AEADDE1}"/>
              </a:ext>
            </a:extLst>
          </p:cNvPr>
          <p:cNvPicPr>
            <a:picLocks noChangeAspect="1"/>
          </p:cNvPicPr>
          <p:nvPr/>
        </p:nvPicPr>
        <p:blipFill>
          <a:blip r:embed="rId3"/>
          <a:stretch>
            <a:fillRect/>
          </a:stretch>
        </p:blipFill>
        <p:spPr>
          <a:xfrm>
            <a:off x="0" y="482864"/>
            <a:ext cx="12086966" cy="5956036"/>
          </a:xfrm>
          <a:prstGeom prst="rect">
            <a:avLst/>
          </a:prstGeom>
        </p:spPr>
      </p:pic>
    </p:spTree>
    <p:extLst>
      <p:ext uri="{BB962C8B-B14F-4D97-AF65-F5344CB8AC3E}">
        <p14:creationId xmlns:p14="http://schemas.microsoft.com/office/powerpoint/2010/main" val="3364359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106BC5-40E3-56F0-5454-8C89E293C567}"/>
              </a:ext>
            </a:extLst>
          </p:cNvPr>
          <p:cNvPicPr>
            <a:picLocks noChangeAspect="1"/>
          </p:cNvPicPr>
          <p:nvPr/>
        </p:nvPicPr>
        <p:blipFill>
          <a:blip r:embed="rId2"/>
          <a:stretch>
            <a:fillRect/>
          </a:stretch>
        </p:blipFill>
        <p:spPr>
          <a:xfrm>
            <a:off x="-1" y="0"/>
            <a:ext cx="12086967" cy="534390"/>
          </a:xfrm>
          <a:prstGeom prst="rect">
            <a:avLst/>
          </a:prstGeom>
        </p:spPr>
      </p:pic>
      <p:pic>
        <p:nvPicPr>
          <p:cNvPr id="4" name="Picture 3" descr="Table&#10;&#10;Description automatically generated">
            <a:extLst>
              <a:ext uri="{FF2B5EF4-FFF2-40B4-BE49-F238E27FC236}">
                <a16:creationId xmlns:a16="http://schemas.microsoft.com/office/drawing/2014/main" id="{F3A5A886-4BD0-A0F8-37C3-E15013F08946}"/>
              </a:ext>
            </a:extLst>
          </p:cNvPr>
          <p:cNvPicPr>
            <a:picLocks noChangeAspect="1"/>
          </p:cNvPicPr>
          <p:nvPr/>
        </p:nvPicPr>
        <p:blipFill>
          <a:blip r:embed="rId3"/>
          <a:stretch>
            <a:fillRect/>
          </a:stretch>
        </p:blipFill>
        <p:spPr>
          <a:xfrm>
            <a:off x="-1" y="484864"/>
            <a:ext cx="12086966" cy="5888272"/>
          </a:xfrm>
          <a:prstGeom prst="rect">
            <a:avLst/>
          </a:prstGeom>
        </p:spPr>
      </p:pic>
    </p:spTree>
    <p:extLst>
      <p:ext uri="{BB962C8B-B14F-4D97-AF65-F5344CB8AC3E}">
        <p14:creationId xmlns:p14="http://schemas.microsoft.com/office/powerpoint/2010/main" val="700701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106BC5-40E3-56F0-5454-8C89E293C567}"/>
              </a:ext>
            </a:extLst>
          </p:cNvPr>
          <p:cNvPicPr>
            <a:picLocks noChangeAspect="1"/>
          </p:cNvPicPr>
          <p:nvPr/>
        </p:nvPicPr>
        <p:blipFill>
          <a:blip r:embed="rId2"/>
          <a:stretch>
            <a:fillRect/>
          </a:stretch>
        </p:blipFill>
        <p:spPr>
          <a:xfrm>
            <a:off x="-1" y="0"/>
            <a:ext cx="12086967" cy="534390"/>
          </a:xfrm>
          <a:prstGeom prst="rect">
            <a:avLst/>
          </a:prstGeom>
        </p:spPr>
      </p:pic>
      <p:pic>
        <p:nvPicPr>
          <p:cNvPr id="4" name="Picture 3" descr="Table&#10;&#10;Description automatically generated">
            <a:extLst>
              <a:ext uri="{FF2B5EF4-FFF2-40B4-BE49-F238E27FC236}">
                <a16:creationId xmlns:a16="http://schemas.microsoft.com/office/drawing/2014/main" id="{9D6FA4DA-5762-19B6-2770-BE94EFD332DC}"/>
              </a:ext>
            </a:extLst>
          </p:cNvPr>
          <p:cNvPicPr>
            <a:picLocks noChangeAspect="1"/>
          </p:cNvPicPr>
          <p:nvPr/>
        </p:nvPicPr>
        <p:blipFill>
          <a:blip r:embed="rId3"/>
          <a:stretch>
            <a:fillRect/>
          </a:stretch>
        </p:blipFill>
        <p:spPr>
          <a:xfrm>
            <a:off x="-1" y="534390"/>
            <a:ext cx="12086966" cy="5917576"/>
          </a:xfrm>
          <a:prstGeom prst="rect">
            <a:avLst/>
          </a:prstGeom>
        </p:spPr>
      </p:pic>
    </p:spTree>
    <p:extLst>
      <p:ext uri="{BB962C8B-B14F-4D97-AF65-F5344CB8AC3E}">
        <p14:creationId xmlns:p14="http://schemas.microsoft.com/office/powerpoint/2010/main" val="222385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106BC5-40E3-56F0-5454-8C89E293C567}"/>
              </a:ext>
            </a:extLst>
          </p:cNvPr>
          <p:cNvPicPr>
            <a:picLocks noChangeAspect="1"/>
          </p:cNvPicPr>
          <p:nvPr/>
        </p:nvPicPr>
        <p:blipFill>
          <a:blip r:embed="rId2"/>
          <a:stretch>
            <a:fillRect/>
          </a:stretch>
        </p:blipFill>
        <p:spPr>
          <a:xfrm>
            <a:off x="-1" y="0"/>
            <a:ext cx="12086967" cy="534390"/>
          </a:xfrm>
          <a:prstGeom prst="rect">
            <a:avLst/>
          </a:prstGeom>
        </p:spPr>
      </p:pic>
      <p:pic>
        <p:nvPicPr>
          <p:cNvPr id="4" name="Picture 3" descr="Table&#10;&#10;Description automatically generated">
            <a:extLst>
              <a:ext uri="{FF2B5EF4-FFF2-40B4-BE49-F238E27FC236}">
                <a16:creationId xmlns:a16="http://schemas.microsoft.com/office/drawing/2014/main" id="{28DC5CD9-826F-7F00-EE58-9BAA6C9EF1B0}"/>
              </a:ext>
            </a:extLst>
          </p:cNvPr>
          <p:cNvPicPr>
            <a:picLocks noChangeAspect="1"/>
          </p:cNvPicPr>
          <p:nvPr/>
        </p:nvPicPr>
        <p:blipFill>
          <a:blip r:embed="rId3"/>
          <a:stretch>
            <a:fillRect/>
          </a:stretch>
        </p:blipFill>
        <p:spPr>
          <a:xfrm>
            <a:off x="0" y="534390"/>
            <a:ext cx="12086966" cy="5627024"/>
          </a:xfrm>
          <a:prstGeom prst="rect">
            <a:avLst/>
          </a:prstGeom>
        </p:spPr>
      </p:pic>
    </p:spTree>
    <p:extLst>
      <p:ext uri="{BB962C8B-B14F-4D97-AF65-F5344CB8AC3E}">
        <p14:creationId xmlns:p14="http://schemas.microsoft.com/office/powerpoint/2010/main" val="3088697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106BC5-40E3-56F0-5454-8C89E293C567}"/>
              </a:ext>
            </a:extLst>
          </p:cNvPr>
          <p:cNvPicPr>
            <a:picLocks noChangeAspect="1"/>
          </p:cNvPicPr>
          <p:nvPr/>
        </p:nvPicPr>
        <p:blipFill>
          <a:blip r:embed="rId2"/>
          <a:stretch>
            <a:fillRect/>
          </a:stretch>
        </p:blipFill>
        <p:spPr>
          <a:xfrm>
            <a:off x="-1" y="0"/>
            <a:ext cx="12086967" cy="534390"/>
          </a:xfrm>
          <a:prstGeom prst="rect">
            <a:avLst/>
          </a:prstGeom>
        </p:spPr>
      </p:pic>
      <p:pic>
        <p:nvPicPr>
          <p:cNvPr id="4" name="Picture 3" descr="Table&#10;&#10;Description automatically generated">
            <a:extLst>
              <a:ext uri="{FF2B5EF4-FFF2-40B4-BE49-F238E27FC236}">
                <a16:creationId xmlns:a16="http://schemas.microsoft.com/office/drawing/2014/main" id="{2AB25C51-F682-B2DD-2F7B-2C9AC030ABE3}"/>
              </a:ext>
            </a:extLst>
          </p:cNvPr>
          <p:cNvPicPr>
            <a:picLocks noChangeAspect="1"/>
          </p:cNvPicPr>
          <p:nvPr/>
        </p:nvPicPr>
        <p:blipFill>
          <a:blip r:embed="rId3"/>
          <a:stretch>
            <a:fillRect/>
          </a:stretch>
        </p:blipFill>
        <p:spPr>
          <a:xfrm>
            <a:off x="0" y="530101"/>
            <a:ext cx="12069038" cy="5908799"/>
          </a:xfrm>
          <a:prstGeom prst="rect">
            <a:avLst/>
          </a:prstGeom>
        </p:spPr>
      </p:pic>
    </p:spTree>
    <p:extLst>
      <p:ext uri="{BB962C8B-B14F-4D97-AF65-F5344CB8AC3E}">
        <p14:creationId xmlns:p14="http://schemas.microsoft.com/office/powerpoint/2010/main" val="2129638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106BC5-40E3-56F0-5454-8C89E293C567}"/>
              </a:ext>
            </a:extLst>
          </p:cNvPr>
          <p:cNvPicPr>
            <a:picLocks noChangeAspect="1"/>
          </p:cNvPicPr>
          <p:nvPr/>
        </p:nvPicPr>
        <p:blipFill>
          <a:blip r:embed="rId2"/>
          <a:stretch>
            <a:fillRect/>
          </a:stretch>
        </p:blipFill>
        <p:spPr>
          <a:xfrm>
            <a:off x="-1" y="0"/>
            <a:ext cx="12086967" cy="534390"/>
          </a:xfrm>
          <a:prstGeom prst="rect">
            <a:avLst/>
          </a:prstGeom>
        </p:spPr>
      </p:pic>
      <p:pic>
        <p:nvPicPr>
          <p:cNvPr id="4" name="Picture 3" descr="Graphical user interface, table&#10;&#10;Description automatically generated">
            <a:extLst>
              <a:ext uri="{FF2B5EF4-FFF2-40B4-BE49-F238E27FC236}">
                <a16:creationId xmlns:a16="http://schemas.microsoft.com/office/drawing/2014/main" id="{8D049255-D8EF-407A-DE6A-056B8A96BD7B}"/>
              </a:ext>
            </a:extLst>
          </p:cNvPr>
          <p:cNvPicPr>
            <a:picLocks noChangeAspect="1"/>
          </p:cNvPicPr>
          <p:nvPr/>
        </p:nvPicPr>
        <p:blipFill>
          <a:blip r:embed="rId3"/>
          <a:stretch>
            <a:fillRect/>
          </a:stretch>
        </p:blipFill>
        <p:spPr>
          <a:xfrm>
            <a:off x="0" y="534390"/>
            <a:ext cx="12086966" cy="5646396"/>
          </a:xfrm>
          <a:prstGeom prst="rect">
            <a:avLst/>
          </a:prstGeom>
        </p:spPr>
      </p:pic>
    </p:spTree>
    <p:extLst>
      <p:ext uri="{BB962C8B-B14F-4D97-AF65-F5344CB8AC3E}">
        <p14:creationId xmlns:p14="http://schemas.microsoft.com/office/powerpoint/2010/main" val="4218881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106BC5-40E3-56F0-5454-8C89E293C567}"/>
              </a:ext>
            </a:extLst>
          </p:cNvPr>
          <p:cNvPicPr>
            <a:picLocks noChangeAspect="1"/>
          </p:cNvPicPr>
          <p:nvPr/>
        </p:nvPicPr>
        <p:blipFill>
          <a:blip r:embed="rId2"/>
          <a:stretch>
            <a:fillRect/>
          </a:stretch>
        </p:blipFill>
        <p:spPr>
          <a:xfrm>
            <a:off x="-1" y="0"/>
            <a:ext cx="12086967" cy="534390"/>
          </a:xfrm>
          <a:prstGeom prst="rect">
            <a:avLst/>
          </a:prstGeom>
        </p:spPr>
      </p:pic>
      <p:pic>
        <p:nvPicPr>
          <p:cNvPr id="4" name="Picture 3">
            <a:extLst>
              <a:ext uri="{FF2B5EF4-FFF2-40B4-BE49-F238E27FC236}">
                <a16:creationId xmlns:a16="http://schemas.microsoft.com/office/drawing/2014/main" id="{574B6DBB-3477-2169-8FB7-30DFCAF199DB}"/>
              </a:ext>
            </a:extLst>
          </p:cNvPr>
          <p:cNvPicPr>
            <a:picLocks noChangeAspect="1"/>
          </p:cNvPicPr>
          <p:nvPr/>
        </p:nvPicPr>
        <p:blipFill>
          <a:blip r:embed="rId3"/>
          <a:stretch>
            <a:fillRect/>
          </a:stretch>
        </p:blipFill>
        <p:spPr>
          <a:xfrm>
            <a:off x="-1" y="534389"/>
            <a:ext cx="12145230" cy="641267"/>
          </a:xfrm>
          <a:prstGeom prst="rect">
            <a:avLst/>
          </a:prstGeom>
        </p:spPr>
      </p:pic>
      <p:sp>
        <p:nvSpPr>
          <p:cNvPr id="5" name="TextBox 4">
            <a:extLst>
              <a:ext uri="{FF2B5EF4-FFF2-40B4-BE49-F238E27FC236}">
                <a16:creationId xmlns:a16="http://schemas.microsoft.com/office/drawing/2014/main" id="{E18961CE-FADA-703C-34D5-CD718F77FC94}"/>
              </a:ext>
            </a:extLst>
          </p:cNvPr>
          <p:cNvSpPr txBox="1"/>
          <p:nvPr/>
        </p:nvSpPr>
        <p:spPr>
          <a:xfrm>
            <a:off x="534390" y="6349174"/>
            <a:ext cx="11344388" cy="369332"/>
          </a:xfrm>
          <a:prstGeom prst="rect">
            <a:avLst/>
          </a:prstGeom>
          <a:noFill/>
        </p:spPr>
        <p:txBody>
          <a:bodyPr wrap="none" rtlCol="0">
            <a:spAutoFit/>
          </a:bodyPr>
          <a:lstStyle/>
          <a:p>
            <a:r>
              <a:rPr lang="en-US" dirty="0"/>
              <a:t>Source:  The TRIPS Flexibilities Database, </a:t>
            </a:r>
            <a:r>
              <a:rPr lang="en-US" dirty="0">
                <a:hlinkClick r:id="rId4"/>
              </a:rPr>
              <a:t>http://tripsflexibilities.medicineslawandpolicy.org</a:t>
            </a:r>
            <a:r>
              <a:rPr lang="en-US" dirty="0"/>
              <a:t> (last visited March 24, 2023)</a:t>
            </a:r>
          </a:p>
        </p:txBody>
      </p:sp>
    </p:spTree>
    <p:extLst>
      <p:ext uri="{BB962C8B-B14F-4D97-AF65-F5344CB8AC3E}">
        <p14:creationId xmlns:p14="http://schemas.microsoft.com/office/powerpoint/2010/main" val="2943815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A979E-F3FD-55EA-5F3C-ED414CF42E1C}"/>
              </a:ext>
            </a:extLst>
          </p:cNvPr>
          <p:cNvSpPr>
            <a:spLocks noGrp="1"/>
          </p:cNvSpPr>
          <p:nvPr>
            <p:ph type="title"/>
          </p:nvPr>
        </p:nvSpPr>
        <p:spPr>
          <a:xfrm>
            <a:off x="838200" y="151369"/>
            <a:ext cx="10515600" cy="1325563"/>
          </a:xfrm>
        </p:spPr>
        <p:txBody>
          <a:bodyPr>
            <a:normAutofit/>
          </a:bodyPr>
          <a:lstStyle/>
          <a:p>
            <a:pPr algn="ctr"/>
            <a:r>
              <a:rPr lang="en-US" sz="3200" dirty="0"/>
              <a:t>Usage of TRIPS Flexibilities, 2001-2022</a:t>
            </a:r>
          </a:p>
        </p:txBody>
      </p:sp>
      <p:sp>
        <p:nvSpPr>
          <p:cNvPr id="3" name="Content Placeholder 2">
            <a:extLst>
              <a:ext uri="{FF2B5EF4-FFF2-40B4-BE49-F238E27FC236}">
                <a16:creationId xmlns:a16="http://schemas.microsoft.com/office/drawing/2014/main" id="{3CE4B24B-5582-D450-BC56-1383F3BC7FBC}"/>
              </a:ext>
            </a:extLst>
          </p:cNvPr>
          <p:cNvSpPr>
            <a:spLocks noGrp="1"/>
          </p:cNvSpPr>
          <p:nvPr>
            <p:ph idx="1"/>
          </p:nvPr>
        </p:nvSpPr>
        <p:spPr>
          <a:xfrm>
            <a:off x="838200" y="1181595"/>
            <a:ext cx="10515600" cy="4995368"/>
          </a:xfrm>
        </p:spPr>
        <p:txBody>
          <a:bodyPr>
            <a:noAutofit/>
          </a:bodyPr>
          <a:lstStyle/>
          <a:p>
            <a:pPr marL="0" marR="0" indent="-457200" algn="just">
              <a:lnSpc>
                <a:spcPct val="110000"/>
              </a:lnSpc>
              <a:spcBef>
                <a:spcPts val="600"/>
              </a:spcBef>
            </a:pPr>
            <a:r>
              <a:rPr lang="en-US" sz="2000" dirty="0">
                <a:effectLst/>
                <a:ea typeface="Arial" panose="020B0604020202020204" pitchFamily="34" charset="0"/>
              </a:rPr>
              <a:t>Until 2014, the large majority of the invocations involved drugs aimed at HIV/AIDS.  Since 2020, all have involved drugs aimed at COVID-19.</a:t>
            </a:r>
          </a:p>
          <a:p>
            <a:pPr marL="0" marR="0" indent="-457200" algn="just">
              <a:lnSpc>
                <a:spcPct val="110000"/>
              </a:lnSpc>
              <a:spcBef>
                <a:spcPts val="600"/>
              </a:spcBef>
            </a:pPr>
            <a:r>
              <a:rPr lang="en-US" sz="2000" dirty="0">
                <a:effectLst/>
                <a:ea typeface="Arial" panose="020B0604020202020204" pitchFamily="34" charset="0"/>
              </a:rPr>
              <a:t>82% [130/158] were finally executed; 18% [28/158] were not; the remainder are still pending.  </a:t>
            </a:r>
          </a:p>
          <a:p>
            <a:pPr marL="0" marR="0" indent="-457200" algn="just">
              <a:lnSpc>
                <a:spcPct val="110000"/>
              </a:lnSpc>
              <a:spcBef>
                <a:spcPts val="600"/>
              </a:spcBef>
            </a:pPr>
            <a:r>
              <a:rPr lang="en-US" sz="2000" dirty="0">
                <a:effectLst/>
                <a:ea typeface="Arial" panose="020B0604020202020204" pitchFamily="34" charset="0"/>
              </a:rPr>
              <a:t>27% [46/168] were by least developed countries, invoking their exemption (confirmed by paragraph 7 of the Doha Declaration) from the relevant provisions of TRIPS. </a:t>
            </a:r>
          </a:p>
          <a:p>
            <a:pPr marL="0" marR="0" indent="-457200" algn="just">
              <a:lnSpc>
                <a:spcPct val="110000"/>
              </a:lnSpc>
              <a:spcBef>
                <a:spcPts val="600"/>
              </a:spcBef>
            </a:pPr>
            <a:r>
              <a:rPr lang="en-US" sz="2000" dirty="0">
                <a:effectLst/>
                <a:ea typeface="Arial" panose="020B0604020202020204" pitchFamily="34" charset="0"/>
              </a:rPr>
              <a:t>13% [22/168] of the invocation were by high-income countries.</a:t>
            </a:r>
          </a:p>
          <a:p>
            <a:pPr marL="0" marR="0" indent="-457200" algn="just">
              <a:lnSpc>
                <a:spcPct val="110000"/>
              </a:lnSpc>
              <a:spcBef>
                <a:spcPts val="600"/>
              </a:spcBef>
            </a:pPr>
            <a:r>
              <a:rPr lang="en-US" sz="2000" dirty="0">
                <a:effectLst/>
                <a:ea typeface="Arial" panose="020B0604020202020204" pitchFamily="34" charset="0"/>
              </a:rPr>
              <a:t>71% [120/168] involved compulsory licenses.</a:t>
            </a:r>
          </a:p>
          <a:p>
            <a:pPr marL="0" marR="0" indent="-457200" algn="just">
              <a:lnSpc>
                <a:spcPct val="110000"/>
              </a:lnSpc>
              <a:spcBef>
                <a:spcPts val="600"/>
              </a:spcBef>
            </a:pPr>
            <a:r>
              <a:rPr lang="en-US" sz="2000" dirty="0">
                <a:effectLst/>
                <a:ea typeface="Arial" panose="020B0604020202020204" pitchFamily="34" charset="0"/>
              </a:rPr>
              <a:t>One involved Article 31bis.</a:t>
            </a:r>
            <a:endParaRPr lang="en-US" sz="2000" dirty="0">
              <a:ea typeface="Arial" panose="020B0604020202020204" pitchFamily="34" charset="0"/>
            </a:endParaRPr>
          </a:p>
          <a:p>
            <a:pPr marL="0" marR="0" indent="-457200" algn="just">
              <a:lnSpc>
                <a:spcPct val="110000"/>
              </a:lnSpc>
              <a:spcBef>
                <a:spcPts val="600"/>
              </a:spcBef>
            </a:pPr>
            <a:r>
              <a:rPr lang="en-US" sz="2000" dirty="0">
                <a:effectLst/>
                <a:ea typeface="Arial" panose="020B0604020202020204" pitchFamily="34" charset="0"/>
              </a:rPr>
              <a:t>The frequency of actual or threatened issuance of compulsory licenses by developing countries has been declining. </a:t>
            </a:r>
            <a:endParaRPr lang="en-US" sz="2000" dirty="0"/>
          </a:p>
        </p:txBody>
      </p:sp>
    </p:spTree>
    <p:extLst>
      <p:ext uri="{BB962C8B-B14F-4D97-AF65-F5344CB8AC3E}">
        <p14:creationId xmlns:p14="http://schemas.microsoft.com/office/powerpoint/2010/main" val="1448892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B5334A-E66F-72C1-A6B3-D9063685CC01}"/>
              </a:ext>
            </a:extLst>
          </p:cNvPr>
          <p:cNvSpPr>
            <a:spLocks noGrp="1"/>
          </p:cNvSpPr>
          <p:nvPr>
            <p:ph type="title"/>
          </p:nvPr>
        </p:nvSpPr>
        <p:spPr>
          <a:xfrm>
            <a:off x="838200" y="228269"/>
            <a:ext cx="10515600" cy="905535"/>
          </a:xfrm>
        </p:spPr>
        <p:txBody>
          <a:bodyPr>
            <a:normAutofit/>
          </a:bodyPr>
          <a:lstStyle/>
          <a:p>
            <a:r>
              <a:rPr lang="en-US" sz="3200" dirty="0"/>
              <a:t>Compulsory Licenses (executed or threatened) 2001 to present</a:t>
            </a:r>
          </a:p>
        </p:txBody>
      </p:sp>
      <p:graphicFrame>
        <p:nvGraphicFramePr>
          <p:cNvPr id="5" name="Content Placeholder 4">
            <a:extLst>
              <a:ext uri="{FF2B5EF4-FFF2-40B4-BE49-F238E27FC236}">
                <a16:creationId xmlns:a16="http://schemas.microsoft.com/office/drawing/2014/main" id="{058F53DA-8FAB-1D9E-30FE-420610C57DCD}"/>
              </a:ext>
            </a:extLst>
          </p:cNvPr>
          <p:cNvGraphicFramePr>
            <a:graphicFrameLocks noGrp="1"/>
          </p:cNvGraphicFramePr>
          <p:nvPr>
            <p:ph idx="1"/>
            <p:extLst>
              <p:ext uri="{D42A27DB-BD31-4B8C-83A1-F6EECF244321}">
                <p14:modId xmlns:p14="http://schemas.microsoft.com/office/powerpoint/2010/main" val="3893431880"/>
              </p:ext>
            </p:extLst>
          </p:nvPr>
        </p:nvGraphicFramePr>
        <p:xfrm>
          <a:off x="838200" y="1258785"/>
          <a:ext cx="10515600" cy="485700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75996F1B-A5D0-DE9E-C999-05C46B6160C0}"/>
              </a:ext>
            </a:extLst>
          </p:cNvPr>
          <p:cNvSpPr txBox="1"/>
          <p:nvPr/>
        </p:nvSpPr>
        <p:spPr>
          <a:xfrm>
            <a:off x="534390" y="6349174"/>
            <a:ext cx="11344388" cy="369332"/>
          </a:xfrm>
          <a:prstGeom prst="rect">
            <a:avLst/>
          </a:prstGeom>
          <a:noFill/>
        </p:spPr>
        <p:txBody>
          <a:bodyPr wrap="none" rtlCol="0">
            <a:spAutoFit/>
          </a:bodyPr>
          <a:lstStyle/>
          <a:p>
            <a:r>
              <a:rPr lang="en-US" dirty="0"/>
              <a:t>Source:  The TRIPS Flexibilities Database, </a:t>
            </a:r>
            <a:r>
              <a:rPr lang="en-US" dirty="0">
                <a:hlinkClick r:id="rId3"/>
              </a:rPr>
              <a:t>http://tripsflexibilities.medicineslawandpolicy.org</a:t>
            </a:r>
            <a:r>
              <a:rPr lang="en-US" dirty="0"/>
              <a:t> (last visited March 24, 2023)</a:t>
            </a:r>
          </a:p>
        </p:txBody>
      </p:sp>
    </p:spTree>
    <p:extLst>
      <p:ext uri="{BB962C8B-B14F-4D97-AF65-F5344CB8AC3E}">
        <p14:creationId xmlns:p14="http://schemas.microsoft.com/office/powerpoint/2010/main" val="3901096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3168D-CDB8-6ADD-22F7-C092E168FF83}"/>
              </a:ext>
            </a:extLst>
          </p:cNvPr>
          <p:cNvSpPr>
            <a:spLocks noGrp="1"/>
          </p:cNvSpPr>
          <p:nvPr>
            <p:ph type="title"/>
          </p:nvPr>
        </p:nvSpPr>
        <p:spPr/>
        <p:txBody>
          <a:bodyPr>
            <a:normAutofit/>
          </a:bodyPr>
          <a:lstStyle/>
          <a:p>
            <a:pPr algn="ctr"/>
            <a:r>
              <a:rPr lang="en-US" sz="3200" dirty="0"/>
              <a:t>TRIPS, Article 27.1</a:t>
            </a:r>
          </a:p>
        </p:txBody>
      </p:sp>
      <p:sp>
        <p:nvSpPr>
          <p:cNvPr id="3" name="Content Placeholder 2">
            <a:extLst>
              <a:ext uri="{FF2B5EF4-FFF2-40B4-BE49-F238E27FC236}">
                <a16:creationId xmlns:a16="http://schemas.microsoft.com/office/drawing/2014/main" id="{BC2898CD-C886-952A-BBFB-D9CED2AF136F}"/>
              </a:ext>
            </a:extLst>
          </p:cNvPr>
          <p:cNvSpPr>
            <a:spLocks noGrp="1"/>
          </p:cNvSpPr>
          <p:nvPr>
            <p:ph idx="1"/>
          </p:nvPr>
        </p:nvSpPr>
        <p:spPr>
          <a:xfrm>
            <a:off x="838200" y="1516866"/>
            <a:ext cx="10515600" cy="4351338"/>
          </a:xfrm>
        </p:spPr>
        <p:txBody>
          <a:bodyPr>
            <a:normAutofit/>
          </a:bodyPr>
          <a:lstStyle/>
          <a:p>
            <a:pPr marR="457200" indent="0" algn="just">
              <a:lnSpc>
                <a:spcPct val="100000"/>
              </a:lnSpc>
              <a:spcBef>
                <a:spcPts val="1200"/>
              </a:spcBef>
              <a:spcAft>
                <a:spcPts val="0"/>
              </a:spcAft>
              <a:buNone/>
            </a:pPr>
            <a:r>
              <a:rPr lang="en-US" sz="2400" dirty="0">
                <a:solidFill>
                  <a:srgbClr val="000000"/>
                </a:solidFill>
                <a:effectLst/>
                <a:ea typeface="Times New Roman" panose="02020603050405020304" pitchFamily="18" charset="0"/>
              </a:rPr>
              <a:t>Subject to the provisions of paragraphs 2 and 3, patents shall be available for any inventions, whether products or processes, in all fields of technology, provided that they are new, involve an inventive step and are capable of industrial application.  Subject to paragraph 4 of Article 65, paragraph 8 of Article 70 and paragraph 3 of this Article, patents shall be available and patent rights enjoyable without discrimination as to the place of invention, the field of technology and whether products are imported or locally produced.</a:t>
            </a:r>
            <a:endParaRPr lang="en-US" sz="2400" dirty="0">
              <a:effectLst/>
              <a:ea typeface="Times New Roman" panose="02020603050405020304" pitchFamily="18" charset="0"/>
            </a:endParaRPr>
          </a:p>
        </p:txBody>
      </p:sp>
    </p:spTree>
    <p:extLst>
      <p:ext uri="{BB962C8B-B14F-4D97-AF65-F5344CB8AC3E}">
        <p14:creationId xmlns:p14="http://schemas.microsoft.com/office/powerpoint/2010/main" val="1571297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6DA3F0-5D41-C24B-A155-7D2D4A457EAD}"/>
              </a:ext>
            </a:extLst>
          </p:cNvPr>
          <p:cNvPicPr/>
          <p:nvPr/>
        </p:nvPicPr>
        <p:blipFill>
          <a:blip r:embed="rId2"/>
          <a:stretch>
            <a:fillRect/>
          </a:stretch>
        </p:blipFill>
        <p:spPr>
          <a:xfrm>
            <a:off x="2222769" y="0"/>
            <a:ext cx="8433881" cy="6858000"/>
          </a:xfrm>
          <a:prstGeom prst="rect">
            <a:avLst/>
          </a:prstGeom>
        </p:spPr>
      </p:pic>
      <p:sp>
        <p:nvSpPr>
          <p:cNvPr id="5" name="TextBox 4">
            <a:extLst>
              <a:ext uri="{FF2B5EF4-FFF2-40B4-BE49-F238E27FC236}">
                <a16:creationId xmlns:a16="http://schemas.microsoft.com/office/drawing/2014/main" id="{AFD60F81-C5A5-BB44-A273-04D9C32620AC}"/>
              </a:ext>
            </a:extLst>
          </p:cNvPr>
          <p:cNvSpPr txBox="1"/>
          <p:nvPr/>
        </p:nvSpPr>
        <p:spPr>
          <a:xfrm>
            <a:off x="267511" y="2106038"/>
            <a:ext cx="1901757" cy="1323439"/>
          </a:xfrm>
          <a:prstGeom prst="rect">
            <a:avLst/>
          </a:prstGeom>
          <a:noFill/>
        </p:spPr>
        <p:txBody>
          <a:bodyPr wrap="square" rtlCol="0">
            <a:spAutoFit/>
          </a:bodyPr>
          <a:lstStyle/>
          <a:p>
            <a:r>
              <a:rPr lang="en-US" sz="1000" dirty="0"/>
              <a:t>Source: Ellen ’t </a:t>
            </a:r>
            <a:r>
              <a:rPr lang="en-US" sz="1000" dirty="0" err="1"/>
              <a:t>Hoen</a:t>
            </a:r>
            <a:r>
              <a:rPr lang="en-US" sz="1000" dirty="0"/>
              <a:t> et al., "Medicine Procurement and the Use of Flexibilities in the Agreement on Trade-Related Aspects of Intellectual Property Rights, 2001–2016," </a:t>
            </a:r>
            <a:r>
              <a:rPr lang="en-US" sz="1000" i="1" dirty="0"/>
              <a:t>Bulletin of the World Health Organization</a:t>
            </a:r>
            <a:r>
              <a:rPr lang="en-US" sz="1000" dirty="0"/>
              <a:t> 96 (2018): 188</a:t>
            </a:r>
            <a:r>
              <a:rPr lang="en-US" sz="1000" dirty="0">
                <a:effectLst/>
              </a:rPr>
              <a:t> </a:t>
            </a:r>
            <a:endParaRPr lang="en-US" sz="1000" dirty="0"/>
          </a:p>
        </p:txBody>
      </p:sp>
    </p:spTree>
    <p:extLst>
      <p:ext uri="{BB962C8B-B14F-4D97-AF65-F5344CB8AC3E}">
        <p14:creationId xmlns:p14="http://schemas.microsoft.com/office/powerpoint/2010/main" val="1411573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D928663E-D46A-FC3E-008D-851027DC2DE0}"/>
              </a:ext>
            </a:extLst>
          </p:cNvPr>
          <p:cNvPicPr>
            <a:picLocks noChangeAspect="1"/>
          </p:cNvPicPr>
          <p:nvPr/>
        </p:nvPicPr>
        <p:blipFill>
          <a:blip r:embed="rId2"/>
          <a:stretch>
            <a:fillRect/>
          </a:stretch>
        </p:blipFill>
        <p:spPr>
          <a:xfrm>
            <a:off x="0" y="32029"/>
            <a:ext cx="12192000" cy="6793940"/>
          </a:xfrm>
          <a:prstGeom prst="rect">
            <a:avLst/>
          </a:prstGeom>
        </p:spPr>
      </p:pic>
      <p:sp>
        <p:nvSpPr>
          <p:cNvPr id="2" name="Rectangle 1">
            <a:extLst>
              <a:ext uri="{FF2B5EF4-FFF2-40B4-BE49-F238E27FC236}">
                <a16:creationId xmlns:a16="http://schemas.microsoft.com/office/drawing/2014/main" id="{99A96355-6352-3E30-EA93-59253BC53B99}"/>
              </a:ext>
            </a:extLst>
          </p:cNvPr>
          <p:cNvSpPr/>
          <p:nvPr/>
        </p:nvSpPr>
        <p:spPr>
          <a:xfrm>
            <a:off x="9464040" y="32029"/>
            <a:ext cx="1303020" cy="71092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EDAA995-387A-E0A4-F49D-5C5F745DBA6D}"/>
              </a:ext>
            </a:extLst>
          </p:cNvPr>
          <p:cNvSpPr/>
          <p:nvPr/>
        </p:nvSpPr>
        <p:spPr>
          <a:xfrm>
            <a:off x="9464040" y="982980"/>
            <a:ext cx="1303020" cy="29319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8258FAC-7D13-FA63-5F7A-78022E101E5D}"/>
              </a:ext>
            </a:extLst>
          </p:cNvPr>
          <p:cNvSpPr/>
          <p:nvPr/>
        </p:nvSpPr>
        <p:spPr>
          <a:xfrm>
            <a:off x="9467850" y="2720340"/>
            <a:ext cx="1303020" cy="20002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DD391BF-27CF-1741-E02E-933B9E6D13DD}"/>
              </a:ext>
            </a:extLst>
          </p:cNvPr>
          <p:cNvSpPr/>
          <p:nvPr/>
        </p:nvSpPr>
        <p:spPr>
          <a:xfrm>
            <a:off x="9464040" y="5097780"/>
            <a:ext cx="1303020" cy="5029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C551705-D0D5-E4D6-1A02-8FF4BE13BF3B}"/>
              </a:ext>
            </a:extLst>
          </p:cNvPr>
          <p:cNvSpPr/>
          <p:nvPr/>
        </p:nvSpPr>
        <p:spPr>
          <a:xfrm>
            <a:off x="9464040" y="6521171"/>
            <a:ext cx="1303020" cy="30479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8875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D928663E-D46A-FC3E-008D-851027DC2DE0}"/>
              </a:ext>
            </a:extLst>
          </p:cNvPr>
          <p:cNvPicPr>
            <a:picLocks noChangeAspect="1"/>
          </p:cNvPicPr>
          <p:nvPr/>
        </p:nvPicPr>
        <p:blipFill>
          <a:blip r:embed="rId2"/>
          <a:stretch>
            <a:fillRect/>
          </a:stretch>
        </p:blipFill>
        <p:spPr>
          <a:xfrm>
            <a:off x="0" y="32029"/>
            <a:ext cx="12192000" cy="6793940"/>
          </a:xfrm>
          <a:prstGeom prst="rect">
            <a:avLst/>
          </a:prstGeom>
        </p:spPr>
      </p:pic>
      <p:sp>
        <p:nvSpPr>
          <p:cNvPr id="4" name="Rectangle 3">
            <a:extLst>
              <a:ext uri="{FF2B5EF4-FFF2-40B4-BE49-F238E27FC236}">
                <a16:creationId xmlns:a16="http://schemas.microsoft.com/office/drawing/2014/main" id="{2EDAA995-387A-E0A4-F49D-5C5F745DBA6D}"/>
              </a:ext>
            </a:extLst>
          </p:cNvPr>
          <p:cNvSpPr/>
          <p:nvPr/>
        </p:nvSpPr>
        <p:spPr>
          <a:xfrm>
            <a:off x="9464040" y="1268730"/>
            <a:ext cx="1303020" cy="117729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8258FAC-7D13-FA63-5F7A-78022E101E5D}"/>
              </a:ext>
            </a:extLst>
          </p:cNvPr>
          <p:cNvSpPr/>
          <p:nvPr/>
        </p:nvSpPr>
        <p:spPr>
          <a:xfrm>
            <a:off x="9464040" y="3166466"/>
            <a:ext cx="1725930" cy="26253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13777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CA78A-FBCE-F84D-638E-ACE618462450}"/>
              </a:ext>
            </a:extLst>
          </p:cNvPr>
          <p:cNvSpPr>
            <a:spLocks noGrp="1"/>
          </p:cNvSpPr>
          <p:nvPr>
            <p:ph type="title"/>
          </p:nvPr>
        </p:nvSpPr>
        <p:spPr>
          <a:xfrm>
            <a:off x="914400" y="159385"/>
            <a:ext cx="10515600" cy="755015"/>
          </a:xfrm>
        </p:spPr>
        <p:txBody>
          <a:bodyPr>
            <a:normAutofit/>
          </a:bodyPr>
          <a:lstStyle/>
          <a:p>
            <a:pPr algn="ctr"/>
            <a:r>
              <a:rPr lang="en-US" sz="3200" dirty="0"/>
              <a:t>Constraints Imposed by Free Trade Agreements</a:t>
            </a:r>
          </a:p>
        </p:txBody>
      </p:sp>
      <p:sp>
        <p:nvSpPr>
          <p:cNvPr id="4" name="Content Placeholder 3">
            <a:extLst>
              <a:ext uri="{FF2B5EF4-FFF2-40B4-BE49-F238E27FC236}">
                <a16:creationId xmlns:a16="http://schemas.microsoft.com/office/drawing/2014/main" id="{4F5E88B8-0795-F832-F927-3587A1D3E5F8}"/>
              </a:ext>
            </a:extLst>
          </p:cNvPr>
          <p:cNvSpPr>
            <a:spLocks noGrp="1"/>
          </p:cNvSpPr>
          <p:nvPr>
            <p:ph sz="half" idx="1"/>
          </p:nvPr>
        </p:nvSpPr>
        <p:spPr>
          <a:xfrm>
            <a:off x="228600" y="1333500"/>
            <a:ext cx="4008120" cy="4808538"/>
          </a:xfrm>
        </p:spPr>
        <p:txBody>
          <a:bodyPr>
            <a:normAutofit/>
          </a:bodyPr>
          <a:lstStyle/>
          <a:p>
            <a:pPr marL="514350" indent="-514350">
              <a:buFont typeface="+mj-lt"/>
              <a:buAutoNum type="arabicParenR"/>
            </a:pPr>
            <a:r>
              <a:rPr lang="en-US" dirty="0"/>
              <a:t>Limits on compulsory licenses</a:t>
            </a:r>
          </a:p>
          <a:p>
            <a:pPr marL="514350" indent="-514350">
              <a:buFont typeface="+mj-lt"/>
              <a:buAutoNum type="arabicParenR"/>
            </a:pPr>
            <a:r>
              <a:rPr lang="en-US" dirty="0"/>
              <a:t>Rejection of international exhaustion</a:t>
            </a:r>
          </a:p>
          <a:p>
            <a:pPr marL="514350" indent="-514350">
              <a:buFont typeface="+mj-lt"/>
              <a:buAutoNum type="arabicParenR"/>
            </a:pPr>
            <a:r>
              <a:rPr lang="en-US" dirty="0"/>
              <a:t>Mandatory duration of patents</a:t>
            </a:r>
          </a:p>
          <a:p>
            <a:pPr marL="514350" indent="-514350">
              <a:buFont typeface="+mj-lt"/>
              <a:buAutoNum type="arabicParenR"/>
            </a:pPr>
            <a:r>
              <a:rPr lang="en-US" dirty="0"/>
              <a:t>Mandatory data-exclusivity protections</a:t>
            </a:r>
          </a:p>
          <a:p>
            <a:pPr marL="0" indent="0">
              <a:buNone/>
            </a:pPr>
            <a:endParaRPr lang="en-US" dirty="0"/>
          </a:p>
        </p:txBody>
      </p:sp>
      <p:sp>
        <p:nvSpPr>
          <p:cNvPr id="5" name="Content Placeholder 4">
            <a:extLst>
              <a:ext uri="{FF2B5EF4-FFF2-40B4-BE49-F238E27FC236}">
                <a16:creationId xmlns:a16="http://schemas.microsoft.com/office/drawing/2014/main" id="{6C202851-99A5-BC9F-39EB-3F2669D6298E}"/>
              </a:ext>
            </a:extLst>
          </p:cNvPr>
          <p:cNvSpPr>
            <a:spLocks noGrp="1"/>
          </p:cNvSpPr>
          <p:nvPr>
            <p:ph sz="half" idx="2"/>
          </p:nvPr>
        </p:nvSpPr>
        <p:spPr>
          <a:xfrm>
            <a:off x="5737860" y="2054225"/>
            <a:ext cx="6225540" cy="4243705"/>
          </a:xfrm>
          <a:ln>
            <a:solidFill>
              <a:srgbClr val="0070C0"/>
            </a:solidFill>
          </a:ln>
        </p:spPr>
        <p:txBody>
          <a:bodyPr>
            <a:noAutofit/>
          </a:bodyPr>
          <a:lstStyle/>
          <a:p>
            <a:pPr marL="0" indent="0" algn="just">
              <a:buNone/>
            </a:pPr>
            <a:r>
              <a:rPr lang="en-US" sz="1800" dirty="0">
                <a:solidFill>
                  <a:srgbClr val="0070C0"/>
                </a:solidFill>
              </a:rPr>
              <a:t>Peru – European Free Trade Association, Article 6.11(2)</a:t>
            </a:r>
          </a:p>
          <a:p>
            <a:pPr marL="0" indent="0">
              <a:buNone/>
            </a:pPr>
            <a:r>
              <a:rPr lang="en-US" sz="1800" dirty="0">
                <a:solidFill>
                  <a:srgbClr val="0070C0"/>
                </a:solidFill>
                <a:effectLst/>
              </a:rPr>
              <a:t>Where a Party requires, as a condition for marketing approval of pharmaceutical products or agricultural chemical products which </a:t>
            </a:r>
            <a:r>
              <a:rPr lang="en-US" sz="1800" dirty="0" err="1">
                <a:solidFill>
                  <a:srgbClr val="0070C0"/>
                </a:solidFill>
                <a:effectLst/>
              </a:rPr>
              <a:t>utilise</a:t>
            </a:r>
            <a:r>
              <a:rPr lang="en-US" sz="1800" dirty="0">
                <a:solidFill>
                  <a:srgbClr val="0070C0"/>
                </a:solidFill>
                <a:effectLst/>
              </a:rPr>
              <a:t> new chemical entities3, the submission of undisclosed test data related to safety and efficacy the origination of which involves a considerable effort, the Party shall not allow the marketing of a product which contains the same new chemical entity, based on the information provided by the first applicant without his consent, for a reasonable period, which, in the case of pharmaceutical products, means normally five years and, in the case of agricultural chemical products, ten years from the date of the marketing approval in the territory of the Party. Subject to this provision, there shall be no limitation on any Party to implement abbreviated approval procedures for such products on the basis of</a:t>
            </a:r>
            <a:r>
              <a:rPr lang="en-US" sz="1800" dirty="0">
                <a:solidFill>
                  <a:srgbClr val="0070C0"/>
                </a:solidFill>
              </a:rPr>
              <a:t> </a:t>
            </a:r>
            <a:r>
              <a:rPr lang="en-US" sz="1800" dirty="0">
                <a:solidFill>
                  <a:srgbClr val="0070C0"/>
                </a:solidFill>
                <a:effectLst/>
              </a:rPr>
              <a:t>bioequivalence or bioavailability studies.</a:t>
            </a:r>
          </a:p>
          <a:p>
            <a:pPr marL="0" indent="0" algn="just">
              <a:buNone/>
            </a:pPr>
            <a:endParaRPr lang="en-US" sz="1800" dirty="0">
              <a:solidFill>
                <a:srgbClr val="0070C0"/>
              </a:solidFill>
            </a:endParaRPr>
          </a:p>
        </p:txBody>
      </p:sp>
      <p:cxnSp>
        <p:nvCxnSpPr>
          <p:cNvPr id="3" name="Straight Arrow Connector 2">
            <a:extLst>
              <a:ext uri="{FF2B5EF4-FFF2-40B4-BE49-F238E27FC236}">
                <a16:creationId xmlns:a16="http://schemas.microsoft.com/office/drawing/2014/main" id="{0F138BA1-D99E-5AC1-1884-233860345CEE}"/>
              </a:ext>
            </a:extLst>
          </p:cNvPr>
          <p:cNvCxnSpPr>
            <a:cxnSpLocks/>
          </p:cNvCxnSpPr>
          <p:nvPr/>
        </p:nvCxnSpPr>
        <p:spPr>
          <a:xfrm flipV="1">
            <a:off x="4000500" y="3760470"/>
            <a:ext cx="1611630" cy="1143000"/>
          </a:xfrm>
          <a:prstGeom prst="straightConnector1">
            <a:avLst/>
          </a:prstGeom>
          <a:ln w="6731">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2779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00F3A7-F8E7-9856-FF81-7F141D4ED0CC}"/>
              </a:ext>
            </a:extLst>
          </p:cNvPr>
          <p:cNvSpPr>
            <a:spLocks noGrp="1"/>
          </p:cNvSpPr>
          <p:nvPr>
            <p:ph type="title"/>
          </p:nvPr>
        </p:nvSpPr>
        <p:spPr/>
        <p:txBody>
          <a:bodyPr>
            <a:normAutofit/>
          </a:bodyPr>
          <a:lstStyle/>
          <a:p>
            <a:pPr algn="ctr"/>
            <a:r>
              <a:rPr lang="en-US" sz="3200" dirty="0"/>
              <a:t>Empirical studies of the impact of compulsory licenses</a:t>
            </a:r>
          </a:p>
        </p:txBody>
      </p:sp>
      <p:sp>
        <p:nvSpPr>
          <p:cNvPr id="6" name="Content Placeholder 5">
            <a:extLst>
              <a:ext uri="{FF2B5EF4-FFF2-40B4-BE49-F238E27FC236}">
                <a16:creationId xmlns:a16="http://schemas.microsoft.com/office/drawing/2014/main" id="{DA39997D-DE65-4E52-7F41-90E54004B743}"/>
              </a:ext>
            </a:extLst>
          </p:cNvPr>
          <p:cNvSpPr>
            <a:spLocks noGrp="1"/>
          </p:cNvSpPr>
          <p:nvPr>
            <p:ph idx="1"/>
          </p:nvPr>
        </p:nvSpPr>
        <p:spPr>
          <a:xfrm>
            <a:off x="700644" y="1591294"/>
            <a:ext cx="10653156" cy="4585669"/>
          </a:xfrm>
        </p:spPr>
        <p:txBody>
          <a:bodyPr>
            <a:normAutofit/>
          </a:bodyPr>
          <a:lstStyle/>
          <a:p>
            <a:r>
              <a:rPr lang="en-US" sz="2400" dirty="0">
                <a:effectLst/>
                <a:ea typeface="Arial" panose="020B0604020202020204" pitchFamily="34" charset="0"/>
              </a:rPr>
              <a:t>Eduardo Urias and Shyama V. Ramani, "Access to Medicines after Trips: Is Compulsory Licensing an Effective Mechanism to Lower Drug Prices? A Review of the Existing Evidence," </a:t>
            </a:r>
            <a:r>
              <a:rPr lang="en-US" sz="2400" i="1" dirty="0">
                <a:effectLst/>
                <a:ea typeface="Arial" panose="020B0604020202020204" pitchFamily="34" charset="0"/>
              </a:rPr>
              <a:t>Journal of International Business Policy</a:t>
            </a:r>
            <a:r>
              <a:rPr lang="en-US" sz="2400" dirty="0">
                <a:effectLst/>
                <a:ea typeface="Arial" panose="020B0604020202020204" pitchFamily="34" charset="0"/>
              </a:rPr>
              <a:t> 3 (2020); </a:t>
            </a:r>
          </a:p>
          <a:p>
            <a:r>
              <a:rPr lang="en-US" sz="2400" dirty="0">
                <a:effectLst/>
                <a:ea typeface="Arial" panose="020B0604020202020204" pitchFamily="34" charset="0"/>
              </a:rPr>
              <a:t>Frederick Abbott et al., "Using Competition Law to Promote Access to Health Technologies: A Guidebook for Low- and Middle-Income Countries," (UNDP, 2014), 153-54; </a:t>
            </a:r>
          </a:p>
          <a:p>
            <a:r>
              <a:rPr lang="en-US" sz="2400" dirty="0">
                <a:effectLst/>
                <a:ea typeface="Arial" panose="020B0604020202020204" pitchFamily="34" charset="0"/>
              </a:rPr>
              <a:t>Francisco </a:t>
            </a:r>
            <a:r>
              <a:rPr lang="en-US" sz="2400" dirty="0" err="1">
                <a:effectLst/>
                <a:ea typeface="Arial" panose="020B0604020202020204" pitchFamily="34" charset="0"/>
              </a:rPr>
              <a:t>Viegas</a:t>
            </a:r>
            <a:r>
              <a:rPr lang="en-US" sz="2400" dirty="0">
                <a:effectLst/>
                <a:ea typeface="Arial" panose="020B0604020202020204" pitchFamily="34" charset="0"/>
              </a:rPr>
              <a:t> Neves da Silva, Ronaldo </a:t>
            </a:r>
            <a:r>
              <a:rPr lang="en-US" sz="2400" dirty="0" err="1">
                <a:effectLst/>
                <a:ea typeface="Arial" panose="020B0604020202020204" pitchFamily="34" charset="0"/>
              </a:rPr>
              <a:t>Hallal</a:t>
            </a:r>
            <a:r>
              <a:rPr lang="en-US" sz="2400" dirty="0">
                <a:effectLst/>
                <a:ea typeface="Arial" panose="020B0604020202020204" pitchFamily="34" charset="0"/>
              </a:rPr>
              <a:t>, and Andre Guimaraes, "Compulsory License and Access to Medicines: Economics Savings of Efavirenz in Brazil," in </a:t>
            </a:r>
            <a:r>
              <a:rPr lang="en-US" sz="2400" i="1" dirty="0">
                <a:effectLst/>
                <a:ea typeface="Arial" panose="020B0604020202020204" pitchFamily="34" charset="0"/>
              </a:rPr>
              <a:t>International AIDS Conference</a:t>
            </a:r>
            <a:r>
              <a:rPr lang="en-US" sz="2400" dirty="0">
                <a:effectLst/>
                <a:ea typeface="Arial" panose="020B0604020202020204" pitchFamily="34" charset="0"/>
              </a:rPr>
              <a:t> (Washington, D.C.2012); </a:t>
            </a:r>
          </a:p>
          <a:p>
            <a:r>
              <a:rPr lang="en-US" sz="2400" dirty="0">
                <a:effectLst/>
                <a:ea typeface="Arial" panose="020B0604020202020204" pitchFamily="34" charset="0"/>
              </a:rPr>
              <a:t>Martin Khor, </a:t>
            </a:r>
            <a:r>
              <a:rPr lang="en-US" sz="2400" i="1" dirty="0">
                <a:effectLst/>
                <a:ea typeface="Arial" panose="020B0604020202020204" pitchFamily="34" charset="0"/>
              </a:rPr>
              <a:t>Compulsory License and “Government Use” to Promote Access to Medicines: Some Examples</a:t>
            </a:r>
            <a:r>
              <a:rPr lang="en-US" sz="2400" dirty="0">
                <a:effectLst/>
                <a:ea typeface="Arial" panose="020B0604020202020204" pitchFamily="34" charset="0"/>
              </a:rPr>
              <a:t> (Third World Network, 2014)</a:t>
            </a:r>
            <a:r>
              <a:rPr lang="en-US" sz="2400" dirty="0">
                <a:effectLst/>
              </a:rPr>
              <a:t> </a:t>
            </a:r>
            <a:endParaRPr lang="en-US" sz="2400" dirty="0"/>
          </a:p>
        </p:txBody>
      </p:sp>
    </p:spTree>
    <p:extLst>
      <p:ext uri="{BB962C8B-B14F-4D97-AF65-F5344CB8AC3E}">
        <p14:creationId xmlns:p14="http://schemas.microsoft.com/office/powerpoint/2010/main" val="40767778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80B3-C0DD-6537-4545-24A83C2D8B3F}"/>
              </a:ext>
            </a:extLst>
          </p:cNvPr>
          <p:cNvSpPr>
            <a:spLocks noGrp="1"/>
          </p:cNvSpPr>
          <p:nvPr>
            <p:ph type="title"/>
          </p:nvPr>
        </p:nvSpPr>
        <p:spPr/>
        <p:txBody>
          <a:bodyPr>
            <a:normAutofit/>
          </a:bodyPr>
          <a:lstStyle/>
          <a:p>
            <a:pPr algn="ctr"/>
            <a:r>
              <a:rPr lang="en-US" sz="3200" dirty="0"/>
              <a:t>Apparatus for Administration of Compulsory Licenses</a:t>
            </a:r>
          </a:p>
        </p:txBody>
      </p:sp>
      <p:sp>
        <p:nvSpPr>
          <p:cNvPr id="3" name="Content Placeholder 2">
            <a:extLst>
              <a:ext uri="{FF2B5EF4-FFF2-40B4-BE49-F238E27FC236}">
                <a16:creationId xmlns:a16="http://schemas.microsoft.com/office/drawing/2014/main" id="{0961E683-A40A-FA4C-AF12-B394BF7F11D5}"/>
              </a:ext>
            </a:extLst>
          </p:cNvPr>
          <p:cNvSpPr>
            <a:spLocks noGrp="1"/>
          </p:cNvSpPr>
          <p:nvPr>
            <p:ph idx="1"/>
          </p:nvPr>
        </p:nvSpPr>
        <p:spPr/>
        <p:txBody>
          <a:bodyPr>
            <a:normAutofit/>
          </a:bodyPr>
          <a:lstStyle/>
          <a:p>
            <a:pPr marL="0" marR="0" indent="0" algn="just">
              <a:lnSpc>
                <a:spcPct val="100000"/>
              </a:lnSpc>
              <a:spcBef>
                <a:spcPts val="600"/>
              </a:spcBef>
              <a:buNone/>
            </a:pPr>
            <a:r>
              <a:rPr lang="en-US" sz="2400" dirty="0">
                <a:effectLst/>
                <a:ea typeface="Arial" panose="020B0604020202020204" pitchFamily="34" charset="0"/>
              </a:rPr>
              <a:t> (a) a statement of the circumstances under which a compulsory license may be ordered that makes clear the legitimacy of using this device to ensure residents’ access to crucial medicines; </a:t>
            </a:r>
          </a:p>
          <a:p>
            <a:pPr marL="0" marR="0" indent="0" algn="just">
              <a:lnSpc>
                <a:spcPct val="100000"/>
              </a:lnSpc>
              <a:spcBef>
                <a:spcPts val="600"/>
              </a:spcBef>
              <a:buNone/>
            </a:pPr>
            <a:r>
              <a:rPr lang="en-US" sz="2400" dirty="0">
                <a:effectLst/>
                <a:ea typeface="Arial" panose="020B0604020202020204" pitchFamily="34" charset="0"/>
              </a:rPr>
              <a:t>(b) identification of the governmental entity (ideally, an administrative agency rather than a court) that has the authority to impose such a license; </a:t>
            </a:r>
          </a:p>
          <a:p>
            <a:pPr marL="0" marR="0" indent="0" algn="just">
              <a:lnSpc>
                <a:spcPct val="100000"/>
              </a:lnSpc>
              <a:spcBef>
                <a:spcPts val="600"/>
              </a:spcBef>
              <a:buNone/>
            </a:pPr>
            <a:r>
              <a:rPr lang="en-US" sz="2400" dirty="0">
                <a:effectLst/>
                <a:ea typeface="Arial" panose="020B0604020202020204" pitchFamily="34" charset="0"/>
              </a:rPr>
              <a:t>(c) a clear set of procedures for requesting, considering, and issuing such licenses; </a:t>
            </a:r>
          </a:p>
          <a:p>
            <a:pPr marL="0" marR="0" indent="0" algn="just">
              <a:lnSpc>
                <a:spcPct val="100000"/>
              </a:lnSpc>
              <a:spcBef>
                <a:spcPts val="600"/>
              </a:spcBef>
              <a:buNone/>
            </a:pPr>
            <a:r>
              <a:rPr lang="en-US" sz="2400" dirty="0">
                <a:effectLst/>
                <a:ea typeface="Arial" panose="020B0604020202020204" pitchFamily="34" charset="0"/>
              </a:rPr>
              <a:t>(d) guidelines for the calculation of the associated (modest) license fees; and </a:t>
            </a:r>
          </a:p>
          <a:p>
            <a:pPr marL="0" marR="0" indent="0" algn="just">
              <a:lnSpc>
                <a:spcPct val="100000"/>
              </a:lnSpc>
              <a:spcBef>
                <a:spcPts val="600"/>
              </a:spcBef>
              <a:buNone/>
            </a:pPr>
            <a:r>
              <a:rPr lang="en-US" sz="2400" dirty="0">
                <a:effectLst/>
                <a:ea typeface="Arial" panose="020B0604020202020204" pitchFamily="34" charset="0"/>
              </a:rPr>
              <a:t>(e) an appellate procedure that enables a patentee to challenge or amend a compulsory license, invocation of which does not suspend the operation of the license.  </a:t>
            </a:r>
            <a:endParaRPr lang="en-US" sz="2400" dirty="0"/>
          </a:p>
        </p:txBody>
      </p:sp>
    </p:spTree>
    <p:extLst>
      <p:ext uri="{BB962C8B-B14F-4D97-AF65-F5344CB8AC3E}">
        <p14:creationId xmlns:p14="http://schemas.microsoft.com/office/powerpoint/2010/main" val="2694205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2"/>
          <p:cNvSpPr>
            <a:spLocks noChangeShapeType="1"/>
          </p:cNvSpPr>
          <p:nvPr/>
        </p:nvSpPr>
        <p:spPr bwMode="auto">
          <a:xfrm>
            <a:off x="76207" y="6273151"/>
            <a:ext cx="11065824" cy="1033"/>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9459" name="Line 3"/>
          <p:cNvSpPr>
            <a:spLocks noChangeShapeType="1"/>
          </p:cNvSpPr>
          <p:nvPr/>
        </p:nvSpPr>
        <p:spPr bwMode="auto">
          <a:xfrm>
            <a:off x="5632385" y="6199632"/>
            <a:ext cx="0" cy="1524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9460" name="Line 4"/>
          <p:cNvSpPr>
            <a:spLocks noChangeShapeType="1"/>
          </p:cNvSpPr>
          <p:nvPr/>
        </p:nvSpPr>
        <p:spPr bwMode="auto">
          <a:xfrm>
            <a:off x="4260785" y="6199632"/>
            <a:ext cx="0" cy="1524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9461" name="Line 5"/>
          <p:cNvSpPr>
            <a:spLocks noChangeShapeType="1"/>
          </p:cNvSpPr>
          <p:nvPr/>
        </p:nvSpPr>
        <p:spPr bwMode="auto">
          <a:xfrm>
            <a:off x="1517585" y="6199632"/>
            <a:ext cx="0" cy="1524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9462" name="Line 6"/>
          <p:cNvSpPr>
            <a:spLocks noChangeShapeType="1"/>
          </p:cNvSpPr>
          <p:nvPr/>
        </p:nvSpPr>
        <p:spPr bwMode="auto">
          <a:xfrm>
            <a:off x="2898710" y="6199632"/>
            <a:ext cx="0" cy="1524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9463" name="Line 7"/>
          <p:cNvSpPr>
            <a:spLocks noChangeShapeType="1"/>
          </p:cNvSpPr>
          <p:nvPr/>
        </p:nvSpPr>
        <p:spPr bwMode="auto">
          <a:xfrm>
            <a:off x="8386698" y="6199632"/>
            <a:ext cx="0" cy="1524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9464" name="Line 8"/>
          <p:cNvSpPr>
            <a:spLocks noChangeShapeType="1"/>
          </p:cNvSpPr>
          <p:nvPr/>
        </p:nvSpPr>
        <p:spPr bwMode="auto">
          <a:xfrm>
            <a:off x="9764648" y="6199632"/>
            <a:ext cx="0" cy="1524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9465" name="Line 9"/>
          <p:cNvSpPr>
            <a:spLocks noChangeShapeType="1"/>
          </p:cNvSpPr>
          <p:nvPr/>
        </p:nvSpPr>
        <p:spPr bwMode="auto">
          <a:xfrm>
            <a:off x="7021448" y="6199632"/>
            <a:ext cx="0" cy="1524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9466" name="Text Box 10"/>
          <p:cNvSpPr txBox="1">
            <a:spLocks noChangeArrowheads="1"/>
          </p:cNvSpPr>
          <p:nvPr/>
        </p:nvSpPr>
        <p:spPr bwMode="auto">
          <a:xfrm>
            <a:off x="1260411" y="6352032"/>
            <a:ext cx="5180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latin typeface="Tahoma" charset="0"/>
              </a:rPr>
              <a:t>1800</a:t>
            </a:r>
          </a:p>
        </p:txBody>
      </p:sp>
      <p:sp>
        <p:nvSpPr>
          <p:cNvPr id="19467" name="Text Box 11"/>
          <p:cNvSpPr txBox="1">
            <a:spLocks noChangeArrowheads="1"/>
          </p:cNvSpPr>
          <p:nvPr/>
        </p:nvSpPr>
        <p:spPr bwMode="auto">
          <a:xfrm>
            <a:off x="8146986" y="6366321"/>
            <a:ext cx="5175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a:latin typeface="Tahoma" charset="0"/>
              </a:rPr>
              <a:t>1975</a:t>
            </a:r>
          </a:p>
        </p:txBody>
      </p:sp>
      <p:sp>
        <p:nvSpPr>
          <p:cNvPr id="19468" name="Text Box 12"/>
          <p:cNvSpPr txBox="1">
            <a:spLocks noChangeArrowheads="1"/>
          </p:cNvSpPr>
          <p:nvPr/>
        </p:nvSpPr>
        <p:spPr bwMode="auto">
          <a:xfrm>
            <a:off x="6775386" y="6366321"/>
            <a:ext cx="5175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a:latin typeface="Tahoma" charset="0"/>
              </a:rPr>
              <a:t>1950</a:t>
            </a:r>
          </a:p>
        </p:txBody>
      </p:sp>
      <p:sp>
        <p:nvSpPr>
          <p:cNvPr id="19469" name="Text Box 13"/>
          <p:cNvSpPr txBox="1">
            <a:spLocks noChangeArrowheads="1"/>
          </p:cNvSpPr>
          <p:nvPr/>
        </p:nvSpPr>
        <p:spPr bwMode="auto">
          <a:xfrm>
            <a:off x="5327586" y="6366321"/>
            <a:ext cx="5175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a:latin typeface="Tahoma" charset="0"/>
              </a:rPr>
              <a:t>1925</a:t>
            </a:r>
          </a:p>
        </p:txBody>
      </p:sp>
      <p:sp>
        <p:nvSpPr>
          <p:cNvPr id="19470" name="Text Box 14"/>
          <p:cNvSpPr txBox="1">
            <a:spLocks noChangeArrowheads="1"/>
          </p:cNvSpPr>
          <p:nvPr/>
        </p:nvSpPr>
        <p:spPr bwMode="auto">
          <a:xfrm>
            <a:off x="4032186" y="6366321"/>
            <a:ext cx="5175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a:latin typeface="Tahoma" charset="0"/>
              </a:rPr>
              <a:t>1900</a:t>
            </a:r>
          </a:p>
        </p:txBody>
      </p:sp>
      <p:sp>
        <p:nvSpPr>
          <p:cNvPr id="19471" name="Text Box 15"/>
          <p:cNvSpPr txBox="1">
            <a:spLocks noChangeArrowheads="1"/>
          </p:cNvSpPr>
          <p:nvPr/>
        </p:nvSpPr>
        <p:spPr bwMode="auto">
          <a:xfrm>
            <a:off x="2584386" y="6352032"/>
            <a:ext cx="5180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latin typeface="Tahoma" charset="0"/>
              </a:rPr>
              <a:t>1850</a:t>
            </a:r>
          </a:p>
        </p:txBody>
      </p:sp>
      <p:sp>
        <p:nvSpPr>
          <p:cNvPr id="19472" name="Text Box 16"/>
          <p:cNvSpPr txBox="1">
            <a:spLocks noChangeArrowheads="1"/>
          </p:cNvSpPr>
          <p:nvPr/>
        </p:nvSpPr>
        <p:spPr bwMode="auto">
          <a:xfrm>
            <a:off x="9518586" y="6366321"/>
            <a:ext cx="5175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a:latin typeface="Tahoma" charset="0"/>
              </a:rPr>
              <a:t>2000</a:t>
            </a:r>
          </a:p>
        </p:txBody>
      </p:sp>
      <p:sp>
        <p:nvSpPr>
          <p:cNvPr id="19474" name="Text Box 18"/>
          <p:cNvSpPr txBox="1">
            <a:spLocks noChangeArrowheads="1"/>
          </p:cNvSpPr>
          <p:nvPr/>
        </p:nvSpPr>
        <p:spPr bwMode="auto">
          <a:xfrm>
            <a:off x="3482910" y="3081782"/>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endParaRPr lang="en-US" altLang="en-US" sz="1400">
              <a:latin typeface="Tahoma" charset="0"/>
            </a:endParaRPr>
          </a:p>
        </p:txBody>
      </p:sp>
      <p:sp>
        <p:nvSpPr>
          <p:cNvPr id="19475" name="Text Box 19"/>
          <p:cNvSpPr txBox="1">
            <a:spLocks noChangeArrowheads="1"/>
          </p:cNvSpPr>
          <p:nvPr/>
        </p:nvSpPr>
        <p:spPr bwMode="auto">
          <a:xfrm>
            <a:off x="8680385" y="3591833"/>
            <a:ext cx="5826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t>CAFC</a:t>
            </a:r>
          </a:p>
        </p:txBody>
      </p:sp>
      <p:sp>
        <p:nvSpPr>
          <p:cNvPr id="19476" name="Text Box 20"/>
          <p:cNvSpPr txBox="1">
            <a:spLocks noChangeArrowheads="1"/>
          </p:cNvSpPr>
          <p:nvPr/>
        </p:nvSpPr>
        <p:spPr bwMode="auto">
          <a:xfrm>
            <a:off x="7243011" y="3864088"/>
            <a:ext cx="7200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t>Graham </a:t>
            </a:r>
          </a:p>
          <a:p>
            <a:pPr eaLnBrk="1" hangingPunct="1"/>
            <a:r>
              <a:rPr lang="en-US" altLang="en-US" sz="1200" dirty="0"/>
              <a:t>(1966)</a:t>
            </a:r>
          </a:p>
        </p:txBody>
      </p:sp>
      <p:sp>
        <p:nvSpPr>
          <p:cNvPr id="19477" name="Text Box 21"/>
          <p:cNvSpPr txBox="1">
            <a:spLocks noChangeArrowheads="1"/>
          </p:cNvSpPr>
          <p:nvPr/>
        </p:nvSpPr>
        <p:spPr bwMode="auto">
          <a:xfrm>
            <a:off x="6665684" y="3984411"/>
            <a:ext cx="488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ea typeface="Times New Roman" charset="0"/>
                <a:cs typeface="Times New Roman" charset="0"/>
              </a:rPr>
              <a:t>§</a:t>
            </a:r>
            <a:r>
              <a:rPr lang="en-US" altLang="en-US" sz="1200" dirty="0"/>
              <a:t>103</a:t>
            </a:r>
          </a:p>
        </p:txBody>
      </p:sp>
      <p:sp>
        <p:nvSpPr>
          <p:cNvPr id="19478" name="Text Box 22"/>
          <p:cNvSpPr txBox="1">
            <a:spLocks noChangeArrowheads="1"/>
          </p:cNvSpPr>
          <p:nvPr/>
        </p:nvSpPr>
        <p:spPr bwMode="auto">
          <a:xfrm>
            <a:off x="6000820" y="3720440"/>
            <a:ext cx="5950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err="1"/>
              <a:t>Cuno</a:t>
            </a:r>
            <a:r>
              <a:rPr lang="en-US" altLang="en-US" sz="1200" dirty="0"/>
              <a:t> </a:t>
            </a:r>
          </a:p>
          <a:p>
            <a:pPr algn="ctr" eaLnBrk="1" hangingPunct="1"/>
            <a:r>
              <a:rPr lang="en-US" altLang="en-US" sz="1200" dirty="0"/>
              <a:t>(1941)</a:t>
            </a:r>
          </a:p>
        </p:txBody>
      </p:sp>
      <p:sp>
        <p:nvSpPr>
          <p:cNvPr id="19480" name="Oval 24"/>
          <p:cNvSpPr>
            <a:spLocks noChangeArrowheads="1"/>
          </p:cNvSpPr>
          <p:nvPr/>
        </p:nvSpPr>
        <p:spPr bwMode="auto">
          <a:xfrm>
            <a:off x="8604185" y="3761232"/>
            <a:ext cx="152400" cy="152400"/>
          </a:xfrm>
          <a:prstGeom prst="ellipse">
            <a:avLst/>
          </a:prstGeom>
          <a:solidFill>
            <a:schemeClr val="tx1"/>
          </a:solidFill>
          <a:ln w="9525">
            <a:solidFill>
              <a:schemeClr val="tx1"/>
            </a:solidFill>
            <a:miter lim="800000"/>
            <a:headEnd/>
            <a:tailEnd/>
          </a:ln>
        </p:spPr>
        <p:txBody>
          <a:bodyPr wrap="none" anchor="ct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endParaRPr lang="en-US" altLang="en-US"/>
          </a:p>
        </p:txBody>
      </p:sp>
      <p:sp>
        <p:nvSpPr>
          <p:cNvPr id="19481" name="Oval 25"/>
          <p:cNvSpPr>
            <a:spLocks noChangeArrowheads="1"/>
          </p:cNvSpPr>
          <p:nvPr/>
        </p:nvSpPr>
        <p:spPr bwMode="auto">
          <a:xfrm>
            <a:off x="7537385" y="3761232"/>
            <a:ext cx="152400" cy="152400"/>
          </a:xfrm>
          <a:prstGeom prst="ellipse">
            <a:avLst/>
          </a:prstGeom>
          <a:solidFill>
            <a:schemeClr val="tx1"/>
          </a:solidFill>
          <a:ln w="9525">
            <a:solidFill>
              <a:schemeClr val="tx1"/>
            </a:solidFill>
            <a:miter lim="800000"/>
            <a:headEnd/>
            <a:tailEnd/>
          </a:ln>
        </p:spPr>
        <p:txBody>
          <a:bodyPr wrap="none" anchor="ct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endParaRPr lang="en-US" altLang="en-US"/>
          </a:p>
        </p:txBody>
      </p:sp>
      <p:sp>
        <p:nvSpPr>
          <p:cNvPr id="19483" name="Oval 27"/>
          <p:cNvSpPr>
            <a:spLocks noChangeArrowheads="1"/>
          </p:cNvSpPr>
          <p:nvPr/>
        </p:nvSpPr>
        <p:spPr bwMode="auto">
          <a:xfrm>
            <a:off x="6241985" y="3532632"/>
            <a:ext cx="152400" cy="152400"/>
          </a:xfrm>
          <a:prstGeom prst="ellipse">
            <a:avLst/>
          </a:prstGeom>
          <a:solidFill>
            <a:schemeClr val="tx1"/>
          </a:solidFill>
          <a:ln w="9525">
            <a:solidFill>
              <a:schemeClr val="tx1"/>
            </a:solidFill>
            <a:miter lim="800000"/>
            <a:headEnd/>
            <a:tailEnd/>
          </a:ln>
        </p:spPr>
        <p:txBody>
          <a:bodyPr wrap="none" anchor="ct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endParaRPr lang="en-US" altLang="en-US"/>
          </a:p>
        </p:txBody>
      </p:sp>
      <p:sp>
        <p:nvSpPr>
          <p:cNvPr id="19487" name="Text Box 31"/>
          <p:cNvSpPr txBox="1">
            <a:spLocks noChangeArrowheads="1"/>
          </p:cNvSpPr>
          <p:nvPr/>
        </p:nvSpPr>
        <p:spPr bwMode="auto">
          <a:xfrm>
            <a:off x="829372" y="143539"/>
            <a:ext cx="57070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dirty="0"/>
              <a:t>Evolution of the Inventive Step Requirement</a:t>
            </a:r>
          </a:p>
          <a:p>
            <a:pPr eaLnBrk="1" hangingPunct="1"/>
            <a:r>
              <a:rPr lang="en-US" altLang="en-US" sz="1600" dirty="0"/>
              <a:t>(not to scale)</a:t>
            </a:r>
          </a:p>
        </p:txBody>
      </p:sp>
      <p:sp>
        <p:nvSpPr>
          <p:cNvPr id="19488" name="Freeform 32"/>
          <p:cNvSpPr>
            <a:spLocks/>
          </p:cNvSpPr>
          <p:nvPr/>
        </p:nvSpPr>
        <p:spPr bwMode="auto">
          <a:xfrm>
            <a:off x="7613585" y="3608832"/>
            <a:ext cx="1066800" cy="228600"/>
          </a:xfrm>
          <a:custGeom>
            <a:avLst/>
            <a:gdLst>
              <a:gd name="T0" fmla="*/ 0 w 672"/>
              <a:gd name="T1" fmla="*/ 362902500 h 144"/>
              <a:gd name="T2" fmla="*/ 1330642500 w 672"/>
              <a:gd name="T3" fmla="*/ 0 h 144"/>
              <a:gd name="T4" fmla="*/ 1693545000 w 672"/>
              <a:gd name="T5" fmla="*/ 362902500 h 144"/>
              <a:gd name="T6" fmla="*/ 0 60000 65536"/>
              <a:gd name="T7" fmla="*/ 0 60000 65536"/>
              <a:gd name="T8" fmla="*/ 0 60000 65536"/>
              <a:gd name="T9" fmla="*/ 0 w 672"/>
              <a:gd name="T10" fmla="*/ 0 h 144"/>
              <a:gd name="T11" fmla="*/ 672 w 672"/>
              <a:gd name="T12" fmla="*/ 144 h 144"/>
            </a:gdLst>
            <a:ahLst/>
            <a:cxnLst>
              <a:cxn ang="T6">
                <a:pos x="T0" y="T1"/>
              </a:cxn>
              <a:cxn ang="T7">
                <a:pos x="T2" y="T3"/>
              </a:cxn>
              <a:cxn ang="T8">
                <a:pos x="T4" y="T5"/>
              </a:cxn>
            </a:cxnLst>
            <a:rect l="T9" t="T10" r="T11" b="T12"/>
            <a:pathLst>
              <a:path w="672" h="144">
                <a:moveTo>
                  <a:pt x="0" y="144"/>
                </a:moveTo>
                <a:cubicBezTo>
                  <a:pt x="208" y="72"/>
                  <a:pt x="416" y="0"/>
                  <a:pt x="528" y="0"/>
                </a:cubicBezTo>
                <a:cubicBezTo>
                  <a:pt x="640" y="0"/>
                  <a:pt x="656" y="72"/>
                  <a:pt x="672" y="144"/>
                </a:cubicBezTo>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endParaRPr lang="en-US" altLang="en-US"/>
          </a:p>
        </p:txBody>
      </p:sp>
      <p:sp>
        <p:nvSpPr>
          <p:cNvPr id="19489" name="Freeform 33"/>
          <p:cNvSpPr>
            <a:spLocks/>
          </p:cNvSpPr>
          <p:nvPr/>
        </p:nvSpPr>
        <p:spPr bwMode="auto">
          <a:xfrm>
            <a:off x="7613585" y="3685032"/>
            <a:ext cx="1066800" cy="152400"/>
          </a:xfrm>
          <a:custGeom>
            <a:avLst/>
            <a:gdLst>
              <a:gd name="T0" fmla="*/ 0 w 672"/>
              <a:gd name="T1" fmla="*/ 241935000 h 96"/>
              <a:gd name="T2" fmla="*/ 1330642500 w 672"/>
              <a:gd name="T3" fmla="*/ 0 h 96"/>
              <a:gd name="T4" fmla="*/ 1693545000 w 672"/>
              <a:gd name="T5" fmla="*/ 24193500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208" y="48"/>
                  <a:pt x="416" y="0"/>
                  <a:pt x="528" y="0"/>
                </a:cubicBezTo>
                <a:cubicBezTo>
                  <a:pt x="640" y="0"/>
                  <a:pt x="656" y="48"/>
                  <a:pt x="672" y="96"/>
                </a:cubicBezTo>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endParaRPr lang="en-US" altLang="en-US"/>
          </a:p>
        </p:txBody>
      </p:sp>
      <p:sp>
        <p:nvSpPr>
          <p:cNvPr id="19490" name="Freeform 34"/>
          <p:cNvSpPr>
            <a:spLocks/>
          </p:cNvSpPr>
          <p:nvPr/>
        </p:nvSpPr>
        <p:spPr bwMode="auto">
          <a:xfrm>
            <a:off x="7689785" y="3837432"/>
            <a:ext cx="1003300" cy="152400"/>
          </a:xfrm>
          <a:custGeom>
            <a:avLst/>
            <a:gdLst>
              <a:gd name="T0" fmla="*/ 0 w 632"/>
              <a:gd name="T1" fmla="*/ 0 h 96"/>
              <a:gd name="T2" fmla="*/ 1330642500 w 632"/>
              <a:gd name="T3" fmla="*/ 241935000 h 96"/>
              <a:gd name="T4" fmla="*/ 1572577500 w 632"/>
              <a:gd name="T5" fmla="*/ 0 h 96"/>
              <a:gd name="T6" fmla="*/ 0 60000 65536"/>
              <a:gd name="T7" fmla="*/ 0 60000 65536"/>
              <a:gd name="T8" fmla="*/ 0 60000 65536"/>
              <a:gd name="T9" fmla="*/ 0 w 632"/>
              <a:gd name="T10" fmla="*/ 0 h 96"/>
              <a:gd name="T11" fmla="*/ 632 w 632"/>
              <a:gd name="T12" fmla="*/ 96 h 96"/>
            </a:gdLst>
            <a:ahLst/>
            <a:cxnLst>
              <a:cxn ang="T6">
                <a:pos x="T0" y="T1"/>
              </a:cxn>
              <a:cxn ang="T7">
                <a:pos x="T2" y="T3"/>
              </a:cxn>
              <a:cxn ang="T8">
                <a:pos x="T4" y="T5"/>
              </a:cxn>
            </a:cxnLst>
            <a:rect l="T9" t="T10" r="T11" b="T12"/>
            <a:pathLst>
              <a:path w="632" h="96">
                <a:moveTo>
                  <a:pt x="0" y="0"/>
                </a:moveTo>
                <a:cubicBezTo>
                  <a:pt x="212" y="48"/>
                  <a:pt x="424" y="96"/>
                  <a:pt x="528" y="96"/>
                </a:cubicBezTo>
                <a:cubicBezTo>
                  <a:pt x="632" y="96"/>
                  <a:pt x="628" y="48"/>
                  <a:pt x="624" y="0"/>
                </a:cubicBezTo>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endParaRPr lang="en-US" altLang="en-US"/>
          </a:p>
        </p:txBody>
      </p:sp>
      <p:sp>
        <p:nvSpPr>
          <p:cNvPr id="19491" name="Freeform 35"/>
          <p:cNvSpPr>
            <a:spLocks/>
          </p:cNvSpPr>
          <p:nvPr/>
        </p:nvSpPr>
        <p:spPr bwMode="auto">
          <a:xfrm>
            <a:off x="7613585" y="3837432"/>
            <a:ext cx="1092200" cy="76200"/>
          </a:xfrm>
          <a:custGeom>
            <a:avLst/>
            <a:gdLst>
              <a:gd name="T0" fmla="*/ 0 w 688"/>
              <a:gd name="T1" fmla="*/ 0 h 48"/>
              <a:gd name="T2" fmla="*/ 1451610000 w 688"/>
              <a:gd name="T3" fmla="*/ 120967500 h 48"/>
              <a:gd name="T4" fmla="*/ 1693545000 w 688"/>
              <a:gd name="T5" fmla="*/ 0 h 48"/>
              <a:gd name="T6" fmla="*/ 0 60000 65536"/>
              <a:gd name="T7" fmla="*/ 0 60000 65536"/>
              <a:gd name="T8" fmla="*/ 0 60000 65536"/>
              <a:gd name="T9" fmla="*/ 0 w 688"/>
              <a:gd name="T10" fmla="*/ 0 h 48"/>
              <a:gd name="T11" fmla="*/ 688 w 688"/>
              <a:gd name="T12" fmla="*/ 48 h 48"/>
            </a:gdLst>
            <a:ahLst/>
            <a:cxnLst>
              <a:cxn ang="T6">
                <a:pos x="T0" y="T1"/>
              </a:cxn>
              <a:cxn ang="T7">
                <a:pos x="T2" y="T3"/>
              </a:cxn>
              <a:cxn ang="T8">
                <a:pos x="T4" y="T5"/>
              </a:cxn>
            </a:cxnLst>
            <a:rect l="T9" t="T10" r="T11" b="T12"/>
            <a:pathLst>
              <a:path w="688" h="48">
                <a:moveTo>
                  <a:pt x="0" y="0"/>
                </a:moveTo>
                <a:cubicBezTo>
                  <a:pt x="232" y="24"/>
                  <a:pt x="464" y="48"/>
                  <a:pt x="576" y="48"/>
                </a:cubicBezTo>
                <a:cubicBezTo>
                  <a:pt x="688" y="48"/>
                  <a:pt x="680" y="24"/>
                  <a:pt x="672" y="0"/>
                </a:cubicBezTo>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endParaRPr lang="en-US" altLang="en-US"/>
          </a:p>
        </p:txBody>
      </p:sp>
      <p:sp>
        <p:nvSpPr>
          <p:cNvPr id="19492" name="Line 36"/>
          <p:cNvSpPr>
            <a:spLocks noChangeShapeType="1"/>
          </p:cNvSpPr>
          <p:nvPr/>
        </p:nvSpPr>
        <p:spPr bwMode="auto">
          <a:xfrm>
            <a:off x="7689785" y="3837432"/>
            <a:ext cx="914400" cy="0"/>
          </a:xfrm>
          <a:prstGeom prst="line">
            <a:avLst/>
          </a:prstGeom>
          <a:noFill/>
          <a:ln w="28575">
            <a:solidFill>
              <a:schemeClr val="bg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9493" name="Freeform 37"/>
          <p:cNvSpPr>
            <a:spLocks/>
          </p:cNvSpPr>
          <p:nvPr/>
        </p:nvSpPr>
        <p:spPr bwMode="auto">
          <a:xfrm>
            <a:off x="7613585" y="3761232"/>
            <a:ext cx="1066800" cy="76200"/>
          </a:xfrm>
          <a:custGeom>
            <a:avLst/>
            <a:gdLst>
              <a:gd name="T0" fmla="*/ 0 w 672"/>
              <a:gd name="T1" fmla="*/ 120967500 h 48"/>
              <a:gd name="T2" fmla="*/ 1330642500 w 672"/>
              <a:gd name="T3" fmla="*/ 0 h 48"/>
              <a:gd name="T4" fmla="*/ 1693545000 w 672"/>
              <a:gd name="T5" fmla="*/ 120967500 h 48"/>
              <a:gd name="T6" fmla="*/ 0 60000 65536"/>
              <a:gd name="T7" fmla="*/ 0 60000 65536"/>
              <a:gd name="T8" fmla="*/ 0 60000 65536"/>
              <a:gd name="T9" fmla="*/ 0 w 672"/>
              <a:gd name="T10" fmla="*/ 0 h 48"/>
              <a:gd name="T11" fmla="*/ 672 w 672"/>
              <a:gd name="T12" fmla="*/ 48 h 48"/>
            </a:gdLst>
            <a:ahLst/>
            <a:cxnLst>
              <a:cxn ang="T6">
                <a:pos x="T0" y="T1"/>
              </a:cxn>
              <a:cxn ang="T7">
                <a:pos x="T2" y="T3"/>
              </a:cxn>
              <a:cxn ang="T8">
                <a:pos x="T4" y="T5"/>
              </a:cxn>
            </a:cxnLst>
            <a:rect l="T9" t="T10" r="T11" b="T12"/>
            <a:pathLst>
              <a:path w="672" h="48">
                <a:moveTo>
                  <a:pt x="0" y="48"/>
                </a:moveTo>
                <a:cubicBezTo>
                  <a:pt x="208" y="24"/>
                  <a:pt x="416" y="0"/>
                  <a:pt x="528" y="0"/>
                </a:cubicBezTo>
                <a:cubicBezTo>
                  <a:pt x="640" y="0"/>
                  <a:pt x="656" y="24"/>
                  <a:pt x="672" y="48"/>
                </a:cubicBezTo>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endParaRPr lang="en-US" altLang="en-US"/>
          </a:p>
        </p:txBody>
      </p:sp>
      <p:sp>
        <p:nvSpPr>
          <p:cNvPr id="19494" name="Text Box 38"/>
          <p:cNvSpPr txBox="1">
            <a:spLocks noChangeArrowheads="1"/>
          </p:cNvSpPr>
          <p:nvPr/>
        </p:nvSpPr>
        <p:spPr bwMode="auto">
          <a:xfrm rot="-5400000">
            <a:off x="493867" y="3373674"/>
            <a:ext cx="23839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600"/>
              <a:t>Stringency of the Standard</a:t>
            </a:r>
          </a:p>
        </p:txBody>
      </p:sp>
      <p:sp>
        <p:nvSpPr>
          <p:cNvPr id="19496" name="Oval 40"/>
          <p:cNvSpPr>
            <a:spLocks noChangeArrowheads="1"/>
          </p:cNvSpPr>
          <p:nvPr/>
        </p:nvSpPr>
        <p:spPr bwMode="auto">
          <a:xfrm>
            <a:off x="1250518" y="5790644"/>
            <a:ext cx="152400" cy="152400"/>
          </a:xfrm>
          <a:prstGeom prst="ellipse">
            <a:avLst/>
          </a:prstGeom>
          <a:solidFill>
            <a:schemeClr val="tx1"/>
          </a:solidFill>
          <a:ln w="9525">
            <a:solidFill>
              <a:schemeClr val="tx1"/>
            </a:solidFill>
            <a:miter lim="800000"/>
            <a:headEnd/>
            <a:tailEnd/>
          </a:ln>
        </p:spPr>
        <p:txBody>
          <a:bodyPr wrap="none" anchor="ct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endParaRPr lang="en-US" altLang="en-US"/>
          </a:p>
        </p:txBody>
      </p:sp>
      <p:sp>
        <p:nvSpPr>
          <p:cNvPr id="19497" name="Text Box 41"/>
          <p:cNvSpPr txBox="1">
            <a:spLocks noChangeArrowheads="1"/>
          </p:cNvSpPr>
          <p:nvPr/>
        </p:nvSpPr>
        <p:spPr bwMode="auto">
          <a:xfrm>
            <a:off x="4062144" y="4458275"/>
            <a:ext cx="8050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t>Thomson </a:t>
            </a:r>
          </a:p>
          <a:p>
            <a:pPr algn="ctr" eaLnBrk="1" hangingPunct="1"/>
            <a:r>
              <a:rPr lang="en-US" altLang="en-US" sz="1200" dirty="0"/>
              <a:t>(1889)</a:t>
            </a:r>
          </a:p>
        </p:txBody>
      </p:sp>
      <p:sp>
        <p:nvSpPr>
          <p:cNvPr id="19500" name="Text Box 19"/>
          <p:cNvSpPr txBox="1">
            <a:spLocks noChangeArrowheads="1"/>
          </p:cNvSpPr>
          <p:nvPr/>
        </p:nvSpPr>
        <p:spPr bwMode="auto">
          <a:xfrm>
            <a:off x="10177210" y="4193521"/>
            <a:ext cx="6226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t>KSR</a:t>
            </a:r>
          </a:p>
          <a:p>
            <a:pPr eaLnBrk="1" hangingPunct="1"/>
            <a:r>
              <a:rPr lang="en-US" altLang="en-US" sz="1200" dirty="0"/>
              <a:t>(2007)</a:t>
            </a:r>
          </a:p>
        </p:txBody>
      </p:sp>
      <p:cxnSp>
        <p:nvCxnSpPr>
          <p:cNvPr id="3" name="Straight Connector 2">
            <a:extLst>
              <a:ext uri="{FF2B5EF4-FFF2-40B4-BE49-F238E27FC236}">
                <a16:creationId xmlns:a16="http://schemas.microsoft.com/office/drawing/2014/main" id="{5ED8A260-3A6A-D442-B973-2C0DF8EE549F}"/>
              </a:ext>
            </a:extLst>
          </p:cNvPr>
          <p:cNvCxnSpPr>
            <a:cxnSpLocks/>
          </p:cNvCxnSpPr>
          <p:nvPr/>
        </p:nvCxnSpPr>
        <p:spPr>
          <a:xfrm flipH="1">
            <a:off x="10159031" y="4182105"/>
            <a:ext cx="35656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 Box 19">
            <a:extLst>
              <a:ext uri="{FF2B5EF4-FFF2-40B4-BE49-F238E27FC236}">
                <a16:creationId xmlns:a16="http://schemas.microsoft.com/office/drawing/2014/main" id="{0B8AEC9F-62A0-784F-8D6E-CAEA1E14FDD3}"/>
              </a:ext>
            </a:extLst>
          </p:cNvPr>
          <p:cNvSpPr txBox="1">
            <a:spLocks noChangeArrowheads="1"/>
          </p:cNvSpPr>
          <p:nvPr/>
        </p:nvSpPr>
        <p:spPr bwMode="auto">
          <a:xfrm>
            <a:off x="10494188" y="3908482"/>
            <a:ext cx="9198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t>AIA(2013)</a:t>
            </a:r>
          </a:p>
        </p:txBody>
      </p:sp>
      <p:sp>
        <p:nvSpPr>
          <p:cNvPr id="50" name="Text Box 37">
            <a:extLst>
              <a:ext uri="{FF2B5EF4-FFF2-40B4-BE49-F238E27FC236}">
                <a16:creationId xmlns:a16="http://schemas.microsoft.com/office/drawing/2014/main" id="{9C5384BF-EFAD-B842-842C-2DC5637E1CAB}"/>
              </a:ext>
            </a:extLst>
          </p:cNvPr>
          <p:cNvSpPr txBox="1">
            <a:spLocks noChangeArrowheads="1"/>
          </p:cNvSpPr>
          <p:nvPr/>
        </p:nvSpPr>
        <p:spPr bwMode="auto">
          <a:xfrm>
            <a:off x="5906112" y="4424914"/>
            <a:ext cx="9348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solidFill>
                  <a:srgbClr val="6666FF"/>
                </a:solidFill>
              </a:rPr>
              <a:t>1932 </a:t>
            </a:r>
            <a:r>
              <a:rPr lang="en-US" altLang="en-US" sz="1200" dirty="0">
                <a:solidFill>
                  <a:srgbClr val="0070C0"/>
                </a:solidFill>
              </a:rPr>
              <a:t>statute</a:t>
            </a:r>
          </a:p>
        </p:txBody>
      </p:sp>
      <p:sp>
        <p:nvSpPr>
          <p:cNvPr id="51" name="Text Box 47">
            <a:extLst>
              <a:ext uri="{FF2B5EF4-FFF2-40B4-BE49-F238E27FC236}">
                <a16:creationId xmlns:a16="http://schemas.microsoft.com/office/drawing/2014/main" id="{15CB55F1-0B21-044A-AC6F-07E289A542F6}"/>
              </a:ext>
            </a:extLst>
          </p:cNvPr>
          <p:cNvSpPr txBox="1">
            <a:spLocks noChangeArrowheads="1"/>
          </p:cNvSpPr>
          <p:nvPr/>
        </p:nvSpPr>
        <p:spPr bwMode="auto">
          <a:xfrm rot="21310808">
            <a:off x="84694" y="5735863"/>
            <a:ext cx="862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600" dirty="0">
                <a:solidFill>
                  <a:srgbClr val="0070C0"/>
                </a:solidFill>
              </a:rPr>
              <a:t>England</a:t>
            </a:r>
          </a:p>
        </p:txBody>
      </p:sp>
      <p:pic>
        <p:nvPicPr>
          <p:cNvPr id="58" name="Picture 57">
            <a:extLst>
              <a:ext uri="{FF2B5EF4-FFF2-40B4-BE49-F238E27FC236}">
                <a16:creationId xmlns:a16="http://schemas.microsoft.com/office/drawing/2014/main" id="{5062F3CD-65B5-5242-B432-50EB50D3E08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90019" cy="570042"/>
          </a:xfrm>
          <a:prstGeom prst="rect">
            <a:avLst/>
          </a:prstGeom>
          <a:noFill/>
          <a:ln>
            <a:noFill/>
          </a:ln>
          <a:extLst>
            <a:ext uri="{FAA26D3D-D897-4be2-8F04-BA451C77F1D7}">
              <ma14:placeholderFlag xmlns="" xmlns:ma14="http://schemas.microsoft.com/office/mac/drawingml/2011/main"/>
            </a:ext>
          </a:extLst>
        </p:spPr>
      </p:pic>
      <p:sp>
        <p:nvSpPr>
          <p:cNvPr id="2" name="Line 8">
            <a:extLst>
              <a:ext uri="{FF2B5EF4-FFF2-40B4-BE49-F238E27FC236}">
                <a16:creationId xmlns:a16="http://schemas.microsoft.com/office/drawing/2014/main" id="{AD884160-DD76-57A3-016A-6F0BF5109E80}"/>
              </a:ext>
            </a:extLst>
          </p:cNvPr>
          <p:cNvSpPr>
            <a:spLocks noChangeShapeType="1"/>
          </p:cNvSpPr>
          <p:nvPr/>
        </p:nvSpPr>
        <p:spPr bwMode="auto">
          <a:xfrm>
            <a:off x="11142031" y="6182982"/>
            <a:ext cx="0" cy="1524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4" name="Text Box 16">
            <a:extLst>
              <a:ext uri="{FF2B5EF4-FFF2-40B4-BE49-F238E27FC236}">
                <a16:creationId xmlns:a16="http://schemas.microsoft.com/office/drawing/2014/main" id="{E457BA95-8AA3-D945-538F-24777C843A57}"/>
              </a:ext>
            </a:extLst>
          </p:cNvPr>
          <p:cNvSpPr txBox="1">
            <a:spLocks noChangeArrowheads="1"/>
          </p:cNvSpPr>
          <p:nvPr/>
        </p:nvSpPr>
        <p:spPr bwMode="auto">
          <a:xfrm>
            <a:off x="10895969" y="6349671"/>
            <a:ext cx="5180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latin typeface="Tahoma" charset="0"/>
              </a:rPr>
              <a:t>2025</a:t>
            </a:r>
          </a:p>
        </p:txBody>
      </p:sp>
      <p:cxnSp>
        <p:nvCxnSpPr>
          <p:cNvPr id="6" name="Straight Connector 5">
            <a:extLst>
              <a:ext uri="{FF2B5EF4-FFF2-40B4-BE49-F238E27FC236}">
                <a16:creationId xmlns:a16="http://schemas.microsoft.com/office/drawing/2014/main" id="{0284A18F-D661-FE02-7227-9E62C3FA439C}"/>
              </a:ext>
            </a:extLst>
          </p:cNvPr>
          <p:cNvCxnSpPr>
            <a:cxnSpLocks/>
          </p:cNvCxnSpPr>
          <p:nvPr/>
        </p:nvCxnSpPr>
        <p:spPr>
          <a:xfrm>
            <a:off x="8985185" y="3139778"/>
            <a:ext cx="463615" cy="0"/>
          </a:xfrm>
          <a:prstGeom prst="line">
            <a:avLst/>
          </a:prstGeom>
          <a:ln w="38100">
            <a:solidFill>
              <a:srgbClr val="7030A0"/>
            </a:solidFill>
            <a:headEnd type="diamond" w="lg" len="lg"/>
          </a:ln>
        </p:spPr>
        <p:style>
          <a:lnRef idx="1">
            <a:schemeClr val="accent1"/>
          </a:lnRef>
          <a:fillRef idx="0">
            <a:schemeClr val="accent1"/>
          </a:fillRef>
          <a:effectRef idx="0">
            <a:schemeClr val="accent1"/>
          </a:effectRef>
          <a:fontRef idx="minor">
            <a:schemeClr val="tx1"/>
          </a:fontRef>
        </p:style>
      </p:cxnSp>
      <p:sp>
        <p:nvSpPr>
          <p:cNvPr id="9" name="Text Box 21">
            <a:extLst>
              <a:ext uri="{FF2B5EF4-FFF2-40B4-BE49-F238E27FC236}">
                <a16:creationId xmlns:a16="http://schemas.microsoft.com/office/drawing/2014/main" id="{1646C760-FA50-0F5B-ACC8-F49A702CC3DF}"/>
              </a:ext>
            </a:extLst>
          </p:cNvPr>
          <p:cNvSpPr txBox="1">
            <a:spLocks noChangeArrowheads="1"/>
          </p:cNvSpPr>
          <p:nvPr/>
        </p:nvSpPr>
        <p:spPr bwMode="auto">
          <a:xfrm>
            <a:off x="8684080" y="2822334"/>
            <a:ext cx="6022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solidFill>
                  <a:srgbClr val="7030A0"/>
                </a:solidFill>
              </a:rPr>
              <a:t>1984</a:t>
            </a:r>
          </a:p>
        </p:txBody>
      </p:sp>
      <p:sp>
        <p:nvSpPr>
          <p:cNvPr id="10" name="Line 5">
            <a:extLst>
              <a:ext uri="{FF2B5EF4-FFF2-40B4-BE49-F238E27FC236}">
                <a16:creationId xmlns:a16="http://schemas.microsoft.com/office/drawing/2014/main" id="{FE088CB3-92F9-257B-D5E6-0F612D60DBBA}"/>
              </a:ext>
            </a:extLst>
          </p:cNvPr>
          <p:cNvSpPr>
            <a:spLocks noChangeShapeType="1"/>
          </p:cNvSpPr>
          <p:nvPr/>
        </p:nvSpPr>
        <p:spPr bwMode="auto">
          <a:xfrm>
            <a:off x="188651" y="6195303"/>
            <a:ext cx="0" cy="1524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1" name="Text Box 10">
            <a:extLst>
              <a:ext uri="{FF2B5EF4-FFF2-40B4-BE49-F238E27FC236}">
                <a16:creationId xmlns:a16="http://schemas.microsoft.com/office/drawing/2014/main" id="{E5938BE4-A83F-28D2-0B31-DB85E5074BBC}"/>
              </a:ext>
            </a:extLst>
          </p:cNvPr>
          <p:cNvSpPr txBox="1">
            <a:spLocks noChangeArrowheads="1"/>
          </p:cNvSpPr>
          <p:nvPr/>
        </p:nvSpPr>
        <p:spPr bwMode="auto">
          <a:xfrm>
            <a:off x="-68523" y="6347703"/>
            <a:ext cx="5180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latin typeface="Tahoma" charset="0"/>
              </a:rPr>
              <a:t>1700</a:t>
            </a:r>
          </a:p>
        </p:txBody>
      </p:sp>
      <p:cxnSp>
        <p:nvCxnSpPr>
          <p:cNvPr id="13" name="Straight Connector 12">
            <a:extLst>
              <a:ext uri="{FF2B5EF4-FFF2-40B4-BE49-F238E27FC236}">
                <a16:creationId xmlns:a16="http://schemas.microsoft.com/office/drawing/2014/main" id="{4EE803C7-84AD-5FEB-EEE6-A4519E87DDE5}"/>
              </a:ext>
            </a:extLst>
          </p:cNvPr>
          <p:cNvCxnSpPr>
            <a:cxnSpLocks/>
            <a:endCxn id="19530" idx="0"/>
          </p:cNvCxnSpPr>
          <p:nvPr/>
        </p:nvCxnSpPr>
        <p:spPr>
          <a:xfrm flipV="1">
            <a:off x="188651" y="5899150"/>
            <a:ext cx="2719649" cy="17824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Text Box 37">
            <a:extLst>
              <a:ext uri="{FF2B5EF4-FFF2-40B4-BE49-F238E27FC236}">
                <a16:creationId xmlns:a16="http://schemas.microsoft.com/office/drawing/2014/main" id="{84DC1F31-5929-F3EF-4457-D52A029FCDEE}"/>
              </a:ext>
            </a:extLst>
          </p:cNvPr>
          <p:cNvSpPr txBox="1">
            <a:spLocks noChangeArrowheads="1"/>
          </p:cNvSpPr>
          <p:nvPr/>
        </p:nvSpPr>
        <p:spPr bwMode="auto">
          <a:xfrm rot="21381859">
            <a:off x="1577256" y="5915770"/>
            <a:ext cx="10807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solidFill>
                  <a:srgbClr val="0070C0"/>
                </a:solidFill>
              </a:rPr>
              <a:t>“nontriviality”</a:t>
            </a:r>
          </a:p>
        </p:txBody>
      </p:sp>
      <p:cxnSp>
        <p:nvCxnSpPr>
          <p:cNvPr id="17" name="Straight Connector 16">
            <a:extLst>
              <a:ext uri="{FF2B5EF4-FFF2-40B4-BE49-F238E27FC236}">
                <a16:creationId xmlns:a16="http://schemas.microsoft.com/office/drawing/2014/main" id="{7F2527F1-980B-8490-8FCC-194436D499F8}"/>
              </a:ext>
            </a:extLst>
          </p:cNvPr>
          <p:cNvCxnSpPr>
            <a:cxnSpLocks/>
            <a:endCxn id="19483" idx="2"/>
          </p:cNvCxnSpPr>
          <p:nvPr/>
        </p:nvCxnSpPr>
        <p:spPr>
          <a:xfrm flipV="1">
            <a:off x="2985605" y="3608832"/>
            <a:ext cx="3256380" cy="867860"/>
          </a:xfrm>
          <a:prstGeom prst="line">
            <a:avLst/>
          </a:prstGeom>
          <a:ln w="38100">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CF3E5C7-D0E0-E836-7575-9AE9D7596032}"/>
              </a:ext>
            </a:extLst>
          </p:cNvPr>
          <p:cNvCxnSpPr>
            <a:cxnSpLocks/>
          </p:cNvCxnSpPr>
          <p:nvPr/>
        </p:nvCxnSpPr>
        <p:spPr>
          <a:xfrm>
            <a:off x="6340877" y="3597867"/>
            <a:ext cx="733544" cy="14851"/>
          </a:xfrm>
          <a:prstGeom prst="line">
            <a:avLst/>
          </a:prstGeom>
          <a:ln w="38100">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68FCDD6-89BD-D628-55B3-294F8E45D2B4}"/>
              </a:ext>
            </a:extLst>
          </p:cNvPr>
          <p:cNvCxnSpPr>
            <a:cxnSpLocks/>
          </p:cNvCxnSpPr>
          <p:nvPr/>
        </p:nvCxnSpPr>
        <p:spPr>
          <a:xfrm flipH="1" flipV="1">
            <a:off x="7074421" y="3605292"/>
            <a:ext cx="5764" cy="334565"/>
          </a:xfrm>
          <a:prstGeom prst="line">
            <a:avLst/>
          </a:prstGeom>
          <a:ln w="38100">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71FA856-C56F-8F28-D202-8FF2267224F0}"/>
              </a:ext>
            </a:extLst>
          </p:cNvPr>
          <p:cNvCxnSpPr>
            <a:cxnSpLocks/>
          </p:cNvCxnSpPr>
          <p:nvPr/>
        </p:nvCxnSpPr>
        <p:spPr>
          <a:xfrm flipH="1">
            <a:off x="7085535" y="3837432"/>
            <a:ext cx="538661" cy="90100"/>
          </a:xfrm>
          <a:prstGeom prst="line">
            <a:avLst/>
          </a:prstGeom>
          <a:ln w="38100">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8559CB4-9439-8490-DA0F-1313CC5397BD}"/>
              </a:ext>
            </a:extLst>
          </p:cNvPr>
          <p:cNvCxnSpPr>
            <a:cxnSpLocks/>
          </p:cNvCxnSpPr>
          <p:nvPr/>
        </p:nvCxnSpPr>
        <p:spPr>
          <a:xfrm>
            <a:off x="8681387" y="3837432"/>
            <a:ext cx="1529413" cy="714930"/>
          </a:xfrm>
          <a:prstGeom prst="line">
            <a:avLst/>
          </a:prstGeom>
          <a:ln w="38100">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5DA587E-34D5-C37E-9E15-52BFC365F2A5}"/>
              </a:ext>
            </a:extLst>
          </p:cNvPr>
          <p:cNvCxnSpPr>
            <a:cxnSpLocks/>
          </p:cNvCxnSpPr>
          <p:nvPr/>
        </p:nvCxnSpPr>
        <p:spPr>
          <a:xfrm>
            <a:off x="10210324" y="4194442"/>
            <a:ext cx="0" cy="358953"/>
          </a:xfrm>
          <a:prstGeom prst="line">
            <a:avLst/>
          </a:prstGeom>
          <a:ln w="38100">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79065D4-74AD-D5C6-8A1E-624CDAA5BBEB}"/>
              </a:ext>
            </a:extLst>
          </p:cNvPr>
          <p:cNvCxnSpPr>
            <a:cxnSpLocks/>
          </p:cNvCxnSpPr>
          <p:nvPr/>
        </p:nvCxnSpPr>
        <p:spPr>
          <a:xfrm>
            <a:off x="10515600" y="3939857"/>
            <a:ext cx="0" cy="257740"/>
          </a:xfrm>
          <a:prstGeom prst="line">
            <a:avLst/>
          </a:prstGeom>
          <a:ln w="38100">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AF1AC0B-2DC0-A360-66F0-530B9332BF1C}"/>
              </a:ext>
            </a:extLst>
          </p:cNvPr>
          <p:cNvCxnSpPr>
            <a:cxnSpLocks/>
          </p:cNvCxnSpPr>
          <p:nvPr/>
        </p:nvCxnSpPr>
        <p:spPr>
          <a:xfrm>
            <a:off x="10515600" y="3933721"/>
            <a:ext cx="433349" cy="0"/>
          </a:xfrm>
          <a:prstGeom prst="line">
            <a:avLst/>
          </a:prstGeom>
          <a:ln w="38100">
            <a:solidFill>
              <a:schemeClr val="tx1"/>
            </a:solidFill>
            <a:headEnd type="none" w="lg" len="lg"/>
          </a:ln>
        </p:spPr>
        <p:style>
          <a:lnRef idx="1">
            <a:schemeClr val="accent1"/>
          </a:lnRef>
          <a:fillRef idx="0">
            <a:schemeClr val="accent1"/>
          </a:fillRef>
          <a:effectRef idx="0">
            <a:schemeClr val="accent1"/>
          </a:effectRef>
          <a:fontRef idx="minor">
            <a:schemeClr val="tx1"/>
          </a:fontRef>
        </p:style>
      </p:cxnSp>
      <p:sp>
        <p:nvSpPr>
          <p:cNvPr id="63" name="Freeform 62">
            <a:extLst>
              <a:ext uri="{FF2B5EF4-FFF2-40B4-BE49-F238E27FC236}">
                <a16:creationId xmlns:a16="http://schemas.microsoft.com/office/drawing/2014/main" id="{5E346A20-F82A-9F6A-C1FC-AA518A0383D1}"/>
              </a:ext>
            </a:extLst>
          </p:cNvPr>
          <p:cNvSpPr/>
          <p:nvPr/>
        </p:nvSpPr>
        <p:spPr>
          <a:xfrm>
            <a:off x="1328928" y="4486656"/>
            <a:ext cx="1670304" cy="1377696"/>
          </a:xfrm>
          <a:custGeom>
            <a:avLst/>
            <a:gdLst>
              <a:gd name="connsiteX0" fmla="*/ 0 w 1670304"/>
              <a:gd name="connsiteY0" fmla="*/ 1377696 h 1377696"/>
              <a:gd name="connsiteX1" fmla="*/ 1194816 w 1670304"/>
              <a:gd name="connsiteY1" fmla="*/ 938784 h 1377696"/>
              <a:gd name="connsiteX2" fmla="*/ 1670304 w 1670304"/>
              <a:gd name="connsiteY2" fmla="*/ 0 h 1377696"/>
              <a:gd name="connsiteX3" fmla="*/ 1670304 w 1670304"/>
              <a:gd name="connsiteY3" fmla="*/ 0 h 1377696"/>
            </a:gdLst>
            <a:ahLst/>
            <a:cxnLst>
              <a:cxn ang="0">
                <a:pos x="connsiteX0" y="connsiteY0"/>
              </a:cxn>
              <a:cxn ang="0">
                <a:pos x="connsiteX1" y="connsiteY1"/>
              </a:cxn>
              <a:cxn ang="0">
                <a:pos x="connsiteX2" y="connsiteY2"/>
              </a:cxn>
              <a:cxn ang="0">
                <a:pos x="connsiteX3" y="connsiteY3"/>
              </a:cxn>
            </a:cxnLst>
            <a:rect l="l" t="t" r="r" b="b"/>
            <a:pathLst>
              <a:path w="1670304" h="1377696">
                <a:moveTo>
                  <a:pt x="0" y="1377696"/>
                </a:moveTo>
                <a:cubicBezTo>
                  <a:pt x="458216" y="1273048"/>
                  <a:pt x="916432" y="1168400"/>
                  <a:pt x="1194816" y="938784"/>
                </a:cubicBezTo>
                <a:cubicBezTo>
                  <a:pt x="1473200" y="709168"/>
                  <a:pt x="1670304" y="0"/>
                  <a:pt x="1670304" y="0"/>
                </a:cubicBezTo>
                <a:lnTo>
                  <a:pt x="1670304"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457" name="Straight Connector 19456">
            <a:extLst>
              <a:ext uri="{FF2B5EF4-FFF2-40B4-BE49-F238E27FC236}">
                <a16:creationId xmlns:a16="http://schemas.microsoft.com/office/drawing/2014/main" id="{C38D589C-8FC6-87DC-802E-C9E5328C2A58}"/>
              </a:ext>
            </a:extLst>
          </p:cNvPr>
          <p:cNvCxnSpPr>
            <a:cxnSpLocks/>
          </p:cNvCxnSpPr>
          <p:nvPr/>
        </p:nvCxnSpPr>
        <p:spPr>
          <a:xfrm>
            <a:off x="9448800" y="3386582"/>
            <a:ext cx="381000" cy="0"/>
          </a:xfrm>
          <a:prstGeom prst="line">
            <a:avLst/>
          </a:prstGeom>
          <a:ln w="38100">
            <a:solidFill>
              <a:srgbClr val="7030A0"/>
            </a:solidFill>
            <a:headEnd type="diamond" w="lg" len="lg"/>
          </a:ln>
        </p:spPr>
        <p:style>
          <a:lnRef idx="1">
            <a:schemeClr val="accent1"/>
          </a:lnRef>
          <a:fillRef idx="0">
            <a:schemeClr val="accent1"/>
          </a:fillRef>
          <a:effectRef idx="0">
            <a:schemeClr val="accent1"/>
          </a:effectRef>
          <a:fontRef idx="minor">
            <a:schemeClr val="tx1"/>
          </a:fontRef>
        </p:style>
      </p:cxnSp>
      <p:cxnSp>
        <p:nvCxnSpPr>
          <p:cNvPr id="19501" name="Straight Connector 19500">
            <a:extLst>
              <a:ext uri="{FF2B5EF4-FFF2-40B4-BE49-F238E27FC236}">
                <a16:creationId xmlns:a16="http://schemas.microsoft.com/office/drawing/2014/main" id="{9BEDD223-5ED0-5C4A-FF09-E635CC78ABBE}"/>
              </a:ext>
            </a:extLst>
          </p:cNvPr>
          <p:cNvCxnSpPr>
            <a:cxnSpLocks/>
          </p:cNvCxnSpPr>
          <p:nvPr/>
        </p:nvCxnSpPr>
        <p:spPr>
          <a:xfrm>
            <a:off x="9829800" y="3602050"/>
            <a:ext cx="329231" cy="3242"/>
          </a:xfrm>
          <a:prstGeom prst="line">
            <a:avLst/>
          </a:prstGeom>
          <a:ln w="38100">
            <a:solidFill>
              <a:srgbClr val="7030A0"/>
            </a:solidFill>
            <a:headEnd type="diamond" w="lg" len="lg"/>
          </a:ln>
        </p:spPr>
        <p:style>
          <a:lnRef idx="1">
            <a:schemeClr val="accent1"/>
          </a:lnRef>
          <a:fillRef idx="0">
            <a:schemeClr val="accent1"/>
          </a:fillRef>
          <a:effectRef idx="0">
            <a:schemeClr val="accent1"/>
          </a:effectRef>
          <a:fontRef idx="minor">
            <a:schemeClr val="tx1"/>
          </a:fontRef>
        </p:style>
      </p:cxnSp>
      <p:cxnSp>
        <p:nvCxnSpPr>
          <p:cNvPr id="19513" name="Straight Connector 19512">
            <a:extLst>
              <a:ext uri="{FF2B5EF4-FFF2-40B4-BE49-F238E27FC236}">
                <a16:creationId xmlns:a16="http://schemas.microsoft.com/office/drawing/2014/main" id="{4A168409-3191-E488-8E20-B8E3441EC995}"/>
              </a:ext>
            </a:extLst>
          </p:cNvPr>
          <p:cNvCxnSpPr>
            <a:cxnSpLocks/>
          </p:cNvCxnSpPr>
          <p:nvPr/>
        </p:nvCxnSpPr>
        <p:spPr>
          <a:xfrm>
            <a:off x="10188195" y="3790727"/>
            <a:ext cx="760754" cy="0"/>
          </a:xfrm>
          <a:prstGeom prst="line">
            <a:avLst/>
          </a:prstGeom>
          <a:ln w="38100">
            <a:solidFill>
              <a:srgbClr val="7030A0"/>
            </a:solidFill>
            <a:headEnd type="diamond" w="lg" len="lg"/>
          </a:ln>
        </p:spPr>
        <p:style>
          <a:lnRef idx="1">
            <a:schemeClr val="accent1"/>
          </a:lnRef>
          <a:fillRef idx="0">
            <a:schemeClr val="accent1"/>
          </a:fillRef>
          <a:effectRef idx="0">
            <a:schemeClr val="accent1"/>
          </a:effectRef>
          <a:fontRef idx="minor">
            <a:schemeClr val="tx1"/>
          </a:fontRef>
        </p:style>
      </p:cxnSp>
      <p:cxnSp>
        <p:nvCxnSpPr>
          <p:cNvPr id="19515" name="Straight Connector 19514">
            <a:extLst>
              <a:ext uri="{FF2B5EF4-FFF2-40B4-BE49-F238E27FC236}">
                <a16:creationId xmlns:a16="http://schemas.microsoft.com/office/drawing/2014/main" id="{E74FE236-712F-5929-2909-75E972BC654F}"/>
              </a:ext>
            </a:extLst>
          </p:cNvPr>
          <p:cNvCxnSpPr>
            <a:cxnSpLocks/>
          </p:cNvCxnSpPr>
          <p:nvPr/>
        </p:nvCxnSpPr>
        <p:spPr>
          <a:xfrm>
            <a:off x="9446093" y="3128984"/>
            <a:ext cx="0" cy="210396"/>
          </a:xfrm>
          <a:prstGeom prst="line">
            <a:avLst/>
          </a:prstGeom>
          <a:ln w="38100">
            <a:solidFill>
              <a:srgbClr val="7030A0"/>
            </a:solidFill>
            <a:headEnd type="none" w="lg" len="lg"/>
          </a:ln>
        </p:spPr>
        <p:style>
          <a:lnRef idx="1">
            <a:schemeClr val="accent1"/>
          </a:lnRef>
          <a:fillRef idx="0">
            <a:schemeClr val="accent1"/>
          </a:fillRef>
          <a:effectRef idx="0">
            <a:schemeClr val="accent1"/>
          </a:effectRef>
          <a:fontRef idx="minor">
            <a:schemeClr val="tx1"/>
          </a:fontRef>
        </p:style>
      </p:cxnSp>
      <p:cxnSp>
        <p:nvCxnSpPr>
          <p:cNvPr id="19517" name="Straight Connector 19516">
            <a:extLst>
              <a:ext uri="{FF2B5EF4-FFF2-40B4-BE49-F238E27FC236}">
                <a16:creationId xmlns:a16="http://schemas.microsoft.com/office/drawing/2014/main" id="{4C024CB0-9333-3745-9A72-E85FE9D4AE74}"/>
              </a:ext>
            </a:extLst>
          </p:cNvPr>
          <p:cNvCxnSpPr>
            <a:cxnSpLocks/>
          </p:cNvCxnSpPr>
          <p:nvPr/>
        </p:nvCxnSpPr>
        <p:spPr>
          <a:xfrm>
            <a:off x="9829800" y="3398436"/>
            <a:ext cx="0" cy="210396"/>
          </a:xfrm>
          <a:prstGeom prst="line">
            <a:avLst/>
          </a:prstGeom>
          <a:ln w="38100">
            <a:solidFill>
              <a:srgbClr val="7030A0"/>
            </a:solidFill>
            <a:headEnd type="none" w="lg" len="lg"/>
          </a:ln>
        </p:spPr>
        <p:style>
          <a:lnRef idx="1">
            <a:schemeClr val="accent1"/>
          </a:lnRef>
          <a:fillRef idx="0">
            <a:schemeClr val="accent1"/>
          </a:fillRef>
          <a:effectRef idx="0">
            <a:schemeClr val="accent1"/>
          </a:effectRef>
          <a:fontRef idx="minor">
            <a:schemeClr val="tx1"/>
          </a:fontRef>
        </p:style>
      </p:cxnSp>
      <p:cxnSp>
        <p:nvCxnSpPr>
          <p:cNvPr id="19521" name="Straight Connector 19520">
            <a:extLst>
              <a:ext uri="{FF2B5EF4-FFF2-40B4-BE49-F238E27FC236}">
                <a16:creationId xmlns:a16="http://schemas.microsoft.com/office/drawing/2014/main" id="{8BB2B7F6-A7BC-E7E6-66FA-BC888DB8F1B7}"/>
              </a:ext>
            </a:extLst>
          </p:cNvPr>
          <p:cNvCxnSpPr>
            <a:cxnSpLocks/>
          </p:cNvCxnSpPr>
          <p:nvPr/>
        </p:nvCxnSpPr>
        <p:spPr>
          <a:xfrm>
            <a:off x="10172700" y="3580331"/>
            <a:ext cx="0" cy="210396"/>
          </a:xfrm>
          <a:prstGeom prst="line">
            <a:avLst/>
          </a:prstGeom>
          <a:ln w="38100">
            <a:solidFill>
              <a:srgbClr val="7030A0"/>
            </a:solidFill>
            <a:headEnd type="none" w="lg" len="lg"/>
          </a:ln>
        </p:spPr>
        <p:style>
          <a:lnRef idx="1">
            <a:schemeClr val="accent1"/>
          </a:lnRef>
          <a:fillRef idx="0">
            <a:schemeClr val="accent1"/>
          </a:fillRef>
          <a:effectRef idx="0">
            <a:schemeClr val="accent1"/>
          </a:effectRef>
          <a:fontRef idx="minor">
            <a:schemeClr val="tx1"/>
          </a:fontRef>
        </p:style>
      </p:cxnSp>
      <p:sp>
        <p:nvSpPr>
          <p:cNvPr id="19522" name="Text Box 21">
            <a:extLst>
              <a:ext uri="{FF2B5EF4-FFF2-40B4-BE49-F238E27FC236}">
                <a16:creationId xmlns:a16="http://schemas.microsoft.com/office/drawing/2014/main" id="{C63DAB37-FD98-3C2D-D752-FCB9BE024DA8}"/>
              </a:ext>
            </a:extLst>
          </p:cNvPr>
          <p:cNvSpPr txBox="1">
            <a:spLocks noChangeArrowheads="1"/>
          </p:cNvSpPr>
          <p:nvPr/>
        </p:nvSpPr>
        <p:spPr bwMode="auto">
          <a:xfrm>
            <a:off x="9175138" y="2891683"/>
            <a:ext cx="6022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solidFill>
                  <a:srgbClr val="7030A0"/>
                </a:solidFill>
              </a:rPr>
              <a:t>1993</a:t>
            </a:r>
          </a:p>
        </p:txBody>
      </p:sp>
      <p:sp>
        <p:nvSpPr>
          <p:cNvPr id="19523" name="Text Box 21">
            <a:extLst>
              <a:ext uri="{FF2B5EF4-FFF2-40B4-BE49-F238E27FC236}">
                <a16:creationId xmlns:a16="http://schemas.microsoft.com/office/drawing/2014/main" id="{4E510262-7C45-1255-A3BD-BE7CBA95148F}"/>
              </a:ext>
            </a:extLst>
          </p:cNvPr>
          <p:cNvSpPr txBox="1">
            <a:spLocks noChangeArrowheads="1"/>
          </p:cNvSpPr>
          <p:nvPr/>
        </p:nvSpPr>
        <p:spPr bwMode="auto">
          <a:xfrm>
            <a:off x="9594069" y="3145284"/>
            <a:ext cx="6022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solidFill>
                  <a:srgbClr val="7030A0"/>
                </a:solidFill>
              </a:rPr>
              <a:t>2001</a:t>
            </a:r>
          </a:p>
        </p:txBody>
      </p:sp>
      <p:sp>
        <p:nvSpPr>
          <p:cNvPr id="19524" name="Text Box 21">
            <a:extLst>
              <a:ext uri="{FF2B5EF4-FFF2-40B4-BE49-F238E27FC236}">
                <a16:creationId xmlns:a16="http://schemas.microsoft.com/office/drawing/2014/main" id="{B4B80BD0-0892-5422-2C27-D34A4C0EC2F4}"/>
              </a:ext>
            </a:extLst>
          </p:cNvPr>
          <p:cNvSpPr txBox="1">
            <a:spLocks noChangeArrowheads="1"/>
          </p:cNvSpPr>
          <p:nvPr/>
        </p:nvSpPr>
        <p:spPr bwMode="auto">
          <a:xfrm>
            <a:off x="9979480" y="3362068"/>
            <a:ext cx="6022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solidFill>
                  <a:srgbClr val="7030A0"/>
                </a:solidFill>
              </a:rPr>
              <a:t>2006</a:t>
            </a:r>
          </a:p>
        </p:txBody>
      </p:sp>
      <p:cxnSp>
        <p:nvCxnSpPr>
          <p:cNvPr id="19525" name="Straight Connector 19524">
            <a:extLst>
              <a:ext uri="{FF2B5EF4-FFF2-40B4-BE49-F238E27FC236}">
                <a16:creationId xmlns:a16="http://schemas.microsoft.com/office/drawing/2014/main" id="{92168CFD-E9A0-46E8-A431-64AFEBD6B4CD}"/>
              </a:ext>
            </a:extLst>
          </p:cNvPr>
          <p:cNvCxnSpPr>
            <a:cxnSpLocks/>
          </p:cNvCxnSpPr>
          <p:nvPr/>
        </p:nvCxnSpPr>
        <p:spPr>
          <a:xfrm flipV="1">
            <a:off x="4089054" y="4424353"/>
            <a:ext cx="1888078" cy="67844"/>
          </a:xfrm>
          <a:prstGeom prst="line">
            <a:avLst/>
          </a:prstGeom>
          <a:ln w="38100">
            <a:solidFill>
              <a:srgbClr val="0070C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sp>
        <p:nvSpPr>
          <p:cNvPr id="19530" name="Freeform 19529">
            <a:extLst>
              <a:ext uri="{FF2B5EF4-FFF2-40B4-BE49-F238E27FC236}">
                <a16:creationId xmlns:a16="http://schemas.microsoft.com/office/drawing/2014/main" id="{78A8ADC2-C090-4A9C-DA02-C8C330564D44}"/>
              </a:ext>
            </a:extLst>
          </p:cNvPr>
          <p:cNvSpPr/>
          <p:nvPr/>
        </p:nvSpPr>
        <p:spPr>
          <a:xfrm>
            <a:off x="2908300" y="4483100"/>
            <a:ext cx="1206500" cy="1416050"/>
          </a:xfrm>
          <a:custGeom>
            <a:avLst/>
            <a:gdLst>
              <a:gd name="connsiteX0" fmla="*/ 0 w 1206500"/>
              <a:gd name="connsiteY0" fmla="*/ 1416050 h 1416050"/>
              <a:gd name="connsiteX1" fmla="*/ 673100 w 1206500"/>
              <a:gd name="connsiteY1" fmla="*/ 965200 h 1416050"/>
              <a:gd name="connsiteX2" fmla="*/ 1206500 w 1206500"/>
              <a:gd name="connsiteY2" fmla="*/ 0 h 1416050"/>
            </a:gdLst>
            <a:ahLst/>
            <a:cxnLst>
              <a:cxn ang="0">
                <a:pos x="connsiteX0" y="connsiteY0"/>
              </a:cxn>
              <a:cxn ang="0">
                <a:pos x="connsiteX1" y="connsiteY1"/>
              </a:cxn>
              <a:cxn ang="0">
                <a:pos x="connsiteX2" y="connsiteY2"/>
              </a:cxn>
            </a:cxnLst>
            <a:rect l="l" t="t" r="r" b="b"/>
            <a:pathLst>
              <a:path w="1206500" h="1416050">
                <a:moveTo>
                  <a:pt x="0" y="1416050"/>
                </a:moveTo>
                <a:cubicBezTo>
                  <a:pt x="236008" y="1308629"/>
                  <a:pt x="472017" y="1201208"/>
                  <a:pt x="673100" y="965200"/>
                </a:cubicBezTo>
                <a:cubicBezTo>
                  <a:pt x="874183" y="729192"/>
                  <a:pt x="1040341" y="364596"/>
                  <a:pt x="1206500" y="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31" name="Text Box 41">
            <a:extLst>
              <a:ext uri="{FF2B5EF4-FFF2-40B4-BE49-F238E27FC236}">
                <a16:creationId xmlns:a16="http://schemas.microsoft.com/office/drawing/2014/main" id="{5E3F916F-CDB0-F3E8-7BE7-34CE7DF9FFED}"/>
              </a:ext>
            </a:extLst>
          </p:cNvPr>
          <p:cNvSpPr txBox="1">
            <a:spLocks noChangeArrowheads="1"/>
          </p:cNvSpPr>
          <p:nvPr/>
        </p:nvSpPr>
        <p:spPr bwMode="auto">
          <a:xfrm>
            <a:off x="2496472" y="3945948"/>
            <a:ext cx="8386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t>Hotchkiss </a:t>
            </a:r>
          </a:p>
          <a:p>
            <a:pPr algn="ctr" eaLnBrk="1" hangingPunct="1"/>
            <a:r>
              <a:rPr lang="en-US" altLang="en-US" sz="1200" dirty="0"/>
              <a:t>(1851)</a:t>
            </a:r>
          </a:p>
        </p:txBody>
      </p:sp>
      <p:cxnSp>
        <p:nvCxnSpPr>
          <p:cNvPr id="19533" name="Straight Connector 19532">
            <a:extLst>
              <a:ext uri="{FF2B5EF4-FFF2-40B4-BE49-F238E27FC236}">
                <a16:creationId xmlns:a16="http://schemas.microsoft.com/office/drawing/2014/main" id="{E4F53DD5-4938-F9D6-AF1D-528DF7146C81}"/>
              </a:ext>
            </a:extLst>
          </p:cNvPr>
          <p:cNvCxnSpPr>
            <a:cxnSpLocks/>
          </p:cNvCxnSpPr>
          <p:nvPr/>
        </p:nvCxnSpPr>
        <p:spPr>
          <a:xfrm flipV="1">
            <a:off x="5977132" y="4247780"/>
            <a:ext cx="4971817" cy="18426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9536" name="Text Box 47">
            <a:extLst>
              <a:ext uri="{FF2B5EF4-FFF2-40B4-BE49-F238E27FC236}">
                <a16:creationId xmlns:a16="http://schemas.microsoft.com/office/drawing/2014/main" id="{2C45A32A-EB94-7B4B-D1C4-7260156265A6}"/>
              </a:ext>
            </a:extLst>
          </p:cNvPr>
          <p:cNvSpPr txBox="1">
            <a:spLocks noChangeArrowheads="1"/>
          </p:cNvSpPr>
          <p:nvPr/>
        </p:nvSpPr>
        <p:spPr bwMode="auto">
          <a:xfrm rot="20718100">
            <a:off x="1424231" y="5409931"/>
            <a:ext cx="5934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600" dirty="0"/>
              <a:t>USA</a:t>
            </a:r>
          </a:p>
        </p:txBody>
      </p:sp>
      <p:sp>
        <p:nvSpPr>
          <p:cNvPr id="19537" name="Text Box 47">
            <a:extLst>
              <a:ext uri="{FF2B5EF4-FFF2-40B4-BE49-F238E27FC236}">
                <a16:creationId xmlns:a16="http://schemas.microsoft.com/office/drawing/2014/main" id="{D0B43F8B-68CE-623F-3D52-5CA6A1F4BE03}"/>
              </a:ext>
            </a:extLst>
          </p:cNvPr>
          <p:cNvSpPr txBox="1">
            <a:spLocks noChangeArrowheads="1"/>
          </p:cNvSpPr>
          <p:nvPr/>
        </p:nvSpPr>
        <p:spPr bwMode="auto">
          <a:xfrm>
            <a:off x="8222058" y="2984820"/>
            <a:ext cx="6751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600" dirty="0">
                <a:solidFill>
                  <a:srgbClr val="7030A0"/>
                </a:solidFill>
              </a:rPr>
              <a:t>China</a:t>
            </a:r>
          </a:p>
        </p:txBody>
      </p:sp>
    </p:spTree>
    <p:extLst>
      <p:ext uri="{BB962C8B-B14F-4D97-AF65-F5344CB8AC3E}">
        <p14:creationId xmlns:p14="http://schemas.microsoft.com/office/powerpoint/2010/main" val="3288039318"/>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923307" y="0"/>
            <a:ext cx="599702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5" name="Rectangle 14"/>
          <p:cNvSpPr/>
          <p:nvPr/>
        </p:nvSpPr>
        <p:spPr>
          <a:xfrm>
            <a:off x="2347310" y="2374865"/>
            <a:ext cx="7497379" cy="1569660"/>
          </a:xfrm>
          <a:prstGeom prst="rect">
            <a:avLst/>
          </a:prstGeom>
        </p:spPr>
        <p:txBody>
          <a:bodyPr wrap="square">
            <a:spAutoFit/>
          </a:bodyPr>
          <a:lstStyle/>
          <a:p>
            <a:pPr algn="ctr"/>
            <a:r>
              <a:rPr lang="en-US" sz="4000" dirty="0">
                <a:latin typeface="Garamond"/>
                <a:cs typeface="Garamond"/>
              </a:rPr>
              <a:t>Part B:  Developed Countries</a:t>
            </a:r>
          </a:p>
          <a:p>
            <a:pPr algn="ctr"/>
            <a:endParaRPr lang="en-US" dirty="0">
              <a:latin typeface="Garamond"/>
              <a:cs typeface="Garamond"/>
            </a:endParaRPr>
          </a:p>
          <a:p>
            <a:pPr algn="ctr"/>
            <a:endParaRPr lang="en-US" dirty="0">
              <a:latin typeface="Garamond"/>
              <a:cs typeface="Garamond"/>
            </a:endParaRPr>
          </a:p>
          <a:p>
            <a:pPr algn="ctr"/>
            <a:endParaRPr lang="en-US" sz="2000" dirty="0">
              <a:latin typeface="Garamond"/>
              <a:cs typeface="Garamond"/>
            </a:endParaRPr>
          </a:p>
        </p:txBody>
      </p:sp>
      <p:sp>
        <p:nvSpPr>
          <p:cNvPr id="2" name="TextBox 1"/>
          <p:cNvSpPr txBox="1"/>
          <p:nvPr/>
        </p:nvSpPr>
        <p:spPr>
          <a:xfrm>
            <a:off x="1732643" y="2449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01234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bwMode="auto">
          <a:xfrm>
            <a:off x="2074277" y="1219200"/>
            <a:ext cx="7924800"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8" name="Straight Connector 7"/>
          <p:cNvCxnSpPr/>
          <p:nvPr/>
        </p:nvCxnSpPr>
        <p:spPr bwMode="auto">
          <a:xfrm>
            <a:off x="573187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527467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481747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436027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925748"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3468978"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298867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253372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207427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619218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664627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710347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7597641"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801787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a:off x="847507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893227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a:off x="9406449"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6" name="TextBox 25"/>
          <p:cNvSpPr txBox="1"/>
          <p:nvPr/>
        </p:nvSpPr>
        <p:spPr>
          <a:xfrm>
            <a:off x="1905000" y="685800"/>
            <a:ext cx="301686" cy="369332"/>
          </a:xfrm>
          <a:prstGeom prst="rect">
            <a:avLst/>
          </a:prstGeom>
          <a:noFill/>
        </p:spPr>
        <p:txBody>
          <a:bodyPr wrap="none" rtlCol="0">
            <a:spAutoFit/>
          </a:bodyPr>
          <a:lstStyle/>
          <a:p>
            <a:r>
              <a:rPr lang="en-US" dirty="0"/>
              <a:t>0</a:t>
            </a:r>
          </a:p>
        </p:txBody>
      </p:sp>
      <p:sp>
        <p:nvSpPr>
          <p:cNvPr id="27" name="TextBox 26"/>
          <p:cNvSpPr txBox="1"/>
          <p:nvPr/>
        </p:nvSpPr>
        <p:spPr>
          <a:xfrm>
            <a:off x="3733800" y="681335"/>
            <a:ext cx="301686" cy="369332"/>
          </a:xfrm>
          <a:prstGeom prst="rect">
            <a:avLst/>
          </a:prstGeom>
          <a:noFill/>
        </p:spPr>
        <p:txBody>
          <a:bodyPr wrap="none" rtlCol="0">
            <a:spAutoFit/>
          </a:bodyPr>
          <a:lstStyle/>
          <a:p>
            <a:r>
              <a:rPr lang="en-US" dirty="0"/>
              <a:t>8</a:t>
            </a:r>
          </a:p>
        </p:txBody>
      </p:sp>
      <p:sp>
        <p:nvSpPr>
          <p:cNvPr id="28" name="TextBox 27"/>
          <p:cNvSpPr txBox="1"/>
          <p:nvPr/>
        </p:nvSpPr>
        <p:spPr>
          <a:xfrm>
            <a:off x="2819400" y="685800"/>
            <a:ext cx="301686" cy="369332"/>
          </a:xfrm>
          <a:prstGeom prst="rect">
            <a:avLst/>
          </a:prstGeom>
          <a:noFill/>
        </p:spPr>
        <p:txBody>
          <a:bodyPr wrap="none" rtlCol="0">
            <a:spAutoFit/>
          </a:bodyPr>
          <a:lstStyle/>
          <a:p>
            <a:r>
              <a:rPr lang="en-US" dirty="0"/>
              <a:t>4</a:t>
            </a:r>
          </a:p>
        </p:txBody>
      </p:sp>
      <p:sp>
        <p:nvSpPr>
          <p:cNvPr id="29" name="TextBox 28"/>
          <p:cNvSpPr txBox="1"/>
          <p:nvPr/>
        </p:nvSpPr>
        <p:spPr>
          <a:xfrm>
            <a:off x="4571255" y="681335"/>
            <a:ext cx="418704" cy="369332"/>
          </a:xfrm>
          <a:prstGeom prst="rect">
            <a:avLst/>
          </a:prstGeom>
          <a:noFill/>
        </p:spPr>
        <p:txBody>
          <a:bodyPr wrap="none" rtlCol="0">
            <a:spAutoFit/>
          </a:bodyPr>
          <a:lstStyle/>
          <a:p>
            <a:r>
              <a:rPr lang="en-US" dirty="0"/>
              <a:t>12</a:t>
            </a:r>
          </a:p>
        </p:txBody>
      </p:sp>
      <p:sp>
        <p:nvSpPr>
          <p:cNvPr id="30" name="TextBox 29"/>
          <p:cNvSpPr txBox="1"/>
          <p:nvPr/>
        </p:nvSpPr>
        <p:spPr>
          <a:xfrm>
            <a:off x="5485655" y="701689"/>
            <a:ext cx="418704" cy="369332"/>
          </a:xfrm>
          <a:prstGeom prst="rect">
            <a:avLst/>
          </a:prstGeom>
          <a:noFill/>
        </p:spPr>
        <p:txBody>
          <a:bodyPr wrap="none" rtlCol="0">
            <a:spAutoFit/>
          </a:bodyPr>
          <a:lstStyle/>
          <a:p>
            <a:r>
              <a:rPr lang="en-US" dirty="0"/>
              <a:t>16</a:t>
            </a:r>
          </a:p>
        </p:txBody>
      </p:sp>
      <p:sp>
        <p:nvSpPr>
          <p:cNvPr id="31" name="TextBox 30"/>
          <p:cNvSpPr txBox="1"/>
          <p:nvPr/>
        </p:nvSpPr>
        <p:spPr>
          <a:xfrm>
            <a:off x="8170277" y="681335"/>
            <a:ext cx="418704" cy="369332"/>
          </a:xfrm>
          <a:prstGeom prst="rect">
            <a:avLst/>
          </a:prstGeom>
          <a:noFill/>
        </p:spPr>
        <p:txBody>
          <a:bodyPr wrap="none" rtlCol="0">
            <a:spAutoFit/>
          </a:bodyPr>
          <a:lstStyle/>
          <a:p>
            <a:r>
              <a:rPr lang="en-US" dirty="0"/>
              <a:t>28</a:t>
            </a:r>
          </a:p>
        </p:txBody>
      </p:sp>
      <p:sp>
        <p:nvSpPr>
          <p:cNvPr id="32" name="TextBox 31"/>
          <p:cNvSpPr txBox="1"/>
          <p:nvPr/>
        </p:nvSpPr>
        <p:spPr>
          <a:xfrm>
            <a:off x="7314455" y="681335"/>
            <a:ext cx="418704" cy="369332"/>
          </a:xfrm>
          <a:prstGeom prst="rect">
            <a:avLst/>
          </a:prstGeom>
          <a:noFill/>
        </p:spPr>
        <p:txBody>
          <a:bodyPr wrap="none" rtlCol="0">
            <a:spAutoFit/>
          </a:bodyPr>
          <a:lstStyle/>
          <a:p>
            <a:r>
              <a:rPr lang="en-US" dirty="0"/>
              <a:t>24</a:t>
            </a:r>
          </a:p>
        </p:txBody>
      </p:sp>
      <p:sp>
        <p:nvSpPr>
          <p:cNvPr id="33" name="TextBox 32"/>
          <p:cNvSpPr txBox="1"/>
          <p:nvPr/>
        </p:nvSpPr>
        <p:spPr>
          <a:xfrm>
            <a:off x="6400055" y="698312"/>
            <a:ext cx="418704" cy="369332"/>
          </a:xfrm>
          <a:prstGeom prst="rect">
            <a:avLst/>
          </a:prstGeom>
          <a:noFill/>
        </p:spPr>
        <p:txBody>
          <a:bodyPr wrap="none" rtlCol="0">
            <a:spAutoFit/>
          </a:bodyPr>
          <a:lstStyle/>
          <a:p>
            <a:r>
              <a:rPr lang="en-US" dirty="0"/>
              <a:t>20</a:t>
            </a:r>
          </a:p>
        </p:txBody>
      </p:sp>
      <p:sp>
        <p:nvSpPr>
          <p:cNvPr id="35" name="TextBox 34"/>
          <p:cNvSpPr txBox="1"/>
          <p:nvPr/>
        </p:nvSpPr>
        <p:spPr>
          <a:xfrm>
            <a:off x="9160877" y="681335"/>
            <a:ext cx="418704" cy="369332"/>
          </a:xfrm>
          <a:prstGeom prst="rect">
            <a:avLst/>
          </a:prstGeom>
          <a:noFill/>
        </p:spPr>
        <p:txBody>
          <a:bodyPr wrap="none" rtlCol="0">
            <a:spAutoFit/>
          </a:bodyPr>
          <a:lstStyle/>
          <a:p>
            <a:r>
              <a:rPr lang="en-US" dirty="0"/>
              <a:t>32</a:t>
            </a:r>
          </a:p>
        </p:txBody>
      </p:sp>
      <p:cxnSp>
        <p:nvCxnSpPr>
          <p:cNvPr id="38" name="Straight Connector 37"/>
          <p:cNvCxnSpPr/>
          <p:nvPr/>
        </p:nvCxnSpPr>
        <p:spPr bwMode="auto">
          <a:xfrm>
            <a:off x="2057400" y="1828800"/>
            <a:ext cx="1143000" cy="0"/>
          </a:xfrm>
          <a:prstGeom prst="line">
            <a:avLst/>
          </a:prstGeom>
          <a:solidFill>
            <a:schemeClr val="accent1"/>
          </a:solidFill>
          <a:ln w="76200" cap="flat" cmpd="sng" algn="ctr">
            <a:solidFill>
              <a:srgbClr val="008000"/>
            </a:solidFill>
            <a:prstDash val="solid"/>
            <a:round/>
            <a:headEnd type="none" w="med" len="med"/>
            <a:tailEnd type="none" w="med" len="med"/>
          </a:ln>
          <a:effectLst/>
        </p:spPr>
      </p:cxnSp>
      <p:cxnSp>
        <p:nvCxnSpPr>
          <p:cNvPr id="40" name="Straight Connector 39"/>
          <p:cNvCxnSpPr/>
          <p:nvPr/>
        </p:nvCxnSpPr>
        <p:spPr bwMode="auto">
          <a:xfrm>
            <a:off x="3200400" y="2541657"/>
            <a:ext cx="1600200" cy="0"/>
          </a:xfrm>
          <a:prstGeom prst="line">
            <a:avLst/>
          </a:prstGeom>
          <a:solidFill>
            <a:schemeClr val="accent1"/>
          </a:solidFill>
          <a:ln w="76200" cap="flat" cmpd="sng" algn="ctr">
            <a:solidFill>
              <a:srgbClr val="008000"/>
            </a:solidFill>
            <a:prstDash val="solid"/>
            <a:round/>
            <a:headEnd type="none" w="med" len="med"/>
            <a:tailEnd type="none" w="med" len="med"/>
          </a:ln>
          <a:effectLst/>
        </p:spPr>
      </p:cxnSp>
      <p:cxnSp>
        <p:nvCxnSpPr>
          <p:cNvPr id="41" name="Straight Connector 40"/>
          <p:cNvCxnSpPr/>
          <p:nvPr/>
        </p:nvCxnSpPr>
        <p:spPr bwMode="auto">
          <a:xfrm>
            <a:off x="4800600" y="3227457"/>
            <a:ext cx="457200" cy="0"/>
          </a:xfrm>
          <a:prstGeom prst="line">
            <a:avLst/>
          </a:prstGeom>
          <a:solidFill>
            <a:schemeClr val="accent1"/>
          </a:solidFill>
          <a:ln w="76200" cap="flat" cmpd="sng" algn="ctr">
            <a:solidFill>
              <a:srgbClr val="008000"/>
            </a:solidFill>
            <a:prstDash val="solid"/>
            <a:round/>
            <a:headEnd type="none" w="med" len="med"/>
            <a:tailEnd type="none" w="med" len="med"/>
          </a:ln>
          <a:effectLst/>
        </p:spPr>
      </p:cxnSp>
      <p:sp>
        <p:nvSpPr>
          <p:cNvPr id="42" name="TextBox 41"/>
          <p:cNvSpPr txBox="1"/>
          <p:nvPr/>
        </p:nvSpPr>
        <p:spPr>
          <a:xfrm>
            <a:off x="1981200" y="1447800"/>
            <a:ext cx="1502384" cy="707886"/>
          </a:xfrm>
          <a:prstGeom prst="rect">
            <a:avLst/>
          </a:prstGeom>
          <a:noFill/>
        </p:spPr>
        <p:txBody>
          <a:bodyPr wrap="none" rtlCol="0">
            <a:spAutoFit/>
          </a:bodyPr>
          <a:lstStyle/>
          <a:p>
            <a:r>
              <a:rPr lang="en-US" sz="2000" dirty="0"/>
              <a:t>Discovery &amp; </a:t>
            </a:r>
          </a:p>
          <a:p>
            <a:r>
              <a:rPr lang="en-US" sz="2000" dirty="0"/>
              <a:t>preclinical</a:t>
            </a:r>
          </a:p>
        </p:txBody>
      </p:sp>
      <p:sp>
        <p:nvSpPr>
          <p:cNvPr id="43" name="TextBox 42"/>
          <p:cNvSpPr txBox="1"/>
          <p:nvPr/>
        </p:nvSpPr>
        <p:spPr>
          <a:xfrm>
            <a:off x="3200400" y="2160657"/>
            <a:ext cx="1568314" cy="707886"/>
          </a:xfrm>
          <a:prstGeom prst="rect">
            <a:avLst/>
          </a:prstGeom>
          <a:noFill/>
        </p:spPr>
        <p:txBody>
          <a:bodyPr wrap="none" rtlCol="0">
            <a:spAutoFit/>
          </a:bodyPr>
          <a:lstStyle/>
          <a:p>
            <a:r>
              <a:rPr lang="en-US" sz="2000" dirty="0"/>
              <a:t>Clinical</a:t>
            </a:r>
          </a:p>
          <a:p>
            <a:r>
              <a:rPr lang="en-US" sz="2000" dirty="0"/>
              <a:t>development</a:t>
            </a:r>
          </a:p>
        </p:txBody>
      </p:sp>
      <p:sp>
        <p:nvSpPr>
          <p:cNvPr id="45" name="TextBox 44"/>
          <p:cNvSpPr txBox="1"/>
          <p:nvPr/>
        </p:nvSpPr>
        <p:spPr>
          <a:xfrm>
            <a:off x="4648201" y="2819400"/>
            <a:ext cx="889987" cy="707886"/>
          </a:xfrm>
          <a:prstGeom prst="rect">
            <a:avLst/>
          </a:prstGeom>
          <a:noFill/>
        </p:spPr>
        <p:txBody>
          <a:bodyPr wrap="none" rtlCol="0">
            <a:spAutoFit/>
          </a:bodyPr>
          <a:lstStyle/>
          <a:p>
            <a:r>
              <a:rPr lang="en-US" sz="2000" dirty="0"/>
              <a:t>FDA</a:t>
            </a:r>
          </a:p>
          <a:p>
            <a:r>
              <a:rPr lang="en-US" sz="2000" dirty="0"/>
              <a:t>review</a:t>
            </a:r>
          </a:p>
        </p:txBody>
      </p:sp>
      <p:sp>
        <p:nvSpPr>
          <p:cNvPr id="48" name="TextBox 47"/>
          <p:cNvSpPr txBox="1"/>
          <p:nvPr/>
        </p:nvSpPr>
        <p:spPr>
          <a:xfrm>
            <a:off x="2438400" y="3429000"/>
            <a:ext cx="2013052" cy="400110"/>
          </a:xfrm>
          <a:prstGeom prst="rect">
            <a:avLst/>
          </a:prstGeom>
          <a:noFill/>
        </p:spPr>
        <p:txBody>
          <a:bodyPr wrap="none" rtlCol="0">
            <a:spAutoFit/>
          </a:bodyPr>
          <a:lstStyle/>
          <a:p>
            <a:r>
              <a:rPr lang="en-US" sz="2000" dirty="0"/>
              <a:t>Patent protection</a:t>
            </a:r>
          </a:p>
        </p:txBody>
      </p:sp>
      <p:cxnSp>
        <p:nvCxnSpPr>
          <p:cNvPr id="49" name="Straight Connector 48"/>
          <p:cNvCxnSpPr/>
          <p:nvPr/>
        </p:nvCxnSpPr>
        <p:spPr bwMode="auto">
          <a:xfrm>
            <a:off x="2286000" y="3886200"/>
            <a:ext cx="4648200" cy="0"/>
          </a:xfrm>
          <a:prstGeom prst="line">
            <a:avLst/>
          </a:prstGeom>
          <a:solidFill>
            <a:schemeClr val="accent1"/>
          </a:solidFill>
          <a:ln w="76200" cap="flat" cmpd="sng" algn="ctr">
            <a:solidFill>
              <a:srgbClr val="3366FF"/>
            </a:solidFill>
            <a:prstDash val="solid"/>
            <a:round/>
            <a:headEnd type="none" w="med" len="med"/>
            <a:tailEnd type="none" w="med" len="med"/>
          </a:ln>
          <a:effectLst/>
        </p:spPr>
      </p:cxnSp>
      <p:cxnSp>
        <p:nvCxnSpPr>
          <p:cNvPr id="55" name="Straight Connector 54"/>
          <p:cNvCxnSpPr/>
          <p:nvPr/>
        </p:nvCxnSpPr>
        <p:spPr bwMode="auto">
          <a:xfrm>
            <a:off x="5257800" y="1676400"/>
            <a:ext cx="0" cy="434340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56" name="TextBox 55"/>
          <p:cNvSpPr txBox="1"/>
          <p:nvPr/>
        </p:nvSpPr>
        <p:spPr>
          <a:xfrm>
            <a:off x="4800600" y="5970709"/>
            <a:ext cx="1081972" cy="707886"/>
          </a:xfrm>
          <a:prstGeom prst="rect">
            <a:avLst/>
          </a:prstGeom>
          <a:noFill/>
        </p:spPr>
        <p:txBody>
          <a:bodyPr wrap="none" rtlCol="0">
            <a:spAutoFit/>
          </a:bodyPr>
          <a:lstStyle/>
          <a:p>
            <a:r>
              <a:rPr lang="en-US" sz="2000" dirty="0"/>
              <a:t>FDA</a:t>
            </a:r>
          </a:p>
          <a:p>
            <a:r>
              <a:rPr lang="en-US" sz="2000" dirty="0"/>
              <a:t>approval</a:t>
            </a:r>
          </a:p>
        </p:txBody>
      </p:sp>
      <p:cxnSp>
        <p:nvCxnSpPr>
          <p:cNvPr id="63" name="Straight Arrow Connector 62"/>
          <p:cNvCxnSpPr/>
          <p:nvPr/>
        </p:nvCxnSpPr>
        <p:spPr bwMode="auto">
          <a:xfrm>
            <a:off x="5275422" y="5643265"/>
            <a:ext cx="4859178" cy="12512"/>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64" name="Straight Connector 63"/>
          <p:cNvCxnSpPr/>
          <p:nvPr/>
        </p:nvCxnSpPr>
        <p:spPr bwMode="auto">
          <a:xfrm>
            <a:off x="8933022" y="5490865"/>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5" name="Straight Connector 64"/>
          <p:cNvCxnSpPr/>
          <p:nvPr/>
        </p:nvCxnSpPr>
        <p:spPr bwMode="auto">
          <a:xfrm>
            <a:off x="8475822" y="5490865"/>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6" name="Straight Connector 65"/>
          <p:cNvCxnSpPr/>
          <p:nvPr/>
        </p:nvCxnSpPr>
        <p:spPr bwMode="auto">
          <a:xfrm>
            <a:off x="8018622" y="5490865"/>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7561422" y="5490865"/>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8" name="Straight Connector 67"/>
          <p:cNvCxnSpPr/>
          <p:nvPr/>
        </p:nvCxnSpPr>
        <p:spPr bwMode="auto">
          <a:xfrm>
            <a:off x="7126893" y="5490865"/>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9" name="Straight Connector 68"/>
          <p:cNvCxnSpPr/>
          <p:nvPr/>
        </p:nvCxnSpPr>
        <p:spPr bwMode="auto">
          <a:xfrm>
            <a:off x="6670123" y="5490865"/>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0" name="Straight Connector 69"/>
          <p:cNvCxnSpPr/>
          <p:nvPr/>
        </p:nvCxnSpPr>
        <p:spPr bwMode="auto">
          <a:xfrm>
            <a:off x="6189822" y="5490865"/>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a:off x="5734872" y="5490865"/>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a:off x="9393332" y="5490865"/>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a:off x="9847422" y="5490865"/>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2" name="TextBox 81"/>
          <p:cNvSpPr txBox="1"/>
          <p:nvPr/>
        </p:nvSpPr>
        <p:spPr>
          <a:xfrm>
            <a:off x="6934945" y="5105400"/>
            <a:ext cx="301686" cy="369332"/>
          </a:xfrm>
          <a:prstGeom prst="rect">
            <a:avLst/>
          </a:prstGeom>
          <a:noFill/>
        </p:spPr>
        <p:txBody>
          <a:bodyPr wrap="none" rtlCol="0">
            <a:spAutoFit/>
          </a:bodyPr>
          <a:lstStyle/>
          <a:p>
            <a:r>
              <a:rPr lang="en-US" dirty="0"/>
              <a:t>8</a:t>
            </a:r>
          </a:p>
        </p:txBody>
      </p:sp>
      <p:sp>
        <p:nvSpPr>
          <p:cNvPr id="83" name="TextBox 82"/>
          <p:cNvSpPr txBox="1"/>
          <p:nvPr/>
        </p:nvSpPr>
        <p:spPr>
          <a:xfrm>
            <a:off x="6020545" y="5109865"/>
            <a:ext cx="301686" cy="369332"/>
          </a:xfrm>
          <a:prstGeom prst="rect">
            <a:avLst/>
          </a:prstGeom>
          <a:noFill/>
        </p:spPr>
        <p:txBody>
          <a:bodyPr wrap="none" rtlCol="0">
            <a:spAutoFit/>
          </a:bodyPr>
          <a:lstStyle/>
          <a:p>
            <a:r>
              <a:rPr lang="en-US" dirty="0"/>
              <a:t>4</a:t>
            </a:r>
          </a:p>
        </p:txBody>
      </p:sp>
      <p:sp>
        <p:nvSpPr>
          <p:cNvPr id="84" name="TextBox 83"/>
          <p:cNvSpPr txBox="1"/>
          <p:nvPr/>
        </p:nvSpPr>
        <p:spPr>
          <a:xfrm>
            <a:off x="7772400" y="5105400"/>
            <a:ext cx="418704" cy="369332"/>
          </a:xfrm>
          <a:prstGeom prst="rect">
            <a:avLst/>
          </a:prstGeom>
          <a:noFill/>
        </p:spPr>
        <p:txBody>
          <a:bodyPr wrap="none" rtlCol="0">
            <a:spAutoFit/>
          </a:bodyPr>
          <a:lstStyle/>
          <a:p>
            <a:r>
              <a:rPr lang="en-US" dirty="0"/>
              <a:t>12</a:t>
            </a:r>
          </a:p>
        </p:txBody>
      </p:sp>
      <p:sp>
        <p:nvSpPr>
          <p:cNvPr id="85" name="TextBox 84"/>
          <p:cNvSpPr txBox="1"/>
          <p:nvPr/>
        </p:nvSpPr>
        <p:spPr>
          <a:xfrm>
            <a:off x="8686800" y="5125754"/>
            <a:ext cx="418704" cy="369332"/>
          </a:xfrm>
          <a:prstGeom prst="rect">
            <a:avLst/>
          </a:prstGeom>
          <a:noFill/>
        </p:spPr>
        <p:txBody>
          <a:bodyPr wrap="none" rtlCol="0">
            <a:spAutoFit/>
          </a:bodyPr>
          <a:lstStyle/>
          <a:p>
            <a:r>
              <a:rPr lang="en-US" dirty="0"/>
              <a:t>16</a:t>
            </a:r>
          </a:p>
        </p:txBody>
      </p:sp>
      <p:sp>
        <p:nvSpPr>
          <p:cNvPr id="88" name="TextBox 87"/>
          <p:cNvSpPr txBox="1"/>
          <p:nvPr/>
        </p:nvSpPr>
        <p:spPr>
          <a:xfrm>
            <a:off x="9601200" y="5122377"/>
            <a:ext cx="418704" cy="369332"/>
          </a:xfrm>
          <a:prstGeom prst="rect">
            <a:avLst/>
          </a:prstGeom>
          <a:noFill/>
        </p:spPr>
        <p:txBody>
          <a:bodyPr wrap="none" rtlCol="0">
            <a:spAutoFit/>
          </a:bodyPr>
          <a:lstStyle/>
          <a:p>
            <a:r>
              <a:rPr lang="en-US" dirty="0"/>
              <a:t>20</a:t>
            </a:r>
          </a:p>
        </p:txBody>
      </p:sp>
      <p:sp>
        <p:nvSpPr>
          <p:cNvPr id="92" name="TextBox 91"/>
          <p:cNvSpPr txBox="1"/>
          <p:nvPr/>
        </p:nvSpPr>
        <p:spPr>
          <a:xfrm>
            <a:off x="608022" y="5809742"/>
            <a:ext cx="2101995" cy="738664"/>
          </a:xfrm>
          <a:prstGeom prst="rect">
            <a:avLst/>
          </a:prstGeom>
          <a:noFill/>
        </p:spPr>
        <p:txBody>
          <a:bodyPr wrap="none" rtlCol="0">
            <a:spAutoFit/>
          </a:bodyPr>
          <a:lstStyle/>
          <a:p>
            <a:r>
              <a:rPr lang="en-US" sz="1400" dirty="0"/>
              <a:t>Adapted from Choi et al,</a:t>
            </a:r>
          </a:p>
          <a:p>
            <a:r>
              <a:rPr lang="en-US" sz="1400" dirty="0"/>
              <a:t>“Medicines for the Mind,”</a:t>
            </a:r>
          </a:p>
          <a:p>
            <a:r>
              <a:rPr lang="en-US" sz="1400" dirty="0"/>
              <a:t>84 Neuron 554 (2014)</a:t>
            </a:r>
          </a:p>
        </p:txBody>
      </p:sp>
      <p:sp>
        <p:nvSpPr>
          <p:cNvPr id="72" name="TextBox 71"/>
          <p:cNvSpPr txBox="1"/>
          <p:nvPr/>
        </p:nvSpPr>
        <p:spPr>
          <a:xfrm>
            <a:off x="5410200" y="304800"/>
            <a:ext cx="678006" cy="369332"/>
          </a:xfrm>
          <a:prstGeom prst="rect">
            <a:avLst/>
          </a:prstGeom>
          <a:noFill/>
        </p:spPr>
        <p:txBody>
          <a:bodyPr wrap="none" rtlCol="0">
            <a:spAutoFit/>
          </a:bodyPr>
          <a:lstStyle/>
          <a:p>
            <a:r>
              <a:rPr lang="en-US" dirty="0"/>
              <a:t>years</a:t>
            </a:r>
          </a:p>
        </p:txBody>
      </p:sp>
      <p:sp>
        <p:nvSpPr>
          <p:cNvPr id="75" name="Rectangle 74"/>
          <p:cNvSpPr/>
          <p:nvPr/>
        </p:nvSpPr>
        <p:spPr bwMode="auto">
          <a:xfrm>
            <a:off x="5257801" y="5562600"/>
            <a:ext cx="2757712" cy="255150"/>
          </a:xfrm>
          <a:prstGeom prst="rect">
            <a:avLst/>
          </a:prstGeom>
          <a:pattFill prst="wdUpDiag">
            <a:fgClr>
              <a:srgbClr val="FF0000"/>
            </a:fgClr>
            <a:bgClr>
              <a:prstClr val="white"/>
            </a:bgClr>
          </a:patt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charset="0"/>
            </a:endParaRPr>
          </a:p>
        </p:txBody>
      </p:sp>
      <p:sp>
        <p:nvSpPr>
          <p:cNvPr id="76" name="TextBox 75">
            <a:extLst>
              <a:ext uri="{FF2B5EF4-FFF2-40B4-BE49-F238E27FC236}">
                <a16:creationId xmlns:a16="http://schemas.microsoft.com/office/drawing/2014/main" id="{594A87D9-8B52-C74A-8C98-7699CF05C28E}"/>
              </a:ext>
            </a:extLst>
          </p:cNvPr>
          <p:cNvSpPr txBox="1"/>
          <p:nvPr/>
        </p:nvSpPr>
        <p:spPr>
          <a:xfrm>
            <a:off x="5904359" y="5791200"/>
            <a:ext cx="2360254" cy="400110"/>
          </a:xfrm>
          <a:prstGeom prst="rect">
            <a:avLst/>
          </a:prstGeom>
          <a:noFill/>
        </p:spPr>
        <p:txBody>
          <a:bodyPr wrap="square" rtlCol="0">
            <a:spAutoFit/>
          </a:bodyPr>
          <a:lstStyle/>
          <a:p>
            <a:pPr>
              <a:spcBef>
                <a:spcPts val="600"/>
              </a:spcBef>
            </a:pPr>
            <a:r>
              <a:rPr lang="en-US" sz="2000" dirty="0"/>
              <a:t>Commercial life</a:t>
            </a:r>
          </a:p>
        </p:txBody>
      </p:sp>
      <p:sp>
        <p:nvSpPr>
          <p:cNvPr id="59" name="Oval 58">
            <a:extLst>
              <a:ext uri="{FF2B5EF4-FFF2-40B4-BE49-F238E27FC236}">
                <a16:creationId xmlns:a16="http://schemas.microsoft.com/office/drawing/2014/main" id="{EAF26C85-6BDD-4944-B141-638CEEB89595}"/>
              </a:ext>
            </a:extLst>
          </p:cNvPr>
          <p:cNvSpPr/>
          <p:nvPr/>
        </p:nvSpPr>
        <p:spPr>
          <a:xfrm>
            <a:off x="2220686" y="3777343"/>
            <a:ext cx="217714" cy="217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910FB603-5036-1E48-9C58-CA45EA747247}"/>
              </a:ext>
            </a:extLst>
          </p:cNvPr>
          <p:cNvCxnSpPr/>
          <p:nvPr/>
        </p:nvCxnSpPr>
        <p:spPr bwMode="auto">
          <a:xfrm>
            <a:off x="6934200" y="3886200"/>
            <a:ext cx="1143000" cy="0"/>
          </a:xfrm>
          <a:prstGeom prst="line">
            <a:avLst/>
          </a:prstGeom>
          <a:solidFill>
            <a:schemeClr val="accent1"/>
          </a:solidFill>
          <a:ln w="76200" cap="flat" cmpd="sng" algn="ctr">
            <a:solidFill>
              <a:srgbClr val="660066"/>
            </a:solidFill>
            <a:prstDash val="solid"/>
            <a:round/>
            <a:headEnd type="none" w="med" len="med"/>
            <a:tailEnd type="none" w="med" len="med"/>
          </a:ln>
          <a:effectLst/>
        </p:spPr>
      </p:cxnSp>
      <p:sp>
        <p:nvSpPr>
          <p:cNvPr id="62" name="Text Box 16">
            <a:extLst>
              <a:ext uri="{FF2B5EF4-FFF2-40B4-BE49-F238E27FC236}">
                <a16:creationId xmlns:a16="http://schemas.microsoft.com/office/drawing/2014/main" id="{446CC756-66D0-F140-8B3A-087472AC1534}"/>
              </a:ext>
            </a:extLst>
          </p:cNvPr>
          <p:cNvSpPr txBox="1">
            <a:spLocks noChangeArrowheads="1"/>
          </p:cNvSpPr>
          <p:nvPr/>
        </p:nvSpPr>
        <p:spPr bwMode="auto">
          <a:xfrm>
            <a:off x="5484869" y="4092139"/>
            <a:ext cx="27494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latin typeface="Times New Roman" charset="0"/>
              </a:rPr>
              <a:t>Generic Drug Development</a:t>
            </a:r>
          </a:p>
        </p:txBody>
      </p:sp>
      <p:sp>
        <p:nvSpPr>
          <p:cNvPr id="77" name="Text Box 21">
            <a:extLst>
              <a:ext uri="{FF2B5EF4-FFF2-40B4-BE49-F238E27FC236}">
                <a16:creationId xmlns:a16="http://schemas.microsoft.com/office/drawing/2014/main" id="{58E7C711-26B3-9549-A7D3-9DB5C13F929F}"/>
              </a:ext>
            </a:extLst>
          </p:cNvPr>
          <p:cNvSpPr txBox="1">
            <a:spLocks noChangeArrowheads="1"/>
          </p:cNvSpPr>
          <p:nvPr/>
        </p:nvSpPr>
        <p:spPr bwMode="auto">
          <a:xfrm>
            <a:off x="7599877" y="4461256"/>
            <a:ext cx="13196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latin typeface="Times New Roman" charset="0"/>
              </a:rPr>
              <a:t>FDA review</a:t>
            </a:r>
          </a:p>
        </p:txBody>
      </p:sp>
      <p:sp>
        <p:nvSpPr>
          <p:cNvPr id="78" name="Rectangle 15" descr="Wide upward diagonal">
            <a:extLst>
              <a:ext uri="{FF2B5EF4-FFF2-40B4-BE49-F238E27FC236}">
                <a16:creationId xmlns:a16="http://schemas.microsoft.com/office/drawing/2014/main" id="{E7B3559F-53F6-B74C-A762-D2000E08ED3C}"/>
              </a:ext>
            </a:extLst>
          </p:cNvPr>
          <p:cNvSpPr>
            <a:spLocks noChangeArrowheads="1"/>
          </p:cNvSpPr>
          <p:nvPr/>
        </p:nvSpPr>
        <p:spPr bwMode="auto">
          <a:xfrm>
            <a:off x="7765743" y="5264685"/>
            <a:ext cx="268393" cy="280531"/>
          </a:xfrm>
          <a:prstGeom prst="rect">
            <a:avLst/>
          </a:prstGeom>
          <a:pattFill prst="dkUpDiag">
            <a:fgClr>
              <a:schemeClr val="accent6">
                <a:lumMod val="75000"/>
              </a:schemeClr>
            </a:fgClr>
            <a:bgClr>
              <a:schemeClr val="bg1"/>
            </a:bgClr>
          </a:patt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79" name="Rectangle 16" descr="Wide upward diagonal">
            <a:extLst>
              <a:ext uri="{FF2B5EF4-FFF2-40B4-BE49-F238E27FC236}">
                <a16:creationId xmlns:a16="http://schemas.microsoft.com/office/drawing/2014/main" id="{6F413B16-9653-9E41-BE4D-1A2685C79727}"/>
              </a:ext>
            </a:extLst>
          </p:cNvPr>
          <p:cNvSpPr>
            <a:spLocks noChangeArrowheads="1"/>
          </p:cNvSpPr>
          <p:nvPr/>
        </p:nvSpPr>
        <p:spPr bwMode="auto">
          <a:xfrm>
            <a:off x="7547761" y="5264685"/>
            <a:ext cx="228600" cy="280532"/>
          </a:xfrm>
          <a:prstGeom prst="rect">
            <a:avLst/>
          </a:prstGeom>
          <a:pattFill prst="ltUpDiag">
            <a:fgClr>
              <a:srgbClr val="FFCC00"/>
            </a:fgClr>
            <a:bgClr>
              <a:srgbClr val="FFFFFF"/>
            </a:bgClr>
          </a:patt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80" name="Rectangle 13" descr="Wide upward diagonal">
            <a:extLst>
              <a:ext uri="{FF2B5EF4-FFF2-40B4-BE49-F238E27FC236}">
                <a16:creationId xmlns:a16="http://schemas.microsoft.com/office/drawing/2014/main" id="{6E958E5E-911B-CA4C-A847-C3D9D9D03900}"/>
              </a:ext>
            </a:extLst>
          </p:cNvPr>
          <p:cNvSpPr>
            <a:spLocks noChangeArrowheads="1"/>
          </p:cNvSpPr>
          <p:nvPr/>
        </p:nvSpPr>
        <p:spPr bwMode="auto">
          <a:xfrm>
            <a:off x="8048134" y="5264685"/>
            <a:ext cx="2595722" cy="266754"/>
          </a:xfrm>
          <a:prstGeom prst="rect">
            <a:avLst/>
          </a:prstGeom>
          <a:pattFill prst="wdUpDiag">
            <a:fgClr>
              <a:schemeClr val="tx1"/>
            </a:fgClr>
            <a:bgClr>
              <a:srgbClr val="FFFFFF"/>
            </a:bgClr>
          </a:patt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81" name="Line 17">
            <a:extLst>
              <a:ext uri="{FF2B5EF4-FFF2-40B4-BE49-F238E27FC236}">
                <a16:creationId xmlns:a16="http://schemas.microsoft.com/office/drawing/2014/main" id="{F67B2308-5D0D-4148-959D-C9E59B182460}"/>
              </a:ext>
            </a:extLst>
          </p:cNvPr>
          <p:cNvSpPr>
            <a:spLocks noChangeShapeType="1"/>
          </p:cNvSpPr>
          <p:nvPr/>
        </p:nvSpPr>
        <p:spPr bwMode="auto">
          <a:xfrm>
            <a:off x="6814938" y="4436528"/>
            <a:ext cx="814157" cy="976489"/>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 name="Line 23">
            <a:extLst>
              <a:ext uri="{FF2B5EF4-FFF2-40B4-BE49-F238E27FC236}">
                <a16:creationId xmlns:a16="http://schemas.microsoft.com/office/drawing/2014/main" id="{9A0D747A-E9F3-8047-BC93-B2953C1F1F4B}"/>
              </a:ext>
            </a:extLst>
          </p:cNvPr>
          <p:cNvSpPr>
            <a:spLocks noChangeShapeType="1"/>
          </p:cNvSpPr>
          <p:nvPr/>
        </p:nvSpPr>
        <p:spPr bwMode="auto">
          <a:xfrm flipH="1">
            <a:off x="7883034" y="4700759"/>
            <a:ext cx="228648" cy="733301"/>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 name="Text Box 22">
            <a:extLst>
              <a:ext uri="{FF2B5EF4-FFF2-40B4-BE49-F238E27FC236}">
                <a16:creationId xmlns:a16="http://schemas.microsoft.com/office/drawing/2014/main" id="{587B322F-90DA-D845-A2A4-2331C733F025}"/>
              </a:ext>
            </a:extLst>
          </p:cNvPr>
          <p:cNvSpPr txBox="1">
            <a:spLocks noChangeArrowheads="1"/>
          </p:cNvSpPr>
          <p:nvPr/>
        </p:nvSpPr>
        <p:spPr bwMode="auto">
          <a:xfrm>
            <a:off x="8980322" y="3423285"/>
            <a:ext cx="26212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latin typeface="Times New Roman" charset="0"/>
              </a:rPr>
              <a:t>Generic Drug Distribution</a:t>
            </a:r>
          </a:p>
        </p:txBody>
      </p:sp>
      <p:sp>
        <p:nvSpPr>
          <p:cNvPr id="89" name="Line 24">
            <a:extLst>
              <a:ext uri="{FF2B5EF4-FFF2-40B4-BE49-F238E27FC236}">
                <a16:creationId xmlns:a16="http://schemas.microsoft.com/office/drawing/2014/main" id="{1DE49C84-841D-3F4D-A881-366A52B32990}"/>
              </a:ext>
            </a:extLst>
          </p:cNvPr>
          <p:cNvSpPr>
            <a:spLocks noChangeShapeType="1"/>
          </p:cNvSpPr>
          <p:nvPr/>
        </p:nvSpPr>
        <p:spPr bwMode="auto">
          <a:xfrm flipH="1">
            <a:off x="10275721" y="3804285"/>
            <a:ext cx="762000" cy="16002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 name="Rectangle 89">
            <a:extLst>
              <a:ext uri="{FF2B5EF4-FFF2-40B4-BE49-F238E27FC236}">
                <a16:creationId xmlns:a16="http://schemas.microsoft.com/office/drawing/2014/main" id="{EE3EBC19-D580-0949-BBE6-4DBA8EECD995}"/>
              </a:ext>
            </a:extLst>
          </p:cNvPr>
          <p:cNvSpPr/>
          <p:nvPr/>
        </p:nvSpPr>
        <p:spPr>
          <a:xfrm>
            <a:off x="6988823" y="3524936"/>
            <a:ext cx="766557" cy="369332"/>
          </a:xfrm>
          <a:prstGeom prst="rect">
            <a:avLst/>
          </a:prstGeom>
        </p:spPr>
        <p:txBody>
          <a:bodyPr wrap="none">
            <a:spAutoFit/>
          </a:bodyPr>
          <a:lstStyle/>
          <a:p>
            <a:r>
              <a:rPr kumimoji="1" lang="en-US" altLang="en-US" dirty="0">
                <a:ea typeface="ＭＳ Ｐゴシック" charset="-128"/>
              </a:rPr>
              <a:t>§156</a:t>
            </a:r>
            <a:endParaRPr lang="en-US" dirty="0"/>
          </a:p>
        </p:txBody>
      </p:sp>
      <p:cxnSp>
        <p:nvCxnSpPr>
          <p:cNvPr id="91" name="Straight Connector 90">
            <a:extLst>
              <a:ext uri="{FF2B5EF4-FFF2-40B4-BE49-F238E27FC236}">
                <a16:creationId xmlns:a16="http://schemas.microsoft.com/office/drawing/2014/main" id="{22161D53-E0D8-2141-804F-14AE2DB4B4E6}"/>
              </a:ext>
            </a:extLst>
          </p:cNvPr>
          <p:cNvCxnSpPr>
            <a:cxnSpLocks/>
          </p:cNvCxnSpPr>
          <p:nvPr/>
        </p:nvCxnSpPr>
        <p:spPr bwMode="auto">
          <a:xfrm>
            <a:off x="2438400" y="3886200"/>
            <a:ext cx="639097" cy="0"/>
          </a:xfrm>
          <a:prstGeom prst="line">
            <a:avLst/>
          </a:prstGeom>
          <a:solidFill>
            <a:schemeClr val="accent1"/>
          </a:solidFill>
          <a:ln w="76200" cap="flat" cmpd="sng" algn="ctr">
            <a:solidFill>
              <a:srgbClr val="FFFF00"/>
            </a:solidFill>
            <a:prstDash val="solid"/>
            <a:round/>
            <a:headEnd type="none" w="med" len="med"/>
            <a:tailEnd type="none" w="med" len="med"/>
          </a:ln>
          <a:effectLst/>
        </p:spPr>
      </p:cxnSp>
    </p:spTree>
    <p:extLst>
      <p:ext uri="{BB962C8B-B14F-4D97-AF65-F5344CB8AC3E}">
        <p14:creationId xmlns:p14="http://schemas.microsoft.com/office/powerpoint/2010/main" val="10997067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bwMode="auto">
          <a:xfrm>
            <a:off x="2074277" y="1219200"/>
            <a:ext cx="7924800"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8" name="Straight Connector 7"/>
          <p:cNvCxnSpPr/>
          <p:nvPr/>
        </p:nvCxnSpPr>
        <p:spPr bwMode="auto">
          <a:xfrm>
            <a:off x="573187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527467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481747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436027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925748"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3468978"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298867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253372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207427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619218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664627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710347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7597641"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801787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a:off x="847507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8932277"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a:off x="9406449" y="1066800"/>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6" name="TextBox 25"/>
          <p:cNvSpPr txBox="1"/>
          <p:nvPr/>
        </p:nvSpPr>
        <p:spPr>
          <a:xfrm>
            <a:off x="1905000" y="685800"/>
            <a:ext cx="301686" cy="369332"/>
          </a:xfrm>
          <a:prstGeom prst="rect">
            <a:avLst/>
          </a:prstGeom>
          <a:noFill/>
        </p:spPr>
        <p:txBody>
          <a:bodyPr wrap="none" rtlCol="0">
            <a:spAutoFit/>
          </a:bodyPr>
          <a:lstStyle/>
          <a:p>
            <a:r>
              <a:rPr lang="en-US" dirty="0"/>
              <a:t>0</a:t>
            </a:r>
          </a:p>
        </p:txBody>
      </p:sp>
      <p:sp>
        <p:nvSpPr>
          <p:cNvPr id="27" name="TextBox 26"/>
          <p:cNvSpPr txBox="1"/>
          <p:nvPr/>
        </p:nvSpPr>
        <p:spPr>
          <a:xfrm>
            <a:off x="3733800" y="681335"/>
            <a:ext cx="301686" cy="369332"/>
          </a:xfrm>
          <a:prstGeom prst="rect">
            <a:avLst/>
          </a:prstGeom>
          <a:noFill/>
        </p:spPr>
        <p:txBody>
          <a:bodyPr wrap="none" rtlCol="0">
            <a:spAutoFit/>
          </a:bodyPr>
          <a:lstStyle/>
          <a:p>
            <a:r>
              <a:rPr lang="en-US" dirty="0"/>
              <a:t>8</a:t>
            </a:r>
          </a:p>
        </p:txBody>
      </p:sp>
      <p:sp>
        <p:nvSpPr>
          <p:cNvPr id="28" name="TextBox 27"/>
          <p:cNvSpPr txBox="1"/>
          <p:nvPr/>
        </p:nvSpPr>
        <p:spPr>
          <a:xfrm>
            <a:off x="2819400" y="685800"/>
            <a:ext cx="301686" cy="369332"/>
          </a:xfrm>
          <a:prstGeom prst="rect">
            <a:avLst/>
          </a:prstGeom>
          <a:noFill/>
        </p:spPr>
        <p:txBody>
          <a:bodyPr wrap="none" rtlCol="0">
            <a:spAutoFit/>
          </a:bodyPr>
          <a:lstStyle/>
          <a:p>
            <a:r>
              <a:rPr lang="en-US" dirty="0"/>
              <a:t>4</a:t>
            </a:r>
          </a:p>
        </p:txBody>
      </p:sp>
      <p:sp>
        <p:nvSpPr>
          <p:cNvPr id="29" name="TextBox 28"/>
          <p:cNvSpPr txBox="1"/>
          <p:nvPr/>
        </p:nvSpPr>
        <p:spPr>
          <a:xfrm>
            <a:off x="4571255" y="681335"/>
            <a:ext cx="418704" cy="369332"/>
          </a:xfrm>
          <a:prstGeom prst="rect">
            <a:avLst/>
          </a:prstGeom>
          <a:noFill/>
        </p:spPr>
        <p:txBody>
          <a:bodyPr wrap="none" rtlCol="0">
            <a:spAutoFit/>
          </a:bodyPr>
          <a:lstStyle/>
          <a:p>
            <a:r>
              <a:rPr lang="en-US" dirty="0"/>
              <a:t>12</a:t>
            </a:r>
          </a:p>
        </p:txBody>
      </p:sp>
      <p:sp>
        <p:nvSpPr>
          <p:cNvPr id="30" name="TextBox 29"/>
          <p:cNvSpPr txBox="1"/>
          <p:nvPr/>
        </p:nvSpPr>
        <p:spPr>
          <a:xfrm>
            <a:off x="5485655" y="701689"/>
            <a:ext cx="418704" cy="369332"/>
          </a:xfrm>
          <a:prstGeom prst="rect">
            <a:avLst/>
          </a:prstGeom>
          <a:noFill/>
        </p:spPr>
        <p:txBody>
          <a:bodyPr wrap="none" rtlCol="0">
            <a:spAutoFit/>
          </a:bodyPr>
          <a:lstStyle/>
          <a:p>
            <a:r>
              <a:rPr lang="en-US" dirty="0"/>
              <a:t>16</a:t>
            </a:r>
          </a:p>
        </p:txBody>
      </p:sp>
      <p:sp>
        <p:nvSpPr>
          <p:cNvPr id="31" name="TextBox 30"/>
          <p:cNvSpPr txBox="1"/>
          <p:nvPr/>
        </p:nvSpPr>
        <p:spPr>
          <a:xfrm>
            <a:off x="8170277" y="681335"/>
            <a:ext cx="418704" cy="369332"/>
          </a:xfrm>
          <a:prstGeom prst="rect">
            <a:avLst/>
          </a:prstGeom>
          <a:noFill/>
        </p:spPr>
        <p:txBody>
          <a:bodyPr wrap="none" rtlCol="0">
            <a:spAutoFit/>
          </a:bodyPr>
          <a:lstStyle/>
          <a:p>
            <a:r>
              <a:rPr lang="en-US" dirty="0"/>
              <a:t>28</a:t>
            </a:r>
          </a:p>
        </p:txBody>
      </p:sp>
      <p:sp>
        <p:nvSpPr>
          <p:cNvPr id="32" name="TextBox 31"/>
          <p:cNvSpPr txBox="1"/>
          <p:nvPr/>
        </p:nvSpPr>
        <p:spPr>
          <a:xfrm>
            <a:off x="7314455" y="681335"/>
            <a:ext cx="418704" cy="369332"/>
          </a:xfrm>
          <a:prstGeom prst="rect">
            <a:avLst/>
          </a:prstGeom>
          <a:noFill/>
        </p:spPr>
        <p:txBody>
          <a:bodyPr wrap="none" rtlCol="0">
            <a:spAutoFit/>
          </a:bodyPr>
          <a:lstStyle/>
          <a:p>
            <a:r>
              <a:rPr lang="en-US" dirty="0"/>
              <a:t>24</a:t>
            </a:r>
          </a:p>
        </p:txBody>
      </p:sp>
      <p:sp>
        <p:nvSpPr>
          <p:cNvPr id="33" name="TextBox 32"/>
          <p:cNvSpPr txBox="1"/>
          <p:nvPr/>
        </p:nvSpPr>
        <p:spPr>
          <a:xfrm>
            <a:off x="6400055" y="698312"/>
            <a:ext cx="418704" cy="369332"/>
          </a:xfrm>
          <a:prstGeom prst="rect">
            <a:avLst/>
          </a:prstGeom>
          <a:noFill/>
        </p:spPr>
        <p:txBody>
          <a:bodyPr wrap="none" rtlCol="0">
            <a:spAutoFit/>
          </a:bodyPr>
          <a:lstStyle/>
          <a:p>
            <a:r>
              <a:rPr lang="en-US" dirty="0"/>
              <a:t>20</a:t>
            </a:r>
          </a:p>
        </p:txBody>
      </p:sp>
      <p:sp>
        <p:nvSpPr>
          <p:cNvPr id="35" name="TextBox 34"/>
          <p:cNvSpPr txBox="1"/>
          <p:nvPr/>
        </p:nvSpPr>
        <p:spPr>
          <a:xfrm>
            <a:off x="9160877" y="681335"/>
            <a:ext cx="418704" cy="369332"/>
          </a:xfrm>
          <a:prstGeom prst="rect">
            <a:avLst/>
          </a:prstGeom>
          <a:noFill/>
        </p:spPr>
        <p:txBody>
          <a:bodyPr wrap="none" rtlCol="0">
            <a:spAutoFit/>
          </a:bodyPr>
          <a:lstStyle/>
          <a:p>
            <a:r>
              <a:rPr lang="en-US" dirty="0"/>
              <a:t>32</a:t>
            </a:r>
          </a:p>
        </p:txBody>
      </p:sp>
      <p:cxnSp>
        <p:nvCxnSpPr>
          <p:cNvPr id="38" name="Straight Connector 37"/>
          <p:cNvCxnSpPr/>
          <p:nvPr/>
        </p:nvCxnSpPr>
        <p:spPr bwMode="auto">
          <a:xfrm>
            <a:off x="2057400" y="1828800"/>
            <a:ext cx="1143000" cy="0"/>
          </a:xfrm>
          <a:prstGeom prst="line">
            <a:avLst/>
          </a:prstGeom>
          <a:solidFill>
            <a:schemeClr val="accent1"/>
          </a:solidFill>
          <a:ln w="76200" cap="flat" cmpd="sng" algn="ctr">
            <a:solidFill>
              <a:srgbClr val="008000"/>
            </a:solidFill>
            <a:prstDash val="solid"/>
            <a:round/>
            <a:headEnd type="none" w="med" len="med"/>
            <a:tailEnd type="none" w="med" len="med"/>
          </a:ln>
          <a:effectLst/>
        </p:spPr>
      </p:cxnSp>
      <p:cxnSp>
        <p:nvCxnSpPr>
          <p:cNvPr id="40" name="Straight Connector 39"/>
          <p:cNvCxnSpPr/>
          <p:nvPr/>
        </p:nvCxnSpPr>
        <p:spPr bwMode="auto">
          <a:xfrm>
            <a:off x="3200400" y="2541657"/>
            <a:ext cx="1600200" cy="0"/>
          </a:xfrm>
          <a:prstGeom prst="line">
            <a:avLst/>
          </a:prstGeom>
          <a:solidFill>
            <a:schemeClr val="accent1"/>
          </a:solidFill>
          <a:ln w="76200" cap="flat" cmpd="sng" algn="ctr">
            <a:solidFill>
              <a:srgbClr val="008000"/>
            </a:solidFill>
            <a:prstDash val="solid"/>
            <a:round/>
            <a:headEnd type="none" w="med" len="med"/>
            <a:tailEnd type="none" w="med" len="med"/>
          </a:ln>
          <a:effectLst/>
        </p:spPr>
      </p:cxnSp>
      <p:cxnSp>
        <p:nvCxnSpPr>
          <p:cNvPr id="41" name="Straight Connector 40"/>
          <p:cNvCxnSpPr/>
          <p:nvPr/>
        </p:nvCxnSpPr>
        <p:spPr bwMode="auto">
          <a:xfrm>
            <a:off x="4800600" y="3227457"/>
            <a:ext cx="457200" cy="0"/>
          </a:xfrm>
          <a:prstGeom prst="line">
            <a:avLst/>
          </a:prstGeom>
          <a:solidFill>
            <a:schemeClr val="accent1"/>
          </a:solidFill>
          <a:ln w="76200" cap="flat" cmpd="sng" algn="ctr">
            <a:solidFill>
              <a:srgbClr val="008000"/>
            </a:solidFill>
            <a:prstDash val="solid"/>
            <a:round/>
            <a:headEnd type="none" w="med" len="med"/>
            <a:tailEnd type="none" w="med" len="med"/>
          </a:ln>
          <a:effectLst/>
        </p:spPr>
      </p:cxnSp>
      <p:sp>
        <p:nvSpPr>
          <p:cNvPr id="42" name="TextBox 41"/>
          <p:cNvSpPr txBox="1"/>
          <p:nvPr/>
        </p:nvSpPr>
        <p:spPr>
          <a:xfrm>
            <a:off x="1981200" y="1447800"/>
            <a:ext cx="1502384" cy="707886"/>
          </a:xfrm>
          <a:prstGeom prst="rect">
            <a:avLst/>
          </a:prstGeom>
          <a:noFill/>
        </p:spPr>
        <p:txBody>
          <a:bodyPr wrap="none" rtlCol="0">
            <a:spAutoFit/>
          </a:bodyPr>
          <a:lstStyle/>
          <a:p>
            <a:r>
              <a:rPr lang="en-US" sz="2000" dirty="0"/>
              <a:t>Discovery &amp; </a:t>
            </a:r>
          </a:p>
          <a:p>
            <a:r>
              <a:rPr lang="en-US" sz="2000" dirty="0"/>
              <a:t>preclinical</a:t>
            </a:r>
          </a:p>
        </p:txBody>
      </p:sp>
      <p:sp>
        <p:nvSpPr>
          <p:cNvPr id="43" name="TextBox 42"/>
          <p:cNvSpPr txBox="1"/>
          <p:nvPr/>
        </p:nvSpPr>
        <p:spPr>
          <a:xfrm>
            <a:off x="3200400" y="2160657"/>
            <a:ext cx="1568314" cy="707886"/>
          </a:xfrm>
          <a:prstGeom prst="rect">
            <a:avLst/>
          </a:prstGeom>
          <a:noFill/>
        </p:spPr>
        <p:txBody>
          <a:bodyPr wrap="none" rtlCol="0">
            <a:spAutoFit/>
          </a:bodyPr>
          <a:lstStyle/>
          <a:p>
            <a:r>
              <a:rPr lang="en-US" sz="2000" dirty="0"/>
              <a:t>Clinical</a:t>
            </a:r>
          </a:p>
          <a:p>
            <a:r>
              <a:rPr lang="en-US" sz="2000" dirty="0"/>
              <a:t>development</a:t>
            </a:r>
          </a:p>
        </p:txBody>
      </p:sp>
      <p:sp>
        <p:nvSpPr>
          <p:cNvPr id="45" name="TextBox 44"/>
          <p:cNvSpPr txBox="1"/>
          <p:nvPr/>
        </p:nvSpPr>
        <p:spPr>
          <a:xfrm>
            <a:off x="4648201" y="2819400"/>
            <a:ext cx="889987" cy="707886"/>
          </a:xfrm>
          <a:prstGeom prst="rect">
            <a:avLst/>
          </a:prstGeom>
          <a:noFill/>
        </p:spPr>
        <p:txBody>
          <a:bodyPr wrap="none" rtlCol="0">
            <a:spAutoFit/>
          </a:bodyPr>
          <a:lstStyle/>
          <a:p>
            <a:r>
              <a:rPr lang="en-US" sz="2000" dirty="0"/>
              <a:t>FDA</a:t>
            </a:r>
          </a:p>
          <a:p>
            <a:r>
              <a:rPr lang="en-US" sz="2000" dirty="0"/>
              <a:t>review</a:t>
            </a:r>
          </a:p>
        </p:txBody>
      </p:sp>
      <p:sp>
        <p:nvSpPr>
          <p:cNvPr id="48" name="TextBox 47"/>
          <p:cNvSpPr txBox="1"/>
          <p:nvPr/>
        </p:nvSpPr>
        <p:spPr>
          <a:xfrm>
            <a:off x="2438400" y="3429000"/>
            <a:ext cx="2013052" cy="400110"/>
          </a:xfrm>
          <a:prstGeom prst="rect">
            <a:avLst/>
          </a:prstGeom>
          <a:noFill/>
        </p:spPr>
        <p:txBody>
          <a:bodyPr wrap="none" rtlCol="0">
            <a:spAutoFit/>
          </a:bodyPr>
          <a:lstStyle/>
          <a:p>
            <a:r>
              <a:rPr lang="en-US" sz="2000" dirty="0"/>
              <a:t>Patent protection</a:t>
            </a:r>
          </a:p>
        </p:txBody>
      </p:sp>
      <p:cxnSp>
        <p:nvCxnSpPr>
          <p:cNvPr id="49" name="Straight Connector 48"/>
          <p:cNvCxnSpPr/>
          <p:nvPr/>
        </p:nvCxnSpPr>
        <p:spPr bwMode="auto">
          <a:xfrm>
            <a:off x="2286000" y="3886200"/>
            <a:ext cx="4648200" cy="0"/>
          </a:xfrm>
          <a:prstGeom prst="line">
            <a:avLst/>
          </a:prstGeom>
          <a:solidFill>
            <a:schemeClr val="accent1"/>
          </a:solidFill>
          <a:ln w="76200" cap="flat" cmpd="sng" algn="ctr">
            <a:solidFill>
              <a:srgbClr val="3366FF"/>
            </a:solidFill>
            <a:prstDash val="solid"/>
            <a:round/>
            <a:headEnd type="none" w="med" len="med"/>
            <a:tailEnd type="none" w="med" len="med"/>
          </a:ln>
          <a:effectLst/>
        </p:spPr>
      </p:cxnSp>
      <p:cxnSp>
        <p:nvCxnSpPr>
          <p:cNvPr id="55" name="Straight Connector 54"/>
          <p:cNvCxnSpPr/>
          <p:nvPr/>
        </p:nvCxnSpPr>
        <p:spPr bwMode="auto">
          <a:xfrm>
            <a:off x="5257800" y="1676400"/>
            <a:ext cx="0" cy="434340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56" name="TextBox 55"/>
          <p:cNvSpPr txBox="1"/>
          <p:nvPr/>
        </p:nvSpPr>
        <p:spPr>
          <a:xfrm>
            <a:off x="4800600" y="5970709"/>
            <a:ext cx="1081972" cy="707886"/>
          </a:xfrm>
          <a:prstGeom prst="rect">
            <a:avLst/>
          </a:prstGeom>
          <a:noFill/>
        </p:spPr>
        <p:txBody>
          <a:bodyPr wrap="none" rtlCol="0">
            <a:spAutoFit/>
          </a:bodyPr>
          <a:lstStyle/>
          <a:p>
            <a:r>
              <a:rPr lang="en-US" sz="2000" dirty="0"/>
              <a:t>FDA</a:t>
            </a:r>
          </a:p>
          <a:p>
            <a:r>
              <a:rPr lang="en-US" sz="2000" dirty="0"/>
              <a:t>approval</a:t>
            </a:r>
          </a:p>
        </p:txBody>
      </p:sp>
      <p:cxnSp>
        <p:nvCxnSpPr>
          <p:cNvPr id="63" name="Straight Arrow Connector 62"/>
          <p:cNvCxnSpPr/>
          <p:nvPr/>
        </p:nvCxnSpPr>
        <p:spPr bwMode="auto">
          <a:xfrm>
            <a:off x="5275422" y="5643265"/>
            <a:ext cx="4859178" cy="12512"/>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64" name="Straight Connector 63"/>
          <p:cNvCxnSpPr/>
          <p:nvPr/>
        </p:nvCxnSpPr>
        <p:spPr bwMode="auto">
          <a:xfrm>
            <a:off x="8933022" y="5490865"/>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5" name="Straight Connector 64"/>
          <p:cNvCxnSpPr/>
          <p:nvPr/>
        </p:nvCxnSpPr>
        <p:spPr bwMode="auto">
          <a:xfrm>
            <a:off x="8475822" y="5490865"/>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6" name="Straight Connector 65"/>
          <p:cNvCxnSpPr/>
          <p:nvPr/>
        </p:nvCxnSpPr>
        <p:spPr bwMode="auto">
          <a:xfrm>
            <a:off x="8018622" y="5490865"/>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7561422" y="5490865"/>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8" name="Straight Connector 67"/>
          <p:cNvCxnSpPr/>
          <p:nvPr/>
        </p:nvCxnSpPr>
        <p:spPr bwMode="auto">
          <a:xfrm>
            <a:off x="7126893" y="5490865"/>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9" name="Straight Connector 68"/>
          <p:cNvCxnSpPr/>
          <p:nvPr/>
        </p:nvCxnSpPr>
        <p:spPr bwMode="auto">
          <a:xfrm>
            <a:off x="6670123" y="5490865"/>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0" name="Straight Connector 69"/>
          <p:cNvCxnSpPr/>
          <p:nvPr/>
        </p:nvCxnSpPr>
        <p:spPr bwMode="auto">
          <a:xfrm>
            <a:off x="6189822" y="5490865"/>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a:off x="5734872" y="5490865"/>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a:off x="9393332" y="5490865"/>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a:off x="9847422" y="5490865"/>
            <a:ext cx="0" cy="30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2" name="TextBox 81"/>
          <p:cNvSpPr txBox="1"/>
          <p:nvPr/>
        </p:nvSpPr>
        <p:spPr>
          <a:xfrm>
            <a:off x="6934945" y="5105400"/>
            <a:ext cx="301686" cy="369332"/>
          </a:xfrm>
          <a:prstGeom prst="rect">
            <a:avLst/>
          </a:prstGeom>
          <a:noFill/>
        </p:spPr>
        <p:txBody>
          <a:bodyPr wrap="none" rtlCol="0">
            <a:spAutoFit/>
          </a:bodyPr>
          <a:lstStyle/>
          <a:p>
            <a:r>
              <a:rPr lang="en-US" dirty="0"/>
              <a:t>8</a:t>
            </a:r>
          </a:p>
        </p:txBody>
      </p:sp>
      <p:sp>
        <p:nvSpPr>
          <p:cNvPr id="83" name="TextBox 82"/>
          <p:cNvSpPr txBox="1"/>
          <p:nvPr/>
        </p:nvSpPr>
        <p:spPr>
          <a:xfrm>
            <a:off x="6020545" y="5109865"/>
            <a:ext cx="301686" cy="369332"/>
          </a:xfrm>
          <a:prstGeom prst="rect">
            <a:avLst/>
          </a:prstGeom>
          <a:noFill/>
        </p:spPr>
        <p:txBody>
          <a:bodyPr wrap="none" rtlCol="0">
            <a:spAutoFit/>
          </a:bodyPr>
          <a:lstStyle/>
          <a:p>
            <a:r>
              <a:rPr lang="en-US" dirty="0"/>
              <a:t>4</a:t>
            </a:r>
          </a:p>
        </p:txBody>
      </p:sp>
      <p:sp>
        <p:nvSpPr>
          <p:cNvPr id="84" name="TextBox 83"/>
          <p:cNvSpPr txBox="1"/>
          <p:nvPr/>
        </p:nvSpPr>
        <p:spPr>
          <a:xfrm>
            <a:off x="7772400" y="5105400"/>
            <a:ext cx="418704" cy="369332"/>
          </a:xfrm>
          <a:prstGeom prst="rect">
            <a:avLst/>
          </a:prstGeom>
          <a:noFill/>
        </p:spPr>
        <p:txBody>
          <a:bodyPr wrap="none" rtlCol="0">
            <a:spAutoFit/>
          </a:bodyPr>
          <a:lstStyle/>
          <a:p>
            <a:r>
              <a:rPr lang="en-US" dirty="0"/>
              <a:t>12</a:t>
            </a:r>
          </a:p>
        </p:txBody>
      </p:sp>
      <p:sp>
        <p:nvSpPr>
          <p:cNvPr id="85" name="TextBox 84"/>
          <p:cNvSpPr txBox="1"/>
          <p:nvPr/>
        </p:nvSpPr>
        <p:spPr>
          <a:xfrm>
            <a:off x="8686800" y="5125754"/>
            <a:ext cx="418704" cy="369332"/>
          </a:xfrm>
          <a:prstGeom prst="rect">
            <a:avLst/>
          </a:prstGeom>
          <a:noFill/>
        </p:spPr>
        <p:txBody>
          <a:bodyPr wrap="none" rtlCol="0">
            <a:spAutoFit/>
          </a:bodyPr>
          <a:lstStyle/>
          <a:p>
            <a:r>
              <a:rPr lang="en-US" dirty="0"/>
              <a:t>16</a:t>
            </a:r>
          </a:p>
        </p:txBody>
      </p:sp>
      <p:sp>
        <p:nvSpPr>
          <p:cNvPr id="88" name="TextBox 87"/>
          <p:cNvSpPr txBox="1"/>
          <p:nvPr/>
        </p:nvSpPr>
        <p:spPr>
          <a:xfrm>
            <a:off x="9601200" y="5122377"/>
            <a:ext cx="418704" cy="369332"/>
          </a:xfrm>
          <a:prstGeom prst="rect">
            <a:avLst/>
          </a:prstGeom>
          <a:noFill/>
        </p:spPr>
        <p:txBody>
          <a:bodyPr wrap="none" rtlCol="0">
            <a:spAutoFit/>
          </a:bodyPr>
          <a:lstStyle/>
          <a:p>
            <a:r>
              <a:rPr lang="en-US" dirty="0"/>
              <a:t>20</a:t>
            </a:r>
          </a:p>
        </p:txBody>
      </p:sp>
      <p:sp>
        <p:nvSpPr>
          <p:cNvPr id="92" name="TextBox 91"/>
          <p:cNvSpPr txBox="1"/>
          <p:nvPr/>
        </p:nvSpPr>
        <p:spPr>
          <a:xfrm>
            <a:off x="608022" y="5809742"/>
            <a:ext cx="2101995" cy="738664"/>
          </a:xfrm>
          <a:prstGeom prst="rect">
            <a:avLst/>
          </a:prstGeom>
          <a:noFill/>
        </p:spPr>
        <p:txBody>
          <a:bodyPr wrap="none" rtlCol="0">
            <a:spAutoFit/>
          </a:bodyPr>
          <a:lstStyle/>
          <a:p>
            <a:r>
              <a:rPr lang="en-US" sz="1400" dirty="0"/>
              <a:t>Adapted from Choi et al,</a:t>
            </a:r>
          </a:p>
          <a:p>
            <a:r>
              <a:rPr lang="en-US" sz="1400" dirty="0"/>
              <a:t>“Medicines for the Mind,”</a:t>
            </a:r>
          </a:p>
          <a:p>
            <a:r>
              <a:rPr lang="en-US" sz="1400" dirty="0"/>
              <a:t>84 Neuron 554 (2014)</a:t>
            </a:r>
          </a:p>
        </p:txBody>
      </p:sp>
      <p:sp>
        <p:nvSpPr>
          <p:cNvPr id="72" name="TextBox 71"/>
          <p:cNvSpPr txBox="1"/>
          <p:nvPr/>
        </p:nvSpPr>
        <p:spPr>
          <a:xfrm>
            <a:off x="5410200" y="304800"/>
            <a:ext cx="678006" cy="369332"/>
          </a:xfrm>
          <a:prstGeom prst="rect">
            <a:avLst/>
          </a:prstGeom>
          <a:noFill/>
        </p:spPr>
        <p:txBody>
          <a:bodyPr wrap="none" rtlCol="0">
            <a:spAutoFit/>
          </a:bodyPr>
          <a:lstStyle/>
          <a:p>
            <a:r>
              <a:rPr lang="en-US" dirty="0"/>
              <a:t>years</a:t>
            </a:r>
          </a:p>
        </p:txBody>
      </p:sp>
      <p:sp>
        <p:nvSpPr>
          <p:cNvPr id="75" name="Rectangle 74"/>
          <p:cNvSpPr/>
          <p:nvPr/>
        </p:nvSpPr>
        <p:spPr bwMode="auto">
          <a:xfrm>
            <a:off x="5257801" y="5562600"/>
            <a:ext cx="1676396" cy="255150"/>
          </a:xfrm>
          <a:prstGeom prst="rect">
            <a:avLst/>
          </a:prstGeom>
          <a:pattFill prst="wdUpDiag">
            <a:fgClr>
              <a:srgbClr val="FF0000"/>
            </a:fgClr>
            <a:bgClr>
              <a:prstClr val="white"/>
            </a:bgClr>
          </a:patt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charset="0"/>
            </a:endParaRPr>
          </a:p>
        </p:txBody>
      </p:sp>
      <p:sp>
        <p:nvSpPr>
          <p:cNvPr id="76" name="TextBox 75">
            <a:extLst>
              <a:ext uri="{FF2B5EF4-FFF2-40B4-BE49-F238E27FC236}">
                <a16:creationId xmlns:a16="http://schemas.microsoft.com/office/drawing/2014/main" id="{594A87D9-8B52-C74A-8C98-7699CF05C28E}"/>
              </a:ext>
            </a:extLst>
          </p:cNvPr>
          <p:cNvSpPr txBox="1"/>
          <p:nvPr/>
        </p:nvSpPr>
        <p:spPr>
          <a:xfrm>
            <a:off x="5904359" y="5791200"/>
            <a:ext cx="2360254" cy="400110"/>
          </a:xfrm>
          <a:prstGeom prst="rect">
            <a:avLst/>
          </a:prstGeom>
          <a:noFill/>
        </p:spPr>
        <p:txBody>
          <a:bodyPr wrap="square" rtlCol="0">
            <a:spAutoFit/>
          </a:bodyPr>
          <a:lstStyle/>
          <a:p>
            <a:pPr>
              <a:spcBef>
                <a:spcPts val="600"/>
              </a:spcBef>
            </a:pPr>
            <a:r>
              <a:rPr lang="en-US" sz="2000" dirty="0"/>
              <a:t>Commercial life</a:t>
            </a:r>
          </a:p>
        </p:txBody>
      </p:sp>
      <p:sp>
        <p:nvSpPr>
          <p:cNvPr id="59" name="Oval 58">
            <a:extLst>
              <a:ext uri="{FF2B5EF4-FFF2-40B4-BE49-F238E27FC236}">
                <a16:creationId xmlns:a16="http://schemas.microsoft.com/office/drawing/2014/main" id="{EAF26C85-6BDD-4944-B141-638CEEB89595}"/>
              </a:ext>
            </a:extLst>
          </p:cNvPr>
          <p:cNvSpPr/>
          <p:nvPr/>
        </p:nvSpPr>
        <p:spPr>
          <a:xfrm>
            <a:off x="2220686" y="3777343"/>
            <a:ext cx="217714" cy="217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Box 16">
            <a:extLst>
              <a:ext uri="{FF2B5EF4-FFF2-40B4-BE49-F238E27FC236}">
                <a16:creationId xmlns:a16="http://schemas.microsoft.com/office/drawing/2014/main" id="{446CC756-66D0-F140-8B3A-087472AC1534}"/>
              </a:ext>
            </a:extLst>
          </p:cNvPr>
          <p:cNvSpPr txBox="1">
            <a:spLocks noChangeArrowheads="1"/>
          </p:cNvSpPr>
          <p:nvPr/>
        </p:nvSpPr>
        <p:spPr bwMode="auto">
          <a:xfrm>
            <a:off x="4354809" y="4111355"/>
            <a:ext cx="39115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latin typeface="Times New Roman" charset="0"/>
              </a:rPr>
              <a:t>Generic Drug Development</a:t>
            </a:r>
          </a:p>
        </p:txBody>
      </p:sp>
      <p:sp>
        <p:nvSpPr>
          <p:cNvPr id="77" name="Text Box 21">
            <a:extLst>
              <a:ext uri="{FF2B5EF4-FFF2-40B4-BE49-F238E27FC236}">
                <a16:creationId xmlns:a16="http://schemas.microsoft.com/office/drawing/2014/main" id="{58E7C711-26B3-9549-A7D3-9DB5C13F929F}"/>
              </a:ext>
            </a:extLst>
          </p:cNvPr>
          <p:cNvSpPr txBox="1">
            <a:spLocks noChangeArrowheads="1"/>
          </p:cNvSpPr>
          <p:nvPr/>
        </p:nvSpPr>
        <p:spPr bwMode="auto">
          <a:xfrm>
            <a:off x="6469817" y="4480472"/>
            <a:ext cx="18773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latin typeface="Times New Roman" charset="0"/>
              </a:rPr>
              <a:t>FDA review</a:t>
            </a:r>
          </a:p>
        </p:txBody>
      </p:sp>
      <p:sp>
        <p:nvSpPr>
          <p:cNvPr id="78" name="Rectangle 15" descr="Wide upward diagonal">
            <a:extLst>
              <a:ext uri="{FF2B5EF4-FFF2-40B4-BE49-F238E27FC236}">
                <a16:creationId xmlns:a16="http://schemas.microsoft.com/office/drawing/2014/main" id="{E7B3559F-53F6-B74C-A762-D2000E08ED3C}"/>
              </a:ext>
            </a:extLst>
          </p:cNvPr>
          <p:cNvSpPr>
            <a:spLocks noChangeArrowheads="1"/>
          </p:cNvSpPr>
          <p:nvPr/>
        </p:nvSpPr>
        <p:spPr bwMode="auto">
          <a:xfrm>
            <a:off x="6635683" y="5283901"/>
            <a:ext cx="381826" cy="280531"/>
          </a:xfrm>
          <a:prstGeom prst="rect">
            <a:avLst/>
          </a:prstGeom>
          <a:pattFill prst="dkUpDiag">
            <a:fgClr>
              <a:schemeClr val="accent6">
                <a:lumMod val="75000"/>
              </a:schemeClr>
            </a:fgClr>
            <a:bgClr>
              <a:schemeClr val="bg1"/>
            </a:bgClr>
          </a:patt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79" name="Rectangle 16" descr="Wide upward diagonal">
            <a:extLst>
              <a:ext uri="{FF2B5EF4-FFF2-40B4-BE49-F238E27FC236}">
                <a16:creationId xmlns:a16="http://schemas.microsoft.com/office/drawing/2014/main" id="{6F413B16-9653-9E41-BE4D-1A2685C79727}"/>
              </a:ext>
            </a:extLst>
          </p:cNvPr>
          <p:cNvSpPr>
            <a:spLocks noChangeArrowheads="1"/>
          </p:cNvSpPr>
          <p:nvPr/>
        </p:nvSpPr>
        <p:spPr bwMode="auto">
          <a:xfrm>
            <a:off x="6417700" y="5283901"/>
            <a:ext cx="325215" cy="280532"/>
          </a:xfrm>
          <a:prstGeom prst="rect">
            <a:avLst/>
          </a:prstGeom>
          <a:pattFill prst="ltUpDiag">
            <a:fgClr>
              <a:srgbClr val="FFCC00"/>
            </a:fgClr>
            <a:bgClr>
              <a:srgbClr val="FFFFFF"/>
            </a:bgClr>
          </a:patt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80" name="Rectangle 13" descr="Wide upward diagonal">
            <a:extLst>
              <a:ext uri="{FF2B5EF4-FFF2-40B4-BE49-F238E27FC236}">
                <a16:creationId xmlns:a16="http://schemas.microsoft.com/office/drawing/2014/main" id="{6E958E5E-911B-CA4C-A847-C3D9D9D03900}"/>
              </a:ext>
            </a:extLst>
          </p:cNvPr>
          <p:cNvSpPr>
            <a:spLocks noChangeArrowheads="1"/>
          </p:cNvSpPr>
          <p:nvPr/>
        </p:nvSpPr>
        <p:spPr bwMode="auto">
          <a:xfrm>
            <a:off x="6918074" y="5283901"/>
            <a:ext cx="3692776" cy="266754"/>
          </a:xfrm>
          <a:prstGeom prst="rect">
            <a:avLst/>
          </a:prstGeom>
          <a:pattFill prst="wdUpDiag">
            <a:fgClr>
              <a:schemeClr val="tx1"/>
            </a:fgClr>
            <a:bgClr>
              <a:srgbClr val="FFFFFF"/>
            </a:bgClr>
          </a:patt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81" name="Line 17">
            <a:extLst>
              <a:ext uri="{FF2B5EF4-FFF2-40B4-BE49-F238E27FC236}">
                <a16:creationId xmlns:a16="http://schemas.microsoft.com/office/drawing/2014/main" id="{F67B2308-5D0D-4148-959D-C9E59B182460}"/>
              </a:ext>
            </a:extLst>
          </p:cNvPr>
          <p:cNvSpPr>
            <a:spLocks noChangeShapeType="1"/>
          </p:cNvSpPr>
          <p:nvPr/>
        </p:nvSpPr>
        <p:spPr bwMode="auto">
          <a:xfrm>
            <a:off x="5684878" y="4455744"/>
            <a:ext cx="1158252" cy="976489"/>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 name="Line 23">
            <a:extLst>
              <a:ext uri="{FF2B5EF4-FFF2-40B4-BE49-F238E27FC236}">
                <a16:creationId xmlns:a16="http://schemas.microsoft.com/office/drawing/2014/main" id="{9A0D747A-E9F3-8047-BC93-B2953C1F1F4B}"/>
              </a:ext>
            </a:extLst>
          </p:cNvPr>
          <p:cNvSpPr>
            <a:spLocks noChangeShapeType="1"/>
          </p:cNvSpPr>
          <p:nvPr/>
        </p:nvSpPr>
        <p:spPr bwMode="auto">
          <a:xfrm flipH="1">
            <a:off x="6752974" y="4719975"/>
            <a:ext cx="325284" cy="733301"/>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 name="Text Box 22">
            <a:extLst>
              <a:ext uri="{FF2B5EF4-FFF2-40B4-BE49-F238E27FC236}">
                <a16:creationId xmlns:a16="http://schemas.microsoft.com/office/drawing/2014/main" id="{587B322F-90DA-D845-A2A4-2331C733F025}"/>
              </a:ext>
            </a:extLst>
          </p:cNvPr>
          <p:cNvSpPr txBox="1">
            <a:spLocks noChangeArrowheads="1"/>
          </p:cNvSpPr>
          <p:nvPr/>
        </p:nvSpPr>
        <p:spPr bwMode="auto">
          <a:xfrm>
            <a:off x="7850261" y="3442501"/>
            <a:ext cx="37290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latin typeface="Times New Roman" charset="0"/>
              </a:rPr>
              <a:t>Generic Drug Distribution</a:t>
            </a:r>
          </a:p>
        </p:txBody>
      </p:sp>
      <p:sp>
        <p:nvSpPr>
          <p:cNvPr id="89" name="Line 24">
            <a:extLst>
              <a:ext uri="{FF2B5EF4-FFF2-40B4-BE49-F238E27FC236}">
                <a16:creationId xmlns:a16="http://schemas.microsoft.com/office/drawing/2014/main" id="{1DE49C84-841D-3F4D-A881-366A52B32990}"/>
              </a:ext>
            </a:extLst>
          </p:cNvPr>
          <p:cNvSpPr>
            <a:spLocks noChangeShapeType="1"/>
          </p:cNvSpPr>
          <p:nvPr/>
        </p:nvSpPr>
        <p:spPr bwMode="auto">
          <a:xfrm flipH="1">
            <a:off x="9145660" y="3823501"/>
            <a:ext cx="1084051" cy="16002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91" name="Straight Connector 90">
            <a:extLst>
              <a:ext uri="{FF2B5EF4-FFF2-40B4-BE49-F238E27FC236}">
                <a16:creationId xmlns:a16="http://schemas.microsoft.com/office/drawing/2014/main" id="{2438A91B-80F8-4B42-B752-5C027266B125}"/>
              </a:ext>
            </a:extLst>
          </p:cNvPr>
          <p:cNvCxnSpPr>
            <a:cxnSpLocks/>
          </p:cNvCxnSpPr>
          <p:nvPr/>
        </p:nvCxnSpPr>
        <p:spPr bwMode="auto">
          <a:xfrm>
            <a:off x="2438400" y="3886200"/>
            <a:ext cx="639097" cy="0"/>
          </a:xfrm>
          <a:prstGeom prst="line">
            <a:avLst/>
          </a:prstGeom>
          <a:solidFill>
            <a:schemeClr val="accent1"/>
          </a:solidFill>
          <a:ln w="76200" cap="flat" cmpd="sng" algn="ctr">
            <a:solidFill>
              <a:srgbClr val="FFFF00"/>
            </a:solidFill>
            <a:prstDash val="solid"/>
            <a:round/>
            <a:headEnd type="none" w="med" len="med"/>
            <a:tailEnd type="none" w="med" len="med"/>
          </a:ln>
          <a:effectLst/>
        </p:spPr>
      </p:cxnSp>
    </p:spTree>
    <p:extLst>
      <p:ext uri="{BB962C8B-B14F-4D97-AF65-F5344CB8AC3E}">
        <p14:creationId xmlns:p14="http://schemas.microsoft.com/office/powerpoint/2010/main" val="2686053482"/>
      </p:ext>
    </p:extLst>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3168D-CDB8-6ADD-22F7-C092E168FF83}"/>
              </a:ext>
            </a:extLst>
          </p:cNvPr>
          <p:cNvSpPr>
            <a:spLocks noGrp="1"/>
          </p:cNvSpPr>
          <p:nvPr>
            <p:ph type="title"/>
          </p:nvPr>
        </p:nvSpPr>
        <p:spPr>
          <a:xfrm>
            <a:off x="838200" y="18256"/>
            <a:ext cx="10515600" cy="662782"/>
          </a:xfrm>
        </p:spPr>
        <p:txBody>
          <a:bodyPr>
            <a:normAutofit/>
          </a:bodyPr>
          <a:lstStyle/>
          <a:p>
            <a:pPr algn="ctr"/>
            <a:r>
              <a:rPr lang="en-US" sz="3200" dirty="0"/>
              <a:t>TRIPS, Articles 42-49</a:t>
            </a:r>
          </a:p>
        </p:txBody>
      </p:sp>
      <p:sp>
        <p:nvSpPr>
          <p:cNvPr id="3" name="Content Placeholder 2">
            <a:extLst>
              <a:ext uri="{FF2B5EF4-FFF2-40B4-BE49-F238E27FC236}">
                <a16:creationId xmlns:a16="http://schemas.microsoft.com/office/drawing/2014/main" id="{BC2898CD-C886-952A-BBFB-D9CED2AF136F}"/>
              </a:ext>
            </a:extLst>
          </p:cNvPr>
          <p:cNvSpPr>
            <a:spLocks noGrp="1"/>
          </p:cNvSpPr>
          <p:nvPr>
            <p:ph sz="half" idx="1"/>
          </p:nvPr>
        </p:nvSpPr>
        <p:spPr>
          <a:xfrm>
            <a:off x="480578" y="698789"/>
            <a:ext cx="6027100" cy="5760460"/>
          </a:xfrm>
        </p:spPr>
        <p:txBody>
          <a:bodyPr>
            <a:noAutofit/>
          </a:bodyPr>
          <a:lstStyle/>
          <a:p>
            <a:pPr marL="0" marR="457200" indent="0" algn="just">
              <a:spcBef>
                <a:spcPts val="600"/>
              </a:spcBef>
              <a:spcAft>
                <a:spcPts val="0"/>
              </a:spcAft>
              <a:buNone/>
            </a:pPr>
            <a:r>
              <a:rPr lang="en-US" sz="1800" dirty="0">
                <a:solidFill>
                  <a:srgbClr val="000000"/>
                </a:solidFill>
                <a:effectLst/>
                <a:ea typeface="Times New Roman" panose="02020603050405020304" pitchFamily="18" charset="0"/>
              </a:rPr>
              <a:t>42.  Members shall make available to right holders civil judicial procedures concerning the enforcement of any intellectual property right covered by this Agreement….</a:t>
            </a:r>
            <a:endParaRPr lang="en-US" sz="1800" dirty="0">
              <a:effectLst/>
              <a:ea typeface="Times New Roman" panose="02020603050405020304" pitchFamily="18" charset="0"/>
            </a:endParaRPr>
          </a:p>
          <a:p>
            <a:pPr marL="0" marR="457200" indent="0" algn="just">
              <a:spcBef>
                <a:spcPts val="600"/>
              </a:spcBef>
              <a:spcAft>
                <a:spcPts val="0"/>
              </a:spcAft>
              <a:buNone/>
            </a:pPr>
            <a:r>
              <a:rPr lang="en-US" sz="1800" dirty="0">
                <a:solidFill>
                  <a:srgbClr val="000000"/>
                </a:solidFill>
                <a:effectLst/>
                <a:ea typeface="Times New Roman" panose="02020603050405020304" pitchFamily="18" charset="0"/>
              </a:rPr>
              <a:t>44.1  The judicial authorities shall have the authority to order a party to desist from an infringement, </a:t>
            </a:r>
            <a:r>
              <a:rPr lang="en-US" sz="1800" i="1" dirty="0">
                <a:solidFill>
                  <a:srgbClr val="000000"/>
                </a:solidFill>
                <a:effectLst/>
                <a:ea typeface="Times New Roman" panose="02020603050405020304" pitchFamily="18" charset="0"/>
              </a:rPr>
              <a:t>inter alia</a:t>
            </a:r>
            <a:r>
              <a:rPr lang="en-US" sz="1800" dirty="0">
                <a:solidFill>
                  <a:srgbClr val="000000"/>
                </a:solidFill>
                <a:effectLst/>
                <a:ea typeface="Times New Roman" panose="02020603050405020304" pitchFamily="18" charset="0"/>
              </a:rPr>
              <a:t> to prevent the entry into the channels of commerce in their jurisdiction of imported goods that involve the infringement of an intellectual property right, immediately after customs clearance of such goods. Members are not obliged to accord such authority in respect of protected subject matter acquired or ordered by a person prior to knowing or having reasonable grounds to know that dealing in such subject matter would entail the infringement of an intellectual property right. </a:t>
            </a:r>
            <a:endParaRPr lang="en-US" sz="1800" dirty="0">
              <a:effectLst/>
              <a:ea typeface="Times New Roman" panose="02020603050405020304" pitchFamily="18" charset="0"/>
            </a:endParaRPr>
          </a:p>
          <a:p>
            <a:pPr marL="0" marR="457200" indent="0" algn="just">
              <a:spcBef>
                <a:spcPts val="600"/>
              </a:spcBef>
              <a:spcAft>
                <a:spcPts val="0"/>
              </a:spcAft>
              <a:buNone/>
            </a:pPr>
            <a:r>
              <a:rPr lang="en-US" sz="1800" dirty="0">
                <a:solidFill>
                  <a:srgbClr val="000000"/>
                </a:solidFill>
                <a:effectLst/>
                <a:ea typeface="Times New Roman" panose="02020603050405020304" pitchFamily="18" charset="0"/>
              </a:rPr>
              <a:t>44. 2.  Notwithstanding the other provisions of this Part and provided that the provisions of Part II specifically addressing use by governments, or by third parties authorized by a government, without the authorization of the right holder are complied with, Members may limit the remedies available against such use to payment of remuneration in accordance with subparagraph (h) of Article 31. </a:t>
            </a:r>
            <a:endParaRPr lang="en-US" sz="1800" dirty="0">
              <a:effectLst/>
              <a:ea typeface="Times New Roman" panose="02020603050405020304" pitchFamily="18" charset="0"/>
            </a:endParaRPr>
          </a:p>
        </p:txBody>
      </p:sp>
      <p:sp>
        <p:nvSpPr>
          <p:cNvPr id="4" name="Content Placeholder 3">
            <a:extLst>
              <a:ext uri="{FF2B5EF4-FFF2-40B4-BE49-F238E27FC236}">
                <a16:creationId xmlns:a16="http://schemas.microsoft.com/office/drawing/2014/main" id="{834C8636-B10F-9521-FADC-FFE4A6DF4791}"/>
              </a:ext>
            </a:extLst>
          </p:cNvPr>
          <p:cNvSpPr>
            <a:spLocks noGrp="1"/>
          </p:cNvSpPr>
          <p:nvPr>
            <p:ph sz="half" idx="2"/>
          </p:nvPr>
        </p:nvSpPr>
        <p:spPr>
          <a:xfrm>
            <a:off x="6862330" y="698789"/>
            <a:ext cx="5181600" cy="6043612"/>
          </a:xfrm>
        </p:spPr>
        <p:txBody>
          <a:bodyPr>
            <a:normAutofit/>
          </a:bodyPr>
          <a:lstStyle/>
          <a:p>
            <a:pPr marL="0" marR="457200" indent="0" algn="just">
              <a:spcBef>
                <a:spcPts val="600"/>
              </a:spcBef>
              <a:spcAft>
                <a:spcPts val="0"/>
              </a:spcAft>
              <a:buNone/>
            </a:pPr>
            <a:r>
              <a:rPr lang="en-US" sz="1800" dirty="0">
                <a:solidFill>
                  <a:srgbClr val="000000"/>
                </a:solidFill>
                <a:effectLst/>
                <a:ea typeface="Times New Roman" panose="02020603050405020304" pitchFamily="18" charset="0"/>
              </a:rPr>
              <a:t>In other cases, the remedies under this Part shall apply or, where these remedies are inconsistent with a Member’s law, declaratory judgments and adequate compensation shall be available. </a:t>
            </a:r>
          </a:p>
          <a:p>
            <a:pPr marL="0" marR="457200" indent="0" algn="just">
              <a:spcBef>
                <a:spcPts val="600"/>
              </a:spcBef>
              <a:spcAft>
                <a:spcPts val="0"/>
              </a:spcAft>
              <a:buNone/>
            </a:pPr>
            <a:r>
              <a:rPr lang="en-US" sz="1800" dirty="0">
                <a:solidFill>
                  <a:srgbClr val="000000"/>
                </a:solidFill>
                <a:effectLst/>
                <a:ea typeface="Times New Roman" panose="02020603050405020304" pitchFamily="18" charset="0"/>
              </a:rPr>
              <a:t>45. 1.  The judicial authorities shall have the authority to order the infringer to pay the right holder damages adequate to compensate for the injury the right holder has suffered because of an infringement of that person’s intellectual property right by an infringer who knowingly, or with reasonable grounds to know, engaged in infringing activity.</a:t>
            </a:r>
            <a:endParaRPr lang="en-US" sz="1800" dirty="0">
              <a:effectLst/>
              <a:ea typeface="Times New Roman" panose="02020603050405020304" pitchFamily="18" charset="0"/>
            </a:endParaRPr>
          </a:p>
          <a:p>
            <a:pPr marL="0" marR="457200" indent="0" algn="just">
              <a:spcBef>
                <a:spcPts val="600"/>
              </a:spcBef>
              <a:spcAft>
                <a:spcPts val="0"/>
              </a:spcAft>
              <a:buNone/>
            </a:pPr>
            <a:r>
              <a:rPr lang="en-US" sz="1800" dirty="0">
                <a:solidFill>
                  <a:srgbClr val="000000"/>
                </a:solidFill>
                <a:effectLst/>
                <a:ea typeface="Times New Roman" panose="02020603050405020304" pitchFamily="18" charset="0"/>
              </a:rPr>
              <a:t>45.2.  The judicial authorities shall also have the authority to order the infringer to pay the right holder expenses, which may include appropriate attorney’s fees. In appropriate cases, Members may authorize the judicial authorities to order recovery of profits and/or payment of pre-established damages even where the infringer did not knowingly, or with reasonable grounds to know, engage in infringing activity.</a:t>
            </a:r>
            <a:endParaRPr lang="en-US" sz="1800" dirty="0">
              <a:effectLst/>
              <a:ea typeface="Times New Roman" panose="02020603050405020304" pitchFamily="18" charset="0"/>
            </a:endParaRPr>
          </a:p>
        </p:txBody>
      </p:sp>
    </p:spTree>
    <p:extLst>
      <p:ext uri="{BB962C8B-B14F-4D97-AF65-F5344CB8AC3E}">
        <p14:creationId xmlns:p14="http://schemas.microsoft.com/office/powerpoint/2010/main" val="26494177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0CC072-1625-E35D-6E8E-5A40D1138B2D}"/>
              </a:ext>
            </a:extLst>
          </p:cNvPr>
          <p:cNvSpPr txBox="1"/>
          <p:nvPr/>
        </p:nvSpPr>
        <p:spPr>
          <a:xfrm>
            <a:off x="1363081" y="6488668"/>
            <a:ext cx="8785290" cy="369332"/>
          </a:xfrm>
          <a:prstGeom prst="rect">
            <a:avLst/>
          </a:prstGeom>
          <a:noFill/>
        </p:spPr>
        <p:txBody>
          <a:bodyPr wrap="none" rtlCol="0">
            <a:spAutoFit/>
          </a:bodyPr>
          <a:lstStyle/>
          <a:p>
            <a:r>
              <a:rPr lang="en-US" dirty="0"/>
              <a:t>Source:  Bartley &amp; </a:t>
            </a:r>
            <a:r>
              <a:rPr lang="en-US" dirty="0" err="1"/>
              <a:t>Facher</a:t>
            </a:r>
            <a:r>
              <a:rPr lang="en-US" dirty="0"/>
              <a:t>, “Pharma is Showering Congress with Cash,” STAT, August 10, 2020</a:t>
            </a:r>
          </a:p>
        </p:txBody>
      </p:sp>
      <p:pic>
        <p:nvPicPr>
          <p:cNvPr id="4" name="Picture 3" descr="Chart, bar chart&#10;&#10;Description automatically generated">
            <a:extLst>
              <a:ext uri="{FF2B5EF4-FFF2-40B4-BE49-F238E27FC236}">
                <a16:creationId xmlns:a16="http://schemas.microsoft.com/office/drawing/2014/main" id="{6FEECD67-6849-2CA5-9357-3A55185CB1C1}"/>
              </a:ext>
            </a:extLst>
          </p:cNvPr>
          <p:cNvPicPr>
            <a:picLocks noChangeAspect="1"/>
          </p:cNvPicPr>
          <p:nvPr/>
        </p:nvPicPr>
        <p:blipFill>
          <a:blip r:embed="rId2"/>
          <a:stretch>
            <a:fillRect/>
          </a:stretch>
        </p:blipFill>
        <p:spPr>
          <a:xfrm>
            <a:off x="1720850" y="374650"/>
            <a:ext cx="8750300" cy="6108700"/>
          </a:xfrm>
          <a:prstGeom prst="rect">
            <a:avLst/>
          </a:prstGeom>
        </p:spPr>
      </p:pic>
    </p:spTree>
    <p:extLst>
      <p:ext uri="{BB962C8B-B14F-4D97-AF65-F5344CB8AC3E}">
        <p14:creationId xmlns:p14="http://schemas.microsoft.com/office/powerpoint/2010/main" val="246841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0CC072-1625-E35D-6E8E-5A40D1138B2D}"/>
              </a:ext>
            </a:extLst>
          </p:cNvPr>
          <p:cNvSpPr txBox="1"/>
          <p:nvPr/>
        </p:nvSpPr>
        <p:spPr>
          <a:xfrm>
            <a:off x="1363081" y="6488668"/>
            <a:ext cx="8785290" cy="369332"/>
          </a:xfrm>
          <a:prstGeom prst="rect">
            <a:avLst/>
          </a:prstGeom>
          <a:noFill/>
        </p:spPr>
        <p:txBody>
          <a:bodyPr wrap="none" rtlCol="0">
            <a:spAutoFit/>
          </a:bodyPr>
          <a:lstStyle/>
          <a:p>
            <a:r>
              <a:rPr lang="en-US" dirty="0"/>
              <a:t>Source:  Bartley &amp; </a:t>
            </a:r>
            <a:r>
              <a:rPr lang="en-US" dirty="0" err="1"/>
              <a:t>Facher</a:t>
            </a:r>
            <a:r>
              <a:rPr lang="en-US" dirty="0"/>
              <a:t>, “Pharma is Showering Congress with Cash,” STAT, August 10, 2020</a:t>
            </a:r>
          </a:p>
        </p:txBody>
      </p:sp>
      <p:pic>
        <p:nvPicPr>
          <p:cNvPr id="4" name="Picture 3" descr="Map&#10;&#10;Description automatically generated">
            <a:extLst>
              <a:ext uri="{FF2B5EF4-FFF2-40B4-BE49-F238E27FC236}">
                <a16:creationId xmlns:a16="http://schemas.microsoft.com/office/drawing/2014/main" id="{58F754E0-FFF0-750B-26A2-3E25F63F56EE}"/>
              </a:ext>
            </a:extLst>
          </p:cNvPr>
          <p:cNvPicPr>
            <a:picLocks noChangeAspect="1"/>
          </p:cNvPicPr>
          <p:nvPr/>
        </p:nvPicPr>
        <p:blipFill>
          <a:blip r:embed="rId2"/>
          <a:stretch>
            <a:fillRect/>
          </a:stretch>
        </p:blipFill>
        <p:spPr>
          <a:xfrm>
            <a:off x="1104900" y="114300"/>
            <a:ext cx="9843754" cy="6324905"/>
          </a:xfrm>
          <a:prstGeom prst="rect">
            <a:avLst/>
          </a:prstGeom>
        </p:spPr>
      </p:pic>
    </p:spTree>
    <p:extLst>
      <p:ext uri="{BB962C8B-B14F-4D97-AF65-F5344CB8AC3E}">
        <p14:creationId xmlns:p14="http://schemas.microsoft.com/office/powerpoint/2010/main" val="1594284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0CC072-1625-E35D-6E8E-5A40D1138B2D}"/>
              </a:ext>
            </a:extLst>
          </p:cNvPr>
          <p:cNvSpPr txBox="1"/>
          <p:nvPr/>
        </p:nvSpPr>
        <p:spPr>
          <a:xfrm>
            <a:off x="1363081" y="6488668"/>
            <a:ext cx="8785290" cy="369332"/>
          </a:xfrm>
          <a:prstGeom prst="rect">
            <a:avLst/>
          </a:prstGeom>
          <a:noFill/>
        </p:spPr>
        <p:txBody>
          <a:bodyPr wrap="none" rtlCol="0">
            <a:spAutoFit/>
          </a:bodyPr>
          <a:lstStyle/>
          <a:p>
            <a:r>
              <a:rPr lang="en-US" dirty="0"/>
              <a:t>Source:  Bartley &amp; </a:t>
            </a:r>
            <a:r>
              <a:rPr lang="en-US" dirty="0" err="1"/>
              <a:t>Facher</a:t>
            </a:r>
            <a:r>
              <a:rPr lang="en-US" dirty="0"/>
              <a:t>, “Pharma is Showering Congress with Cash,” STAT, August 10, 2020</a:t>
            </a:r>
          </a:p>
        </p:txBody>
      </p:sp>
      <p:pic>
        <p:nvPicPr>
          <p:cNvPr id="4" name="Picture 3" descr="Map&#10;&#10;Description automatically generated">
            <a:extLst>
              <a:ext uri="{FF2B5EF4-FFF2-40B4-BE49-F238E27FC236}">
                <a16:creationId xmlns:a16="http://schemas.microsoft.com/office/drawing/2014/main" id="{BAA77960-2091-E8A3-7A9E-725329D8E523}"/>
              </a:ext>
            </a:extLst>
          </p:cNvPr>
          <p:cNvPicPr>
            <a:picLocks noChangeAspect="1"/>
          </p:cNvPicPr>
          <p:nvPr/>
        </p:nvPicPr>
        <p:blipFill>
          <a:blip r:embed="rId2"/>
          <a:stretch>
            <a:fillRect/>
          </a:stretch>
        </p:blipFill>
        <p:spPr>
          <a:xfrm>
            <a:off x="1104901" y="114300"/>
            <a:ext cx="9829800" cy="6331362"/>
          </a:xfrm>
          <a:prstGeom prst="rect">
            <a:avLst/>
          </a:prstGeom>
        </p:spPr>
      </p:pic>
    </p:spTree>
    <p:extLst>
      <p:ext uri="{BB962C8B-B14F-4D97-AF65-F5344CB8AC3E}">
        <p14:creationId xmlns:p14="http://schemas.microsoft.com/office/powerpoint/2010/main" val="21087469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0CC072-1625-E35D-6E8E-5A40D1138B2D}"/>
              </a:ext>
            </a:extLst>
          </p:cNvPr>
          <p:cNvSpPr txBox="1"/>
          <p:nvPr/>
        </p:nvSpPr>
        <p:spPr>
          <a:xfrm>
            <a:off x="1363081" y="6488668"/>
            <a:ext cx="8785290" cy="369332"/>
          </a:xfrm>
          <a:prstGeom prst="rect">
            <a:avLst/>
          </a:prstGeom>
          <a:noFill/>
        </p:spPr>
        <p:txBody>
          <a:bodyPr wrap="none" rtlCol="0">
            <a:spAutoFit/>
          </a:bodyPr>
          <a:lstStyle/>
          <a:p>
            <a:r>
              <a:rPr lang="en-US" dirty="0"/>
              <a:t>Source:  Bartley &amp; </a:t>
            </a:r>
            <a:r>
              <a:rPr lang="en-US" dirty="0" err="1"/>
              <a:t>Facher</a:t>
            </a:r>
            <a:r>
              <a:rPr lang="en-US" dirty="0"/>
              <a:t>, “Pharma is Showering Congress with Cash,” STAT, August 10, 2020</a:t>
            </a:r>
          </a:p>
        </p:txBody>
      </p:sp>
      <p:pic>
        <p:nvPicPr>
          <p:cNvPr id="4" name="Picture 3" descr="Diagram&#10;&#10;Description automatically generated">
            <a:extLst>
              <a:ext uri="{FF2B5EF4-FFF2-40B4-BE49-F238E27FC236}">
                <a16:creationId xmlns:a16="http://schemas.microsoft.com/office/drawing/2014/main" id="{12993189-7246-8F51-3958-4FAA61230D69}"/>
              </a:ext>
            </a:extLst>
          </p:cNvPr>
          <p:cNvPicPr>
            <a:picLocks noChangeAspect="1"/>
          </p:cNvPicPr>
          <p:nvPr/>
        </p:nvPicPr>
        <p:blipFill>
          <a:blip r:embed="rId2"/>
          <a:stretch>
            <a:fillRect/>
          </a:stretch>
        </p:blipFill>
        <p:spPr>
          <a:xfrm>
            <a:off x="1104900" y="114300"/>
            <a:ext cx="9861323" cy="6324600"/>
          </a:xfrm>
          <a:prstGeom prst="rect">
            <a:avLst/>
          </a:prstGeom>
        </p:spPr>
      </p:pic>
    </p:spTree>
    <p:extLst>
      <p:ext uri="{BB962C8B-B14F-4D97-AF65-F5344CB8AC3E}">
        <p14:creationId xmlns:p14="http://schemas.microsoft.com/office/powerpoint/2010/main" val="15418374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0CC072-1625-E35D-6E8E-5A40D1138B2D}"/>
              </a:ext>
            </a:extLst>
          </p:cNvPr>
          <p:cNvSpPr txBox="1"/>
          <p:nvPr/>
        </p:nvSpPr>
        <p:spPr>
          <a:xfrm>
            <a:off x="1363081" y="6488668"/>
            <a:ext cx="8785290" cy="369332"/>
          </a:xfrm>
          <a:prstGeom prst="rect">
            <a:avLst/>
          </a:prstGeom>
          <a:noFill/>
        </p:spPr>
        <p:txBody>
          <a:bodyPr wrap="none" rtlCol="0">
            <a:spAutoFit/>
          </a:bodyPr>
          <a:lstStyle/>
          <a:p>
            <a:r>
              <a:rPr lang="en-US" dirty="0"/>
              <a:t>Source:  Bartley &amp; </a:t>
            </a:r>
            <a:r>
              <a:rPr lang="en-US" dirty="0" err="1"/>
              <a:t>Facher</a:t>
            </a:r>
            <a:r>
              <a:rPr lang="en-US" dirty="0"/>
              <a:t>, “Pharma is Showering Congress with Cash,” STAT, August 10, 2020</a:t>
            </a:r>
          </a:p>
        </p:txBody>
      </p:sp>
      <p:pic>
        <p:nvPicPr>
          <p:cNvPr id="4" name="Picture 3" descr="Diagram&#10;&#10;Description automatically generated">
            <a:extLst>
              <a:ext uri="{FF2B5EF4-FFF2-40B4-BE49-F238E27FC236}">
                <a16:creationId xmlns:a16="http://schemas.microsoft.com/office/drawing/2014/main" id="{4392AC39-C1B5-EBE0-C8E1-8A5A059024E4}"/>
              </a:ext>
            </a:extLst>
          </p:cNvPr>
          <p:cNvPicPr>
            <a:picLocks noChangeAspect="1"/>
          </p:cNvPicPr>
          <p:nvPr/>
        </p:nvPicPr>
        <p:blipFill>
          <a:blip r:embed="rId2"/>
          <a:stretch>
            <a:fillRect/>
          </a:stretch>
        </p:blipFill>
        <p:spPr>
          <a:xfrm>
            <a:off x="1104900" y="114300"/>
            <a:ext cx="9861323" cy="6324600"/>
          </a:xfrm>
          <a:prstGeom prst="rect">
            <a:avLst/>
          </a:prstGeom>
        </p:spPr>
      </p:pic>
    </p:spTree>
    <p:extLst>
      <p:ext uri="{BB962C8B-B14F-4D97-AF65-F5344CB8AC3E}">
        <p14:creationId xmlns:p14="http://schemas.microsoft.com/office/powerpoint/2010/main" val="33613179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0CC072-1625-E35D-6E8E-5A40D1138B2D}"/>
              </a:ext>
            </a:extLst>
          </p:cNvPr>
          <p:cNvSpPr txBox="1"/>
          <p:nvPr/>
        </p:nvSpPr>
        <p:spPr>
          <a:xfrm>
            <a:off x="1363081" y="6488668"/>
            <a:ext cx="8785290" cy="369332"/>
          </a:xfrm>
          <a:prstGeom prst="rect">
            <a:avLst/>
          </a:prstGeom>
          <a:noFill/>
        </p:spPr>
        <p:txBody>
          <a:bodyPr wrap="none" rtlCol="0">
            <a:spAutoFit/>
          </a:bodyPr>
          <a:lstStyle/>
          <a:p>
            <a:r>
              <a:rPr lang="en-US" dirty="0"/>
              <a:t>Source:  Bartley &amp; </a:t>
            </a:r>
            <a:r>
              <a:rPr lang="en-US" dirty="0" err="1"/>
              <a:t>Facher</a:t>
            </a:r>
            <a:r>
              <a:rPr lang="en-US" dirty="0"/>
              <a:t>, “Pharma is Showering Congress with Cash,” STAT, August 10, 2020</a:t>
            </a:r>
          </a:p>
        </p:txBody>
      </p:sp>
      <p:pic>
        <p:nvPicPr>
          <p:cNvPr id="4" name="Picture 3" descr="Diagram&#10;&#10;Description automatically generated">
            <a:extLst>
              <a:ext uri="{FF2B5EF4-FFF2-40B4-BE49-F238E27FC236}">
                <a16:creationId xmlns:a16="http://schemas.microsoft.com/office/drawing/2014/main" id="{D2B552E2-9FA9-ED13-B42F-67FC4874B21A}"/>
              </a:ext>
            </a:extLst>
          </p:cNvPr>
          <p:cNvPicPr>
            <a:picLocks noChangeAspect="1"/>
          </p:cNvPicPr>
          <p:nvPr/>
        </p:nvPicPr>
        <p:blipFill>
          <a:blip r:embed="rId2"/>
          <a:stretch>
            <a:fillRect/>
          </a:stretch>
        </p:blipFill>
        <p:spPr>
          <a:xfrm>
            <a:off x="1104900" y="114300"/>
            <a:ext cx="9842265" cy="6324600"/>
          </a:xfrm>
          <a:prstGeom prst="rect">
            <a:avLst/>
          </a:prstGeom>
        </p:spPr>
      </p:pic>
    </p:spTree>
    <p:extLst>
      <p:ext uri="{BB962C8B-B14F-4D97-AF65-F5344CB8AC3E}">
        <p14:creationId xmlns:p14="http://schemas.microsoft.com/office/powerpoint/2010/main" val="42505987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0CC072-1625-E35D-6E8E-5A40D1138B2D}"/>
              </a:ext>
            </a:extLst>
          </p:cNvPr>
          <p:cNvSpPr txBox="1"/>
          <p:nvPr/>
        </p:nvSpPr>
        <p:spPr>
          <a:xfrm>
            <a:off x="1363081" y="6488668"/>
            <a:ext cx="8785290" cy="369332"/>
          </a:xfrm>
          <a:prstGeom prst="rect">
            <a:avLst/>
          </a:prstGeom>
          <a:noFill/>
        </p:spPr>
        <p:txBody>
          <a:bodyPr wrap="none" rtlCol="0">
            <a:spAutoFit/>
          </a:bodyPr>
          <a:lstStyle/>
          <a:p>
            <a:r>
              <a:rPr lang="en-US" dirty="0"/>
              <a:t>Source:  Bartley &amp; </a:t>
            </a:r>
            <a:r>
              <a:rPr lang="en-US" dirty="0" err="1"/>
              <a:t>Facher</a:t>
            </a:r>
            <a:r>
              <a:rPr lang="en-US" dirty="0"/>
              <a:t>, “Pharma is Showering Congress with Cash,” STAT, August 10, 2020</a:t>
            </a:r>
          </a:p>
        </p:txBody>
      </p:sp>
      <p:pic>
        <p:nvPicPr>
          <p:cNvPr id="4" name="Picture 3" descr="Diagram&#10;&#10;Description automatically generated">
            <a:extLst>
              <a:ext uri="{FF2B5EF4-FFF2-40B4-BE49-F238E27FC236}">
                <a16:creationId xmlns:a16="http://schemas.microsoft.com/office/drawing/2014/main" id="{75730113-1127-1B04-69C7-2DDADE841619}"/>
              </a:ext>
            </a:extLst>
          </p:cNvPr>
          <p:cNvPicPr>
            <a:picLocks noChangeAspect="1"/>
          </p:cNvPicPr>
          <p:nvPr/>
        </p:nvPicPr>
        <p:blipFill>
          <a:blip r:embed="rId2"/>
          <a:stretch>
            <a:fillRect/>
          </a:stretch>
        </p:blipFill>
        <p:spPr>
          <a:xfrm>
            <a:off x="1104901" y="114300"/>
            <a:ext cx="9847276" cy="6324600"/>
          </a:xfrm>
          <a:prstGeom prst="rect">
            <a:avLst/>
          </a:prstGeom>
        </p:spPr>
      </p:pic>
    </p:spTree>
    <p:extLst>
      <p:ext uri="{BB962C8B-B14F-4D97-AF65-F5344CB8AC3E}">
        <p14:creationId xmlns:p14="http://schemas.microsoft.com/office/powerpoint/2010/main" val="21076924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0CC072-1625-E35D-6E8E-5A40D1138B2D}"/>
              </a:ext>
            </a:extLst>
          </p:cNvPr>
          <p:cNvSpPr txBox="1"/>
          <p:nvPr/>
        </p:nvSpPr>
        <p:spPr>
          <a:xfrm>
            <a:off x="1363081" y="6488668"/>
            <a:ext cx="8785290" cy="369332"/>
          </a:xfrm>
          <a:prstGeom prst="rect">
            <a:avLst/>
          </a:prstGeom>
          <a:noFill/>
        </p:spPr>
        <p:txBody>
          <a:bodyPr wrap="none" rtlCol="0">
            <a:spAutoFit/>
          </a:bodyPr>
          <a:lstStyle/>
          <a:p>
            <a:r>
              <a:rPr lang="en-US" dirty="0"/>
              <a:t>Source:  Bartley &amp; </a:t>
            </a:r>
            <a:r>
              <a:rPr lang="en-US" dirty="0" err="1"/>
              <a:t>Facher</a:t>
            </a:r>
            <a:r>
              <a:rPr lang="en-US" dirty="0"/>
              <a:t>, “Pharma is Showering Congress with Cash,” STAT, August 10, 2020</a:t>
            </a:r>
          </a:p>
        </p:txBody>
      </p:sp>
      <p:pic>
        <p:nvPicPr>
          <p:cNvPr id="4" name="Picture 3" descr="Diagram&#10;&#10;Description automatically generated">
            <a:extLst>
              <a:ext uri="{FF2B5EF4-FFF2-40B4-BE49-F238E27FC236}">
                <a16:creationId xmlns:a16="http://schemas.microsoft.com/office/drawing/2014/main" id="{F5BA6654-4CD8-3B33-930C-2E7435CCAC3D}"/>
              </a:ext>
            </a:extLst>
          </p:cNvPr>
          <p:cNvPicPr>
            <a:picLocks noChangeAspect="1"/>
          </p:cNvPicPr>
          <p:nvPr/>
        </p:nvPicPr>
        <p:blipFill>
          <a:blip r:embed="rId2"/>
          <a:stretch>
            <a:fillRect/>
          </a:stretch>
        </p:blipFill>
        <p:spPr>
          <a:xfrm>
            <a:off x="1104900" y="114300"/>
            <a:ext cx="9856285" cy="6324600"/>
          </a:xfrm>
          <a:prstGeom prst="rect">
            <a:avLst/>
          </a:prstGeom>
        </p:spPr>
      </p:pic>
    </p:spTree>
    <p:extLst>
      <p:ext uri="{BB962C8B-B14F-4D97-AF65-F5344CB8AC3E}">
        <p14:creationId xmlns:p14="http://schemas.microsoft.com/office/powerpoint/2010/main" val="28743269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0CC072-1625-E35D-6E8E-5A40D1138B2D}"/>
              </a:ext>
            </a:extLst>
          </p:cNvPr>
          <p:cNvSpPr txBox="1"/>
          <p:nvPr/>
        </p:nvSpPr>
        <p:spPr>
          <a:xfrm>
            <a:off x="1363081" y="6488668"/>
            <a:ext cx="8785290" cy="369332"/>
          </a:xfrm>
          <a:prstGeom prst="rect">
            <a:avLst/>
          </a:prstGeom>
          <a:noFill/>
        </p:spPr>
        <p:txBody>
          <a:bodyPr wrap="none" rtlCol="0">
            <a:spAutoFit/>
          </a:bodyPr>
          <a:lstStyle/>
          <a:p>
            <a:r>
              <a:rPr lang="en-US" dirty="0"/>
              <a:t>Source:  Bartley &amp; </a:t>
            </a:r>
            <a:r>
              <a:rPr lang="en-US" dirty="0" err="1"/>
              <a:t>Facher</a:t>
            </a:r>
            <a:r>
              <a:rPr lang="en-US" dirty="0"/>
              <a:t>, “Pharma is Showering Congress with Cash,” STAT, August 10, 2020</a:t>
            </a:r>
          </a:p>
        </p:txBody>
      </p:sp>
      <p:pic>
        <p:nvPicPr>
          <p:cNvPr id="4" name="Picture 3" descr="A picture containing diagram&#10;&#10;Description automatically generated">
            <a:extLst>
              <a:ext uri="{FF2B5EF4-FFF2-40B4-BE49-F238E27FC236}">
                <a16:creationId xmlns:a16="http://schemas.microsoft.com/office/drawing/2014/main" id="{332DD8F8-FEE5-4D9E-A306-57784989E588}"/>
              </a:ext>
            </a:extLst>
          </p:cNvPr>
          <p:cNvPicPr>
            <a:picLocks noChangeAspect="1"/>
          </p:cNvPicPr>
          <p:nvPr/>
        </p:nvPicPr>
        <p:blipFill>
          <a:blip r:embed="rId2"/>
          <a:stretch>
            <a:fillRect/>
          </a:stretch>
        </p:blipFill>
        <p:spPr>
          <a:xfrm>
            <a:off x="1104900" y="114300"/>
            <a:ext cx="9838267" cy="6324600"/>
          </a:xfrm>
          <a:prstGeom prst="rect">
            <a:avLst/>
          </a:prstGeom>
        </p:spPr>
      </p:pic>
    </p:spTree>
    <p:extLst>
      <p:ext uri="{BB962C8B-B14F-4D97-AF65-F5344CB8AC3E}">
        <p14:creationId xmlns:p14="http://schemas.microsoft.com/office/powerpoint/2010/main" val="30611953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0CC072-1625-E35D-6E8E-5A40D1138B2D}"/>
              </a:ext>
            </a:extLst>
          </p:cNvPr>
          <p:cNvSpPr txBox="1"/>
          <p:nvPr/>
        </p:nvSpPr>
        <p:spPr>
          <a:xfrm>
            <a:off x="1363081" y="6488668"/>
            <a:ext cx="8785290" cy="369332"/>
          </a:xfrm>
          <a:prstGeom prst="rect">
            <a:avLst/>
          </a:prstGeom>
          <a:noFill/>
        </p:spPr>
        <p:txBody>
          <a:bodyPr wrap="none" rtlCol="0">
            <a:spAutoFit/>
          </a:bodyPr>
          <a:lstStyle/>
          <a:p>
            <a:r>
              <a:rPr lang="en-US" dirty="0"/>
              <a:t>Source:  Bartley &amp; </a:t>
            </a:r>
            <a:r>
              <a:rPr lang="en-US" dirty="0" err="1"/>
              <a:t>Facher</a:t>
            </a:r>
            <a:r>
              <a:rPr lang="en-US" dirty="0"/>
              <a:t>, “Pharma is Showering Congress with Cash,” STAT, August 10, 2020</a:t>
            </a:r>
          </a:p>
        </p:txBody>
      </p:sp>
      <p:pic>
        <p:nvPicPr>
          <p:cNvPr id="4" name="Picture 3" descr="Diagram&#10;&#10;Description automatically generated">
            <a:extLst>
              <a:ext uri="{FF2B5EF4-FFF2-40B4-BE49-F238E27FC236}">
                <a16:creationId xmlns:a16="http://schemas.microsoft.com/office/drawing/2014/main" id="{85E2E3ED-F63B-D5C5-A7EB-47DF72E8F4AC}"/>
              </a:ext>
            </a:extLst>
          </p:cNvPr>
          <p:cNvPicPr>
            <a:picLocks noChangeAspect="1"/>
          </p:cNvPicPr>
          <p:nvPr/>
        </p:nvPicPr>
        <p:blipFill>
          <a:blip r:embed="rId2"/>
          <a:stretch>
            <a:fillRect/>
          </a:stretch>
        </p:blipFill>
        <p:spPr>
          <a:xfrm>
            <a:off x="1104901" y="114300"/>
            <a:ext cx="9824272" cy="6324600"/>
          </a:xfrm>
          <a:prstGeom prst="rect">
            <a:avLst/>
          </a:prstGeom>
        </p:spPr>
      </p:pic>
    </p:spTree>
    <p:extLst>
      <p:ext uri="{BB962C8B-B14F-4D97-AF65-F5344CB8AC3E}">
        <p14:creationId xmlns:p14="http://schemas.microsoft.com/office/powerpoint/2010/main" val="1756689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3168D-CDB8-6ADD-22F7-C092E168FF83}"/>
              </a:ext>
            </a:extLst>
          </p:cNvPr>
          <p:cNvSpPr>
            <a:spLocks noGrp="1"/>
          </p:cNvSpPr>
          <p:nvPr>
            <p:ph type="title"/>
          </p:nvPr>
        </p:nvSpPr>
        <p:spPr/>
        <p:txBody>
          <a:bodyPr>
            <a:normAutofit/>
          </a:bodyPr>
          <a:lstStyle/>
          <a:p>
            <a:pPr algn="ctr"/>
            <a:r>
              <a:rPr lang="en-US" sz="3200" dirty="0"/>
              <a:t>TRIPS, Article 39.3</a:t>
            </a:r>
          </a:p>
        </p:txBody>
      </p:sp>
      <p:sp>
        <p:nvSpPr>
          <p:cNvPr id="3" name="Content Placeholder 2">
            <a:extLst>
              <a:ext uri="{FF2B5EF4-FFF2-40B4-BE49-F238E27FC236}">
                <a16:creationId xmlns:a16="http://schemas.microsoft.com/office/drawing/2014/main" id="{BC2898CD-C886-952A-BBFB-D9CED2AF136F}"/>
              </a:ext>
            </a:extLst>
          </p:cNvPr>
          <p:cNvSpPr>
            <a:spLocks noGrp="1"/>
          </p:cNvSpPr>
          <p:nvPr>
            <p:ph idx="1"/>
          </p:nvPr>
        </p:nvSpPr>
        <p:spPr>
          <a:xfrm>
            <a:off x="838200" y="1516866"/>
            <a:ext cx="10515600" cy="4351338"/>
          </a:xfrm>
        </p:spPr>
        <p:txBody>
          <a:bodyPr>
            <a:normAutofit/>
          </a:bodyPr>
          <a:lstStyle/>
          <a:p>
            <a:pPr marR="457200" indent="0" algn="just">
              <a:lnSpc>
                <a:spcPct val="100000"/>
              </a:lnSpc>
              <a:spcBef>
                <a:spcPts val="1200"/>
              </a:spcBef>
              <a:spcAft>
                <a:spcPts val="0"/>
              </a:spcAft>
              <a:buNone/>
            </a:pPr>
            <a:r>
              <a:rPr lang="en-US" sz="2400" b="0" i="0" u="none" strike="noStrike" dirty="0">
                <a:solidFill>
                  <a:srgbClr val="000000"/>
                </a:solidFill>
                <a:effectLst/>
              </a:rPr>
              <a:t>Members, when requiring, as a condition of approving the marketing of pharmaceutical or of agricultural chemical products which utilize new chemical entities, the submission of undisclosed test or other data, the origination of which involves a considerable effort, shall protect such data against unfair commercial use. In addition, Members shall protect such data against disclosure, except where necessary to protect the public, or unless steps are taken to ensure that the data are protected against unfair commercial use.</a:t>
            </a:r>
            <a:endParaRPr lang="en-US" sz="2400" dirty="0">
              <a:effectLst/>
              <a:ea typeface="Times New Roman" panose="02020603050405020304" pitchFamily="18" charset="0"/>
            </a:endParaRPr>
          </a:p>
        </p:txBody>
      </p:sp>
    </p:spTree>
    <p:extLst>
      <p:ext uri="{BB962C8B-B14F-4D97-AF65-F5344CB8AC3E}">
        <p14:creationId xmlns:p14="http://schemas.microsoft.com/office/powerpoint/2010/main" val="38940667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B0DA051-EF50-FF40-B346-BF69824CA29F}"/>
              </a:ext>
            </a:extLst>
          </p:cNvPr>
          <p:cNvSpPr/>
          <p:nvPr/>
        </p:nvSpPr>
        <p:spPr>
          <a:xfrm>
            <a:off x="3973771" y="218659"/>
            <a:ext cx="4750904" cy="4432853"/>
          </a:xfrm>
          <a:prstGeom prst="ellipse">
            <a:avLst/>
          </a:prstGeom>
          <a:pattFill prst="dotGrid">
            <a:fgClr>
              <a:schemeClr val="bg2">
                <a:lumMod val="50000"/>
              </a:schemeClr>
            </a:fgClr>
            <a:bgClr>
              <a:schemeClr val="accent5">
                <a:lumMod val="20000"/>
                <a:lumOff val="80000"/>
              </a:schemeClr>
            </a:bgClr>
          </a:patt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9059137-007C-5F4B-B1F3-FB8A6F580DE7}"/>
              </a:ext>
            </a:extLst>
          </p:cNvPr>
          <p:cNvSpPr txBox="1"/>
          <p:nvPr/>
        </p:nvSpPr>
        <p:spPr>
          <a:xfrm>
            <a:off x="5214521" y="1219368"/>
            <a:ext cx="2269404" cy="400110"/>
          </a:xfrm>
          <a:prstGeom prst="rect">
            <a:avLst/>
          </a:prstGeom>
          <a:noFill/>
        </p:spPr>
        <p:txBody>
          <a:bodyPr wrap="none" rtlCol="0">
            <a:spAutoFit/>
          </a:bodyPr>
          <a:lstStyle/>
          <a:p>
            <a:r>
              <a:rPr lang="en-US" sz="2000" dirty="0">
                <a:solidFill>
                  <a:srgbClr val="0070C0"/>
                </a:solidFill>
              </a:rPr>
              <a:t>Breakthrough Drugs</a:t>
            </a:r>
          </a:p>
        </p:txBody>
      </p:sp>
      <p:sp>
        <p:nvSpPr>
          <p:cNvPr id="2" name="Oval 1">
            <a:extLst>
              <a:ext uri="{FF2B5EF4-FFF2-40B4-BE49-F238E27FC236}">
                <a16:creationId xmlns:a16="http://schemas.microsoft.com/office/drawing/2014/main" id="{815E7F11-EEBA-5755-1031-17EA31C55B87}"/>
              </a:ext>
            </a:extLst>
          </p:cNvPr>
          <p:cNvSpPr/>
          <p:nvPr/>
        </p:nvSpPr>
        <p:spPr>
          <a:xfrm>
            <a:off x="2613840" y="2206488"/>
            <a:ext cx="4750904" cy="4432853"/>
          </a:xfrm>
          <a:prstGeom prst="ellipse">
            <a:avLst/>
          </a:prstGeom>
          <a:solidFill>
            <a:schemeClr val="accent2">
              <a:lumMod val="40000"/>
              <a:lumOff val="60000"/>
              <a:alpha val="64944"/>
            </a:scheme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67F3D6E-729B-6E46-A54E-F6060CEA45AE}"/>
              </a:ext>
            </a:extLst>
          </p:cNvPr>
          <p:cNvSpPr txBox="1"/>
          <p:nvPr/>
        </p:nvSpPr>
        <p:spPr>
          <a:xfrm>
            <a:off x="3151959" y="4435150"/>
            <a:ext cx="2408219" cy="1015663"/>
          </a:xfrm>
          <a:prstGeom prst="rect">
            <a:avLst/>
          </a:prstGeom>
          <a:noFill/>
        </p:spPr>
        <p:txBody>
          <a:bodyPr wrap="square" rtlCol="0">
            <a:spAutoFit/>
          </a:bodyPr>
          <a:lstStyle/>
          <a:p>
            <a:r>
              <a:rPr lang="en-US" sz="2000" dirty="0">
                <a:solidFill>
                  <a:srgbClr val="FF0000"/>
                </a:solidFill>
              </a:rPr>
              <a:t>Drugs aimed at Neglected Infectious Diseases</a:t>
            </a:r>
          </a:p>
        </p:txBody>
      </p:sp>
      <p:sp>
        <p:nvSpPr>
          <p:cNvPr id="4" name="Oval 3">
            <a:extLst>
              <a:ext uri="{FF2B5EF4-FFF2-40B4-BE49-F238E27FC236}">
                <a16:creationId xmlns:a16="http://schemas.microsoft.com/office/drawing/2014/main" id="{76176A38-C4A1-A377-86DB-84A36FA5A5C2}"/>
              </a:ext>
            </a:extLst>
          </p:cNvPr>
          <p:cNvSpPr/>
          <p:nvPr/>
        </p:nvSpPr>
        <p:spPr>
          <a:xfrm>
            <a:off x="5560178" y="2202417"/>
            <a:ext cx="4750904" cy="4432853"/>
          </a:xfrm>
          <a:prstGeom prst="ellipse">
            <a:avLst/>
          </a:prstGeom>
          <a:solidFill>
            <a:schemeClr val="accent6">
              <a:lumMod val="60000"/>
              <a:lumOff val="40000"/>
              <a:alpha val="24323"/>
            </a:schemeClr>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9E84CEE-9DA7-6794-2BE2-470F7C155D2B}"/>
              </a:ext>
            </a:extLst>
          </p:cNvPr>
          <p:cNvSpPr txBox="1"/>
          <p:nvPr/>
        </p:nvSpPr>
        <p:spPr>
          <a:xfrm>
            <a:off x="8186556" y="4542871"/>
            <a:ext cx="1080873" cy="400110"/>
          </a:xfrm>
          <a:prstGeom prst="rect">
            <a:avLst/>
          </a:prstGeom>
          <a:noFill/>
        </p:spPr>
        <p:txBody>
          <a:bodyPr wrap="none" rtlCol="0">
            <a:spAutoFit/>
          </a:bodyPr>
          <a:lstStyle/>
          <a:p>
            <a:r>
              <a:rPr lang="en-US" sz="2000" dirty="0">
                <a:solidFill>
                  <a:schemeClr val="accent6">
                    <a:lumMod val="75000"/>
                  </a:schemeClr>
                </a:solidFill>
              </a:rPr>
              <a:t>Vaccines</a:t>
            </a:r>
          </a:p>
        </p:txBody>
      </p:sp>
      <p:sp>
        <p:nvSpPr>
          <p:cNvPr id="7" name="TextBox 6">
            <a:extLst>
              <a:ext uri="{FF2B5EF4-FFF2-40B4-BE49-F238E27FC236}">
                <a16:creationId xmlns:a16="http://schemas.microsoft.com/office/drawing/2014/main" id="{13049E8D-7C3A-59AD-F08F-8FAB55E02677}"/>
              </a:ext>
            </a:extLst>
          </p:cNvPr>
          <p:cNvSpPr txBox="1"/>
          <p:nvPr/>
        </p:nvSpPr>
        <p:spPr>
          <a:xfrm>
            <a:off x="344944" y="738214"/>
            <a:ext cx="2807015" cy="2246769"/>
          </a:xfrm>
          <a:prstGeom prst="rect">
            <a:avLst/>
          </a:prstGeom>
          <a:noFill/>
        </p:spPr>
        <p:txBody>
          <a:bodyPr wrap="square" rtlCol="0">
            <a:spAutoFit/>
          </a:bodyPr>
          <a:lstStyle/>
          <a:p>
            <a:r>
              <a:rPr lang="en-US" sz="2000" dirty="0"/>
              <a:t>Tools:</a:t>
            </a:r>
          </a:p>
          <a:p>
            <a:pPr marL="457200" indent="-457200">
              <a:buAutoNum type="arabicParenBoth"/>
            </a:pPr>
            <a:r>
              <a:rPr lang="en-US" sz="2000" dirty="0"/>
              <a:t>Duration (of patents or data exclusivity)</a:t>
            </a:r>
          </a:p>
          <a:p>
            <a:pPr marL="457200" indent="-457200">
              <a:buAutoNum type="arabicParenBoth"/>
            </a:pPr>
            <a:r>
              <a:rPr lang="en-US" sz="2000" dirty="0"/>
              <a:t>Claim construction</a:t>
            </a:r>
          </a:p>
          <a:p>
            <a:pPr marL="457200" indent="-457200">
              <a:buAutoNum type="arabicParenBoth"/>
            </a:pPr>
            <a:r>
              <a:rPr lang="en-US" sz="2000" dirty="0"/>
              <a:t>Equivalents</a:t>
            </a:r>
          </a:p>
          <a:p>
            <a:pPr marL="457200" indent="-457200">
              <a:buAutoNum type="arabicParenBoth"/>
            </a:pPr>
            <a:r>
              <a:rPr lang="en-US" sz="2000" dirty="0"/>
              <a:t>Increased availability of injunctive relief</a:t>
            </a:r>
          </a:p>
        </p:txBody>
      </p:sp>
    </p:spTree>
    <p:extLst>
      <p:ext uri="{BB962C8B-B14F-4D97-AF65-F5344CB8AC3E}">
        <p14:creationId xmlns:p14="http://schemas.microsoft.com/office/powerpoint/2010/main" val="33325399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BA9B-C877-C419-0E5E-D5816CE368E9}"/>
              </a:ext>
            </a:extLst>
          </p:cNvPr>
          <p:cNvSpPr>
            <a:spLocks noGrp="1"/>
          </p:cNvSpPr>
          <p:nvPr>
            <p:ph type="title"/>
          </p:nvPr>
        </p:nvSpPr>
        <p:spPr>
          <a:xfrm>
            <a:off x="914400" y="0"/>
            <a:ext cx="10439400" cy="653143"/>
          </a:xfrm>
        </p:spPr>
        <p:txBody>
          <a:bodyPr>
            <a:normAutofit/>
          </a:bodyPr>
          <a:lstStyle/>
          <a:p>
            <a:pPr algn="ctr"/>
            <a:r>
              <a:rPr lang="en-US" sz="3200" dirty="0"/>
              <a:t>The current list of “Tropical Diseases”</a:t>
            </a:r>
          </a:p>
        </p:txBody>
      </p:sp>
      <p:pic>
        <p:nvPicPr>
          <p:cNvPr id="4" name="Picture 3" descr="Text&#10;&#10;Description automatically generated">
            <a:extLst>
              <a:ext uri="{FF2B5EF4-FFF2-40B4-BE49-F238E27FC236}">
                <a16:creationId xmlns:a16="http://schemas.microsoft.com/office/drawing/2014/main" id="{16AF475B-CD0E-C6D2-9CDA-DF28B4D33A2B}"/>
              </a:ext>
            </a:extLst>
          </p:cNvPr>
          <p:cNvPicPr>
            <a:picLocks noChangeAspect="1"/>
          </p:cNvPicPr>
          <p:nvPr/>
        </p:nvPicPr>
        <p:blipFill>
          <a:blip r:embed="rId2"/>
          <a:stretch>
            <a:fillRect/>
          </a:stretch>
        </p:blipFill>
        <p:spPr>
          <a:xfrm>
            <a:off x="237507" y="653143"/>
            <a:ext cx="4160544" cy="5785757"/>
          </a:xfrm>
          <a:prstGeom prst="rect">
            <a:avLst/>
          </a:prstGeom>
        </p:spPr>
      </p:pic>
      <p:pic>
        <p:nvPicPr>
          <p:cNvPr id="6" name="Picture 5" descr="Text&#10;&#10;Description automatically generated">
            <a:extLst>
              <a:ext uri="{FF2B5EF4-FFF2-40B4-BE49-F238E27FC236}">
                <a16:creationId xmlns:a16="http://schemas.microsoft.com/office/drawing/2014/main" id="{C4DF60B4-A942-34D0-6611-4243296D7779}"/>
              </a:ext>
            </a:extLst>
          </p:cNvPr>
          <p:cNvPicPr>
            <a:picLocks noChangeAspect="1"/>
          </p:cNvPicPr>
          <p:nvPr/>
        </p:nvPicPr>
        <p:blipFill>
          <a:blip r:embed="rId3"/>
          <a:stretch>
            <a:fillRect/>
          </a:stretch>
        </p:blipFill>
        <p:spPr>
          <a:xfrm>
            <a:off x="4304845" y="666039"/>
            <a:ext cx="7772400" cy="5772861"/>
          </a:xfrm>
          <a:prstGeom prst="rect">
            <a:avLst/>
          </a:prstGeom>
        </p:spPr>
      </p:pic>
      <p:sp>
        <p:nvSpPr>
          <p:cNvPr id="7" name="TextBox 6">
            <a:extLst>
              <a:ext uri="{FF2B5EF4-FFF2-40B4-BE49-F238E27FC236}">
                <a16:creationId xmlns:a16="http://schemas.microsoft.com/office/drawing/2014/main" id="{11BBA9CF-5360-1C59-4FA5-CA48FA748B6F}"/>
              </a:ext>
            </a:extLst>
          </p:cNvPr>
          <p:cNvSpPr txBox="1"/>
          <p:nvPr/>
        </p:nvSpPr>
        <p:spPr>
          <a:xfrm>
            <a:off x="1484416" y="6567055"/>
            <a:ext cx="8477642" cy="276999"/>
          </a:xfrm>
          <a:prstGeom prst="rect">
            <a:avLst/>
          </a:prstGeom>
          <a:noFill/>
        </p:spPr>
        <p:txBody>
          <a:bodyPr wrap="none" rtlCol="0">
            <a:spAutoFit/>
          </a:bodyPr>
          <a:lstStyle/>
          <a:p>
            <a:r>
              <a:rPr lang="en-US" sz="1200" dirty="0"/>
              <a:t>Source:  https://</a:t>
            </a:r>
            <a:r>
              <a:rPr lang="en-US" sz="1200" dirty="0" err="1"/>
              <a:t>www.fda.gov</a:t>
            </a:r>
            <a:r>
              <a:rPr lang="en-US" sz="1200" dirty="0"/>
              <a:t>/about-</a:t>
            </a:r>
            <a:r>
              <a:rPr lang="en-US" sz="1200" dirty="0" err="1"/>
              <a:t>fda</a:t>
            </a:r>
            <a:r>
              <a:rPr lang="en-US" sz="1200" dirty="0"/>
              <a:t>/center-drug-evaluation-and-research-</a:t>
            </a:r>
            <a:r>
              <a:rPr lang="en-US" sz="1200" dirty="0" err="1"/>
              <a:t>cder</a:t>
            </a:r>
            <a:r>
              <a:rPr lang="en-US" sz="1200" dirty="0"/>
              <a:t>/tropical-disease-priority-review-voucher-program</a:t>
            </a:r>
          </a:p>
        </p:txBody>
      </p:sp>
    </p:spTree>
    <p:extLst>
      <p:ext uri="{BB962C8B-B14F-4D97-AF65-F5344CB8AC3E}">
        <p14:creationId xmlns:p14="http://schemas.microsoft.com/office/powerpoint/2010/main" val="25598470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B2391E-D3DB-8AA2-8892-AAEB61BADAE2}"/>
              </a:ext>
            </a:extLst>
          </p:cNvPr>
          <p:cNvSpPr>
            <a:spLocks noGrp="1"/>
          </p:cNvSpPr>
          <p:nvPr>
            <p:ph type="title"/>
          </p:nvPr>
        </p:nvSpPr>
        <p:spPr>
          <a:xfrm>
            <a:off x="980704" y="18255"/>
            <a:ext cx="10515600" cy="1325563"/>
          </a:xfrm>
        </p:spPr>
        <p:txBody>
          <a:bodyPr>
            <a:normAutofit/>
          </a:bodyPr>
          <a:lstStyle/>
          <a:p>
            <a:pPr algn="ctr"/>
            <a:r>
              <a:rPr lang="en-US" sz="3600" dirty="0"/>
              <a:t>Definitions of “Pioneering” Inventions</a:t>
            </a:r>
          </a:p>
        </p:txBody>
      </p:sp>
      <p:sp>
        <p:nvSpPr>
          <p:cNvPr id="4" name="Content Placeholder 3">
            <a:extLst>
              <a:ext uri="{FF2B5EF4-FFF2-40B4-BE49-F238E27FC236}">
                <a16:creationId xmlns:a16="http://schemas.microsoft.com/office/drawing/2014/main" id="{C8ADE370-1306-15C7-F36E-269B3F4491D5}"/>
              </a:ext>
            </a:extLst>
          </p:cNvPr>
          <p:cNvSpPr>
            <a:spLocks noGrp="1"/>
          </p:cNvSpPr>
          <p:nvPr>
            <p:ph idx="1"/>
          </p:nvPr>
        </p:nvSpPr>
        <p:spPr>
          <a:xfrm>
            <a:off x="522514" y="1140031"/>
            <a:ext cx="10831286" cy="5036932"/>
          </a:xfrm>
        </p:spPr>
        <p:txBody>
          <a:bodyPr>
            <a:noAutofit/>
          </a:bodyPr>
          <a:lstStyle/>
          <a:p>
            <a:r>
              <a:rPr lang="en-US" sz="2400" dirty="0"/>
              <a:t>“</a:t>
            </a:r>
            <a:r>
              <a:rPr lang="en-US" sz="2400" dirty="0">
                <a:solidFill>
                  <a:srgbClr val="000000"/>
                </a:solidFill>
                <a:effectLst/>
                <a:ea typeface="Arial" panose="020B0604020202020204" pitchFamily="34" charset="0"/>
              </a:rPr>
              <a:t>This word, although used somewhat loosely, is commonly understood to denote a patent covering a function never before performed, a wholly novel device, or one of such novelty and importance as to mark a distinct step in the progress of the art, as distinguished from a mere improvement or perfection of what had gone before. Most conspicuous examples of such patents are the one to Howe, of the sewing machine; to Morse, of the electrical telegraph; and to Bell, of the telephone.</a:t>
            </a:r>
            <a:r>
              <a:rPr lang="en-US" sz="2400" dirty="0">
                <a:solidFill>
                  <a:srgbClr val="000000"/>
                </a:solidFill>
                <a:ea typeface="Arial" panose="020B0604020202020204" pitchFamily="34" charset="0"/>
              </a:rPr>
              <a:t>” </a:t>
            </a:r>
            <a:r>
              <a:rPr lang="en-US" sz="2400" dirty="0">
                <a:effectLst/>
                <a:ea typeface="Arial" panose="020B0604020202020204" pitchFamily="34" charset="0"/>
              </a:rPr>
              <a:t>Westinghouse v. Boyden Power Brake Co., 170 U.S. 537, 561-62 (1898)</a:t>
            </a:r>
            <a:r>
              <a:rPr lang="en-US" sz="2400" dirty="0">
                <a:effectLst/>
              </a:rPr>
              <a:t> </a:t>
            </a:r>
          </a:p>
          <a:p>
            <a:r>
              <a:rPr lang="en-US" sz="2400" dirty="0">
                <a:effectLst/>
                <a:ea typeface="Arial" panose="020B0604020202020204" pitchFamily="34" charset="0"/>
              </a:rPr>
              <a:t>Courts have considered an invention to be a pioneer when it presents a “broad breakthrough,” “major advance,” or “basic operational concept”; or is “broadly new” or “devoid of significant prior art.”  Pioneer inventions have alternatively been called primary, basic, generic, “original,” or “key” inventions</a:t>
            </a:r>
            <a:r>
              <a:rPr lang="en-US" sz="2400" dirty="0">
                <a:ea typeface="Arial" panose="020B0604020202020204" pitchFamily="34" charset="0"/>
              </a:rPr>
              <a:t>. </a:t>
            </a:r>
            <a:r>
              <a:rPr lang="en-US" sz="2400" dirty="0">
                <a:effectLst/>
                <a:ea typeface="Arial" panose="020B0604020202020204" pitchFamily="34" charset="0"/>
              </a:rPr>
              <a:t>John R. Thomas, "The Question Concerning Patent Law and Pioneer Inventions," </a:t>
            </a:r>
            <a:r>
              <a:rPr lang="en-US" sz="2400" i="1" dirty="0">
                <a:effectLst/>
                <a:ea typeface="Arial" panose="020B0604020202020204" pitchFamily="34" charset="0"/>
              </a:rPr>
              <a:t>High Technology Law Journal</a:t>
            </a:r>
            <a:r>
              <a:rPr lang="en-US" sz="2400" dirty="0">
                <a:effectLst/>
                <a:ea typeface="Arial" panose="020B0604020202020204" pitchFamily="34" charset="0"/>
              </a:rPr>
              <a:t> 10 (1995): 48</a:t>
            </a:r>
            <a:r>
              <a:rPr lang="en-US" sz="2400" dirty="0">
                <a:effectLst/>
              </a:rPr>
              <a:t> </a:t>
            </a:r>
            <a:endParaRPr lang="en-US" sz="2400" dirty="0"/>
          </a:p>
        </p:txBody>
      </p:sp>
    </p:spTree>
    <p:extLst>
      <p:ext uri="{BB962C8B-B14F-4D97-AF65-F5344CB8AC3E}">
        <p14:creationId xmlns:p14="http://schemas.microsoft.com/office/powerpoint/2010/main" val="15905134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B0DA051-EF50-FF40-B346-BF69824CA29F}"/>
              </a:ext>
            </a:extLst>
          </p:cNvPr>
          <p:cNvSpPr/>
          <p:nvPr/>
        </p:nvSpPr>
        <p:spPr>
          <a:xfrm>
            <a:off x="4940289" y="250889"/>
            <a:ext cx="4750904" cy="4432853"/>
          </a:xfrm>
          <a:prstGeom prst="ellipse">
            <a:avLst/>
          </a:prstGeom>
          <a:pattFill prst="dotGrid">
            <a:fgClr>
              <a:schemeClr val="bg2">
                <a:lumMod val="50000"/>
              </a:schemeClr>
            </a:fgClr>
            <a:bgClr>
              <a:schemeClr val="accent5">
                <a:lumMod val="20000"/>
                <a:lumOff val="80000"/>
              </a:schemeClr>
            </a:bgClr>
          </a:patt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9059137-007C-5F4B-B1F3-FB8A6F580DE7}"/>
              </a:ext>
            </a:extLst>
          </p:cNvPr>
          <p:cNvSpPr txBox="1"/>
          <p:nvPr/>
        </p:nvSpPr>
        <p:spPr>
          <a:xfrm>
            <a:off x="6181039" y="1251598"/>
            <a:ext cx="2269404" cy="400110"/>
          </a:xfrm>
          <a:prstGeom prst="rect">
            <a:avLst/>
          </a:prstGeom>
          <a:noFill/>
        </p:spPr>
        <p:txBody>
          <a:bodyPr wrap="none" rtlCol="0">
            <a:spAutoFit/>
          </a:bodyPr>
          <a:lstStyle/>
          <a:p>
            <a:r>
              <a:rPr lang="en-US" sz="2000" dirty="0">
                <a:solidFill>
                  <a:srgbClr val="0070C0"/>
                </a:solidFill>
              </a:rPr>
              <a:t>Breakthrough Drugs</a:t>
            </a:r>
          </a:p>
        </p:txBody>
      </p:sp>
      <p:sp>
        <p:nvSpPr>
          <p:cNvPr id="2" name="Oval 1">
            <a:extLst>
              <a:ext uri="{FF2B5EF4-FFF2-40B4-BE49-F238E27FC236}">
                <a16:creationId xmlns:a16="http://schemas.microsoft.com/office/drawing/2014/main" id="{815E7F11-EEBA-5755-1031-17EA31C55B87}"/>
              </a:ext>
            </a:extLst>
          </p:cNvPr>
          <p:cNvSpPr/>
          <p:nvPr/>
        </p:nvSpPr>
        <p:spPr>
          <a:xfrm>
            <a:off x="3580358" y="2238718"/>
            <a:ext cx="4750904" cy="4432853"/>
          </a:xfrm>
          <a:prstGeom prst="ellipse">
            <a:avLst/>
          </a:prstGeom>
          <a:solidFill>
            <a:schemeClr val="accent2">
              <a:lumMod val="40000"/>
              <a:lumOff val="60000"/>
              <a:alpha val="64944"/>
            </a:scheme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67F3D6E-729B-6E46-A54E-F6060CEA45AE}"/>
              </a:ext>
            </a:extLst>
          </p:cNvPr>
          <p:cNvSpPr txBox="1"/>
          <p:nvPr/>
        </p:nvSpPr>
        <p:spPr>
          <a:xfrm>
            <a:off x="4118477" y="4467380"/>
            <a:ext cx="2408219" cy="1015663"/>
          </a:xfrm>
          <a:prstGeom prst="rect">
            <a:avLst/>
          </a:prstGeom>
          <a:noFill/>
        </p:spPr>
        <p:txBody>
          <a:bodyPr wrap="square" rtlCol="0">
            <a:spAutoFit/>
          </a:bodyPr>
          <a:lstStyle/>
          <a:p>
            <a:r>
              <a:rPr lang="en-US" sz="2000" dirty="0">
                <a:solidFill>
                  <a:srgbClr val="FF0000"/>
                </a:solidFill>
              </a:rPr>
              <a:t>Drugs aimed at Neglected Infectious Diseases</a:t>
            </a:r>
          </a:p>
        </p:txBody>
      </p:sp>
      <p:sp>
        <p:nvSpPr>
          <p:cNvPr id="4" name="Oval 3">
            <a:extLst>
              <a:ext uri="{FF2B5EF4-FFF2-40B4-BE49-F238E27FC236}">
                <a16:creationId xmlns:a16="http://schemas.microsoft.com/office/drawing/2014/main" id="{76176A38-C4A1-A377-86DB-84A36FA5A5C2}"/>
              </a:ext>
            </a:extLst>
          </p:cNvPr>
          <p:cNvSpPr/>
          <p:nvPr/>
        </p:nvSpPr>
        <p:spPr>
          <a:xfrm>
            <a:off x="6526696" y="2234647"/>
            <a:ext cx="4750904" cy="4432853"/>
          </a:xfrm>
          <a:prstGeom prst="ellipse">
            <a:avLst/>
          </a:prstGeom>
          <a:solidFill>
            <a:schemeClr val="accent6">
              <a:lumMod val="60000"/>
              <a:lumOff val="40000"/>
              <a:alpha val="24323"/>
            </a:schemeClr>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9E84CEE-9DA7-6794-2BE2-470F7C155D2B}"/>
              </a:ext>
            </a:extLst>
          </p:cNvPr>
          <p:cNvSpPr txBox="1"/>
          <p:nvPr/>
        </p:nvSpPr>
        <p:spPr>
          <a:xfrm>
            <a:off x="9153074" y="4575101"/>
            <a:ext cx="1080873" cy="400110"/>
          </a:xfrm>
          <a:prstGeom prst="rect">
            <a:avLst/>
          </a:prstGeom>
          <a:noFill/>
        </p:spPr>
        <p:txBody>
          <a:bodyPr wrap="none" rtlCol="0">
            <a:spAutoFit/>
          </a:bodyPr>
          <a:lstStyle/>
          <a:p>
            <a:r>
              <a:rPr lang="en-US" sz="2000" dirty="0">
                <a:solidFill>
                  <a:schemeClr val="accent6">
                    <a:lumMod val="75000"/>
                  </a:schemeClr>
                </a:solidFill>
              </a:rPr>
              <a:t>Vaccines</a:t>
            </a:r>
          </a:p>
        </p:txBody>
      </p:sp>
      <p:sp>
        <p:nvSpPr>
          <p:cNvPr id="7" name="TextBox 6">
            <a:extLst>
              <a:ext uri="{FF2B5EF4-FFF2-40B4-BE49-F238E27FC236}">
                <a16:creationId xmlns:a16="http://schemas.microsoft.com/office/drawing/2014/main" id="{8EA533DB-12A5-366D-9CE4-C2175FFACFCF}"/>
              </a:ext>
            </a:extLst>
          </p:cNvPr>
          <p:cNvSpPr txBox="1"/>
          <p:nvPr/>
        </p:nvSpPr>
        <p:spPr>
          <a:xfrm>
            <a:off x="344944" y="738214"/>
            <a:ext cx="2807015" cy="6247864"/>
          </a:xfrm>
          <a:prstGeom prst="rect">
            <a:avLst/>
          </a:prstGeom>
          <a:noFill/>
        </p:spPr>
        <p:txBody>
          <a:bodyPr wrap="square" rtlCol="0">
            <a:spAutoFit/>
          </a:bodyPr>
          <a:lstStyle/>
          <a:p>
            <a:r>
              <a:rPr lang="en-US" sz="2000" dirty="0"/>
              <a:t>Tools to reduce incentives for R&amp;D falling outside the zones:</a:t>
            </a:r>
          </a:p>
          <a:p>
            <a:pPr marL="457200" indent="-457200">
              <a:buAutoNum type="arabicParenBoth"/>
            </a:pPr>
            <a:r>
              <a:rPr lang="en-US" sz="2000" dirty="0">
                <a:solidFill>
                  <a:schemeClr val="bg2">
                    <a:lumMod val="50000"/>
                  </a:schemeClr>
                </a:solidFill>
              </a:rPr>
              <a:t>Reduction of the duration of patents on “me-too” drugs (</a:t>
            </a:r>
            <a:r>
              <a:rPr lang="en-US" sz="2000" strike="sngStrike" dirty="0">
                <a:solidFill>
                  <a:schemeClr val="bg2">
                    <a:lumMod val="50000"/>
                  </a:schemeClr>
                </a:solidFill>
              </a:rPr>
              <a:t>retroactive</a:t>
            </a:r>
            <a:r>
              <a:rPr lang="en-US" sz="2000" dirty="0">
                <a:solidFill>
                  <a:schemeClr val="bg2">
                    <a:lumMod val="50000"/>
                  </a:schemeClr>
                </a:solidFill>
              </a:rPr>
              <a:t> or prospective)</a:t>
            </a:r>
          </a:p>
          <a:p>
            <a:pPr marL="457200" indent="-457200">
              <a:buAutoNum type="arabicParenBoth"/>
            </a:pPr>
            <a:r>
              <a:rPr lang="en-US" sz="2000" dirty="0"/>
              <a:t>Denial of injunctions when patents on “me-too” drugs are infringed [cf. Kennedy’s concurrence in </a:t>
            </a:r>
            <a:r>
              <a:rPr lang="en-US" sz="2000" i="1" dirty="0"/>
              <a:t>eBay</a:t>
            </a:r>
            <a:r>
              <a:rPr lang="en-US" sz="2000" dirty="0"/>
              <a:t>)</a:t>
            </a:r>
          </a:p>
          <a:p>
            <a:pPr marL="457200" indent="-457200">
              <a:buAutoNum type="arabicParenBoth"/>
            </a:pPr>
            <a:r>
              <a:rPr lang="en-US" sz="2000" dirty="0"/>
              <a:t>Heightened </a:t>
            </a:r>
            <a:r>
              <a:rPr lang="en-US" sz="2000" dirty="0" err="1"/>
              <a:t>nonobviousness</a:t>
            </a:r>
            <a:r>
              <a:rPr lang="en-US" sz="2000" dirty="0"/>
              <a:t> requirement for “me-</a:t>
            </a:r>
            <a:r>
              <a:rPr lang="en-US" sz="2000" dirty="0" err="1"/>
              <a:t>toos</a:t>
            </a:r>
            <a:r>
              <a:rPr lang="en-US" sz="2000" dirty="0"/>
              <a:t>”</a:t>
            </a:r>
          </a:p>
          <a:p>
            <a:pPr marL="457200" indent="-457200">
              <a:buAutoNum type="arabicParenBoth"/>
            </a:pPr>
            <a:endParaRPr lang="en-US" sz="2000" dirty="0"/>
          </a:p>
        </p:txBody>
      </p:sp>
    </p:spTree>
    <p:extLst>
      <p:ext uri="{BB962C8B-B14F-4D97-AF65-F5344CB8AC3E}">
        <p14:creationId xmlns:p14="http://schemas.microsoft.com/office/powerpoint/2010/main" val="15047522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2"/>
          <p:cNvSpPr>
            <a:spLocks noChangeShapeType="1"/>
          </p:cNvSpPr>
          <p:nvPr/>
        </p:nvSpPr>
        <p:spPr bwMode="auto">
          <a:xfrm>
            <a:off x="76207" y="6273151"/>
            <a:ext cx="11065824" cy="1033"/>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9459" name="Line 3"/>
          <p:cNvSpPr>
            <a:spLocks noChangeShapeType="1"/>
          </p:cNvSpPr>
          <p:nvPr/>
        </p:nvSpPr>
        <p:spPr bwMode="auto">
          <a:xfrm>
            <a:off x="5632385" y="6199632"/>
            <a:ext cx="0" cy="1524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9460" name="Line 4"/>
          <p:cNvSpPr>
            <a:spLocks noChangeShapeType="1"/>
          </p:cNvSpPr>
          <p:nvPr/>
        </p:nvSpPr>
        <p:spPr bwMode="auto">
          <a:xfrm>
            <a:off x="4260785" y="6199632"/>
            <a:ext cx="0" cy="1524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9461" name="Line 5"/>
          <p:cNvSpPr>
            <a:spLocks noChangeShapeType="1"/>
          </p:cNvSpPr>
          <p:nvPr/>
        </p:nvSpPr>
        <p:spPr bwMode="auto">
          <a:xfrm>
            <a:off x="1517585" y="6199632"/>
            <a:ext cx="0" cy="1524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9462" name="Line 6"/>
          <p:cNvSpPr>
            <a:spLocks noChangeShapeType="1"/>
          </p:cNvSpPr>
          <p:nvPr/>
        </p:nvSpPr>
        <p:spPr bwMode="auto">
          <a:xfrm>
            <a:off x="2898710" y="6199632"/>
            <a:ext cx="0" cy="1524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9463" name="Line 7"/>
          <p:cNvSpPr>
            <a:spLocks noChangeShapeType="1"/>
          </p:cNvSpPr>
          <p:nvPr/>
        </p:nvSpPr>
        <p:spPr bwMode="auto">
          <a:xfrm>
            <a:off x="8386698" y="6199632"/>
            <a:ext cx="0" cy="1524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9464" name="Line 8"/>
          <p:cNvSpPr>
            <a:spLocks noChangeShapeType="1"/>
          </p:cNvSpPr>
          <p:nvPr/>
        </p:nvSpPr>
        <p:spPr bwMode="auto">
          <a:xfrm>
            <a:off x="9764648" y="6199632"/>
            <a:ext cx="0" cy="1524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9465" name="Line 9"/>
          <p:cNvSpPr>
            <a:spLocks noChangeShapeType="1"/>
          </p:cNvSpPr>
          <p:nvPr/>
        </p:nvSpPr>
        <p:spPr bwMode="auto">
          <a:xfrm>
            <a:off x="7021448" y="6199632"/>
            <a:ext cx="0" cy="1524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9466" name="Text Box 10"/>
          <p:cNvSpPr txBox="1">
            <a:spLocks noChangeArrowheads="1"/>
          </p:cNvSpPr>
          <p:nvPr/>
        </p:nvSpPr>
        <p:spPr bwMode="auto">
          <a:xfrm>
            <a:off x="1260411" y="6352032"/>
            <a:ext cx="5180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latin typeface="Tahoma" charset="0"/>
              </a:rPr>
              <a:t>1800</a:t>
            </a:r>
          </a:p>
        </p:txBody>
      </p:sp>
      <p:sp>
        <p:nvSpPr>
          <p:cNvPr id="19467" name="Text Box 11"/>
          <p:cNvSpPr txBox="1">
            <a:spLocks noChangeArrowheads="1"/>
          </p:cNvSpPr>
          <p:nvPr/>
        </p:nvSpPr>
        <p:spPr bwMode="auto">
          <a:xfrm>
            <a:off x="8146986" y="6366321"/>
            <a:ext cx="5175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a:latin typeface="Tahoma" charset="0"/>
              </a:rPr>
              <a:t>1975</a:t>
            </a:r>
          </a:p>
        </p:txBody>
      </p:sp>
      <p:sp>
        <p:nvSpPr>
          <p:cNvPr id="19468" name="Text Box 12"/>
          <p:cNvSpPr txBox="1">
            <a:spLocks noChangeArrowheads="1"/>
          </p:cNvSpPr>
          <p:nvPr/>
        </p:nvSpPr>
        <p:spPr bwMode="auto">
          <a:xfrm>
            <a:off x="6775386" y="6366321"/>
            <a:ext cx="5175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a:latin typeface="Tahoma" charset="0"/>
              </a:rPr>
              <a:t>1950</a:t>
            </a:r>
          </a:p>
        </p:txBody>
      </p:sp>
      <p:sp>
        <p:nvSpPr>
          <p:cNvPr id="19469" name="Text Box 13"/>
          <p:cNvSpPr txBox="1">
            <a:spLocks noChangeArrowheads="1"/>
          </p:cNvSpPr>
          <p:nvPr/>
        </p:nvSpPr>
        <p:spPr bwMode="auto">
          <a:xfrm>
            <a:off x="5327586" y="6366321"/>
            <a:ext cx="5175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a:latin typeface="Tahoma" charset="0"/>
              </a:rPr>
              <a:t>1925</a:t>
            </a:r>
          </a:p>
        </p:txBody>
      </p:sp>
      <p:sp>
        <p:nvSpPr>
          <p:cNvPr id="19470" name="Text Box 14"/>
          <p:cNvSpPr txBox="1">
            <a:spLocks noChangeArrowheads="1"/>
          </p:cNvSpPr>
          <p:nvPr/>
        </p:nvSpPr>
        <p:spPr bwMode="auto">
          <a:xfrm>
            <a:off x="4032186" y="6366321"/>
            <a:ext cx="5175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a:latin typeface="Tahoma" charset="0"/>
              </a:rPr>
              <a:t>1900</a:t>
            </a:r>
          </a:p>
        </p:txBody>
      </p:sp>
      <p:sp>
        <p:nvSpPr>
          <p:cNvPr id="19471" name="Text Box 15"/>
          <p:cNvSpPr txBox="1">
            <a:spLocks noChangeArrowheads="1"/>
          </p:cNvSpPr>
          <p:nvPr/>
        </p:nvSpPr>
        <p:spPr bwMode="auto">
          <a:xfrm>
            <a:off x="2584386" y="6352032"/>
            <a:ext cx="5180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latin typeface="Tahoma" charset="0"/>
              </a:rPr>
              <a:t>1850</a:t>
            </a:r>
          </a:p>
        </p:txBody>
      </p:sp>
      <p:sp>
        <p:nvSpPr>
          <p:cNvPr id="19472" name="Text Box 16"/>
          <p:cNvSpPr txBox="1">
            <a:spLocks noChangeArrowheads="1"/>
          </p:cNvSpPr>
          <p:nvPr/>
        </p:nvSpPr>
        <p:spPr bwMode="auto">
          <a:xfrm>
            <a:off x="9518586" y="6366321"/>
            <a:ext cx="5175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a:latin typeface="Tahoma" charset="0"/>
              </a:rPr>
              <a:t>2000</a:t>
            </a:r>
          </a:p>
        </p:txBody>
      </p:sp>
      <p:sp>
        <p:nvSpPr>
          <p:cNvPr id="19474" name="Text Box 18"/>
          <p:cNvSpPr txBox="1">
            <a:spLocks noChangeArrowheads="1"/>
          </p:cNvSpPr>
          <p:nvPr/>
        </p:nvSpPr>
        <p:spPr bwMode="auto">
          <a:xfrm>
            <a:off x="3482910" y="3081782"/>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endParaRPr lang="en-US" altLang="en-US" sz="1400">
              <a:latin typeface="Tahoma" charset="0"/>
            </a:endParaRPr>
          </a:p>
        </p:txBody>
      </p:sp>
      <p:sp>
        <p:nvSpPr>
          <p:cNvPr id="19475" name="Text Box 19"/>
          <p:cNvSpPr txBox="1">
            <a:spLocks noChangeArrowheads="1"/>
          </p:cNvSpPr>
          <p:nvPr/>
        </p:nvSpPr>
        <p:spPr bwMode="auto">
          <a:xfrm>
            <a:off x="8680385" y="3591833"/>
            <a:ext cx="5826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t>CAFC</a:t>
            </a:r>
          </a:p>
        </p:txBody>
      </p:sp>
      <p:sp>
        <p:nvSpPr>
          <p:cNvPr id="19476" name="Text Box 20"/>
          <p:cNvSpPr txBox="1">
            <a:spLocks noChangeArrowheads="1"/>
          </p:cNvSpPr>
          <p:nvPr/>
        </p:nvSpPr>
        <p:spPr bwMode="auto">
          <a:xfrm>
            <a:off x="7243011" y="3864088"/>
            <a:ext cx="7200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t>Graham </a:t>
            </a:r>
          </a:p>
          <a:p>
            <a:pPr eaLnBrk="1" hangingPunct="1"/>
            <a:r>
              <a:rPr lang="en-US" altLang="en-US" sz="1200" dirty="0"/>
              <a:t>(1966)</a:t>
            </a:r>
          </a:p>
        </p:txBody>
      </p:sp>
      <p:sp>
        <p:nvSpPr>
          <p:cNvPr id="19477" name="Text Box 21"/>
          <p:cNvSpPr txBox="1">
            <a:spLocks noChangeArrowheads="1"/>
          </p:cNvSpPr>
          <p:nvPr/>
        </p:nvSpPr>
        <p:spPr bwMode="auto">
          <a:xfrm>
            <a:off x="6665684" y="3984411"/>
            <a:ext cx="488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ea typeface="Times New Roman" charset="0"/>
                <a:cs typeface="Times New Roman" charset="0"/>
              </a:rPr>
              <a:t>§</a:t>
            </a:r>
            <a:r>
              <a:rPr lang="en-US" altLang="en-US" sz="1200" dirty="0"/>
              <a:t>103</a:t>
            </a:r>
          </a:p>
        </p:txBody>
      </p:sp>
      <p:sp>
        <p:nvSpPr>
          <p:cNvPr id="19478" name="Text Box 22"/>
          <p:cNvSpPr txBox="1">
            <a:spLocks noChangeArrowheads="1"/>
          </p:cNvSpPr>
          <p:nvPr/>
        </p:nvSpPr>
        <p:spPr bwMode="auto">
          <a:xfrm>
            <a:off x="6000820" y="3720440"/>
            <a:ext cx="5950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err="1"/>
              <a:t>Cuno</a:t>
            </a:r>
            <a:r>
              <a:rPr lang="en-US" altLang="en-US" sz="1200" dirty="0"/>
              <a:t> </a:t>
            </a:r>
          </a:p>
          <a:p>
            <a:pPr algn="ctr" eaLnBrk="1" hangingPunct="1"/>
            <a:r>
              <a:rPr lang="en-US" altLang="en-US" sz="1200" dirty="0"/>
              <a:t>(1941)</a:t>
            </a:r>
          </a:p>
        </p:txBody>
      </p:sp>
      <p:sp>
        <p:nvSpPr>
          <p:cNvPr id="19480" name="Oval 24"/>
          <p:cNvSpPr>
            <a:spLocks noChangeArrowheads="1"/>
          </p:cNvSpPr>
          <p:nvPr/>
        </p:nvSpPr>
        <p:spPr bwMode="auto">
          <a:xfrm>
            <a:off x="8604185" y="3761232"/>
            <a:ext cx="152400" cy="152400"/>
          </a:xfrm>
          <a:prstGeom prst="ellipse">
            <a:avLst/>
          </a:prstGeom>
          <a:solidFill>
            <a:schemeClr val="tx1"/>
          </a:solidFill>
          <a:ln w="9525">
            <a:solidFill>
              <a:schemeClr val="tx1"/>
            </a:solidFill>
            <a:miter lim="800000"/>
            <a:headEnd/>
            <a:tailEnd/>
          </a:ln>
        </p:spPr>
        <p:txBody>
          <a:bodyPr wrap="none" anchor="ct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endParaRPr lang="en-US" altLang="en-US"/>
          </a:p>
        </p:txBody>
      </p:sp>
      <p:sp>
        <p:nvSpPr>
          <p:cNvPr id="19481" name="Oval 25"/>
          <p:cNvSpPr>
            <a:spLocks noChangeArrowheads="1"/>
          </p:cNvSpPr>
          <p:nvPr/>
        </p:nvSpPr>
        <p:spPr bwMode="auto">
          <a:xfrm>
            <a:off x="7537385" y="3761232"/>
            <a:ext cx="152400" cy="152400"/>
          </a:xfrm>
          <a:prstGeom prst="ellipse">
            <a:avLst/>
          </a:prstGeom>
          <a:solidFill>
            <a:schemeClr val="tx1"/>
          </a:solidFill>
          <a:ln w="9525">
            <a:solidFill>
              <a:schemeClr val="tx1"/>
            </a:solidFill>
            <a:miter lim="800000"/>
            <a:headEnd/>
            <a:tailEnd/>
          </a:ln>
        </p:spPr>
        <p:txBody>
          <a:bodyPr wrap="none" anchor="ct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endParaRPr lang="en-US" altLang="en-US"/>
          </a:p>
        </p:txBody>
      </p:sp>
      <p:sp>
        <p:nvSpPr>
          <p:cNvPr id="19483" name="Oval 27"/>
          <p:cNvSpPr>
            <a:spLocks noChangeArrowheads="1"/>
          </p:cNvSpPr>
          <p:nvPr/>
        </p:nvSpPr>
        <p:spPr bwMode="auto">
          <a:xfrm>
            <a:off x="6241985" y="3532632"/>
            <a:ext cx="152400" cy="152400"/>
          </a:xfrm>
          <a:prstGeom prst="ellipse">
            <a:avLst/>
          </a:prstGeom>
          <a:solidFill>
            <a:schemeClr val="tx1"/>
          </a:solidFill>
          <a:ln w="9525">
            <a:solidFill>
              <a:schemeClr val="tx1"/>
            </a:solidFill>
            <a:miter lim="800000"/>
            <a:headEnd/>
            <a:tailEnd/>
          </a:ln>
        </p:spPr>
        <p:txBody>
          <a:bodyPr wrap="none" anchor="ct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endParaRPr lang="en-US" altLang="en-US"/>
          </a:p>
        </p:txBody>
      </p:sp>
      <p:sp>
        <p:nvSpPr>
          <p:cNvPr id="19487" name="Text Box 31"/>
          <p:cNvSpPr txBox="1">
            <a:spLocks noChangeArrowheads="1"/>
          </p:cNvSpPr>
          <p:nvPr/>
        </p:nvSpPr>
        <p:spPr bwMode="auto">
          <a:xfrm>
            <a:off x="829372" y="143539"/>
            <a:ext cx="57070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dirty="0"/>
              <a:t>Evolution of the Inventive Step Requirement</a:t>
            </a:r>
          </a:p>
          <a:p>
            <a:pPr eaLnBrk="1" hangingPunct="1"/>
            <a:r>
              <a:rPr lang="en-US" altLang="en-US" sz="1600" dirty="0"/>
              <a:t>(not to scale)</a:t>
            </a:r>
          </a:p>
        </p:txBody>
      </p:sp>
      <p:sp>
        <p:nvSpPr>
          <p:cNvPr id="19488" name="Freeform 32"/>
          <p:cNvSpPr>
            <a:spLocks/>
          </p:cNvSpPr>
          <p:nvPr/>
        </p:nvSpPr>
        <p:spPr bwMode="auto">
          <a:xfrm>
            <a:off x="7613585" y="3608832"/>
            <a:ext cx="1066800" cy="228600"/>
          </a:xfrm>
          <a:custGeom>
            <a:avLst/>
            <a:gdLst>
              <a:gd name="T0" fmla="*/ 0 w 672"/>
              <a:gd name="T1" fmla="*/ 362902500 h 144"/>
              <a:gd name="T2" fmla="*/ 1330642500 w 672"/>
              <a:gd name="T3" fmla="*/ 0 h 144"/>
              <a:gd name="T4" fmla="*/ 1693545000 w 672"/>
              <a:gd name="T5" fmla="*/ 362902500 h 144"/>
              <a:gd name="T6" fmla="*/ 0 60000 65536"/>
              <a:gd name="T7" fmla="*/ 0 60000 65536"/>
              <a:gd name="T8" fmla="*/ 0 60000 65536"/>
              <a:gd name="T9" fmla="*/ 0 w 672"/>
              <a:gd name="T10" fmla="*/ 0 h 144"/>
              <a:gd name="T11" fmla="*/ 672 w 672"/>
              <a:gd name="T12" fmla="*/ 144 h 144"/>
            </a:gdLst>
            <a:ahLst/>
            <a:cxnLst>
              <a:cxn ang="T6">
                <a:pos x="T0" y="T1"/>
              </a:cxn>
              <a:cxn ang="T7">
                <a:pos x="T2" y="T3"/>
              </a:cxn>
              <a:cxn ang="T8">
                <a:pos x="T4" y="T5"/>
              </a:cxn>
            </a:cxnLst>
            <a:rect l="T9" t="T10" r="T11" b="T12"/>
            <a:pathLst>
              <a:path w="672" h="144">
                <a:moveTo>
                  <a:pt x="0" y="144"/>
                </a:moveTo>
                <a:cubicBezTo>
                  <a:pt x="208" y="72"/>
                  <a:pt x="416" y="0"/>
                  <a:pt x="528" y="0"/>
                </a:cubicBezTo>
                <a:cubicBezTo>
                  <a:pt x="640" y="0"/>
                  <a:pt x="656" y="72"/>
                  <a:pt x="672" y="144"/>
                </a:cubicBezTo>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endParaRPr lang="en-US" altLang="en-US"/>
          </a:p>
        </p:txBody>
      </p:sp>
      <p:sp>
        <p:nvSpPr>
          <p:cNvPr id="19489" name="Freeform 33"/>
          <p:cNvSpPr>
            <a:spLocks/>
          </p:cNvSpPr>
          <p:nvPr/>
        </p:nvSpPr>
        <p:spPr bwMode="auto">
          <a:xfrm>
            <a:off x="7613585" y="3685032"/>
            <a:ext cx="1066800" cy="152400"/>
          </a:xfrm>
          <a:custGeom>
            <a:avLst/>
            <a:gdLst>
              <a:gd name="T0" fmla="*/ 0 w 672"/>
              <a:gd name="T1" fmla="*/ 241935000 h 96"/>
              <a:gd name="T2" fmla="*/ 1330642500 w 672"/>
              <a:gd name="T3" fmla="*/ 0 h 96"/>
              <a:gd name="T4" fmla="*/ 1693545000 w 672"/>
              <a:gd name="T5" fmla="*/ 24193500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208" y="48"/>
                  <a:pt x="416" y="0"/>
                  <a:pt x="528" y="0"/>
                </a:cubicBezTo>
                <a:cubicBezTo>
                  <a:pt x="640" y="0"/>
                  <a:pt x="656" y="48"/>
                  <a:pt x="672" y="96"/>
                </a:cubicBezTo>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endParaRPr lang="en-US" altLang="en-US"/>
          </a:p>
        </p:txBody>
      </p:sp>
      <p:sp>
        <p:nvSpPr>
          <p:cNvPr id="19490" name="Freeform 34"/>
          <p:cNvSpPr>
            <a:spLocks/>
          </p:cNvSpPr>
          <p:nvPr/>
        </p:nvSpPr>
        <p:spPr bwMode="auto">
          <a:xfrm>
            <a:off x="7689785" y="3837432"/>
            <a:ext cx="1003300" cy="152400"/>
          </a:xfrm>
          <a:custGeom>
            <a:avLst/>
            <a:gdLst>
              <a:gd name="T0" fmla="*/ 0 w 632"/>
              <a:gd name="T1" fmla="*/ 0 h 96"/>
              <a:gd name="T2" fmla="*/ 1330642500 w 632"/>
              <a:gd name="T3" fmla="*/ 241935000 h 96"/>
              <a:gd name="T4" fmla="*/ 1572577500 w 632"/>
              <a:gd name="T5" fmla="*/ 0 h 96"/>
              <a:gd name="T6" fmla="*/ 0 60000 65536"/>
              <a:gd name="T7" fmla="*/ 0 60000 65536"/>
              <a:gd name="T8" fmla="*/ 0 60000 65536"/>
              <a:gd name="T9" fmla="*/ 0 w 632"/>
              <a:gd name="T10" fmla="*/ 0 h 96"/>
              <a:gd name="T11" fmla="*/ 632 w 632"/>
              <a:gd name="T12" fmla="*/ 96 h 96"/>
            </a:gdLst>
            <a:ahLst/>
            <a:cxnLst>
              <a:cxn ang="T6">
                <a:pos x="T0" y="T1"/>
              </a:cxn>
              <a:cxn ang="T7">
                <a:pos x="T2" y="T3"/>
              </a:cxn>
              <a:cxn ang="T8">
                <a:pos x="T4" y="T5"/>
              </a:cxn>
            </a:cxnLst>
            <a:rect l="T9" t="T10" r="T11" b="T12"/>
            <a:pathLst>
              <a:path w="632" h="96">
                <a:moveTo>
                  <a:pt x="0" y="0"/>
                </a:moveTo>
                <a:cubicBezTo>
                  <a:pt x="212" y="48"/>
                  <a:pt x="424" y="96"/>
                  <a:pt x="528" y="96"/>
                </a:cubicBezTo>
                <a:cubicBezTo>
                  <a:pt x="632" y="96"/>
                  <a:pt x="628" y="48"/>
                  <a:pt x="624" y="0"/>
                </a:cubicBezTo>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endParaRPr lang="en-US" altLang="en-US"/>
          </a:p>
        </p:txBody>
      </p:sp>
      <p:sp>
        <p:nvSpPr>
          <p:cNvPr id="19491" name="Freeform 35"/>
          <p:cNvSpPr>
            <a:spLocks/>
          </p:cNvSpPr>
          <p:nvPr/>
        </p:nvSpPr>
        <p:spPr bwMode="auto">
          <a:xfrm>
            <a:off x="7613585" y="3837432"/>
            <a:ext cx="1092200" cy="76200"/>
          </a:xfrm>
          <a:custGeom>
            <a:avLst/>
            <a:gdLst>
              <a:gd name="T0" fmla="*/ 0 w 688"/>
              <a:gd name="T1" fmla="*/ 0 h 48"/>
              <a:gd name="T2" fmla="*/ 1451610000 w 688"/>
              <a:gd name="T3" fmla="*/ 120967500 h 48"/>
              <a:gd name="T4" fmla="*/ 1693545000 w 688"/>
              <a:gd name="T5" fmla="*/ 0 h 48"/>
              <a:gd name="T6" fmla="*/ 0 60000 65536"/>
              <a:gd name="T7" fmla="*/ 0 60000 65536"/>
              <a:gd name="T8" fmla="*/ 0 60000 65536"/>
              <a:gd name="T9" fmla="*/ 0 w 688"/>
              <a:gd name="T10" fmla="*/ 0 h 48"/>
              <a:gd name="T11" fmla="*/ 688 w 688"/>
              <a:gd name="T12" fmla="*/ 48 h 48"/>
            </a:gdLst>
            <a:ahLst/>
            <a:cxnLst>
              <a:cxn ang="T6">
                <a:pos x="T0" y="T1"/>
              </a:cxn>
              <a:cxn ang="T7">
                <a:pos x="T2" y="T3"/>
              </a:cxn>
              <a:cxn ang="T8">
                <a:pos x="T4" y="T5"/>
              </a:cxn>
            </a:cxnLst>
            <a:rect l="T9" t="T10" r="T11" b="T12"/>
            <a:pathLst>
              <a:path w="688" h="48">
                <a:moveTo>
                  <a:pt x="0" y="0"/>
                </a:moveTo>
                <a:cubicBezTo>
                  <a:pt x="232" y="24"/>
                  <a:pt x="464" y="48"/>
                  <a:pt x="576" y="48"/>
                </a:cubicBezTo>
                <a:cubicBezTo>
                  <a:pt x="688" y="48"/>
                  <a:pt x="680" y="24"/>
                  <a:pt x="672" y="0"/>
                </a:cubicBezTo>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endParaRPr lang="en-US" altLang="en-US"/>
          </a:p>
        </p:txBody>
      </p:sp>
      <p:sp>
        <p:nvSpPr>
          <p:cNvPr id="19492" name="Line 36"/>
          <p:cNvSpPr>
            <a:spLocks noChangeShapeType="1"/>
          </p:cNvSpPr>
          <p:nvPr/>
        </p:nvSpPr>
        <p:spPr bwMode="auto">
          <a:xfrm>
            <a:off x="7689785" y="3837432"/>
            <a:ext cx="914400" cy="0"/>
          </a:xfrm>
          <a:prstGeom prst="line">
            <a:avLst/>
          </a:prstGeom>
          <a:noFill/>
          <a:ln w="28575">
            <a:solidFill>
              <a:schemeClr val="bg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9493" name="Freeform 37"/>
          <p:cNvSpPr>
            <a:spLocks/>
          </p:cNvSpPr>
          <p:nvPr/>
        </p:nvSpPr>
        <p:spPr bwMode="auto">
          <a:xfrm>
            <a:off x="7613585" y="3761232"/>
            <a:ext cx="1066800" cy="76200"/>
          </a:xfrm>
          <a:custGeom>
            <a:avLst/>
            <a:gdLst>
              <a:gd name="T0" fmla="*/ 0 w 672"/>
              <a:gd name="T1" fmla="*/ 120967500 h 48"/>
              <a:gd name="T2" fmla="*/ 1330642500 w 672"/>
              <a:gd name="T3" fmla="*/ 0 h 48"/>
              <a:gd name="T4" fmla="*/ 1693545000 w 672"/>
              <a:gd name="T5" fmla="*/ 120967500 h 48"/>
              <a:gd name="T6" fmla="*/ 0 60000 65536"/>
              <a:gd name="T7" fmla="*/ 0 60000 65536"/>
              <a:gd name="T8" fmla="*/ 0 60000 65536"/>
              <a:gd name="T9" fmla="*/ 0 w 672"/>
              <a:gd name="T10" fmla="*/ 0 h 48"/>
              <a:gd name="T11" fmla="*/ 672 w 672"/>
              <a:gd name="T12" fmla="*/ 48 h 48"/>
            </a:gdLst>
            <a:ahLst/>
            <a:cxnLst>
              <a:cxn ang="T6">
                <a:pos x="T0" y="T1"/>
              </a:cxn>
              <a:cxn ang="T7">
                <a:pos x="T2" y="T3"/>
              </a:cxn>
              <a:cxn ang="T8">
                <a:pos x="T4" y="T5"/>
              </a:cxn>
            </a:cxnLst>
            <a:rect l="T9" t="T10" r="T11" b="T12"/>
            <a:pathLst>
              <a:path w="672" h="48">
                <a:moveTo>
                  <a:pt x="0" y="48"/>
                </a:moveTo>
                <a:cubicBezTo>
                  <a:pt x="208" y="24"/>
                  <a:pt x="416" y="0"/>
                  <a:pt x="528" y="0"/>
                </a:cubicBezTo>
                <a:cubicBezTo>
                  <a:pt x="640" y="0"/>
                  <a:pt x="656" y="24"/>
                  <a:pt x="672" y="48"/>
                </a:cubicBezTo>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endParaRPr lang="en-US" altLang="en-US"/>
          </a:p>
        </p:txBody>
      </p:sp>
      <p:sp>
        <p:nvSpPr>
          <p:cNvPr id="19494" name="Text Box 38"/>
          <p:cNvSpPr txBox="1">
            <a:spLocks noChangeArrowheads="1"/>
          </p:cNvSpPr>
          <p:nvPr/>
        </p:nvSpPr>
        <p:spPr bwMode="auto">
          <a:xfrm rot="-5400000">
            <a:off x="493867" y="3373674"/>
            <a:ext cx="23839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600"/>
              <a:t>Stringency of the Standard</a:t>
            </a:r>
          </a:p>
        </p:txBody>
      </p:sp>
      <p:sp>
        <p:nvSpPr>
          <p:cNvPr id="19496" name="Oval 40"/>
          <p:cNvSpPr>
            <a:spLocks noChangeArrowheads="1"/>
          </p:cNvSpPr>
          <p:nvPr/>
        </p:nvSpPr>
        <p:spPr bwMode="auto">
          <a:xfrm>
            <a:off x="1250518" y="5790644"/>
            <a:ext cx="152400" cy="152400"/>
          </a:xfrm>
          <a:prstGeom prst="ellipse">
            <a:avLst/>
          </a:prstGeom>
          <a:solidFill>
            <a:schemeClr val="tx1"/>
          </a:solidFill>
          <a:ln w="9525">
            <a:solidFill>
              <a:schemeClr val="tx1"/>
            </a:solidFill>
            <a:miter lim="800000"/>
            <a:headEnd/>
            <a:tailEnd/>
          </a:ln>
        </p:spPr>
        <p:txBody>
          <a:bodyPr wrap="none" anchor="ct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endParaRPr lang="en-US" altLang="en-US"/>
          </a:p>
        </p:txBody>
      </p:sp>
      <p:sp>
        <p:nvSpPr>
          <p:cNvPr id="19500" name="Text Box 19"/>
          <p:cNvSpPr txBox="1">
            <a:spLocks noChangeArrowheads="1"/>
          </p:cNvSpPr>
          <p:nvPr/>
        </p:nvSpPr>
        <p:spPr bwMode="auto">
          <a:xfrm>
            <a:off x="10177210" y="4193521"/>
            <a:ext cx="6226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t>KSR</a:t>
            </a:r>
          </a:p>
          <a:p>
            <a:pPr eaLnBrk="1" hangingPunct="1"/>
            <a:r>
              <a:rPr lang="en-US" altLang="en-US" sz="1200" dirty="0"/>
              <a:t>(2007)</a:t>
            </a:r>
          </a:p>
        </p:txBody>
      </p:sp>
      <p:cxnSp>
        <p:nvCxnSpPr>
          <p:cNvPr id="3" name="Straight Connector 2">
            <a:extLst>
              <a:ext uri="{FF2B5EF4-FFF2-40B4-BE49-F238E27FC236}">
                <a16:creationId xmlns:a16="http://schemas.microsoft.com/office/drawing/2014/main" id="{5ED8A260-3A6A-D442-B973-2C0DF8EE549F}"/>
              </a:ext>
            </a:extLst>
          </p:cNvPr>
          <p:cNvCxnSpPr>
            <a:cxnSpLocks/>
          </p:cNvCxnSpPr>
          <p:nvPr/>
        </p:nvCxnSpPr>
        <p:spPr>
          <a:xfrm flipH="1">
            <a:off x="10159031" y="4182105"/>
            <a:ext cx="35656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 Box 19">
            <a:extLst>
              <a:ext uri="{FF2B5EF4-FFF2-40B4-BE49-F238E27FC236}">
                <a16:creationId xmlns:a16="http://schemas.microsoft.com/office/drawing/2014/main" id="{0B8AEC9F-62A0-784F-8D6E-CAEA1E14FDD3}"/>
              </a:ext>
            </a:extLst>
          </p:cNvPr>
          <p:cNvSpPr txBox="1">
            <a:spLocks noChangeArrowheads="1"/>
          </p:cNvSpPr>
          <p:nvPr/>
        </p:nvSpPr>
        <p:spPr bwMode="auto">
          <a:xfrm>
            <a:off x="10494188" y="3908482"/>
            <a:ext cx="9198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t>AIA(2013)</a:t>
            </a:r>
          </a:p>
        </p:txBody>
      </p:sp>
      <p:pic>
        <p:nvPicPr>
          <p:cNvPr id="58" name="Picture 57">
            <a:extLst>
              <a:ext uri="{FF2B5EF4-FFF2-40B4-BE49-F238E27FC236}">
                <a16:creationId xmlns:a16="http://schemas.microsoft.com/office/drawing/2014/main" id="{5062F3CD-65B5-5242-B432-50EB50D3E08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90019" cy="570042"/>
          </a:xfrm>
          <a:prstGeom prst="rect">
            <a:avLst/>
          </a:prstGeom>
          <a:noFill/>
          <a:ln>
            <a:noFill/>
          </a:ln>
          <a:extLst>
            <a:ext uri="{FAA26D3D-D897-4be2-8F04-BA451C77F1D7}">
              <ma14:placeholderFlag xmlns="" xmlns:ma14="http://schemas.microsoft.com/office/mac/drawingml/2011/main"/>
            </a:ext>
          </a:extLst>
        </p:spPr>
      </p:pic>
      <p:sp>
        <p:nvSpPr>
          <p:cNvPr id="2" name="Line 8">
            <a:extLst>
              <a:ext uri="{FF2B5EF4-FFF2-40B4-BE49-F238E27FC236}">
                <a16:creationId xmlns:a16="http://schemas.microsoft.com/office/drawing/2014/main" id="{AD884160-DD76-57A3-016A-6F0BF5109E80}"/>
              </a:ext>
            </a:extLst>
          </p:cNvPr>
          <p:cNvSpPr>
            <a:spLocks noChangeShapeType="1"/>
          </p:cNvSpPr>
          <p:nvPr/>
        </p:nvSpPr>
        <p:spPr bwMode="auto">
          <a:xfrm>
            <a:off x="11142031" y="6182982"/>
            <a:ext cx="0" cy="1524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4" name="Text Box 16">
            <a:extLst>
              <a:ext uri="{FF2B5EF4-FFF2-40B4-BE49-F238E27FC236}">
                <a16:creationId xmlns:a16="http://schemas.microsoft.com/office/drawing/2014/main" id="{E457BA95-8AA3-D945-538F-24777C843A57}"/>
              </a:ext>
            </a:extLst>
          </p:cNvPr>
          <p:cNvSpPr txBox="1">
            <a:spLocks noChangeArrowheads="1"/>
          </p:cNvSpPr>
          <p:nvPr/>
        </p:nvSpPr>
        <p:spPr bwMode="auto">
          <a:xfrm>
            <a:off x="10895969" y="6349671"/>
            <a:ext cx="5180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latin typeface="Tahoma" charset="0"/>
              </a:rPr>
              <a:t>2025</a:t>
            </a:r>
          </a:p>
        </p:txBody>
      </p:sp>
      <p:sp>
        <p:nvSpPr>
          <p:cNvPr id="10" name="Line 5">
            <a:extLst>
              <a:ext uri="{FF2B5EF4-FFF2-40B4-BE49-F238E27FC236}">
                <a16:creationId xmlns:a16="http://schemas.microsoft.com/office/drawing/2014/main" id="{FE088CB3-92F9-257B-D5E6-0F612D60DBBA}"/>
              </a:ext>
            </a:extLst>
          </p:cNvPr>
          <p:cNvSpPr>
            <a:spLocks noChangeShapeType="1"/>
          </p:cNvSpPr>
          <p:nvPr/>
        </p:nvSpPr>
        <p:spPr bwMode="auto">
          <a:xfrm>
            <a:off x="188651" y="6195303"/>
            <a:ext cx="0" cy="1524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1" name="Text Box 10">
            <a:extLst>
              <a:ext uri="{FF2B5EF4-FFF2-40B4-BE49-F238E27FC236}">
                <a16:creationId xmlns:a16="http://schemas.microsoft.com/office/drawing/2014/main" id="{E5938BE4-A83F-28D2-0B31-DB85E5074BBC}"/>
              </a:ext>
            </a:extLst>
          </p:cNvPr>
          <p:cNvSpPr txBox="1">
            <a:spLocks noChangeArrowheads="1"/>
          </p:cNvSpPr>
          <p:nvPr/>
        </p:nvSpPr>
        <p:spPr bwMode="auto">
          <a:xfrm>
            <a:off x="-68523" y="6347703"/>
            <a:ext cx="5180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latin typeface="Tahoma" charset="0"/>
              </a:rPr>
              <a:t>1700</a:t>
            </a:r>
          </a:p>
        </p:txBody>
      </p:sp>
      <p:cxnSp>
        <p:nvCxnSpPr>
          <p:cNvPr id="17" name="Straight Connector 16">
            <a:extLst>
              <a:ext uri="{FF2B5EF4-FFF2-40B4-BE49-F238E27FC236}">
                <a16:creationId xmlns:a16="http://schemas.microsoft.com/office/drawing/2014/main" id="{7F2527F1-980B-8490-8FCC-194436D499F8}"/>
              </a:ext>
            </a:extLst>
          </p:cNvPr>
          <p:cNvCxnSpPr>
            <a:cxnSpLocks/>
            <a:endCxn id="19483" idx="2"/>
          </p:cNvCxnSpPr>
          <p:nvPr/>
        </p:nvCxnSpPr>
        <p:spPr>
          <a:xfrm flipV="1">
            <a:off x="2985605" y="3608832"/>
            <a:ext cx="3256380" cy="867860"/>
          </a:xfrm>
          <a:prstGeom prst="line">
            <a:avLst/>
          </a:prstGeom>
          <a:ln w="38100">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CF3E5C7-D0E0-E836-7575-9AE9D7596032}"/>
              </a:ext>
            </a:extLst>
          </p:cNvPr>
          <p:cNvCxnSpPr>
            <a:cxnSpLocks/>
          </p:cNvCxnSpPr>
          <p:nvPr/>
        </p:nvCxnSpPr>
        <p:spPr>
          <a:xfrm>
            <a:off x="6340877" y="3597867"/>
            <a:ext cx="733544" cy="14851"/>
          </a:xfrm>
          <a:prstGeom prst="line">
            <a:avLst/>
          </a:prstGeom>
          <a:ln w="38100">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68FCDD6-89BD-D628-55B3-294F8E45D2B4}"/>
              </a:ext>
            </a:extLst>
          </p:cNvPr>
          <p:cNvCxnSpPr>
            <a:cxnSpLocks/>
          </p:cNvCxnSpPr>
          <p:nvPr/>
        </p:nvCxnSpPr>
        <p:spPr>
          <a:xfrm flipH="1" flipV="1">
            <a:off x="7074421" y="3605292"/>
            <a:ext cx="5764" cy="334565"/>
          </a:xfrm>
          <a:prstGeom prst="line">
            <a:avLst/>
          </a:prstGeom>
          <a:ln w="38100">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71FA856-C56F-8F28-D202-8FF2267224F0}"/>
              </a:ext>
            </a:extLst>
          </p:cNvPr>
          <p:cNvCxnSpPr>
            <a:cxnSpLocks/>
          </p:cNvCxnSpPr>
          <p:nvPr/>
        </p:nvCxnSpPr>
        <p:spPr>
          <a:xfrm flipH="1">
            <a:off x="7085535" y="3837432"/>
            <a:ext cx="538661" cy="90100"/>
          </a:xfrm>
          <a:prstGeom prst="line">
            <a:avLst/>
          </a:prstGeom>
          <a:ln w="38100">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8559CB4-9439-8490-DA0F-1313CC5397BD}"/>
              </a:ext>
            </a:extLst>
          </p:cNvPr>
          <p:cNvCxnSpPr>
            <a:cxnSpLocks/>
          </p:cNvCxnSpPr>
          <p:nvPr/>
        </p:nvCxnSpPr>
        <p:spPr>
          <a:xfrm>
            <a:off x="8681387" y="3837432"/>
            <a:ext cx="1529413" cy="714930"/>
          </a:xfrm>
          <a:prstGeom prst="line">
            <a:avLst/>
          </a:prstGeom>
          <a:ln w="38100">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5DA587E-34D5-C37E-9E15-52BFC365F2A5}"/>
              </a:ext>
            </a:extLst>
          </p:cNvPr>
          <p:cNvCxnSpPr>
            <a:cxnSpLocks/>
          </p:cNvCxnSpPr>
          <p:nvPr/>
        </p:nvCxnSpPr>
        <p:spPr>
          <a:xfrm>
            <a:off x="10210324" y="4194442"/>
            <a:ext cx="0" cy="358953"/>
          </a:xfrm>
          <a:prstGeom prst="line">
            <a:avLst/>
          </a:prstGeom>
          <a:ln w="38100">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79065D4-74AD-D5C6-8A1E-624CDAA5BBEB}"/>
              </a:ext>
            </a:extLst>
          </p:cNvPr>
          <p:cNvCxnSpPr>
            <a:cxnSpLocks/>
          </p:cNvCxnSpPr>
          <p:nvPr/>
        </p:nvCxnSpPr>
        <p:spPr>
          <a:xfrm>
            <a:off x="10515600" y="3939857"/>
            <a:ext cx="0" cy="257740"/>
          </a:xfrm>
          <a:prstGeom prst="line">
            <a:avLst/>
          </a:prstGeom>
          <a:ln w="38100">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AF1AC0B-2DC0-A360-66F0-530B9332BF1C}"/>
              </a:ext>
            </a:extLst>
          </p:cNvPr>
          <p:cNvCxnSpPr>
            <a:cxnSpLocks/>
          </p:cNvCxnSpPr>
          <p:nvPr/>
        </p:nvCxnSpPr>
        <p:spPr>
          <a:xfrm>
            <a:off x="10515600" y="3933721"/>
            <a:ext cx="433349" cy="0"/>
          </a:xfrm>
          <a:prstGeom prst="line">
            <a:avLst/>
          </a:prstGeom>
          <a:ln w="38100">
            <a:solidFill>
              <a:schemeClr val="tx1"/>
            </a:solidFill>
            <a:headEnd type="none" w="lg" len="lg"/>
          </a:ln>
        </p:spPr>
        <p:style>
          <a:lnRef idx="1">
            <a:schemeClr val="accent1"/>
          </a:lnRef>
          <a:fillRef idx="0">
            <a:schemeClr val="accent1"/>
          </a:fillRef>
          <a:effectRef idx="0">
            <a:schemeClr val="accent1"/>
          </a:effectRef>
          <a:fontRef idx="minor">
            <a:schemeClr val="tx1"/>
          </a:fontRef>
        </p:style>
      </p:cxnSp>
      <p:sp>
        <p:nvSpPr>
          <p:cNvPr id="63" name="Freeform 62">
            <a:extLst>
              <a:ext uri="{FF2B5EF4-FFF2-40B4-BE49-F238E27FC236}">
                <a16:creationId xmlns:a16="http://schemas.microsoft.com/office/drawing/2014/main" id="{5E346A20-F82A-9F6A-C1FC-AA518A0383D1}"/>
              </a:ext>
            </a:extLst>
          </p:cNvPr>
          <p:cNvSpPr/>
          <p:nvPr/>
        </p:nvSpPr>
        <p:spPr>
          <a:xfrm>
            <a:off x="1328928" y="4486656"/>
            <a:ext cx="1670304" cy="1377696"/>
          </a:xfrm>
          <a:custGeom>
            <a:avLst/>
            <a:gdLst>
              <a:gd name="connsiteX0" fmla="*/ 0 w 1670304"/>
              <a:gd name="connsiteY0" fmla="*/ 1377696 h 1377696"/>
              <a:gd name="connsiteX1" fmla="*/ 1194816 w 1670304"/>
              <a:gd name="connsiteY1" fmla="*/ 938784 h 1377696"/>
              <a:gd name="connsiteX2" fmla="*/ 1670304 w 1670304"/>
              <a:gd name="connsiteY2" fmla="*/ 0 h 1377696"/>
              <a:gd name="connsiteX3" fmla="*/ 1670304 w 1670304"/>
              <a:gd name="connsiteY3" fmla="*/ 0 h 1377696"/>
            </a:gdLst>
            <a:ahLst/>
            <a:cxnLst>
              <a:cxn ang="0">
                <a:pos x="connsiteX0" y="connsiteY0"/>
              </a:cxn>
              <a:cxn ang="0">
                <a:pos x="connsiteX1" y="connsiteY1"/>
              </a:cxn>
              <a:cxn ang="0">
                <a:pos x="connsiteX2" y="connsiteY2"/>
              </a:cxn>
              <a:cxn ang="0">
                <a:pos x="connsiteX3" y="connsiteY3"/>
              </a:cxn>
            </a:cxnLst>
            <a:rect l="l" t="t" r="r" b="b"/>
            <a:pathLst>
              <a:path w="1670304" h="1377696">
                <a:moveTo>
                  <a:pt x="0" y="1377696"/>
                </a:moveTo>
                <a:cubicBezTo>
                  <a:pt x="458216" y="1273048"/>
                  <a:pt x="916432" y="1168400"/>
                  <a:pt x="1194816" y="938784"/>
                </a:cubicBezTo>
                <a:cubicBezTo>
                  <a:pt x="1473200" y="709168"/>
                  <a:pt x="1670304" y="0"/>
                  <a:pt x="1670304" y="0"/>
                </a:cubicBezTo>
                <a:lnTo>
                  <a:pt x="1670304"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31" name="Text Box 41">
            <a:extLst>
              <a:ext uri="{FF2B5EF4-FFF2-40B4-BE49-F238E27FC236}">
                <a16:creationId xmlns:a16="http://schemas.microsoft.com/office/drawing/2014/main" id="{5E3F916F-CDB0-F3E8-7BE7-34CE7DF9FFED}"/>
              </a:ext>
            </a:extLst>
          </p:cNvPr>
          <p:cNvSpPr txBox="1">
            <a:spLocks noChangeArrowheads="1"/>
          </p:cNvSpPr>
          <p:nvPr/>
        </p:nvSpPr>
        <p:spPr bwMode="auto">
          <a:xfrm>
            <a:off x="2496472" y="3945948"/>
            <a:ext cx="8386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200" dirty="0"/>
              <a:t>Hotchkiss </a:t>
            </a:r>
          </a:p>
          <a:p>
            <a:pPr algn="ctr" eaLnBrk="1" hangingPunct="1"/>
            <a:r>
              <a:rPr lang="en-US" altLang="en-US" sz="1200" dirty="0"/>
              <a:t>(1851)</a:t>
            </a:r>
          </a:p>
        </p:txBody>
      </p:sp>
      <p:sp>
        <p:nvSpPr>
          <p:cNvPr id="19536" name="Text Box 47">
            <a:extLst>
              <a:ext uri="{FF2B5EF4-FFF2-40B4-BE49-F238E27FC236}">
                <a16:creationId xmlns:a16="http://schemas.microsoft.com/office/drawing/2014/main" id="{2C45A32A-EB94-7B4B-D1C4-7260156265A6}"/>
              </a:ext>
            </a:extLst>
          </p:cNvPr>
          <p:cNvSpPr txBox="1">
            <a:spLocks noChangeArrowheads="1"/>
          </p:cNvSpPr>
          <p:nvPr/>
        </p:nvSpPr>
        <p:spPr bwMode="auto">
          <a:xfrm rot="20718100">
            <a:off x="1424231" y="5409931"/>
            <a:ext cx="5934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Arial" charset="0"/>
                <a:cs typeface="Arial" charset="0"/>
              </a:defRPr>
            </a:lvl1pPr>
            <a:lvl2pPr marL="37931725" indent="-37474525">
              <a:defRPr sz="2400">
                <a:solidFill>
                  <a:schemeClr val="tx1"/>
                </a:solidFill>
                <a:latin typeface="Times New Roman" charset="0"/>
                <a:ea typeface="Arial" charset="0"/>
                <a:cs typeface="Arial" charset="0"/>
              </a:defRPr>
            </a:lvl2pPr>
            <a:lvl3pPr>
              <a:defRPr sz="2400">
                <a:solidFill>
                  <a:schemeClr val="tx1"/>
                </a:solidFill>
                <a:latin typeface="Times New Roman" charset="0"/>
                <a:ea typeface="Arial" charset="0"/>
                <a:cs typeface="Arial" charset="0"/>
              </a:defRPr>
            </a:lvl3pPr>
            <a:lvl4pPr>
              <a:defRPr sz="2400">
                <a:solidFill>
                  <a:schemeClr val="tx1"/>
                </a:solidFill>
                <a:latin typeface="Times New Roman" charset="0"/>
                <a:ea typeface="Arial" charset="0"/>
                <a:cs typeface="Arial" charset="0"/>
              </a:defRPr>
            </a:lvl4pPr>
            <a:lvl5pPr>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r>
              <a:rPr lang="en-US" altLang="en-US" sz="1600" dirty="0"/>
              <a:t>USA</a:t>
            </a:r>
          </a:p>
        </p:txBody>
      </p:sp>
      <p:cxnSp>
        <p:nvCxnSpPr>
          <p:cNvPr id="5" name="Straight Connector 4">
            <a:extLst>
              <a:ext uri="{FF2B5EF4-FFF2-40B4-BE49-F238E27FC236}">
                <a16:creationId xmlns:a16="http://schemas.microsoft.com/office/drawing/2014/main" id="{3714698C-FCB1-166B-89BE-24D6A61BC563}"/>
              </a:ext>
            </a:extLst>
          </p:cNvPr>
          <p:cNvCxnSpPr>
            <a:cxnSpLocks/>
            <a:stCxn id="46" idx="0"/>
          </p:cNvCxnSpPr>
          <p:nvPr/>
        </p:nvCxnSpPr>
        <p:spPr>
          <a:xfrm flipV="1">
            <a:off x="10954121" y="3591833"/>
            <a:ext cx="54965" cy="316649"/>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397284"/>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CA78A-FBCE-F84D-638E-ACE618462450}"/>
              </a:ext>
            </a:extLst>
          </p:cNvPr>
          <p:cNvSpPr>
            <a:spLocks noGrp="1"/>
          </p:cNvSpPr>
          <p:nvPr>
            <p:ph type="title"/>
          </p:nvPr>
        </p:nvSpPr>
        <p:spPr>
          <a:xfrm>
            <a:off x="914400" y="159385"/>
            <a:ext cx="10515600" cy="755015"/>
          </a:xfrm>
        </p:spPr>
        <p:txBody>
          <a:bodyPr>
            <a:normAutofit/>
          </a:bodyPr>
          <a:lstStyle/>
          <a:p>
            <a:pPr algn="ctr"/>
            <a:r>
              <a:rPr lang="en-US" sz="3200" dirty="0"/>
              <a:t>Constraints Imposed by Free Trade Agreements</a:t>
            </a:r>
          </a:p>
        </p:txBody>
      </p:sp>
      <p:sp>
        <p:nvSpPr>
          <p:cNvPr id="4" name="Content Placeholder 3">
            <a:extLst>
              <a:ext uri="{FF2B5EF4-FFF2-40B4-BE49-F238E27FC236}">
                <a16:creationId xmlns:a16="http://schemas.microsoft.com/office/drawing/2014/main" id="{4F5E88B8-0795-F832-F927-3587A1D3E5F8}"/>
              </a:ext>
            </a:extLst>
          </p:cNvPr>
          <p:cNvSpPr>
            <a:spLocks noGrp="1"/>
          </p:cNvSpPr>
          <p:nvPr>
            <p:ph sz="half" idx="1"/>
          </p:nvPr>
        </p:nvSpPr>
        <p:spPr>
          <a:xfrm>
            <a:off x="247650" y="1333500"/>
            <a:ext cx="4008120" cy="4808538"/>
          </a:xfrm>
        </p:spPr>
        <p:txBody>
          <a:bodyPr>
            <a:normAutofit/>
          </a:bodyPr>
          <a:lstStyle/>
          <a:p>
            <a:pPr marL="514350" indent="-514350">
              <a:buFont typeface="+mj-lt"/>
              <a:buAutoNum type="arabicParenR"/>
            </a:pPr>
            <a:r>
              <a:rPr lang="en-US" dirty="0"/>
              <a:t>Limits on compulsory licenses</a:t>
            </a:r>
          </a:p>
          <a:p>
            <a:pPr marL="514350" indent="-514350">
              <a:buFont typeface="+mj-lt"/>
              <a:buAutoNum type="arabicParenR"/>
            </a:pPr>
            <a:r>
              <a:rPr lang="en-US" dirty="0"/>
              <a:t>Rejection of international exhaustion</a:t>
            </a:r>
          </a:p>
          <a:p>
            <a:pPr marL="514350" indent="-514350">
              <a:buFont typeface="+mj-lt"/>
              <a:buAutoNum type="arabicParenR"/>
            </a:pPr>
            <a:r>
              <a:rPr lang="en-US" dirty="0"/>
              <a:t>Mandatory duration of patents</a:t>
            </a:r>
          </a:p>
          <a:p>
            <a:pPr marL="514350" indent="-514350">
              <a:buFont typeface="+mj-lt"/>
              <a:buAutoNum type="arabicParenR"/>
            </a:pPr>
            <a:r>
              <a:rPr lang="en-US" dirty="0"/>
              <a:t>Mandatory data-exclusivity protections</a:t>
            </a:r>
          </a:p>
          <a:p>
            <a:pPr marL="0" indent="0">
              <a:buNone/>
            </a:pPr>
            <a:endParaRPr lang="en-US" dirty="0"/>
          </a:p>
        </p:txBody>
      </p:sp>
    </p:spTree>
    <p:extLst>
      <p:ext uri="{BB962C8B-B14F-4D97-AF65-F5344CB8AC3E}">
        <p14:creationId xmlns:p14="http://schemas.microsoft.com/office/powerpoint/2010/main" val="4110330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AD278-0D37-0019-BD63-D371BD6EDF62}"/>
              </a:ext>
            </a:extLst>
          </p:cNvPr>
          <p:cNvSpPr>
            <a:spLocks noGrp="1"/>
          </p:cNvSpPr>
          <p:nvPr>
            <p:ph type="title"/>
          </p:nvPr>
        </p:nvSpPr>
        <p:spPr>
          <a:xfrm>
            <a:off x="675861" y="132266"/>
            <a:ext cx="11273814" cy="867327"/>
          </a:xfrm>
        </p:spPr>
        <p:txBody>
          <a:bodyPr>
            <a:normAutofit/>
          </a:bodyPr>
          <a:lstStyle/>
          <a:p>
            <a:pPr algn="ctr"/>
            <a:r>
              <a:rPr lang="en-US" sz="2800" dirty="0"/>
              <a:t>Countries subject to free trade agreements with the United States</a:t>
            </a:r>
          </a:p>
        </p:txBody>
      </p:sp>
      <p:pic>
        <p:nvPicPr>
          <p:cNvPr id="3" name="Picture 2" descr="Map&#10;&#10;Description automatically generated">
            <a:extLst>
              <a:ext uri="{FF2B5EF4-FFF2-40B4-BE49-F238E27FC236}">
                <a16:creationId xmlns:a16="http://schemas.microsoft.com/office/drawing/2014/main" id="{B2907033-C52D-2E3F-C204-E5AE14737BA9}"/>
              </a:ext>
            </a:extLst>
          </p:cNvPr>
          <p:cNvPicPr>
            <a:picLocks noChangeAspect="1"/>
          </p:cNvPicPr>
          <p:nvPr/>
        </p:nvPicPr>
        <p:blipFill>
          <a:blip r:embed="rId2"/>
          <a:stretch>
            <a:fillRect/>
          </a:stretch>
        </p:blipFill>
        <p:spPr>
          <a:xfrm>
            <a:off x="731519" y="792832"/>
            <a:ext cx="10846439" cy="5932902"/>
          </a:xfrm>
          <a:prstGeom prst="rect">
            <a:avLst/>
          </a:prstGeom>
        </p:spPr>
      </p:pic>
    </p:spTree>
    <p:extLst>
      <p:ext uri="{BB962C8B-B14F-4D97-AF65-F5344CB8AC3E}">
        <p14:creationId xmlns:p14="http://schemas.microsoft.com/office/powerpoint/2010/main" val="251655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A8942-5FEB-2806-7C7A-96BC085B1C3B}"/>
              </a:ext>
            </a:extLst>
          </p:cNvPr>
          <p:cNvSpPr>
            <a:spLocks noGrp="1"/>
          </p:cNvSpPr>
          <p:nvPr>
            <p:ph type="title"/>
          </p:nvPr>
        </p:nvSpPr>
        <p:spPr>
          <a:xfrm>
            <a:off x="838200" y="166342"/>
            <a:ext cx="10515600" cy="821891"/>
          </a:xfrm>
        </p:spPr>
        <p:txBody>
          <a:bodyPr>
            <a:normAutofit/>
          </a:bodyPr>
          <a:lstStyle/>
          <a:p>
            <a:pPr algn="ctr"/>
            <a:r>
              <a:rPr lang="en-US" sz="3200" dirty="0"/>
              <a:t>Countries not (yet) subject to TRIPS obligations</a:t>
            </a:r>
          </a:p>
        </p:txBody>
      </p:sp>
      <p:pic>
        <p:nvPicPr>
          <p:cNvPr id="3" name="Picture 2">
            <a:extLst>
              <a:ext uri="{FF2B5EF4-FFF2-40B4-BE49-F238E27FC236}">
                <a16:creationId xmlns:a16="http://schemas.microsoft.com/office/drawing/2014/main" id="{1503DCFE-E48E-4C42-01A1-DEEC326540AF}"/>
              </a:ext>
            </a:extLst>
          </p:cNvPr>
          <p:cNvPicPr>
            <a:picLocks noChangeAspect="1"/>
          </p:cNvPicPr>
          <p:nvPr/>
        </p:nvPicPr>
        <p:blipFill>
          <a:blip r:embed="rId2"/>
          <a:stretch>
            <a:fillRect/>
          </a:stretch>
        </p:blipFill>
        <p:spPr>
          <a:xfrm>
            <a:off x="399473" y="908502"/>
            <a:ext cx="11393054" cy="5645682"/>
          </a:xfrm>
          <a:prstGeom prst="rect">
            <a:avLst/>
          </a:prstGeom>
        </p:spPr>
      </p:pic>
      <p:sp>
        <p:nvSpPr>
          <p:cNvPr id="4" name="TextBox 3">
            <a:extLst>
              <a:ext uri="{FF2B5EF4-FFF2-40B4-BE49-F238E27FC236}">
                <a16:creationId xmlns:a16="http://schemas.microsoft.com/office/drawing/2014/main" id="{133DC5C9-FA96-929C-2EA9-D6A205853BD3}"/>
              </a:ext>
            </a:extLst>
          </p:cNvPr>
          <p:cNvSpPr txBox="1"/>
          <p:nvPr/>
        </p:nvSpPr>
        <p:spPr>
          <a:xfrm>
            <a:off x="2389312" y="6488668"/>
            <a:ext cx="7413376" cy="369332"/>
          </a:xfrm>
          <a:prstGeom prst="rect">
            <a:avLst/>
          </a:prstGeom>
          <a:noFill/>
        </p:spPr>
        <p:txBody>
          <a:bodyPr wrap="none" rtlCol="0">
            <a:spAutoFit/>
          </a:bodyPr>
          <a:lstStyle/>
          <a:p>
            <a:r>
              <a:rPr lang="en-US" dirty="0"/>
              <a:t>Red = not (yet) members of WTO;   Yellow = Least Developed Countries (2033)</a:t>
            </a:r>
          </a:p>
        </p:txBody>
      </p:sp>
    </p:spTree>
    <p:extLst>
      <p:ext uri="{BB962C8B-B14F-4D97-AF65-F5344CB8AC3E}">
        <p14:creationId xmlns:p14="http://schemas.microsoft.com/office/powerpoint/2010/main" val="2019815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ield" id="{EAAFB829-7FDA-E14A-91FE-8DF1122D26FD}" vid="{AAF369E0-D4B1-C14F-9831-127C2E3C35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15546</TotalTime>
  <Words>6000</Words>
  <Application>Microsoft Macintosh PowerPoint</Application>
  <PresentationFormat>Widescreen</PresentationFormat>
  <Paragraphs>350</Paragraphs>
  <Slides>64</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Arial</vt:lpstr>
      <vt:lpstr>Calibri</vt:lpstr>
      <vt:lpstr>Calibri Light</vt:lpstr>
      <vt:lpstr>Garamond</vt:lpstr>
      <vt:lpstr>Tahoma</vt:lpstr>
      <vt:lpstr>Times New Roman</vt:lpstr>
      <vt:lpstr>Office Theme</vt:lpstr>
      <vt:lpstr>PowerPoint Presentation</vt:lpstr>
      <vt:lpstr>PowerPoint Presentation</vt:lpstr>
      <vt:lpstr>PowerPoint Presentation</vt:lpstr>
      <vt:lpstr>TRIPS, Article 27.1</vt:lpstr>
      <vt:lpstr>TRIPS, Articles 42-49</vt:lpstr>
      <vt:lpstr>TRIPS, Article 39.3</vt:lpstr>
      <vt:lpstr>Constraints Imposed by Free Trade Agreements</vt:lpstr>
      <vt:lpstr>Countries subject to free trade agreements with the United States</vt:lpstr>
      <vt:lpstr>Countries not (yet) subject to TRIPS obligations</vt:lpstr>
      <vt:lpstr>TRIPS Flexibilities</vt:lpstr>
      <vt:lpstr>TRIPS, Article 6</vt:lpstr>
      <vt:lpstr>Constraints Imposed by Free Trade Agreements</vt:lpstr>
      <vt:lpstr>TRIPS, Article 30</vt:lpstr>
      <vt:lpstr>TRIPS, Article 31</vt:lpstr>
      <vt:lpstr>TRIPS, Article 31</vt:lpstr>
      <vt:lpstr>PowerPoint Presentation</vt:lpstr>
      <vt:lpstr>TRIPS, Article 31bis</vt:lpstr>
      <vt:lpstr>TRIPS, Article 31bis</vt:lpstr>
      <vt:lpstr>TRIPS, Article 31bis, Annex</vt:lpstr>
      <vt:lpstr>TRIPS, Article 31bis, Annex</vt:lpstr>
      <vt:lpstr>TRIPS, Article 31bis, Annex, footnotes</vt:lpstr>
      <vt:lpstr>Constraints Imposed by Free Trade Agreements</vt:lpstr>
      <vt:lpstr>TRIPS Flexibilities</vt:lpstr>
      <vt:lpstr>PowerPoint Presentation</vt:lpstr>
      <vt:lpstr>TRIPS Flexibilities</vt:lpstr>
      <vt:lpstr>Constraints Imposed by Free Trade Agreements</vt:lpstr>
      <vt:lpstr>Constraints Imposed by Free Trade Agreements</vt:lpstr>
      <vt:lpstr>TRIPS Flexibilities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Usage of TRIPS Flexibilities, 2001-2022</vt:lpstr>
      <vt:lpstr>Compulsory Licenses (executed or threatened) 2001 to present</vt:lpstr>
      <vt:lpstr>PowerPoint Presentation</vt:lpstr>
      <vt:lpstr>PowerPoint Presentation</vt:lpstr>
      <vt:lpstr>PowerPoint Presentation</vt:lpstr>
      <vt:lpstr>Constraints Imposed by Free Trade Agreements</vt:lpstr>
      <vt:lpstr>Empirical studies of the impact of compulsory licenses</vt:lpstr>
      <vt:lpstr>Apparatus for Administration of Compulsory Licenses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current list of “Tropical Diseases”</vt:lpstr>
      <vt:lpstr>Definitions of “Pioneering” Inventions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Legal Responses to the Global Health Crisis </dc:title>
  <dc:creator>Terry Fisher</dc:creator>
  <cp:lastModifiedBy>Terry Fisher</cp:lastModifiedBy>
  <cp:revision>61</cp:revision>
  <dcterms:created xsi:type="dcterms:W3CDTF">2021-11-19T11:34:31Z</dcterms:created>
  <dcterms:modified xsi:type="dcterms:W3CDTF">2023-04-17T17:37:12Z</dcterms:modified>
</cp:coreProperties>
</file>